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320" r:id="rId3"/>
    <p:sldId id="321" r:id="rId4"/>
    <p:sldId id="312" r:id="rId5"/>
    <p:sldId id="310" r:id="rId6"/>
    <p:sldId id="313" r:id="rId7"/>
    <p:sldId id="322" r:id="rId8"/>
    <p:sldId id="314" r:id="rId9"/>
    <p:sldId id="309" r:id="rId10"/>
    <p:sldId id="315" r:id="rId11"/>
    <p:sldId id="316" r:id="rId12"/>
    <p:sldId id="317" r:id="rId13"/>
    <p:sldId id="319" r:id="rId14"/>
    <p:sldId id="323" r:id="rId15"/>
    <p:sldId id="31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CC30"/>
    <a:srgbClr val="3A7582"/>
    <a:srgbClr val="D0DA56"/>
    <a:srgbClr val="4A7E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24" autoAdjust="0"/>
    <p:restoredTop sz="87743" autoAdjust="0"/>
  </p:normalViewPr>
  <p:slideViewPr>
    <p:cSldViewPr>
      <p:cViewPr>
        <p:scale>
          <a:sx n="97" d="100"/>
          <a:sy n="97" d="100"/>
        </p:scale>
        <p:origin x="1760" y="4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74F7E-2A86-46E1-81F3-1D7CB250E9E6}" type="datetimeFigureOut">
              <a:rPr lang="ru-RU" smtClean="0"/>
              <a:pPr/>
              <a:t>05.10.2017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CBB6D-3102-4938-A0BE-C73099B69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19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2521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1653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347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93319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Tx/>
              <a:buNone/>
              <a:defRPr/>
            </a:lvl1pPr>
            <a:lvl2pPr>
              <a:buFont typeface="Arial" pitchFamily="34" charset="0"/>
              <a:buChar char="•"/>
              <a:defRPr/>
            </a:lvl2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pic>
        <p:nvPicPr>
          <p:cNvPr id="7" name="Рисунок 6" descr="add-logo-big.png"/>
          <p:cNvPicPr>
            <a:picLocks noChangeAspect="1"/>
          </p:cNvPicPr>
          <p:nvPr/>
        </p:nvPicPr>
        <p:blipFill>
          <a:blip r:embed="rId13" cstate="print"/>
          <a:srcRect r="70596"/>
          <a:stretch>
            <a:fillRect/>
          </a:stretch>
        </p:blipFill>
        <p:spPr>
          <a:xfrm>
            <a:off x="8776172" y="61216"/>
            <a:ext cx="332332" cy="30242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5" Type="http://schemas.openxmlformats.org/officeDocument/2006/relationships/image" Target="../media/image18.png"/><Relationship Id="rId6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jpg"/><Relationship Id="rId9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5" Type="http://schemas.openxmlformats.org/officeDocument/2006/relationships/image" Target="../media/image13.png"/><Relationship Id="rId6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5" Type="http://schemas.openxmlformats.org/officeDocument/2006/relationships/image" Target="../media/image10.png"/><Relationship Id="rId6" Type="http://schemas.openxmlformats.org/officeDocument/2006/relationships/image" Target="../media/image15.jpeg"/><Relationship Id="rId7" Type="http://schemas.openxmlformats.org/officeDocument/2006/relationships/image" Target="../media/image11.png"/><Relationship Id="rId8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5" Type="http://schemas.openxmlformats.org/officeDocument/2006/relationships/image" Target="../media/image17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07047"/>
            <a:ext cx="9144000" cy="1470025"/>
          </a:xfrm>
        </p:spPr>
        <p:txBody>
          <a:bodyPr>
            <a:norm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BI-</a:t>
            </a:r>
            <a:r>
              <a:rPr lang="ru-RU" dirty="0">
                <a:latin typeface="Arial" charset="0"/>
                <a:ea typeface="Arial" charset="0"/>
                <a:cs typeface="Arial" charset="0"/>
              </a:rPr>
              <a:t>проекты глазами аналитика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47592"/>
            <a:ext cx="6400800" cy="1273696"/>
          </a:xfrm>
        </p:spPr>
        <p:txBody>
          <a:bodyPr>
            <a:normAutofit fontScale="62500" lnSpcReduction="20000"/>
          </a:bodyPr>
          <a:lstStyle/>
          <a:p>
            <a:r>
              <a:rPr lang="ru-RU" dirty="0">
                <a:latin typeface="Arial" charset="0"/>
                <a:ea typeface="Arial" charset="0"/>
                <a:cs typeface="Arial" charset="0"/>
              </a:rPr>
              <a:t>Дмитрий Перепонов</a:t>
            </a:r>
          </a:p>
          <a:p>
            <a:r>
              <a:rPr lang="ru-RU" dirty="0">
                <a:latin typeface="Arial" charset="0"/>
                <a:ea typeface="Arial" charset="0"/>
                <a:cs typeface="Arial" charset="0"/>
              </a:rPr>
              <a:t>КРОК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dirty="0" err="1">
                <a:latin typeface="Arial" charset="0"/>
                <a:ea typeface="Arial" charset="0"/>
                <a:cs typeface="Arial" charset="0"/>
              </a:rPr>
              <a:t>F</a:t>
            </a:r>
            <a:r>
              <a:rPr lang="en-US" dirty="0" err="1" smtClean="0">
                <a:latin typeface="Arial" charset="0"/>
                <a:ea typeface="Arial" charset="0"/>
                <a:cs typeface="Arial" charset="0"/>
              </a:rPr>
              <a:t>acebook.com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/</a:t>
            </a:r>
            <a:r>
              <a:rPr lang="en-US" dirty="0" err="1" smtClean="0">
                <a:latin typeface="Arial" charset="0"/>
                <a:ea typeface="Arial" charset="0"/>
                <a:cs typeface="Arial" charset="0"/>
              </a:rPr>
              <a:t>PereponovDM</a:t>
            </a:r>
            <a:endParaRPr lang="ru-RU" dirty="0" smtClean="0">
              <a:latin typeface="Arial" charset="0"/>
              <a:ea typeface="Arial" charset="0"/>
              <a:cs typeface="Arial" charset="0"/>
            </a:endParaRPr>
          </a:p>
          <a:p>
            <a:r>
              <a:rPr lang="en-US" dirty="0" err="1" smtClean="0">
                <a:latin typeface="Arial" charset="0"/>
                <a:ea typeface="Arial" charset="0"/>
                <a:cs typeface="Arial" charset="0"/>
              </a:rPr>
              <a:t>LinkedIn.com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/</a:t>
            </a:r>
            <a:r>
              <a:rPr lang="en-US" dirty="0" err="1" smtClean="0">
                <a:latin typeface="Arial" charset="0"/>
                <a:ea typeface="Arial" charset="0"/>
                <a:cs typeface="Arial" charset="0"/>
              </a:rPr>
              <a:t>im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/</a:t>
            </a:r>
            <a:r>
              <a:rPr lang="en-US" dirty="0" err="1" smtClean="0">
                <a:latin typeface="Arial" charset="0"/>
                <a:ea typeface="Arial" charset="0"/>
                <a:cs typeface="Arial" charset="0"/>
              </a:rPr>
              <a:t>PereponovDM</a:t>
            </a:r>
            <a:endParaRPr lang="ru-RU" dirty="0" smtClean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395D0195-E418-449C-852D-A925AB65CA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565" y="230694"/>
            <a:ext cx="3094869" cy="17058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199" y="68600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Бег по граблям или идём правильным курсом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="" xmlns:a16="http://schemas.microsoft.com/office/drawing/2014/main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45233" y="2307644"/>
            <a:ext cx="793122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ru-RU" sz="20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А у нас сотрудники все делают сами </a:t>
            </a:r>
            <a:r>
              <a:rPr lang="mr-IN" sz="20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ru-RU" sz="20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зачем нам система?</a:t>
            </a:r>
          </a:p>
          <a:p>
            <a:pPr marL="285750" indent="-285750">
              <a:buFont typeface="Arial" charset="0"/>
              <a:buChar char="•"/>
            </a:pPr>
            <a:r>
              <a:rPr lang="ru-RU" sz="20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А я возьму телефон, позвоню и узнаю </a:t>
            </a:r>
            <a:r>
              <a:rPr lang="mr-IN" sz="20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ru-RU" sz="20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зачем нам система?</a:t>
            </a:r>
          </a:p>
          <a:p>
            <a:pPr marL="285750" indent="-285750">
              <a:buFont typeface="Arial" charset="0"/>
              <a:buChar char="•"/>
            </a:pPr>
            <a:endParaRPr lang="ru-RU" sz="2000" dirty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 sz="20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А можно ли руками вводить данные в систему?</a:t>
            </a:r>
          </a:p>
          <a:p>
            <a:pPr marL="285750" indent="-285750">
              <a:buFont typeface="Arial" charset="0"/>
              <a:buChar char="•"/>
            </a:pPr>
            <a:r>
              <a:rPr lang="ru-RU" sz="20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А можно ли корректировать данные в системе?</a:t>
            </a:r>
          </a:p>
          <a:p>
            <a:pPr marL="285750" indent="-285750">
              <a:buFont typeface="Arial" charset="0"/>
              <a:buChar char="•"/>
            </a:pPr>
            <a:endParaRPr lang="ru-RU" sz="20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А зачем нам хранилище данных?</a:t>
            </a:r>
          </a:p>
          <a:p>
            <a:pPr marL="285750" indent="-285750">
              <a:buFont typeface="Arial" charset="0"/>
              <a:buChar char="•"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А давайте напрямую из учетной системы?</a:t>
            </a:r>
          </a:p>
          <a:p>
            <a:pPr marL="285750" indent="-285750">
              <a:buFont typeface="Arial" charset="0"/>
              <a:buChar char="•"/>
            </a:pPr>
            <a:endParaRPr lang="ru-RU" sz="2000" dirty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А можно это, это, вот это и это на один график?</a:t>
            </a:r>
          </a:p>
          <a:p>
            <a:pPr marL="285750" indent="-285750">
              <a:buFont typeface="Arial" charset="0"/>
              <a:buChar char="•"/>
            </a:pP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А у нас отчет на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*</a:t>
            </a:r>
            <a:r>
              <a:rPr lang="ru-RU" sz="2000" dirty="0" err="1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адцать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 тысяч строк </a:t>
            </a:r>
            <a:r>
              <a:rPr lang="mr-IN" sz="20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 сможете?</a:t>
            </a:r>
          </a:p>
          <a:p>
            <a:pPr marL="285750" indent="-285750">
              <a:buFont typeface="Arial" charset="0"/>
              <a:buChar char="•"/>
            </a:pPr>
            <a:endParaRPr lang="ru-RU" sz="20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09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692696"/>
            <a:ext cx="8229600" cy="6590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Arial" charset="0"/>
                <a:ea typeface="Arial" charset="0"/>
                <a:cs typeface="Arial" charset="0"/>
              </a:rPr>
              <a:t>Проектирование системы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="" xmlns:a16="http://schemas.microsoft.com/office/drawing/2014/main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481" y="1628800"/>
            <a:ext cx="606375" cy="792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68" y="3061423"/>
            <a:ext cx="792000" cy="7920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860" y="4797153"/>
            <a:ext cx="792000" cy="792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68" y="4797153"/>
            <a:ext cx="792000" cy="7920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476" y="4797153"/>
            <a:ext cx="792000" cy="792000"/>
          </a:xfrm>
          <a:prstGeom prst="rect">
            <a:avLst/>
          </a:prstGeom>
        </p:spPr>
      </p:pic>
      <p:cxnSp>
        <p:nvCxnSpPr>
          <p:cNvPr id="12" name="Прямая со стрелкой 11"/>
          <p:cNvCxnSpPr/>
          <p:nvPr/>
        </p:nvCxnSpPr>
        <p:spPr>
          <a:xfrm flipH="1">
            <a:off x="395536" y="1772816"/>
            <a:ext cx="0" cy="4464497"/>
          </a:xfrm>
          <a:prstGeom prst="straightConnector1">
            <a:avLst/>
          </a:prstGeom>
          <a:ln w="571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55576" y="242080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smtClean="0">
                <a:latin typeface="Arial" charset="0"/>
                <a:ea typeface="Arial" charset="0"/>
                <a:cs typeface="Arial" charset="0"/>
              </a:rPr>
              <a:t>Техническое задание</a:t>
            </a:r>
            <a:endParaRPr lang="ru-RU" sz="1600" i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5536" y="3909271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>
                <a:latin typeface="Arial" charset="0"/>
                <a:ea typeface="Arial" charset="0"/>
                <a:cs typeface="Arial" charset="0"/>
              </a:rPr>
              <a:t>Функциональная и </a:t>
            </a:r>
            <a:r>
              <a:rPr lang="ru-RU" sz="1600" i="1" smtClean="0">
                <a:latin typeface="Arial" charset="0"/>
                <a:ea typeface="Arial" charset="0"/>
                <a:cs typeface="Arial" charset="0"/>
              </a:rPr>
              <a:t>техническая архитектура</a:t>
            </a:r>
            <a:endParaRPr lang="ru-RU" sz="1600" i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5536" y="5589153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>
                <a:latin typeface="Arial" charset="0"/>
                <a:ea typeface="Arial" charset="0"/>
                <a:cs typeface="Arial" charset="0"/>
              </a:rPr>
              <a:t>Функциональные дизайны разработки (</a:t>
            </a:r>
            <a:r>
              <a:rPr lang="en-US" sz="1600" i="1" dirty="0" smtClean="0">
                <a:latin typeface="Arial" charset="0"/>
                <a:ea typeface="Arial" charset="0"/>
                <a:cs typeface="Arial" charset="0"/>
              </a:rPr>
              <a:t>BI, DWH, ETL)</a:t>
            </a:r>
            <a:endParaRPr lang="ru-RU" sz="1600" i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51206" y="1772816"/>
            <a:ext cx="511256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Какая информация нужна и как связана между собой</a:t>
            </a:r>
          </a:p>
          <a:p>
            <a:pPr marL="342900" indent="-342900">
              <a:buFont typeface="Arial" charset="0"/>
              <a:buChar char="•"/>
            </a:pPr>
            <a:endParaRPr lang="ru-RU" sz="2400" dirty="0" smtClean="0">
              <a:latin typeface="Arial" charset="0"/>
              <a:ea typeface="Arial" charset="0"/>
              <a:cs typeface="Arial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Какие предметные области будут использоваться совместно</a:t>
            </a:r>
          </a:p>
          <a:p>
            <a:pPr marL="342900" indent="-342900">
              <a:buFont typeface="Arial" charset="0"/>
              <a:buChar char="•"/>
            </a:pPr>
            <a:endParaRPr lang="ru-RU" sz="2400" dirty="0" smtClean="0">
              <a:latin typeface="Arial" charset="0"/>
              <a:ea typeface="Arial" charset="0"/>
              <a:cs typeface="Arial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Какие бизнес-правила должны быть использованы</a:t>
            </a:r>
          </a:p>
          <a:p>
            <a:pPr marL="342900" indent="-342900">
              <a:buFont typeface="Arial" charset="0"/>
              <a:buChar char="•"/>
            </a:pPr>
            <a:endParaRPr lang="ru-RU" sz="2400" dirty="0" smtClean="0">
              <a:latin typeface="Arial" charset="0"/>
              <a:ea typeface="Arial" charset="0"/>
              <a:cs typeface="Arial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ru-RU" sz="2400" strike="sngStrike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Как должны быть реализованы требования</a:t>
            </a:r>
          </a:p>
          <a:p>
            <a:endParaRPr lang="ru-RU" sz="2400" dirty="0" smtClean="0">
              <a:latin typeface="Arial" charset="0"/>
              <a:ea typeface="Arial" charset="0"/>
              <a:cs typeface="Arial" charset="0"/>
            </a:endParaRPr>
          </a:p>
          <a:p>
            <a:endParaRPr lang="ru-RU" sz="24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79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199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Arial" charset="0"/>
                <a:ea typeface="Arial" charset="0"/>
                <a:cs typeface="Arial" charset="0"/>
              </a:rPr>
              <a:t>Тестирование </a:t>
            </a:r>
            <a:r>
              <a:rPr lang="ru-RU" dirty="0" smtClean="0">
                <a:latin typeface="Arial" charset="0"/>
                <a:ea typeface="Arial" charset="0"/>
                <a:cs typeface="Arial" charset="0"/>
              </a:rPr>
              <a:t>данных  и бизнес-правил</a:t>
            </a:r>
            <a:endParaRPr lang="ru-RU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="" xmlns:a16="http://schemas.microsoft.com/office/drawing/2014/main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6" name="Content Placeholder 7"/>
          <p:cNvSpPr txBox="1">
            <a:spLocks/>
          </p:cNvSpPr>
          <p:nvPr/>
        </p:nvSpPr>
        <p:spPr>
          <a:xfrm>
            <a:off x="1" y="2492895"/>
            <a:ext cx="4427983" cy="32400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1200"/>
              </a:spcBef>
            </a:pPr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Измерения</a:t>
            </a:r>
          </a:p>
          <a:p>
            <a:pPr algn="r">
              <a:spcBef>
                <a:spcPts val="1200"/>
              </a:spcBef>
            </a:pPr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Показатели</a:t>
            </a:r>
          </a:p>
          <a:p>
            <a:pPr algn="r">
              <a:spcBef>
                <a:spcPts val="1200"/>
              </a:spcBef>
            </a:pPr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Информация</a:t>
            </a:r>
          </a:p>
          <a:p>
            <a:pPr algn="r">
              <a:spcBef>
                <a:spcPts val="1200"/>
              </a:spcBef>
            </a:pPr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Специальные символы</a:t>
            </a:r>
          </a:p>
          <a:p>
            <a:pPr algn="r">
              <a:spcBef>
                <a:spcPts val="1200"/>
              </a:spcBef>
            </a:pPr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Отсутствие информации</a:t>
            </a:r>
          </a:p>
        </p:txBody>
      </p:sp>
      <p:sp>
        <p:nvSpPr>
          <p:cNvPr id="8" name="Content Placeholder 8"/>
          <p:cNvSpPr txBox="1">
            <a:spLocks/>
          </p:cNvSpPr>
          <p:nvPr/>
        </p:nvSpPr>
        <p:spPr>
          <a:xfrm>
            <a:off x="4716016" y="2492896"/>
            <a:ext cx="4427983" cy="3240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indent="0" algn="r">
              <a:spcBef>
                <a:spcPts val="1200"/>
              </a:spcBef>
              <a:buFont typeface="Arial" pitchFamily="34" charset="0"/>
              <a:buNone/>
              <a:defRPr sz="2400" b="1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ru-RU" dirty="0" smtClean="0">
                <a:solidFill>
                  <a:srgbClr val="3A7582"/>
                </a:solidFill>
              </a:rPr>
              <a:t>Последовательности</a:t>
            </a:r>
          </a:p>
          <a:p>
            <a:pPr algn="l"/>
            <a:r>
              <a:rPr lang="ru-RU" dirty="0" smtClean="0">
                <a:solidFill>
                  <a:srgbClr val="3A7582"/>
                </a:solidFill>
              </a:rPr>
              <a:t>Время</a:t>
            </a:r>
          </a:p>
          <a:p>
            <a:pPr algn="l"/>
            <a:r>
              <a:rPr lang="ru-RU" dirty="0" smtClean="0">
                <a:solidFill>
                  <a:srgbClr val="3A7582"/>
                </a:solidFill>
              </a:rPr>
              <a:t>События</a:t>
            </a:r>
          </a:p>
          <a:p>
            <a:pPr algn="l"/>
            <a:r>
              <a:rPr lang="ru-RU" dirty="0" smtClean="0">
                <a:solidFill>
                  <a:srgbClr val="3A7582"/>
                </a:solidFill>
              </a:rPr>
              <a:t>Уведомления</a:t>
            </a:r>
          </a:p>
          <a:p>
            <a:pPr algn="l"/>
            <a:r>
              <a:rPr lang="ru-RU" dirty="0" smtClean="0">
                <a:solidFill>
                  <a:srgbClr val="3A7582"/>
                </a:solidFill>
              </a:rPr>
              <a:t>Задействованные лица</a:t>
            </a:r>
          </a:p>
        </p:txBody>
      </p:sp>
      <p:cxnSp>
        <p:nvCxnSpPr>
          <p:cNvPr id="9" name="Straight Connector 10"/>
          <p:cNvCxnSpPr/>
          <p:nvPr/>
        </p:nvCxnSpPr>
        <p:spPr>
          <a:xfrm flipH="1">
            <a:off x="4572000" y="2492896"/>
            <a:ext cx="0" cy="324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960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Arial" charset="0"/>
                <a:ea typeface="Arial" charset="0"/>
                <a:cs typeface="Arial" charset="0"/>
              </a:rPr>
              <a:t>Внедрение и обучение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="" xmlns:a16="http://schemas.microsoft.com/office/drawing/2014/main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11560" y="1600200"/>
            <a:ext cx="1872208" cy="1008112"/>
          </a:xfrm>
          <a:prstGeom prst="rect">
            <a:avLst/>
          </a:prstGeom>
          <a:noFill/>
          <a:ln w="38100">
            <a:solidFill>
              <a:srgbClr val="B9CC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80940" y="1600200"/>
            <a:ext cx="1872208" cy="1008112"/>
          </a:xfrm>
          <a:prstGeom prst="rect">
            <a:avLst/>
          </a:prstGeom>
          <a:noFill/>
          <a:ln w="38100">
            <a:solidFill>
              <a:srgbClr val="B9CC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50322" y="1600200"/>
            <a:ext cx="1872208" cy="1008112"/>
          </a:xfrm>
          <a:prstGeom prst="rect">
            <a:avLst/>
          </a:prstGeom>
          <a:noFill/>
          <a:ln w="38100">
            <a:solidFill>
              <a:srgbClr val="B9CC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2744322" y="1744216"/>
            <a:ext cx="576064" cy="720080"/>
          </a:xfrm>
          <a:prstGeom prst="rightArrow">
            <a:avLst/>
          </a:prstGeom>
          <a:solidFill>
            <a:srgbClr val="3A7582"/>
          </a:solidFill>
          <a:ln>
            <a:solidFill>
              <a:srgbClr val="3A75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5713702" y="1749219"/>
            <a:ext cx="576064" cy="720080"/>
          </a:xfrm>
          <a:prstGeom prst="rightArrow">
            <a:avLst/>
          </a:prstGeom>
          <a:solidFill>
            <a:srgbClr val="3A7582"/>
          </a:solidFill>
          <a:ln>
            <a:solidFill>
              <a:srgbClr val="3A75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5812" y="1904201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Демонстрация</a:t>
            </a:r>
            <a:endParaRPr lang="ru-RU" sz="200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72928" y="1751812"/>
            <a:ext cx="2088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Обучение на местах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42308" y="1597101"/>
            <a:ext cx="20882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Удаленная </a:t>
            </a:r>
          </a:p>
          <a:p>
            <a:pPr algn="ctr"/>
            <a:r>
              <a:rPr lang="ru-RU" sz="2000" strike="sngStrik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и не очень 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поддержка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4927" y="2889527"/>
            <a:ext cx="239000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Рассказываем о системе</a:t>
            </a:r>
          </a:p>
          <a:p>
            <a:pPr algn="ctr"/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Показываем основные возможности</a:t>
            </a:r>
          </a:p>
          <a:p>
            <a:pPr algn="ctr"/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Придумываем кейсы и шутим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76999" y="2889527"/>
            <a:ext cx="239000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Обучаем работе с системой</a:t>
            </a:r>
          </a:p>
          <a:p>
            <a:pPr algn="ctr"/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Разбираем существующие кейсы</a:t>
            </a:r>
          </a:p>
          <a:p>
            <a:pPr algn="ctr"/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Подтверждаем корректность данных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69482" y="2892920"/>
            <a:ext cx="239000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Продолжаем обучать</a:t>
            </a:r>
          </a:p>
          <a:p>
            <a:pPr algn="ctr"/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Отвечаем на различные вопросы по системе</a:t>
            </a:r>
          </a:p>
          <a:p>
            <a:pPr algn="ctr"/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Подтверждаем корректность данных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1277717" y="3491070"/>
            <a:ext cx="539893" cy="288032"/>
          </a:xfrm>
          <a:prstGeom prst="down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1277716" y="4592720"/>
            <a:ext cx="539893" cy="288032"/>
          </a:xfrm>
          <a:prstGeom prst="down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Стрелка вниз 18"/>
          <p:cNvSpPr/>
          <p:nvPr/>
        </p:nvSpPr>
        <p:spPr>
          <a:xfrm>
            <a:off x="4283969" y="3491070"/>
            <a:ext cx="539893" cy="288032"/>
          </a:xfrm>
          <a:prstGeom prst="down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Стрелка вниз 19"/>
          <p:cNvSpPr/>
          <p:nvPr/>
        </p:nvSpPr>
        <p:spPr>
          <a:xfrm>
            <a:off x="4283968" y="4592720"/>
            <a:ext cx="539893" cy="288032"/>
          </a:xfrm>
          <a:prstGeom prst="down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Стрелка вниз 20"/>
          <p:cNvSpPr/>
          <p:nvPr/>
        </p:nvSpPr>
        <p:spPr>
          <a:xfrm>
            <a:off x="7164289" y="3523856"/>
            <a:ext cx="539893" cy="288032"/>
          </a:xfrm>
          <a:prstGeom prst="down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" name="Стрелка вниз 21"/>
          <p:cNvSpPr/>
          <p:nvPr/>
        </p:nvSpPr>
        <p:spPr>
          <a:xfrm>
            <a:off x="7164288" y="4625506"/>
            <a:ext cx="539893" cy="288032"/>
          </a:xfrm>
          <a:prstGeom prst="down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77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Arial" charset="0"/>
                <a:ea typeface="Arial" charset="0"/>
                <a:cs typeface="Arial" charset="0"/>
              </a:rPr>
              <a:t>Коротко о главном</a:t>
            </a:r>
            <a:endParaRPr lang="ru-RU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="" xmlns:a16="http://schemas.microsoft.com/office/drawing/2014/main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88826" y="1844824"/>
            <a:ext cx="82287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 smtClean="0">
                <a:solidFill>
                  <a:srgbClr val="C00000"/>
                </a:solidFill>
              </a:rPr>
              <a:t>BI </a:t>
            </a:r>
            <a:r>
              <a:rPr lang="mr-IN" sz="2400" dirty="0" smtClean="0">
                <a:solidFill>
                  <a:srgbClr val="C00000"/>
                </a:solidFill>
              </a:rPr>
              <a:t>–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ru-RU" sz="2400" dirty="0" smtClean="0">
                <a:solidFill>
                  <a:srgbClr val="C00000"/>
                </a:solidFill>
              </a:rPr>
              <a:t>это инструмент бизнес-анализа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BI </a:t>
            </a:r>
            <a:r>
              <a:rPr lang="mr-IN" sz="2400" dirty="0" smtClean="0">
                <a:solidFill>
                  <a:schemeClr val="accent6">
                    <a:lumMod val="75000"/>
                  </a:schemeClr>
                </a:solidFill>
              </a:rPr>
              <a:t>–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это больше, чем просто отчетность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</a:rPr>
              <a:t>Узнаем </a:t>
            </a: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</a:rPr>
              <a:t>какие задачи и проблемы решаем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Контролируем решения как Заказчика, так и Исполнителя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Проверяем, проверяем и еще раз проверяем.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Помогаем превратить «Ой - это сложно» в «Спасибо, отличный инструмент!»</a:t>
            </a:r>
          </a:p>
        </p:txBody>
      </p:sp>
    </p:spTree>
    <p:extLst>
      <p:ext uri="{BB962C8B-B14F-4D97-AF65-F5344CB8AC3E}">
        <p14:creationId xmlns:p14="http://schemas.microsoft.com/office/powerpoint/2010/main" val="191356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10618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dirty="0">
                <a:latin typeface="Arial" charset="0"/>
                <a:ea typeface="Arial" charset="0"/>
                <a:cs typeface="Arial" charset="0"/>
              </a:rPr>
              <a:t>Спасибо за внимание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2647453"/>
            <a:ext cx="8229600" cy="27977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b="1" dirty="0">
                <a:latin typeface="Arial" charset="0"/>
                <a:ea typeface="Arial" charset="0"/>
                <a:cs typeface="Arial" charset="0"/>
              </a:rPr>
              <a:t>Дмитрий Перепонов</a:t>
            </a:r>
          </a:p>
          <a:p>
            <a:r>
              <a:rPr lang="ru-RU" sz="3600" dirty="0">
                <a:latin typeface="Arial" charset="0"/>
                <a:ea typeface="Arial" charset="0"/>
                <a:cs typeface="Arial" charset="0"/>
              </a:rPr>
              <a:t>КРОК</a:t>
            </a:r>
            <a:endParaRPr lang="en-US" sz="36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3600" dirty="0" err="1">
                <a:latin typeface="Arial" charset="0"/>
                <a:ea typeface="Arial" charset="0"/>
                <a:cs typeface="Arial" charset="0"/>
              </a:rPr>
              <a:t>Facebook.com</a:t>
            </a:r>
            <a:r>
              <a:rPr lang="en-US" sz="3600" dirty="0">
                <a:latin typeface="Arial" charset="0"/>
                <a:ea typeface="Arial" charset="0"/>
                <a:cs typeface="Arial" charset="0"/>
              </a:rPr>
              <a:t>/</a:t>
            </a:r>
            <a:r>
              <a:rPr lang="en-US" sz="3600" dirty="0" err="1">
                <a:latin typeface="Arial" charset="0"/>
                <a:ea typeface="Arial" charset="0"/>
                <a:cs typeface="Arial" charset="0"/>
              </a:rPr>
              <a:t>PereponovDM</a:t>
            </a:r>
            <a:endParaRPr lang="ru-RU" sz="36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3600" dirty="0" err="1">
                <a:latin typeface="Arial" charset="0"/>
                <a:ea typeface="Arial" charset="0"/>
                <a:cs typeface="Arial" charset="0"/>
              </a:rPr>
              <a:t>LinkedIn.com</a:t>
            </a:r>
            <a:r>
              <a:rPr lang="en-US" sz="3600" dirty="0">
                <a:latin typeface="Arial" charset="0"/>
                <a:ea typeface="Arial" charset="0"/>
                <a:cs typeface="Arial" charset="0"/>
              </a:rPr>
              <a:t>/</a:t>
            </a:r>
            <a:r>
              <a:rPr lang="en-US" sz="3600" dirty="0" err="1">
                <a:latin typeface="Arial" charset="0"/>
                <a:ea typeface="Arial" charset="0"/>
                <a:cs typeface="Arial" charset="0"/>
              </a:rPr>
              <a:t>im</a:t>
            </a:r>
            <a:r>
              <a:rPr lang="en-US" sz="3600" dirty="0">
                <a:latin typeface="Arial" charset="0"/>
                <a:ea typeface="Arial" charset="0"/>
                <a:cs typeface="Arial" charset="0"/>
              </a:rPr>
              <a:t>/</a:t>
            </a:r>
            <a:r>
              <a:rPr lang="en-US" sz="3600" dirty="0" err="1">
                <a:latin typeface="Arial" charset="0"/>
                <a:ea typeface="Arial" charset="0"/>
                <a:cs typeface="Arial" charset="0"/>
              </a:rPr>
              <a:t>PereponovDM</a:t>
            </a:r>
            <a:endParaRPr lang="ru-RU" sz="36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2BAB8925-6EF6-6046-A36E-272716EA3A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="" xmlns:a16="http://schemas.microsoft.com/office/drawing/2014/main" id="{526FCEF7-A447-C049-AAFC-2EC4B3CBDF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90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692696"/>
            <a:ext cx="8229600" cy="625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Arial" charset="0"/>
                <a:ea typeface="Arial" charset="0"/>
                <a:cs typeface="Arial" charset="0"/>
              </a:rPr>
              <a:t>Позвольте представиться</a:t>
            </a:r>
            <a:endParaRPr lang="ru-RU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EA09CBD2-5A6D-474D-98A0-2782EAE42C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06229" y="2275665"/>
            <a:ext cx="4355516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>
              <a:lnSpc>
                <a:spcPct val="250000"/>
              </a:lnSpc>
            </a:pPr>
            <a:r>
              <a:rPr lang="ru-RU" dirty="0"/>
              <a:t>Топ-10 ИТ-компаний </a:t>
            </a:r>
            <a:r>
              <a:rPr lang="ru-RU" dirty="0" smtClean="0"/>
              <a:t>России</a:t>
            </a:r>
            <a:r>
              <a:rPr lang="en-US" baseline="30000" dirty="0"/>
              <a:t>1</a:t>
            </a:r>
            <a:endParaRPr lang="ru-RU" baseline="30000" dirty="0"/>
          </a:p>
          <a:p>
            <a:pPr algn="l">
              <a:lnSpc>
                <a:spcPct val="250000"/>
              </a:lnSpc>
            </a:pPr>
            <a:r>
              <a:rPr lang="ru-RU" dirty="0"/>
              <a:t>Топ-3 консалтинговых компаний </a:t>
            </a:r>
            <a:r>
              <a:rPr lang="ru-RU" dirty="0" smtClean="0"/>
              <a:t>России</a:t>
            </a:r>
            <a:r>
              <a:rPr lang="en-US" baseline="30000" dirty="0" smtClean="0"/>
              <a:t>2</a:t>
            </a:r>
            <a:endParaRPr lang="ru-RU" baseline="30000" dirty="0"/>
          </a:p>
          <a:p>
            <a:pPr algn="l">
              <a:lnSpc>
                <a:spcPct val="250000"/>
              </a:lnSpc>
            </a:pPr>
            <a:r>
              <a:rPr lang="ru-RU" dirty="0"/>
              <a:t>Реализуем более 2000 проектов в год</a:t>
            </a:r>
          </a:p>
          <a:p>
            <a:pPr algn="l">
              <a:lnSpc>
                <a:spcPct val="250000"/>
              </a:lnSpc>
            </a:pPr>
            <a:r>
              <a:rPr lang="ru-RU" dirty="0"/>
              <a:t>Владеем собственным ЦОД </a:t>
            </a:r>
            <a:r>
              <a:rPr lang="en-US" dirty="0"/>
              <a:t>TIER III</a:t>
            </a:r>
            <a:endParaRPr lang="ru-RU" dirty="0"/>
          </a:p>
          <a:p>
            <a:pPr algn="l">
              <a:lnSpc>
                <a:spcPct val="250000"/>
              </a:lnSpc>
            </a:pPr>
            <a:r>
              <a:rPr lang="ru-RU" dirty="0"/>
              <a:t>Являемся №1 по внедрению </a:t>
            </a:r>
            <a:r>
              <a:rPr lang="en-US" dirty="0"/>
              <a:t>BI </a:t>
            </a:r>
            <a:r>
              <a:rPr lang="ru-RU" dirty="0" smtClean="0"/>
              <a:t>решений</a:t>
            </a:r>
            <a:r>
              <a:rPr lang="en-US" baseline="30000" dirty="0" smtClean="0"/>
              <a:t>3</a:t>
            </a:r>
            <a:endParaRPr lang="ru-RU" baseline="30000" dirty="0"/>
          </a:p>
        </p:txBody>
      </p:sp>
      <p:pic>
        <p:nvPicPr>
          <p:cNvPr id="13" name="Рисунок 1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62" t="37363" r="36428" b="45851"/>
          <a:stretch/>
        </p:blipFill>
        <p:spPr>
          <a:xfrm>
            <a:off x="224027" y="2492896"/>
            <a:ext cx="805543" cy="613542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76" t="31850" r="53452" b="47623"/>
          <a:stretch/>
        </p:blipFill>
        <p:spPr>
          <a:xfrm>
            <a:off x="145700" y="3054996"/>
            <a:ext cx="828041" cy="613710"/>
          </a:xfrm>
          <a:prstGeom prst="rect">
            <a:avLst/>
          </a:prstGeom>
        </p:spPr>
      </p:pic>
      <p:pic>
        <p:nvPicPr>
          <p:cNvPr id="15" name="Рисунок 1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6" r="89167" b="84523"/>
          <a:stretch/>
        </p:blipFill>
        <p:spPr>
          <a:xfrm>
            <a:off x="194577" y="3852037"/>
            <a:ext cx="827314" cy="565710"/>
          </a:xfrm>
          <a:prstGeom prst="rect">
            <a:avLst/>
          </a:prstGeom>
        </p:spPr>
      </p:pic>
      <p:pic>
        <p:nvPicPr>
          <p:cNvPr id="16" name="Picture 14" descr="C:\Users\AKaplun\Desktop\Negative\Круги - Copy\Mashinostr_neg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08" y="4561862"/>
            <a:ext cx="577517" cy="577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Рисунок 1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27" r="71667" b="84523"/>
          <a:stretch/>
        </p:blipFill>
        <p:spPr>
          <a:xfrm>
            <a:off x="191837" y="5224572"/>
            <a:ext cx="796060" cy="565710"/>
          </a:xfrm>
          <a:prstGeom prst="rect">
            <a:avLst/>
          </a:prstGeom>
        </p:spPr>
      </p:pic>
      <p:grpSp>
        <p:nvGrpSpPr>
          <p:cNvPr id="19" name="Группа 18"/>
          <p:cNvGrpSpPr/>
          <p:nvPr/>
        </p:nvGrpSpPr>
        <p:grpSpPr>
          <a:xfrm>
            <a:off x="5220072" y="1412776"/>
            <a:ext cx="3707904" cy="5030440"/>
            <a:chOff x="0" y="1498972"/>
            <a:chExt cx="3707904" cy="5030440"/>
          </a:xfrm>
        </p:grpSpPr>
        <p:sp>
          <p:nvSpPr>
            <p:cNvPr id="9" name="TextBox 8"/>
            <p:cNvSpPr txBox="1"/>
            <p:nvPr/>
          </p:nvSpPr>
          <p:spPr>
            <a:xfrm>
              <a:off x="0" y="4221088"/>
              <a:ext cx="3707904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Перепонов Дмитрий</a:t>
              </a:r>
            </a:p>
            <a:p>
              <a:pPr algn="ctr"/>
              <a:endPara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/>
              <a:r>
                <a:rPr lang="ru-RU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Старший консультант по внедрению бизнес-приложений</a:t>
              </a:r>
            </a:p>
            <a:p>
              <a:pPr algn="ctr"/>
              <a:endParaRPr lang="ru-RU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/>
              <a:r>
                <a:rPr lang="ru-RU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Группа консультантов по анализу и автоматизации бизнес-процессов</a:t>
              </a:r>
            </a:p>
            <a:p>
              <a:pPr algn="ctr"/>
              <a:endParaRPr lang="ru-RU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pic>
          <p:nvPicPr>
            <p:cNvPr id="18" name="Рисунок 17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3464" y="1498972"/>
              <a:ext cx="2679700" cy="2578100"/>
            </a:xfrm>
            <a:prstGeom prst="rect">
              <a:avLst/>
            </a:prstGeom>
          </p:spPr>
        </p:pic>
      </p:grpSp>
      <p:pic>
        <p:nvPicPr>
          <p:cNvPr id="21" name="Рисунок 2">
            <a:extLst>
              <a:ext uri="{FF2B5EF4-FFF2-40B4-BE49-F238E27FC236}">
                <a16:creationId xmlns="" xmlns:a16="http://schemas.microsoft.com/office/drawing/2014/main" id="{C0AFEA5C-90E2-EB4C-A5E4-F09C2E2D452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0" y="6597104"/>
            <a:ext cx="74856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baseline="30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</a:t>
            </a:r>
            <a:r>
              <a:rPr lang="nb-NO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РА «</a:t>
            </a:r>
            <a:r>
              <a:rPr lang="nb-NO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Эксперт</a:t>
            </a:r>
            <a:r>
              <a:rPr lang="nb-NO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», 2016 </a:t>
            </a:r>
            <a:r>
              <a:rPr lang="nb-NO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г</a:t>
            </a:r>
            <a:r>
              <a:rPr lang="nb-NO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., TAdviser100, 2017 </a:t>
            </a:r>
            <a:r>
              <a:rPr lang="nb-NO" sz="1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г</a:t>
            </a:r>
            <a:r>
              <a:rPr lang="nb-NO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.; </a:t>
            </a:r>
            <a:r>
              <a:rPr lang="ru-RU" sz="10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</a:t>
            </a:r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Коммерсант-Деньги</a:t>
            </a:r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2016 г., РА «Эксперт», 2016 </a:t>
            </a:r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г.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; </a:t>
            </a:r>
            <a:r>
              <a:rPr lang="en-US" sz="10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TAdviser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2016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г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3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707585"/>
            <a:ext cx="8229600" cy="9282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Arial" charset="0"/>
                <a:ea typeface="Arial" charset="0"/>
                <a:cs typeface="Arial" charset="0"/>
              </a:rPr>
              <a:t>Консультанты по бизнес-приложениям</a:t>
            </a:r>
            <a:endParaRPr lang="ru-RU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EA09CBD2-5A6D-474D-98A0-2782EAE42C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21" name="Рисунок 2">
            <a:extLst>
              <a:ext uri="{FF2B5EF4-FFF2-40B4-BE49-F238E27FC236}">
                <a16:creationId xmlns="" xmlns:a16="http://schemas.microsoft.com/office/drawing/2014/main" id="{C0AFEA5C-90E2-EB4C-A5E4-F09C2E2D45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735796" y="1948859"/>
            <a:ext cx="3672408" cy="648072"/>
          </a:xfrm>
          <a:prstGeom prst="rect">
            <a:avLst/>
          </a:prstGeom>
          <a:ln w="57150">
            <a:solidFill>
              <a:srgbClr val="D0DA5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Консультант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31885" y="3114948"/>
            <a:ext cx="1749098" cy="648072"/>
          </a:xfrm>
          <a:prstGeom prst="rect">
            <a:avLst/>
          </a:prstGeom>
          <a:ln>
            <a:solidFill>
              <a:srgbClr val="B9CC3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Аналитик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619672" y="5242097"/>
            <a:ext cx="1749098" cy="648072"/>
          </a:xfrm>
          <a:prstGeom prst="rect">
            <a:avLst/>
          </a:prstGeom>
          <a:ln>
            <a:solidFill>
              <a:srgbClr val="B9CC3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Разработчик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697451" y="3871709"/>
            <a:ext cx="1749098" cy="648072"/>
          </a:xfrm>
          <a:prstGeom prst="rect">
            <a:avLst/>
          </a:prstGeom>
          <a:ln>
            <a:solidFill>
              <a:srgbClr val="B9CC3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Тестировщик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699044" y="5242097"/>
            <a:ext cx="1749098" cy="648072"/>
          </a:xfrm>
          <a:prstGeom prst="rect">
            <a:avLst/>
          </a:prstGeom>
          <a:ln>
            <a:solidFill>
              <a:srgbClr val="B9CC3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Внедренец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2209" y="3763020"/>
            <a:ext cx="2283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Сбор и анализ требований </a:t>
            </a:r>
          </a:p>
          <a:p>
            <a:pPr marL="285750" indent="-285750">
              <a:buFont typeface="Arial" charset="0"/>
              <a:buChar char="•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Документирование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619672" y="5897614"/>
            <a:ext cx="22778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285750" indent="-285750">
              <a:buFont typeface="Arial" charset="0"/>
              <a:buChar char="•"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ru-RU" dirty="0" smtClean="0"/>
              <a:t>Проектирование</a:t>
            </a:r>
            <a:endParaRPr lang="ru-RU" dirty="0"/>
          </a:p>
          <a:p>
            <a:r>
              <a:rPr lang="ru-RU" dirty="0" smtClean="0"/>
              <a:t>Настройка</a:t>
            </a:r>
            <a:endParaRPr lang="ru-RU" dirty="0"/>
          </a:p>
          <a:p>
            <a:r>
              <a:rPr lang="ru-RU" dirty="0"/>
              <a:t>Р</a:t>
            </a:r>
            <a:r>
              <a:rPr lang="ru-RU" dirty="0" smtClean="0"/>
              <a:t>азработка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3697451" y="4519781"/>
            <a:ext cx="18518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285750" indent="-285750">
              <a:buFont typeface="Arial" charset="0"/>
              <a:buChar char="•"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ru-RU" dirty="0" smtClean="0"/>
              <a:t>Тестирование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5699044" y="5877611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285750" indent="-285750">
              <a:buFont typeface="Arial" charset="0"/>
              <a:buChar char="•"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ru-RU" dirty="0" smtClean="0"/>
              <a:t>Внедрение</a:t>
            </a:r>
          </a:p>
          <a:p>
            <a:r>
              <a:rPr lang="ru-RU" dirty="0" smtClean="0"/>
              <a:t>Обучение</a:t>
            </a:r>
          </a:p>
          <a:p>
            <a:r>
              <a:rPr lang="ru-RU" dirty="0" smtClean="0"/>
              <a:t>Поддержка</a:t>
            </a:r>
          </a:p>
        </p:txBody>
      </p:sp>
      <p:cxnSp>
        <p:nvCxnSpPr>
          <p:cNvPr id="30" name="Прямая со стрелкой 29"/>
          <p:cNvCxnSpPr>
            <a:stCxn id="3" idx="2"/>
            <a:endCxn id="22" idx="0"/>
          </p:cNvCxnSpPr>
          <p:nvPr/>
        </p:nvCxnSpPr>
        <p:spPr>
          <a:xfrm flipH="1">
            <a:off x="1506434" y="2596931"/>
            <a:ext cx="3065566" cy="518017"/>
          </a:xfrm>
          <a:prstGeom prst="straightConnector1">
            <a:avLst/>
          </a:prstGeom>
          <a:ln w="12700">
            <a:solidFill>
              <a:srgbClr val="3A758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3" idx="2"/>
            <a:endCxn id="23" idx="0"/>
          </p:cNvCxnSpPr>
          <p:nvPr/>
        </p:nvCxnSpPr>
        <p:spPr>
          <a:xfrm flipH="1">
            <a:off x="2494221" y="2596931"/>
            <a:ext cx="2077779" cy="2645166"/>
          </a:xfrm>
          <a:prstGeom prst="straightConnector1">
            <a:avLst/>
          </a:prstGeom>
          <a:ln w="12700">
            <a:solidFill>
              <a:srgbClr val="3A758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3" idx="2"/>
            <a:endCxn id="24" idx="0"/>
          </p:cNvCxnSpPr>
          <p:nvPr/>
        </p:nvCxnSpPr>
        <p:spPr>
          <a:xfrm>
            <a:off x="4572000" y="2596931"/>
            <a:ext cx="0" cy="1274778"/>
          </a:xfrm>
          <a:prstGeom prst="straightConnector1">
            <a:avLst/>
          </a:prstGeom>
          <a:ln w="12700">
            <a:solidFill>
              <a:srgbClr val="3A758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3" idx="2"/>
            <a:endCxn id="25" idx="0"/>
          </p:cNvCxnSpPr>
          <p:nvPr/>
        </p:nvCxnSpPr>
        <p:spPr>
          <a:xfrm>
            <a:off x="4572000" y="2596931"/>
            <a:ext cx="2001593" cy="2645166"/>
          </a:xfrm>
          <a:prstGeom prst="straightConnector1">
            <a:avLst/>
          </a:prstGeom>
          <a:ln w="12700">
            <a:solidFill>
              <a:srgbClr val="3A758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6823112" y="3114948"/>
            <a:ext cx="1749098" cy="648072"/>
          </a:xfrm>
          <a:prstGeom prst="rect">
            <a:avLst/>
          </a:prstGeom>
          <a:ln>
            <a:solidFill>
              <a:srgbClr val="B9CC3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Пресейл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-консультант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843436" y="3763020"/>
            <a:ext cx="2283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Презентации</a:t>
            </a:r>
          </a:p>
          <a:p>
            <a:pPr marL="285750" indent="-285750">
              <a:buFont typeface="Arial" charset="0"/>
              <a:buChar char="•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Демонстрации</a:t>
            </a:r>
            <a:endParaRPr lang="ru-RU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ТКП</a:t>
            </a:r>
          </a:p>
        </p:txBody>
      </p:sp>
      <p:cxnSp>
        <p:nvCxnSpPr>
          <p:cNvPr id="32" name="Прямая со стрелкой 31"/>
          <p:cNvCxnSpPr>
            <a:stCxn id="3" idx="2"/>
            <a:endCxn id="29" idx="0"/>
          </p:cNvCxnSpPr>
          <p:nvPr/>
        </p:nvCxnSpPr>
        <p:spPr>
          <a:xfrm>
            <a:off x="4572000" y="2596931"/>
            <a:ext cx="3125661" cy="518017"/>
          </a:xfrm>
          <a:prstGeom prst="straightConnector1">
            <a:avLst/>
          </a:prstGeom>
          <a:ln w="12700">
            <a:solidFill>
              <a:srgbClr val="3A758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1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742420"/>
            <a:ext cx="8229600" cy="670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Arial" charset="0"/>
                <a:ea typeface="Arial" charset="0"/>
                <a:cs typeface="Arial" charset="0"/>
              </a:rPr>
              <a:t>Зачем нужен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BI</a:t>
            </a:r>
            <a:endParaRPr lang="ru-RU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EA09CBD2-5A6D-474D-98A0-2782EAE42C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2" name="Рисунок 2">
            <a:extLst>
              <a:ext uri="{FF2B5EF4-FFF2-40B4-BE49-F238E27FC236}">
                <a16:creationId xmlns="" xmlns:a16="http://schemas.microsoft.com/office/drawing/2014/main" id="{C0AFEA5C-90E2-EB4C-A5E4-F09C2E2D45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369499D9-E56C-5D45-A8E0-9EC9D4E7C17D}"/>
              </a:ext>
            </a:extLst>
          </p:cNvPr>
          <p:cNvSpPr txBox="1">
            <a:spLocks/>
          </p:cNvSpPr>
          <p:nvPr/>
        </p:nvSpPr>
        <p:spPr>
          <a:xfrm>
            <a:off x="206229" y="1622112"/>
            <a:ext cx="5080372" cy="44711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spcBef>
                <a:spcPts val="1200"/>
              </a:spcBef>
              <a:buFont typeface="Arial" charset="0"/>
              <a:buChar char="•"/>
            </a:pPr>
            <a:r>
              <a:rPr lang="ru-RU" sz="2000" i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Поддерживает и ускоряет принятие решений</a:t>
            </a:r>
          </a:p>
          <a:p>
            <a:pPr marL="285750" indent="-285750" algn="l">
              <a:spcBef>
                <a:spcPts val="1200"/>
              </a:spcBef>
              <a:buFont typeface="Arial" charset="0"/>
              <a:buChar char="•"/>
            </a:pPr>
            <a:r>
              <a:rPr lang="ru-RU" sz="2000" i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Предоставляет удобный инструмент бизнес-анализа</a:t>
            </a:r>
          </a:p>
          <a:p>
            <a:pPr marL="285750" indent="-285750" algn="l">
              <a:spcBef>
                <a:spcPts val="1200"/>
              </a:spcBef>
              <a:buFont typeface="Arial" charset="0"/>
              <a:buChar char="•"/>
            </a:pPr>
            <a:r>
              <a:rPr lang="ru-RU" sz="2000" i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Отображает информацию в целом о компании из всех источников</a:t>
            </a:r>
          </a:p>
          <a:p>
            <a:pPr marL="285750" indent="-285750" algn="l">
              <a:spcBef>
                <a:spcPts val="1200"/>
              </a:spcBef>
              <a:buFont typeface="Arial" charset="0"/>
              <a:buChar char="•"/>
            </a:pP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Автоматизирует подготовку регулярной отчетности</a:t>
            </a:r>
          </a:p>
          <a:p>
            <a:pPr marL="285750" indent="-285750" algn="l">
              <a:spcBef>
                <a:spcPts val="1200"/>
              </a:spcBef>
              <a:buFont typeface="Arial" charset="0"/>
              <a:buChar char="•"/>
            </a:pP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Отвечает на вопросы «А что у нас с</a:t>
            </a:r>
            <a:r>
              <a:rPr lang="mr-IN" sz="2000" i="1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…</a:t>
            </a: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»</a:t>
            </a:r>
          </a:p>
          <a:p>
            <a:pPr marL="285750" indent="-285750" algn="l">
              <a:spcBef>
                <a:spcPts val="1200"/>
              </a:spcBef>
              <a:buFont typeface="Arial" charset="0"/>
              <a:buChar char="•"/>
            </a:pPr>
            <a:r>
              <a:rPr lang="ru-RU" sz="2000" i="1" dirty="0" smtClean="0">
                <a:solidFill>
                  <a:srgbClr val="3A7582"/>
                </a:solidFill>
                <a:latin typeface="Arial" charset="0"/>
                <a:ea typeface="Arial" charset="0"/>
                <a:cs typeface="Arial" charset="0"/>
              </a:rPr>
              <a:t>Контролирует и оповещает об изменениях</a:t>
            </a:r>
          </a:p>
          <a:p>
            <a:pPr marL="285750" indent="-285750" algn="l">
              <a:spcBef>
                <a:spcPts val="1200"/>
              </a:spcBef>
              <a:buFont typeface="Arial" charset="0"/>
              <a:buChar char="•"/>
            </a:pPr>
            <a:r>
              <a:rPr lang="ru-RU" sz="2000" b="1" i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И многое многое</a:t>
            </a:r>
            <a:r>
              <a:rPr lang="mr-IN" sz="2000" b="1" i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…</a:t>
            </a:r>
            <a:endParaRPr lang="ru-RU" sz="2000" b="1" i="1" dirty="0" smtClean="0">
              <a:solidFill>
                <a:schemeClr val="accent4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ru-RU" sz="2000" i="1" dirty="0" smtClean="0">
              <a:latin typeface="Arial" charset="0"/>
              <a:ea typeface="Arial" charset="0"/>
              <a:cs typeface="Arial" charset="0"/>
            </a:endParaRPr>
          </a:p>
          <a:p>
            <a:endParaRPr lang="ru-RU" sz="2000" i="1" dirty="0" smtClean="0">
              <a:latin typeface="Arial" charset="0"/>
              <a:ea typeface="Arial" charset="0"/>
              <a:cs typeface="Arial" charset="0"/>
            </a:endParaRPr>
          </a:p>
          <a:p>
            <a:endParaRPr lang="ru-RU" sz="2000" i="1" dirty="0" smtClean="0">
              <a:latin typeface="Arial" charset="0"/>
              <a:ea typeface="Arial" charset="0"/>
              <a:cs typeface="Arial" charset="0"/>
            </a:endParaRPr>
          </a:p>
          <a:p>
            <a:endParaRPr lang="en-US" sz="2000" i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5364088" y="1437447"/>
            <a:ext cx="3888432" cy="2565920"/>
            <a:chOff x="5364088" y="1437447"/>
            <a:chExt cx="3888432" cy="2565920"/>
          </a:xfrm>
        </p:grpSpPr>
        <p:sp>
          <p:nvSpPr>
            <p:cNvPr id="5" name="Сектор 4"/>
            <p:cNvSpPr/>
            <p:nvPr/>
          </p:nvSpPr>
          <p:spPr>
            <a:xfrm>
              <a:off x="5364088" y="1656511"/>
              <a:ext cx="2304256" cy="2304256"/>
            </a:xfrm>
            <a:prstGeom prst="pie">
              <a:avLst>
                <a:gd name="adj1" fmla="val 3361096"/>
                <a:gd name="adj2" fmla="val 1502742"/>
              </a:avLst>
            </a:prstGeom>
            <a:solidFill>
              <a:srgbClr val="B9CC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9" name="Сектор 8"/>
            <p:cNvSpPr/>
            <p:nvPr/>
          </p:nvSpPr>
          <p:spPr>
            <a:xfrm>
              <a:off x="5364088" y="1656511"/>
              <a:ext cx="2304256" cy="2304256"/>
            </a:xfrm>
            <a:prstGeom prst="pie">
              <a:avLst>
                <a:gd name="adj1" fmla="val 1500798"/>
                <a:gd name="adj2" fmla="val 3355972"/>
              </a:avLst>
            </a:prstGeom>
            <a:solidFill>
              <a:srgbClr val="3A75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grpSp>
          <p:nvGrpSpPr>
            <p:cNvPr id="19" name="Группа 18"/>
            <p:cNvGrpSpPr/>
            <p:nvPr/>
          </p:nvGrpSpPr>
          <p:grpSpPr>
            <a:xfrm>
              <a:off x="7380312" y="1772816"/>
              <a:ext cx="1440160" cy="288032"/>
              <a:chOff x="7524328" y="1772816"/>
              <a:chExt cx="1440160" cy="288032"/>
            </a:xfrm>
          </p:grpSpPr>
          <p:cxnSp>
            <p:nvCxnSpPr>
              <p:cNvPr id="14" name="Прямая соединительная линия 13"/>
              <p:cNvCxnSpPr/>
              <p:nvPr/>
            </p:nvCxnSpPr>
            <p:spPr>
              <a:xfrm flipV="1">
                <a:off x="7524328" y="1772816"/>
                <a:ext cx="288032" cy="288032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>
                <a:off x="7812360" y="1772816"/>
                <a:ext cx="1152128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Группа 19"/>
            <p:cNvGrpSpPr/>
            <p:nvPr/>
          </p:nvGrpSpPr>
          <p:grpSpPr>
            <a:xfrm flipV="1">
              <a:off x="7308304" y="3614582"/>
              <a:ext cx="1440160" cy="318474"/>
              <a:chOff x="7524328" y="1772816"/>
              <a:chExt cx="1440160" cy="288032"/>
            </a:xfrm>
          </p:grpSpPr>
          <p:cxnSp>
            <p:nvCxnSpPr>
              <p:cNvPr id="21" name="Прямая соединительная линия 20"/>
              <p:cNvCxnSpPr/>
              <p:nvPr/>
            </p:nvCxnSpPr>
            <p:spPr>
              <a:xfrm flipV="1">
                <a:off x="7524328" y="1772816"/>
                <a:ext cx="288032" cy="288032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>
                <a:off x="7812360" y="1772816"/>
                <a:ext cx="1152128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TextBox 22"/>
            <p:cNvSpPr txBox="1"/>
            <p:nvPr/>
          </p:nvSpPr>
          <p:spPr>
            <a:xfrm>
              <a:off x="7518313" y="1437447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i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charset="0"/>
                  <a:ea typeface="Arial" charset="0"/>
                  <a:cs typeface="Arial" charset="0"/>
                </a:rPr>
                <a:t>Да</a:t>
              </a:r>
              <a:endParaRPr lang="ru-RU" i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380312" y="3357036"/>
              <a:ext cx="18722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i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charset="0"/>
                  <a:ea typeface="Arial" charset="0"/>
                  <a:cs typeface="Arial" charset="0"/>
                </a:rPr>
                <a:t>Да, но </a:t>
              </a:r>
              <a:r>
                <a:rPr lang="ru-RU" i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charset="0"/>
                  <a:ea typeface="Arial" charset="0"/>
                  <a:cs typeface="Arial" charset="0"/>
                </a:rPr>
                <a:t>другого цвета</a:t>
              </a:r>
              <a:endParaRPr lang="ru-R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pic>
        <p:nvPicPr>
          <p:cNvPr id="26" name="Рисунок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8609" y="4572445"/>
            <a:ext cx="3671872" cy="173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07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692696"/>
            <a:ext cx="8229600" cy="624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Arial" charset="0"/>
                <a:ea typeface="Arial" charset="0"/>
                <a:cs typeface="Arial" charset="0"/>
              </a:rPr>
              <a:t>Основные возможности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BI</a:t>
            </a:r>
            <a:endParaRPr lang="ru-RU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="" xmlns:a16="http://schemas.microsoft.com/office/drawing/2014/main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pic>
        <p:nvPicPr>
          <p:cNvPr id="2" name="Рисунок 1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12776"/>
            <a:ext cx="2520000" cy="180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412776"/>
            <a:ext cx="2520000" cy="17978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" name="TextBox 11"/>
          <p:cNvSpPr txBox="1"/>
          <p:nvPr/>
        </p:nvSpPr>
        <p:spPr>
          <a:xfrm>
            <a:off x="1214759" y="3252303"/>
            <a:ext cx="2516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Информационные панели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80112" y="3244245"/>
            <a:ext cx="2516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Оперативный анализ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75856" y="5879013"/>
            <a:ext cx="2880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Регламентированные отчеты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802" y="3685660"/>
            <a:ext cx="1788031" cy="21933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692696"/>
            <a:ext cx="8229600" cy="6472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Arial" charset="0"/>
                <a:ea typeface="Arial" charset="0"/>
                <a:cs typeface="Arial" charset="0"/>
              </a:rPr>
              <a:t>Архитектура</a:t>
            </a:r>
            <a:r>
              <a:rPr lang="ru-RU" dirty="0"/>
              <a:t> </a:t>
            </a:r>
            <a:r>
              <a:rPr lang="en-US" dirty="0"/>
              <a:t>BI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="" xmlns:a16="http://schemas.microsoft.com/office/drawing/2014/main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336824"/>
            <a:ext cx="4617762" cy="350339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7143" y="1556792"/>
            <a:ext cx="4251427" cy="214818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 rot="19891242">
            <a:off x="5732650" y="4641080"/>
            <a:ext cx="29864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ШУТКА</a:t>
            </a:r>
            <a:endParaRPr lang="ru-RU" sz="4000" b="1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 rot="19884700">
            <a:off x="6092945" y="4651325"/>
            <a:ext cx="2287258" cy="741343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89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="" xmlns:a16="http://schemas.microsoft.com/office/drawing/2014/main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pic>
        <p:nvPicPr>
          <p:cNvPr id="6" name="Рисунок 5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5" y="1600200"/>
            <a:ext cx="1800000" cy="1080000"/>
          </a:xfrm>
          <a:prstGeom prst="rect">
            <a:avLst/>
          </a:prstGeom>
        </p:spPr>
      </p:pic>
      <p:pic>
        <p:nvPicPr>
          <p:cNvPr id="8" name="Рисунок 7"/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0745" y="1600200"/>
            <a:ext cx="1800000" cy="1080000"/>
          </a:xfrm>
          <a:prstGeom prst="rect">
            <a:avLst/>
          </a:prstGeom>
        </p:spPr>
      </p:pic>
      <p:pic>
        <p:nvPicPr>
          <p:cNvPr id="9" name="Рисунок 8"/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3945" y="1600200"/>
            <a:ext cx="1800000" cy="1080000"/>
          </a:xfrm>
          <a:prstGeom prst="rect">
            <a:avLst/>
          </a:prstGeom>
        </p:spPr>
      </p:pic>
      <p:pic>
        <p:nvPicPr>
          <p:cNvPr id="10" name="Рисунок 9"/>
          <p:cNvPicPr>
            <a:picLocks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77" r="5857"/>
          <a:stretch/>
        </p:blipFill>
        <p:spPr>
          <a:xfrm>
            <a:off x="6897145" y="1600200"/>
            <a:ext cx="1800000" cy="1080000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305605" y="1407598"/>
            <a:ext cx="8514867" cy="1517346"/>
          </a:xfrm>
          <a:prstGeom prst="roundRect">
            <a:avLst/>
          </a:prstGeom>
          <a:noFill/>
          <a:ln w="38100">
            <a:solidFill>
              <a:srgbClr val="B9CC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05605" y="3571363"/>
            <a:ext cx="3186275" cy="892816"/>
          </a:xfrm>
          <a:prstGeom prst="roundRect">
            <a:avLst/>
          </a:prstGeom>
          <a:noFill/>
          <a:ln w="38100">
            <a:solidFill>
              <a:srgbClr val="B9CC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05605" y="5130593"/>
            <a:ext cx="3186275" cy="892816"/>
          </a:xfrm>
          <a:prstGeom prst="roundRect">
            <a:avLst/>
          </a:prstGeom>
          <a:noFill/>
          <a:ln w="38100">
            <a:solidFill>
              <a:srgbClr val="B9CC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6856" y="3757722"/>
            <a:ext cx="2263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Метамодель</a:t>
            </a:r>
            <a:endParaRPr lang="ru-RU" sz="240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4052" y="5161502"/>
            <a:ext cx="22637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Источники данных</a:t>
            </a:r>
            <a:endParaRPr lang="ru-RU" sz="240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35895" y="3526409"/>
            <a:ext cx="51845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Настраивает связи между информацией и переходит от терминов источников данных к терминам конечных пользователей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41710" y="5253834"/>
            <a:ext cx="5076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Источники информации в компании </a:t>
            </a:r>
            <a:r>
              <a:rPr lang="mr-IN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файлы, хранилища и базы данных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Стрелка вверх 16"/>
          <p:cNvSpPr/>
          <p:nvPr/>
        </p:nvSpPr>
        <p:spPr>
          <a:xfrm>
            <a:off x="1646715" y="2996952"/>
            <a:ext cx="504055" cy="482409"/>
          </a:xfrm>
          <a:prstGeom prst="upArrow">
            <a:avLst/>
          </a:prstGeom>
          <a:solidFill>
            <a:srgbClr val="B9CC30"/>
          </a:solidFill>
          <a:ln>
            <a:solidFill>
              <a:srgbClr val="B9CC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верх 17"/>
          <p:cNvSpPr/>
          <p:nvPr/>
        </p:nvSpPr>
        <p:spPr>
          <a:xfrm>
            <a:off x="1646715" y="4556181"/>
            <a:ext cx="504055" cy="482409"/>
          </a:xfrm>
          <a:prstGeom prst="upArrow">
            <a:avLst/>
          </a:prstGeom>
          <a:solidFill>
            <a:srgbClr val="B9CC30"/>
          </a:solidFill>
          <a:ln>
            <a:solidFill>
              <a:srgbClr val="B9CC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57200" y="692696"/>
            <a:ext cx="8229600" cy="6472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Arial" charset="0"/>
                <a:ea typeface="Arial" charset="0"/>
                <a:cs typeface="Arial" charset="0"/>
              </a:rPr>
              <a:t>Функциональная архитектура</a:t>
            </a:r>
            <a:r>
              <a:rPr lang="ru-RU" dirty="0" smtClean="0"/>
              <a:t> </a:t>
            </a:r>
            <a:r>
              <a:rPr lang="en-US" dirty="0"/>
              <a:t>BI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481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692696"/>
            <a:ext cx="8229600" cy="691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Arial" charset="0"/>
                <a:ea typeface="Arial" charset="0"/>
                <a:cs typeface="Arial" charset="0"/>
              </a:rPr>
              <a:t>Сбор и анализ требований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="" xmlns:a16="http://schemas.microsoft.com/office/drawing/2014/main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67027" y="1844824"/>
            <a:ext cx="4752528" cy="3067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600"/>
              </a:spcBef>
              <a:buFont typeface="Arial" charset="0"/>
              <a:buChar char="•"/>
            </a:pP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Узнаем что и зачем нужно ключевым пользователям</a:t>
            </a:r>
          </a:p>
          <a:p>
            <a:pPr marL="285750" indent="-285750">
              <a:spcBef>
                <a:spcPts val="1600"/>
              </a:spcBef>
              <a:buFont typeface="Arial" charset="0"/>
              <a:buChar char="•"/>
            </a:pP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Контролируем ограничения 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BI</a:t>
            </a:r>
            <a:endParaRPr lang="ru-RU" sz="2000" dirty="0" smtClean="0">
              <a:solidFill>
                <a:schemeClr val="accent5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spcBef>
                <a:spcPts val="1600"/>
              </a:spcBef>
              <a:buFont typeface="Arial" charset="0"/>
              <a:buChar char="•"/>
            </a:pP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Фиксируем полученную информацию</a:t>
            </a:r>
          </a:p>
          <a:p>
            <a:pPr marL="285750" indent="-285750">
              <a:spcBef>
                <a:spcPts val="1600"/>
              </a:spcBef>
              <a:buFont typeface="Arial" charset="0"/>
              <a:buChar char="•"/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Составляем каталог требований</a:t>
            </a:r>
          </a:p>
          <a:p>
            <a:pPr marL="285750" indent="-285750">
              <a:spcBef>
                <a:spcPts val="1600"/>
              </a:spcBef>
              <a:buFont typeface="Arial" charset="0"/>
              <a:buChar char="•"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Формируем техническое задание</a:t>
            </a:r>
            <a:endParaRPr lang="ru-RU" sz="2000" dirty="0">
              <a:solidFill>
                <a:schemeClr val="accent2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2292181"/>
            <a:ext cx="3405814" cy="24805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55039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Arial" charset="0"/>
                <a:ea typeface="Arial" charset="0"/>
                <a:cs typeface="Arial" charset="0"/>
              </a:rPr>
              <a:t>Правильные и не правильные вопросы</a:t>
            </a: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111300" y="2236093"/>
            <a:ext cx="4316684" cy="36411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1200"/>
              </a:spcBef>
            </a:pP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Какую информацию необходимо анализировать?</a:t>
            </a:r>
          </a:p>
          <a:p>
            <a:pPr algn="r">
              <a:spcBef>
                <a:spcPts val="1200"/>
              </a:spcBef>
            </a:pP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Зачем информацию необходимо анализировать?</a:t>
            </a:r>
          </a:p>
          <a:p>
            <a:pPr algn="r">
              <a:spcBef>
                <a:spcPts val="1200"/>
              </a:spcBef>
            </a:pP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Как формируется информация на данный момент?</a:t>
            </a:r>
          </a:p>
          <a:p>
            <a:pPr algn="r">
              <a:spcBef>
                <a:spcPts val="1200"/>
              </a:spcBef>
            </a:pP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Как происходит анализ информации на данный момент?</a:t>
            </a:r>
          </a:p>
          <a:p>
            <a:pPr algn="r">
              <a:spcBef>
                <a:spcPts val="1200"/>
              </a:spcBef>
            </a:pP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Какие трудности возникают на данный момент?</a:t>
            </a:r>
          </a:p>
          <a:p>
            <a:pPr algn="r">
              <a:spcBef>
                <a:spcPts val="1200"/>
              </a:spcBef>
            </a:pP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Какие задачи необходимо решить?</a:t>
            </a:r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4716016" y="2204865"/>
            <a:ext cx="4316684" cy="36724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indent="0" algn="r">
              <a:spcBef>
                <a:spcPts val="1200"/>
              </a:spcBef>
              <a:buFont typeface="Arial" pitchFamily="34" charset="0"/>
              <a:buNone/>
              <a:defRPr sz="2400" b="1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</a:rPr>
              <a:t>Какая информация необходима?</a:t>
            </a:r>
          </a:p>
          <a:p>
            <a:pPr algn="l"/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</a:rPr>
              <a:t>Какие отчеты необходимы?</a:t>
            </a:r>
          </a:p>
          <a:p>
            <a:pPr algn="l"/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</a:rPr>
              <a:t>Как визуализировать отчеты?</a:t>
            </a:r>
          </a:p>
          <a:p>
            <a:pPr algn="l"/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</a:rPr>
              <a:t>Существуют ли дополнительные требования?</a:t>
            </a:r>
          </a:p>
        </p:txBody>
      </p:sp>
      <p:cxnSp>
        <p:nvCxnSpPr>
          <p:cNvPr id="9" name="Straight Connector 10"/>
          <p:cNvCxnSpPr/>
          <p:nvPr/>
        </p:nvCxnSpPr>
        <p:spPr>
          <a:xfrm flipH="1">
            <a:off x="4572000" y="2204865"/>
            <a:ext cx="0" cy="36724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FA8C8DFF-3DD7-4825-A8DC-3EB48E6F5A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2" name="Рисунок 2">
            <a:extLst>
              <a:ext uri="{FF2B5EF4-FFF2-40B4-BE49-F238E27FC236}">
                <a16:creationId xmlns="" xmlns:a16="http://schemas.microsoft.com/office/drawing/2014/main" id="{02D9A417-9BD4-2F4C-AF86-6F072D78A6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16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-templa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1" id="{401C1600-CC66-409E-ACF2-3B5682348F79}" vid="{CC3AD3A9-8BB1-43D0-A65A-B24DC66A3FD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624</TotalTime>
  <Words>520</Words>
  <Application>Microsoft Macintosh PowerPoint</Application>
  <PresentationFormat>Экран (4:3)</PresentationFormat>
  <Paragraphs>157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Calibri</vt:lpstr>
      <vt:lpstr>Mangal</vt:lpstr>
      <vt:lpstr>Arial</vt:lpstr>
      <vt:lpstr>presentation-template</vt:lpstr>
      <vt:lpstr>BI-проекты глазами аналитика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доклада</dc:title>
  <dc:creator>Владислав Орликов</dc:creator>
  <cp:lastModifiedBy>Дмитрий Перепонов</cp:lastModifiedBy>
  <cp:revision>48</cp:revision>
  <dcterms:created xsi:type="dcterms:W3CDTF">2017-07-07T08:17:38Z</dcterms:created>
  <dcterms:modified xsi:type="dcterms:W3CDTF">2017-10-05T18:00:50Z</dcterms:modified>
</cp:coreProperties>
</file>