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13" r:id="rId2"/>
    <p:sldId id="359" r:id="rId3"/>
    <p:sldId id="508" r:id="rId4"/>
    <p:sldId id="375" r:id="rId5"/>
    <p:sldId id="417" r:id="rId6"/>
    <p:sldId id="430" r:id="rId7"/>
    <p:sldId id="489" r:id="rId8"/>
    <p:sldId id="518" r:id="rId9"/>
    <p:sldId id="517" r:id="rId10"/>
    <p:sldId id="524" r:id="rId11"/>
    <p:sldId id="494" r:id="rId12"/>
    <p:sldId id="496" r:id="rId13"/>
    <p:sldId id="526" r:id="rId14"/>
    <p:sldId id="482" r:id="rId15"/>
    <p:sldId id="491" r:id="rId16"/>
    <p:sldId id="431" r:id="rId17"/>
    <p:sldId id="483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5" r:id="rId26"/>
    <p:sldId id="520" r:id="rId27"/>
    <p:sldId id="484" r:id="rId28"/>
    <p:sldId id="506" r:id="rId29"/>
    <p:sldId id="525" r:id="rId30"/>
    <p:sldId id="509" r:id="rId31"/>
    <p:sldId id="510" r:id="rId32"/>
    <p:sldId id="511" r:id="rId33"/>
    <p:sldId id="512" r:id="rId34"/>
    <p:sldId id="513" r:id="rId35"/>
    <p:sldId id="521" r:id="rId36"/>
    <p:sldId id="514" r:id="rId37"/>
    <p:sldId id="515" r:id="rId38"/>
    <p:sldId id="519" r:id="rId39"/>
    <p:sldId id="486" r:id="rId40"/>
    <p:sldId id="516" r:id="rId41"/>
    <p:sldId id="487" r:id="rId42"/>
  </p:sldIdLst>
  <p:sldSz cx="9144000" cy="5143500" type="screen16x9"/>
  <p:notesSz cx="6858000" cy="9144000"/>
  <p:defaultTextStyle>
    <a:defPPr>
      <a:defRPr lang="en-US"/>
    </a:defPPr>
    <a:lvl1pPr marL="0" algn="l" defTabSz="457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457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7" algn="l" defTabSz="457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457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2" algn="l" defTabSz="457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5" algn="l" defTabSz="457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457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19" algn="l" defTabSz="457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2" algn="l" defTabSz="457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21"/>
    <a:srgbClr val="A0ADB4"/>
    <a:srgbClr val="BBC3C7"/>
    <a:srgbClr val="0F485C"/>
    <a:srgbClr val="19383A"/>
    <a:srgbClr val="E4E9EE"/>
    <a:srgbClr val="F1F1F2"/>
    <a:srgbClr val="0E6F87"/>
    <a:srgbClr val="19393B"/>
    <a:srgbClr val="00A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0930" autoAdjust="0"/>
  </p:normalViewPr>
  <p:slideViewPr>
    <p:cSldViewPr snapToGrid="0">
      <p:cViewPr varScale="1">
        <p:scale>
          <a:sx n="104" d="100"/>
          <a:sy n="104" d="100"/>
        </p:scale>
        <p:origin x="19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FCF16-AB12-BE44-8A62-705E811F95F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C9601-55F6-B34E-B0E0-649A2355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04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D26A-9997-364B-87D2-F24B4B25B8D2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E97B-473C-214F-A0B2-DE2ABF74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7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12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5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19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2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</a:t>
            </a:r>
            <a:r>
              <a:rPr lang="ru-RU" baseline="0" dirty="0" smtClean="0"/>
              <a:t> логотип </a:t>
            </a:r>
            <a:r>
              <a:rPr lang="en-US" baseline="0" dirty="0" smtClean="0"/>
              <a:t>Analyst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4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7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1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02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0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 выводы в виде схемы преобразования артефактов и перечня работ.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Сократить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6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69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Сделать акцент на том что в разных компаниях разные виды заинтересованные лица.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51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 выводы в виде схемы преобразования артефактов и перечня работ.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1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 выводы в виде схемы преобразования артефактов и перечня работ.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28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Сделать анонс </a:t>
            </a:r>
            <a:r>
              <a:rPr lang="ru-RU" dirty="0" err="1" smtClean="0"/>
              <a:t>баркемпа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0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8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Слишком долгое вступление, слишком долгая подводка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1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2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0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1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DBF8173-447A-4037-BD28-B1397998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185" y="407906"/>
            <a:ext cx="7717632" cy="1713309"/>
          </a:xfrm>
        </p:spPr>
        <p:txBody>
          <a:bodyPr lIns="0" tIns="0" rIns="0" bIns="0"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Convergent Charging</a:t>
            </a:r>
            <a:br>
              <a:rPr lang="en-US" dirty="0"/>
            </a:br>
            <a:r>
              <a:rPr lang="en-US" dirty="0"/>
              <a:t>and Online Billing System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87A83710-E456-4135-8B5F-296EB42DBE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3185" y="2361051"/>
            <a:ext cx="7791450" cy="63932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AD2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Nexign</a:t>
            </a:r>
            <a:r>
              <a:rPr lang="en-US" dirty="0"/>
              <a:t> (formerly Peter-Service) response to tender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466DC65A-97D5-481C-9E9F-7FF68A11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228" y="4467425"/>
            <a:ext cx="2128556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1A1C5B2-D532-4A69-88BC-AC70396AFDC9}" type="datetime4">
              <a:rPr lang="en-US" smtClean="0"/>
              <a:t>May 25, 2019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7A83710-E456-4135-8B5F-296EB42DBE0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13185" y="3368040"/>
            <a:ext cx="4290863" cy="44045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1437190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ки в три колонки с подпун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282575" y="1101320"/>
            <a:ext cx="2654474" cy="576696"/>
          </a:xfrm>
        </p:spPr>
        <p:txBody>
          <a:bodyPr/>
          <a:lstStyle>
            <a:lvl1pPr marL="180000" indent="-180000">
              <a:spcBef>
                <a:spcPts val="1200"/>
              </a:spcBef>
              <a:buFont typeface="Wingdings" panose="05000000000000000000" pitchFamily="2" charset="2"/>
              <a:buChar char="§"/>
              <a:defRPr sz="1600">
                <a:solidFill>
                  <a:srgbClr val="00AD21"/>
                </a:solidFill>
              </a:defRPr>
            </a:lvl1pPr>
          </a:lstStyle>
          <a:p>
            <a:pPr lvl="0"/>
            <a:r>
              <a:rPr lang="en-US" dirty="0"/>
              <a:t>Our product portfolio enables clients to address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1813994"/>
            <a:ext cx="2654300" cy="2501967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‒"/>
              <a:defRPr/>
            </a:lvl1pPr>
          </a:lstStyle>
          <a:p>
            <a:pPr lvl="0"/>
            <a:r>
              <a:rPr lang="en-US" dirty="0"/>
              <a:t>The impact of the digital revolution on their businesses, unlocking value </a:t>
            </a:r>
          </a:p>
          <a:p>
            <a:pPr lvl="0"/>
            <a:r>
              <a:rPr lang="en-US" dirty="0"/>
              <a:t>And managing their operations in a way that promotes rapid and sustainable growth</a:t>
            </a:r>
            <a:endParaRPr lang="ru-RU" dirty="0"/>
          </a:p>
          <a:p>
            <a:pPr lvl="0"/>
            <a:r>
              <a:rPr lang="en-US" dirty="0"/>
              <a:t>The impact of the digital revolution on their businesses, unlocking value </a:t>
            </a:r>
          </a:p>
          <a:p>
            <a:pPr lvl="0"/>
            <a:r>
              <a:rPr lang="en-US" dirty="0"/>
              <a:t>And managing their operations in a way that promotes rapid and sustainable growth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3239912" y="1101320"/>
            <a:ext cx="2654474" cy="576696"/>
          </a:xfrm>
        </p:spPr>
        <p:txBody>
          <a:bodyPr/>
          <a:lstStyle>
            <a:lvl1pPr marL="180000" indent="-180000">
              <a:spcBef>
                <a:spcPts val="1200"/>
              </a:spcBef>
              <a:buFont typeface="Wingdings" panose="05000000000000000000" pitchFamily="2" charset="2"/>
              <a:buChar char="§"/>
              <a:defRPr sz="1600">
                <a:solidFill>
                  <a:srgbClr val="00AD21"/>
                </a:solidFill>
              </a:defRPr>
            </a:lvl1pPr>
          </a:lstStyle>
          <a:p>
            <a:pPr lvl="0"/>
            <a:r>
              <a:rPr lang="en-US" dirty="0"/>
              <a:t>Our product portfolio enables clients to address 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3239912" y="1813994"/>
            <a:ext cx="2654300" cy="2480294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‒"/>
              <a:defRPr/>
            </a:lvl1pPr>
          </a:lstStyle>
          <a:p>
            <a:pPr lvl="0"/>
            <a:r>
              <a:rPr lang="en-US" dirty="0"/>
              <a:t>The impact of the digital revolution on their businesses, unlocking value </a:t>
            </a:r>
          </a:p>
          <a:p>
            <a:pPr lvl="0"/>
            <a:r>
              <a:rPr lang="en-US" dirty="0"/>
              <a:t>And managing their operations in a way that promotes rapid and sustainable growth</a:t>
            </a:r>
            <a:endParaRPr lang="ru-RU" dirty="0"/>
          </a:p>
          <a:p>
            <a:pPr lvl="0"/>
            <a:r>
              <a:rPr lang="en-US" dirty="0"/>
              <a:t>The impact of the digital revolution on their businesses, unlocking value </a:t>
            </a:r>
          </a:p>
          <a:p>
            <a:pPr lvl="0"/>
            <a:r>
              <a:rPr lang="en-US" dirty="0"/>
              <a:t>And managing their operations in a way that promotes rapid and sustainable growth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6197424" y="1101320"/>
            <a:ext cx="2654474" cy="576696"/>
          </a:xfrm>
        </p:spPr>
        <p:txBody>
          <a:bodyPr/>
          <a:lstStyle>
            <a:lvl1pPr marL="180000" indent="-180000">
              <a:spcBef>
                <a:spcPts val="1200"/>
              </a:spcBef>
              <a:buFont typeface="Wingdings" panose="05000000000000000000" pitchFamily="2" charset="2"/>
              <a:buChar char="§"/>
              <a:defRPr sz="1600">
                <a:solidFill>
                  <a:srgbClr val="00AD21"/>
                </a:solidFill>
              </a:defRPr>
            </a:lvl1pPr>
          </a:lstStyle>
          <a:p>
            <a:pPr lvl="0"/>
            <a:r>
              <a:rPr lang="en-US" dirty="0"/>
              <a:t>Our product portfolio enables clients to address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6197424" y="1813994"/>
            <a:ext cx="2654300" cy="2480294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‒"/>
              <a:defRPr/>
            </a:lvl1pPr>
          </a:lstStyle>
          <a:p>
            <a:pPr lvl="0"/>
            <a:r>
              <a:rPr lang="en-US" dirty="0"/>
              <a:t>The impact of the digital revolution on their businesses, unlocking value </a:t>
            </a:r>
          </a:p>
          <a:p>
            <a:pPr lvl="0"/>
            <a:r>
              <a:rPr lang="en-US" dirty="0"/>
              <a:t>And managing their operations in a way that promotes rapid and sustainable growth</a:t>
            </a:r>
            <a:endParaRPr lang="ru-RU" dirty="0"/>
          </a:p>
          <a:p>
            <a:pPr lvl="0"/>
            <a:r>
              <a:rPr lang="en-US" dirty="0"/>
              <a:t>The impact of the digital revolution on their businesses, unlocking value </a:t>
            </a:r>
          </a:p>
          <a:p>
            <a:pPr lvl="0"/>
            <a:r>
              <a:rPr lang="en-US" dirty="0"/>
              <a:t>And managing their operations in a way that promotes rapid and sustainable growth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282575" y="2137556"/>
            <a:ext cx="2574925" cy="1440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3279773" y="2137556"/>
            <a:ext cx="2574925" cy="1440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3" hasCustomPrompt="1"/>
          </p:nvPr>
        </p:nvSpPr>
        <p:spPr>
          <a:xfrm>
            <a:off x="6276973" y="2137556"/>
            <a:ext cx="2574925" cy="1440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 с иконками и название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2137556"/>
            <a:ext cx="2574925" cy="68134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3279774" y="2137556"/>
            <a:ext cx="2574925" cy="68134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276973" y="2137556"/>
            <a:ext cx="2574925" cy="68134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</a:t>
            </a:r>
          </a:p>
        </p:txBody>
      </p:sp>
      <p:sp>
        <p:nvSpPr>
          <p:cNvPr id="36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1476375" y="1355916"/>
            <a:ext cx="1381125" cy="454227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  <a:lvl5pPr>
              <a:defRPr/>
            </a:lvl5pPr>
          </a:lstStyle>
          <a:p>
            <a:r>
              <a:rPr lang="en-US" sz="1200" b="1" dirty="0">
                <a:solidFill>
                  <a:srgbClr val="00AD21"/>
                </a:solidFill>
              </a:rPr>
              <a:t>Our </a:t>
            </a:r>
            <a:r>
              <a:rPr lang="ru-RU" sz="1200" b="1" dirty="0">
                <a:solidFill>
                  <a:srgbClr val="00AD21"/>
                </a:solidFill>
              </a:rPr>
              <a:t/>
            </a:r>
            <a:br>
              <a:rPr lang="ru-RU" sz="1200" b="1" dirty="0">
                <a:solidFill>
                  <a:srgbClr val="00AD21"/>
                </a:solidFill>
              </a:rPr>
            </a:br>
            <a:r>
              <a:rPr lang="en-US" sz="1200" b="1" dirty="0">
                <a:solidFill>
                  <a:srgbClr val="00AD21"/>
                </a:solidFill>
              </a:rPr>
              <a:t>product</a:t>
            </a:r>
            <a:endParaRPr lang="ru-RU" sz="1200" dirty="0"/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4473574" y="1355916"/>
            <a:ext cx="1381125" cy="454227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  <a:lvl5pPr>
              <a:defRPr/>
            </a:lvl5pPr>
          </a:lstStyle>
          <a:p>
            <a:r>
              <a:rPr lang="en-US" sz="1200" b="1" dirty="0">
                <a:solidFill>
                  <a:srgbClr val="00AD21"/>
                </a:solidFill>
              </a:rPr>
              <a:t>Our </a:t>
            </a:r>
            <a:r>
              <a:rPr lang="ru-RU" sz="1200" b="1" dirty="0">
                <a:solidFill>
                  <a:srgbClr val="00AD21"/>
                </a:solidFill>
              </a:rPr>
              <a:t/>
            </a:r>
            <a:br>
              <a:rPr lang="ru-RU" sz="1200" b="1" dirty="0">
                <a:solidFill>
                  <a:srgbClr val="00AD21"/>
                </a:solidFill>
              </a:rPr>
            </a:br>
            <a:r>
              <a:rPr lang="en-US" sz="1200" b="1" dirty="0">
                <a:solidFill>
                  <a:srgbClr val="00AD21"/>
                </a:solidFill>
              </a:rPr>
              <a:t>product</a:t>
            </a:r>
            <a:endParaRPr lang="ru-RU" sz="1200" dirty="0"/>
          </a:p>
        </p:txBody>
      </p:sp>
      <p:sp>
        <p:nvSpPr>
          <p:cNvPr id="38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7470773" y="1355916"/>
            <a:ext cx="1381125" cy="454227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  <a:lvl5pPr>
              <a:defRPr/>
            </a:lvl5pPr>
          </a:lstStyle>
          <a:p>
            <a:r>
              <a:rPr lang="en-US" sz="1200" b="1" dirty="0">
                <a:solidFill>
                  <a:srgbClr val="00AD21"/>
                </a:solidFill>
              </a:rPr>
              <a:t>Our </a:t>
            </a:r>
            <a:r>
              <a:rPr lang="ru-RU" sz="1200" b="1" dirty="0">
                <a:solidFill>
                  <a:srgbClr val="00AD21"/>
                </a:solidFill>
              </a:rPr>
              <a:t/>
            </a:r>
            <a:br>
              <a:rPr lang="ru-RU" sz="1200" b="1" dirty="0">
                <a:solidFill>
                  <a:srgbClr val="00AD21"/>
                </a:solidFill>
              </a:rPr>
            </a:br>
            <a:r>
              <a:rPr lang="en-US" sz="1200" b="1" dirty="0">
                <a:solidFill>
                  <a:srgbClr val="00AD21"/>
                </a:solidFill>
              </a:rPr>
              <a:t>product</a:t>
            </a:r>
            <a:endParaRPr lang="ru-RU" sz="1200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282577" y="3016030"/>
            <a:ext cx="2574923" cy="897095"/>
          </a:xfrm>
        </p:spPr>
        <p:txBody>
          <a:bodyPr/>
          <a:lstStyle>
            <a:lvl1pPr marL="135000" indent="-135000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1pPr>
            <a:lvl5pPr>
              <a:defRPr/>
            </a:lvl5pPr>
          </a:lstStyle>
          <a:p>
            <a:pPr marL="135000" indent="-135000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Our product portfolio enables clients</a:t>
            </a:r>
          </a:p>
          <a:p>
            <a:pPr marL="135000" indent="-135000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Address the impact of the digital revolution on their businesses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3279776" y="3016030"/>
            <a:ext cx="2574923" cy="897095"/>
          </a:xfrm>
        </p:spPr>
        <p:txBody>
          <a:bodyPr/>
          <a:lstStyle>
            <a:lvl1pPr marL="135000" indent="-135000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1pPr>
            <a:lvl5pPr>
              <a:defRPr/>
            </a:lvl5pPr>
          </a:lstStyle>
          <a:p>
            <a:pPr marL="135000" indent="-135000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Our product portfolio enables clients</a:t>
            </a:r>
          </a:p>
          <a:p>
            <a:pPr marL="135000" indent="-135000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Address the impact of the digital revolution on their businesses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6276973" y="3016030"/>
            <a:ext cx="2574923" cy="897095"/>
          </a:xfrm>
        </p:spPr>
        <p:txBody>
          <a:bodyPr/>
          <a:lstStyle>
            <a:lvl1pPr marL="135000" indent="-135000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1pPr>
            <a:lvl5pPr>
              <a:defRPr/>
            </a:lvl5pPr>
          </a:lstStyle>
          <a:p>
            <a:pPr marL="135000" indent="-135000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Our product portfolio enables clients</a:t>
            </a:r>
          </a:p>
          <a:p>
            <a:pPr marL="135000" indent="-135000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Address the impact of the digital revolution on their businesses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4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1131888"/>
            <a:ext cx="4000500" cy="2518692"/>
          </a:xfrm>
        </p:spPr>
        <p:txBody>
          <a:bodyPr/>
          <a:lstStyle>
            <a:lvl1pPr marL="144000" indent="-1440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Our product portfolio enables </a:t>
            </a:r>
          </a:p>
          <a:p>
            <a:pPr lvl="0"/>
            <a:r>
              <a:rPr lang="en-US" dirty="0"/>
              <a:t>Clients to address the impact </a:t>
            </a:r>
          </a:p>
          <a:p>
            <a:pPr lvl="0"/>
            <a:r>
              <a:rPr lang="en-US" dirty="0"/>
              <a:t>Of the digital revolution on their businesses</a:t>
            </a:r>
          </a:p>
          <a:p>
            <a:pPr lvl="0"/>
            <a:r>
              <a:rPr lang="en-US" dirty="0"/>
              <a:t>Unlocking value and managing </a:t>
            </a:r>
          </a:p>
          <a:p>
            <a:pPr lvl="0"/>
            <a:r>
              <a:rPr lang="en-US" dirty="0"/>
              <a:t>Their operations in a way that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4851398" y="1131888"/>
            <a:ext cx="4000500" cy="2518692"/>
          </a:xfrm>
        </p:spPr>
        <p:txBody>
          <a:bodyPr/>
          <a:lstStyle>
            <a:lvl1pPr marL="144000" indent="-1440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Our product portfolio enables </a:t>
            </a:r>
          </a:p>
          <a:p>
            <a:pPr lvl="0"/>
            <a:r>
              <a:rPr lang="en-US" dirty="0"/>
              <a:t>Clients to address the impact </a:t>
            </a:r>
          </a:p>
          <a:p>
            <a:pPr lvl="0"/>
            <a:r>
              <a:rPr lang="en-US" dirty="0"/>
              <a:t>Of the digital revolution on their businesses</a:t>
            </a:r>
          </a:p>
          <a:p>
            <a:pPr lvl="0"/>
            <a:r>
              <a:rPr lang="en-US" dirty="0"/>
              <a:t>Unlocking value and managing </a:t>
            </a:r>
          </a:p>
          <a:p>
            <a:pPr lvl="0"/>
            <a:r>
              <a:rPr lang="en-US" dirty="0"/>
              <a:t>Their operations in a way that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4587118" y="1131701"/>
            <a:ext cx="4286250" cy="34559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282181" y="1387135"/>
            <a:ext cx="3717530" cy="101412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dirty="0"/>
              <a:t>Our product portfolio enables clients to address the impact of the digital revolution on their businesses, unlocking value and managing their operations in</a:t>
            </a:r>
            <a:r>
              <a:rPr lang="ru-RU" sz="1200" dirty="0"/>
              <a:t> </a:t>
            </a:r>
            <a:r>
              <a:rPr lang="en-US" sz="1200" dirty="0"/>
              <a:t>a way that promotes rapid and sustainable growth.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282181" y="1131701"/>
            <a:ext cx="3717530" cy="252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Education</a:t>
            </a:r>
            <a:endParaRPr lang="en-US" sz="12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6" hasCustomPrompt="1"/>
          </p:nvPr>
        </p:nvSpPr>
        <p:spPr>
          <a:xfrm>
            <a:off x="282181" y="3123755"/>
            <a:ext cx="3717530" cy="101412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dirty="0"/>
              <a:t>Our product portfolio enables clients to address the impact of the digital revolution on their businesses, unlocking value and managing their operations in</a:t>
            </a:r>
            <a:r>
              <a:rPr lang="ru-RU" sz="1200" dirty="0"/>
              <a:t> </a:t>
            </a:r>
            <a:r>
              <a:rPr lang="en-US" sz="1200" dirty="0"/>
              <a:t>a way that promotes rapid and sustainable growth.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282181" y="2865081"/>
            <a:ext cx="3717530" cy="252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Education</a:t>
            </a:r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2 колонки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22"/>
          </p:nvPr>
        </p:nvSpPr>
        <p:spPr>
          <a:xfrm>
            <a:off x="5693073" y="1134458"/>
            <a:ext cx="3133725" cy="34464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6" hasCustomPrompt="1"/>
          </p:nvPr>
        </p:nvSpPr>
        <p:spPr>
          <a:xfrm>
            <a:off x="282378" y="1393120"/>
            <a:ext cx="2412394" cy="13256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that promotes rapid and sustainable growth.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282378" y="1134458"/>
            <a:ext cx="2412394" cy="252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ru-RU" sz="1200" b="1" dirty="0">
                <a:solidFill>
                  <a:srgbClr val="00AD21"/>
                </a:solidFill>
              </a:rPr>
              <a:t>01</a:t>
            </a:r>
            <a:endParaRPr lang="en-US" sz="1200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8" hasCustomPrompt="1"/>
          </p:nvPr>
        </p:nvSpPr>
        <p:spPr>
          <a:xfrm>
            <a:off x="2987627" y="1393120"/>
            <a:ext cx="2412394" cy="13256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that promotes rapid and sustainable growth.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987627" y="1134458"/>
            <a:ext cx="2412394" cy="252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ru-RU" sz="1200" b="1" dirty="0">
                <a:solidFill>
                  <a:srgbClr val="00AD21"/>
                </a:solidFill>
              </a:rPr>
              <a:t>02</a:t>
            </a:r>
            <a:endParaRPr lang="en-US" sz="1200" dirty="0"/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0" hasCustomPrompt="1"/>
          </p:nvPr>
        </p:nvSpPr>
        <p:spPr>
          <a:xfrm>
            <a:off x="282181" y="3189170"/>
            <a:ext cx="2412394" cy="13256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that promotes rapid and sustainable growth.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282181" y="2930508"/>
            <a:ext cx="2412394" cy="252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ru-RU" sz="1200" b="1" dirty="0">
                <a:solidFill>
                  <a:srgbClr val="00AD21"/>
                </a:solidFill>
              </a:rPr>
              <a:t>03</a:t>
            </a:r>
            <a:endParaRPr lang="en-US" sz="1200" dirty="0"/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2" hasCustomPrompt="1"/>
          </p:nvPr>
        </p:nvSpPr>
        <p:spPr>
          <a:xfrm>
            <a:off x="2987430" y="3189170"/>
            <a:ext cx="2412394" cy="13256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that promotes rapid and sustainable growth.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2987430" y="2930508"/>
            <a:ext cx="2412394" cy="252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ru-RU" sz="1200" b="1" dirty="0">
                <a:solidFill>
                  <a:srgbClr val="00AD21"/>
                </a:solidFill>
              </a:rPr>
              <a:t>04</a:t>
            </a:r>
            <a:endParaRPr lang="en-US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0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1 колонк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22"/>
          </p:nvPr>
        </p:nvSpPr>
        <p:spPr>
          <a:xfrm>
            <a:off x="4563894" y="1395191"/>
            <a:ext cx="4288003" cy="2692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282573" y="1395191"/>
            <a:ext cx="3929385" cy="2692800"/>
          </a:xfrm>
        </p:spPr>
        <p:txBody>
          <a:bodyPr/>
          <a:lstStyle/>
          <a:p>
            <a:r>
              <a:rPr lang="en-US" dirty="0"/>
              <a:t>Our product portfolio enables clients to address the impact of the digital revolution on their businesses, unlocking value and managing their operations in a way that.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Our product portfolio enables clients to address the impact of the digital revolution on their businesses, unlocking value and managing their operations.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4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1"/>
          </p:nvPr>
        </p:nvSpPr>
        <p:spPr>
          <a:xfrm>
            <a:off x="282575" y="1131854"/>
            <a:ext cx="8572500" cy="302407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4300538"/>
            <a:ext cx="8572500" cy="227113"/>
          </a:xfrm>
        </p:spPr>
        <p:txBody>
          <a:bodyPr/>
          <a:lstStyle>
            <a:lvl1pPr>
              <a:spcBef>
                <a:spcPts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* </a:t>
            </a:r>
            <a:r>
              <a:rPr lang="en-US" dirty="0"/>
              <a:t>Footnote to the table.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** Second footnote to the table.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8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 с шап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10"/>
          <p:cNvSpPr>
            <a:spLocks noGrp="1"/>
          </p:cNvSpPr>
          <p:nvPr>
            <p:ph type="body" sz="quarter" idx="31"/>
          </p:nvPr>
        </p:nvSpPr>
        <p:spPr>
          <a:xfrm>
            <a:off x="282571" y="1126840"/>
            <a:ext cx="2581495" cy="553998"/>
          </a:xfrm>
          <a:solidFill>
            <a:srgbClr val="00AD21"/>
          </a:solidFill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buAutoNum type="arabicPeriod"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1" y="1919170"/>
            <a:ext cx="2581496" cy="223496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 err="1"/>
              <a:t>Etiam</a:t>
            </a:r>
            <a:r>
              <a:rPr lang="en-US" sz="1200" dirty="0"/>
              <a:t> </a:t>
            </a:r>
            <a:r>
              <a:rPr lang="en-US" sz="1200" dirty="0" err="1"/>
              <a:t>interdum</a:t>
            </a:r>
            <a:r>
              <a:rPr lang="en-US" sz="1200" dirty="0"/>
              <a:t> </a:t>
            </a:r>
            <a:r>
              <a:rPr lang="en-US" sz="1200" dirty="0" err="1"/>
              <a:t>efficitur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</a:p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/>
              <a:t>Our product portfolio enables clients to address the impact of the digital revolution on their businesses, unlocking value and managing their operations in a way that promotes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71615" y="1919170"/>
            <a:ext cx="2581495" cy="223496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 err="1"/>
              <a:t>Etiam</a:t>
            </a:r>
            <a:r>
              <a:rPr lang="en-US" sz="1200" dirty="0"/>
              <a:t> </a:t>
            </a:r>
            <a:r>
              <a:rPr lang="en-US" sz="1200" dirty="0" err="1"/>
              <a:t>interdum</a:t>
            </a:r>
            <a:r>
              <a:rPr lang="en-US" sz="1200" dirty="0"/>
              <a:t> </a:t>
            </a:r>
            <a:r>
              <a:rPr lang="en-US" sz="1200" dirty="0" err="1"/>
              <a:t>efficitur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</a:p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/>
              <a:t>Our product portfolio enables clients to address the impact of the digital revolution on their businesses, unlocking value and managing their operations in a way that promotes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265531" y="1919170"/>
            <a:ext cx="2581495" cy="223496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 err="1"/>
              <a:t>Etiam</a:t>
            </a:r>
            <a:r>
              <a:rPr lang="en-US" sz="1200" dirty="0"/>
              <a:t> </a:t>
            </a:r>
            <a:r>
              <a:rPr lang="en-US" sz="1200" dirty="0" err="1"/>
              <a:t>interdum</a:t>
            </a:r>
            <a:r>
              <a:rPr lang="en-US" sz="1200" dirty="0"/>
              <a:t> </a:t>
            </a:r>
            <a:r>
              <a:rPr lang="en-US" sz="1200" dirty="0" err="1"/>
              <a:t>efficitur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</a:p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/>
              <a:t>Our product portfolio enables clients to address the impact of the digital revolution on their businesses, unlocking value and managing their operations in a way that promotes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2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30" name="Текст 10"/>
          <p:cNvSpPr>
            <a:spLocks noGrp="1"/>
          </p:cNvSpPr>
          <p:nvPr>
            <p:ph type="body" sz="quarter" idx="34"/>
          </p:nvPr>
        </p:nvSpPr>
        <p:spPr>
          <a:xfrm>
            <a:off x="3271615" y="1126840"/>
            <a:ext cx="2581495" cy="553998"/>
          </a:xfrm>
          <a:solidFill>
            <a:srgbClr val="00AD21"/>
          </a:solidFill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buAutoNum type="arabicPeriod"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35"/>
          </p:nvPr>
        </p:nvSpPr>
        <p:spPr>
          <a:xfrm>
            <a:off x="6270403" y="1126840"/>
            <a:ext cx="2581495" cy="553998"/>
          </a:xfrm>
          <a:solidFill>
            <a:srgbClr val="00AD21"/>
          </a:solidFill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buAutoNum type="arabicPeriod"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2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 с подл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3343703" y="1419225"/>
            <a:ext cx="2447065" cy="2665345"/>
          </a:xfrm>
          <a:solidFill>
            <a:srgbClr val="00AD21"/>
          </a:solidFill>
        </p:spPr>
        <p:txBody>
          <a:bodyPr/>
          <a:lstStyle>
            <a:lvl1pPr marL="180000">
              <a:lnSpc>
                <a:spcPct val="17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3" name="Текст 2"/>
          <p:cNvSpPr>
            <a:spLocks noGrp="1"/>
          </p:cNvSpPr>
          <p:nvPr>
            <p:ph type="body" sz="quarter" idx="41" hasCustomPrompt="1"/>
          </p:nvPr>
        </p:nvSpPr>
        <p:spPr>
          <a:xfrm>
            <a:off x="6404833" y="1419225"/>
            <a:ext cx="2447065" cy="2665345"/>
          </a:xfrm>
          <a:solidFill>
            <a:srgbClr val="00AD21"/>
          </a:solidFill>
        </p:spPr>
        <p:txBody>
          <a:bodyPr/>
          <a:lstStyle>
            <a:lvl1pPr marL="180000">
              <a:lnSpc>
                <a:spcPct val="17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3" hasCustomPrompt="1"/>
          </p:nvPr>
        </p:nvSpPr>
        <p:spPr>
          <a:xfrm>
            <a:off x="282571" y="1419225"/>
            <a:ext cx="2447065" cy="2665345"/>
          </a:xfrm>
          <a:solidFill>
            <a:srgbClr val="00AD21"/>
          </a:solidFill>
        </p:spPr>
        <p:txBody>
          <a:bodyPr/>
          <a:lstStyle>
            <a:lvl1pPr marL="180000">
              <a:lnSpc>
                <a:spcPct val="17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449564" y="2582390"/>
            <a:ext cx="2103922" cy="90845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 err="1"/>
              <a:t>Etiam</a:t>
            </a:r>
            <a:r>
              <a:rPr lang="en-US" sz="1200" dirty="0"/>
              <a:t> </a:t>
            </a:r>
            <a:r>
              <a:rPr lang="en-US" sz="1200" dirty="0" err="1"/>
              <a:t>interdum</a:t>
            </a:r>
            <a:r>
              <a:rPr lang="en-US" sz="1200" dirty="0"/>
              <a:t> </a:t>
            </a:r>
            <a:r>
              <a:rPr lang="en-US" sz="1200" dirty="0" err="1"/>
              <a:t>efficitur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523419" y="2582390"/>
            <a:ext cx="2103922" cy="90845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 err="1"/>
              <a:t>Etiam</a:t>
            </a:r>
            <a:r>
              <a:rPr lang="en-US" sz="1200" dirty="0"/>
              <a:t> </a:t>
            </a:r>
            <a:r>
              <a:rPr lang="en-US" sz="1200" dirty="0" err="1"/>
              <a:t>interdum</a:t>
            </a:r>
            <a:r>
              <a:rPr lang="en-US" sz="1200" dirty="0"/>
              <a:t> </a:t>
            </a:r>
            <a:r>
              <a:rPr lang="en-US" sz="1200" dirty="0" err="1"/>
              <a:t>efficitur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3523419" y="2090311"/>
            <a:ext cx="2103922" cy="30284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Linterdum</a:t>
            </a:r>
            <a:r>
              <a:rPr lang="en-US" dirty="0"/>
              <a:t> </a:t>
            </a:r>
            <a:r>
              <a:rPr lang="en-US" dirty="0" err="1"/>
              <a:t>efficitur</a:t>
            </a:r>
            <a:endParaRPr lang="en-US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6607366" y="2090311"/>
            <a:ext cx="2103922" cy="30284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Linterdum</a:t>
            </a:r>
            <a:r>
              <a:rPr lang="en-US" dirty="0"/>
              <a:t> </a:t>
            </a:r>
            <a:r>
              <a:rPr lang="en-US" dirty="0" err="1"/>
              <a:t>efficitur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20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33" name="Текст 5"/>
          <p:cNvSpPr>
            <a:spLocks noGrp="1"/>
          </p:cNvSpPr>
          <p:nvPr>
            <p:ph type="body" sz="quarter" idx="35" hasCustomPrompt="1"/>
          </p:nvPr>
        </p:nvSpPr>
        <p:spPr>
          <a:xfrm>
            <a:off x="3523420" y="2582390"/>
            <a:ext cx="2103922" cy="90845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 err="1"/>
              <a:t>Etiam</a:t>
            </a:r>
            <a:r>
              <a:rPr lang="en-US" sz="1200" dirty="0"/>
              <a:t> </a:t>
            </a:r>
            <a:r>
              <a:rPr lang="en-US" sz="1200" dirty="0" err="1"/>
              <a:t>interdum</a:t>
            </a:r>
            <a:r>
              <a:rPr lang="en-US" sz="1200" dirty="0"/>
              <a:t> </a:t>
            </a:r>
            <a:r>
              <a:rPr lang="en-US" sz="1200" dirty="0" err="1"/>
              <a:t>efficitur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</a:p>
        </p:txBody>
      </p:sp>
      <p:sp>
        <p:nvSpPr>
          <p:cNvPr id="36" name="Текст 5"/>
          <p:cNvSpPr>
            <a:spLocks noGrp="1"/>
          </p:cNvSpPr>
          <p:nvPr>
            <p:ph type="body" sz="quarter" idx="38" hasCustomPrompt="1"/>
          </p:nvPr>
        </p:nvSpPr>
        <p:spPr>
          <a:xfrm>
            <a:off x="6597274" y="2582390"/>
            <a:ext cx="2103922" cy="90845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 err="1"/>
              <a:t>Etiam</a:t>
            </a:r>
            <a:r>
              <a:rPr lang="en-US" sz="1200" dirty="0"/>
              <a:t> </a:t>
            </a:r>
            <a:r>
              <a:rPr lang="en-US" sz="1200" dirty="0" err="1"/>
              <a:t>interdum</a:t>
            </a:r>
            <a:r>
              <a:rPr lang="en-US" sz="1200" dirty="0"/>
              <a:t> </a:t>
            </a:r>
            <a:r>
              <a:rPr lang="en-US" sz="1200" dirty="0" err="1"/>
              <a:t>efficitur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469349" y="2090311"/>
            <a:ext cx="2103922" cy="30284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Linterdum</a:t>
            </a:r>
            <a:r>
              <a:rPr lang="en-US" dirty="0"/>
              <a:t> </a:t>
            </a:r>
            <a:r>
              <a:rPr lang="en-US" dirty="0" err="1"/>
              <a:t>efficitur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BDBF8173-447A-4037-BD28-B1397998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185" y="407906"/>
            <a:ext cx="7717632" cy="1713309"/>
          </a:xfrm>
        </p:spPr>
        <p:txBody>
          <a:bodyPr lIns="0" tIns="0" rIns="0" bIns="0" anchor="b" anchorCtr="0">
            <a:noAutofit/>
          </a:bodyPr>
          <a:lstStyle>
            <a:lvl1pPr>
              <a:defRPr sz="400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Convergent Charging</a:t>
            </a:r>
            <a:br>
              <a:rPr lang="en-US" dirty="0"/>
            </a:br>
            <a:r>
              <a:rPr lang="en-US" dirty="0"/>
              <a:t>and Online Billing System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7A83710-E456-4135-8B5F-296EB42DBE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3185" y="2361051"/>
            <a:ext cx="7791450" cy="63932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AD2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Nexign</a:t>
            </a:r>
            <a:r>
              <a:rPr lang="en-US" dirty="0"/>
              <a:t> (formerly Peter-Service) response to tender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466DC65A-97D5-481C-9E9F-7FF68A11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228" y="4467425"/>
            <a:ext cx="2128556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rgbClr val="19383A"/>
                </a:solidFill>
              </a:defRPr>
            </a:lvl1pPr>
          </a:lstStyle>
          <a:p>
            <a:fld id="{ECE99265-C8C9-4522-B6B6-62438C8E19EE}" type="datetime4">
              <a:rPr lang="en-US" smtClean="0"/>
              <a:t>May 25, 2019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87A83710-E456-4135-8B5F-296EB42DBE0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13185" y="3368040"/>
            <a:ext cx="4290863" cy="44045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9383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2273540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колонки и шапка в виде стре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D08D76-EC14-684F-9672-08392185E76C}"/>
              </a:ext>
            </a:extLst>
          </p:cNvPr>
          <p:cNvSpPr txBox="1"/>
          <p:nvPr userDrawn="1"/>
        </p:nvSpPr>
        <p:spPr>
          <a:xfrm>
            <a:off x="4043680" y="2425089"/>
            <a:ext cx="0" cy="0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143996" indent="-143996">
              <a:lnSpc>
                <a:spcPct val="120000"/>
              </a:lnSpc>
              <a:spcBef>
                <a:spcPts val="600"/>
              </a:spcBef>
              <a:buClr>
                <a:srgbClr val="00AD20"/>
              </a:buClr>
              <a:buSzPct val="100000"/>
              <a:buFont typeface="Wingdings" panose="05000000000000000000" pitchFamily="2" charset="2"/>
              <a:buChar char="§"/>
            </a:pPr>
            <a:endParaRPr lang="ru-RU" sz="1125" dirty="0">
              <a:sym typeface="Century Gothic" panose="020B0502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46518" y="1132284"/>
            <a:ext cx="1871415" cy="1008509"/>
          </a:xfrm>
        </p:spPr>
        <p:txBody>
          <a:bodyPr anchor="ctr">
            <a:normAutofit/>
          </a:bodyPr>
          <a:lstStyle>
            <a:lvl1pPr marL="0" indent="0" algn="l">
              <a:lnSpc>
                <a:spcPct val="123000"/>
              </a:lnSpc>
              <a:spcBef>
                <a:spcPts val="0"/>
              </a:spcBef>
              <a:buClr>
                <a:srgbClr val="00AD20"/>
              </a:buClr>
              <a:buSzPct val="100000"/>
              <a:buNone/>
              <a:defRPr sz="1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23000"/>
              </a:lnSpc>
              <a:buClr>
                <a:srgbClr val="00AD20"/>
              </a:buClr>
              <a:buSzPct val="100000"/>
            </a:pPr>
            <a:r>
              <a:rPr lang="en-US" sz="1200" b="1" dirty="0">
                <a:solidFill>
                  <a:schemeClr val="bg1"/>
                </a:solidFill>
                <a:sym typeface="Century Gothic" panose="020B0502020202020204" pitchFamily="34" charset="0"/>
              </a:rPr>
              <a:t>Our product portfolio enables clients to address the digital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6" hasCustomPrompt="1"/>
          </p:nvPr>
        </p:nvSpPr>
        <p:spPr>
          <a:xfrm>
            <a:off x="446519" y="2278332"/>
            <a:ext cx="1872000" cy="1260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/>
              <a:t>Our product portfolio enables clients to address the impact of the digital revolution on their businesses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750059" y="2278332"/>
            <a:ext cx="1872000" cy="1260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/>
              <a:t>Our product portfolio enables clients to address the impact of the digital revolution on their businesses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28" hasCustomPrompt="1"/>
          </p:nvPr>
        </p:nvSpPr>
        <p:spPr>
          <a:xfrm>
            <a:off x="4861915" y="2278332"/>
            <a:ext cx="1872000" cy="1260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/>
              <a:t>Our product portfolio enables clients to address the impact of the digital revolution on their businesses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981872" y="2278332"/>
            <a:ext cx="1872000" cy="1260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>
              <a:lnSpc>
                <a:spcPct val="123000"/>
              </a:lnSpc>
              <a:spcBef>
                <a:spcPts val="1200"/>
              </a:spcBef>
              <a:buClr>
                <a:srgbClr val="149E42"/>
              </a:buClr>
            </a:pPr>
            <a:r>
              <a:rPr lang="en-US" sz="1200" dirty="0"/>
              <a:t>Our product portfolio enables clients to address the impact of the digital revolution on their businesses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30" hasCustomPrompt="1"/>
          </p:nvPr>
        </p:nvSpPr>
        <p:spPr>
          <a:xfrm>
            <a:off x="2750059" y="1132284"/>
            <a:ext cx="1656000" cy="1008509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Our product portfolio enables clients to address the digital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31" hasCustomPrompt="1"/>
          </p:nvPr>
        </p:nvSpPr>
        <p:spPr>
          <a:xfrm>
            <a:off x="4858185" y="1132283"/>
            <a:ext cx="1656000" cy="1008509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Our product portfolio enables clients to address the digital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32" hasCustomPrompt="1"/>
          </p:nvPr>
        </p:nvSpPr>
        <p:spPr>
          <a:xfrm>
            <a:off x="6974366" y="1132282"/>
            <a:ext cx="1656000" cy="1008509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Our product portfolio enables clients to address the digital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2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11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2575" y="1131888"/>
            <a:ext cx="8572500" cy="1821974"/>
          </a:xfrm>
        </p:spPr>
        <p:txBody>
          <a:bodyPr/>
          <a:lstStyle>
            <a:lvl1pPr marL="216000" indent="-216000">
              <a:buFont typeface="Wingdings" panose="05000000000000000000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Our product portfolio enables clients to address </a:t>
            </a:r>
          </a:p>
          <a:p>
            <a:pPr lvl="0"/>
            <a:r>
              <a:rPr lang="en-US" dirty="0"/>
              <a:t>The impact of the digital revolution on their businesses, unlocking value </a:t>
            </a:r>
          </a:p>
          <a:p>
            <a:pPr lvl="0"/>
            <a:r>
              <a:rPr lang="en-US" dirty="0"/>
              <a:t>And managing their operations in a way that promotes rapid and sustainable growth</a:t>
            </a:r>
          </a:p>
          <a:p>
            <a:pPr lvl="0"/>
            <a:r>
              <a:rPr lang="en-US" dirty="0"/>
              <a:t>The impact of the digital revolution on their businesses, unlocking value </a:t>
            </a:r>
          </a:p>
          <a:p>
            <a:pPr lvl="0"/>
            <a:r>
              <a:rPr lang="en-US" dirty="0"/>
              <a:t>And managing their operations in a way that promotes rapid and sustainable growth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1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32"/>
          <p:cNvSpPr/>
          <p:nvPr userDrawn="1"/>
        </p:nvSpPr>
        <p:spPr>
          <a:xfrm rot="5400000">
            <a:off x="395535" y="411510"/>
            <a:ext cx="2088232" cy="2088232"/>
          </a:xfrm>
          <a:prstGeom prst="rtTriangle">
            <a:avLst/>
          </a:prstGeom>
          <a:solidFill>
            <a:srgbClr val="00A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32"/>
          <p:cNvSpPr/>
          <p:nvPr userDrawn="1"/>
        </p:nvSpPr>
        <p:spPr>
          <a:xfrm rot="16200000">
            <a:off x="6876256" y="2931790"/>
            <a:ext cx="1808537" cy="1808537"/>
          </a:xfrm>
          <a:prstGeom prst="rtTriangle">
            <a:avLst/>
          </a:prstGeom>
          <a:solidFill>
            <a:srgbClr val="E4E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6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 marL="1074678" indent="-353993">
              <a:lnSpc>
                <a:spcPct val="100000"/>
              </a:lnSpc>
              <a:buFont typeface="Circe Light" panose="020B0402020203020203" pitchFamily="34" charset="-52"/>
              <a:buChar char="‒"/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en-US" dirty="0"/>
              <a:t>Photo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0075" y="0"/>
            <a:ext cx="6003925" cy="51435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 marL="1074678" indent="-353993">
              <a:lnSpc>
                <a:spcPct val="100000"/>
              </a:lnSpc>
              <a:buFont typeface="Circe Light" panose="020B0402020203020203" pitchFamily="34" charset="-52"/>
              <a:buChar char="‒"/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2576" y="268285"/>
            <a:ext cx="2574925" cy="792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2576" y="1143264"/>
            <a:ext cx="2574925" cy="3733536"/>
          </a:xfrm>
        </p:spPr>
        <p:txBody>
          <a:bodyPr>
            <a:normAutofit/>
          </a:bodyPr>
          <a:lstStyle>
            <a:lvl1pPr>
              <a:lnSpc>
                <a:spcPct val="123000"/>
              </a:lnSpc>
              <a:defRPr sz="1200" baseline="0"/>
            </a:lvl1pPr>
            <a:lvl2pPr>
              <a:lnSpc>
                <a:spcPct val="123000"/>
              </a:lnSpc>
              <a:defRPr sz="1200"/>
            </a:lvl2pPr>
            <a:lvl3pPr marL="1074678" indent="-353993">
              <a:lnSpc>
                <a:spcPct val="123000"/>
              </a:lnSpc>
              <a:buFont typeface="Circe Light" panose="020B0402020203020203" pitchFamily="34" charset="-52"/>
              <a:buChar char="‒"/>
              <a:defRPr sz="1200"/>
            </a:lvl3pPr>
            <a:lvl4pPr>
              <a:lnSpc>
                <a:spcPct val="123000"/>
              </a:lnSpc>
              <a:defRPr sz="1200"/>
            </a:lvl4pPr>
            <a:lvl5pPr>
              <a:lnSpc>
                <a:spcPct val="123000"/>
              </a:lnSpc>
              <a:defRPr sz="1200"/>
            </a:lvl5pPr>
          </a:lstStyle>
          <a:p>
            <a:pPr lvl="0"/>
            <a:r>
              <a:rPr lang="en-US" dirty="0"/>
              <a:t>Sample text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5013C9D9-B41B-4417-B38E-5A00A125CA89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3284935" y="1707654"/>
            <a:ext cx="5429250" cy="15115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3000"/>
              </a:lnSpc>
              <a:buFontTx/>
              <a:buNone/>
              <a:defRPr sz="2400">
                <a:solidFill>
                  <a:srgbClr val="19383A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Addressing the digital transformation challenges faced by CSPs drives our vision and development.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793B3B-9CE8-4403-8B43-86DBC86A5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1016099"/>
            <a:ext cx="2571750" cy="3571875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3284935" y="3272400"/>
            <a:ext cx="5429250" cy="205441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 b="1">
                <a:solidFill>
                  <a:srgbClr val="00AD2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Loukas</a:t>
            </a:r>
            <a:r>
              <a:rPr lang="en-US" dirty="0"/>
              <a:t> </a:t>
            </a:r>
            <a:r>
              <a:rPr lang="en-US" dirty="0" err="1"/>
              <a:t>Tzitzis</a:t>
            </a:r>
            <a:r>
              <a:rPr lang="en-US" dirty="0"/>
              <a:t>,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3284935" y="3477841"/>
            <a:ext cx="5429250" cy="205441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 b="0">
                <a:solidFill>
                  <a:srgbClr val="00AD2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CPMO, </a:t>
            </a:r>
            <a:r>
              <a:rPr lang="en-US" dirty="0" err="1"/>
              <a:t>Nexign</a:t>
            </a:r>
            <a:endParaRPr lang="en-US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6558576" y="2571750"/>
            <a:ext cx="255771" cy="339730"/>
          </a:xfrm>
        </p:spPr>
        <p:txBody>
          <a:bodyPr/>
          <a:lstStyle>
            <a:lvl1pPr>
              <a:defRPr sz="2400">
                <a:solidFill>
                  <a:srgbClr val="19383A"/>
                </a:solidFill>
              </a:defRPr>
            </a:lvl1pPr>
            <a:lvl5pPr>
              <a:defRPr/>
            </a:lvl5pPr>
          </a:lstStyle>
          <a:p>
            <a:r>
              <a:rPr lang="ru-RU" dirty="0"/>
              <a:t>“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3032683" y="1635392"/>
            <a:ext cx="245672" cy="339730"/>
          </a:xfrm>
        </p:spPr>
        <p:txBody>
          <a:bodyPr/>
          <a:lstStyle>
            <a:lvl1pPr>
              <a:defRPr sz="2400">
                <a:solidFill>
                  <a:srgbClr val="19383A"/>
                </a:solidFill>
              </a:defRPr>
            </a:lvl1pPr>
            <a:lvl5pPr>
              <a:defRPr/>
            </a:lvl5pPr>
          </a:lstStyle>
          <a:p>
            <a:r>
              <a:rPr lang="ru-RU" dirty="0"/>
              <a:t>“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15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8626" y="3435846"/>
            <a:ext cx="4359399" cy="115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7A83710-E456-4135-8B5F-296EB42DBE0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92101" y="3579862"/>
            <a:ext cx="4032448" cy="9395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3000"/>
              </a:lnSpc>
              <a:buNone/>
              <a:defRPr sz="1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0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87A83710-E456-4135-8B5F-296EB42DBE0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8912" y="3456432"/>
            <a:ext cx="4340351" cy="1127760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23000"/>
              </a:lnSpc>
              <a:buNone/>
              <a:defRPr sz="1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8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Темн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987574"/>
            <a:ext cx="5997576" cy="863600"/>
          </a:xfrm>
          <a:noFill/>
        </p:spPr>
        <p:txBody>
          <a:bodyPr anchor="t">
            <a:noAutofit/>
          </a:bodyPr>
          <a:lstStyle>
            <a:lvl1pPr marL="0" fontAlgn="t">
              <a:lnSpc>
                <a:spcPct val="100000"/>
              </a:lnSpc>
              <a:spcBef>
                <a:spcPts val="0"/>
              </a:spcBef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r>
              <a:rPr lang="ru-RU" dirty="0"/>
              <a:t>!</a:t>
            </a: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E759FB8-DC54-4E84-9A94-B7AE64181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2590" y="3186268"/>
            <a:ext cx="589541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300"/>
              </a:spcBef>
            </a:pP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This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document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contains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unpublished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confidential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proprietary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that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protected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copyright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other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intellectual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property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laws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600" dirty="0">
              <a:solidFill>
                <a:schemeClr val="bg1">
                  <a:lumMod val="95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PETER-SERVICE, JSC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software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its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related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documentation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are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subject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made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available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only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pursuant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terms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a separate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license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agreement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entered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used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copied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only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accordance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terms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such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agreement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600" dirty="0">
              <a:solidFill>
                <a:schemeClr val="bg1">
                  <a:lumMod val="95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use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copying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reproduction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alterations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transmission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translation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materials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whole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part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form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means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without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prior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written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permission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strictly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prohibited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600" dirty="0">
              <a:solidFill>
                <a:schemeClr val="bg1">
                  <a:lumMod val="95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material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software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licensed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PETER-SERVICE, JSC 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herein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subject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terms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warranty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software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license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material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not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licensed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software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herein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“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”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without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warranty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kind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 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either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case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there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are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no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other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warranties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either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express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implied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including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but not limited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implied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warranties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merchantability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fitness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particular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purpose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non-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infringement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quality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 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no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event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shall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its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affiliates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liable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direct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indirect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special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incidental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consequential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punitive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exemplary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damages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arising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out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use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inability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use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materials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contained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herein.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Some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jurisdictions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do not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allow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exclusion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implied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warranties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so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above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exclusion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not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apply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you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en-US" sz="600" dirty="0">
              <a:solidFill>
                <a:schemeClr val="bg1">
                  <a:lumMod val="95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PETER-SERVICE, JSC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takes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reasonable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measures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ensure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quality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produced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that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made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available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herein.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However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materials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contain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technical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inaccuracies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typographical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errors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are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not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guaranteed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error-free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 Information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changed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updated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without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notice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 PETER-SERVICE, JSC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has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no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obligation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update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material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based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on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changes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its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products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services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those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third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parties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 PETER-SERVICE, JSC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also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make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improvements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changes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products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services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described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this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material at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time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without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notice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4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Свет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6286" cy="51457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987574"/>
            <a:ext cx="5997576" cy="863600"/>
          </a:xfrm>
          <a:noFill/>
        </p:spPr>
        <p:txBody>
          <a:bodyPr anchor="t">
            <a:noAutofit/>
          </a:bodyPr>
          <a:lstStyle>
            <a:lvl1pPr marL="0" fontAlgn="t">
              <a:lnSpc>
                <a:spcPct val="100000"/>
              </a:lnSpc>
              <a:spcBef>
                <a:spcPts val="0"/>
              </a:spcBef>
              <a:defRPr sz="4000" b="1" i="0" baseline="0">
                <a:solidFill>
                  <a:srgbClr val="1938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r>
              <a:rPr lang="ru-RU" dirty="0"/>
              <a:t>!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E759FB8-DC54-4E84-9A94-B7AE64181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2590" y="3186268"/>
            <a:ext cx="589541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300"/>
              </a:spcBef>
            </a:pP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document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contains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unpublished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proprietary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protected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copyright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intellectual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property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laws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PETER-SERVICE, JSC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software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related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documentation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subject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made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only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pursuant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separate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license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entered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copied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only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accordance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such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copying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reproduction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alterations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transmission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whole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form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means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written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permission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strictly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prohibited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material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software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licensed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PETER-SERVICE, JSC 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herein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subject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warranty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software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license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material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licensed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software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herein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warranty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kind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either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warranties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either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express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implied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but not limited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implied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warranties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merchantability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fitness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particular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purpose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non-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infringement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event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shall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affiliates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liable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direct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indirect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special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incidental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consequential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punitive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exemplary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damages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arising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inability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contained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herein.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jurisdictions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not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allow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exclusion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implied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warranties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so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above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exclusion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apply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PETER-SERVICE, JSC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takes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reasonable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measures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ensure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PETER-SERVICE, JSC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made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herein.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However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contain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technical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inaccuracies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typographical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errors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guaranteed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error-free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Information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changed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notice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PETER-SERVICE, JSC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obligation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update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material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changes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those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third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PETER-SERVICE, JSC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also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changes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described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material at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time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notice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>
            <a:off x="6138174" y="2150160"/>
            <a:ext cx="2565066" cy="2565066"/>
          </a:xfrm>
          <a:prstGeom prst="triangle">
            <a:avLst>
              <a:gd name="adj" fmla="val 100000"/>
            </a:avLst>
          </a:prstGeom>
          <a:solidFill>
            <a:srgbClr val="E4E9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D333B4-7B21-40A5-B78B-9A00EC487C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306" y="754768"/>
            <a:ext cx="5999069" cy="1790700"/>
          </a:xfrm>
        </p:spPr>
        <p:txBody>
          <a:bodyPr lIns="0" tIns="0" rIns="0" bIns="0" anchor="b">
            <a:normAutofit/>
          </a:bodyPr>
          <a:lstStyle>
            <a:lvl1pPr algn="l">
              <a:defRPr sz="4000">
                <a:solidFill>
                  <a:srgbClr val="19393B"/>
                </a:solidFill>
              </a:defRPr>
            </a:lvl1pPr>
          </a:lstStyle>
          <a:p>
            <a:r>
              <a:rPr lang="en-US" dirty="0"/>
              <a:t>Solution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architecture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991D857-5E86-453D-B734-5B32EBEC71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625" y="2823882"/>
            <a:ext cx="6000751" cy="120519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rgbClr val="00AD2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The subtitle of the separator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87A83710-E456-4135-8B5F-296EB42DBE0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99809" y="933281"/>
            <a:ext cx="3103431" cy="3974934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1000" b="1">
                <a:solidFill>
                  <a:srgbClr val="00AD2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sp>
        <p:nvSpPr>
          <p:cNvPr id="10" name="Таблица 9"/>
          <p:cNvSpPr>
            <a:spLocks noGrp="1"/>
          </p:cNvSpPr>
          <p:nvPr>
            <p:ph type="tbl" sz="quarter" idx="10"/>
          </p:nvPr>
        </p:nvSpPr>
        <p:spPr>
          <a:xfrm>
            <a:off x="282574" y="1122113"/>
            <a:ext cx="4748878" cy="308953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6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285750" y="1129981"/>
            <a:ext cx="8569325" cy="28733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rgbClr val="00AD2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 sample of the header of the second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7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4" y="1393120"/>
            <a:ext cx="3910528" cy="972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82575" y="1131889"/>
            <a:ext cx="3910528" cy="216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Education</a:t>
            </a:r>
            <a:endParaRPr lang="en-US" sz="1200" dirty="0"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282573" y="2865194"/>
            <a:ext cx="3910528" cy="972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282574" y="2603962"/>
            <a:ext cx="3910528" cy="216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Leaning</a:t>
            </a:r>
            <a:endParaRPr lang="en-US" sz="1200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4941369" y="1393120"/>
            <a:ext cx="3910528" cy="972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4941370" y="1131888"/>
            <a:ext cx="3910528" cy="216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Technology</a:t>
            </a:r>
            <a:endParaRPr lang="en-US" sz="1200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6" hasCustomPrompt="1"/>
          </p:nvPr>
        </p:nvSpPr>
        <p:spPr>
          <a:xfrm>
            <a:off x="4941368" y="2865194"/>
            <a:ext cx="3910528" cy="972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4941369" y="2603961"/>
            <a:ext cx="3910528" cy="216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Support</a:t>
            </a:r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8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четыре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2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1127671" y="1131889"/>
            <a:ext cx="2952000" cy="216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Education</a:t>
            </a:r>
            <a:endParaRPr lang="en-US" sz="1200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1127670" y="2919167"/>
            <a:ext cx="2952000" cy="216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Leaning</a:t>
            </a:r>
            <a:endParaRPr lang="en-US" sz="1200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899898" y="1131888"/>
            <a:ext cx="2952000" cy="216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Technology</a:t>
            </a:r>
            <a:endParaRPr lang="en-US" sz="1200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5899897" y="2919166"/>
            <a:ext cx="2952000" cy="216000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Support</a:t>
            </a:r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571475" y="1131888"/>
            <a:ext cx="0" cy="3368266"/>
          </a:xfrm>
          <a:prstGeom prst="line">
            <a:avLst/>
          </a:prstGeom>
          <a:ln w="6350">
            <a:solidFill>
              <a:srgbClr val="A0AD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967" y="2945030"/>
            <a:ext cx="429840" cy="37632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0338" y="1100679"/>
            <a:ext cx="443272" cy="4300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02712" y="1135766"/>
            <a:ext cx="416408" cy="3628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95996" y="2945030"/>
            <a:ext cx="429840" cy="41664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1127670" y="1393119"/>
            <a:ext cx="2952000" cy="1224000"/>
          </a:xfrm>
        </p:spPr>
        <p:txBody>
          <a:bodyPr/>
          <a:lstStyle>
            <a:lvl1pPr marL="144000" indent="-1440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Our product portfolio enables clients to address the impact </a:t>
            </a:r>
          </a:p>
          <a:p>
            <a:pPr lvl="0"/>
            <a:r>
              <a:rPr lang="en-US" dirty="0"/>
              <a:t>Of the digital revolution on their businesses, unlocking value and</a:t>
            </a:r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29" hasCustomPrompt="1"/>
          </p:nvPr>
        </p:nvSpPr>
        <p:spPr>
          <a:xfrm>
            <a:off x="5899896" y="1393119"/>
            <a:ext cx="2952000" cy="1224000"/>
          </a:xfrm>
        </p:spPr>
        <p:txBody>
          <a:bodyPr/>
          <a:lstStyle>
            <a:lvl1pPr marL="144000" indent="-1440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Our product portfolio enables clients to address the impact </a:t>
            </a:r>
          </a:p>
          <a:p>
            <a:pPr lvl="0"/>
            <a:r>
              <a:rPr lang="en-US" dirty="0"/>
              <a:t>Of the digital revolution on their businesses, unlocking value and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1127670" y="3174471"/>
            <a:ext cx="2952000" cy="1224000"/>
          </a:xfrm>
        </p:spPr>
        <p:txBody>
          <a:bodyPr/>
          <a:lstStyle>
            <a:lvl1pPr marL="144000" indent="-1440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Our product portfolio enables clients to address the impact </a:t>
            </a:r>
          </a:p>
          <a:p>
            <a:pPr lvl="0"/>
            <a:r>
              <a:rPr lang="en-US" dirty="0"/>
              <a:t>Of the digital revolution on their businesses, unlocking value and</a:t>
            </a:r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5899896" y="3174471"/>
            <a:ext cx="2952000" cy="1224000"/>
          </a:xfrm>
        </p:spPr>
        <p:txBody>
          <a:bodyPr/>
          <a:lstStyle>
            <a:lvl1pPr marL="144000" indent="-1440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Our product portfolio enables clients to address the impact </a:t>
            </a:r>
          </a:p>
          <a:p>
            <a:pPr lvl="0"/>
            <a:r>
              <a:rPr lang="en-US" dirty="0"/>
              <a:t>Of the digital revolution on their businesses, unlocking value and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3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5" y="4706445"/>
            <a:ext cx="682674" cy="22937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736" y="4587974"/>
            <a:ext cx="282574" cy="3218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 fontAlgn="b">
              <a:defRPr sz="9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B0027C-E534-3949-AEE1-AC7D2CAF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3281362" y="1393120"/>
            <a:ext cx="2571749" cy="280702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3281362" y="1131888"/>
            <a:ext cx="2571749" cy="205441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Technology</a:t>
            </a:r>
            <a:endParaRPr lang="en-US" sz="1200" dirty="0"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6280149" y="1393120"/>
            <a:ext cx="2571749" cy="280702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6280149" y="1131888"/>
            <a:ext cx="2571749" cy="205441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Leaning</a:t>
            </a:r>
            <a:endParaRPr lang="en-US" sz="1200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1393120"/>
            <a:ext cx="2571749" cy="280702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AD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Our product portfolio enables clients to address the impact of the digital revolution on their businesses, unlocking value and managing their operations in a way that promotes rapid and sustainable growth.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1131888"/>
            <a:ext cx="2571749" cy="205441"/>
          </a:xfrm>
        </p:spPr>
        <p:txBody>
          <a:bodyPr/>
          <a:lstStyle>
            <a:lvl1pPr>
              <a:lnSpc>
                <a:spcPct val="123000"/>
              </a:lnSpc>
              <a:spcBef>
                <a:spcPts val="0"/>
              </a:spcBef>
              <a:defRPr b="1">
                <a:solidFill>
                  <a:srgbClr val="00AD21"/>
                </a:solidFill>
              </a:defRPr>
            </a:lvl1pPr>
          </a:lstStyle>
          <a:p>
            <a:pPr>
              <a:lnSpc>
                <a:spcPct val="123000"/>
              </a:lnSpc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AD21"/>
                </a:solidFill>
              </a:rPr>
              <a:t>Education</a:t>
            </a:r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268285"/>
            <a:ext cx="8569323" cy="648000"/>
          </a:xfrm>
        </p:spPr>
        <p:txBody>
          <a:bodyPr anchor="t" anchorCtr="0"/>
          <a:lstStyle>
            <a:lvl1pPr>
              <a:defRPr sz="2400" b="1" baseline="0">
                <a:solidFill>
                  <a:srgbClr val="19383A"/>
                </a:solidFill>
              </a:defRPr>
            </a:lvl1pPr>
          </a:lstStyle>
          <a:p>
            <a:r>
              <a:rPr lang="en-US" dirty="0"/>
              <a:t>This is your slide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6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575" y="267496"/>
            <a:ext cx="8572500" cy="64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This is your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575" y="1131889"/>
            <a:ext cx="8572500" cy="205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Sample 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9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3" r:id="rId3"/>
    <p:sldLayoutId id="2147483725" r:id="rId4"/>
    <p:sldLayoutId id="2147483711" r:id="rId5"/>
    <p:sldLayoutId id="2147483650" r:id="rId6"/>
    <p:sldLayoutId id="2147483722" r:id="rId7"/>
    <p:sldLayoutId id="2147483726" r:id="rId8"/>
    <p:sldLayoutId id="2147483700" r:id="rId9"/>
    <p:sldLayoutId id="2147483718" r:id="rId10"/>
    <p:sldLayoutId id="2147483715" r:id="rId11"/>
    <p:sldLayoutId id="2147483716" r:id="rId12"/>
    <p:sldLayoutId id="2147483708" r:id="rId13"/>
    <p:sldLayoutId id="2147483672" r:id="rId14"/>
    <p:sldLayoutId id="2147483710" r:id="rId15"/>
    <p:sldLayoutId id="2147483719" r:id="rId16"/>
    <p:sldLayoutId id="2147483709" r:id="rId17"/>
    <p:sldLayoutId id="2147483712" r:id="rId18"/>
    <p:sldLayoutId id="2147483655" r:id="rId19"/>
    <p:sldLayoutId id="2147483713" r:id="rId20"/>
    <p:sldLayoutId id="2147483721" r:id="rId21"/>
    <p:sldLayoutId id="2147483724" r:id="rId22"/>
    <p:sldLayoutId id="2147483673" r:id="rId23"/>
    <p:sldLayoutId id="2147483674" r:id="rId24"/>
    <p:sldLayoutId id="2147483683" r:id="rId25"/>
    <p:sldLayoutId id="2147483682" r:id="rId26"/>
    <p:sldLayoutId id="2147483693" r:id="rId27"/>
    <p:sldLayoutId id="2147483705" r:id="rId28"/>
  </p:sldLayoutIdLst>
  <p:hf hdr="0" ftr="0"/>
  <p:txStyles>
    <p:titleStyle>
      <a:lvl1pPr algn="l" defTabSz="457175" rtl="0" eaLnBrk="1" fontAlgn="t" latinLnBrk="0" hangingPunct="1">
        <a:lnSpc>
          <a:spcPct val="100000"/>
        </a:lnSpc>
        <a:spcBef>
          <a:spcPct val="0"/>
        </a:spcBef>
        <a:buNone/>
        <a:defRPr sz="2400" b="1" i="0" kern="1200" baseline="0">
          <a:solidFill>
            <a:srgbClr val="19383A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175" rtl="0" eaLnBrk="1" latinLnBrk="0" hangingPunct="1">
        <a:lnSpc>
          <a:spcPct val="123000"/>
        </a:lnSpc>
        <a:spcBef>
          <a:spcPts val="600"/>
        </a:spcBef>
        <a:buClr>
          <a:srgbClr val="00AD20"/>
        </a:buClr>
        <a:buFont typeface="Arial"/>
        <a:buNone/>
        <a:defRPr sz="12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15909" indent="-355573" algn="l" defTabSz="457175" rtl="0" eaLnBrk="1" latinLnBrk="0" hangingPunct="1">
        <a:lnSpc>
          <a:spcPct val="123000"/>
        </a:lnSpc>
        <a:spcBef>
          <a:spcPts val="600"/>
        </a:spcBef>
        <a:buClr>
          <a:srgbClr val="00AD20"/>
        </a:buClr>
        <a:buFont typeface="Arial" panose="020B0604020202020204" pitchFamily="34" charset="0"/>
        <a:buChar char="•"/>
        <a:defRPr sz="12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74678" indent="-353993" algn="l" defTabSz="457175" rtl="0" eaLnBrk="1" latinLnBrk="0" hangingPunct="1">
        <a:lnSpc>
          <a:spcPct val="123000"/>
        </a:lnSpc>
        <a:spcBef>
          <a:spcPts val="600"/>
        </a:spcBef>
        <a:buClr>
          <a:srgbClr val="00AD20"/>
        </a:buClr>
        <a:buFont typeface="Circe Light" panose="020B0402020203020203" pitchFamily="34" charset="-52"/>
        <a:buChar char="‒"/>
        <a:defRPr sz="12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435021" indent="-360344" algn="l" defTabSz="457175" rtl="0" eaLnBrk="1" latinLnBrk="0" hangingPunct="1">
        <a:lnSpc>
          <a:spcPct val="123000"/>
        </a:lnSpc>
        <a:spcBef>
          <a:spcPts val="600"/>
        </a:spcBef>
        <a:buClr>
          <a:srgbClr val="00AD20"/>
        </a:buClr>
        <a:buFont typeface="Arial" panose="020B0604020202020204" pitchFamily="34" charset="0"/>
        <a:buChar char="•"/>
        <a:defRPr sz="12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793777" indent="-358755" algn="l" defTabSz="457175" rtl="0" eaLnBrk="1" latinLnBrk="0" hangingPunct="1">
        <a:lnSpc>
          <a:spcPct val="123000"/>
        </a:lnSpc>
        <a:spcBef>
          <a:spcPts val="600"/>
        </a:spcBef>
        <a:buClr>
          <a:srgbClr val="00AD20"/>
        </a:buClr>
        <a:buFont typeface="Arial" panose="020B0604020202020204" pitchFamily="34" charset="0"/>
        <a:buChar char="•"/>
        <a:defRPr sz="12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61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1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3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8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57" userDrawn="1">
          <p15:clr>
            <a:srgbClr val="F26B43"/>
          </p15:clr>
        </p15:guide>
        <p15:guide id="2" pos="178" userDrawn="1">
          <p15:clr>
            <a:srgbClr val="F26B43"/>
          </p15:clr>
        </p15:guide>
        <p15:guide id="3" orient="horz" pos="1439" userDrawn="1">
          <p15:clr>
            <a:srgbClr val="F26B43"/>
          </p15:clr>
        </p15:guide>
        <p15:guide id="4" orient="horz" pos="1076" userDrawn="1">
          <p15:clr>
            <a:srgbClr val="F26B43"/>
          </p15:clr>
        </p15:guide>
        <p15:guide id="5" orient="horz" pos="894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8" orient="horz" pos="1801" userDrawn="1">
          <p15:clr>
            <a:srgbClr val="F26B43"/>
          </p15:clr>
        </p15:guide>
        <p15:guide id="9" orient="horz" pos="1983" userDrawn="1">
          <p15:clr>
            <a:srgbClr val="F26B43"/>
          </p15:clr>
        </p15:guide>
        <p15:guide id="10" orient="horz" pos="3072" userDrawn="1">
          <p15:clr>
            <a:srgbClr val="F26B43"/>
          </p15:clr>
        </p15:guide>
        <p15:guide id="11" pos="718" userDrawn="1">
          <p15:clr>
            <a:srgbClr val="F26B43"/>
          </p15:clr>
        </p15:guide>
        <p15:guide id="13" pos="359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2346" userDrawn="1">
          <p15:clr>
            <a:srgbClr val="F26B43"/>
          </p15:clr>
        </p15:guide>
        <p15:guide id="16" orient="horz" pos="2527" userDrawn="1">
          <p15:clr>
            <a:srgbClr val="F26B43"/>
          </p15:clr>
        </p15:guide>
        <p15:guide id="17" orient="horz" pos="2709" userDrawn="1">
          <p15:clr>
            <a:srgbClr val="F26B43"/>
          </p15:clr>
        </p15:guide>
        <p15:guide id="18" orient="horz" pos="2890" userDrawn="1">
          <p15:clr>
            <a:srgbClr val="F26B43"/>
          </p15:clr>
        </p15:guide>
        <p15:guide id="19" orient="horz" pos="531" userDrawn="1">
          <p15:clr>
            <a:srgbClr val="F26B43"/>
          </p15:clr>
        </p15:guide>
        <p15:guide id="20" orient="horz" pos="350" userDrawn="1">
          <p15:clr>
            <a:srgbClr val="F26B43"/>
          </p15:clr>
        </p15:guide>
        <p15:guide id="22" pos="538" userDrawn="1">
          <p15:clr>
            <a:srgbClr val="F26B43"/>
          </p15:clr>
        </p15:guide>
        <p15:guide id="23" pos="900" userDrawn="1">
          <p15:clr>
            <a:srgbClr val="F26B43"/>
          </p15:clr>
        </p15:guide>
        <p15:guide id="24" pos="1078" userDrawn="1">
          <p15:clr>
            <a:srgbClr val="F26B43"/>
          </p15:clr>
        </p15:guide>
        <p15:guide id="25" pos="1258" userDrawn="1">
          <p15:clr>
            <a:srgbClr val="F26B43"/>
          </p15:clr>
        </p15:guide>
        <p15:guide id="26" pos="1440" userDrawn="1">
          <p15:clr>
            <a:srgbClr val="F26B43"/>
          </p15:clr>
        </p15:guide>
        <p15:guide id="27" pos="1618" userDrawn="1">
          <p15:clr>
            <a:srgbClr val="F26B43"/>
          </p15:clr>
        </p15:guide>
        <p15:guide id="28" pos="1800" userDrawn="1">
          <p15:clr>
            <a:srgbClr val="F26B43"/>
          </p15:clr>
        </p15:guide>
        <p15:guide id="29" pos="1978" userDrawn="1">
          <p15:clr>
            <a:srgbClr val="F26B43"/>
          </p15:clr>
        </p15:guide>
        <p15:guide id="30" pos="2160" userDrawn="1">
          <p15:clr>
            <a:srgbClr val="F26B43"/>
          </p15:clr>
        </p15:guide>
        <p15:guide id="31" pos="2338" userDrawn="1">
          <p15:clr>
            <a:srgbClr val="F26B43"/>
          </p15:clr>
        </p15:guide>
        <p15:guide id="32" pos="2520" userDrawn="1">
          <p15:clr>
            <a:srgbClr val="F26B43"/>
          </p15:clr>
        </p15:guide>
        <p15:guide id="33" pos="2698" userDrawn="1">
          <p15:clr>
            <a:srgbClr val="F26B43"/>
          </p15:clr>
        </p15:guide>
        <p15:guide id="34" pos="2880" userDrawn="1">
          <p15:clr>
            <a:srgbClr val="F26B43"/>
          </p15:clr>
        </p15:guide>
        <p15:guide id="35" pos="3058" userDrawn="1">
          <p15:clr>
            <a:srgbClr val="F26B43"/>
          </p15:clr>
        </p15:guide>
        <p15:guide id="36" pos="3240" userDrawn="1">
          <p15:clr>
            <a:srgbClr val="F26B43"/>
          </p15:clr>
        </p15:guide>
        <p15:guide id="37" pos="3418" userDrawn="1">
          <p15:clr>
            <a:srgbClr val="F26B43"/>
          </p15:clr>
        </p15:guide>
        <p15:guide id="38" pos="3600" userDrawn="1">
          <p15:clr>
            <a:srgbClr val="F26B43"/>
          </p15:clr>
        </p15:guide>
        <p15:guide id="39" pos="3778" userDrawn="1">
          <p15:clr>
            <a:srgbClr val="F26B43"/>
          </p15:clr>
        </p15:guide>
        <p15:guide id="40" pos="3960" userDrawn="1">
          <p15:clr>
            <a:srgbClr val="F26B43"/>
          </p15:clr>
        </p15:guide>
        <p15:guide id="41" pos="4138" userDrawn="1">
          <p15:clr>
            <a:srgbClr val="F26B43"/>
          </p15:clr>
        </p15:guide>
        <p15:guide id="42" pos="4320" userDrawn="1">
          <p15:clr>
            <a:srgbClr val="F26B43"/>
          </p15:clr>
        </p15:guide>
        <p15:guide id="43" pos="4498" userDrawn="1">
          <p15:clr>
            <a:srgbClr val="F26B43"/>
          </p15:clr>
        </p15:guide>
        <p15:guide id="44" pos="4680" userDrawn="1">
          <p15:clr>
            <a:srgbClr val="F26B43"/>
          </p15:clr>
        </p15:guide>
        <p15:guide id="45" pos="4858" userDrawn="1">
          <p15:clr>
            <a:srgbClr val="F26B43"/>
          </p15:clr>
        </p15:guide>
        <p15:guide id="46" pos="5040" userDrawn="1">
          <p15:clr>
            <a:srgbClr val="F26B43"/>
          </p15:clr>
        </p15:guide>
        <p15:guide id="47" pos="5218" userDrawn="1">
          <p15:clr>
            <a:srgbClr val="F26B43"/>
          </p15:clr>
        </p15:guide>
        <p15:guide id="48" pos="5400" userDrawn="1">
          <p15:clr>
            <a:srgbClr val="F26B43"/>
          </p15:clr>
        </p15:guide>
        <p15:guide id="49" pos="5578" userDrawn="1">
          <p15:clr>
            <a:srgbClr val="F26B43"/>
          </p15:clr>
        </p15:guide>
        <p15:guide id="51" orient="horz" pos="1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Единый язык проекта</a:t>
            </a:r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B5E0BE6-79FC-48F2-B47E-EDFD2413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03C-5ADF-4E5D-A498-5C619807B86F}" type="datetime4">
              <a:rPr lang="en-US" smtClean="0"/>
              <a:t>May 25, 2019</a:t>
            </a:fld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Егор Вершинин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41" y="125063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Что такое контекст для Глоссария?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127547"/>
            <a:ext cx="382500" cy="382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5965" y="1234227"/>
            <a:ext cx="7346315" cy="2692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</a:pPr>
            <a:r>
              <a:rPr lang="ru-RU" dirty="0" smtClean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rPr>
              <a:t>Контекст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означает, что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мы понимаем: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171450" indent="-17145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что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это за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сущность  скрывается за термином;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171450" indent="-17145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как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сущность используется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бизнес-процессах;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171450" indent="-17145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с какими другими сущностями системы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взаимодействует;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171450" indent="-17145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можем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предположить,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какие у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сущност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должны быть атрибуты или как на данную сущность повлияет необходимость реализовать то или иное функциональное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требование.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5">
            <a:extLst>
              <a:ext uri="{FF2B5EF4-FFF2-40B4-BE49-F238E27FC236}">
                <a16:creationId xmlns:a16="http://schemas.microsoft.com/office/drawing/2014/main" xmlns="" id="{65FF5313-DEF3-8D45-B8C5-C48AC1C5F93A}"/>
              </a:ext>
            </a:extLst>
          </p:cNvPr>
          <p:cNvSpPr/>
          <p:nvPr/>
        </p:nvSpPr>
        <p:spPr>
          <a:xfrm>
            <a:off x="282575" y="1132285"/>
            <a:ext cx="1750775" cy="1008509"/>
          </a:xfrm>
          <a:prstGeom prst="homePlate">
            <a:avLst>
              <a:gd name="adj" fmla="val 22807"/>
            </a:avLst>
          </a:prstGeom>
          <a:solidFill>
            <a:srgbClr val="00AD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3" name="Chevron 14">
            <a:extLst>
              <a:ext uri="{FF2B5EF4-FFF2-40B4-BE49-F238E27FC236}">
                <a16:creationId xmlns:a16="http://schemas.microsoft.com/office/drawing/2014/main" xmlns="" id="{65313435-3AA5-D642-BFB4-AF9B762C8ABB}"/>
              </a:ext>
            </a:extLst>
          </p:cNvPr>
          <p:cNvSpPr/>
          <p:nvPr/>
        </p:nvSpPr>
        <p:spPr>
          <a:xfrm>
            <a:off x="1960986" y="1132285"/>
            <a:ext cx="1750970" cy="1008509"/>
          </a:xfrm>
          <a:prstGeom prst="chevron">
            <a:avLst>
              <a:gd name="adj" fmla="val 23320"/>
            </a:avLst>
          </a:prstGeom>
          <a:solidFill>
            <a:srgbClr val="00AD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  <p:sp>
        <p:nvSpPr>
          <p:cNvPr id="14" name="Chevron 17">
            <a:extLst>
              <a:ext uri="{FF2B5EF4-FFF2-40B4-BE49-F238E27FC236}">
                <a16:creationId xmlns:a16="http://schemas.microsoft.com/office/drawing/2014/main" xmlns="" id="{CB766024-2AEA-4E43-971C-D19ED63B24DD}"/>
              </a:ext>
            </a:extLst>
          </p:cNvPr>
          <p:cNvSpPr/>
          <p:nvPr/>
        </p:nvSpPr>
        <p:spPr>
          <a:xfrm>
            <a:off x="3686059" y="1132285"/>
            <a:ext cx="1750970" cy="1008509"/>
          </a:xfrm>
          <a:prstGeom prst="chevron">
            <a:avLst>
              <a:gd name="adj" fmla="val 23320"/>
            </a:avLst>
          </a:prstGeom>
          <a:solidFill>
            <a:srgbClr val="00AD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  <p:sp>
        <p:nvSpPr>
          <p:cNvPr id="16" name="Chevron 18">
            <a:extLst>
              <a:ext uri="{FF2B5EF4-FFF2-40B4-BE49-F238E27FC236}">
                <a16:creationId xmlns:a16="http://schemas.microsoft.com/office/drawing/2014/main" xmlns="" id="{4ED8D297-09FB-A94B-B0A6-16D2467CD1DC}"/>
              </a:ext>
            </a:extLst>
          </p:cNvPr>
          <p:cNvSpPr/>
          <p:nvPr/>
        </p:nvSpPr>
        <p:spPr>
          <a:xfrm>
            <a:off x="5364665" y="1132285"/>
            <a:ext cx="1750970" cy="1008509"/>
          </a:xfrm>
          <a:prstGeom prst="chevron">
            <a:avLst>
              <a:gd name="adj" fmla="val 23320"/>
            </a:avLst>
          </a:prstGeom>
          <a:solidFill>
            <a:srgbClr val="00AD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7" name="Подзаголовок 36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r>
              <a:rPr lang="ru-RU" dirty="0" smtClean="0"/>
              <a:t>Бизнес-цели</a:t>
            </a:r>
            <a:endParaRPr lang="ru-RU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26"/>
          </p:nvPr>
        </p:nvSpPr>
        <p:spPr>
          <a:xfrm>
            <a:off x="309069" y="2314207"/>
            <a:ext cx="1474011" cy="1589794"/>
          </a:xfrm>
        </p:spPr>
        <p:txBody>
          <a:bodyPr/>
          <a:lstStyle/>
          <a:p>
            <a:r>
              <a:rPr lang="ru-RU" dirty="0" smtClean="0"/>
              <a:t>В каждом проекте есть бизнес-цели. Тот самый </a:t>
            </a:r>
            <a:r>
              <a:rPr lang="en-US" dirty="0" smtClean="0"/>
              <a:t>profit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который хочет получить заказчик от разработки и внедрения системы</a:t>
            </a:r>
            <a:endParaRPr lang="ru-RU" dirty="0"/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27"/>
          </p:nvPr>
        </p:nvSpPr>
        <p:spPr>
          <a:xfrm>
            <a:off x="2009697" y="2278332"/>
            <a:ext cx="1538912" cy="2151428"/>
          </a:xfrm>
        </p:spPr>
        <p:txBody>
          <a:bodyPr/>
          <a:lstStyle/>
          <a:p>
            <a:r>
              <a:rPr lang="ru-RU" dirty="0" smtClean="0"/>
              <a:t>Правильная постановка бизнес-целей выполняется через определение основных автоматизируемых системой бизнес-процессов и степени их автоматизации</a:t>
            </a:r>
            <a:endParaRPr lang="ru-RU" dirty="0"/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28"/>
          </p:nvPr>
        </p:nvSpPr>
        <p:spPr>
          <a:xfrm>
            <a:off x="3774980" y="2278332"/>
            <a:ext cx="1525827" cy="2044021"/>
          </a:xfrm>
        </p:spPr>
        <p:txBody>
          <a:bodyPr/>
          <a:lstStyle/>
          <a:p>
            <a:r>
              <a:rPr lang="ru-RU" dirty="0" smtClean="0"/>
              <a:t>Каждый бизнес-процесс </a:t>
            </a:r>
            <a:r>
              <a:rPr lang="ru-RU" dirty="0"/>
              <a:t>– </a:t>
            </a:r>
            <a:r>
              <a:rPr lang="ru-RU" dirty="0" smtClean="0"/>
              <a:t> это перечень задач, в ходе выполнения которых происходит создание, либо управление ключевыми сущностями системы</a:t>
            </a:r>
            <a:endParaRPr lang="ru-RU" dirty="0"/>
          </a:p>
        </p:txBody>
      </p:sp>
      <p:sp>
        <p:nvSpPr>
          <p:cNvPr id="41" name="Текст 40"/>
          <p:cNvSpPr>
            <a:spLocks noGrp="1"/>
          </p:cNvSpPr>
          <p:nvPr>
            <p:ph type="body" sz="quarter" idx="29"/>
          </p:nvPr>
        </p:nvSpPr>
        <p:spPr>
          <a:xfrm>
            <a:off x="5364665" y="2284333"/>
            <a:ext cx="1507849" cy="908454"/>
          </a:xfrm>
        </p:spPr>
        <p:txBody>
          <a:bodyPr/>
          <a:lstStyle/>
          <a:p>
            <a:r>
              <a:rPr lang="ru-RU" dirty="0" smtClean="0"/>
              <a:t>Каждая ключевая сущность бизнес-процесса – это </a:t>
            </a:r>
            <a:r>
              <a:rPr lang="ru-RU" b="1" dirty="0" smtClean="0">
                <a:solidFill>
                  <a:srgbClr val="C00000"/>
                </a:solidFill>
              </a:rPr>
              <a:t>термин Глоссария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30"/>
          </p:nvPr>
        </p:nvSpPr>
        <p:spPr>
          <a:xfrm>
            <a:off x="2288017" y="1533818"/>
            <a:ext cx="1656000" cy="205441"/>
          </a:xfrm>
        </p:spPr>
        <p:txBody>
          <a:bodyPr/>
          <a:lstStyle/>
          <a:p>
            <a:r>
              <a:rPr lang="ru-RU" dirty="0" smtClean="0"/>
              <a:t>Бизнес-процесс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31"/>
          </p:nvPr>
        </p:nvSpPr>
        <p:spPr>
          <a:xfrm>
            <a:off x="3981744" y="1420261"/>
            <a:ext cx="1656000" cy="432554"/>
          </a:xfrm>
        </p:spPr>
        <p:txBody>
          <a:bodyPr/>
          <a:lstStyle/>
          <a:p>
            <a:r>
              <a:rPr lang="ru-RU" dirty="0" smtClean="0"/>
              <a:t>Перечень задач бизнес-процесса</a:t>
            </a:r>
            <a:endParaRPr lang="ru-RU" dirty="0"/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32"/>
          </p:nvPr>
        </p:nvSpPr>
        <p:spPr>
          <a:xfrm>
            <a:off x="5689858" y="1295869"/>
            <a:ext cx="1305302" cy="681340"/>
          </a:xfrm>
        </p:spPr>
        <p:txBody>
          <a:bodyPr/>
          <a:lstStyle/>
          <a:p>
            <a:r>
              <a:rPr lang="ru-RU" dirty="0" smtClean="0"/>
              <a:t>Ключевая сущность задачи </a:t>
            </a:r>
            <a:endParaRPr lang="ru-RU" dirty="0"/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подход к созданию Глоссария</a:t>
            </a:r>
            <a:endParaRPr lang="ru-RU" dirty="0"/>
          </a:p>
        </p:txBody>
      </p:sp>
      <p:sp>
        <p:nvSpPr>
          <p:cNvPr id="17" name="Chevron 18">
            <a:extLst>
              <a:ext uri="{FF2B5EF4-FFF2-40B4-BE49-F238E27FC236}">
                <a16:creationId xmlns:a16="http://schemas.microsoft.com/office/drawing/2014/main" xmlns="" id="{4ED8D297-09FB-A94B-B0A6-16D2467CD1DC}"/>
              </a:ext>
            </a:extLst>
          </p:cNvPr>
          <p:cNvSpPr/>
          <p:nvPr/>
        </p:nvSpPr>
        <p:spPr>
          <a:xfrm>
            <a:off x="7042387" y="1132284"/>
            <a:ext cx="1750970" cy="1008509"/>
          </a:xfrm>
          <a:prstGeom prst="chevron">
            <a:avLst>
              <a:gd name="adj" fmla="val 23320"/>
            </a:avLst>
          </a:prstGeom>
          <a:solidFill>
            <a:srgbClr val="00AD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  <p:sp>
        <p:nvSpPr>
          <p:cNvPr id="19" name="Текст 43"/>
          <p:cNvSpPr txBox="1">
            <a:spLocks/>
          </p:cNvSpPr>
          <p:nvPr/>
        </p:nvSpPr>
        <p:spPr>
          <a:xfrm>
            <a:off x="7547202" y="1295868"/>
            <a:ext cx="1215313" cy="6813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1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Описание поведения сущности</a:t>
            </a:r>
            <a:endParaRPr lang="ru-RU" dirty="0"/>
          </a:p>
        </p:txBody>
      </p:sp>
      <p:sp>
        <p:nvSpPr>
          <p:cNvPr id="22" name="Текст 40"/>
          <p:cNvSpPr txBox="1">
            <a:spLocks/>
          </p:cNvSpPr>
          <p:nvPr/>
        </p:nvSpPr>
        <p:spPr>
          <a:xfrm>
            <a:off x="7042387" y="2284333"/>
            <a:ext cx="1507849" cy="158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23000"/>
              </a:lnSpc>
              <a:spcBef>
                <a:spcPts val="1200"/>
              </a:spcBef>
              <a:spcAft>
                <a:spcPts val="0"/>
              </a:spcAft>
              <a:buClr>
                <a:srgbClr val="149E42"/>
              </a:buClr>
              <a:buSzTx/>
              <a:buFont typeface="Wingdings" panose="05000000000000000000" pitchFamily="2" charset="2"/>
              <a:buNone/>
              <a:tabLst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Общее описание поведения ключевой сущности в ходе автоматизируемого бизнес-процесса – </a:t>
            </a:r>
            <a:r>
              <a:rPr lang="ru-RU" b="1" dirty="0" smtClean="0">
                <a:solidFill>
                  <a:srgbClr val="C00000"/>
                </a:solidFill>
              </a:rPr>
              <a:t>определение термина Глоссария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37" grpId="0" build="p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  <p:bldP spid="44" grpId="0" build="p"/>
      <p:bldP spid="17" grpId="0" animBg="1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2576" y="268285"/>
            <a:ext cx="7662716" cy="648000"/>
          </a:xfrm>
        </p:spPr>
        <p:txBody>
          <a:bodyPr/>
          <a:lstStyle/>
          <a:p>
            <a:r>
              <a:rPr lang="ru-RU" dirty="0" smtClean="0"/>
              <a:t>Пример формирования терминов из автоматизируемого БП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4" r="16879" b="8866"/>
          <a:stretch/>
        </p:blipFill>
        <p:spPr>
          <a:xfrm>
            <a:off x="176596" y="1191244"/>
            <a:ext cx="6234308" cy="33147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4536" r="68800" b="66995"/>
          <a:stretch/>
        </p:blipFill>
        <p:spPr>
          <a:xfrm>
            <a:off x="6520516" y="1117468"/>
            <a:ext cx="2574647" cy="19131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9" t="7423" r="45712" b="73820"/>
          <a:stretch/>
        </p:blipFill>
        <p:spPr>
          <a:xfrm>
            <a:off x="6520516" y="2910130"/>
            <a:ext cx="2277701" cy="14337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7533" y="2910131"/>
            <a:ext cx="2330296" cy="133612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Навык по формированию Глоссария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287736" y="4366949"/>
            <a:ext cx="282574" cy="321894"/>
          </a:xfrm>
        </p:spPr>
        <p:txBody>
          <a:bodyPr/>
          <a:lstStyle/>
          <a:p>
            <a:fld id="{D3B0027C-E534-3949-AEE1-AC7D2CAF66A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Rectangle 14"/>
          <p:cNvSpPr/>
          <p:nvPr/>
        </p:nvSpPr>
        <p:spPr>
          <a:xfrm>
            <a:off x="679547" y="2503527"/>
            <a:ext cx="21305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ru-RU" sz="1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Бизнес-анализ</a:t>
            </a:r>
          </a:p>
          <a:p>
            <a:pPr marL="228600" indent="-228600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заинтересованных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</a:t>
            </a:r>
          </a:p>
          <a:p>
            <a:pPr marL="228600" indent="-228600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проблематики и причинно-следственный анализ</a:t>
            </a:r>
          </a:p>
          <a:p>
            <a:pPr marL="228600" indent="-228600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Моделирование (для принятия решений)</a:t>
            </a:r>
          </a:p>
        </p:txBody>
      </p:sp>
      <p:sp>
        <p:nvSpPr>
          <p:cNvPr id="23" name="Rectangle 16"/>
          <p:cNvSpPr/>
          <p:nvPr/>
        </p:nvSpPr>
        <p:spPr>
          <a:xfrm>
            <a:off x="3379152" y="2503527"/>
            <a:ext cx="2455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ru-RU" sz="1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Бизнес-анализ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Моделирование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 принятия решений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ru-RU" sz="1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требованиями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ru-RU" sz="1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</a:t>
            </a:r>
            <a:r>
              <a:rPr lang="en-US" sz="1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UX</a:t>
            </a:r>
            <a:r>
              <a:rPr lang="ru-RU" sz="1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</a:t>
            </a:r>
            <a:endParaRPr lang="ru-RU" sz="1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17"/>
          <p:cNvSpPr/>
          <p:nvPr/>
        </p:nvSpPr>
        <p:spPr>
          <a:xfrm>
            <a:off x="6688533" y="2503527"/>
            <a:ext cx="2455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en-US" sz="1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1200" b="1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истемный</a:t>
            </a:r>
            <a:r>
              <a:rPr lang="ru-RU" sz="1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ru-RU" sz="1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Функциональное тестирование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ru-RU" sz="1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Интеграционное тестирование</a:t>
            </a:r>
            <a:endParaRPr lang="ru-RU" sz="1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82575" y="761084"/>
            <a:ext cx="8720752" cy="1720610"/>
            <a:chOff x="421673" y="1111863"/>
            <a:chExt cx="8720752" cy="1720610"/>
          </a:xfrm>
        </p:grpSpPr>
        <p:sp>
          <p:nvSpPr>
            <p:cNvPr id="26" name="Rectangle 1"/>
            <p:cNvSpPr/>
            <p:nvPr/>
          </p:nvSpPr>
          <p:spPr>
            <a:xfrm>
              <a:off x="818644" y="1755255"/>
              <a:ext cx="20316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282829"/>
                  </a:solidFill>
                </a:rPr>
                <a:t>Выявили </a:t>
              </a:r>
              <a:r>
                <a:rPr lang="ru-RU" sz="1600" b="1" dirty="0">
                  <a:solidFill>
                    <a:srgbClr val="282829"/>
                  </a:solidFill>
                </a:rPr>
                <a:t>проблему </a:t>
              </a:r>
              <a:endParaRPr lang="ru-RU" sz="1600" b="1" dirty="0" smtClean="0">
                <a:solidFill>
                  <a:srgbClr val="282829"/>
                </a:solidFill>
              </a:endParaRPr>
            </a:p>
            <a:p>
              <a:r>
                <a:rPr lang="ru-RU" sz="1600" b="1" dirty="0" smtClean="0">
                  <a:solidFill>
                    <a:srgbClr val="282829"/>
                  </a:solidFill>
                </a:rPr>
                <a:t>и </a:t>
              </a:r>
              <a:r>
                <a:rPr lang="ru-RU" sz="1600" b="1" dirty="0">
                  <a:solidFill>
                    <a:srgbClr val="282829"/>
                  </a:solidFill>
                </a:rPr>
                <a:t>тех, кого она волнует</a:t>
              </a:r>
            </a:p>
          </p:txBody>
        </p:sp>
        <p:sp>
          <p:nvSpPr>
            <p:cNvPr id="27" name="Rectangle 3"/>
            <p:cNvSpPr/>
            <p:nvPr/>
          </p:nvSpPr>
          <p:spPr>
            <a:xfrm>
              <a:off x="3518250" y="1755255"/>
              <a:ext cx="28573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282829"/>
                  </a:solidFill>
                </a:rPr>
                <a:t>Придумали </a:t>
              </a:r>
              <a:r>
                <a:rPr lang="ru-RU" sz="1600" b="1" dirty="0">
                  <a:solidFill>
                    <a:srgbClr val="282829"/>
                  </a:solidFill>
                </a:rPr>
                <a:t>решение и </a:t>
              </a:r>
              <a:r>
                <a:rPr lang="ru-RU" sz="1600" b="1" dirty="0" smtClean="0">
                  <a:solidFill>
                    <a:srgbClr val="282829"/>
                  </a:solidFill>
                </a:rPr>
                <a:t>описали </a:t>
              </a:r>
              <a:r>
                <a:rPr lang="ru-RU" sz="1600" b="1" dirty="0">
                  <a:solidFill>
                    <a:srgbClr val="282829"/>
                  </a:solidFill>
                </a:rPr>
                <a:t>его в формализованном виде</a:t>
              </a:r>
            </a:p>
          </p:txBody>
        </p:sp>
        <p:sp>
          <p:nvSpPr>
            <p:cNvPr id="28" name="Rectangle 4"/>
            <p:cNvSpPr/>
            <p:nvPr/>
          </p:nvSpPr>
          <p:spPr>
            <a:xfrm>
              <a:off x="6968303" y="1755255"/>
              <a:ext cx="21741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282829"/>
                  </a:solidFill>
                </a:rPr>
                <a:t>Рассказали</a:t>
              </a:r>
              <a:r>
                <a:rPr lang="ru-RU" sz="1600" b="1" dirty="0">
                  <a:solidFill>
                    <a:srgbClr val="282829"/>
                  </a:solidFill>
                </a:rPr>
                <a:t>, как нужно изменить систему </a:t>
              </a:r>
            </a:p>
          </p:txBody>
        </p:sp>
        <p:sp>
          <p:nvSpPr>
            <p:cNvPr id="29" name="Rectangle 19"/>
            <p:cNvSpPr/>
            <p:nvPr/>
          </p:nvSpPr>
          <p:spPr>
            <a:xfrm>
              <a:off x="828095" y="1111863"/>
              <a:ext cx="48913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282829"/>
                  </a:solidFill>
                </a:rPr>
                <a:t>Тщательно изучили предметную область</a:t>
              </a:r>
              <a:endParaRPr lang="ru-RU" sz="1600" b="1" dirty="0">
                <a:solidFill>
                  <a:srgbClr val="282829"/>
                </a:solidFill>
              </a:endParaRPr>
            </a:p>
          </p:txBody>
        </p:sp>
        <p:sp>
          <p:nvSpPr>
            <p:cNvPr id="30" name="Oval 20"/>
            <p:cNvSpPr/>
            <p:nvPr/>
          </p:nvSpPr>
          <p:spPr>
            <a:xfrm>
              <a:off x="421673" y="1130390"/>
              <a:ext cx="385461" cy="385461"/>
            </a:xfrm>
            <a:prstGeom prst="ellipse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7850" y="1128413"/>
              <a:ext cx="31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Oval 24"/>
            <p:cNvSpPr/>
            <p:nvPr/>
          </p:nvSpPr>
          <p:spPr>
            <a:xfrm>
              <a:off x="453723" y="1822485"/>
              <a:ext cx="385461" cy="385461"/>
            </a:xfrm>
            <a:prstGeom prst="ellipse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667" y="1822485"/>
              <a:ext cx="31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Oval 26"/>
            <p:cNvSpPr/>
            <p:nvPr/>
          </p:nvSpPr>
          <p:spPr>
            <a:xfrm>
              <a:off x="3189540" y="1822485"/>
              <a:ext cx="385461" cy="385461"/>
            </a:xfrm>
            <a:prstGeom prst="ellipse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3249" y="1822485"/>
              <a:ext cx="31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28"/>
            <p:cNvSpPr/>
            <p:nvPr/>
          </p:nvSpPr>
          <p:spPr>
            <a:xfrm>
              <a:off x="6639594" y="1830796"/>
              <a:ext cx="385461" cy="385461"/>
            </a:xfrm>
            <a:prstGeom prst="ellipse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53303" y="1830796"/>
              <a:ext cx="31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8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8092" y="1952378"/>
              <a:ext cx="157500" cy="146250"/>
            </a:xfrm>
            <a:prstGeom prst="rect">
              <a:avLst/>
            </a:prstGeom>
          </p:spPr>
        </p:pic>
        <p:pic>
          <p:nvPicPr>
            <p:cNvPr id="39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6948" y="1952378"/>
              <a:ext cx="157500" cy="146250"/>
            </a:xfrm>
            <a:prstGeom prst="rect">
              <a:avLst/>
            </a:prstGeom>
          </p:spPr>
        </p:pic>
        <p:pic>
          <p:nvPicPr>
            <p:cNvPr id="40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653" y="1615939"/>
              <a:ext cx="157500" cy="157500"/>
            </a:xfrm>
            <a:prstGeom prst="rect">
              <a:avLst/>
            </a:prstGeom>
          </p:spPr>
        </p:pic>
      </p:grpSp>
      <p:sp>
        <p:nvSpPr>
          <p:cNvPr id="59" name="Прямоугольник 58"/>
          <p:cNvSpPr/>
          <p:nvPr/>
        </p:nvSpPr>
        <p:spPr>
          <a:xfrm>
            <a:off x="4310797" y="3055355"/>
            <a:ext cx="1338733" cy="1868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г</a:t>
            </a:r>
            <a:r>
              <a:rPr lang="ru-RU" sz="1400" b="1" dirty="0" smtClean="0">
                <a:solidFill>
                  <a:schemeClr val="bg1"/>
                </a:solidFill>
              </a:rPr>
              <a:t>лоссарий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25248" y="4472898"/>
            <a:ext cx="1338733" cy="1868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г</a:t>
            </a:r>
            <a:r>
              <a:rPr lang="ru-RU" sz="1400" b="1" dirty="0" smtClean="0">
                <a:solidFill>
                  <a:schemeClr val="bg1"/>
                </a:solidFill>
              </a:rPr>
              <a:t>лоссарий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Корень всех зол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>
          <a:xfrm>
            <a:off x="5599809" y="933281"/>
            <a:ext cx="3103431" cy="3594189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екст 59"/>
          <p:cNvSpPr>
            <a:spLocks noGrp="1"/>
          </p:cNvSpPr>
          <p:nvPr>
            <p:ph type="body" sz="quarter" idx="31"/>
          </p:nvPr>
        </p:nvSpPr>
        <p:spPr>
          <a:xfrm>
            <a:off x="282571" y="1219173"/>
            <a:ext cx="2581495" cy="369331"/>
          </a:xfrm>
        </p:spPr>
        <p:txBody>
          <a:bodyPr/>
          <a:lstStyle/>
          <a:p>
            <a:r>
              <a:rPr lang="ru-RU" dirty="0" smtClean="0"/>
              <a:t>Так сложилось исторически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7" name="Текст 56"/>
          <p:cNvSpPr>
            <a:spLocks noGrp="1"/>
          </p:cNvSpPr>
          <p:nvPr>
            <p:ph type="body" sz="quarter" idx="25"/>
          </p:nvPr>
        </p:nvSpPr>
        <p:spPr>
          <a:xfrm>
            <a:off x="282570" y="1919170"/>
            <a:ext cx="2709549" cy="886781"/>
          </a:xfrm>
        </p:spPr>
        <p:txBody>
          <a:bodyPr/>
          <a:lstStyle/>
          <a:p>
            <a:r>
              <a:rPr lang="ru-RU" dirty="0" smtClean="0"/>
              <a:t>Обусловлено стихийным и бессистемным появлением терминов в ходе поэтапной реализации требований</a:t>
            </a:r>
            <a:endParaRPr lang="ru-RU" dirty="0"/>
          </a:p>
        </p:txBody>
      </p:sp>
      <p:sp>
        <p:nvSpPr>
          <p:cNvPr id="58" name="Текст 57"/>
          <p:cNvSpPr>
            <a:spLocks noGrp="1"/>
          </p:cNvSpPr>
          <p:nvPr>
            <p:ph type="body" sz="quarter" idx="27"/>
          </p:nvPr>
        </p:nvSpPr>
        <p:spPr>
          <a:xfrm>
            <a:off x="3271615" y="1919170"/>
            <a:ext cx="2581495" cy="681340"/>
          </a:xfrm>
        </p:spPr>
        <p:txBody>
          <a:bodyPr/>
          <a:lstStyle/>
          <a:p>
            <a:r>
              <a:rPr lang="ru-RU" dirty="0" smtClean="0"/>
              <a:t>Термины при этом отражают специфику поведения конкретного компонента системы</a:t>
            </a:r>
            <a:endParaRPr lang="ru-RU" dirty="0"/>
          </a:p>
        </p:txBody>
      </p:sp>
      <p:sp>
        <p:nvSpPr>
          <p:cNvPr id="59" name="Текст 58"/>
          <p:cNvSpPr>
            <a:spLocks noGrp="1"/>
          </p:cNvSpPr>
          <p:nvPr>
            <p:ph type="body" sz="quarter" idx="29"/>
          </p:nvPr>
        </p:nvSpPr>
        <p:spPr>
          <a:xfrm>
            <a:off x="6265531" y="1919170"/>
            <a:ext cx="2581495" cy="454227"/>
          </a:xfrm>
        </p:spPr>
        <p:txBody>
          <a:bodyPr/>
          <a:lstStyle/>
          <a:p>
            <a:r>
              <a:rPr lang="ru-RU" dirty="0" smtClean="0"/>
              <a:t>Каждое заинтересованное лицо формирует свой словарь</a:t>
            </a:r>
            <a:endParaRPr lang="ru-RU" dirty="0"/>
          </a:p>
        </p:txBody>
      </p:sp>
      <p:sp>
        <p:nvSpPr>
          <p:cNvPr id="56" name="Заголовок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на проекте возникает много словарей?</a:t>
            </a:r>
            <a:endParaRPr lang="ru-RU" dirty="0"/>
          </a:p>
        </p:txBody>
      </p:sp>
      <p:sp>
        <p:nvSpPr>
          <p:cNvPr id="61" name="Текст 60"/>
          <p:cNvSpPr>
            <a:spLocks noGrp="1"/>
          </p:cNvSpPr>
          <p:nvPr>
            <p:ph type="body" sz="quarter" idx="34"/>
          </p:nvPr>
        </p:nvSpPr>
        <p:spPr>
          <a:xfrm>
            <a:off x="3271615" y="1219173"/>
            <a:ext cx="2581495" cy="369332"/>
          </a:xfrm>
        </p:spPr>
        <p:txBody>
          <a:bodyPr/>
          <a:lstStyle/>
          <a:p>
            <a:r>
              <a:rPr lang="ru-RU" dirty="0" smtClean="0"/>
              <a:t>Много компонентов </a:t>
            </a:r>
          </a:p>
          <a:p>
            <a:r>
              <a:rPr lang="ru-RU" dirty="0" smtClean="0"/>
              <a:t>или продуктов</a:t>
            </a:r>
            <a:endParaRPr lang="ru-RU" dirty="0"/>
          </a:p>
        </p:txBody>
      </p:sp>
      <p:sp>
        <p:nvSpPr>
          <p:cNvPr id="62" name="Текст 61"/>
          <p:cNvSpPr>
            <a:spLocks noGrp="1"/>
          </p:cNvSpPr>
          <p:nvPr>
            <p:ph type="body" sz="quarter" idx="35"/>
          </p:nvPr>
        </p:nvSpPr>
        <p:spPr>
          <a:xfrm>
            <a:off x="6270403" y="1219173"/>
            <a:ext cx="2581495" cy="369332"/>
          </a:xfrm>
        </p:spPr>
        <p:txBody>
          <a:bodyPr/>
          <a:lstStyle/>
          <a:p>
            <a:r>
              <a:rPr lang="ru-RU" dirty="0" smtClean="0"/>
              <a:t>Большое количество заинтересованных лиц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6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7403" y="1393145"/>
            <a:ext cx="7874513" cy="1288301"/>
          </a:xfrm>
        </p:spPr>
        <p:txBody>
          <a:bodyPr/>
          <a:lstStyle/>
          <a:p>
            <a:r>
              <a:rPr lang="ru-RU" dirty="0"/>
              <a:t>У авторов словаря нет четкого понимания, как будут использоваться термины на </a:t>
            </a:r>
            <a:r>
              <a:rPr lang="ru-RU" dirty="0" smtClean="0"/>
              <a:t>проекте</a:t>
            </a:r>
          </a:p>
          <a:p>
            <a:r>
              <a:rPr lang="ru-RU" dirty="0" smtClean="0"/>
              <a:t>Термины формируются техническими писателями постфактум при документировании реализации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словари, как правило, плохого качества?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5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Для чего нужен единый язык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>
          <a:xfrm>
            <a:off x="5599809" y="933281"/>
            <a:ext cx="3103431" cy="3594189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6"/>
          </p:nvPr>
        </p:nvSpPr>
        <p:spPr>
          <a:xfrm>
            <a:off x="262058" y="1687760"/>
            <a:ext cx="2412394" cy="454227"/>
          </a:xfrm>
        </p:spPr>
        <p:txBody>
          <a:bodyPr/>
          <a:lstStyle/>
          <a:p>
            <a:r>
              <a:rPr lang="ru-RU" dirty="0" smtClean="0"/>
              <a:t>Позволяют описать модель предметной области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7"/>
          </p:nvPr>
        </p:nvSpPr>
        <p:spPr>
          <a:xfrm>
            <a:off x="262058" y="1429098"/>
            <a:ext cx="2412394" cy="205441"/>
          </a:xfrm>
        </p:spPr>
        <p:txBody>
          <a:bodyPr/>
          <a:lstStyle/>
          <a:p>
            <a:r>
              <a:rPr lang="en-US" dirty="0" smtClean="0"/>
              <a:t>01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28"/>
          </p:nvPr>
        </p:nvSpPr>
        <p:spPr>
          <a:xfrm>
            <a:off x="2967307" y="1687760"/>
            <a:ext cx="1579293" cy="1035120"/>
          </a:xfrm>
        </p:spPr>
        <p:txBody>
          <a:bodyPr/>
          <a:lstStyle/>
          <a:p>
            <a:r>
              <a:rPr lang="ru-RU" dirty="0" smtClean="0"/>
              <a:t>Помогают выявить отношения между основными сущностями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9"/>
          </p:nvPr>
        </p:nvSpPr>
        <p:spPr>
          <a:xfrm>
            <a:off x="2967307" y="1429098"/>
            <a:ext cx="2412394" cy="205441"/>
          </a:xfrm>
        </p:spPr>
        <p:txBody>
          <a:bodyPr/>
          <a:lstStyle/>
          <a:p>
            <a:r>
              <a:rPr lang="en-US" dirty="0" smtClean="0"/>
              <a:t>02</a:t>
            </a:r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30"/>
          </p:nvPr>
        </p:nvSpPr>
        <p:spPr>
          <a:xfrm>
            <a:off x="282181" y="3189170"/>
            <a:ext cx="1846339" cy="454227"/>
          </a:xfrm>
        </p:spPr>
        <p:txBody>
          <a:bodyPr/>
          <a:lstStyle/>
          <a:p>
            <a:r>
              <a:rPr lang="ru-RU" dirty="0" smtClean="0"/>
              <a:t>Определяют мощность каждого из отношений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1"/>
          </p:nvPr>
        </p:nvSpPr>
        <p:spPr>
          <a:xfrm>
            <a:off x="282181" y="2930508"/>
            <a:ext cx="1846339" cy="25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32"/>
          </p:nvPr>
        </p:nvSpPr>
        <p:spPr>
          <a:xfrm>
            <a:off x="2987430" y="3189170"/>
            <a:ext cx="1630290" cy="1499670"/>
          </a:xfrm>
        </p:spPr>
        <p:txBody>
          <a:bodyPr/>
          <a:lstStyle/>
          <a:p>
            <a:r>
              <a:rPr lang="ru-RU" dirty="0" smtClean="0"/>
              <a:t>Позволяют зафиксировать логику  определения значений мощности в качестве ключевых требований к системе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33"/>
          </p:nvPr>
        </p:nvSpPr>
        <p:spPr>
          <a:xfrm>
            <a:off x="2987430" y="2930508"/>
            <a:ext cx="1670930" cy="25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модели предметной области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7420" y="876690"/>
            <a:ext cx="8544617" cy="295490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12300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00AD21"/>
                </a:solidFill>
              </a:rPr>
              <a:t>Термины единого языка проекта…</a:t>
            </a:r>
            <a:endParaRPr lang="en-US" sz="1600" dirty="0" err="1">
              <a:solidFill>
                <a:srgbClr val="00AD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7368" r="40486"/>
          <a:stretch/>
        </p:blipFill>
        <p:spPr>
          <a:xfrm>
            <a:off x="4908405" y="834738"/>
            <a:ext cx="3615399" cy="3752502"/>
          </a:xfrm>
          <a:prstGeom prst="rect">
            <a:avLst/>
          </a:prstGeom>
          <a:ln>
            <a:solidFill>
              <a:srgbClr val="00AD21"/>
            </a:solidFill>
          </a:ln>
        </p:spPr>
      </p:pic>
    </p:spTree>
    <p:extLst>
      <p:ext uri="{BB962C8B-B14F-4D97-AF65-F5344CB8AC3E}">
        <p14:creationId xmlns:p14="http://schemas.microsoft.com/office/powerpoint/2010/main" val="24063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4"/>
          </p:nvPr>
        </p:nvSpPr>
        <p:spPr>
          <a:xfrm>
            <a:off x="4591958" y="1327675"/>
            <a:ext cx="4018642" cy="2915093"/>
          </a:xfrm>
        </p:spPr>
        <p:txBody>
          <a:bodyPr vert="horz" wrap="square" lIns="0" tIns="0" rIns="0" bIns="0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400" dirty="0"/>
              <a:t>Первоначальное обсуждение требований происходит на языке заинтересованных </a:t>
            </a:r>
            <a:r>
              <a:rPr lang="ru-RU" sz="1400" dirty="0" smtClean="0"/>
              <a:t>лиц.</a:t>
            </a:r>
          </a:p>
          <a:p>
            <a:pPr marL="228600" indent="-228600">
              <a:buFont typeface="+mj-lt"/>
              <a:buAutoNum type="arabicPeriod"/>
            </a:pPr>
            <a:endParaRPr lang="ru-RU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Каждое заинтересованное лицо, как «слепец, который описывает только ту часть слона, до которой может дотянуться».</a:t>
            </a:r>
          </a:p>
          <a:p>
            <a:pPr marL="228600" indent="-228600">
              <a:buFont typeface="+mj-lt"/>
              <a:buAutoNum type="arabicPeriod"/>
            </a:pPr>
            <a:endParaRPr lang="ru-RU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Что </a:t>
            </a:r>
            <a:r>
              <a:rPr lang="ru-RU" sz="1400" dirty="0"/>
              <a:t>бы все </a:t>
            </a:r>
            <a:r>
              <a:rPr lang="ru-RU" sz="1400" dirty="0" smtClean="0"/>
              <a:t>«слона» </a:t>
            </a:r>
            <a:r>
              <a:rPr lang="ru-RU" sz="1400" dirty="0"/>
              <a:t>понимали </a:t>
            </a:r>
            <a:r>
              <a:rPr lang="ru-RU" sz="1400" dirty="0" smtClean="0"/>
              <a:t>одинаково, </a:t>
            </a:r>
            <a:r>
              <a:rPr lang="ru-RU" sz="1400" dirty="0"/>
              <a:t>используем термины с их определениями (динамика поведения системы)  и объектную модель (статика системы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1335" y="268285"/>
            <a:ext cx="8569323" cy="648000"/>
          </a:xfrm>
        </p:spPr>
        <p:txBody>
          <a:bodyPr/>
          <a:lstStyle/>
          <a:p>
            <a:r>
              <a:rPr lang="ru-RU" dirty="0" smtClean="0"/>
              <a:t>Выравнивание контекста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 всех заинтересованных лиц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6" y="1393558"/>
            <a:ext cx="4018257" cy="29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15" y="562925"/>
            <a:ext cx="8569323" cy="648000"/>
          </a:xfrm>
        </p:spPr>
        <p:txBody>
          <a:bodyPr/>
          <a:lstStyle/>
          <a:p>
            <a:r>
              <a:rPr lang="ru-RU" dirty="0" smtClean="0"/>
              <a:t>Давайте познакомимся</a:t>
            </a:r>
            <a:endParaRPr lang="en-US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4294967295"/>
          </p:nvPr>
        </p:nvSpPr>
        <p:spPr>
          <a:xfrm>
            <a:off x="3127254" y="1676272"/>
            <a:ext cx="2899476" cy="251740"/>
          </a:xfrm>
        </p:spPr>
        <p:txBody>
          <a:bodyPr/>
          <a:lstStyle/>
          <a:p>
            <a:pPr algn="ctr"/>
            <a:r>
              <a:rPr lang="ru-RU" sz="1600" dirty="0" err="1" smtClean="0"/>
              <a:t>Бизнес-аналитик</a:t>
            </a:r>
            <a:endParaRPr lang="ru-R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7E376E-CC1F-4943-BCEF-DE42DE198DDA}"/>
              </a:ext>
            </a:extLst>
          </p:cNvPr>
          <p:cNvSpPr txBox="1"/>
          <p:nvPr/>
        </p:nvSpPr>
        <p:spPr>
          <a:xfrm>
            <a:off x="1618093" y="3108320"/>
            <a:ext cx="0" cy="0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143996" indent="-143996">
              <a:lnSpc>
                <a:spcPct val="120000"/>
              </a:lnSpc>
              <a:spcBef>
                <a:spcPts val="600"/>
              </a:spcBef>
              <a:buClr>
                <a:srgbClr val="00AD20"/>
              </a:buClr>
              <a:buSzPct val="100000"/>
              <a:buFont typeface="Wingdings" panose="05000000000000000000" pitchFamily="2" charset="2"/>
              <a:buChar char="§"/>
            </a:pPr>
            <a:endParaRPr lang="ru-RU" sz="1000" dirty="0">
              <a:sym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" y="1350321"/>
            <a:ext cx="1872408" cy="2071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C2189F-CEE0-8548-9367-4A631B3DF244}"/>
              </a:ext>
            </a:extLst>
          </p:cNvPr>
          <p:cNvSpPr txBox="1"/>
          <p:nvPr/>
        </p:nvSpPr>
        <p:spPr>
          <a:xfrm>
            <a:off x="570310" y="3544563"/>
            <a:ext cx="1373174" cy="26998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dirty="0" smtClean="0">
                <a:solidFill>
                  <a:srgbClr val="00AD20"/>
                </a:solidFill>
                <a:latin typeface="+mj-lt"/>
                <a:sym typeface="Century Gothic" panose="020B0502020202020204" pitchFamily="34" charset="0"/>
              </a:rPr>
              <a:t>Вершинин Егор</a:t>
            </a:r>
            <a:endParaRPr lang="en-US" sz="1200" b="1" dirty="0">
              <a:solidFill>
                <a:srgbClr val="00AD20"/>
              </a:solidFill>
              <a:latin typeface="+mj-lt"/>
              <a:sym typeface="Century Gothic" panose="020B0502020202020204" pitchFamily="34" charset="0"/>
            </a:endParaRPr>
          </a:p>
        </p:txBody>
      </p:sp>
      <p:sp>
        <p:nvSpPr>
          <p:cNvPr id="9" name="Rectangle 48">
            <a:extLst>
              <a:ext uri="{FF2B5EF4-FFF2-40B4-BE49-F238E27FC236}">
                <a16:creationId xmlns:a16="http://schemas.microsoft.com/office/drawing/2014/main" xmlns="" id="{DD07E557-17F5-0440-9A5C-6068775E9D5F}"/>
              </a:ext>
            </a:extLst>
          </p:cNvPr>
          <p:cNvSpPr/>
          <p:nvPr/>
        </p:nvSpPr>
        <p:spPr>
          <a:xfrm>
            <a:off x="570309" y="3765805"/>
            <a:ext cx="1815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sym typeface="Century Gothic" panose="020B0502020202020204" pitchFamily="34" charset="0"/>
              </a:rPr>
              <a:t>г</a:t>
            </a:r>
            <a:r>
              <a:rPr lang="ru-RU" sz="1200" dirty="0" smtClean="0">
                <a:latin typeface="+mj-lt"/>
                <a:sym typeface="Century Gothic" panose="020B0502020202020204" pitchFamily="34" charset="0"/>
              </a:rPr>
              <a:t>лавный аналитик</a:t>
            </a:r>
          </a:p>
          <a:p>
            <a:r>
              <a:rPr lang="ru-RU" sz="1200" dirty="0">
                <a:latin typeface="+mj-lt"/>
                <a:sym typeface="Century Gothic" panose="020B0502020202020204" pitchFamily="34" charset="0"/>
              </a:rPr>
              <a:t>к</a:t>
            </a:r>
            <a:r>
              <a:rPr lang="ru-RU" sz="1200" dirty="0" smtClean="0">
                <a:latin typeface="+mj-lt"/>
                <a:sym typeface="Century Gothic" panose="020B0502020202020204" pitchFamily="34" charset="0"/>
              </a:rPr>
              <a:t>омпания </a:t>
            </a:r>
            <a:r>
              <a:rPr lang="en-US" sz="1200" dirty="0" err="1" smtClean="0">
                <a:solidFill>
                  <a:srgbClr val="00AD21"/>
                </a:solidFill>
                <a:latin typeface="+mj-lt"/>
                <a:sym typeface="Century Gothic" panose="020B0502020202020204" pitchFamily="34" charset="0"/>
              </a:rPr>
              <a:t>Nexign</a:t>
            </a:r>
            <a:endParaRPr lang="en-US" sz="1200" dirty="0">
              <a:solidFill>
                <a:srgbClr val="00AD21"/>
              </a:solidFill>
              <a:latin typeface="+mj-lt"/>
              <a:sym typeface="Century Gothic" panose="020B0502020202020204" pitchFamily="34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6101627" y="1453049"/>
            <a:ext cx="2676488" cy="30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Владелец продукта</a:t>
            </a: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006553" y="2551087"/>
            <a:ext cx="2012985" cy="265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Системный аналитик</a:t>
            </a: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4250755" y="2885232"/>
            <a:ext cx="3701743" cy="227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 smtClean="0"/>
              <a:t>Тестировщик</a:t>
            </a:r>
            <a:endParaRPr lang="ru-RU" dirty="0" smtClean="0"/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3565523" y="3317084"/>
            <a:ext cx="3701743" cy="265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Руководитель </a:t>
            </a:r>
            <a:r>
              <a:rPr lang="en-US" sz="1400" dirty="0" smtClean="0"/>
              <a:t>IT </a:t>
            </a:r>
            <a:r>
              <a:rPr lang="ru-RU" sz="1400" dirty="0" smtClean="0"/>
              <a:t>подразделения</a:t>
            </a:r>
          </a:p>
        </p:txBody>
      </p:sp>
      <p:sp>
        <p:nvSpPr>
          <p:cNvPr id="15" name="Подзаголовок 10"/>
          <p:cNvSpPr txBox="1">
            <a:spLocks/>
          </p:cNvSpPr>
          <p:nvPr/>
        </p:nvSpPr>
        <p:spPr>
          <a:xfrm>
            <a:off x="5077252" y="3609105"/>
            <a:ext cx="3701743" cy="205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Заместитель начальника отдела разработки</a:t>
            </a:r>
          </a:p>
        </p:txBody>
      </p:sp>
      <p:sp>
        <p:nvSpPr>
          <p:cNvPr id="16" name="Подзаголовок 10"/>
          <p:cNvSpPr txBox="1">
            <a:spLocks/>
          </p:cNvSpPr>
          <p:nvPr/>
        </p:nvSpPr>
        <p:spPr>
          <a:xfrm>
            <a:off x="3798484" y="2592199"/>
            <a:ext cx="2091204" cy="30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Главный аналитик</a:t>
            </a:r>
          </a:p>
        </p:txBody>
      </p:sp>
      <p:sp>
        <p:nvSpPr>
          <p:cNvPr id="17" name="Подзаголовок 10"/>
          <p:cNvSpPr txBox="1">
            <a:spLocks/>
          </p:cNvSpPr>
          <p:nvPr/>
        </p:nvSpPr>
        <p:spPr>
          <a:xfrm>
            <a:off x="4476537" y="1879666"/>
            <a:ext cx="3701743" cy="720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Руководитель группы аналитиков</a:t>
            </a:r>
          </a:p>
        </p:txBody>
      </p:sp>
      <p:sp>
        <p:nvSpPr>
          <p:cNvPr id="18" name="Подзаголовок 10"/>
          <p:cNvSpPr txBox="1">
            <a:spLocks/>
          </p:cNvSpPr>
          <p:nvPr/>
        </p:nvSpPr>
        <p:spPr>
          <a:xfrm>
            <a:off x="3064267" y="2331098"/>
            <a:ext cx="2012985" cy="205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Руководитель проекта</a:t>
            </a:r>
          </a:p>
        </p:txBody>
      </p:sp>
      <p:sp>
        <p:nvSpPr>
          <p:cNvPr id="19" name="Подзаголовок 10"/>
          <p:cNvSpPr txBox="1">
            <a:spLocks/>
          </p:cNvSpPr>
          <p:nvPr/>
        </p:nvSpPr>
        <p:spPr>
          <a:xfrm>
            <a:off x="3040140" y="2959351"/>
            <a:ext cx="2012985" cy="205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Системный администратор</a:t>
            </a:r>
          </a:p>
        </p:txBody>
      </p:sp>
      <p:sp>
        <p:nvSpPr>
          <p:cNvPr id="20" name="Подзаголовок 10"/>
          <p:cNvSpPr txBox="1">
            <a:spLocks/>
          </p:cNvSpPr>
          <p:nvPr/>
        </p:nvSpPr>
        <p:spPr>
          <a:xfrm>
            <a:off x="6765129" y="3003850"/>
            <a:ext cx="2012985" cy="68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Монтажник линейно-кабельных сооружений связи</a:t>
            </a:r>
          </a:p>
        </p:txBody>
      </p:sp>
    </p:spTree>
    <p:extLst>
      <p:ext uri="{BB962C8B-B14F-4D97-AF65-F5344CB8AC3E}">
        <p14:creationId xmlns:p14="http://schemas.microsoft.com/office/powerpoint/2010/main" val="9990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7"/>
          </p:nvPr>
        </p:nvSpPr>
        <p:spPr>
          <a:xfrm>
            <a:off x="282378" y="756158"/>
            <a:ext cx="5117446" cy="227113"/>
          </a:xfrm>
        </p:spPr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Берем термин Единого языка проекта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28"/>
          </p:nvPr>
        </p:nvSpPr>
        <p:spPr>
          <a:xfrm>
            <a:off x="906824" y="1524000"/>
            <a:ext cx="3401016" cy="3094080"/>
          </a:xfrm>
        </p:spPr>
        <p:txBody>
          <a:bodyPr/>
          <a:lstStyle/>
          <a:p>
            <a:r>
              <a:rPr lang="ru-RU" b="1" dirty="0" smtClean="0"/>
              <a:t>Стандартный набор </a:t>
            </a:r>
            <a:r>
              <a:rPr lang="en-US" b="1" dirty="0" smtClean="0"/>
              <a:t>(CRUD)</a:t>
            </a:r>
            <a:r>
              <a:rPr lang="ru-RU" b="1" dirty="0" smtClean="0"/>
              <a:t>: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оздание;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росмотр;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едактирование;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даление.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b="1" dirty="0" smtClean="0"/>
              <a:t>Расширенный набор: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оиск </a:t>
            </a:r>
            <a:r>
              <a:rPr lang="en-US" dirty="0" smtClean="0"/>
              <a:t>(Search)</a:t>
            </a:r>
            <a:r>
              <a:rPr lang="ru-RU" dirty="0" smtClean="0"/>
              <a:t>;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тображение списка объектов </a:t>
            </a:r>
            <a:r>
              <a:rPr lang="en-US" dirty="0" smtClean="0"/>
              <a:t>(List)</a:t>
            </a:r>
            <a:r>
              <a:rPr lang="ru-RU" dirty="0" smtClean="0"/>
              <a:t>;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отображение истории объекта </a:t>
            </a:r>
            <a:r>
              <a:rPr lang="en-US" dirty="0" smtClean="0"/>
              <a:t>(History)</a:t>
            </a:r>
            <a:r>
              <a:rPr lang="ru-RU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b="1" dirty="0" smtClean="0"/>
              <a:t>Специфичные операции</a:t>
            </a:r>
            <a:r>
              <a:rPr lang="ru-RU" b="1" dirty="0"/>
              <a:t>,</a:t>
            </a:r>
            <a:r>
              <a:rPr lang="en-US" b="1" dirty="0" smtClean="0"/>
              <a:t> </a:t>
            </a:r>
            <a:r>
              <a:rPr lang="ru-RU" b="1" dirty="0"/>
              <a:t>н</a:t>
            </a:r>
            <a:r>
              <a:rPr lang="ru-RU" b="1" dirty="0" smtClean="0"/>
              <a:t>апример: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лияние дубликатов;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ткат изменений.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9"/>
          </p:nvPr>
        </p:nvSpPr>
        <p:spPr>
          <a:xfrm>
            <a:off x="287064" y="1002105"/>
            <a:ext cx="4674695" cy="432554"/>
          </a:xfrm>
        </p:spPr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2</a:t>
            </a:r>
            <a:r>
              <a:rPr lang="ru-RU" dirty="0" smtClean="0"/>
              <a:t>. Определяем перечень автоматизируемых функций </a:t>
            </a:r>
          </a:p>
          <a:p>
            <a:r>
              <a:rPr lang="ru-RU" dirty="0" smtClean="0"/>
              <a:t>по объекту термина</a:t>
            </a:r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407355"/>
          </a:xfrm>
        </p:spPr>
        <p:txBody>
          <a:bodyPr/>
          <a:lstStyle/>
          <a:p>
            <a:r>
              <a:rPr lang="ru-RU" dirty="0" smtClean="0"/>
              <a:t>Формирование состава работ по проекту</a:t>
            </a:r>
            <a:endParaRPr lang="ru-RU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xmlns="" id="{E467E16D-6D14-4CBA-BBE2-E5A3932F0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69666"/>
              </p:ext>
            </p:extLst>
          </p:nvPr>
        </p:nvGraphicFramePr>
        <p:xfrm>
          <a:off x="4885017" y="1535012"/>
          <a:ext cx="2796117" cy="231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96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5374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Функции</a:t>
                      </a:r>
                      <a:r>
                        <a:rPr lang="ru-RU" sz="1200" b="1" i="0" baseline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по объекту «клиент»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Создание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pPr marL="171450" marR="0" indent="-17145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Просмотр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pPr marL="171450" marR="0" indent="-17145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Редактирование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Поиск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Отображение списка клиентов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443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Отображение истории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708539"/>
                  </a:ext>
                </a:extLst>
              </a:tr>
              <a:tr h="135332">
                <a:tc>
                  <a:txBody>
                    <a:bodyPr/>
                    <a:lstStyle/>
                    <a:p>
                      <a:pPr marL="171450" marR="0" lvl="0" indent="-171450" algn="l" defTabSz="457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Идентификация</a:t>
                      </a:r>
                      <a:r>
                        <a:rPr lang="ru-RU" sz="10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клиента</a:t>
                      </a:r>
                      <a:endParaRPr lang="en-US" sz="1000" b="0" i="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912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457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Слияние дубликатов клиента</a:t>
                      </a:r>
                      <a:endParaRPr lang="en-US" sz="1000" b="0" i="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4101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Отображение истории иерархии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054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5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28"/>
          </p:nvPr>
        </p:nvSpPr>
        <p:spPr>
          <a:xfrm>
            <a:off x="713783" y="1054915"/>
            <a:ext cx="5117840" cy="158979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бизнес-анализ;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роектирование </a:t>
            </a:r>
            <a:r>
              <a:rPr lang="en-US" dirty="0" smtClean="0"/>
              <a:t>UX</a:t>
            </a:r>
            <a:r>
              <a:rPr lang="ru-RU" dirty="0" smtClean="0"/>
              <a:t>/</a:t>
            </a:r>
            <a:r>
              <a:rPr lang="en-US" dirty="0" smtClean="0"/>
              <a:t>UI</a:t>
            </a:r>
            <a:r>
              <a:rPr lang="ru-RU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истемный анализ;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т</a:t>
            </a:r>
            <a:r>
              <a:rPr lang="ru-RU" dirty="0" smtClean="0"/>
              <a:t>естирование;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ПМИ/ПСИ;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недрение.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9"/>
          </p:nvPr>
        </p:nvSpPr>
        <p:spPr>
          <a:xfrm>
            <a:off x="281983" y="766373"/>
            <a:ext cx="8302035" cy="227113"/>
          </a:xfrm>
        </p:spPr>
        <p:txBody>
          <a:bodyPr/>
          <a:lstStyle/>
          <a:p>
            <a:r>
              <a:rPr lang="en-US" dirty="0" smtClean="0"/>
              <a:t>0</a:t>
            </a:r>
            <a:r>
              <a:rPr lang="ru-RU" dirty="0" smtClean="0"/>
              <a:t>3. Определяем типовые виды работ на проекте по автоматизации каждой функции:</a:t>
            </a:r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состава работ по проекту</a:t>
            </a:r>
            <a:endParaRPr lang="ru-RU" dirty="0"/>
          </a:p>
        </p:txBody>
      </p:sp>
      <p:sp>
        <p:nvSpPr>
          <p:cNvPr id="9" name="Текст 25"/>
          <p:cNvSpPr>
            <a:spLocks noGrp="1"/>
          </p:cNvSpPr>
          <p:nvPr>
            <p:ph type="body" sz="quarter" idx="29"/>
          </p:nvPr>
        </p:nvSpPr>
        <p:spPr>
          <a:xfrm>
            <a:off x="281983" y="2659622"/>
            <a:ext cx="5117840" cy="227113"/>
          </a:xfrm>
        </p:spPr>
        <p:txBody>
          <a:bodyPr/>
          <a:lstStyle/>
          <a:p>
            <a:r>
              <a:rPr lang="en-US" dirty="0" smtClean="0"/>
              <a:t>0</a:t>
            </a:r>
            <a:r>
              <a:rPr lang="ru-RU" dirty="0" smtClean="0"/>
              <a:t>4. Для каждого вида работ выполняем оценку трудозатрат</a:t>
            </a:r>
            <a:endParaRPr lang="ru-RU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xmlns="" id="{E467E16D-6D14-4CBA-BBE2-E5A3932F0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84325"/>
              </p:ext>
            </p:extLst>
          </p:nvPr>
        </p:nvGraphicFramePr>
        <p:xfrm>
          <a:off x="511138" y="2943852"/>
          <a:ext cx="8013102" cy="18714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0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66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1047">
                  <a:extLst>
                    <a:ext uri="{9D8B030D-6E8A-4147-A177-3AD203B41FA5}">
                      <a16:colId xmlns:a16="http://schemas.microsoft.com/office/drawing/2014/main" xmlns="" val="2037916333"/>
                    </a:ext>
                  </a:extLst>
                </a:gridCol>
                <a:gridCol w="1017155">
                  <a:extLst>
                    <a:ext uri="{9D8B030D-6E8A-4147-A177-3AD203B41FA5}">
                      <a16:colId xmlns:a16="http://schemas.microsoft.com/office/drawing/2014/main" xmlns="" val="346007218"/>
                    </a:ext>
                  </a:extLst>
                </a:gridCol>
                <a:gridCol w="1216783">
                  <a:extLst>
                    <a:ext uri="{9D8B030D-6E8A-4147-A177-3AD203B41FA5}">
                      <a16:colId xmlns:a16="http://schemas.microsoft.com/office/drawing/2014/main" xmlns="" val="3071572986"/>
                    </a:ext>
                  </a:extLst>
                </a:gridCol>
                <a:gridCol w="909981">
                  <a:extLst>
                    <a:ext uri="{9D8B030D-6E8A-4147-A177-3AD203B41FA5}">
                      <a16:colId xmlns:a16="http://schemas.microsoft.com/office/drawing/2014/main" xmlns="" val="185732294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194876434"/>
                    </a:ext>
                  </a:extLst>
                </a:gridCol>
              </a:tblGrid>
              <a:tr h="285374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Функция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БА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UX</a:t>
                      </a: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UI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СА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Разработка 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Тестирование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ПМИ/ПСИ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Внедрение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Создание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Просмотр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Редактирование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?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Отображение списка клиентов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?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Слияние дубликатов клиента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4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4"/>
          </p:nvPr>
        </p:nvSpPr>
        <p:spPr>
          <a:xfrm>
            <a:off x="679746" y="1852949"/>
            <a:ext cx="3196515" cy="2010060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Построить </a:t>
            </a:r>
            <a:r>
              <a:rPr lang="ru-RU" dirty="0"/>
              <a:t>на основе модели предметной области </a:t>
            </a:r>
            <a:r>
              <a:rPr lang="ru-RU" dirty="0" smtClean="0"/>
              <a:t>логическую </a:t>
            </a:r>
            <a:r>
              <a:rPr lang="ru-RU" dirty="0"/>
              <a:t>модель, выделив классы </a:t>
            </a:r>
            <a:r>
              <a:rPr lang="ru-RU" dirty="0" smtClean="0"/>
              <a:t>данных.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Разбить классы на группы и получить компонентную архитектуру, определив мастер-компонент по каждому классу (объекту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5"/>
          </p:nvPr>
        </p:nvSpPr>
        <p:spPr>
          <a:xfrm>
            <a:off x="507467" y="1464330"/>
            <a:ext cx="3717530" cy="205441"/>
          </a:xfrm>
        </p:spPr>
        <p:txBody>
          <a:bodyPr/>
          <a:lstStyle/>
          <a:p>
            <a:r>
              <a:rPr lang="ru-RU" dirty="0" smtClean="0"/>
              <a:t>Компонентная архитектура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1723" y="261659"/>
            <a:ext cx="8569323" cy="648000"/>
          </a:xfrm>
        </p:spPr>
        <p:txBody>
          <a:bodyPr/>
          <a:lstStyle/>
          <a:p>
            <a:r>
              <a:rPr lang="ru-RU" dirty="0" smtClean="0"/>
              <a:t>Основа для формирования функциональной </a:t>
            </a:r>
            <a:br>
              <a:rPr lang="ru-RU" dirty="0" smtClean="0"/>
            </a:br>
            <a:r>
              <a:rPr lang="ru-RU" dirty="0" smtClean="0"/>
              <a:t>и компонентной архитектуры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12260" r="15996" b="64076"/>
          <a:stretch/>
        </p:blipFill>
        <p:spPr>
          <a:xfrm>
            <a:off x="4022837" y="1363613"/>
            <a:ext cx="4875444" cy="28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4"/>
          </p:nvPr>
        </p:nvSpPr>
        <p:spPr>
          <a:xfrm>
            <a:off x="580355" y="1433517"/>
            <a:ext cx="3415175" cy="3333477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Есть </a:t>
            </a:r>
            <a:r>
              <a:rPr lang="ru-RU" dirty="0"/>
              <a:t>перечень функций по каждому объекту, который в свою очередь является термином единого языка </a:t>
            </a:r>
            <a:r>
              <a:rPr lang="ru-RU" dirty="0" smtClean="0"/>
              <a:t>проекта.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Есть компонентная </a:t>
            </a:r>
            <a:r>
              <a:rPr lang="ru-RU" dirty="0" smtClean="0"/>
              <a:t>архитектура.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На каждый </a:t>
            </a:r>
            <a:r>
              <a:rPr lang="ru-RU" dirty="0" smtClean="0"/>
              <a:t>компонент архитектуры помещаем</a:t>
            </a:r>
            <a:r>
              <a:rPr lang="en-US" dirty="0" smtClean="0"/>
              <a:t> </a:t>
            </a:r>
            <a:r>
              <a:rPr lang="ru-RU" dirty="0" smtClean="0"/>
              <a:t>ключевые функции:</a:t>
            </a:r>
          </a:p>
          <a:p>
            <a:pPr lvl="1"/>
            <a:r>
              <a:rPr lang="ru-RU" dirty="0" smtClean="0">
                <a:solidFill>
                  <a:srgbClr val="00AD21"/>
                </a:solidFill>
              </a:rPr>
              <a:t>управление </a:t>
            </a:r>
            <a:r>
              <a:rPr lang="ru-RU" dirty="0">
                <a:solidFill>
                  <a:srgbClr val="00AD21"/>
                </a:solidFill>
              </a:rPr>
              <a:t>[имя </a:t>
            </a:r>
            <a:r>
              <a:rPr lang="ru-RU" dirty="0" smtClean="0">
                <a:solidFill>
                  <a:srgbClr val="00AD21"/>
                </a:solidFill>
              </a:rPr>
              <a:t>объекта]</a:t>
            </a:r>
            <a:r>
              <a:rPr lang="ru-RU" dirty="0" smtClean="0"/>
              <a:t>. В данную группу функций входят стандартные операции над сущность.</a:t>
            </a:r>
            <a:endParaRPr lang="ru-RU" dirty="0"/>
          </a:p>
          <a:p>
            <a:pPr lvl="1"/>
            <a:r>
              <a:rPr lang="ru-RU" dirty="0" smtClean="0">
                <a:solidFill>
                  <a:srgbClr val="00AD21"/>
                </a:solidFill>
              </a:rPr>
              <a:t>каждую </a:t>
            </a:r>
            <a:r>
              <a:rPr lang="ru-RU" dirty="0">
                <a:solidFill>
                  <a:srgbClr val="00AD21"/>
                </a:solidFill>
              </a:rPr>
              <a:t>из специфических операций</a:t>
            </a:r>
            <a:endParaRPr lang="en-US" dirty="0">
              <a:solidFill>
                <a:srgbClr val="00AD2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Получаем функциональную архитектуру системы, которую можно </a:t>
            </a:r>
            <a:r>
              <a:rPr lang="ru-RU" dirty="0" smtClean="0"/>
              <a:t>показывать </a:t>
            </a:r>
            <a:r>
              <a:rPr lang="ru-RU" dirty="0"/>
              <a:t>бизнесу и которая будет давать представление о возможностях </a:t>
            </a:r>
            <a:r>
              <a:rPr lang="ru-RU" dirty="0" smtClean="0"/>
              <a:t>системы.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5"/>
          </p:nvPr>
        </p:nvSpPr>
        <p:spPr>
          <a:xfrm>
            <a:off x="282181" y="1131701"/>
            <a:ext cx="3717530" cy="227113"/>
          </a:xfrm>
        </p:spPr>
        <p:txBody>
          <a:bodyPr/>
          <a:lstStyle/>
          <a:p>
            <a:r>
              <a:rPr lang="ru-RU" dirty="0" smtClean="0"/>
              <a:t>Функциональная архитектура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 для формирования функциональной </a:t>
            </a:r>
            <a:br>
              <a:rPr lang="ru-RU" dirty="0" smtClean="0"/>
            </a:br>
            <a:r>
              <a:rPr lang="ru-RU" dirty="0" smtClean="0"/>
              <a:t>и компонентной архитектуры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4616" r="50794" b="71770"/>
          <a:stretch/>
        </p:blipFill>
        <p:spPr>
          <a:xfrm>
            <a:off x="4227443" y="1452376"/>
            <a:ext cx="4677463" cy="24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4"/>
          </p:nvPr>
        </p:nvSpPr>
        <p:spPr>
          <a:xfrm>
            <a:off x="5658057" y="1192730"/>
            <a:ext cx="3141387" cy="2385077"/>
          </a:xfrm>
        </p:spPr>
        <p:txBody>
          <a:bodyPr vert="horz" wrap="square" lIns="0" tIns="0" rIns="0" bIns="0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Термины позволяют определять заголовки </a:t>
            </a:r>
            <a:r>
              <a:rPr lang="en-US" sz="1400" dirty="0" smtClean="0"/>
              <a:t>UX</a:t>
            </a:r>
            <a:r>
              <a:rPr lang="ru-RU" sz="1400" dirty="0" smtClean="0"/>
              <a:t>-форм и представлений</a:t>
            </a:r>
            <a:r>
              <a:rPr lang="ru-RU" sz="1400" dirty="0"/>
              <a:t>.</a:t>
            </a:r>
            <a:endParaRPr lang="ru-RU" sz="1400" dirty="0" smtClean="0"/>
          </a:p>
          <a:p>
            <a:pPr marL="228600" indent="-228600">
              <a:buFont typeface="+mj-lt"/>
              <a:buAutoNum type="arabicPeriod"/>
            </a:pPr>
            <a:endParaRPr lang="ru-RU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400" dirty="0"/>
              <a:t>Функции по </a:t>
            </a:r>
            <a:r>
              <a:rPr lang="ru-RU" sz="1400" dirty="0" smtClean="0"/>
              <a:t>объектам, созданным </a:t>
            </a:r>
            <a:r>
              <a:rPr lang="ru-RU" sz="1400" dirty="0"/>
              <a:t>на основе выделенных </a:t>
            </a:r>
            <a:r>
              <a:rPr lang="ru-RU" sz="1400" dirty="0" smtClean="0"/>
              <a:t>терминов, </a:t>
            </a:r>
            <a:r>
              <a:rPr lang="ru-RU" sz="1400" dirty="0"/>
              <a:t>позволяют сформировать заголовки </a:t>
            </a:r>
            <a:r>
              <a:rPr lang="en-US" sz="1400" dirty="0" smtClean="0"/>
              <a:t>UX</a:t>
            </a:r>
            <a:r>
              <a:rPr lang="ru-RU" sz="1400" dirty="0"/>
              <a:t>-</a:t>
            </a:r>
            <a:r>
              <a:rPr lang="ru-RU" sz="1400" dirty="0" smtClean="0"/>
              <a:t>операций  </a:t>
            </a:r>
            <a:r>
              <a:rPr lang="ru-RU" sz="1400" dirty="0"/>
              <a:t>в формах и </a:t>
            </a:r>
            <a:r>
              <a:rPr lang="ru-RU" sz="1400" dirty="0" smtClean="0"/>
              <a:t>представлениях.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пользовательского интерфейса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2" y="1217749"/>
            <a:ext cx="5089496" cy="33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4"/>
          </p:nvPr>
        </p:nvSpPr>
        <p:spPr>
          <a:xfrm>
            <a:off x="5440017" y="1295912"/>
            <a:ext cx="3243468" cy="1855060"/>
          </a:xfr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При описании функционального или интеграционного требования используются только </a:t>
            </a:r>
            <a:r>
              <a:rPr lang="ru-RU" sz="1400" dirty="0" smtClean="0"/>
              <a:t>термины, зафиксированные в глоссарии.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Требование является детализаций поведения функции по </a:t>
            </a:r>
            <a:r>
              <a:rPr lang="ru-RU" sz="1400" dirty="0" smtClean="0"/>
              <a:t>объекту.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функциональных </a:t>
            </a:r>
            <a:br>
              <a:rPr lang="ru-RU" dirty="0" smtClean="0"/>
            </a:br>
            <a:r>
              <a:rPr lang="ru-RU" dirty="0" smtClean="0"/>
              <a:t>и интеграционных требований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553"/>
          <a:stretch/>
        </p:blipFill>
        <p:spPr>
          <a:xfrm>
            <a:off x="348836" y="1182203"/>
            <a:ext cx="4859268" cy="34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Итоги по разделу 4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82575" y="823045"/>
            <a:ext cx="8569325" cy="287337"/>
          </a:xfrm>
        </p:spPr>
        <p:txBody>
          <a:bodyPr/>
          <a:lstStyle/>
          <a:p>
            <a:r>
              <a:rPr lang="ru-RU" dirty="0" smtClean="0"/>
              <a:t>Карта трассировки артефактов, создаваемых на основе терминов глоссария</a:t>
            </a:r>
            <a:endParaRPr lang="ru-RU" dirty="0"/>
          </a:p>
        </p:txBody>
      </p:sp>
      <p:sp>
        <p:nvSpPr>
          <p:cNvPr id="9" name="Скругленный прямоугольник 1"/>
          <p:cNvSpPr/>
          <p:nvPr/>
        </p:nvSpPr>
        <p:spPr>
          <a:xfrm>
            <a:off x="1623983" y="2292073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Бизнес-процессы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кругленный прямоугольник 1"/>
          <p:cNvSpPr/>
          <p:nvPr/>
        </p:nvSpPr>
        <p:spPr>
          <a:xfrm>
            <a:off x="1603907" y="3502477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Модель предметной области 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Скругленный прямоугольник 1"/>
          <p:cNvSpPr/>
          <p:nvPr/>
        </p:nvSpPr>
        <p:spPr>
          <a:xfrm>
            <a:off x="2748587" y="2739252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Контекст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ый прямоугольник 1"/>
          <p:cNvSpPr/>
          <p:nvPr/>
        </p:nvSpPr>
        <p:spPr>
          <a:xfrm>
            <a:off x="356762" y="2762219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Реестр терминов глоссария</a:t>
            </a:r>
            <a:endParaRPr lang="en-US" sz="8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Скругленная соединительная линия 22"/>
          <p:cNvCxnSpPr>
            <a:stCxn id="21" idx="3"/>
            <a:endCxn id="9" idx="1"/>
          </p:cNvCxnSpPr>
          <p:nvPr/>
        </p:nvCxnSpPr>
        <p:spPr>
          <a:xfrm flipV="1">
            <a:off x="1292762" y="2526073"/>
            <a:ext cx="331221" cy="47014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21" idx="3"/>
            <a:endCxn id="10" idx="1"/>
          </p:cNvCxnSpPr>
          <p:nvPr/>
        </p:nvCxnSpPr>
        <p:spPr>
          <a:xfrm>
            <a:off x="1292762" y="2996219"/>
            <a:ext cx="311145" cy="67914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>
            <a:stCxn id="9" idx="3"/>
            <a:endCxn id="20" idx="0"/>
          </p:cNvCxnSpPr>
          <p:nvPr/>
        </p:nvCxnSpPr>
        <p:spPr>
          <a:xfrm>
            <a:off x="2559983" y="2526073"/>
            <a:ext cx="656604" cy="21317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Скругленная соединительная линия 154"/>
          <p:cNvCxnSpPr>
            <a:stCxn id="10" idx="3"/>
            <a:endCxn id="20" idx="2"/>
          </p:cNvCxnSpPr>
          <p:nvPr/>
        </p:nvCxnSpPr>
        <p:spPr>
          <a:xfrm flipV="1">
            <a:off x="2539907" y="3207252"/>
            <a:ext cx="676680" cy="52922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1"/>
          <p:cNvSpPr/>
          <p:nvPr/>
        </p:nvSpPr>
        <p:spPr>
          <a:xfrm>
            <a:off x="6608618" y="2543244"/>
            <a:ext cx="111528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Состав работ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Скругленный прямоугольник 1"/>
          <p:cNvSpPr/>
          <p:nvPr/>
        </p:nvSpPr>
        <p:spPr>
          <a:xfrm>
            <a:off x="4322696" y="3495265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Логическая модель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Скругленный прямоугольник 1"/>
          <p:cNvSpPr/>
          <p:nvPr/>
        </p:nvSpPr>
        <p:spPr>
          <a:xfrm>
            <a:off x="4265138" y="2758950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Реестр функций системы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Скругленный прямоугольник 1"/>
          <p:cNvSpPr/>
          <p:nvPr/>
        </p:nvSpPr>
        <p:spPr>
          <a:xfrm>
            <a:off x="6672791" y="3441360"/>
            <a:ext cx="1051117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Функциональная архитектура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Скругленный прямоугольник 1"/>
          <p:cNvSpPr/>
          <p:nvPr/>
        </p:nvSpPr>
        <p:spPr>
          <a:xfrm>
            <a:off x="6730348" y="4203579"/>
            <a:ext cx="93600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Компонентная архитектура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Скругленный прямоугольник 1"/>
          <p:cNvSpPr/>
          <p:nvPr/>
        </p:nvSpPr>
        <p:spPr>
          <a:xfrm>
            <a:off x="4165746" y="1942671"/>
            <a:ext cx="114175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Пользовательский интерфейс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Скругленный прямоугольник 1"/>
          <p:cNvSpPr/>
          <p:nvPr/>
        </p:nvSpPr>
        <p:spPr>
          <a:xfrm>
            <a:off x="6608617" y="1614342"/>
            <a:ext cx="111528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Требования</a:t>
            </a:r>
            <a:endParaRPr lang="en-US" sz="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6" name="Скругленная соединительная линия 45"/>
          <p:cNvCxnSpPr>
            <a:stCxn id="10" idx="3"/>
            <a:endCxn id="38" idx="1"/>
          </p:cNvCxnSpPr>
          <p:nvPr/>
        </p:nvCxnSpPr>
        <p:spPr>
          <a:xfrm flipV="1">
            <a:off x="2539907" y="2992950"/>
            <a:ext cx="1725231" cy="743527"/>
          </a:xfrm>
          <a:prstGeom prst="curvedConnector3">
            <a:avLst>
              <a:gd name="adj1" fmla="val 6887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>
            <a:stCxn id="10" idx="3"/>
            <a:endCxn id="37" idx="1"/>
          </p:cNvCxnSpPr>
          <p:nvPr/>
        </p:nvCxnSpPr>
        <p:spPr>
          <a:xfrm flipV="1">
            <a:off x="2539907" y="3729265"/>
            <a:ext cx="1782789" cy="72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>
            <a:stCxn id="37" idx="3"/>
            <a:endCxn id="41" idx="1"/>
          </p:cNvCxnSpPr>
          <p:nvPr/>
        </p:nvCxnSpPr>
        <p:spPr>
          <a:xfrm>
            <a:off x="5258696" y="3729265"/>
            <a:ext cx="1471652" cy="70831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>
            <a:stCxn id="41" idx="0"/>
            <a:endCxn id="39" idx="2"/>
          </p:cNvCxnSpPr>
          <p:nvPr/>
        </p:nvCxnSpPr>
        <p:spPr>
          <a:xfrm rot="5400000" flipH="1" flipV="1">
            <a:off x="7051240" y="4056470"/>
            <a:ext cx="294219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>
            <a:stCxn id="38" idx="3"/>
            <a:endCxn id="39" idx="1"/>
          </p:cNvCxnSpPr>
          <p:nvPr/>
        </p:nvCxnSpPr>
        <p:spPr>
          <a:xfrm>
            <a:off x="5201138" y="2992950"/>
            <a:ext cx="1471653" cy="68241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>
            <a:stCxn id="38" idx="0"/>
            <a:endCxn id="42" idx="2"/>
          </p:cNvCxnSpPr>
          <p:nvPr/>
        </p:nvCxnSpPr>
        <p:spPr>
          <a:xfrm rot="5400000" flipH="1" flipV="1">
            <a:off x="4560740" y="2583070"/>
            <a:ext cx="348279" cy="348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Скругленная соединительная линия 93"/>
          <p:cNvCxnSpPr>
            <a:stCxn id="38" idx="3"/>
            <a:endCxn id="44" idx="1"/>
          </p:cNvCxnSpPr>
          <p:nvPr/>
        </p:nvCxnSpPr>
        <p:spPr>
          <a:xfrm flipV="1">
            <a:off x="5201138" y="1848342"/>
            <a:ext cx="1407479" cy="11446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Скругленная соединительная линия 96"/>
          <p:cNvCxnSpPr>
            <a:stCxn id="21" idx="0"/>
            <a:endCxn id="44" idx="0"/>
          </p:cNvCxnSpPr>
          <p:nvPr/>
        </p:nvCxnSpPr>
        <p:spPr>
          <a:xfrm rot="5400000" flipH="1" flipV="1">
            <a:off x="3421574" y="-982469"/>
            <a:ext cx="1147877" cy="6341500"/>
          </a:xfrm>
          <a:prstGeom prst="curvedConnector3">
            <a:avLst>
              <a:gd name="adj1" fmla="val 11991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Скругленная соединительная линия 97"/>
          <p:cNvCxnSpPr>
            <a:stCxn id="21" idx="0"/>
            <a:endCxn id="42" idx="0"/>
          </p:cNvCxnSpPr>
          <p:nvPr/>
        </p:nvCxnSpPr>
        <p:spPr>
          <a:xfrm rot="5400000" flipH="1" flipV="1">
            <a:off x="2370917" y="396516"/>
            <a:ext cx="819548" cy="3911859"/>
          </a:xfrm>
          <a:prstGeom prst="curvedConnector3">
            <a:avLst>
              <a:gd name="adj1" fmla="val 12789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Скругленная соединительная линия 107"/>
          <p:cNvCxnSpPr>
            <a:stCxn id="38" idx="3"/>
            <a:endCxn id="36" idx="1"/>
          </p:cNvCxnSpPr>
          <p:nvPr/>
        </p:nvCxnSpPr>
        <p:spPr>
          <a:xfrm flipV="1">
            <a:off x="5201138" y="2777244"/>
            <a:ext cx="1407480" cy="21570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Скругленная соединительная линия 111"/>
          <p:cNvCxnSpPr>
            <a:stCxn id="9" idx="0"/>
          </p:cNvCxnSpPr>
          <p:nvPr/>
        </p:nvCxnSpPr>
        <p:spPr>
          <a:xfrm rot="16200000" flipH="1" flipV="1">
            <a:off x="1362537" y="2047797"/>
            <a:ext cx="485170" cy="973722"/>
          </a:xfrm>
          <a:prstGeom prst="curvedConnector4">
            <a:avLst>
              <a:gd name="adj1" fmla="val -32840"/>
              <a:gd name="adj2" fmla="val 95374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5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  <p:bldP spid="21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Шаги по созданию глоссария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>
          <a:xfrm>
            <a:off x="5599809" y="933281"/>
            <a:ext cx="3103431" cy="3594189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smtClean="0"/>
              <a:t>Шаг 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95827" y="1041706"/>
            <a:ext cx="8569325" cy="287337"/>
          </a:xfrm>
        </p:spPr>
        <p:txBody>
          <a:bodyPr/>
          <a:lstStyle/>
          <a:p>
            <a:r>
              <a:rPr lang="ru-RU" dirty="0" smtClean="0"/>
              <a:t>Ознакомиться с отраслевыми стандартами  </a:t>
            </a:r>
            <a:endParaRPr lang="ru-RU" dirty="0"/>
          </a:p>
        </p:txBody>
      </p:sp>
      <p:sp>
        <p:nvSpPr>
          <p:cNvPr id="5" name="Текст 10"/>
          <p:cNvSpPr txBox="1">
            <a:spLocks/>
          </p:cNvSpPr>
          <p:nvPr/>
        </p:nvSpPr>
        <p:spPr>
          <a:xfrm>
            <a:off x="796925" y="1929964"/>
            <a:ext cx="4492625" cy="64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Возможно основная исследовательская работа уже выполнена за вас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929964"/>
            <a:ext cx="382500" cy="371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1175647"/>
            <a:ext cx="2666998" cy="34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Примеры отраслевых стандартов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xmlns="" id="{E467E16D-6D14-4CBA-BBE2-E5A3932F0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27320"/>
              </p:ext>
            </p:extLst>
          </p:nvPr>
        </p:nvGraphicFramePr>
        <p:xfrm>
          <a:off x="287618" y="1059582"/>
          <a:ext cx="8564280" cy="24323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2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1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8543"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Отрасль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Стандарт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536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Телекоммуникации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TM</a:t>
                      </a:r>
                      <a:r>
                        <a:rPr lang="en-US" sz="1800" b="0" i="0" baseline="0" dirty="0" smtClean="0">
                          <a:latin typeface="+mn-lt"/>
                          <a:ea typeface="Arial" charset="0"/>
                          <a:cs typeface="Arial" charset="0"/>
                        </a:rPr>
                        <a:t> Forum</a:t>
                      </a:r>
                      <a:r>
                        <a:rPr lang="ru-RU" sz="1800" b="0" i="0" baseline="0" dirty="0" smtClean="0">
                          <a:latin typeface="+mn-lt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en-US" sz="1800" b="0" i="0" baseline="0" dirty="0" err="1" smtClean="0">
                          <a:latin typeface="+mn-lt"/>
                          <a:ea typeface="Arial" charset="0"/>
                          <a:cs typeface="Arial" charset="0"/>
                        </a:rPr>
                        <a:t>eTOM</a:t>
                      </a:r>
                      <a:r>
                        <a:rPr lang="en-US" sz="1800" b="0" i="0" baseline="0" dirty="0" smtClean="0">
                          <a:latin typeface="+mn-lt"/>
                          <a:ea typeface="Arial" charset="0"/>
                          <a:cs typeface="Arial" charset="0"/>
                        </a:rPr>
                        <a:t>, TAM,SID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281"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Банки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BIAN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646"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Медицина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FHIR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Нефтедобыча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PPDM Model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2886343"/>
                  </a:ext>
                </a:extLst>
              </a:tr>
              <a:tr h="152646"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Авиация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IATA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5050275"/>
                  </a:ext>
                </a:extLst>
              </a:tr>
              <a:tr h="152646"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Логистика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SCOR</a:t>
                      </a:r>
                      <a:endParaRPr lang="en-US" sz="18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86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7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Вместо предисловия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3558" y="831435"/>
            <a:ext cx="85004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AD21"/>
                </a:solidFill>
                <a:latin typeface="+mj-lt"/>
              </a:rPr>
              <a:t>В институте, </a:t>
            </a:r>
            <a:r>
              <a:rPr lang="ru-RU" sz="1400" dirty="0" smtClean="0">
                <a:solidFill>
                  <a:srgbClr val="00AD21"/>
                </a:solidFill>
                <a:latin typeface="+mj-lt"/>
              </a:rPr>
              <a:t>где готовили </a:t>
            </a:r>
            <a:r>
              <a:rPr lang="ru-RU" sz="1400" dirty="0">
                <a:solidFill>
                  <a:srgbClr val="00AD21"/>
                </a:solidFill>
                <a:latin typeface="+mj-lt"/>
              </a:rPr>
              <a:t>литературных переводчиков, на контрольной студентам раздали текст русской частушки и попросили перевести. Текст такой</a:t>
            </a:r>
            <a:r>
              <a:rPr lang="ru-RU" sz="1400" dirty="0" smtClean="0">
                <a:solidFill>
                  <a:srgbClr val="00AD21"/>
                </a:solidFill>
                <a:latin typeface="+mj-lt"/>
              </a:rPr>
              <a:t>:</a:t>
            </a:r>
          </a:p>
          <a:p>
            <a:r>
              <a:rPr lang="ru-RU" sz="1400" dirty="0">
                <a:solidFill>
                  <a:srgbClr val="212529"/>
                </a:solidFill>
                <a:latin typeface="+mj-lt"/>
              </a:rPr>
              <a:t/>
            </a:r>
            <a:br>
              <a:rPr lang="ru-RU" sz="1400" dirty="0">
                <a:solidFill>
                  <a:srgbClr val="212529"/>
                </a:solidFill>
                <a:latin typeface="+mj-lt"/>
              </a:rPr>
            </a:br>
            <a:r>
              <a:rPr lang="ru-RU" sz="1400" dirty="0" smtClean="0">
                <a:solidFill>
                  <a:srgbClr val="212529"/>
                </a:solidFill>
                <a:latin typeface="+mj-lt"/>
              </a:rPr>
              <a:t>Эх, лапти мои,</a:t>
            </a:r>
            <a:br>
              <a:rPr lang="ru-RU" sz="1400" dirty="0" smtClean="0">
                <a:solidFill>
                  <a:srgbClr val="212529"/>
                </a:solidFill>
                <a:latin typeface="+mj-lt"/>
              </a:rPr>
            </a:br>
            <a:r>
              <a:rPr lang="ru-RU" sz="1400" dirty="0" smtClean="0">
                <a:solidFill>
                  <a:srgbClr val="212529"/>
                </a:solidFill>
                <a:latin typeface="+mj-lt"/>
              </a:rPr>
              <a:t>Четыре оборки.</a:t>
            </a:r>
            <a:br>
              <a:rPr lang="ru-RU" sz="1400" dirty="0" smtClean="0">
                <a:solidFill>
                  <a:srgbClr val="212529"/>
                </a:solidFill>
                <a:latin typeface="+mj-lt"/>
              </a:rPr>
            </a:br>
            <a:r>
              <a:rPr lang="ru-RU" sz="1400" dirty="0" smtClean="0">
                <a:solidFill>
                  <a:srgbClr val="212529"/>
                </a:solidFill>
                <a:latin typeface="+mj-lt"/>
              </a:rPr>
              <a:t>Хочу </a:t>
            </a:r>
            <a:r>
              <a:rPr lang="ru-RU" sz="1400" dirty="0">
                <a:solidFill>
                  <a:srgbClr val="212529"/>
                </a:solidFill>
              </a:rPr>
              <a:t>—</a:t>
            </a:r>
            <a:r>
              <a:rPr lang="ru-RU" sz="1400" dirty="0" smtClean="0">
                <a:solidFill>
                  <a:srgbClr val="212529"/>
                </a:solidFill>
                <a:latin typeface="+mj-lt"/>
              </a:rPr>
              <a:t> дома заночую,</a:t>
            </a:r>
            <a:br>
              <a:rPr lang="ru-RU" sz="1400" dirty="0" smtClean="0">
                <a:solidFill>
                  <a:srgbClr val="212529"/>
                </a:solidFill>
                <a:latin typeface="+mj-lt"/>
              </a:rPr>
            </a:br>
            <a:r>
              <a:rPr lang="ru-RU" sz="1400" dirty="0" smtClean="0">
                <a:solidFill>
                  <a:srgbClr val="212529"/>
                </a:solidFill>
                <a:latin typeface="+mj-lt"/>
              </a:rPr>
              <a:t>Хочу — у Егорки.</a:t>
            </a:r>
          </a:p>
          <a:p>
            <a:r>
              <a:rPr lang="ru-RU" sz="1400" dirty="0" smtClean="0">
                <a:solidFill>
                  <a:srgbClr val="212529"/>
                </a:solidFill>
                <a:latin typeface="+mj-lt"/>
              </a:rPr>
              <a:t/>
            </a:r>
            <a:br>
              <a:rPr lang="ru-RU" sz="1400" dirty="0" smtClean="0">
                <a:solidFill>
                  <a:srgbClr val="212529"/>
                </a:solidFill>
                <a:latin typeface="+mj-lt"/>
              </a:rPr>
            </a:br>
            <a:r>
              <a:rPr lang="ru-RU" sz="1400" dirty="0">
                <a:solidFill>
                  <a:srgbClr val="212529"/>
                </a:solidFill>
                <a:latin typeface="+mj-lt"/>
              </a:rPr>
              <a:t/>
            </a:r>
            <a:br>
              <a:rPr lang="ru-RU" sz="1400" dirty="0">
                <a:solidFill>
                  <a:srgbClr val="212529"/>
                </a:solidFill>
                <a:latin typeface="+mj-lt"/>
              </a:rPr>
            </a:br>
            <a:endParaRPr lang="ru-RU" sz="1400" b="0" i="0" dirty="0">
              <a:solidFill>
                <a:srgbClr val="212529"/>
              </a:solidFill>
              <a:effectLst/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2916" y="3623987"/>
            <a:ext cx="35610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12529"/>
                </a:solidFill>
              </a:rPr>
              <a:t>В</a:t>
            </a:r>
            <a:r>
              <a:rPr lang="ru-RU" sz="1400" dirty="0">
                <a:solidFill>
                  <a:srgbClr val="212529"/>
                </a:solidFill>
              </a:rPr>
              <a:t> ботинках был проделан долгий </a:t>
            </a:r>
            <a:r>
              <a:rPr lang="ru-RU" sz="1400" dirty="0" smtClean="0">
                <a:solidFill>
                  <a:srgbClr val="212529"/>
                </a:solidFill>
              </a:rPr>
              <a:t>путь,</a:t>
            </a:r>
            <a:r>
              <a:rPr lang="ru-RU" sz="1400" dirty="0">
                <a:solidFill>
                  <a:srgbClr val="212529"/>
                </a:solidFill>
              </a:rPr>
              <a:t/>
            </a:r>
            <a:br>
              <a:rPr lang="ru-RU" sz="1400" dirty="0">
                <a:solidFill>
                  <a:srgbClr val="212529"/>
                </a:solidFill>
              </a:rPr>
            </a:br>
            <a:r>
              <a:rPr lang="ru-RU" sz="1400" dirty="0">
                <a:solidFill>
                  <a:srgbClr val="212529"/>
                </a:solidFill>
              </a:rPr>
              <a:t>Оборки пропылились до </a:t>
            </a:r>
            <a:r>
              <a:rPr lang="ru-RU" sz="1400" dirty="0" smtClean="0">
                <a:solidFill>
                  <a:srgbClr val="212529"/>
                </a:solidFill>
              </a:rPr>
              <a:t>корней.</a:t>
            </a:r>
            <a:r>
              <a:rPr lang="ru-RU" sz="1400" dirty="0">
                <a:solidFill>
                  <a:srgbClr val="212529"/>
                </a:solidFill>
              </a:rPr>
              <a:t/>
            </a:r>
            <a:br>
              <a:rPr lang="ru-RU" sz="1400" dirty="0">
                <a:solidFill>
                  <a:srgbClr val="212529"/>
                </a:solidFill>
              </a:rPr>
            </a:br>
            <a:r>
              <a:rPr lang="ru-RU" sz="1400" dirty="0">
                <a:solidFill>
                  <a:srgbClr val="212529"/>
                </a:solidFill>
              </a:rPr>
              <a:t>Хочу — </a:t>
            </a:r>
            <a:r>
              <a:rPr lang="ru-RU" sz="1400" dirty="0" smtClean="0">
                <a:solidFill>
                  <a:srgbClr val="212529"/>
                </a:solidFill>
              </a:rPr>
              <a:t>сумею </a:t>
            </a:r>
            <a:r>
              <a:rPr lang="ru-RU" sz="1400" dirty="0">
                <a:solidFill>
                  <a:srgbClr val="212529"/>
                </a:solidFill>
              </a:rPr>
              <a:t>дома </a:t>
            </a:r>
            <a:r>
              <a:rPr lang="ru-RU" sz="1400" dirty="0" smtClean="0">
                <a:solidFill>
                  <a:srgbClr val="212529"/>
                </a:solidFill>
              </a:rPr>
              <a:t>отдохнуть,</a:t>
            </a:r>
            <a:r>
              <a:rPr lang="ru-RU" sz="1400" dirty="0">
                <a:solidFill>
                  <a:srgbClr val="212529"/>
                </a:solidFill>
              </a:rPr>
              <a:t/>
            </a:r>
            <a:br>
              <a:rPr lang="ru-RU" sz="1400" dirty="0">
                <a:solidFill>
                  <a:srgbClr val="212529"/>
                </a:solidFill>
              </a:rPr>
            </a:br>
            <a:r>
              <a:rPr lang="ru-RU" sz="1400" dirty="0">
                <a:solidFill>
                  <a:srgbClr val="212529"/>
                </a:solidFill>
              </a:rPr>
              <a:t>А нет — переночую у друзей</a:t>
            </a:r>
            <a:br>
              <a:rPr lang="ru-RU" sz="1400" dirty="0">
                <a:solidFill>
                  <a:srgbClr val="212529"/>
                </a:solidFill>
              </a:rPr>
            </a:br>
            <a:endParaRPr lang="ru-RU" sz="1400" dirty="0">
              <a:solidFill>
                <a:srgbClr val="21252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575" y="3578448"/>
            <a:ext cx="3444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12529"/>
                </a:solidFill>
              </a:rPr>
              <a:t>Невыносимо </a:t>
            </a:r>
            <a:r>
              <a:rPr lang="ru-RU" sz="1400" dirty="0">
                <a:solidFill>
                  <a:srgbClr val="212529"/>
                </a:solidFill>
              </a:rPr>
              <a:t>туфли блещут </a:t>
            </a:r>
            <a:r>
              <a:rPr lang="ru-RU" sz="1400" dirty="0" smtClean="0">
                <a:solidFill>
                  <a:srgbClr val="212529"/>
                </a:solidFill>
              </a:rPr>
              <a:t>лаком.</a:t>
            </a:r>
            <a:r>
              <a:rPr lang="ru-RU" sz="1400" dirty="0">
                <a:solidFill>
                  <a:srgbClr val="212529"/>
                </a:solidFill>
              </a:rPr>
              <a:t/>
            </a:r>
            <a:br>
              <a:rPr lang="ru-RU" sz="1400" dirty="0">
                <a:solidFill>
                  <a:srgbClr val="212529"/>
                </a:solidFill>
              </a:rPr>
            </a:br>
            <a:r>
              <a:rPr lang="ru-RU" sz="1400" dirty="0">
                <a:solidFill>
                  <a:srgbClr val="212529"/>
                </a:solidFill>
              </a:rPr>
              <a:t>До бездны только шаг, все </a:t>
            </a:r>
            <a:r>
              <a:rPr lang="ru-RU" sz="1400" dirty="0" smtClean="0">
                <a:solidFill>
                  <a:srgbClr val="212529"/>
                </a:solidFill>
              </a:rPr>
              <a:t>решено.</a:t>
            </a:r>
            <a:r>
              <a:rPr lang="ru-RU" sz="1400" dirty="0">
                <a:solidFill>
                  <a:srgbClr val="212529"/>
                </a:solidFill>
              </a:rPr>
              <a:t/>
            </a:r>
            <a:br>
              <a:rPr lang="ru-RU" sz="1400" dirty="0">
                <a:solidFill>
                  <a:srgbClr val="212529"/>
                </a:solidFill>
              </a:rPr>
            </a:br>
            <a:r>
              <a:rPr lang="ru-RU" sz="1400" dirty="0">
                <a:solidFill>
                  <a:srgbClr val="212529"/>
                </a:solidFill>
              </a:rPr>
              <a:t>Мне дома сон уже не </a:t>
            </a:r>
            <a:r>
              <a:rPr lang="ru-RU" sz="1400" dirty="0" smtClean="0">
                <a:solidFill>
                  <a:srgbClr val="212529"/>
                </a:solidFill>
              </a:rPr>
              <a:t>сладок,</a:t>
            </a:r>
            <a:r>
              <a:rPr lang="ru-RU" sz="1400" dirty="0">
                <a:solidFill>
                  <a:srgbClr val="212529"/>
                </a:solidFill>
              </a:rPr>
              <a:t/>
            </a:r>
            <a:br>
              <a:rPr lang="ru-RU" sz="1400" dirty="0">
                <a:solidFill>
                  <a:srgbClr val="212529"/>
                </a:solidFill>
              </a:rPr>
            </a:br>
            <a:r>
              <a:rPr lang="ru-RU" sz="1400" dirty="0">
                <a:solidFill>
                  <a:srgbClr val="212529"/>
                </a:solidFill>
              </a:rPr>
              <a:t>Мне нынче спать у Джорджа </a:t>
            </a:r>
            <a:r>
              <a:rPr lang="ru-RU" sz="1400" dirty="0" smtClean="0">
                <a:solidFill>
                  <a:srgbClr val="212529"/>
                </a:solidFill>
              </a:rPr>
              <a:t>суждено.</a:t>
            </a:r>
            <a:endParaRPr lang="ru-RU" sz="1400" dirty="0">
              <a:solidFill>
                <a:srgbClr val="21252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7784" y="24234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AD21"/>
                </a:solidFill>
              </a:rPr>
              <a:t>Листочки с результатами собрали и </a:t>
            </a:r>
            <a:r>
              <a:rPr lang="ru-RU" sz="1400" dirty="0" smtClean="0">
                <a:solidFill>
                  <a:srgbClr val="00AD21"/>
                </a:solidFill>
              </a:rPr>
              <a:t>дали </a:t>
            </a:r>
            <a:r>
              <a:rPr lang="ru-RU" sz="1400" dirty="0">
                <a:solidFill>
                  <a:srgbClr val="00AD21"/>
                </a:solidFill>
              </a:rPr>
              <a:t>студентам другой группы, перевести обратно на русский.</a:t>
            </a:r>
            <a:r>
              <a:rPr lang="en-US" sz="1400" dirty="0">
                <a:solidFill>
                  <a:srgbClr val="00AD21"/>
                </a:solidFill>
              </a:rPr>
              <a:t> </a:t>
            </a:r>
            <a:r>
              <a:rPr lang="ru-RU" sz="1400" dirty="0">
                <a:solidFill>
                  <a:srgbClr val="00AD21"/>
                </a:solidFill>
              </a:rPr>
              <a:t>Наиболее интересные варианты:</a:t>
            </a:r>
          </a:p>
        </p:txBody>
      </p:sp>
    </p:spTree>
    <p:extLst>
      <p:ext uri="{BB962C8B-B14F-4D97-AF65-F5344CB8AC3E}">
        <p14:creationId xmlns:p14="http://schemas.microsoft.com/office/powerpoint/2010/main" val="15438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en-US" dirty="0" err="1" smtClean="0"/>
              <a:t>eTOM</a:t>
            </a:r>
            <a:r>
              <a:rPr lang="en-US" dirty="0" smtClean="0"/>
              <a:t> – </a:t>
            </a:r>
            <a:r>
              <a:rPr lang="ru-RU" dirty="0" smtClean="0"/>
              <a:t>карта бизнес-процессов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0313" y="1539433"/>
            <a:ext cx="2449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eTOM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архитектуру бизнес-процессов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операторов телекоммуникационных услуг и обеспечивает базис для формирования требований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системным решениям, технической архитектуре, выбору технологии и путей реализации.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14" y="1461824"/>
            <a:ext cx="382500" cy="38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" y="1348685"/>
            <a:ext cx="5515378" cy="3359419"/>
          </a:xfrm>
          <a:prstGeom prst="rect">
            <a:avLst/>
          </a:prstGeom>
        </p:spPr>
      </p:pic>
      <p:sp>
        <p:nvSpPr>
          <p:cNvPr id="10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82575" y="823045"/>
            <a:ext cx="8569325" cy="287337"/>
          </a:xfrm>
        </p:spPr>
        <p:txBody>
          <a:bodyPr/>
          <a:lstStyle/>
          <a:p>
            <a:r>
              <a:rPr lang="ru-RU" dirty="0" smtClean="0"/>
              <a:t>формирует основу автоматизируемых БП на проектах Телекома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en-US" dirty="0" smtClean="0"/>
              <a:t>SID </a:t>
            </a:r>
            <a:r>
              <a:rPr lang="ru-RU" dirty="0"/>
              <a:t>(</a:t>
            </a:r>
            <a:r>
              <a:rPr lang="ru-RU" i="1" dirty="0" err="1"/>
              <a:t>Shared</a:t>
            </a:r>
            <a:r>
              <a:rPr lang="ru-RU" i="1" dirty="0"/>
              <a:t> </a:t>
            </a:r>
            <a:r>
              <a:rPr lang="ru-RU" i="1" dirty="0" err="1"/>
              <a:t>Information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Data</a:t>
            </a:r>
            <a:r>
              <a:rPr lang="ru-RU" i="1" dirty="0"/>
              <a:t> </a:t>
            </a:r>
            <a:r>
              <a:rPr lang="ru-RU" i="1" dirty="0" err="1"/>
              <a:t>Model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137" y="1497732"/>
            <a:ext cx="2402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SID-</a:t>
            </a:r>
            <a:r>
              <a:rPr lang="ru-RU" sz="1400" b="1" dirty="0" smtClean="0"/>
              <a:t>словарь </a:t>
            </a:r>
            <a:r>
              <a:rPr lang="ru-RU" sz="1400" b="1" dirty="0"/>
              <a:t>и модель предметной области </a:t>
            </a:r>
            <a:r>
              <a:rPr lang="ru-RU" sz="1400" dirty="0"/>
              <a:t>– </a:t>
            </a:r>
            <a:r>
              <a:rPr lang="ru-RU" sz="1400" dirty="0" err="1"/>
              <a:t>референтная</a:t>
            </a:r>
            <a:r>
              <a:rPr lang="ru-RU" sz="1400" dirty="0"/>
              <a:t> модель данных, разработанная TM </a:t>
            </a:r>
            <a:r>
              <a:rPr lang="ru-RU" sz="1400" dirty="0" err="1" smtClean="0"/>
              <a:t>Forum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r>
              <a:rPr lang="ru-RU" sz="1400" dirty="0"/>
              <a:t>с целью стандартизации используемых в отрасли онтологий, понятий, </a:t>
            </a:r>
            <a:r>
              <a:rPr lang="ru-RU" sz="1400" dirty="0" smtClean="0"/>
              <a:t>достижения договоренности </a:t>
            </a:r>
            <a:r>
              <a:rPr lang="ru-RU" sz="1400" dirty="0"/>
              <a:t>о взаимосвязи сущностей, информационных потоках. </a:t>
            </a:r>
            <a:endParaRPr lang="en-US" sz="14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497732"/>
            <a:ext cx="382500" cy="38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6" y="1193335"/>
            <a:ext cx="5249894" cy="3418802"/>
          </a:xfrm>
          <a:prstGeom prst="rect">
            <a:avLst/>
          </a:prstGeom>
        </p:spPr>
      </p:pic>
      <p:sp>
        <p:nvSpPr>
          <p:cNvPr id="10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82575" y="823045"/>
            <a:ext cx="8569325" cy="287337"/>
          </a:xfrm>
        </p:spPr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ормирует основу модели предметной области на проектах Телекома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82575" y="823045"/>
            <a:ext cx="8569325" cy="287337"/>
          </a:xfrm>
        </p:spPr>
        <p:txBody>
          <a:bodyPr/>
          <a:lstStyle/>
          <a:p>
            <a:r>
              <a:rPr lang="ru-RU" dirty="0" smtClean="0"/>
              <a:t>Определить виды терминов, которые будут на проекте  </a:t>
            </a:r>
            <a:endParaRPr lang="ru-RU" dirty="0"/>
          </a:p>
        </p:txBody>
      </p:sp>
      <p:sp>
        <p:nvSpPr>
          <p:cNvPr id="5" name="Текст 10"/>
          <p:cNvSpPr txBox="1">
            <a:spLocks/>
          </p:cNvSpPr>
          <p:nvPr/>
        </p:nvSpPr>
        <p:spPr>
          <a:xfrm>
            <a:off x="800841" y="1494449"/>
            <a:ext cx="5051425" cy="129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Бизнес-объекты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Термины архитектуры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Артефакты технологий проектирования дизайна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Информационные системы и компоненты системы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724127"/>
            <a:ext cx="382500" cy="371250"/>
          </a:xfrm>
          <a:prstGeom prst="rect">
            <a:avLst/>
          </a:prstGeom>
        </p:spPr>
      </p:pic>
      <p:sp>
        <p:nvSpPr>
          <p:cNvPr id="9" name="Текст 10"/>
          <p:cNvSpPr txBox="1">
            <a:spLocks/>
          </p:cNvSpPr>
          <p:nvPr/>
        </p:nvSpPr>
        <p:spPr>
          <a:xfrm>
            <a:off x="914689" y="3789943"/>
            <a:ext cx="6504420" cy="239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Ключевым видом терминов Глоссария являются </a:t>
            </a:r>
            <a:r>
              <a:rPr lang="ru-RU" sz="1400" dirty="0" smtClean="0">
                <a:solidFill>
                  <a:srgbClr val="00AD21"/>
                </a:solidFill>
              </a:rPr>
              <a:t>Бизнес-объекты</a:t>
            </a:r>
          </a:p>
        </p:txBody>
      </p:sp>
    </p:spTree>
    <p:extLst>
      <p:ext uri="{BB962C8B-B14F-4D97-AF65-F5344CB8AC3E}">
        <p14:creationId xmlns:p14="http://schemas.microsoft.com/office/powerpoint/2010/main" val="37377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341315"/>
          </a:xfrm>
        </p:spPr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282573" y="772245"/>
            <a:ext cx="8569325" cy="28733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45717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AD20"/>
              </a:buClr>
              <a:buFont typeface="Arial"/>
              <a:buNone/>
              <a:defRPr sz="1600" b="0" i="0" kern="1200" baseline="0">
                <a:solidFill>
                  <a:srgbClr val="00AD2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75" indent="0" algn="ctr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351" indent="0" algn="ctr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525" indent="0" algn="ctr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700" indent="0" algn="ctr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5875" indent="0" algn="ctr" defTabSz="45717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49" indent="0" algn="ctr" defTabSz="45717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23" indent="0" algn="ctr" defTabSz="45717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398" indent="0" algn="ctr" defTabSz="45717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Сформировать реестр терминов глоссария через паттерны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2573" y="1263511"/>
            <a:ext cx="8395105" cy="288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indent="-17145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charset="0"/>
                <a:ea typeface="Arial" charset="0"/>
                <a:cs typeface="Arial" charset="0"/>
              </a:rPr>
              <a:t>[Наименование сущности]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– бизнес-сущность, например </a:t>
            </a:r>
            <a:r>
              <a:rPr lang="en-US" sz="1400" dirty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rPr>
              <a:t>Party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 или </a:t>
            </a:r>
            <a:r>
              <a:rPr lang="en-US" sz="1400" dirty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rPr>
              <a:t>Product</a:t>
            </a:r>
          </a:p>
          <a:p>
            <a:pPr marL="171450" indent="-17145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charset="0"/>
                <a:ea typeface="Arial" charset="0"/>
                <a:cs typeface="Arial" charset="0"/>
              </a:rPr>
              <a:t>[Наименование сущности]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Instance</a:t>
            </a:r>
            <a:r>
              <a:rPr lang="ru-RU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–  экземпляр сущности в системе, например </a:t>
            </a:r>
            <a:r>
              <a:rPr lang="en-US" sz="1400" dirty="0" err="1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rPr>
              <a:t>ProductInstance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. В постановках для экземпляра сущности допускается 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использовать как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[Наименование сущности], так и  [Наименование сущности]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Instance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, например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Product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 и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Product Instance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. При этом считаем оба наименования синонимами.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charset="0"/>
                <a:ea typeface="Arial" charset="0"/>
                <a:cs typeface="Arial" charset="0"/>
              </a:rPr>
              <a:t>[Наименование сущности]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Spec</a:t>
            </a:r>
            <a:r>
              <a:rPr lang="ru-RU" sz="1400" b="1" dirty="0">
                <a:latin typeface="Arial" charset="0"/>
                <a:ea typeface="Arial" charset="0"/>
                <a:cs typeface="Arial" charset="0"/>
              </a:rPr>
              <a:t> (Спецификация)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–  шаблон создаваемой сущности, элемент предварительно настроенной НСИ, по которой создаются экземпляры объектов системы при выполнении 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бизнес-операции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например,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при продаже – </a:t>
            </a:r>
            <a:r>
              <a:rPr lang="ru-RU" sz="1400" dirty="0" smtClean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rPr>
              <a:t>Продуктовая спецификация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).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charset="0"/>
                <a:ea typeface="Arial" charset="0"/>
                <a:cs typeface="Arial" charset="0"/>
              </a:rPr>
              <a:t>[Наименование сущности]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Profile</a:t>
            </a:r>
            <a:r>
              <a:rPr lang="ru-RU" sz="1400" b="1" dirty="0">
                <a:latin typeface="Arial" charset="0"/>
                <a:ea typeface="Arial" charset="0"/>
                <a:cs typeface="Arial" charset="0"/>
              </a:rPr>
              <a:t> (Профиль)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– служебная сущность, введенная для группировки настроек и их значений по экземпляру 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сущности. Например </a:t>
            </a:r>
            <a:r>
              <a:rPr lang="ru-RU" sz="1400" dirty="0" smtClean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rPr>
              <a:t>Профиль нотификаций.</a:t>
            </a:r>
            <a:endParaRPr lang="en-US" sz="1400" dirty="0">
              <a:solidFill>
                <a:srgbClr val="00AD2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Шаг 3.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82575" y="823045"/>
            <a:ext cx="8569325" cy="287337"/>
          </a:xfrm>
        </p:spPr>
        <p:txBody>
          <a:bodyPr/>
          <a:lstStyle/>
          <a:p>
            <a:r>
              <a:rPr lang="ru-RU" dirty="0" smtClean="0"/>
              <a:t>Формируем определение каждого термина</a:t>
            </a:r>
            <a:endParaRPr lang="ru-RU" dirty="0"/>
          </a:p>
        </p:txBody>
      </p:sp>
      <p:sp>
        <p:nvSpPr>
          <p:cNvPr id="5" name="Текст 10"/>
          <p:cNvSpPr txBox="1">
            <a:spLocks/>
          </p:cNvSpPr>
          <p:nvPr/>
        </p:nvSpPr>
        <p:spPr>
          <a:xfrm>
            <a:off x="902664" y="1252095"/>
            <a:ext cx="7127875" cy="8719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Термин Глоссария </a:t>
            </a:r>
            <a:r>
              <a:rPr lang="ru-RU" sz="1400" dirty="0"/>
              <a:t>–</a:t>
            </a:r>
            <a:r>
              <a:rPr lang="ru-RU" sz="1400" dirty="0" smtClean="0"/>
              <a:t> </a:t>
            </a:r>
            <a:r>
              <a:rPr lang="ru-RU" sz="1400" dirty="0"/>
              <a:t>это ключевая </a:t>
            </a:r>
            <a:r>
              <a:rPr lang="ru-RU" sz="1400" dirty="0" smtClean="0"/>
              <a:t>сущность/объект </a:t>
            </a:r>
            <a:r>
              <a:rPr lang="ru-RU" sz="1400" dirty="0"/>
              <a:t>системы. </a:t>
            </a:r>
            <a:r>
              <a:rPr lang="ru-RU" sz="1400" dirty="0" smtClean="0"/>
              <a:t>Определение </a:t>
            </a:r>
            <a:r>
              <a:rPr lang="ru-RU" sz="1400" dirty="0"/>
              <a:t>термина содержит: </a:t>
            </a:r>
            <a:endParaRPr lang="ru-RU" sz="1400" dirty="0" smtClean="0"/>
          </a:p>
          <a:p>
            <a:endParaRPr lang="ru-RU" sz="1400" dirty="0" smtClean="0">
              <a:solidFill>
                <a:srgbClr val="00AD21"/>
              </a:solidFill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3" y="1205203"/>
            <a:ext cx="382500" cy="371250"/>
          </a:xfrm>
          <a:prstGeom prst="rect">
            <a:avLst/>
          </a:prstGeom>
        </p:spPr>
      </p:pic>
      <p:sp>
        <p:nvSpPr>
          <p:cNvPr id="10" name="Текст 59"/>
          <p:cNvSpPr txBox="1">
            <a:spLocks/>
          </p:cNvSpPr>
          <p:nvPr/>
        </p:nvSpPr>
        <p:spPr>
          <a:xfrm>
            <a:off x="3081679" y="1983942"/>
            <a:ext cx="2581495" cy="369331"/>
          </a:xfrm>
          <a:prstGeom prst="rect">
            <a:avLst/>
          </a:prstGeom>
          <a:solidFill>
            <a:srgbClr val="00AD21"/>
          </a:solidFill>
        </p:spPr>
        <p:txBody>
          <a:bodyPr/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Бизнес-описание сущности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Текст 59"/>
          <p:cNvSpPr txBox="1">
            <a:spLocks/>
          </p:cNvSpPr>
          <p:nvPr/>
        </p:nvSpPr>
        <p:spPr>
          <a:xfrm>
            <a:off x="1179423" y="3894494"/>
            <a:ext cx="6775626" cy="369331"/>
          </a:xfrm>
          <a:prstGeom prst="rect">
            <a:avLst/>
          </a:prstGeom>
          <a:solidFill>
            <a:srgbClr val="00AD21"/>
          </a:solidFill>
        </p:spPr>
        <p:txBody>
          <a:bodyPr/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Основные атрибуты сущности или пример сущности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Текст 59"/>
          <p:cNvSpPr txBox="1">
            <a:spLocks/>
          </p:cNvSpPr>
          <p:nvPr/>
        </p:nvSpPr>
        <p:spPr>
          <a:xfrm>
            <a:off x="793632" y="2976124"/>
            <a:ext cx="7345937" cy="369331"/>
          </a:xfrm>
          <a:prstGeom prst="rect">
            <a:avLst/>
          </a:prstGeom>
          <a:solidFill>
            <a:srgbClr val="00AD21"/>
          </a:solidFill>
        </p:spPr>
        <p:txBody>
          <a:bodyPr/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Основное назначение (использование) сущности в сквозном бизнес-процессе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2426" y="2518924"/>
            <a:ext cx="914400" cy="914400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123000"/>
              </a:lnSpc>
              <a:spcBef>
                <a:spcPts val="600"/>
              </a:spcBef>
            </a:pPr>
            <a:endParaRPr lang="en-US" sz="1200" dirty="0" err="1"/>
          </a:p>
        </p:txBody>
      </p:sp>
      <p:sp>
        <p:nvSpPr>
          <p:cNvPr id="4" name="TextBox 3"/>
          <p:cNvSpPr txBox="1"/>
          <p:nvPr/>
        </p:nvSpPr>
        <p:spPr>
          <a:xfrm>
            <a:off x="4278342" y="2279706"/>
            <a:ext cx="376518" cy="622605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</a:pPr>
            <a:r>
              <a:rPr lang="ru-RU" sz="4000" dirty="0" smtClean="0">
                <a:solidFill>
                  <a:srgbClr val="00AD21"/>
                </a:solidFill>
              </a:rPr>
              <a:t>+</a:t>
            </a:r>
            <a:endParaRPr lang="en-US" sz="4000" dirty="0" err="1">
              <a:solidFill>
                <a:srgbClr val="00AD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8342" y="3267919"/>
            <a:ext cx="376518" cy="622605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</a:pPr>
            <a:r>
              <a:rPr lang="ru-RU" sz="4000" dirty="0" smtClean="0">
                <a:solidFill>
                  <a:srgbClr val="00AD21"/>
                </a:solidFill>
              </a:rPr>
              <a:t>+</a:t>
            </a:r>
            <a:endParaRPr lang="en-US" sz="4000" dirty="0" err="1">
              <a:solidFill>
                <a:srgbClr val="00AD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4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Шаг 3.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98174" y="816419"/>
            <a:ext cx="7930874" cy="287337"/>
          </a:xfrm>
        </p:spPr>
        <p:txBody>
          <a:bodyPr/>
          <a:lstStyle/>
          <a:p>
            <a:r>
              <a:rPr lang="ru-RU" dirty="0" smtClean="0"/>
              <a:t>Примеры определений терминов</a:t>
            </a:r>
            <a:endParaRPr lang="ru-RU" dirty="0"/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xmlns="" id="{E467E16D-6D14-4CBA-BBE2-E5A3932F0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23831"/>
              </p:ext>
            </p:extLst>
          </p:nvPr>
        </p:nvGraphicFramePr>
        <p:xfrm>
          <a:off x="287618" y="1186707"/>
          <a:ext cx="8564280" cy="32130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6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4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8543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Термин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Объект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Определение</a:t>
                      </a:r>
                      <a:r>
                        <a:rPr lang="ru-RU" sz="1200" b="1" i="0" baseline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термина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330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</a:t>
                      </a:r>
                      <a:endParaRPr lang="en-US" sz="14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Party</a:t>
                      </a:r>
                      <a:endParaRPr lang="en-US" sz="14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Сущность, которая используется для обозначения стороны отношений нескольких субъектов. Может быть Юридическим лицом (ЮЛ), Физическим лицом (ФЛ).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Атрибутами лица являются свойства, которые характерны только для данного Лица.</a:t>
                      </a:r>
                    </a:p>
                    <a:p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 в системе может быть заведено как: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физическое лицо, которое некоторым образом связано с оператором связи. Например, физическое лицо, являющееся Клиентом или конечным пользователем услуг корпоративного клиента.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юридическое лицо (ЮЛ), которое некоторым образом связано с оператором связи. Например, юридическое лицо, являющееся корпоративным клиентом.</a:t>
                      </a: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0582"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Роль лица</a:t>
                      </a:r>
                      <a:endParaRPr lang="en-US" sz="14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+mn-lt"/>
                          <a:ea typeface="Arial" charset="0"/>
                          <a:cs typeface="Arial" charset="0"/>
                        </a:rPr>
                        <a:t>PartyRole</a:t>
                      </a:r>
                      <a:endParaRPr lang="en-US" sz="14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Роль Лица в отношениях с другими Лицами. Роль определяет контекст отношений (характер, поведение и значение).Также Роль лица определяет его связи с другими Лицами и тип этих связей. Например, у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Party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может быть роль Клиент, Партнер, Связанное лицо, Конечный пользователь и т.д.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582">
                <a:tc>
                  <a:txBody>
                    <a:bodyPr/>
                    <a:lstStyle/>
                    <a:p>
                      <a:pPr marL="0" marR="0" indent="0" algn="l" defTabSz="457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Клиент</a:t>
                      </a:r>
                      <a:endParaRPr lang="en-US" sz="14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Customer</a:t>
                      </a:r>
                      <a:endParaRPr lang="en-US" sz="14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Физическое или юридическое лицо, которое покупает товары, продукты и услуги оператора связи или получает бесплатные предложения в ходе заключения договора. Является ролью Лица. Например: корпоративный клиент</a:t>
                      </a:r>
                      <a:r>
                        <a:rPr 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B2B</a:t>
                      </a:r>
                      <a:endParaRPr lang="en-US" sz="1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3156" marR="73156" marT="36577" marB="3657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82575" y="823045"/>
            <a:ext cx="8569325" cy="287337"/>
          </a:xfrm>
        </p:spPr>
        <p:txBody>
          <a:bodyPr/>
          <a:lstStyle/>
          <a:p>
            <a:r>
              <a:rPr lang="ru-RU" dirty="0" smtClean="0"/>
              <a:t>Вовлечь заинтересованные лица и выровнять терминологию и определения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09595" y="1248699"/>
            <a:ext cx="5859145" cy="343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+mj-lt"/>
              <a:buAutoNum type="arabicPeriod"/>
            </a:pPr>
            <a:r>
              <a:rPr lang="ru-RU" sz="1300" dirty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rPr>
              <a:t>Сперва один в поле воин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. Т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ребуется 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выделить время и выполнить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на шагах 1-3: моделирование 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основных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БП, выделение ключевых бизнес-объектов 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написание их определений, формирование общей модели предметной области.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+mj-lt"/>
              <a:buAutoNum type="arabicPeriod"/>
            </a:pPr>
            <a:r>
              <a:rPr lang="ru-RU" sz="1300" dirty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rPr>
              <a:t>Затем один в поле не воин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. Организовать серию </a:t>
            </a:r>
            <a:r>
              <a:rPr lang="ru-RU" sz="1300" dirty="0" err="1">
                <a:latin typeface="Arial" charset="0"/>
                <a:ea typeface="Arial" charset="0"/>
                <a:cs typeface="Arial" charset="0"/>
              </a:rPr>
              <a:t>воркшопов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  с основными заинтересованными лицами от бизнеса,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проектирования, разработки 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и выполнить выравнивание терминов и их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определений. 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Для пояснений использовать основные бизнес-процессы и объектную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модель.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+mj-lt"/>
              <a:buAutoNum type="arabicPeriod"/>
            </a:pP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Актуализировать по итогам выравнивания описания БП и объектную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модель.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+mj-lt"/>
              <a:buAutoNum type="arabicPeriod"/>
            </a:pP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Торжественно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объявить всем, 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что на проекте появился Единый язык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проекта : )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1473235"/>
            <a:ext cx="2409682" cy="27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Готово? А вот и нет!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328958" y="988697"/>
            <a:ext cx="8569325" cy="287337"/>
          </a:xfrm>
        </p:spPr>
        <p:txBody>
          <a:bodyPr/>
          <a:lstStyle/>
          <a:p>
            <a:r>
              <a:rPr lang="ru-RU" dirty="0" smtClean="0"/>
              <a:t>Почему нельзя отлить Глоссарий в граните?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575" y="1757762"/>
            <a:ext cx="4335780" cy="187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При проработке требований и развитии системы термины и их определения будут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уточнятся.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Будут добавляться новые термины. </a:t>
            </a:r>
            <a:r>
              <a:rPr lang="ru-RU" sz="1300" dirty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rPr>
              <a:t>ЭТО НОРМАЛЬНО.</a:t>
            </a:r>
            <a:endParaRPr lang="en-US" sz="1300" dirty="0">
              <a:solidFill>
                <a:srgbClr val="00AD2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На основе изменений в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Глоссарии 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будет появляться новая функциональность или модифицировать </a:t>
            </a:r>
            <a:r>
              <a:rPr lang="ru-RU" sz="1300" dirty="0" smtClean="0">
                <a:latin typeface="Arial" charset="0"/>
                <a:ea typeface="Arial" charset="0"/>
                <a:cs typeface="Arial" charset="0"/>
              </a:rPr>
              <a:t>существующая.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12" y="1352722"/>
            <a:ext cx="3575612" cy="26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Итого по разделу 5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82575" y="823045"/>
            <a:ext cx="8569325" cy="287337"/>
          </a:xfrm>
        </p:spPr>
        <p:txBody>
          <a:bodyPr/>
          <a:lstStyle/>
          <a:p>
            <a:r>
              <a:rPr lang="ru-RU" dirty="0" smtClean="0"/>
              <a:t>Карта взаимосвязи артефактов для создания бизнес-объектов в Глоссарии</a:t>
            </a:r>
            <a:endParaRPr lang="ru-RU" dirty="0"/>
          </a:p>
        </p:txBody>
      </p:sp>
      <p:sp>
        <p:nvSpPr>
          <p:cNvPr id="8" name="Скругленный прямоугольник 1"/>
          <p:cNvSpPr/>
          <p:nvPr/>
        </p:nvSpPr>
        <p:spPr>
          <a:xfrm>
            <a:off x="1565980" y="1479637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Карта Бизнес-процессов</a:t>
            </a:r>
            <a:endParaRPr lang="en-US" sz="10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кругленный прямоугольник 1"/>
          <p:cNvSpPr/>
          <p:nvPr/>
        </p:nvSpPr>
        <p:spPr>
          <a:xfrm>
            <a:off x="2775199" y="2000664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Бизнес-процессы</a:t>
            </a:r>
            <a:endParaRPr lang="en-US" sz="10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кругленный прямоугольник 1"/>
          <p:cNvSpPr/>
          <p:nvPr/>
        </p:nvSpPr>
        <p:spPr>
          <a:xfrm>
            <a:off x="1603907" y="3200833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Модель предметной области</a:t>
            </a:r>
            <a:endParaRPr lang="en-US" sz="10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Скругленный прямоугольник 1"/>
          <p:cNvSpPr/>
          <p:nvPr/>
        </p:nvSpPr>
        <p:spPr>
          <a:xfrm>
            <a:off x="4468391" y="2473747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Термины</a:t>
            </a:r>
            <a:endParaRPr lang="en-US" sz="10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ый прямоугольник 1"/>
          <p:cNvSpPr/>
          <p:nvPr/>
        </p:nvSpPr>
        <p:spPr>
          <a:xfrm>
            <a:off x="356761" y="2521692"/>
            <a:ext cx="1012437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Отраслевые стандарты</a:t>
            </a:r>
            <a:endParaRPr lang="en-US" sz="10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Скругленная соединительная линия 22"/>
          <p:cNvCxnSpPr>
            <a:stCxn id="21" idx="3"/>
            <a:endCxn id="8" idx="1"/>
          </p:cNvCxnSpPr>
          <p:nvPr/>
        </p:nvCxnSpPr>
        <p:spPr>
          <a:xfrm flipV="1">
            <a:off x="1369198" y="1713637"/>
            <a:ext cx="196782" cy="104205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21" idx="3"/>
            <a:endCxn id="10" idx="1"/>
          </p:cNvCxnSpPr>
          <p:nvPr/>
        </p:nvCxnSpPr>
        <p:spPr>
          <a:xfrm>
            <a:off x="1369198" y="2755692"/>
            <a:ext cx="234709" cy="67914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1"/>
          <p:cNvSpPr/>
          <p:nvPr/>
        </p:nvSpPr>
        <p:spPr>
          <a:xfrm>
            <a:off x="5639099" y="2474971"/>
            <a:ext cx="999905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Определения терминов</a:t>
            </a:r>
            <a:endParaRPr lang="en-US" sz="10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Скругленный прямоугольник 1"/>
          <p:cNvSpPr/>
          <p:nvPr/>
        </p:nvSpPr>
        <p:spPr>
          <a:xfrm>
            <a:off x="3711199" y="3187631"/>
            <a:ext cx="99119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Паттерны образования терминов</a:t>
            </a:r>
            <a:endParaRPr lang="en-US" sz="10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Скругленная соединительная линия 28"/>
          <p:cNvCxnSpPr>
            <a:stCxn id="10" idx="3"/>
            <a:endCxn id="20" idx="1"/>
          </p:cNvCxnSpPr>
          <p:nvPr/>
        </p:nvCxnSpPr>
        <p:spPr>
          <a:xfrm flipV="1">
            <a:off x="2539907" y="2707747"/>
            <a:ext cx="1928484" cy="727086"/>
          </a:xfrm>
          <a:prstGeom prst="curvedConnector3">
            <a:avLst>
              <a:gd name="adj1" fmla="val 2162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9" idx="2"/>
            <a:endCxn id="20" idx="1"/>
          </p:cNvCxnSpPr>
          <p:nvPr/>
        </p:nvCxnSpPr>
        <p:spPr>
          <a:xfrm rot="16200000" flipH="1">
            <a:off x="3736254" y="1975609"/>
            <a:ext cx="239083" cy="122519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0" idx="3"/>
            <a:endCxn id="27" idx="1"/>
          </p:cNvCxnSpPr>
          <p:nvPr/>
        </p:nvCxnSpPr>
        <p:spPr>
          <a:xfrm>
            <a:off x="5404391" y="2707747"/>
            <a:ext cx="234708" cy="1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>
            <a:stCxn id="27" idx="3"/>
            <a:endCxn id="10" idx="2"/>
          </p:cNvCxnSpPr>
          <p:nvPr/>
        </p:nvCxnSpPr>
        <p:spPr>
          <a:xfrm flipH="1">
            <a:off x="2071907" y="2708971"/>
            <a:ext cx="4567097" cy="959862"/>
          </a:xfrm>
          <a:prstGeom prst="curvedConnector4">
            <a:avLst>
              <a:gd name="adj1" fmla="val -5005"/>
              <a:gd name="adj2" fmla="val 12381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>
            <a:stCxn id="27" idx="3"/>
            <a:endCxn id="20" idx="0"/>
          </p:cNvCxnSpPr>
          <p:nvPr/>
        </p:nvCxnSpPr>
        <p:spPr>
          <a:xfrm flipH="1" flipV="1">
            <a:off x="4936391" y="2473747"/>
            <a:ext cx="1702613" cy="235224"/>
          </a:xfrm>
          <a:prstGeom prst="curvedConnector4">
            <a:avLst>
              <a:gd name="adj1" fmla="val -13426"/>
              <a:gd name="adj2" fmla="val 19718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1"/>
          <p:cNvSpPr/>
          <p:nvPr/>
        </p:nvSpPr>
        <p:spPr>
          <a:xfrm>
            <a:off x="7203719" y="2468663"/>
            <a:ext cx="9360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Глоссарий</a:t>
            </a:r>
            <a:endParaRPr lang="en-US" sz="10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8" name="Прямая со стрелкой 67"/>
          <p:cNvCxnSpPr>
            <a:stCxn id="27" idx="3"/>
            <a:endCxn id="64" idx="1"/>
          </p:cNvCxnSpPr>
          <p:nvPr/>
        </p:nvCxnSpPr>
        <p:spPr>
          <a:xfrm flipV="1">
            <a:off x="6639004" y="2702663"/>
            <a:ext cx="564715" cy="63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Скругленная соединительная линия 71"/>
          <p:cNvCxnSpPr>
            <a:stCxn id="27" idx="3"/>
            <a:endCxn id="9" idx="0"/>
          </p:cNvCxnSpPr>
          <p:nvPr/>
        </p:nvCxnSpPr>
        <p:spPr>
          <a:xfrm flipH="1" flipV="1">
            <a:off x="3243199" y="2000664"/>
            <a:ext cx="3395805" cy="708307"/>
          </a:xfrm>
          <a:prstGeom prst="curvedConnector4">
            <a:avLst>
              <a:gd name="adj1" fmla="val -6732"/>
              <a:gd name="adj2" fmla="val 13227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>
            <a:stCxn id="28" idx="3"/>
            <a:endCxn id="20" idx="2"/>
          </p:cNvCxnSpPr>
          <p:nvPr/>
        </p:nvCxnSpPr>
        <p:spPr>
          <a:xfrm flipV="1">
            <a:off x="4702391" y="2941747"/>
            <a:ext cx="234000" cy="47988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Скругленная соединительная линия 110"/>
          <p:cNvCxnSpPr>
            <a:stCxn id="8" idx="3"/>
            <a:endCxn id="9" idx="1"/>
          </p:cNvCxnSpPr>
          <p:nvPr/>
        </p:nvCxnSpPr>
        <p:spPr>
          <a:xfrm>
            <a:off x="2501980" y="1713637"/>
            <a:ext cx="273219" cy="52102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Скругленная соединительная линия 154"/>
          <p:cNvCxnSpPr>
            <a:stCxn id="10" idx="3"/>
            <a:endCxn id="28" idx="1"/>
          </p:cNvCxnSpPr>
          <p:nvPr/>
        </p:nvCxnSpPr>
        <p:spPr>
          <a:xfrm flipV="1">
            <a:off x="2539907" y="3421631"/>
            <a:ext cx="1171292" cy="132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Текст 10"/>
          <p:cNvSpPr txBox="1">
            <a:spLocks/>
          </p:cNvSpPr>
          <p:nvPr/>
        </p:nvSpPr>
        <p:spPr>
          <a:xfrm>
            <a:off x="5190446" y="1614342"/>
            <a:ext cx="1059584" cy="189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актуализация</a:t>
            </a:r>
          </a:p>
        </p:txBody>
      </p:sp>
      <p:sp>
        <p:nvSpPr>
          <p:cNvPr id="160" name="Текст 10"/>
          <p:cNvSpPr txBox="1">
            <a:spLocks/>
          </p:cNvSpPr>
          <p:nvPr/>
        </p:nvSpPr>
        <p:spPr>
          <a:xfrm>
            <a:off x="5225953" y="2038363"/>
            <a:ext cx="1059584" cy="189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актуализация</a:t>
            </a:r>
          </a:p>
        </p:txBody>
      </p:sp>
      <p:sp>
        <p:nvSpPr>
          <p:cNvPr id="161" name="Текст 10"/>
          <p:cNvSpPr txBox="1">
            <a:spLocks/>
          </p:cNvSpPr>
          <p:nvPr/>
        </p:nvSpPr>
        <p:spPr>
          <a:xfrm>
            <a:off x="5399083" y="3513798"/>
            <a:ext cx="1059584" cy="189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актуализация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36203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0" grpId="0" animBg="1"/>
      <p:bldP spid="21" grpId="0" animBg="1"/>
      <p:bldP spid="27" grpId="0" animBg="1"/>
      <p:bldP spid="28" grpId="0" animBg="1"/>
      <p:bldP spid="64" grpId="0" animBg="1"/>
      <p:bldP spid="159" grpId="0"/>
      <p:bldP spid="160" grpId="0"/>
      <p:bldP spid="1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1"/>
          <p:cNvSpPr txBox="1">
            <a:spLocks/>
          </p:cNvSpPr>
          <p:nvPr/>
        </p:nvSpPr>
        <p:spPr>
          <a:xfrm>
            <a:off x="2913433" y="1930942"/>
            <a:ext cx="4143983" cy="800267"/>
          </a:xfrm>
          <a:prstGeom prst="rect">
            <a:avLst/>
          </a:prstGeom>
        </p:spPr>
        <p:txBody>
          <a:bodyPr anchor="b"/>
          <a:lstStyle>
            <a:lvl1pPr marL="0" indent="0" algn="ctr" defTabSz="457175" rtl="0" eaLnBrk="1" latinLnBrk="0" hangingPunct="1">
              <a:lnSpc>
                <a:spcPct val="123000"/>
              </a:lnSpc>
              <a:spcBef>
                <a:spcPts val="0"/>
              </a:spcBef>
              <a:buClr>
                <a:srgbClr val="00AD20"/>
              </a:buClr>
              <a:buFont typeface="Arial"/>
              <a:buNone/>
              <a:defRPr sz="3200" b="1" i="0" kern="1200" baseline="0">
                <a:solidFill>
                  <a:srgbClr val="19383A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/>
              <a:t>Вопросы </a:t>
            </a:r>
          </a:p>
          <a:p>
            <a:pPr algn="l"/>
            <a:r>
              <a:rPr lang="ru-RU" sz="4000" dirty="0" smtClean="0"/>
              <a:t>и ответы</a:t>
            </a:r>
            <a:endParaRPr lang="ru-RU" sz="4000" dirty="0"/>
          </a:p>
        </p:txBody>
      </p:sp>
      <p:sp>
        <p:nvSpPr>
          <p:cNvPr id="6" name="Текст 11"/>
          <p:cNvSpPr txBox="1">
            <a:spLocks/>
          </p:cNvSpPr>
          <p:nvPr/>
        </p:nvSpPr>
        <p:spPr>
          <a:xfrm>
            <a:off x="2913434" y="2755037"/>
            <a:ext cx="2446337" cy="302840"/>
          </a:xfrm>
          <a:prstGeom prst="rect">
            <a:avLst/>
          </a:prstGeom>
        </p:spPr>
        <p:txBody>
          <a:bodyPr/>
          <a:lstStyle>
            <a:lvl1pPr marL="0" indent="0" algn="ctr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600" b="0" i="0" kern="1200" baseline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I have a Question!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4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будем говорить</a:t>
            </a:r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46CC4EDA-5F60-5C4D-AD2C-7972536AA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496967"/>
              </p:ext>
            </p:extLst>
          </p:nvPr>
        </p:nvGraphicFramePr>
        <p:xfrm>
          <a:off x="282575" y="988218"/>
          <a:ext cx="4860000" cy="25923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9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478">
                <a:tc>
                  <a:txBody>
                    <a:bodyPr/>
                    <a:lstStyle/>
                    <a:p>
                      <a:pPr marL="36000" algn="r">
                        <a:lnSpc>
                          <a:spcPct val="123000"/>
                        </a:lnSpc>
                      </a:pPr>
                      <a:r>
                        <a:rPr lang="ru-RU" sz="1400" b="0" i="0" dirty="0">
                          <a:solidFill>
                            <a:srgbClr val="00AD2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1.</a:t>
                      </a:r>
                      <a:endParaRPr lang="en-US" sz="1400" b="0" i="0" dirty="0">
                        <a:solidFill>
                          <a:srgbClr val="00AD2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457209" rtl="0" eaLnBrk="1" fontAlgn="auto" latinLnBrk="0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Истории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из практики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pPr marL="36000" algn="r">
                        <a:lnSpc>
                          <a:spcPct val="123000"/>
                        </a:lnSpc>
                      </a:pPr>
                      <a:r>
                        <a:rPr lang="ru-RU" sz="1400" b="0" i="0" dirty="0">
                          <a:solidFill>
                            <a:srgbClr val="00AD2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2.</a:t>
                      </a:r>
                      <a:endParaRPr lang="en-US" sz="1400" b="0" i="0" dirty="0">
                        <a:solidFill>
                          <a:srgbClr val="00AD2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457209" rtl="0" eaLnBrk="1" fontAlgn="auto" latinLnBrk="0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Что такое Единый язык проекта</a:t>
                      </a:r>
                      <a:endParaRPr lang="en-US" sz="1400" b="0" i="0" dirty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pPr marL="36000" marR="0" indent="0" algn="r" defTabSz="457209" rtl="0" eaLnBrk="1" fontAlgn="auto" latinLnBrk="0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rgbClr val="00AD2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3.</a:t>
                      </a:r>
                      <a:endParaRPr lang="en-US" sz="1400" b="0" i="0" dirty="0">
                        <a:solidFill>
                          <a:srgbClr val="00AD2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457175" rtl="0" eaLnBrk="1" fontAlgn="auto" latinLnBrk="0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Корень</a:t>
                      </a:r>
                      <a:r>
                        <a:rPr lang="ru-RU" sz="1400" b="0" i="0" baseline="0" dirty="0" smtClean="0">
                          <a:latin typeface="+mn-lt"/>
                          <a:ea typeface="Arial" charset="0"/>
                          <a:cs typeface="Arial" charset="0"/>
                        </a:rPr>
                        <a:t> всех зол</a:t>
                      </a:r>
                      <a:endParaRPr lang="en-US" sz="1400" b="0" i="0" dirty="0" smtClean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pPr marL="36000" marR="0" indent="0" algn="r" defTabSz="457209" rtl="0" eaLnBrk="1" fontAlgn="auto" latinLnBrk="0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rgbClr val="00AD2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4.</a:t>
                      </a:r>
                      <a:endParaRPr lang="en-US" sz="1400" b="0" i="0" dirty="0">
                        <a:solidFill>
                          <a:srgbClr val="00AD2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457175" rtl="0" eaLnBrk="1" fontAlgn="auto" latinLnBrk="0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Для чего нужен Единый язык проекта?</a:t>
                      </a:r>
                      <a:endParaRPr lang="en-US" sz="1400" b="0" i="0" dirty="0" smtClean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pPr marL="36000" algn="r">
                        <a:lnSpc>
                          <a:spcPct val="123000"/>
                        </a:lnSpc>
                      </a:pPr>
                      <a:r>
                        <a:rPr lang="ru-RU" sz="1400" b="0" i="0" dirty="0">
                          <a:solidFill>
                            <a:srgbClr val="00AD2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5.</a:t>
                      </a:r>
                      <a:endParaRPr lang="en-US" sz="1400" b="0" i="0" dirty="0">
                        <a:solidFill>
                          <a:srgbClr val="00AD2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457175" rtl="0" eaLnBrk="1" fontAlgn="auto" latinLnBrk="0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+mn-lt"/>
                          <a:ea typeface="Arial" charset="0"/>
                          <a:cs typeface="Arial" charset="0"/>
                        </a:rPr>
                        <a:t>Шаги по созданию</a:t>
                      </a:r>
                      <a:r>
                        <a:rPr lang="en-US" sz="1400" b="0" i="0" baseline="0" dirty="0" smtClean="0"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1400" b="0" i="0" baseline="0" dirty="0" smtClean="0">
                          <a:latin typeface="+mn-lt"/>
                          <a:ea typeface="Arial" charset="0"/>
                          <a:cs typeface="Arial" charset="0"/>
                        </a:rPr>
                        <a:t>глоссария</a:t>
                      </a:r>
                      <a:endParaRPr lang="en-US" sz="1400" b="0" i="0" dirty="0" smtClean="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8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EDC7F-4040-46C3-B549-2D28F023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BC986-775D-4574-8B9E-910EBB6D93B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6"/>
          </p:nvPr>
        </p:nvSpPr>
        <p:spPr>
          <a:xfrm>
            <a:off x="282378" y="3248262"/>
            <a:ext cx="2412394" cy="454227"/>
          </a:xfrm>
        </p:spPr>
        <p:txBody>
          <a:bodyPr/>
          <a:lstStyle/>
          <a:p>
            <a:r>
              <a:rPr lang="ru-RU" dirty="0" err="1" smtClean="0"/>
              <a:t>Отрисовываем</a:t>
            </a:r>
            <a:r>
              <a:rPr lang="ru-RU" dirty="0" smtClean="0"/>
              <a:t> на </a:t>
            </a:r>
            <a:r>
              <a:rPr lang="ru-RU" dirty="0" err="1" smtClean="0"/>
              <a:t>флип-чарте</a:t>
            </a:r>
            <a:endParaRPr lang="ru-RU" dirty="0" smtClean="0"/>
          </a:p>
          <a:p>
            <a:r>
              <a:rPr lang="ru-RU" dirty="0" smtClean="0"/>
              <a:t>БП (один или два)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7"/>
          </p:nvPr>
        </p:nvSpPr>
        <p:spPr>
          <a:xfrm>
            <a:off x="282378" y="2989600"/>
            <a:ext cx="2412394" cy="205441"/>
          </a:xfrm>
        </p:spPr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28"/>
          </p:nvPr>
        </p:nvSpPr>
        <p:spPr>
          <a:xfrm>
            <a:off x="3160642" y="3279912"/>
            <a:ext cx="2478157" cy="384313"/>
          </a:xfrm>
        </p:spPr>
        <p:txBody>
          <a:bodyPr/>
          <a:lstStyle/>
          <a:p>
            <a:r>
              <a:rPr lang="ru-RU" dirty="0" smtClean="0"/>
              <a:t>Выделяем на основе БП термины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9"/>
          </p:nvPr>
        </p:nvSpPr>
        <p:spPr>
          <a:xfrm>
            <a:off x="3279175" y="2996226"/>
            <a:ext cx="2412394" cy="205441"/>
          </a:xfrm>
        </p:spPr>
        <p:txBody>
          <a:bodyPr/>
          <a:lstStyle/>
          <a:p>
            <a:r>
              <a:rPr lang="ru-RU" dirty="0" smtClean="0"/>
              <a:t>Шаг 2.1</a:t>
            </a:r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30"/>
          </p:nvPr>
        </p:nvSpPr>
        <p:spPr>
          <a:xfrm>
            <a:off x="6294361" y="3254924"/>
            <a:ext cx="2412394" cy="454227"/>
          </a:xfrm>
        </p:spPr>
        <p:txBody>
          <a:bodyPr/>
          <a:lstStyle/>
          <a:p>
            <a:r>
              <a:rPr lang="ru-RU" dirty="0" smtClean="0"/>
              <a:t>Даем определения терминам, согласно паттернам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1"/>
          </p:nvPr>
        </p:nvSpPr>
        <p:spPr>
          <a:xfrm>
            <a:off x="6294361" y="2996262"/>
            <a:ext cx="2412394" cy="205441"/>
          </a:xfrm>
        </p:spPr>
        <p:txBody>
          <a:bodyPr/>
          <a:lstStyle/>
          <a:p>
            <a:r>
              <a:rPr lang="ru-RU" dirty="0" smtClean="0"/>
              <a:t>Шаг 2.2</a:t>
            </a:r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 с аудиторией в </a:t>
            </a:r>
            <a:r>
              <a:rPr lang="en-US" dirty="0" err="1" smtClean="0"/>
              <a:t>BarCamp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2378" y="1267629"/>
            <a:ext cx="7973726" cy="795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</a:pPr>
            <a:r>
              <a:rPr lang="ru-RU" sz="1400" dirty="0"/>
              <a:t>Система (</a:t>
            </a:r>
            <a:r>
              <a:rPr lang="ru-RU" sz="1400" dirty="0" smtClean="0"/>
              <a:t>Интернет-магазин</a:t>
            </a:r>
            <a:r>
              <a:rPr lang="ru-RU" sz="1400" dirty="0"/>
              <a:t>) должна информировать пользователя </a:t>
            </a:r>
            <a:r>
              <a:rPr lang="ru-RU" sz="1400" dirty="0" smtClean="0"/>
              <a:t>о </a:t>
            </a:r>
            <a:r>
              <a:rPr lang="ru-RU" sz="1400" dirty="0"/>
              <a:t>статусах формирования  и доставки заказа. Пользователь должен иметь возможность настроить каналы информирования (</a:t>
            </a:r>
            <a:r>
              <a:rPr lang="en-US" sz="1400" dirty="0"/>
              <a:t>email</a:t>
            </a:r>
            <a:r>
              <a:rPr lang="ru-RU" sz="1400" dirty="0"/>
              <a:t> или </a:t>
            </a:r>
            <a:r>
              <a:rPr lang="en-US" sz="1400" dirty="0"/>
              <a:t>SMS</a:t>
            </a:r>
            <a:r>
              <a:rPr lang="ru-RU" sz="1400" dirty="0"/>
              <a:t>) и типы </a:t>
            </a:r>
            <a:r>
              <a:rPr lang="ru-RU" sz="1400" dirty="0" smtClean="0"/>
              <a:t>событий, </a:t>
            </a:r>
            <a:r>
              <a:rPr lang="ru-RU" sz="1400" dirty="0"/>
              <a:t>по которым происходит </a:t>
            </a:r>
            <a:r>
              <a:rPr lang="ru-RU" sz="1400" dirty="0" smtClean="0"/>
              <a:t>информирование.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Подзаголовок 6"/>
          <p:cNvSpPr txBox="1">
            <a:spLocks/>
          </p:cNvSpPr>
          <p:nvPr/>
        </p:nvSpPr>
        <p:spPr>
          <a:xfrm>
            <a:off x="282575" y="823045"/>
            <a:ext cx="8569325" cy="28733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indent="0" defTabSz="457175">
              <a:lnSpc>
                <a:spcPct val="100000"/>
              </a:lnSpc>
              <a:spcBef>
                <a:spcPts val="0"/>
              </a:spcBef>
              <a:buClr>
                <a:srgbClr val="00AD20"/>
              </a:buClr>
              <a:buFont typeface="Arial"/>
              <a:buNone/>
              <a:defRPr sz="1600" b="0" i="0" baseline="0">
                <a:solidFill>
                  <a:srgbClr val="00AD2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75" indent="0" algn="ctr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None/>
              <a:defRPr sz="1200" b="0" i="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351" indent="0" algn="ctr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None/>
              <a:defRPr sz="1200" b="0" i="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525" indent="0" algn="ctr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None/>
              <a:defRPr sz="1200" b="0" i="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700" indent="0" algn="ctr" defTabSz="457175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None/>
              <a:defRPr sz="1200" b="0" i="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5875" indent="0" algn="ctr" defTabSz="457175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 defTabSz="457175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223" indent="0" algn="ctr" defTabSz="457175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398" indent="0" algn="ctr" defTabSz="457175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5993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22"/>
          <p:cNvSpPr txBox="1">
            <a:spLocks/>
          </p:cNvSpPr>
          <p:nvPr/>
        </p:nvSpPr>
        <p:spPr>
          <a:xfrm>
            <a:off x="663367" y="1711455"/>
            <a:ext cx="4000841" cy="454227"/>
          </a:xfrm>
          <a:prstGeom prst="rect">
            <a:avLst/>
          </a:prstGeom>
        </p:spPr>
        <p:txBody>
          <a:bodyPr/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Вершинин Егор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+79022952524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Egor.Vershinin@nexign-systems.com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t.me/</a:t>
            </a:r>
            <a:r>
              <a:rPr lang="en-US" dirty="0" err="1" smtClean="0">
                <a:solidFill>
                  <a:schemeClr val="bg1"/>
                </a:solidFill>
              </a:rPr>
              <a:t>goryinyichzmey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Истории из практики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История 1: Отмена продажи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359414" y="4016327"/>
            <a:ext cx="8569325" cy="287337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Вывод: </a:t>
            </a:r>
            <a:r>
              <a:rPr lang="ru-RU" sz="1800" dirty="0" smtClean="0">
                <a:solidFill>
                  <a:schemeClr val="tx1"/>
                </a:solidFill>
              </a:rPr>
              <a:t>без единого понимания терминологии реализация ТЗ «буква в букву» НЕ гарантирует удовлетворенность заказчика </a:t>
            </a:r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74804" y="665347"/>
            <a:ext cx="7291684" cy="3188874"/>
            <a:chOff x="774804" y="665347"/>
            <a:chExt cx="7291684" cy="318887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28" b="20074"/>
            <a:stretch/>
          </p:blipFill>
          <p:spPr>
            <a:xfrm>
              <a:off x="774804" y="665347"/>
              <a:ext cx="4968848" cy="3188874"/>
            </a:xfrm>
            <a:prstGeom prst="rect">
              <a:avLst/>
            </a:prstGeom>
          </p:spPr>
        </p:pic>
        <p:sp>
          <p:nvSpPr>
            <p:cNvPr id="8" name="Подзаголовок 6"/>
            <p:cNvSpPr txBox="1">
              <a:spLocks/>
            </p:cNvSpPr>
            <p:nvPr/>
          </p:nvSpPr>
          <p:spPr>
            <a:xfrm>
              <a:off x="5020594" y="1811817"/>
              <a:ext cx="3045894" cy="88062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marL="0" indent="0" algn="l" defTabSz="457175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AD20"/>
                </a:buClr>
                <a:buFont typeface="Arial"/>
                <a:buNone/>
                <a:defRPr sz="1600" b="0" i="0" kern="1200" baseline="0">
                  <a:solidFill>
                    <a:srgbClr val="00AD20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175" indent="0" algn="ctr" defTabSz="457175" rtl="0" eaLnBrk="1" latinLnBrk="0" hangingPunct="1">
                <a:lnSpc>
                  <a:spcPct val="123000"/>
                </a:lnSpc>
                <a:spcBef>
                  <a:spcPts val="600"/>
                </a:spcBef>
                <a:buClr>
                  <a:srgbClr val="00AD20"/>
                </a:buClr>
                <a:buFont typeface="Arial" panose="020B0604020202020204" pitchFamily="34" charset="0"/>
                <a:buNone/>
                <a:defRPr sz="1200" b="0" i="0" kern="1200" baseline="0">
                  <a:solidFill>
                    <a:schemeClr val="tx1">
                      <a:tint val="7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351" indent="0" algn="ctr" defTabSz="457175" rtl="0" eaLnBrk="1" latinLnBrk="0" hangingPunct="1">
                <a:lnSpc>
                  <a:spcPct val="123000"/>
                </a:lnSpc>
                <a:spcBef>
                  <a:spcPts val="600"/>
                </a:spcBef>
                <a:buClr>
                  <a:srgbClr val="00AD20"/>
                </a:buClr>
                <a:buFont typeface="Circe Light" panose="020B0402020203020203" pitchFamily="34" charset="-52"/>
                <a:buNone/>
                <a:defRPr sz="1200" b="0" i="0" kern="1200" baseline="0">
                  <a:solidFill>
                    <a:schemeClr val="tx1">
                      <a:tint val="7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525" indent="0" algn="ctr" defTabSz="457175" rtl="0" eaLnBrk="1" latinLnBrk="0" hangingPunct="1">
                <a:lnSpc>
                  <a:spcPct val="123000"/>
                </a:lnSpc>
                <a:spcBef>
                  <a:spcPts val="600"/>
                </a:spcBef>
                <a:buClr>
                  <a:srgbClr val="00AD20"/>
                </a:buClr>
                <a:buFont typeface="Arial" panose="020B0604020202020204" pitchFamily="34" charset="0"/>
                <a:buNone/>
                <a:defRPr sz="1200" b="0" i="0" kern="1200" baseline="0">
                  <a:solidFill>
                    <a:schemeClr val="tx1">
                      <a:tint val="7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700" indent="0" algn="ctr" defTabSz="457175" rtl="0" eaLnBrk="1" latinLnBrk="0" hangingPunct="1">
                <a:lnSpc>
                  <a:spcPct val="123000"/>
                </a:lnSpc>
                <a:spcBef>
                  <a:spcPts val="600"/>
                </a:spcBef>
                <a:buClr>
                  <a:srgbClr val="00AD20"/>
                </a:buClr>
                <a:buFont typeface="Arial" panose="020B0604020202020204" pitchFamily="34" charset="0"/>
                <a:buNone/>
                <a:defRPr sz="1200" b="0" i="0" kern="1200" baseline="0">
                  <a:solidFill>
                    <a:schemeClr val="tx1">
                      <a:tint val="7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285875" indent="0" algn="ctr" defTabSz="457175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049" indent="0" algn="ctr" defTabSz="457175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223" indent="0" algn="ctr" defTabSz="457175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398" indent="0" algn="ctr" defTabSz="457175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tx1"/>
                  </a:solidFill>
                </a:rPr>
                <a:t>#</a:t>
              </a:r>
              <a:r>
                <a:rPr lang="ru-RU" sz="1800" dirty="0" smtClean="0">
                  <a:solidFill>
                    <a:schemeClr val="tx1"/>
                  </a:solidFill>
                </a:rPr>
                <a:t>Без</a:t>
              </a:r>
              <a:r>
                <a:rPr lang="en-US" sz="1800" dirty="0" smtClean="0">
                  <a:solidFill>
                    <a:schemeClr val="tx1"/>
                  </a:solidFill>
                </a:rPr>
                <a:t> </a:t>
              </a:r>
              <a:r>
                <a:rPr lang="ru-RU" sz="1800" dirty="0" smtClean="0">
                  <a:solidFill>
                    <a:schemeClr val="tx1"/>
                  </a:solidFill>
                </a:rPr>
                <a:t>ТЗ  </a:t>
              </a:r>
            </a:p>
            <a:p>
              <a:endParaRPr lang="ru-RU" sz="1800" strike="sngStrike" dirty="0">
                <a:solidFill>
                  <a:schemeClr val="tx1"/>
                </a:solidFill>
              </a:endParaRPr>
            </a:p>
            <a:p>
              <a:r>
                <a:rPr lang="ru-RU" sz="1800" dirty="0" smtClean="0">
                  <a:solidFill>
                    <a:schemeClr val="tx1"/>
                  </a:solidFill>
                </a:rPr>
                <a:t>с ТЗ, </a:t>
              </a:r>
              <a:r>
                <a:rPr lang="ru-RU" sz="1800" dirty="0" smtClean="0">
                  <a:solidFill>
                    <a:srgbClr val="C00000"/>
                  </a:solidFill>
                </a:rPr>
                <a:t>но без словаря</a:t>
              </a:r>
              <a:endParaRPr lang="ru-RU" sz="18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825573" y="1951745"/>
              <a:ext cx="1244814" cy="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6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История 2: Переход от </a:t>
            </a:r>
            <a:r>
              <a:rPr lang="en-US" dirty="0" err="1" smtClean="0"/>
              <a:t>Legasy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82575" y="4235029"/>
            <a:ext cx="8997519" cy="40237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Вывод: </a:t>
            </a:r>
            <a:r>
              <a:rPr lang="ru-RU" sz="1800" dirty="0" smtClean="0">
                <a:solidFill>
                  <a:schemeClr val="tx1"/>
                </a:solidFill>
              </a:rPr>
              <a:t>с моделью предметной области договорится об терминах гораздо проще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42" y="729169"/>
            <a:ext cx="5342138" cy="34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br>
              <a:rPr lang="ru-RU" dirty="0" smtClean="0"/>
            </a:br>
            <a:r>
              <a:rPr lang="ru-RU" dirty="0" smtClean="0"/>
              <a:t>Единый язык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>
          <a:xfrm>
            <a:off x="5599809" y="933281"/>
            <a:ext cx="3103431" cy="3594189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24000"/>
            <a:ext cx="704089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575" y="268285"/>
            <a:ext cx="8569323" cy="79129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027C-E534-3949-AEE1-AC7D2CAF66A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2"/>
          </p:nvPr>
        </p:nvSpPr>
        <p:spPr>
          <a:xfrm>
            <a:off x="282575" y="823045"/>
            <a:ext cx="8569325" cy="28733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85775" y="612734"/>
            <a:ext cx="7799705" cy="2114409"/>
            <a:chOff x="485775" y="612734"/>
            <a:chExt cx="7799705" cy="21144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775" y="612734"/>
              <a:ext cx="382500" cy="3825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39165" y="719414"/>
              <a:ext cx="7346315" cy="200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57175">
                <a:lnSpc>
                  <a:spcPct val="123000"/>
                </a:lnSpc>
                <a:spcBef>
                  <a:spcPts val="600"/>
                </a:spcBef>
                <a:buClr>
                  <a:srgbClr val="00AD20"/>
                </a:buClr>
              </a:pPr>
              <a:r>
                <a:rPr lang="ru-RU" b="1" dirty="0" smtClean="0">
                  <a:solidFill>
                    <a:srgbClr val="00AD21"/>
                  </a:solidFill>
                  <a:ea typeface="Arial" charset="0"/>
                  <a:cs typeface="Arial" charset="0"/>
                </a:rPr>
                <a:t>Единый язык проекта</a:t>
              </a:r>
              <a:r>
                <a:rPr lang="ru-RU" dirty="0" smtClean="0">
                  <a:ea typeface="Arial" charset="0"/>
                  <a:cs typeface="Arial" charset="0"/>
                </a:rPr>
                <a:t> </a:t>
              </a:r>
              <a:r>
                <a:rPr lang="ru-RU" dirty="0">
                  <a:solidFill>
                    <a:srgbClr val="212529"/>
                  </a:solidFill>
                </a:rPr>
                <a:t>— </a:t>
              </a:r>
              <a:r>
                <a:rPr lang="ru-RU" dirty="0" smtClean="0">
                  <a:solidFill>
                    <a:srgbClr val="212529"/>
                  </a:solidFill>
                </a:rPr>
                <a:t> </a:t>
              </a:r>
              <a:r>
                <a:rPr lang="ru-RU" dirty="0" smtClean="0">
                  <a:ea typeface="Arial" charset="0"/>
                  <a:cs typeface="Arial" charset="0"/>
                </a:rPr>
                <a:t>это </a:t>
              </a:r>
              <a:r>
                <a:rPr lang="ru-RU" dirty="0">
                  <a:ea typeface="Arial" charset="0"/>
                  <a:cs typeface="Arial" charset="0"/>
                </a:rPr>
                <a:t>общий язык, на котором говорят все заинтересованные лица: </a:t>
              </a:r>
              <a:r>
                <a:rPr lang="ru-RU" dirty="0" smtClean="0">
                  <a:ea typeface="Arial" charset="0"/>
                  <a:cs typeface="Arial" charset="0"/>
                </a:rPr>
                <a:t>начиная </a:t>
              </a:r>
              <a:r>
                <a:rPr lang="ru-RU" dirty="0">
                  <a:ea typeface="Arial" charset="0"/>
                  <a:cs typeface="Arial" charset="0"/>
                </a:rPr>
                <a:t>от автора требований, заканчивая каждым </a:t>
              </a:r>
              <a:r>
                <a:rPr lang="ru-RU" dirty="0" smtClean="0">
                  <a:ea typeface="Arial" charset="0"/>
                  <a:cs typeface="Arial" charset="0"/>
                </a:rPr>
                <a:t>участником </a:t>
              </a:r>
              <a:r>
                <a:rPr lang="ru-RU" dirty="0">
                  <a:ea typeface="Arial" charset="0"/>
                  <a:cs typeface="Arial" charset="0"/>
                </a:rPr>
                <a:t>разработки. Л</a:t>
              </a:r>
              <a:r>
                <a:rPr lang="ru-RU" dirty="0" smtClean="0">
                  <a:ea typeface="Arial" charset="0"/>
                  <a:cs typeface="Arial" charset="0"/>
                </a:rPr>
                <a:t>юбой </a:t>
              </a:r>
              <a:r>
                <a:rPr lang="ru-RU" dirty="0">
                  <a:ea typeface="Arial" charset="0"/>
                  <a:cs typeface="Arial" charset="0"/>
                </a:rPr>
                <a:t>термин должен трактоваться каждым участником в </a:t>
              </a:r>
              <a:r>
                <a:rPr lang="ru-RU" dirty="0">
                  <a:solidFill>
                    <a:srgbClr val="00AD21"/>
                  </a:solidFill>
                  <a:ea typeface="Arial" charset="0"/>
                  <a:cs typeface="Arial" charset="0"/>
                </a:rPr>
                <a:t>контексте</a:t>
              </a:r>
              <a:r>
                <a:rPr lang="ru-RU" dirty="0">
                  <a:ea typeface="Arial" charset="0"/>
                  <a:cs typeface="Arial" charset="0"/>
                </a:rPr>
                <a:t> решаемой задачи одинаково. </a:t>
              </a:r>
              <a:endParaRPr lang="ru-RU" dirty="0" smtClean="0">
                <a:ea typeface="Arial" charset="0"/>
                <a:cs typeface="Arial" charset="0"/>
              </a:endParaRPr>
            </a:p>
            <a:p>
              <a:pPr defTabSz="457175">
                <a:lnSpc>
                  <a:spcPct val="123000"/>
                </a:lnSpc>
                <a:spcBef>
                  <a:spcPts val="600"/>
                </a:spcBef>
                <a:buClr>
                  <a:srgbClr val="00AD20"/>
                </a:buClr>
              </a:pPr>
              <a:endParaRPr lang="ru-RU" sz="1200" dirty="0" smtClean="0">
                <a:solidFill>
                  <a:srgbClr val="00AD2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" name="Текст 10"/>
          <p:cNvSpPr txBox="1">
            <a:spLocks/>
          </p:cNvSpPr>
          <p:nvPr/>
        </p:nvSpPr>
        <p:spPr>
          <a:xfrm>
            <a:off x="1028780" y="3349161"/>
            <a:ext cx="7985125" cy="681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15909" indent="-35557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4678" indent="-353993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Circe Light" panose="020B0402020203020203" pitchFamily="34" charset="-52"/>
              <a:buChar char="‒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35021" indent="-360344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3777" indent="-358755" algn="l" defTabSz="457175" rtl="0" eaLnBrk="1" latinLnBrk="0" hangingPunct="1">
              <a:lnSpc>
                <a:spcPct val="123000"/>
              </a:lnSpc>
              <a:spcBef>
                <a:spcPts val="600"/>
              </a:spcBef>
              <a:buClr>
                <a:srgbClr val="00AD20"/>
              </a:buClr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38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11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86" indent="-228587" algn="l" defTabSz="4571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Для фиксации терминов Единого языка проекта используется проектный артефакт </a:t>
            </a:r>
            <a:r>
              <a:rPr lang="ru-RU" sz="1800" dirty="0">
                <a:solidFill>
                  <a:srgbClr val="212529"/>
                </a:solidFill>
              </a:rPr>
              <a:t>—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AD21"/>
                </a:solidFill>
              </a:rPr>
              <a:t>Глоссарий</a:t>
            </a:r>
            <a:r>
              <a:rPr lang="ru-RU" sz="1800" dirty="0" smtClean="0"/>
              <a:t>. 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10" y="3178272"/>
            <a:ext cx="382500" cy="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Nexign">
      <a:dk1>
        <a:sysClr val="windowText" lastClr="000000"/>
      </a:dk1>
      <a:lt1>
        <a:sysClr val="window" lastClr="FFFFFF"/>
      </a:lt1>
      <a:dk2>
        <a:srgbClr val="7F7F7F"/>
      </a:dk2>
      <a:lt2>
        <a:srgbClr val="E4E9EE"/>
      </a:lt2>
      <a:accent1>
        <a:srgbClr val="00AD21"/>
      </a:accent1>
      <a:accent2>
        <a:srgbClr val="19383A"/>
      </a:accent2>
      <a:accent3>
        <a:srgbClr val="A0ADB4"/>
      </a:accent3>
      <a:accent4>
        <a:srgbClr val="006F88"/>
      </a:accent4>
      <a:accent5>
        <a:srgbClr val="FDBE00"/>
      </a:accent5>
      <a:accent6>
        <a:srgbClr val="AD2000"/>
      </a:accent6>
      <a:hlink>
        <a:srgbClr val="00510F"/>
      </a:hlink>
      <a:folHlink>
        <a:srgbClr val="0D475B"/>
      </a:folHlink>
    </a:clrScheme>
    <a:fontScheme name="Nex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D2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 cap="rnd">
          <a:noFill/>
        </a:ln>
      </a:spPr>
      <a:bodyPr vert="horz" wrap="square" lIns="0" tIns="0" rIns="0" bIns="0" rtlCol="0">
        <a:noAutofit/>
      </a:bodyPr>
      <a:lstStyle>
        <a:defPPr>
          <a:lnSpc>
            <a:spcPct val="123000"/>
          </a:lnSpc>
          <a:spcBef>
            <a:spcPts val="600"/>
          </a:spcBef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nexign_presentation_finish_8" id="{98C786F9-3059-4D4E-838E-BEEA02C0BF26}" vid="{2D44BE1D-2E52-436B-9E1C-EE032D82B9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Экран (16:9)</PresentationFormat>
  <Paragraphs>400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Circe Light</vt:lpstr>
      <vt:lpstr>Tahoma</vt:lpstr>
      <vt:lpstr>Times New Roman</vt:lpstr>
      <vt:lpstr>Verdana</vt:lpstr>
      <vt:lpstr>Wingdings</vt:lpstr>
      <vt:lpstr>Тема Office</vt:lpstr>
      <vt:lpstr>Единый язык проекта</vt:lpstr>
      <vt:lpstr>Давайте познакомимся</vt:lpstr>
      <vt:lpstr>Вместо предисловия</vt:lpstr>
      <vt:lpstr>О чем будем говорить</vt:lpstr>
      <vt:lpstr>Истории из практики</vt:lpstr>
      <vt:lpstr>История 1: Отмена продажи</vt:lpstr>
      <vt:lpstr>История 2: Переход от Legasy</vt:lpstr>
      <vt:lpstr>Что такое  Единый язык проекта</vt:lpstr>
      <vt:lpstr> </vt:lpstr>
      <vt:lpstr>Что такое контекст для Глоссария?</vt:lpstr>
      <vt:lpstr>Общий подход к созданию Глоссария</vt:lpstr>
      <vt:lpstr>Пример формирования терминов из автоматизируемого БП </vt:lpstr>
      <vt:lpstr>Навык по формированию Глоссария</vt:lpstr>
      <vt:lpstr>Корень всех зол</vt:lpstr>
      <vt:lpstr>Почему на проекте возникает много словарей?</vt:lpstr>
      <vt:lpstr>Почему словари, как правило, плохого качества?</vt:lpstr>
      <vt:lpstr>Для чего нужен единый язык проекта</vt:lpstr>
      <vt:lpstr>Построение модели предметной области</vt:lpstr>
      <vt:lpstr>Выравнивание контекста  у всех заинтересованных лиц</vt:lpstr>
      <vt:lpstr>Формирование состава работ по проекту</vt:lpstr>
      <vt:lpstr>Формирование состава работ по проекту</vt:lpstr>
      <vt:lpstr>Основа для формирования функциональной  и компонентной архитектуры</vt:lpstr>
      <vt:lpstr>Основа для формирования функциональной  и компонентной архитектуры</vt:lpstr>
      <vt:lpstr>Проектирование пользовательского интерфейса</vt:lpstr>
      <vt:lpstr>Разработка функциональных  и интеграционных требований</vt:lpstr>
      <vt:lpstr>Итоги по разделу 4</vt:lpstr>
      <vt:lpstr>Шаги по созданию глоссария</vt:lpstr>
      <vt:lpstr>Шаг 1</vt:lpstr>
      <vt:lpstr>Примеры отраслевых стандартов</vt:lpstr>
      <vt:lpstr>eTOM – карта бизнес-процессов</vt:lpstr>
      <vt:lpstr>SID (Shared Information and Data Model) </vt:lpstr>
      <vt:lpstr>Шаг 2</vt:lpstr>
      <vt:lpstr>Шаг 3</vt:lpstr>
      <vt:lpstr>Шаг 3. </vt:lpstr>
      <vt:lpstr>Шаг 3. </vt:lpstr>
      <vt:lpstr>Шаг 4</vt:lpstr>
      <vt:lpstr>Готово? А вот и нет!</vt:lpstr>
      <vt:lpstr>Итого по разделу 5</vt:lpstr>
      <vt:lpstr>Презентация PowerPoint</vt:lpstr>
      <vt:lpstr>Практика с аудиторией в BarCamp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2019-05-08T08:56:56Z</dcterms:created>
  <dcterms:modified xsi:type="dcterms:W3CDTF">2019-05-25T06:20:08Z</dcterms:modified>
</cp:coreProperties>
</file>