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7" r:id="rId10"/>
    <p:sldId id="269" r:id="rId11"/>
    <p:sldId id="270" r:id="rId12"/>
    <p:sldId id="275" r:id="rId13"/>
    <p:sldId id="265" r:id="rId14"/>
    <p:sldId id="266" r:id="rId15"/>
    <p:sldId id="268" r:id="rId16"/>
    <p:sldId id="272" r:id="rId17"/>
    <p:sldId id="271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4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2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1532705" y="2903455"/>
            <a:ext cx="8738965" cy="490066"/>
          </a:xfrm>
          <a:prstGeom prst="rect">
            <a:avLst/>
          </a:prstGeom>
        </p:spPr>
        <p:txBody>
          <a:bodyPr lIns="0"/>
          <a:lstStyle>
            <a:lvl1pPr marL="0" indent="0" algn="l">
              <a:defRPr sz="2700" cap="none" baseline="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Name</a:t>
            </a:r>
            <a:endParaRPr lang="ru-RU" dirty="0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05" y="2411719"/>
            <a:ext cx="1807457" cy="291600"/>
          </a:xfrm>
          <a:prstGeom prst="rect">
            <a:avLst/>
          </a:prstGeom>
        </p:spPr>
      </p:pic>
      <p:sp>
        <p:nvSpPr>
          <p:cNvPr id="10" name="Rectangle 5"/>
          <p:cNvSpPr/>
          <p:nvPr userDrawn="1"/>
        </p:nvSpPr>
        <p:spPr>
          <a:xfrm>
            <a:off x="1532705" y="3562438"/>
            <a:ext cx="936000" cy="36000"/>
          </a:xfrm>
          <a:prstGeom prst="rect">
            <a:avLst/>
          </a:prstGeom>
          <a:solidFill>
            <a:srgbClr val="E77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l"/>
            <a:endParaRPr lang="en-US" altLang="en-US" sz="1873" dirty="0">
              <a:solidFill>
                <a:srgbClr val="FFFFFF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32705" y="3762344"/>
            <a:ext cx="2825750" cy="595313"/>
          </a:xfrm>
          <a:prstGeom prst="rect">
            <a:avLst/>
          </a:prstGeom>
        </p:spPr>
        <p:txBody>
          <a:bodyPr lIns="0"/>
          <a:lstStyle>
            <a:lvl2pPr marL="475808" indent="0">
              <a:buNone/>
              <a:defRPr/>
            </a:lvl2pPr>
            <a:lvl5pPr marL="3175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4"/>
            <a:r>
              <a:rPr lang="en-US" dirty="0" smtClean="0"/>
              <a:t>Subtitle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28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6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1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5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6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0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7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7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9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6401-D300-40A2-BA7D-5B4DF59115D6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9F6C-8B9F-41CA-9252-9A03F767D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4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okolovskynik@gmail.co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hyperlink" Target="https://www.facebook.com/sokolovskyni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32705" y="2903455"/>
            <a:ext cx="9647913" cy="1433414"/>
          </a:xfrm>
        </p:spPr>
        <p:txBody>
          <a:bodyPr/>
          <a:lstStyle/>
          <a:p>
            <a:r>
              <a:rPr lang="ru-RU" dirty="0" smtClean="0"/>
              <a:t>Реверс-инжиниринг. Восстанавливаем структуру данных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Николай Соколовский, Станислав Рождественский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855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проверять в окружении?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58362" y="1468315"/>
            <a:ext cx="10990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Требования к производительности, </a:t>
            </a:r>
            <a:r>
              <a:rPr lang="ru-RU" dirty="0" err="1" smtClean="0"/>
              <a:t>консистентности</a:t>
            </a:r>
            <a:r>
              <a:rPr lang="ru-RU" dirty="0" smtClean="0"/>
              <a:t>, доступности: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Есть ли сочетания разных типов БД (</a:t>
            </a:r>
            <a:r>
              <a:rPr lang="en-US" dirty="0" smtClean="0"/>
              <a:t>RDB, NoSQL </a:t>
            </a:r>
            <a:r>
              <a:rPr lang="en-US" dirty="0" err="1" smtClean="0"/>
              <a:t>etc</a:t>
            </a:r>
            <a:r>
              <a:rPr lang="ru-RU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Есть ли распределенные базы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Есть ли зеркала данных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Как организовано </a:t>
            </a:r>
            <a:r>
              <a:rPr lang="ru-RU" dirty="0" err="1" smtClean="0"/>
              <a:t>бэкапирование</a:t>
            </a:r>
            <a:r>
              <a:rPr lang="ru-RU" dirty="0" smtClean="0"/>
              <a:t> и </a:t>
            </a:r>
            <a:r>
              <a:rPr lang="ru-RU" dirty="0" err="1" smtClean="0"/>
              <a:t>логирование</a:t>
            </a:r>
            <a:endParaRPr lang="ru-RU" dirty="0" smtClean="0"/>
          </a:p>
        </p:txBody>
      </p:sp>
      <p:sp>
        <p:nvSpPr>
          <p:cNvPr id="5" name="AutoShape 4" descr="Картинки по запросу алиса в стране чудес дисней кроличья н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Картинки по запросу алиса в стране чудес дисней кроличья н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46" y="2879236"/>
            <a:ext cx="4091354" cy="30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5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знать об интеграции?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37492" y="1521069"/>
            <a:ext cx="5846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Кто еще пишет в нашу базу и куда?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Все ли поля он передает, есть ли «</a:t>
            </a:r>
            <a:r>
              <a:rPr lang="ru-RU" dirty="0" err="1" smtClean="0"/>
              <a:t>закостыленные</a:t>
            </a:r>
            <a:r>
              <a:rPr lang="ru-RU" dirty="0" smtClean="0"/>
              <a:t>» значения?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Куда мы отдаем данные?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Использует ли </a:t>
            </a:r>
            <a:r>
              <a:rPr lang="ru-RU" dirty="0" err="1" smtClean="0"/>
              <a:t>продовская</a:t>
            </a:r>
            <a:r>
              <a:rPr lang="ru-RU" dirty="0" smtClean="0"/>
              <a:t> БД или зеркала/поднятые </a:t>
            </a:r>
            <a:r>
              <a:rPr lang="ru-RU" dirty="0" err="1" smtClean="0"/>
              <a:t>бэкапы</a:t>
            </a:r>
            <a:r>
              <a:rPr lang="ru-RU" dirty="0" smtClean="0"/>
              <a:t>. Каковые лаги по времени?</a:t>
            </a:r>
            <a:endParaRPr lang="ru-RU" dirty="0"/>
          </a:p>
        </p:txBody>
      </p:sp>
      <p:pic>
        <p:nvPicPr>
          <p:cNvPr id="4102" name="Picture 6" descr="Картинки по запросу алиса в стране чудес дисней безумный шляп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58" y="3152303"/>
            <a:ext cx="3003442" cy="31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4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достать из исходного кода?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4062" y="1837592"/>
            <a:ext cx="507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Модель и связи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Вычислимые атрибуты, не описанные в базе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Наборы бизнес правил</a:t>
            </a:r>
            <a:endParaRPr lang="ru-RU" dirty="0"/>
          </a:p>
        </p:txBody>
      </p:sp>
      <p:pic>
        <p:nvPicPr>
          <p:cNvPr id="16388" name="Picture 4" descr="Картинки по запросу алиса в стране чудес дисней до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16"/>
          <a:stretch/>
        </p:blipFill>
        <p:spPr bwMode="auto">
          <a:xfrm>
            <a:off x="8458200" y="2657190"/>
            <a:ext cx="2895600" cy="361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4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92" y="457550"/>
            <a:ext cx="6104644" cy="60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9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в базе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37492" y="1494692"/>
            <a:ext cx="106562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Нет ключей (в </a:t>
            </a:r>
            <a:r>
              <a:rPr lang="ru-RU" dirty="0" err="1" smtClean="0"/>
              <a:t>т.ч</a:t>
            </a:r>
            <a:r>
              <a:rPr lang="ru-RU" dirty="0" smtClean="0"/>
              <a:t>. первичных)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Ложные значения </a:t>
            </a:r>
            <a:r>
              <a:rPr lang="en-US" dirty="0" smtClean="0"/>
              <a:t>is null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Мертвые позиции в справочниках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Бог-классификатор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Имена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Транскрибированные (</a:t>
            </a:r>
            <a:r>
              <a:rPr lang="en-US" dirty="0" err="1" smtClean="0"/>
              <a:t>oborudovanije</a:t>
            </a:r>
            <a:r>
              <a:rPr lang="en-US" dirty="0" smtClean="0"/>
              <a:t>)</a:t>
            </a:r>
            <a:endParaRPr lang="ru-RU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Без семантики (</a:t>
            </a:r>
            <a:r>
              <a:rPr lang="en-US" dirty="0" smtClean="0"/>
              <a:t>Field1</a:t>
            </a:r>
            <a:r>
              <a:rPr lang="ru-RU" dirty="0" smtClean="0"/>
              <a:t>)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Обманывающие </a:t>
            </a:r>
            <a:r>
              <a:rPr lang="en-US" dirty="0" smtClean="0"/>
              <a:t>(user – patient)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нормализованные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столбцы (</a:t>
            </a:r>
            <a:r>
              <a:rPr lang="en-US" dirty="0" smtClean="0"/>
              <a:t>department1, department2)</a:t>
            </a:r>
            <a:endParaRPr lang="ru-RU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строки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Магические числа (</a:t>
            </a:r>
            <a:r>
              <a:rPr lang="en-US" dirty="0" smtClean="0"/>
              <a:t>status 1,2,3 …)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Даты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Часовой пояс «переехал» вместе с сервером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Не используется при реальной необходимости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Ложное время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Смешение </a:t>
            </a:r>
            <a:r>
              <a:rPr lang="en-US" dirty="0" smtClean="0"/>
              <a:t>hard/soft delete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Трансформации и калькуляции данных на лету (в </a:t>
            </a:r>
            <a:r>
              <a:rPr lang="ru-RU" dirty="0" err="1" smtClean="0"/>
              <a:t>т.ч</a:t>
            </a:r>
            <a:r>
              <a:rPr lang="ru-RU" dirty="0" smtClean="0"/>
              <a:t>. атрибутов сущностей)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Дублирование вычислимых значений в обычных полях (например, хранение суммы по </a:t>
            </a:r>
            <a:r>
              <a:rPr lang="ru-RU" dirty="0" err="1" smtClean="0"/>
              <a:t>айтемам</a:t>
            </a:r>
            <a:r>
              <a:rPr lang="ru-RU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Картинки по запросу алиса в стране чудес гусеница кур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494692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6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при интервью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1647" y="1890345"/>
            <a:ext cx="6726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Рассказывают </a:t>
            </a:r>
            <a:r>
              <a:rPr lang="en-US" dirty="0" err="1" smtClean="0"/>
              <a:t>ToBe</a:t>
            </a:r>
            <a:r>
              <a:rPr lang="en-US" dirty="0" smtClean="0"/>
              <a:t> </a:t>
            </a:r>
            <a:r>
              <a:rPr lang="ru-RU" dirty="0" smtClean="0"/>
              <a:t>выдавая за </a:t>
            </a:r>
            <a:r>
              <a:rPr lang="en-US" dirty="0" err="1" smtClean="0"/>
              <a:t>AsIs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Фантазируют о функционале смежного подразделения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Знают только маленький кусочек софта (часто только думают, что знают)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знают почему так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Забывают редко используемые функции (например годовой показатель)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Забывают назвать «очевидные» вещи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Саботаж</a:t>
            </a:r>
          </a:p>
        </p:txBody>
      </p:sp>
      <p:pic>
        <p:nvPicPr>
          <p:cNvPr id="5" name="Picture 6" descr="Картинки по запросу алиса в стране чудес дисней д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45" y="3725065"/>
            <a:ext cx="3517655" cy="26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0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кода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4062" y="1925515"/>
            <a:ext cx="48445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Отсутствующий / </a:t>
            </a:r>
            <a:r>
              <a:rPr lang="ru-RU" dirty="0" err="1" smtClean="0"/>
              <a:t>обфусцированный</a:t>
            </a:r>
            <a:r>
              <a:rPr lang="ru-RU" dirty="0" smtClean="0"/>
              <a:t> код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Все проблемы </a:t>
            </a:r>
            <a:r>
              <a:rPr lang="ru-RU" dirty="0" err="1" smtClean="0"/>
              <a:t>легаси</a:t>
            </a:r>
            <a:r>
              <a:rPr lang="ru-RU" dirty="0" smtClean="0"/>
              <a:t>-кода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работающий код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контролируемый командой код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Тяжело читать в целом (разные ЯП, стили написание, </a:t>
            </a:r>
            <a:r>
              <a:rPr lang="en-US" dirty="0" smtClean="0"/>
              <a:t>style guide</a:t>
            </a:r>
            <a:r>
              <a:rPr lang="ru-RU" dirty="0" smtClean="0"/>
              <a:t> и т.п.)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Крайне высокий уровень декомпозиции и абстракций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равномерная логика в </a:t>
            </a:r>
            <a:r>
              <a:rPr lang="en-US" dirty="0" smtClean="0"/>
              <a:t>BE/FE </a:t>
            </a:r>
            <a:r>
              <a:rPr lang="ru-RU" dirty="0" smtClean="0"/>
              <a:t>частях приложения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Одна база для нескольких приложений</a:t>
            </a:r>
          </a:p>
        </p:txBody>
      </p:sp>
      <p:pic>
        <p:nvPicPr>
          <p:cNvPr id="5122" name="Picture 2" descr="Картинки по запросу алиса в стране чудес дисней кар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38" y="3495175"/>
            <a:ext cx="4979621" cy="280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2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документации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12278"/>
            <a:ext cx="371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Отсутствует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Стухла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 полная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6148" name="Picture 4" descr="Картинки по запросу алиса в стране чудес дисней пада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46" y="2364825"/>
            <a:ext cx="4938590" cy="370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1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076" name="Picture 4" descr="Картинки по запросу алиса в стране чудес дисней улыбка к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32" y="1690688"/>
            <a:ext cx="5228736" cy="392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1077" y="5750169"/>
            <a:ext cx="566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sokolovskynik@gmail.com</a:t>
            </a:r>
            <a:endParaRPr lang="en-US" dirty="0" smtClean="0"/>
          </a:p>
          <a:p>
            <a:r>
              <a:rPr lang="en-US" dirty="0"/>
              <a:t>Facebook: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www.facebook.com/sokolovskynik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8" name="Picture 6" descr="Картинки по запросу алиса в стране чудес дисней фламинг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77" y="1585283"/>
            <a:ext cx="5430544" cy="409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2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эти люди?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08" y="1539187"/>
            <a:ext cx="2054807" cy="3082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7016" y="1521684"/>
            <a:ext cx="2963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Станислав Рождественский. </a:t>
            </a:r>
          </a:p>
          <a:p>
            <a:endParaRPr lang="ru-RU" b="1" dirty="0" smtClean="0"/>
          </a:p>
          <a:p>
            <a:r>
              <a:rPr lang="ru-RU" dirty="0"/>
              <a:t>Бизнес аналитик с </a:t>
            </a:r>
            <a:r>
              <a:rPr lang="ru-RU" dirty="0" smtClean="0"/>
              <a:t>опытом 8 лет в ИТ-аутсорсинге, а также стратегическом консалтинге и финансовом анализе для крупных заказчиков в Европе и США. Один из лидеров сообщества бизнес-аналитиков компании </a:t>
            </a:r>
            <a:r>
              <a:rPr lang="ru-RU" dirty="0" err="1" smtClean="0"/>
              <a:t>ДатаАрт</a:t>
            </a:r>
            <a:r>
              <a:rPr lang="ru-RU" dirty="0" smtClean="0"/>
              <a:t>. Участник </a:t>
            </a:r>
            <a:r>
              <a:rPr lang="ru-RU" dirty="0" err="1" smtClean="0"/>
              <a:t>Analyst</a:t>
            </a:r>
            <a:r>
              <a:rPr lang="ru-RU" dirty="0" smtClean="0"/>
              <a:t> </a:t>
            </a:r>
            <a:r>
              <a:rPr lang="ru-RU" dirty="0" err="1" smtClean="0"/>
              <a:t>Days</a:t>
            </a:r>
            <a:r>
              <a:rPr lang="ru-RU" dirty="0" smtClean="0"/>
              <a:t> 2016.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6464" y="1539187"/>
            <a:ext cx="28243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Николай </a:t>
            </a:r>
          </a:p>
          <a:p>
            <a:r>
              <a:rPr lang="ru-RU" b="1" dirty="0" smtClean="0"/>
              <a:t>Соколовский.</a:t>
            </a:r>
          </a:p>
          <a:p>
            <a:endParaRPr lang="ru-RU" dirty="0" smtClean="0"/>
          </a:p>
          <a:p>
            <a:r>
              <a:rPr lang="ru-RU" dirty="0" smtClean="0"/>
              <a:t>Бизнес аналитик финансовой </a:t>
            </a:r>
            <a:r>
              <a:rPr lang="ru-RU" dirty="0"/>
              <a:t>системы и группы </a:t>
            </a:r>
            <a:r>
              <a:rPr lang="en-US" dirty="0" err="1"/>
              <a:t>DataArt</a:t>
            </a:r>
            <a:r>
              <a:rPr lang="en-US" dirty="0"/>
              <a:t> Organizational BI.</a:t>
            </a:r>
          </a:p>
          <a:p>
            <a:r>
              <a:rPr lang="ru-RU" dirty="0" smtClean="0"/>
              <a:t>До этого 8 </a:t>
            </a:r>
            <a:r>
              <a:rPr lang="ru-RU" dirty="0"/>
              <a:t>лет занимался автоматизированием работы </a:t>
            </a:r>
            <a:r>
              <a:rPr lang="ru-RU" dirty="0" err="1"/>
              <a:t>мед.учреждений</a:t>
            </a:r>
            <a:r>
              <a:rPr lang="ru-RU" dirty="0"/>
              <a:t> как разработчик и аналитик. </a:t>
            </a:r>
            <a:r>
              <a:rPr lang="ru-RU" dirty="0" smtClean="0"/>
              <a:t>Сейчас один из основателей и администратор чата </a:t>
            </a:r>
            <a:r>
              <a:rPr lang="ru-RU" dirty="0" err="1" smtClean="0"/>
              <a:t>CoA</a:t>
            </a:r>
            <a:r>
              <a:rPr lang="ru-RU" dirty="0" smtClean="0"/>
              <a:t> </a:t>
            </a:r>
            <a:r>
              <a:rPr lang="ru-RU" dirty="0" err="1" smtClean="0"/>
              <a:t>SPb</a:t>
            </a:r>
            <a:r>
              <a:rPr lang="ru-RU" dirty="0" smtClean="0"/>
              <a:t>. Спикер ITGM, </a:t>
            </a:r>
            <a:r>
              <a:rPr lang="ru-RU" dirty="0" err="1" smtClean="0"/>
              <a:t>AnalystDays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45" y="1521684"/>
            <a:ext cx="2698624" cy="26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реверс-инжиниринг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53025"/>
            <a:ext cx="5325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 разработке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  <a:buFont typeface="Calibri" panose="020F0502020204030204" pitchFamily="34" charset="0"/>
              <a:buChar char="‒"/>
            </a:pPr>
            <a:r>
              <a:rPr lang="ru-RU" dirty="0"/>
              <a:t>процесс восстановления всего или части </a:t>
            </a:r>
            <a:r>
              <a:rPr lang="ru-RU" b="1" dirty="0"/>
              <a:t>исходного кода </a:t>
            </a:r>
            <a:r>
              <a:rPr lang="ru-RU" dirty="0"/>
              <a:t>приложения</a:t>
            </a:r>
          </a:p>
          <a:p>
            <a:endParaRPr lang="en-US" i="1" dirty="0"/>
          </a:p>
          <a:p>
            <a:r>
              <a:rPr lang="ru-RU" i="1" dirty="0"/>
              <a:t>В бизнес-анализе</a:t>
            </a:r>
            <a:r>
              <a:rPr lang="en-US" i="1" dirty="0"/>
              <a:t>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ru-RU" dirty="0"/>
              <a:t>процесс восстановления знаний и требований об уже существующей системе</a:t>
            </a:r>
          </a:p>
          <a:p>
            <a:endParaRPr lang="ru-RU" dirty="0"/>
          </a:p>
        </p:txBody>
      </p:sp>
      <p:pic>
        <p:nvPicPr>
          <p:cNvPr id="7" name="Picture 6" descr="Картинки по запросу алиса в стране чудес пад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2" y="3315102"/>
            <a:ext cx="4130756" cy="28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6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чаще всего надо </a:t>
            </a:r>
            <a:r>
              <a:rPr lang="ru-RU" dirty="0" err="1" smtClean="0"/>
              <a:t>реверсить</a:t>
            </a:r>
            <a:r>
              <a:rPr lang="ru-RU" dirty="0" smtClean="0"/>
              <a:t> структуру данных?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5946" y="1758462"/>
            <a:ext cx="611944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Миграции </a:t>
            </a:r>
            <a:r>
              <a:rPr lang="ru-RU" sz="2000" dirty="0" smtClean="0"/>
              <a:t>данных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lvl="1">
              <a:lnSpc>
                <a:spcPct val="150000"/>
              </a:lnSpc>
            </a:pPr>
            <a:r>
              <a:rPr lang="ru-RU" sz="2100" dirty="0" smtClean="0"/>
              <a:t>Из старой версии в новую</a:t>
            </a:r>
          </a:p>
          <a:p>
            <a:pPr lvl="1">
              <a:lnSpc>
                <a:spcPct val="150000"/>
              </a:lnSpc>
            </a:pPr>
            <a:r>
              <a:rPr lang="ru-RU" sz="2100" dirty="0" smtClean="0"/>
              <a:t>Из одного продукта в другой </a:t>
            </a:r>
            <a:r>
              <a:rPr lang="en-US" sz="2100" dirty="0" smtClean="0"/>
              <a:t>(</a:t>
            </a:r>
            <a:r>
              <a:rPr lang="ru-RU" sz="2100" dirty="0" smtClean="0"/>
              <a:t>замена продукта)</a:t>
            </a:r>
            <a:endParaRPr lang="en-US" sz="21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Интеграции </a:t>
            </a:r>
            <a:r>
              <a:rPr lang="ru-RU" sz="2000" dirty="0" smtClean="0"/>
              <a:t> с другими приложениями</a:t>
            </a:r>
            <a:endParaRPr lang="ru-RU" sz="2000" b="1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Поддержка </a:t>
            </a:r>
            <a:r>
              <a:rPr lang="ru-RU" sz="2000" dirty="0" smtClean="0"/>
              <a:t>приложения 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Обновление</a:t>
            </a:r>
            <a:r>
              <a:rPr lang="en-US" sz="2000" dirty="0" smtClean="0"/>
              <a:t> </a:t>
            </a:r>
            <a:r>
              <a:rPr lang="ru-RU" sz="2000" dirty="0" smtClean="0"/>
              <a:t>приложения </a:t>
            </a:r>
            <a:r>
              <a:rPr lang="en-US" sz="2000" dirty="0" smtClean="0"/>
              <a:t>(</a:t>
            </a:r>
            <a:r>
              <a:rPr lang="ru-RU" sz="2000" dirty="0" smtClean="0"/>
              <a:t>новые </a:t>
            </a:r>
            <a:r>
              <a:rPr lang="ru-RU" sz="2000" dirty="0" err="1" smtClean="0"/>
              <a:t>фичи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Переделка </a:t>
            </a:r>
            <a:r>
              <a:rPr lang="ru-RU" sz="2000" dirty="0" smtClean="0"/>
              <a:t>приложения </a:t>
            </a:r>
            <a:r>
              <a:rPr lang="en-US" sz="2000" dirty="0" smtClean="0"/>
              <a:t>(</a:t>
            </a:r>
            <a:r>
              <a:rPr lang="ru-RU" sz="2000" dirty="0" smtClean="0"/>
              <a:t>например смена технологии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4" name="Picture 2" descr="Картинки по запросу алиса в стране чудес дисней али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38" y="3690572"/>
            <a:ext cx="4082562" cy="25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4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использовать как источники информации?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4062" y="1784838"/>
            <a:ext cx="95308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/>
              <a:t>Технические</a:t>
            </a:r>
            <a:r>
              <a:rPr lang="ru-RU" sz="2000" dirty="0" smtClean="0"/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База данных + приложение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Документация по проекту (в первую очередь системная)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Исходный код (особенно случае </a:t>
            </a:r>
            <a:r>
              <a:rPr lang="en-US" sz="2000" dirty="0" smtClean="0"/>
              <a:t>code first)</a:t>
            </a:r>
            <a:endParaRPr lang="ru-RU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Интервью с техническими </a:t>
            </a:r>
            <a:r>
              <a:rPr lang="en-US" sz="2000" dirty="0" smtClean="0"/>
              <a:t>stakeholders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Бизнес</a:t>
            </a:r>
            <a:r>
              <a:rPr lang="ru-RU" sz="2000" dirty="0" smtClean="0"/>
              <a:t>:</a:t>
            </a:r>
            <a:endParaRPr lang="en-US" sz="21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Нормативная документация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Интервью с бизнес </a:t>
            </a:r>
            <a:r>
              <a:rPr lang="en-US" sz="2000" dirty="0" smtClean="0"/>
              <a:t>Stakeholders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b="1" dirty="0" smtClean="0"/>
              <a:t>Здравый смысл</a:t>
            </a:r>
            <a:endParaRPr lang="ru-RU" b="1" dirty="0"/>
          </a:p>
        </p:txBody>
      </p:sp>
      <p:pic>
        <p:nvPicPr>
          <p:cNvPr id="11266" name="Picture 2" descr="Картинки по запросу алиса в стране чудес дисней выпей ме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084" y="3634902"/>
            <a:ext cx="3906715" cy="27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9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описания обычно требуются?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5947" y="1556238"/>
            <a:ext cx="5767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Модель данных</a:t>
            </a:r>
            <a:r>
              <a:rPr lang="ru-RU" dirty="0" smtClean="0"/>
              <a:t>. Схема + табличное описание.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/>
              <a:t>Маппинг</a:t>
            </a:r>
            <a:r>
              <a:rPr lang="ru-RU" dirty="0" smtClean="0"/>
              <a:t>. Описание </a:t>
            </a:r>
            <a:r>
              <a:rPr lang="ru-RU" dirty="0" err="1" smtClean="0"/>
              <a:t>передающе</a:t>
            </a:r>
            <a:r>
              <a:rPr lang="ru-RU" dirty="0" smtClean="0"/>
              <a:t>-принимающего интерфейса. Набор данных. Трансформации в виде бизнес правил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NFR</a:t>
            </a:r>
            <a:r>
              <a:rPr lang="ru-RU" dirty="0" smtClean="0"/>
              <a:t>. В любом удобном формате</a:t>
            </a:r>
            <a:endParaRPr lang="ru-RU" dirty="0"/>
          </a:p>
        </p:txBody>
      </p:sp>
      <p:pic>
        <p:nvPicPr>
          <p:cNvPr id="4" name="Picture 4" descr="Картинки по запросу алиса в стране чудес дисней безумный шляп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4" y="3125926"/>
            <a:ext cx="3927231" cy="30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принципы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11115" y="1485900"/>
            <a:ext cx="59348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Все лгут </a:t>
            </a:r>
            <a:r>
              <a:rPr lang="ru-RU" dirty="0" smtClean="0"/>
              <a:t>(даже код, даже база).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Никому </a:t>
            </a:r>
            <a:r>
              <a:rPr lang="ru-RU" b="1" dirty="0" smtClean="0"/>
              <a:t>не нужны документы</a:t>
            </a:r>
            <a:r>
              <a:rPr lang="ru-RU" dirty="0" smtClean="0"/>
              <a:t>. Проясняйте цели задачи и потребителей документа. Что им нужно и зачем?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Аккуратно выбирайте </a:t>
            </a:r>
            <a:r>
              <a:rPr lang="ru-RU" b="1" dirty="0" smtClean="0"/>
              <a:t>объем работ</a:t>
            </a:r>
            <a:r>
              <a:rPr lang="ru-RU" dirty="0" smtClean="0"/>
              <a:t>. Скорее всего требуется описать лишь часть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Контролируйте </a:t>
            </a:r>
            <a:r>
              <a:rPr lang="ru-RU" b="1" dirty="0" smtClean="0"/>
              <a:t>уровень деталей</a:t>
            </a:r>
            <a:r>
              <a:rPr lang="ru-RU" dirty="0" smtClean="0"/>
              <a:t>. Он должен соответствовать цели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Специфицируйте систему </a:t>
            </a:r>
            <a:r>
              <a:rPr lang="ru-RU" b="1" dirty="0" smtClean="0"/>
              <a:t>как есть</a:t>
            </a:r>
            <a:r>
              <a:rPr lang="ru-RU" dirty="0" smtClean="0"/>
              <a:t>, даже если что-то не правильно. Все фиксы должны лежать отдельно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Не дайте документации протухать</a:t>
            </a:r>
            <a:r>
              <a:rPr lang="ru-RU" dirty="0" smtClean="0"/>
              <a:t>. Если предполагается многоразовое использование документации, позаботьтесь о процессе ее обновления</a:t>
            </a:r>
          </a:p>
        </p:txBody>
      </p:sp>
      <p:pic>
        <p:nvPicPr>
          <p:cNvPr id="4" name="Picture 2" descr="Картинки по запросу алиса в стране чудес флак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291" y="3148453"/>
            <a:ext cx="3904029" cy="312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сделать?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33146"/>
            <a:ext cx="5993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базе все очень хорошо и есть доки =</a:t>
            </a:r>
            <a:r>
              <a:rPr lang="en-US" dirty="0" smtClean="0"/>
              <a:t>&gt; </a:t>
            </a:r>
            <a:r>
              <a:rPr lang="ru-RU" dirty="0" smtClean="0"/>
              <a:t>один скрипт на </a:t>
            </a:r>
            <a:r>
              <a:rPr lang="en-US" dirty="0" smtClean="0"/>
              <a:t>SQL </a:t>
            </a:r>
            <a:r>
              <a:rPr lang="ru-RU" dirty="0" smtClean="0"/>
              <a:t>для описаний + </a:t>
            </a:r>
            <a:r>
              <a:rPr lang="ru-RU" dirty="0" err="1" smtClean="0"/>
              <a:t>коменты</a:t>
            </a:r>
            <a:r>
              <a:rPr lang="ru-RU" dirty="0" smtClean="0"/>
              <a:t>+ генерация схемы (например </a:t>
            </a:r>
            <a:r>
              <a:rPr lang="en-US" dirty="0" smtClean="0"/>
              <a:t>Diagram MSSQL </a:t>
            </a:r>
            <a:r>
              <a:rPr lang="en-US" dirty="0" err="1" smtClean="0"/>
              <a:t>Managment</a:t>
            </a:r>
            <a:r>
              <a:rPr lang="en-US" dirty="0" smtClean="0"/>
              <a:t> Studio)</a:t>
            </a:r>
            <a:r>
              <a:rPr lang="ru-RU" dirty="0" smtClean="0"/>
              <a:t> =</a:t>
            </a:r>
            <a:r>
              <a:rPr lang="en-US" dirty="0" smtClean="0"/>
              <a:t>&gt; </a:t>
            </a:r>
            <a:r>
              <a:rPr lang="ru-RU" dirty="0" smtClean="0"/>
              <a:t>пачка встреч для верификации, что вы правы =</a:t>
            </a:r>
            <a:r>
              <a:rPr lang="en-US" dirty="0" smtClean="0"/>
              <a:t>&gt; </a:t>
            </a:r>
            <a:r>
              <a:rPr lang="ru-RU" dirty="0" smtClean="0"/>
              <a:t>переход к сущностям (</a:t>
            </a:r>
            <a:r>
              <a:rPr lang="en-US" dirty="0" smtClean="0"/>
              <a:t>LC, BR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базе все плохо, источников почти что нет =</a:t>
            </a:r>
            <a:r>
              <a:rPr lang="en-US" dirty="0" smtClean="0"/>
              <a:t>&gt; </a:t>
            </a:r>
            <a:r>
              <a:rPr lang="ru-RU" dirty="0" smtClean="0"/>
              <a:t>исследование процессов =</a:t>
            </a:r>
            <a:r>
              <a:rPr lang="en-US" dirty="0" smtClean="0"/>
              <a:t>&gt; screen mapping =&gt; </a:t>
            </a:r>
            <a:r>
              <a:rPr lang="ru-RU" dirty="0" smtClean="0"/>
              <a:t>исследование базы =</a:t>
            </a:r>
            <a:r>
              <a:rPr lang="en-US" dirty="0" smtClean="0"/>
              <a:t>&gt; </a:t>
            </a:r>
            <a:r>
              <a:rPr lang="ru-RU" dirty="0" smtClean="0"/>
              <a:t>ручное восстановление структуры =</a:t>
            </a:r>
            <a:r>
              <a:rPr lang="en-US" dirty="0" smtClean="0"/>
              <a:t>&gt; </a:t>
            </a:r>
            <a:r>
              <a:rPr lang="ru-RU" dirty="0" smtClean="0"/>
              <a:t>ручная схема + описание</a:t>
            </a:r>
            <a:r>
              <a:rPr lang="en-US" dirty="0" smtClean="0"/>
              <a:t> =&gt; </a:t>
            </a:r>
            <a:r>
              <a:rPr lang="ru-RU" dirty="0" smtClean="0"/>
              <a:t>переход к сущностям (</a:t>
            </a:r>
            <a:r>
              <a:rPr lang="en-US" dirty="0" smtClean="0"/>
              <a:t>LC, BR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ru-RU" dirty="0" smtClean="0"/>
          </a:p>
        </p:txBody>
      </p:sp>
      <p:pic>
        <p:nvPicPr>
          <p:cNvPr id="8196" name="Picture 4" descr="Картинки по запросу алиса в стране чудес дисней фламин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77" y="3065056"/>
            <a:ext cx="4012223" cy="33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5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проверять в БД?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6285" y="1424354"/>
            <a:ext cx="51786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Для целых значений: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Есть ли негативные, нули, положительные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Диапазон чисел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не нарушают ли они «смысл»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Для дробных значений: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Действительно ли там дроби?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Сколько знаков после запятой значимо?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В какие моменты происходит округление?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Даты и время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Какой формат хранения?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Для всех связанных таблиц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Есть ли «висячие» строки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Действительно ли эта таблица/поле/значение используется сейчас?</a:t>
            </a:r>
          </a:p>
          <a:p>
            <a:endParaRPr lang="ru-RU" dirty="0" smtClean="0"/>
          </a:p>
          <a:p>
            <a:pPr marL="800100" lvl="1" indent="-342900">
              <a:buFont typeface="+mj-lt"/>
              <a:buAutoNum type="arabicPeriod"/>
            </a:pPr>
            <a:endParaRPr lang="ru-RU" dirty="0" smtClean="0"/>
          </a:p>
        </p:txBody>
      </p:sp>
      <p:pic>
        <p:nvPicPr>
          <p:cNvPr id="4" name="Picture 2" descr="Картинки по запросу алиса в стране чудес чеширский кот мультфиль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08" y="3521256"/>
            <a:ext cx="4064977" cy="27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45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796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Open Sans Light</vt:lpstr>
      <vt:lpstr>Office Theme</vt:lpstr>
      <vt:lpstr>Реверс-инжиниринг. Восстанавливаем структуру данных  Николай Соколовский, Станислав Рождественский</vt:lpstr>
      <vt:lpstr>Кто эти люди?</vt:lpstr>
      <vt:lpstr>Что такое реверс-инжиниринг?</vt:lpstr>
      <vt:lpstr>Когда чаще всего надо реверсить структуру данных?</vt:lpstr>
      <vt:lpstr>Что можно использовать как источники информации?</vt:lpstr>
      <vt:lpstr>Какие описания обычно требуются?</vt:lpstr>
      <vt:lpstr>Общие принципы</vt:lpstr>
      <vt:lpstr>Как это сделать?</vt:lpstr>
      <vt:lpstr>Что нужно проверять в БД?</vt:lpstr>
      <vt:lpstr>Что нужно проверять в окружении?</vt:lpstr>
      <vt:lpstr>Что нужно знать об интеграции?</vt:lpstr>
      <vt:lpstr>Что можно достать из исходного кода?</vt:lpstr>
      <vt:lpstr>PowerPoint Presentation</vt:lpstr>
      <vt:lpstr>Проблемы в базе</vt:lpstr>
      <vt:lpstr>Проблемы при интервью</vt:lpstr>
      <vt:lpstr>Проблемы кода</vt:lpstr>
      <vt:lpstr>Проблемы документации</vt:lpstr>
      <vt:lpstr>Спасибо за внимание</vt:lpstr>
    </vt:vector>
  </TitlesOfParts>
  <Company>DataArt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Реверс-инжиниринг. Восстанавливаем структуру данных  Николай Соколовский, Станислав Рождественский</dc:title>
  <dc:creator>Nikolay Sokolovskiy</dc:creator>
  <cp:lastModifiedBy>Nikolay Sokolovskiy</cp:lastModifiedBy>
  <cp:revision>49</cp:revision>
  <dcterms:created xsi:type="dcterms:W3CDTF">2017-09-05T08:50:23Z</dcterms:created>
  <dcterms:modified xsi:type="dcterms:W3CDTF">2017-09-12T09:37:32Z</dcterms:modified>
</cp:coreProperties>
</file>