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71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5" r:id="rId4"/>
    <p:sldId id="260" r:id="rId5"/>
    <p:sldId id="278" r:id="rId6"/>
    <p:sldId id="279" r:id="rId7"/>
    <p:sldId id="282" r:id="rId8"/>
    <p:sldId id="266" r:id="rId9"/>
    <p:sldId id="270" r:id="rId10"/>
    <p:sldId id="280" r:id="rId11"/>
    <p:sldId id="269" r:id="rId12"/>
    <p:sldId id="283" r:id="rId13"/>
    <p:sldId id="276" r:id="rId14"/>
    <p:sldId id="262" r:id="rId15"/>
    <p:sldId id="273" r:id="rId16"/>
    <p:sldId id="277" r:id="rId17"/>
    <p:sldId id="281" r:id="rId18"/>
    <p:sldId id="259" r:id="rId19"/>
  </p:sldIdLst>
  <p:sldSz cx="12192000" cy="6858000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pos="619" userDrawn="1">
          <p15:clr>
            <a:srgbClr val="A4A3A4"/>
          </p15:clr>
        </p15:guide>
        <p15:guide id="3" pos="4248" userDrawn="1">
          <p15:clr>
            <a:srgbClr val="A4A3A4"/>
          </p15:clr>
        </p15:guide>
        <p15:guide id="4" orient="horz" pos="35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ельянинова А. C." initials="Alex" lastIdx="9" clrIdx="0"/>
  <p:cmAuthor id="1" name="Марков В.Е." initials="МВ" lastIdx="1" clrIdx="1"/>
  <p:cmAuthor id="2" name="Ушурова Т.С." initials="УТ" lastIdx="12" clrIdx="2">
    <p:extLst>
      <p:ext uri="{19B8F6BF-5375-455C-9EA6-DF929625EA0E}">
        <p15:presenceInfo xmlns:p15="http://schemas.microsoft.com/office/powerpoint/2012/main" userId="S-1-5-21-117609710-299502267-839522115-11043" providerId="AD"/>
      </p:ext>
    </p:extLst>
  </p:cmAuthor>
  <p:cmAuthor id="3" name="Николаева Е.Ю." initials="НЕ" lastIdx="8" clrIdx="3">
    <p:extLst>
      <p:ext uri="{19B8F6BF-5375-455C-9EA6-DF929625EA0E}">
        <p15:presenceInfo xmlns:p15="http://schemas.microsoft.com/office/powerpoint/2012/main" userId="S-1-5-21-117609710-299502267-839522115-110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574"/>
    <a:srgbClr val="D1E9F7"/>
    <a:srgbClr val="D4D2DC"/>
    <a:srgbClr val="B5B1C3"/>
    <a:srgbClr val="F5E901"/>
    <a:srgbClr val="FFFF00"/>
    <a:srgbClr val="006699"/>
    <a:srgbClr val="F3DAC5"/>
    <a:srgbClr val="A5A0B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3" autoAdjust="0"/>
    <p:restoredTop sz="90918" autoAdjust="0"/>
  </p:normalViewPr>
  <p:slideViewPr>
    <p:cSldViewPr snapToGrid="0">
      <p:cViewPr varScale="1">
        <p:scale>
          <a:sx n="101" d="100"/>
          <a:sy n="101" d="100"/>
        </p:scale>
        <p:origin x="966" y="138"/>
      </p:cViewPr>
      <p:guideLst>
        <p:guide pos="619"/>
        <p:guide pos="4248"/>
        <p:guide orient="horz" pos="35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3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5-22T19:26:37.335" idx="7">
    <p:pos x="10" y="10"/>
    <p:text>А что означает красный шрифт?</p:text>
    <p:extLst>
      <p:ext uri="{C676402C-5697-4E1C-873F-D02D1690AC5C}">
        <p15:threadingInfo xmlns:p15="http://schemas.microsoft.com/office/powerpoint/2012/main" timeZoneBias="-180"/>
      </p:ext>
    </p:extLst>
  </p:cm>
  <p:cm authorId="2" dt="2019-05-23T11:44:53.028" idx="8">
    <p:pos x="10" y="146"/>
    <p:text>Это те самые дополниетльные действия с 13 слайда</p:text>
    <p:extLst>
      <p:ext uri="{C676402C-5697-4E1C-873F-D02D1690AC5C}">
        <p15:threadingInfo xmlns:p15="http://schemas.microsoft.com/office/powerpoint/2012/main" timeZoneBias="-180">
          <p15:parentCm authorId="3" idx="7"/>
        </p15:threadingInfo>
      </p:ext>
    </p:extLst>
  </p:cm>
  <p:cm authorId="3" dt="2019-05-23T15:23:23.457" idx="8">
    <p:pos x="10" y="282"/>
    <p:text>Поняла. Заменила красный шрифт оранжевыми рамочками, чтобы не так категорично смотрелось :) Такие же рамочки добавила на 13-й слайд.</p:text>
    <p:extLst>
      <p:ext uri="{C676402C-5697-4E1C-873F-D02D1690AC5C}">
        <p15:threadingInfo xmlns:p15="http://schemas.microsoft.com/office/powerpoint/2012/main" timeZoneBias="-180">
          <p15:parentCm authorId="3" idx="7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016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016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FEAFA5-15A6-4144-A86B-25671C98FE0E}" type="datetimeFigureOut">
              <a:rPr lang="ru-RU"/>
              <a:pPr>
                <a:defRPr/>
              </a:pPr>
              <a:t>28.05.2019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626"/>
            <a:ext cx="2889938" cy="496015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626"/>
            <a:ext cx="2889938" cy="496015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99BE3E-A376-4DFD-9AA5-9986AF64E5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0793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016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016"/>
          </a:xfrm>
          <a:prstGeom prst="rect">
            <a:avLst/>
          </a:prstGeom>
        </p:spPr>
        <p:txBody>
          <a:bodyPr vert="horz" lIns="90315" tIns="45158" rIns="90315" bIns="4515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9B4941-DC82-46A2-9894-78F287E31ED9}" type="datetimeFigureOut">
              <a:rPr lang="ru-RU"/>
              <a:pPr>
                <a:defRPr/>
              </a:pPr>
              <a:t>28.05.2019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15" tIns="45158" rIns="90315" bIns="45158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6105"/>
            <a:ext cx="5335270" cy="4467305"/>
          </a:xfrm>
          <a:prstGeom prst="rect">
            <a:avLst/>
          </a:prstGeom>
        </p:spPr>
        <p:txBody>
          <a:bodyPr vert="horz" lIns="90315" tIns="45158" rIns="90315" bIns="4515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626"/>
            <a:ext cx="2889938" cy="496015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626"/>
            <a:ext cx="2889938" cy="496015"/>
          </a:xfrm>
          <a:prstGeom prst="rect">
            <a:avLst/>
          </a:prstGeom>
        </p:spPr>
        <p:txBody>
          <a:bodyPr vert="horz" lIns="90315" tIns="45158" rIns="90315" bIns="4515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2BD0C6-C8E7-46C7-95F4-54F210C743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41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Очень много материалов о том, как  управлять удаленной командой, но о том, как управлять требованиями в работе с удаленной командой ничего. 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BD0C6-C8E7-46C7-95F4-54F210C7439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89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BD0C6-C8E7-46C7-95F4-54F210C7439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55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Предлагаемые инструменты - это не панацея. Это то, что помогает работать нам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BD0C6-C8E7-46C7-95F4-54F210C7439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1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 hasCustomPrompt="1"/>
          </p:nvPr>
        </p:nvSpPr>
        <p:spPr>
          <a:xfrm>
            <a:off x="874713" y="2058988"/>
            <a:ext cx="8417123" cy="1158179"/>
          </a:xfrm>
        </p:spPr>
        <p:txBody>
          <a:bodyPr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3400" b="1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+mj-ea"/>
                <a:cs typeface="Arial" charset="0"/>
              </a:defRPr>
            </a:lvl1pPr>
            <a:extLst/>
          </a:lstStyle>
          <a:p>
            <a:r>
              <a:rPr lang="ru-RU" dirty="0" smtClean="0"/>
              <a:t>Название презентации</a:t>
            </a:r>
            <a:endParaRPr lang="en-US" dirty="0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 hasCustomPrompt="1"/>
          </p:nvPr>
        </p:nvSpPr>
        <p:spPr>
          <a:xfrm>
            <a:off x="874713" y="3833615"/>
            <a:ext cx="8417124" cy="430907"/>
          </a:xfrm>
        </p:spPr>
        <p:txBody>
          <a:bodyPr tIns="0">
            <a:noAutofit/>
          </a:bodyPr>
          <a:lstStyle>
            <a:lvl1pPr marL="0" indent="0" algn="l" defTabSz="539750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en-US" sz="2400" kern="1200" baseline="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dirty="0" smtClean="0"/>
              <a:t>Имя</a:t>
            </a:r>
            <a:endParaRPr lang="en-US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874713" y="4283571"/>
            <a:ext cx="8417124" cy="432048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04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нутренний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 hasCustomPrompt="1"/>
          </p:nvPr>
        </p:nvSpPr>
        <p:spPr>
          <a:xfrm>
            <a:off x="874713" y="2068513"/>
            <a:ext cx="8417123" cy="1701478"/>
          </a:xfrm>
        </p:spPr>
        <p:txBody>
          <a:bodyPr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3400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r>
              <a:rPr lang="ru-RU" dirty="0" smtClean="0"/>
              <a:t>Название раздела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78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74713" y="1244595"/>
            <a:ext cx="8415337" cy="671517"/>
          </a:xfr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874713" y="2060574"/>
            <a:ext cx="8415337" cy="3878263"/>
          </a:xfrm>
        </p:spPr>
        <p:txBody>
          <a:bodyPr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indent="0" eaLnBrk="1" latinLnBrk="0" hangingPunct="1">
              <a:buNone/>
              <a:defRPr lang="ru-RU" sz="1250" smtClean="0">
                <a:latin typeface="Arial" pitchFamily="34" charset="0"/>
                <a:cs typeface="Arial" pitchFamily="34" charset="0"/>
              </a:defRPr>
            </a:lvl3pPr>
            <a:lvl4pPr eaLnBrk="1" latinLnBrk="0" hangingPunct="1">
              <a:defRPr>
                <a:latin typeface="Arial" pitchFamily="34" charset="0"/>
                <a:cs typeface="Arial" pitchFamily="34" charset="0"/>
              </a:defRPr>
            </a:lvl4pPr>
            <a:lvl5pPr eaLnBrk="1" latinLnBrk="0" hangingPunct="1"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  <a:extLst/>
          </a:lstStyle>
          <a:p>
            <a:pPr marL="342900" lvl="0" indent="-342900" algn="l" defTabSz="53975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</a:pPr>
            <a:r>
              <a:rPr lang="ru-RU" dirty="0" smtClean="0"/>
              <a:t>Текст</a:t>
            </a:r>
          </a:p>
          <a:p>
            <a:pPr marL="720000" lvl="1" indent="-342900" algn="l" defTabSz="53975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</a:pPr>
            <a:r>
              <a:rPr lang="ru-RU" dirty="0" smtClean="0"/>
              <a:t>Второй уровень</a:t>
            </a:r>
          </a:p>
          <a:p>
            <a:pPr marL="720000" lvl="1" indent="-342900" algn="l" defTabSz="53975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</a:pPr>
            <a:endParaRPr lang="ru-RU" dirty="0" smtClean="0"/>
          </a:p>
        </p:txBody>
      </p:sp>
      <p:cxnSp>
        <p:nvCxnSpPr>
          <p:cNvPr id="9" name="Прямая со стрелкой 8"/>
          <p:cNvCxnSpPr/>
          <p:nvPr userDrawn="1"/>
        </p:nvCxnSpPr>
        <p:spPr>
          <a:xfrm>
            <a:off x="10987616" y="-396000"/>
            <a:ext cx="0" cy="3960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11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без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 hasCustomPrompt="1"/>
          </p:nvPr>
        </p:nvSpPr>
        <p:spPr>
          <a:xfrm>
            <a:off x="874713" y="2068513"/>
            <a:ext cx="8407598" cy="3870325"/>
          </a:xfrm>
        </p:spPr>
        <p:txBody>
          <a:bodyPr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8650" indent="-252413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indent="0" eaLnBrk="1" latinLnBrk="0" hangingPunct="1">
              <a:buNone/>
              <a:defRPr lang="ru-RU" sz="1250" smtClean="0">
                <a:latin typeface="Arial" pitchFamily="34" charset="0"/>
                <a:cs typeface="Arial" pitchFamily="34" charset="0"/>
              </a:defRPr>
            </a:lvl3pPr>
            <a:lvl4pPr eaLnBrk="1" latinLnBrk="0" hangingPunct="1">
              <a:defRPr>
                <a:latin typeface="Arial" pitchFamily="34" charset="0"/>
                <a:cs typeface="Arial" pitchFamily="34" charset="0"/>
              </a:defRPr>
            </a:lvl4pPr>
            <a:lvl5pPr eaLnBrk="1" latinLnBrk="0" hangingPunct="1">
              <a:defRPr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  <a:lvl7pPr>
              <a:defRPr>
                <a:latin typeface="Arial" pitchFamily="34" charset="0"/>
                <a:cs typeface="Arial" pitchFamily="34" charset="0"/>
              </a:defRPr>
            </a:lvl7pPr>
            <a:lvl8pPr>
              <a:defRPr>
                <a:latin typeface="Arial" pitchFamily="34" charset="0"/>
                <a:cs typeface="Arial" pitchFamily="34" charset="0"/>
              </a:defRPr>
            </a:lvl8pPr>
            <a:lvl9pPr>
              <a:defRPr>
                <a:latin typeface="Arial" pitchFamily="34" charset="0"/>
                <a:cs typeface="Arial" pitchFamily="34" charset="0"/>
              </a:defRPr>
            </a:lvl9pPr>
            <a:extLst/>
          </a:lstStyle>
          <a:p>
            <a:pPr marL="342900" lvl="0" indent="-342900" algn="l" defTabSz="53975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</a:pPr>
            <a:r>
              <a:rPr lang="ru-RU" dirty="0" smtClean="0"/>
              <a:t>Текст</a:t>
            </a:r>
          </a:p>
          <a:p>
            <a:pPr marL="720000" lvl="1" indent="-342900" algn="l" defTabSz="53975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</a:pPr>
            <a:r>
              <a:rPr lang="ru-RU" dirty="0" smtClean="0"/>
              <a:t>Второй уровень</a:t>
            </a: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38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74713" y="1247745"/>
            <a:ext cx="8407400" cy="66836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874713" y="2068080"/>
            <a:ext cx="8416925" cy="38707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90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след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713" y="2072382"/>
            <a:ext cx="49683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Спасибо за внимание!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4049117"/>
            <a:ext cx="3672209" cy="93548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ru-RU" dirty="0" smtClean="0"/>
              <a:t>Имя</a:t>
            </a:r>
            <a:br>
              <a:rPr lang="ru-RU" dirty="0" smtClean="0"/>
            </a:br>
            <a:r>
              <a:rPr lang="en-US" dirty="0" smtClean="0"/>
              <a:t>e-mail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3569"/>
          <a:stretch>
            <a:fillRect/>
          </a:stretch>
        </p:blipFill>
        <p:spPr bwMode="auto">
          <a:xfrm>
            <a:off x="5632972" y="2914651"/>
            <a:ext cx="5761207" cy="333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10270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4"/>
          <p:cNvSpPr>
            <a:spLocks noGrp="1"/>
          </p:cNvSpPr>
          <p:nvPr>
            <p:ph type="title"/>
          </p:nvPr>
        </p:nvSpPr>
        <p:spPr bwMode="auto">
          <a:xfrm>
            <a:off x="874713" y="1247745"/>
            <a:ext cx="8407400" cy="66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  <a:endParaRPr lang="en-US" dirty="0" smtClean="0"/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876301" y="2060574"/>
            <a:ext cx="841533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  <a:endParaRPr lang="en-US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 smtClean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028766" y="6375400"/>
            <a:ext cx="1316567" cy="261938"/>
          </a:xfrm>
          <a:prstGeom prst="rect">
            <a:avLst/>
          </a:prstGeom>
          <a:noFill/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extLst/>
          </a:lstStyle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6" name="Picture 2" descr="G:\projects\Custis\003 Brandbook\003 Design\final\templates\custis_logo_with_subline.gi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9"/>
          <a:stretch>
            <a:fillRect/>
          </a:stretch>
        </p:blipFill>
        <p:spPr bwMode="auto">
          <a:xfrm>
            <a:off x="9487958" y="685801"/>
            <a:ext cx="1741516" cy="44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 стрелкой 16"/>
          <p:cNvCxnSpPr/>
          <p:nvPr userDrawn="1"/>
        </p:nvCxnSpPr>
        <p:spPr>
          <a:xfrm>
            <a:off x="-528736" y="1247745"/>
            <a:ext cx="52873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 userDrawn="1"/>
        </p:nvCxnSpPr>
        <p:spPr>
          <a:xfrm>
            <a:off x="-528736" y="1918016"/>
            <a:ext cx="52873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 userDrawn="1"/>
        </p:nvCxnSpPr>
        <p:spPr>
          <a:xfrm>
            <a:off x="-528736" y="2052638"/>
            <a:ext cx="52873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 userDrawn="1"/>
        </p:nvCxnSpPr>
        <p:spPr>
          <a:xfrm>
            <a:off x="1055688" y="-396000"/>
            <a:ext cx="0" cy="3960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 userDrawn="1"/>
        </p:nvCxnSpPr>
        <p:spPr>
          <a:xfrm>
            <a:off x="874713" y="-396000"/>
            <a:ext cx="0" cy="3960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 userDrawn="1"/>
        </p:nvCxnSpPr>
        <p:spPr>
          <a:xfrm>
            <a:off x="9485841" y="-396000"/>
            <a:ext cx="0" cy="3960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 userDrawn="1"/>
        </p:nvCxnSpPr>
        <p:spPr>
          <a:xfrm>
            <a:off x="-528736" y="5943658"/>
            <a:ext cx="52873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 userDrawn="1"/>
        </p:nvCxnSpPr>
        <p:spPr>
          <a:xfrm>
            <a:off x="-528736" y="6137275"/>
            <a:ext cx="52873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 userDrawn="1"/>
        </p:nvCxnSpPr>
        <p:spPr>
          <a:xfrm>
            <a:off x="11207749" y="-396000"/>
            <a:ext cx="0" cy="3960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 userDrawn="1"/>
        </p:nvCxnSpPr>
        <p:spPr>
          <a:xfrm>
            <a:off x="-528736" y="1057245"/>
            <a:ext cx="528736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 userDrawn="1"/>
        </p:nvCxnSpPr>
        <p:spPr>
          <a:xfrm>
            <a:off x="11398249" y="-396000"/>
            <a:ext cx="0" cy="39600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719" r:id="rId2"/>
    <p:sldLayoutId id="2147484720" r:id="rId3"/>
    <p:sldLayoutId id="2147484721" r:id="rId4"/>
    <p:sldLayoutId id="2147484722" r:id="rId5"/>
    <p:sldLayoutId id="2147484723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3200" kern="1200" dirty="0" smtClean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9pPr>
      <a:extLst/>
    </p:titleStyle>
    <p:bodyStyle>
      <a:lvl1pPr marL="342900" indent="-342900" algn="l" defTabSz="539750" rtl="0" eaLnBrk="1" fontAlgn="base" hangingPunct="1">
        <a:spcBef>
          <a:spcPct val="0"/>
        </a:spcBef>
        <a:spcAft>
          <a:spcPts val="1200"/>
        </a:spcAft>
        <a:buClr>
          <a:srgbClr val="006699"/>
        </a:buClr>
        <a:buSzPct val="135000"/>
        <a:buFont typeface="Wingdings" pitchFamily="2" charset="2"/>
        <a:buChar char="§"/>
        <a:defRPr lang="ru-RU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20000" indent="-342900" algn="l" defTabSz="539750" rtl="0" eaLnBrk="1" fontAlgn="base" hangingPunct="1">
        <a:spcBef>
          <a:spcPct val="0"/>
        </a:spcBef>
        <a:spcAft>
          <a:spcPts val="1000"/>
        </a:spcAft>
        <a:buClr>
          <a:srgbClr val="006699"/>
        </a:buClr>
        <a:buSzPct val="135000"/>
        <a:buFont typeface="Wingdings" pitchFamily="2" charset="2"/>
        <a:buChar char="§"/>
        <a:defRPr lang="ru-RU" sz="2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85825" marR="0" indent="-22860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006699"/>
        </a:buClr>
        <a:buSzPct val="135000"/>
        <a:buFont typeface="Wingdings" pitchFamily="2" charset="2"/>
        <a:buChar char="§"/>
        <a:tabLst/>
        <a:defRPr sz="1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6963" marR="0" indent="-173038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6699"/>
        </a:buClr>
        <a:buSzPct val="135000"/>
        <a:buFont typeface="Wingdings" pitchFamily="2" charset="2"/>
        <a:buChar char="§"/>
        <a:tabLst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96988" marR="0" indent="-182563" algn="l" defTabSz="91440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6699"/>
        </a:buClr>
        <a:buSzPct val="135000"/>
        <a:buFont typeface="Wingdings" pitchFamily="2" charset="2"/>
        <a:buChar char="§"/>
        <a:tabLst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2" pos="665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5972" userDrawn="1">
          <p15:clr>
            <a:srgbClr val="F26B43"/>
          </p15:clr>
        </p15:guide>
        <p15:guide id="5" pos="7061" userDrawn="1">
          <p15:clr>
            <a:srgbClr val="F26B43"/>
          </p15:clr>
        </p15:guide>
        <p15:guide id="6" orient="horz" pos="1298" userDrawn="1">
          <p15:clr>
            <a:srgbClr val="F26B43"/>
          </p15:clr>
        </p15:guide>
        <p15:guide id="7" orient="horz" pos="1207" userDrawn="1">
          <p15:clr>
            <a:srgbClr val="F26B43"/>
          </p15:clr>
        </p15:guide>
        <p15:guide id="8" orient="horz" pos="777" userDrawn="1">
          <p15:clr>
            <a:srgbClr val="F26B43"/>
          </p15:clr>
        </p15:guide>
        <p15:guide id="9" orient="horz" pos="3741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2" pos="71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br-russia.ru/management/upravlenie-personalom/788569" TargetMode="External"/><Relationship Id="rId2" Type="http://schemas.openxmlformats.org/officeDocument/2006/relationships/hyperlink" Target="https://hbr-russia.ru/karera/professionalnyy-i-lichnostnyy-rost/790490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oudteh.ru/2018/02/chameleonmask-human-surrogates/" TargetMode="External"/><Relationship Id="rId5" Type="http://schemas.openxmlformats.org/officeDocument/2006/relationships/hyperlink" Target="https://hbr-russia.ru/management/upravlenie-personalom/p16727" TargetMode="External"/><Relationship Id="rId4" Type="http://schemas.openxmlformats.org/officeDocument/2006/relationships/hyperlink" Target="https://hbr-russia.ru/karera/upravlenie-vremenem/a2365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tushurova@custis.ru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Управление требованиями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</a:t>
            </a:r>
            <a:r>
              <a:rPr lang="ru-RU" dirty="0"/>
              <a:t>работе с удаленной командой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Тамара Ушурова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Главный системный аналитик</a:t>
            </a:r>
            <a:endParaRPr lang="ru-RU" dirty="0"/>
          </a:p>
        </p:txBody>
      </p:sp>
      <p:sp>
        <p:nvSpPr>
          <p:cNvPr id="6" name="Текст 3"/>
          <p:cNvSpPr txBox="1">
            <a:spLocks/>
          </p:cNvSpPr>
          <p:nvPr/>
        </p:nvSpPr>
        <p:spPr bwMode="auto">
          <a:xfrm>
            <a:off x="882147" y="5366326"/>
            <a:ext cx="8614398" cy="7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Analyst Days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Санкт-Петербург, 25 мая 2019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7" y="610373"/>
            <a:ext cx="2161981" cy="10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874713" y="2749934"/>
            <a:ext cx="4392000" cy="3625466"/>
          </a:xfrm>
        </p:spPr>
        <p:txBody>
          <a:bodyPr/>
          <a:lstStyle/>
          <a:p>
            <a:r>
              <a:rPr lang="ru-RU" dirty="0" smtClean="0"/>
              <a:t>Что тут написано?</a:t>
            </a:r>
          </a:p>
          <a:p>
            <a:r>
              <a:rPr lang="ru-RU" dirty="0" smtClean="0"/>
              <a:t>Не понимаю, как </a:t>
            </a:r>
            <a:br>
              <a:rPr lang="ru-RU" dirty="0" smtClean="0"/>
            </a:br>
            <a:r>
              <a:rPr lang="ru-RU" dirty="0" smtClean="0"/>
              <a:t>связаны между собой </a:t>
            </a:r>
            <a:br>
              <a:rPr lang="ru-RU" dirty="0" smtClean="0"/>
            </a:br>
            <a:r>
              <a:rPr lang="ru-RU" dirty="0" smtClean="0"/>
              <a:t>эти требования</a:t>
            </a:r>
          </a:p>
          <a:p>
            <a:r>
              <a:rPr lang="ru-RU" dirty="0" smtClean="0"/>
              <a:t>Что со сроками?</a:t>
            </a:r>
          </a:p>
          <a:p>
            <a:r>
              <a:rPr lang="ru-RU" dirty="0" smtClean="0"/>
              <a:t>Он так и будет меня донимать вопросом </a:t>
            </a:r>
            <a:br>
              <a:rPr lang="ru-RU" dirty="0" smtClean="0"/>
            </a:br>
            <a:r>
              <a:rPr lang="ru-RU" dirty="0" smtClean="0"/>
              <a:t>«А когда?»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" r="59865" b="36578"/>
          <a:stretch/>
        </p:blipFill>
        <p:spPr>
          <a:xfrm>
            <a:off x="1829125" y="527730"/>
            <a:ext cx="1831127" cy="2222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7" t="38392" b="8384"/>
          <a:stretch/>
        </p:blipFill>
        <p:spPr>
          <a:xfrm>
            <a:off x="6940217" y="782910"/>
            <a:ext cx="1914100" cy="1967024"/>
          </a:xfrm>
          <a:prstGeom prst="rect">
            <a:avLst/>
          </a:prstGeom>
        </p:spPr>
      </p:pic>
      <p:sp>
        <p:nvSpPr>
          <p:cNvPr id="14" name="Объект 12"/>
          <p:cNvSpPr txBox="1">
            <a:spLocks/>
          </p:cNvSpPr>
          <p:nvPr/>
        </p:nvSpPr>
        <p:spPr bwMode="auto">
          <a:xfrm>
            <a:off x="5636766" y="2749934"/>
            <a:ext cx="4530276" cy="362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r>
              <a:rPr lang="ru-RU" dirty="0" smtClean="0"/>
              <a:t>Неужели нельзя сделать как написано?</a:t>
            </a:r>
          </a:p>
          <a:p>
            <a:r>
              <a:rPr lang="ru-RU" dirty="0" smtClean="0"/>
              <a:t>Что тут непонятного?</a:t>
            </a:r>
          </a:p>
          <a:p>
            <a:r>
              <a:rPr lang="ru-RU" dirty="0" smtClean="0"/>
              <a:t>Почему до сих пор </a:t>
            </a:r>
            <a:br>
              <a:rPr lang="ru-RU" dirty="0" smtClean="0"/>
            </a:br>
            <a:r>
              <a:rPr lang="ru-RU" dirty="0" smtClean="0"/>
              <a:t>не сделано?</a:t>
            </a:r>
          </a:p>
          <a:p>
            <a:r>
              <a:rPr lang="ru-RU" dirty="0" smtClean="0"/>
              <a:t>А когда будет сделано?</a:t>
            </a:r>
          </a:p>
          <a:p>
            <a:r>
              <a:rPr lang="ru-RU" dirty="0" smtClean="0"/>
              <a:t>А почему ты молчишь </a:t>
            </a:r>
            <a:br>
              <a:rPr lang="ru-RU" dirty="0" smtClean="0"/>
            </a:br>
            <a:r>
              <a:rPr lang="ru-RU" dirty="0" smtClean="0"/>
              <a:t>и ничего не спрашиваешь?</a:t>
            </a:r>
          </a:p>
        </p:txBody>
      </p:sp>
    </p:spTree>
    <p:extLst>
      <p:ext uri="{BB962C8B-B14F-4D97-AF65-F5344CB8AC3E}">
        <p14:creationId xmlns:p14="http://schemas.microsoft.com/office/powerpoint/2010/main" val="76809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1244595"/>
            <a:ext cx="10334625" cy="671517"/>
          </a:xfrm>
        </p:spPr>
        <p:txBody>
          <a:bodyPr/>
          <a:lstStyle/>
          <a:p>
            <a:r>
              <a:rPr lang="ru-RU" dirty="0" smtClean="0"/>
              <a:t>Какие особенности сотрудников нужно учитывать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4713" y="2060575"/>
            <a:ext cx="8605837" cy="3878263"/>
          </a:xfrm>
        </p:spPr>
        <p:txBody>
          <a:bodyPr/>
          <a:lstStyle/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Неумение или нежелание общаться </a:t>
            </a:r>
            <a:br>
              <a:rPr lang="ru-RU" sz="2400" dirty="0" smtClean="0"/>
            </a:br>
            <a:r>
              <a:rPr lang="ru-RU" sz="2400" dirty="0" smtClean="0"/>
              <a:t>(видеосвязь, телефонный разговор)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Неумение или нежелание воспринимать написанное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2400" dirty="0" smtClean="0"/>
              <a:t>Стресс от контроля и совещаний</a:t>
            </a:r>
          </a:p>
          <a:p>
            <a:pPr lvl="1" algn="just"/>
            <a:endParaRPr lang="ru-RU" sz="1600" i="1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894" r="1629" b="4604"/>
          <a:stretch/>
        </p:blipFill>
        <p:spPr>
          <a:xfrm>
            <a:off x="527749" y="525724"/>
            <a:ext cx="8344958" cy="544740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234148" y="1891811"/>
            <a:ext cx="1084018" cy="679190"/>
          </a:xfrm>
          <a:prstGeom prst="roundRect">
            <a:avLst/>
          </a:prstGeom>
          <a:solidFill>
            <a:srgbClr val="D1E9F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Фиксация результатов анализа проблемы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72230" y="4172156"/>
            <a:ext cx="1152564" cy="679190"/>
          </a:xfrm>
          <a:prstGeom prst="roundRect">
            <a:avLst/>
          </a:prstGeom>
          <a:solidFill>
            <a:srgbClr val="D1E9F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границ системы (разработки </a:t>
            </a:r>
            <a:b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доработки)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72230" y="1881032"/>
            <a:ext cx="1152564" cy="679190"/>
          </a:xfrm>
          <a:prstGeom prst="roundRect">
            <a:avLst/>
          </a:prstGeom>
          <a:solidFill>
            <a:srgbClr val="D1E9F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проблемы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48298" y="4172156"/>
            <a:ext cx="1152564" cy="679190"/>
          </a:xfrm>
          <a:prstGeom prst="roundRect">
            <a:avLst/>
          </a:prstGeom>
          <a:solidFill>
            <a:srgbClr val="D1E9F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8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скоупом</a:t>
            </a:r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00493" y="4172156"/>
            <a:ext cx="1152564" cy="679190"/>
          </a:xfrm>
          <a:prstGeom prst="roundRect">
            <a:avLst/>
          </a:prstGeom>
          <a:solidFill>
            <a:srgbClr val="D1E9F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Уточнение требований </a:t>
            </a:r>
            <a:b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определенных границ системы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49645" y="3015487"/>
            <a:ext cx="1152564" cy="679190"/>
          </a:xfrm>
          <a:prstGeom prst="roundRect">
            <a:avLst/>
          </a:prstGeom>
          <a:solidFill>
            <a:srgbClr val="D1E9F7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73486" y="5606891"/>
            <a:ext cx="1152564" cy="679190"/>
          </a:xfrm>
          <a:prstGeom prst="roundRect">
            <a:avLst/>
          </a:prstGeom>
          <a:solidFill>
            <a:srgbClr val="D1E9F7"/>
          </a:solidFill>
          <a:ln w="38100">
            <a:solidFill>
              <a:srgbClr val="E1A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приоритетов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25000" y="5606891"/>
            <a:ext cx="1152564" cy="679190"/>
          </a:xfrm>
          <a:prstGeom prst="roundRect">
            <a:avLst/>
          </a:prstGeom>
          <a:solidFill>
            <a:srgbClr val="D1E9F7"/>
          </a:solidFill>
          <a:ln w="38100">
            <a:solidFill>
              <a:srgbClr val="E1A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b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рисков</a:t>
            </a:r>
            <a:endParaRPr lang="ru-RU" sz="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1449768" y="4523368"/>
            <a:ext cx="730751" cy="1080177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180519" y="4523368"/>
            <a:ext cx="820763" cy="1080177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 вниз 1"/>
          <p:cNvSpPr/>
          <p:nvPr/>
        </p:nvSpPr>
        <p:spPr>
          <a:xfrm>
            <a:off x="9024565" y="1881031"/>
            <a:ext cx="770161" cy="4405050"/>
          </a:xfrm>
          <a:prstGeom prst="downArrow">
            <a:avLst>
              <a:gd name="adj1" fmla="val 20353"/>
              <a:gd name="adj2" fmla="val 50000"/>
            </a:avLst>
          </a:prstGeom>
          <a:solidFill>
            <a:srgbClr val="D1E9F7"/>
          </a:solidFill>
          <a:ln>
            <a:solidFill>
              <a:srgbClr val="E1A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1A57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4339" y="1496333"/>
            <a:ext cx="114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E1A574"/>
                </a:solidFill>
              </a:rPr>
              <a:t>прототип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Распределение функций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5" name="Объект 3"/>
          <p:cNvSpPr txBox="1">
            <a:spLocks/>
          </p:cNvSpPr>
          <p:nvPr/>
        </p:nvSpPr>
        <p:spPr bwMode="auto">
          <a:xfrm>
            <a:off x="992188" y="2066192"/>
            <a:ext cx="4140000" cy="4159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lvl="1">
              <a:spcAft>
                <a:spcPts val="1200"/>
              </a:spcAft>
            </a:pPr>
            <a:r>
              <a:rPr lang="ru-RU" sz="2400" b="1" dirty="0" smtClean="0"/>
              <a:t>Руководитель проекта</a:t>
            </a:r>
            <a:endParaRPr lang="ru-RU" sz="2400" b="1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 bwMode="auto">
          <a:xfrm>
            <a:off x="6031641" y="2070100"/>
            <a:ext cx="4140000" cy="41592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lvl="1">
              <a:spcAft>
                <a:spcPts val="1200"/>
              </a:spcAft>
            </a:pPr>
            <a:r>
              <a:rPr lang="ru-RU" sz="2400" b="1" dirty="0" smtClean="0"/>
              <a:t>Системный аналитик</a:t>
            </a:r>
            <a:endParaRPr lang="ru-RU" sz="2400" b="1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 bwMode="auto">
          <a:xfrm>
            <a:off x="1065212" y="2606995"/>
            <a:ext cx="4140000" cy="504000"/>
          </a:xfrm>
          <a:prstGeom prst="rect">
            <a:avLst/>
          </a:prstGeom>
          <a:solidFill>
            <a:srgbClr val="D4D2D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lvl="1">
              <a:lnSpc>
                <a:spcPct val="90000"/>
              </a:lnSpc>
              <a:spcAft>
                <a:spcPts val="1200"/>
              </a:spcAft>
            </a:pPr>
            <a:r>
              <a:rPr lang="ru-RU" spc="-30" dirty="0" smtClean="0"/>
              <a:t>Организационные вопросы</a:t>
            </a:r>
            <a:endParaRPr lang="ru-RU" spc="-30" dirty="0"/>
          </a:p>
        </p:txBody>
      </p:sp>
      <p:sp>
        <p:nvSpPr>
          <p:cNvPr id="8" name="Объект 3"/>
          <p:cNvSpPr txBox="1">
            <a:spLocks/>
          </p:cNvSpPr>
          <p:nvPr/>
        </p:nvSpPr>
        <p:spPr bwMode="auto">
          <a:xfrm>
            <a:off x="6007300" y="2606995"/>
            <a:ext cx="4140000" cy="504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342900" indent="-342900" defTabSz="539750" eaLnBrk="1" latinLnBrk="0" hangingPunct="1">
              <a:lnSpc>
                <a:spcPct val="100000"/>
              </a:lnSpc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sz="2400" baseline="0">
                <a:latin typeface="Arial" pitchFamily="34" charset="0"/>
                <a:cs typeface="Arial" pitchFamily="34" charset="0"/>
              </a:defRPr>
            </a:lvl1pPr>
            <a:lvl2pPr marL="0" lvl="1" indent="0" defTabSz="539750" eaLnBrk="1" hangingPunct="1"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197712" marR="0" indent="0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sz="1250" baseline="0">
                <a:latin typeface="Arial" pitchFamily="34" charset="0"/>
                <a:cs typeface="Arial" pitchFamily="34" charset="0"/>
              </a:defRPr>
            </a:lvl3pPr>
            <a:lvl4pPr marL="1096963" marR="0" indent="-173038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>
                <a:latin typeface="Arial" pitchFamily="34" charset="0"/>
                <a:cs typeface="Arial" pitchFamily="34" charset="0"/>
              </a:defRPr>
            </a:lvl4pPr>
            <a:lvl5pPr marL="1296988" marR="0" indent="-182563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>
                <a:latin typeface="Arial" pitchFamily="34" charset="0"/>
                <a:cs typeface="Arial" pitchFamily="34" charset="0"/>
              </a:defRPr>
            </a:lvl5pPr>
            <a:lvl6pPr marL="1508760" indent="-182880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6pPr>
            <a:lvl7pPr marL="171907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7pPr>
            <a:lvl8pPr marL="1920240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8pPr>
            <a:lvl9pPr marL="213055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9pPr>
          </a:lstStyle>
          <a:p>
            <a:pPr lvl="1"/>
            <a:r>
              <a:rPr lang="ru-RU" dirty="0"/>
              <a:t>Формализация требований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 bwMode="auto">
          <a:xfrm>
            <a:off x="6007300" y="3864369"/>
            <a:ext cx="4140000" cy="504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342900" indent="-342900" defTabSz="539750" eaLnBrk="1" latinLnBrk="0" hangingPunct="1">
              <a:lnSpc>
                <a:spcPct val="100000"/>
              </a:lnSpc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sz="2400" baseline="0">
                <a:latin typeface="Arial" pitchFamily="34" charset="0"/>
                <a:cs typeface="Arial" pitchFamily="34" charset="0"/>
              </a:defRPr>
            </a:lvl1pPr>
            <a:lvl2pPr marL="0" lvl="1" indent="0" defTabSz="539750" eaLnBrk="1" hangingPunct="1"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197712" marR="0" indent="0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sz="1250" baseline="0">
                <a:latin typeface="Arial" pitchFamily="34" charset="0"/>
                <a:cs typeface="Arial" pitchFamily="34" charset="0"/>
              </a:defRPr>
            </a:lvl3pPr>
            <a:lvl4pPr marL="1096963" marR="0" indent="-173038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>
                <a:latin typeface="Arial" pitchFamily="34" charset="0"/>
                <a:cs typeface="Arial" pitchFamily="34" charset="0"/>
              </a:defRPr>
            </a:lvl4pPr>
            <a:lvl5pPr marL="1296988" marR="0" indent="-182563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>
                <a:latin typeface="Arial" pitchFamily="34" charset="0"/>
                <a:cs typeface="Arial" pitchFamily="34" charset="0"/>
              </a:defRPr>
            </a:lvl5pPr>
            <a:lvl6pPr marL="1508760" indent="-182880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6pPr>
            <a:lvl7pPr marL="171907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7pPr>
            <a:lvl8pPr marL="1920240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8pPr>
            <a:lvl9pPr marL="213055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9pPr>
          </a:lstStyle>
          <a:p>
            <a:pPr lvl="1"/>
            <a:r>
              <a:rPr lang="ru-RU" dirty="0"/>
              <a:t>Группировка требований</a:t>
            </a:r>
          </a:p>
        </p:txBody>
      </p:sp>
      <p:sp>
        <p:nvSpPr>
          <p:cNvPr id="11" name="Объект 3"/>
          <p:cNvSpPr txBox="1">
            <a:spLocks/>
          </p:cNvSpPr>
          <p:nvPr/>
        </p:nvSpPr>
        <p:spPr bwMode="auto">
          <a:xfrm>
            <a:off x="6007300" y="4493056"/>
            <a:ext cx="4140000" cy="504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342900" indent="-342900" defTabSz="539750" eaLnBrk="1" latinLnBrk="0" hangingPunct="1">
              <a:lnSpc>
                <a:spcPct val="100000"/>
              </a:lnSpc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sz="2400" baseline="0">
                <a:latin typeface="Arial" pitchFamily="34" charset="0"/>
                <a:cs typeface="Arial" pitchFamily="34" charset="0"/>
              </a:defRPr>
            </a:lvl1pPr>
            <a:lvl2pPr marL="0" lvl="1" indent="0" defTabSz="539750" eaLnBrk="1" hangingPunct="1"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197712" marR="0" indent="0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sz="1250" baseline="0">
                <a:latin typeface="Arial" pitchFamily="34" charset="0"/>
                <a:cs typeface="Arial" pitchFamily="34" charset="0"/>
              </a:defRPr>
            </a:lvl3pPr>
            <a:lvl4pPr marL="1096963" marR="0" indent="-173038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>
                <a:latin typeface="Arial" pitchFamily="34" charset="0"/>
                <a:cs typeface="Arial" pitchFamily="34" charset="0"/>
              </a:defRPr>
            </a:lvl4pPr>
            <a:lvl5pPr marL="1296988" marR="0" indent="-182563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>
                <a:latin typeface="Arial" pitchFamily="34" charset="0"/>
                <a:cs typeface="Arial" pitchFamily="34" charset="0"/>
              </a:defRPr>
            </a:lvl5pPr>
            <a:lvl6pPr marL="1508760" indent="-182880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6pPr>
            <a:lvl7pPr marL="171907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7pPr>
            <a:lvl8pPr marL="1920240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8pPr>
            <a:lvl9pPr marL="213055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9pPr>
          </a:lstStyle>
          <a:p>
            <a:pPr lvl="1"/>
            <a:r>
              <a:rPr lang="ru-RU" dirty="0"/>
              <a:t>Установление связей</a:t>
            </a:r>
          </a:p>
        </p:txBody>
      </p:sp>
      <p:sp>
        <p:nvSpPr>
          <p:cNvPr id="12" name="Объект 3"/>
          <p:cNvSpPr txBox="1">
            <a:spLocks/>
          </p:cNvSpPr>
          <p:nvPr/>
        </p:nvSpPr>
        <p:spPr bwMode="auto">
          <a:xfrm>
            <a:off x="1065213" y="5121743"/>
            <a:ext cx="9082087" cy="504000"/>
          </a:xfrm>
          <a:prstGeom prst="rect">
            <a:avLst/>
          </a:prstGeom>
          <a:gradFill flip="none" rotWithShape="1">
            <a:gsLst>
              <a:gs pos="87000">
                <a:srgbClr val="D1E9F7"/>
              </a:gs>
              <a:gs pos="13000">
                <a:srgbClr val="D4D2DC"/>
              </a:gs>
              <a:gs pos="0">
                <a:srgbClr val="D4D2DC"/>
              </a:gs>
              <a:gs pos="100000">
                <a:srgbClr val="D1E9F7"/>
              </a:gs>
            </a:gsLst>
            <a:lin ang="0" scaled="1"/>
            <a:tileRect/>
          </a:gradFill>
          <a:ln w="38100">
            <a:solidFill>
              <a:srgbClr val="E1A574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lvl="1" algn="ctr"/>
            <a:r>
              <a:rPr lang="ru-RU" dirty="0" err="1" smtClean="0"/>
              <a:t>Приоритизация</a:t>
            </a:r>
            <a:endParaRPr lang="ru-RU" dirty="0"/>
          </a:p>
        </p:txBody>
      </p:sp>
      <p:sp>
        <p:nvSpPr>
          <p:cNvPr id="14" name="Объект 3"/>
          <p:cNvSpPr txBox="1">
            <a:spLocks/>
          </p:cNvSpPr>
          <p:nvPr/>
        </p:nvSpPr>
        <p:spPr bwMode="auto">
          <a:xfrm>
            <a:off x="1065213" y="5750430"/>
            <a:ext cx="4140000" cy="504000"/>
          </a:xfrm>
          <a:prstGeom prst="rect">
            <a:avLst/>
          </a:prstGeom>
          <a:solidFill>
            <a:srgbClr val="D4D2DC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lvl="1">
              <a:spcAft>
                <a:spcPts val="1200"/>
              </a:spcAft>
            </a:pPr>
            <a:r>
              <a:rPr lang="ru-RU" dirty="0" smtClean="0"/>
              <a:t>Общий контроль</a:t>
            </a:r>
            <a:endParaRPr lang="ru-RU" dirty="0"/>
          </a:p>
        </p:txBody>
      </p:sp>
      <p:sp>
        <p:nvSpPr>
          <p:cNvPr id="15" name="Объект 3"/>
          <p:cNvSpPr txBox="1">
            <a:spLocks/>
          </p:cNvSpPr>
          <p:nvPr/>
        </p:nvSpPr>
        <p:spPr bwMode="auto">
          <a:xfrm>
            <a:off x="6007300" y="5750431"/>
            <a:ext cx="4140000" cy="504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lvl="1">
              <a:spcAft>
                <a:spcPts val="1200"/>
              </a:spcAft>
            </a:pPr>
            <a:r>
              <a:rPr lang="ru-RU" dirty="0" smtClean="0"/>
              <a:t>Контроль качества</a:t>
            </a:r>
            <a:endParaRPr lang="ru-RU" dirty="0"/>
          </a:p>
        </p:txBody>
      </p:sp>
      <p:sp>
        <p:nvSpPr>
          <p:cNvPr id="16" name="Объект 3"/>
          <p:cNvSpPr txBox="1">
            <a:spLocks/>
          </p:cNvSpPr>
          <p:nvPr/>
        </p:nvSpPr>
        <p:spPr bwMode="auto">
          <a:xfrm>
            <a:off x="6007300" y="3245207"/>
            <a:ext cx="4140000" cy="504000"/>
          </a:xfrm>
          <a:prstGeom prst="rect">
            <a:avLst/>
          </a:prstGeom>
          <a:solidFill>
            <a:srgbClr val="D1E9F7"/>
          </a:solidFill>
          <a:ln w="38100">
            <a:solidFill>
              <a:srgbClr val="E1A574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342900" indent="-342900" defTabSz="539750" eaLnBrk="1" latinLnBrk="0" hangingPunct="1">
              <a:lnSpc>
                <a:spcPct val="100000"/>
              </a:lnSpc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sz="2400" baseline="0">
                <a:latin typeface="Arial" pitchFamily="34" charset="0"/>
                <a:cs typeface="Arial" pitchFamily="34" charset="0"/>
              </a:defRPr>
            </a:lvl1pPr>
            <a:lvl2pPr marL="0" lvl="1" indent="0" defTabSz="539750" eaLnBrk="1" hangingPunct="1"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197712" marR="0" indent="0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sz="1250" baseline="0">
                <a:latin typeface="Arial" pitchFamily="34" charset="0"/>
                <a:cs typeface="Arial" pitchFamily="34" charset="0"/>
              </a:defRPr>
            </a:lvl3pPr>
            <a:lvl4pPr marL="1096963" marR="0" indent="-173038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>
                <a:latin typeface="Arial" pitchFamily="34" charset="0"/>
                <a:cs typeface="Arial" pitchFamily="34" charset="0"/>
              </a:defRPr>
            </a:lvl4pPr>
            <a:lvl5pPr marL="1296988" marR="0" indent="-182563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>
                <a:latin typeface="Arial" pitchFamily="34" charset="0"/>
                <a:cs typeface="Arial" pitchFamily="34" charset="0"/>
              </a:defRPr>
            </a:lvl5pPr>
            <a:lvl6pPr marL="1508760" indent="-182880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6pPr>
            <a:lvl7pPr marL="171907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7pPr>
            <a:lvl8pPr marL="1920240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8pPr>
            <a:lvl9pPr marL="213055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9pPr>
          </a:lstStyle>
          <a:p>
            <a:pPr lvl="1"/>
            <a:r>
              <a:rPr lang="ru-RU" dirty="0" smtClean="0"/>
              <a:t>Оценка влияния требований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2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 в </a:t>
            </a:r>
            <a:r>
              <a:rPr lang="ru-RU" dirty="0" smtClean="0"/>
              <a:t>помощь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4713" y="2060574"/>
            <a:ext cx="10334625" cy="3878263"/>
          </a:xfrm>
        </p:spPr>
        <p:txBody>
          <a:bodyPr/>
          <a:lstStyle/>
          <a:p>
            <a:r>
              <a:rPr lang="ru-RU" b="1" dirty="0" smtClean="0"/>
              <a:t>Для проектирования и работы с требованиями: </a:t>
            </a:r>
            <a:r>
              <a:rPr lang="en-US" dirty="0" smtClean="0"/>
              <a:t>Enterprise Architect, </a:t>
            </a:r>
            <a:r>
              <a:rPr lang="en-US" dirty="0"/>
              <a:t>Visual Paradigm, Diagram Designer, </a:t>
            </a:r>
            <a:r>
              <a:rPr lang="en-US" dirty="0" smtClean="0"/>
              <a:t>Lucidchart</a:t>
            </a:r>
          </a:p>
          <a:p>
            <a:r>
              <a:rPr lang="ru-RU" b="1" dirty="0" smtClean="0"/>
              <a:t>Для </a:t>
            </a:r>
            <a:r>
              <a:rPr lang="ru-RU" b="1" dirty="0" err="1" smtClean="0"/>
              <a:t>прототипирования</a:t>
            </a:r>
            <a:r>
              <a:rPr lang="ru-RU" b="1" dirty="0" smtClean="0"/>
              <a:t>: </a:t>
            </a:r>
            <a:r>
              <a:rPr lang="en-US" dirty="0" smtClean="0"/>
              <a:t>Axure </a:t>
            </a:r>
            <a:r>
              <a:rPr lang="en-US" dirty="0"/>
              <a:t>RP</a:t>
            </a:r>
            <a:r>
              <a:rPr lang="ru-RU" dirty="0" smtClean="0"/>
              <a:t>, </a:t>
            </a:r>
            <a:r>
              <a:rPr lang="en-US" dirty="0" err="1" smtClean="0"/>
              <a:t>Figma</a:t>
            </a:r>
            <a:r>
              <a:rPr lang="en-US" dirty="0" smtClean="0"/>
              <a:t>, Balsamiq, </a:t>
            </a:r>
            <a:br>
              <a:rPr lang="en-US" dirty="0" smtClean="0"/>
            </a:br>
            <a:r>
              <a:rPr lang="en-US" dirty="0" smtClean="0"/>
              <a:t>Microsoft Visio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b="1" dirty="0" smtClean="0"/>
              <a:t>Для фиксации требований, договоренностей и задач: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Confluence</a:t>
            </a:r>
            <a:r>
              <a:rPr lang="ru-RU" dirty="0" smtClean="0"/>
              <a:t>,</a:t>
            </a:r>
            <a:r>
              <a:rPr lang="en-US" dirty="0" smtClean="0"/>
              <a:t> Jira, Kaiten, </a:t>
            </a:r>
            <a:r>
              <a:rPr lang="ru-RU" dirty="0"/>
              <a:t>Битрикс24</a:t>
            </a:r>
            <a:endParaRPr lang="ru-RU" dirty="0" smtClean="0"/>
          </a:p>
          <a:p>
            <a:r>
              <a:rPr lang="ru-RU" b="1" dirty="0" smtClean="0"/>
              <a:t>Для связи </a:t>
            </a:r>
            <a:r>
              <a:rPr lang="ru-RU" dirty="0" smtClean="0"/>
              <a:t>(с возможностью демонстрировать экран):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Skype, </a:t>
            </a:r>
            <a:r>
              <a:rPr lang="en-US" dirty="0"/>
              <a:t>Zoom, </a:t>
            </a:r>
            <a:r>
              <a:rPr lang="en-US" dirty="0" smtClean="0"/>
              <a:t>TeamViewer</a:t>
            </a:r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6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1244595"/>
            <a:ext cx="10514012" cy="671517"/>
          </a:xfrm>
        </p:spPr>
        <p:txBody>
          <a:bodyPr/>
          <a:lstStyle/>
          <a:p>
            <a:r>
              <a:rPr lang="ru-RU" dirty="0" smtClean="0"/>
              <a:t>Рабочее место удаленного сотрудника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4713" y="2060574"/>
            <a:ext cx="10514012" cy="4068764"/>
          </a:xfrm>
        </p:spPr>
        <p:txBody>
          <a:bodyPr/>
          <a:lstStyle/>
          <a:p>
            <a:pPr marL="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ПО для организации удаленного доступа</a:t>
            </a:r>
          </a:p>
          <a:p>
            <a:pPr marL="28800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Платформа для оперативного общения </a:t>
            </a:r>
            <a:br>
              <a:rPr lang="ru-RU" sz="2400" dirty="0" smtClean="0"/>
            </a:br>
            <a:r>
              <a:rPr lang="ru-RU" sz="2400" dirty="0" smtClean="0"/>
              <a:t>(корпоративный</a:t>
            </a:r>
            <a:r>
              <a:rPr lang="en-US" sz="2400" dirty="0" smtClean="0"/>
              <a:t> </a:t>
            </a:r>
            <a:r>
              <a:rPr lang="ru-RU" sz="2400" dirty="0" smtClean="0"/>
              <a:t>и коммерческие мессенджеры, </a:t>
            </a:r>
            <a:r>
              <a:rPr lang="en-US" sz="2400" dirty="0"/>
              <a:t>Z</a:t>
            </a:r>
            <a:r>
              <a:rPr lang="en-US" sz="2400" dirty="0" smtClean="0"/>
              <a:t>oom</a:t>
            </a:r>
            <a:r>
              <a:rPr lang="ru-RU" sz="2400" dirty="0" smtClean="0"/>
              <a:t>)</a:t>
            </a:r>
          </a:p>
          <a:p>
            <a:pPr marL="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Система </a:t>
            </a:r>
            <a:r>
              <a:rPr lang="ru-RU" sz="2400" dirty="0"/>
              <a:t>управления </a:t>
            </a:r>
            <a:r>
              <a:rPr lang="ru-RU" sz="2400" dirty="0" smtClean="0"/>
              <a:t>задачами (</a:t>
            </a:r>
            <a:r>
              <a:rPr lang="en-US" sz="2400" dirty="0" smtClean="0"/>
              <a:t>Jira</a:t>
            </a:r>
            <a:r>
              <a:rPr lang="ru-RU" sz="2400" dirty="0" smtClean="0"/>
              <a:t>)</a:t>
            </a:r>
          </a:p>
          <a:p>
            <a:pPr marL="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Система управления версиями (</a:t>
            </a:r>
            <a:r>
              <a:rPr lang="en-US" sz="2400" smtClean="0"/>
              <a:t>Subversion</a:t>
            </a:r>
            <a:r>
              <a:rPr lang="ru-RU" sz="2400" smtClean="0"/>
              <a:t>)</a:t>
            </a:r>
            <a:endParaRPr lang="ru-RU" sz="2400" dirty="0" smtClean="0"/>
          </a:p>
          <a:p>
            <a:pPr marL="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Система </a:t>
            </a:r>
            <a:r>
              <a:rPr lang="ru-RU" sz="2400" dirty="0"/>
              <a:t>управления </a:t>
            </a:r>
            <a:r>
              <a:rPr lang="ru-RU" sz="2400" dirty="0" err="1"/>
              <a:t>репозиториями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en-US" sz="2400" dirty="0" err="1" smtClean="0"/>
              <a:t>GitLab</a:t>
            </a:r>
            <a:r>
              <a:rPr lang="ru-RU" sz="2400" dirty="0" smtClean="0"/>
              <a:t>)</a:t>
            </a:r>
          </a:p>
          <a:p>
            <a:pPr marL="28800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Платформа для проектирования и моделирования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(</a:t>
            </a:r>
            <a:r>
              <a:rPr lang="en-US" sz="2400" dirty="0" smtClean="0"/>
              <a:t>Enterprise Architect</a:t>
            </a:r>
            <a:r>
              <a:rPr lang="ru-RU" sz="2400" dirty="0" smtClean="0"/>
              <a:t>)</a:t>
            </a:r>
            <a:endParaRPr lang="en-US" sz="2400" dirty="0" smtClean="0"/>
          </a:p>
          <a:p>
            <a:pPr marL="0" lvl="1" indent="-285750">
              <a:lnSpc>
                <a:spcPts val="2880"/>
              </a:lnSpc>
              <a:buFont typeface="Wingdings" panose="05000000000000000000" pitchFamily="2" charset="2"/>
              <a:buChar char="§"/>
            </a:pPr>
            <a:r>
              <a:rPr lang="ru-RU" sz="2400" dirty="0" smtClean="0"/>
              <a:t>Программа для </a:t>
            </a:r>
            <a:r>
              <a:rPr lang="ru-RU" sz="2400" dirty="0" err="1" smtClean="0"/>
              <a:t>прототипирования</a:t>
            </a:r>
            <a:r>
              <a:rPr lang="ru-RU" sz="2400" dirty="0" smtClean="0"/>
              <a:t> (</a:t>
            </a:r>
            <a:r>
              <a:rPr lang="en-US" sz="2400" dirty="0" err="1" smtClean="0"/>
              <a:t>Axure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3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2" y="1120770"/>
            <a:ext cx="8415337" cy="671517"/>
          </a:xfrm>
        </p:spPr>
        <p:txBody>
          <a:bodyPr/>
          <a:lstStyle/>
          <a:p>
            <a:r>
              <a:rPr lang="ru-RU" dirty="0" smtClean="0"/>
              <a:t>Пример работы в </a:t>
            </a:r>
            <a:r>
              <a:rPr lang="en-US" dirty="0" smtClean="0"/>
              <a:t>Axure. </a:t>
            </a:r>
            <a:r>
              <a:rPr lang="ru-RU" dirty="0" smtClean="0"/>
              <a:t>Прототип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" name="AD-2019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" y="1792287"/>
            <a:ext cx="7745032" cy="4609286"/>
          </a:xfrm>
        </p:spPr>
      </p:pic>
    </p:spTree>
    <p:extLst>
      <p:ext uri="{BB962C8B-B14F-4D97-AF65-F5344CB8AC3E}">
        <p14:creationId xmlns:p14="http://schemas.microsoft.com/office/powerpoint/2010/main" val="5884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Полезные статьи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hlinkClick r:id="rId2"/>
              </a:rPr>
              <a:t>Можно ли достичь карьерных высот без ущерба </a:t>
            </a:r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>
                <a:hlinkClick r:id="rId2"/>
              </a:rPr>
              <a:t>для </a:t>
            </a:r>
            <a:r>
              <a:rPr lang="ru-RU" dirty="0">
                <a:hlinkClick r:id="rId2"/>
              </a:rPr>
              <a:t>личной </a:t>
            </a:r>
            <a:r>
              <a:rPr lang="ru-RU" dirty="0" smtClean="0">
                <a:hlinkClick r:id="rId2"/>
              </a:rPr>
              <a:t>жизни</a:t>
            </a:r>
            <a:endParaRPr lang="ru-RU" dirty="0" smtClean="0"/>
          </a:p>
          <a:p>
            <a:r>
              <a:rPr lang="ru-RU" dirty="0">
                <a:hlinkClick r:id="rId3"/>
              </a:rPr>
              <a:t>Чем опасны гибкий график и удаленная </a:t>
            </a:r>
            <a:r>
              <a:rPr lang="ru-RU" dirty="0" smtClean="0">
                <a:hlinkClick r:id="rId3"/>
              </a:rPr>
              <a:t>работа</a:t>
            </a:r>
            <a:endParaRPr lang="ru-RU" dirty="0" smtClean="0"/>
          </a:p>
          <a:p>
            <a:r>
              <a:rPr lang="ru-RU" dirty="0">
                <a:hlinkClick r:id="rId4"/>
              </a:rPr>
              <a:t>Остановить безумие </a:t>
            </a:r>
            <a:r>
              <a:rPr lang="ru-RU" dirty="0" smtClean="0">
                <a:hlinkClick r:id="rId4"/>
              </a:rPr>
              <a:t>совещаний</a:t>
            </a:r>
            <a:endParaRPr lang="en-US" dirty="0" smtClean="0"/>
          </a:p>
          <a:p>
            <a:r>
              <a:rPr lang="ru-RU" dirty="0">
                <a:hlinkClick r:id="rId5"/>
              </a:rPr>
              <a:t>Почему удаленные сотрудники более (да, более!) преданы общему </a:t>
            </a:r>
            <a:r>
              <a:rPr lang="ru-RU" dirty="0" smtClean="0">
                <a:hlinkClick r:id="rId5"/>
              </a:rPr>
              <a:t>делу</a:t>
            </a:r>
            <a:endParaRPr lang="en-US" dirty="0" smtClean="0"/>
          </a:p>
          <a:p>
            <a:r>
              <a:rPr lang="ru-RU" dirty="0">
                <a:hlinkClick r:id="rId6"/>
              </a:rPr>
              <a:t>Как можно посетить встречу не выходя из дома?</a:t>
            </a:r>
            <a:endParaRPr lang="ru-RU" dirty="0"/>
          </a:p>
          <a:p>
            <a:endParaRPr lang="en-US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4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Тамара Ушурова</a:t>
            </a:r>
          </a:p>
          <a:p>
            <a:r>
              <a:rPr lang="en-US" dirty="0" smtClean="0">
                <a:hlinkClick r:id="rId2"/>
              </a:rPr>
              <a:t>tushurova@custis.ru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9647766" y="6165850"/>
            <a:ext cx="1316567" cy="261938"/>
          </a:xfrm>
        </p:spPr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5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удаленных сотрудников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4713" y="2060575"/>
            <a:ext cx="8415337" cy="3532067"/>
          </a:xfrm>
        </p:spPr>
        <p:txBody>
          <a:bodyPr/>
          <a:lstStyle/>
          <a:p>
            <a:r>
              <a:rPr lang="ru-RU" dirty="0" smtClean="0"/>
              <a:t>Единичный удаленный сотрудник</a:t>
            </a:r>
          </a:p>
          <a:p>
            <a:r>
              <a:rPr lang="ru-RU" dirty="0" smtClean="0"/>
              <a:t>Удаленная проектная роль</a:t>
            </a:r>
            <a:endParaRPr lang="en-US" dirty="0" smtClean="0"/>
          </a:p>
          <a:p>
            <a:r>
              <a:rPr lang="ru-RU" dirty="0" smtClean="0"/>
              <a:t>Удаленный заказчик</a:t>
            </a:r>
          </a:p>
          <a:p>
            <a:r>
              <a:rPr lang="ru-RU" dirty="0" smtClean="0"/>
              <a:t>Удаленная команда (своя, субподряд)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1244595"/>
            <a:ext cx="8605837" cy="67151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dirty="0" smtClean="0"/>
              <a:t>Преимущества и сложности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3954" y="2062571"/>
            <a:ext cx="4356000" cy="540000"/>
          </a:xfrm>
          <a:noFill/>
        </p:spPr>
        <p:txBody>
          <a:bodyPr anchor="ctr"/>
          <a:lstStyle/>
          <a:p>
            <a:pPr marL="0" indent="0">
              <a:buNone/>
            </a:pPr>
            <a:r>
              <a:rPr lang="ru-RU" b="1" dirty="0" smtClean="0"/>
              <a:t>Преимущества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5785978" y="2060575"/>
            <a:ext cx="4356000" cy="53999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defTabSz="539750" eaLnBrk="1" latinLnBrk="0" hangingPunct="1">
              <a:lnSpc>
                <a:spcPct val="100000"/>
              </a:lnSpc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400" baseline="0" dirty="0" smtClean="0">
                <a:latin typeface="Arial" pitchFamily="34" charset="0"/>
                <a:cs typeface="Arial" pitchFamily="34" charset="0"/>
              </a:defRPr>
            </a:lvl1pPr>
            <a:lvl2pPr marL="377100" indent="0" defTabSz="539750" eaLnBrk="1" hangingPunct="1"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dirty="0" smtClean="0">
                <a:latin typeface="Arial" pitchFamily="34" charset="0"/>
                <a:cs typeface="Arial" pitchFamily="34" charset="0"/>
              </a:defRPr>
            </a:lvl2pPr>
            <a:lvl3pPr marL="197712" marR="0" indent="0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baseline="0" smtClean="0">
                <a:latin typeface="Arial" pitchFamily="34" charset="0"/>
                <a:cs typeface="Arial" pitchFamily="34" charset="0"/>
              </a:defRPr>
            </a:lvl3pPr>
            <a:lvl4pPr marL="1096963" marR="0" indent="-173038" defTabSz="9144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>
                <a:latin typeface="Arial" pitchFamily="34" charset="0"/>
                <a:cs typeface="Arial" pitchFamily="34" charset="0"/>
              </a:defRPr>
            </a:lvl4pPr>
            <a:lvl5pPr marL="1296988" marR="0" indent="-182563" defTabSz="91440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>
                <a:latin typeface="Arial" pitchFamily="34" charset="0"/>
                <a:cs typeface="Arial" pitchFamily="34" charset="0"/>
              </a:defRPr>
            </a:lvl5pPr>
            <a:lvl6pPr marL="1508760" indent="-182880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6pPr>
            <a:lvl7pPr marL="171907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7pPr>
            <a:lvl8pPr marL="1920240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8pPr>
            <a:lvl9pPr marL="2130552" indent="-182880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>
                <a:latin typeface="Arial" pitchFamily="34" charset="0"/>
                <a:cs typeface="Arial" pitchFamily="34" charset="0"/>
              </a:defRPr>
            </a:lvl9pPr>
            <a:extLst/>
          </a:lstStyle>
          <a:p>
            <a:r>
              <a:rPr lang="ru-RU" b="1" dirty="0"/>
              <a:t>Сложности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990700" y="2636434"/>
            <a:ext cx="4356000" cy="540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dirty="0"/>
              <a:t>Возможное удешевление </a:t>
            </a:r>
            <a:r>
              <a:rPr lang="ru-RU" sz="2000" dirty="0" smtClean="0"/>
              <a:t>работы</a:t>
            </a:r>
            <a:endParaRPr lang="ru-RU" sz="20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5785978" y="3282440"/>
            <a:ext cx="4356000" cy="540000"/>
          </a:xfrm>
          <a:prstGeom prst="rect">
            <a:avLst/>
          </a:prstGeom>
          <a:solidFill>
            <a:srgbClr val="F3DAC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dirty="0" smtClean="0"/>
              <a:t>Погружение </a:t>
            </a:r>
            <a:r>
              <a:rPr lang="ru-RU" sz="2000" dirty="0"/>
              <a:t>в </a:t>
            </a:r>
            <a:r>
              <a:rPr lang="ru-RU" sz="2000" dirty="0" smtClean="0"/>
              <a:t>контекст</a:t>
            </a:r>
            <a:endParaRPr lang="ru-RU" sz="20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5785978" y="2636434"/>
            <a:ext cx="4356000" cy="540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dirty="0"/>
              <a:t>Организация обратной </a:t>
            </a:r>
            <a:r>
              <a:rPr lang="ru-RU" sz="2000" dirty="0" smtClean="0"/>
              <a:t>связи</a:t>
            </a:r>
            <a:endParaRPr lang="ru-RU" sz="2000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990700" y="3282440"/>
            <a:ext cx="4356000" cy="540000"/>
          </a:xfrm>
          <a:prstGeom prst="rect">
            <a:avLst/>
          </a:prstGeom>
          <a:solidFill>
            <a:srgbClr val="D1E9F7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dirty="0"/>
              <a:t>Лояльность </a:t>
            </a:r>
            <a:r>
              <a:rPr lang="ru-RU" sz="2000" dirty="0" smtClean="0"/>
              <a:t>сотрудников</a:t>
            </a:r>
            <a:endParaRPr lang="ru-RU" sz="2000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973954" y="3928446"/>
            <a:ext cx="4356000" cy="981919"/>
          </a:xfrm>
          <a:prstGeom prst="rect">
            <a:avLst/>
          </a:prstGeom>
          <a:gradFill flip="none" rotWithShape="1">
            <a:gsLst>
              <a:gs pos="0">
                <a:srgbClr val="D1E9F7"/>
              </a:gs>
              <a:gs pos="100000">
                <a:srgbClr val="F3DAC5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dirty="0"/>
              <a:t>Повышение</a:t>
            </a:r>
            <a:r>
              <a:rPr lang="en-US" sz="2000" dirty="0"/>
              <a:t> </a:t>
            </a:r>
            <a:r>
              <a:rPr lang="ru-RU" sz="2000" dirty="0"/>
              <a:t>эффективности работы сотрудников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неформальной </a:t>
            </a:r>
            <a:r>
              <a:rPr lang="ru-RU" sz="2000" dirty="0" smtClean="0"/>
              <a:t>обстановке</a:t>
            </a:r>
            <a:endParaRPr lang="ru-RU" sz="2000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991954" y="5016372"/>
            <a:ext cx="4356000" cy="984694"/>
          </a:xfrm>
          <a:prstGeom prst="rect">
            <a:avLst/>
          </a:prstGeom>
          <a:solidFill>
            <a:srgbClr val="F3DAC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dirty="0"/>
              <a:t>Психологический комфорт (подальше от начальства,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поближе </a:t>
            </a:r>
            <a:r>
              <a:rPr lang="ru-RU" sz="2000" dirty="0"/>
              <a:t>к кухне)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5785978" y="3928446"/>
            <a:ext cx="4356000" cy="540000"/>
          </a:xfrm>
          <a:prstGeom prst="rect">
            <a:avLst/>
          </a:prstGeom>
          <a:solidFill>
            <a:srgbClr val="F3DAC5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defTabSz="539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defRPr lang="ru-RU" sz="2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77100" indent="0" algn="l" defTabSz="539750" rtl="0" eaLnBrk="1" fontAlgn="base" hangingPunct="1">
              <a:spcBef>
                <a:spcPct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97712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699"/>
              </a:buClr>
              <a:buSzPct val="135000"/>
              <a:buFont typeface="Wingdings" pitchFamily="2" charset="2"/>
              <a:buNone/>
              <a:tabLst/>
              <a:defRPr lang="ru-RU" sz="1250" kern="1200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96963" marR="0" indent="-17303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96988" marR="0" indent="-18256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6699"/>
              </a:buClr>
              <a:buSzPct val="135000"/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  <a:extLst/>
          </a:lstStyle>
          <a:p>
            <a:pPr marL="0" indent="0">
              <a:buNone/>
            </a:pPr>
            <a:r>
              <a:rPr lang="ru-RU" sz="2000" spc="-30" dirty="0" smtClean="0"/>
              <a:t>Оперативный доступ к информации</a:t>
            </a:r>
            <a:endParaRPr lang="ru-RU" sz="2000" spc="-3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14080" y="5318931"/>
            <a:ext cx="220254" cy="220254"/>
          </a:xfrm>
          <a:prstGeom prst="rect">
            <a:avLst/>
          </a:prstGeom>
          <a:solidFill>
            <a:srgbClr val="D1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333066" y="5259781"/>
            <a:ext cx="2241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Для работодателя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014080" y="5778520"/>
            <a:ext cx="220254" cy="220254"/>
          </a:xfrm>
          <a:prstGeom prst="rect">
            <a:avLst/>
          </a:prstGeom>
          <a:solidFill>
            <a:srgbClr val="F3D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8333066" y="5719370"/>
            <a:ext cx="2241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Для сотрудника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6388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ru-RU" dirty="0"/>
              <a:t>Отсутствие сопровождения требований </a:t>
            </a:r>
            <a:r>
              <a:rPr lang="ru-RU" dirty="0" smtClean="0"/>
              <a:t>на всем жизненном цикле </a:t>
            </a:r>
            <a:r>
              <a:rPr lang="ru-RU" dirty="0"/>
              <a:t>разработки ПО </a:t>
            </a:r>
            <a:r>
              <a:rPr lang="ru-RU" dirty="0" smtClean="0"/>
              <a:t>при </a:t>
            </a:r>
            <a:r>
              <a:rPr lang="ru-RU" dirty="0"/>
              <a:t>работе с удаленной командой </a:t>
            </a:r>
            <a:r>
              <a:rPr lang="ru-RU" dirty="0" smtClean="0"/>
              <a:t>приводит к:</a:t>
            </a:r>
          </a:p>
          <a:p>
            <a:r>
              <a:rPr lang="ru-RU" dirty="0" smtClean="0"/>
              <a:t>некорректной </a:t>
            </a:r>
            <a:r>
              <a:rPr lang="ru-RU" dirty="0"/>
              <a:t>реализации запросов </a:t>
            </a:r>
            <a:r>
              <a:rPr lang="ru-RU" dirty="0" smtClean="0"/>
              <a:t>стекхолдера</a:t>
            </a:r>
          </a:p>
          <a:p>
            <a:r>
              <a:rPr lang="ru-RU" dirty="0" smtClean="0"/>
              <a:t>медленному </a:t>
            </a:r>
            <a:r>
              <a:rPr lang="ru-RU" dirty="0"/>
              <a:t>исправлению </a:t>
            </a:r>
            <a:r>
              <a:rPr lang="ru-RU" dirty="0" smtClean="0"/>
              <a:t>неточностей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2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95" y="1320023"/>
            <a:ext cx="6951902" cy="505537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6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34" y="1315616"/>
            <a:ext cx="6957961" cy="505978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2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992402" y="4968709"/>
            <a:ext cx="8604000" cy="1152000"/>
          </a:xfrm>
          <a:prstGeom prst="rect">
            <a:avLst/>
          </a:prstGeom>
          <a:solidFill>
            <a:srgbClr val="D4D2D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92402" y="3487483"/>
            <a:ext cx="8604000" cy="1152000"/>
          </a:xfrm>
          <a:prstGeom prst="rect">
            <a:avLst/>
          </a:prstGeom>
          <a:solidFill>
            <a:srgbClr val="D1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92402" y="2069627"/>
            <a:ext cx="8604000" cy="1152000"/>
          </a:xfrm>
          <a:prstGeom prst="rect">
            <a:avLst/>
          </a:prstGeom>
          <a:solidFill>
            <a:srgbClr val="F3D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проблемы </a:t>
            </a:r>
            <a:r>
              <a:rPr lang="ru-RU" dirty="0" smtClean="0"/>
              <a:t>«по книжке»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9345082" y="4896709"/>
            <a:ext cx="2000251" cy="1296000"/>
          </a:xfrm>
          <a:prstGeom prst="verticalScroll">
            <a:avLst>
              <a:gd name="adj" fmla="val 10372"/>
            </a:avLst>
          </a:prstGeom>
          <a:solidFill>
            <a:srgbClr val="D4D2DC"/>
          </a:solidFill>
          <a:ln>
            <a:solidFill>
              <a:srgbClr val="A5A0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отчаянных профи</a:t>
            </a:r>
            <a:endParaRPr lang="ru-RU" sz="16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55" y="2137795"/>
            <a:ext cx="87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20" dirty="0" err="1"/>
              <a:t>Ларман</a:t>
            </a:r>
            <a:r>
              <a:rPr lang="ru-RU" sz="2000" b="1" spc="-20" dirty="0"/>
              <a:t>: </a:t>
            </a:r>
            <a:r>
              <a:rPr lang="ru-RU" sz="2000" spc="-20" dirty="0" smtClean="0"/>
              <a:t>«Требования </a:t>
            </a:r>
            <a:r>
              <a:rPr lang="ru-RU" sz="2000" spc="-20" dirty="0"/>
              <a:t>должны постоянно и грамотно корректироваться </a:t>
            </a:r>
            <a:r>
              <a:rPr lang="ru-RU" sz="2000" spc="-20" dirty="0" smtClean="0"/>
              <a:t/>
            </a:r>
            <a:br>
              <a:rPr lang="ru-RU" sz="2000" spc="-20" dirty="0" smtClean="0"/>
            </a:br>
            <a:r>
              <a:rPr lang="ru-RU" sz="2000" spc="-20" dirty="0" smtClean="0"/>
              <a:t>в </a:t>
            </a:r>
            <a:r>
              <a:rPr lang="ru-RU" sz="2000" spc="-20" dirty="0"/>
              <a:t>процессе описания прецедентов и специальных семинаров, участниками которых должны быть разработчики [и пользователи</a:t>
            </a:r>
            <a:r>
              <a:rPr lang="ru-RU" sz="2000" spc="-20" dirty="0" smtClean="0"/>
              <a:t>]».</a:t>
            </a:r>
            <a:endParaRPr lang="ru-RU" spc="-20" dirty="0"/>
          </a:p>
        </p:txBody>
      </p:sp>
      <p:sp>
        <p:nvSpPr>
          <p:cNvPr id="15" name="TextBox 14"/>
          <p:cNvSpPr txBox="1"/>
          <p:nvPr/>
        </p:nvSpPr>
        <p:spPr>
          <a:xfrm>
            <a:off x="982663" y="3558471"/>
            <a:ext cx="8553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dirty="0" smtClean="0"/>
              <a:t>Мацяшек</a:t>
            </a:r>
            <a:r>
              <a:rPr lang="ru-RU" sz="2000" b="1" dirty="0"/>
              <a:t>: </a:t>
            </a:r>
            <a:r>
              <a:rPr lang="ru-RU" sz="2000" dirty="0" smtClean="0"/>
              <a:t>«Управление </a:t>
            </a:r>
            <a:r>
              <a:rPr lang="ru-RU" sz="2000" dirty="0"/>
              <a:t>требованиями включает такие виды деятельности как оценка влияния изменений одних требований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другие, а также на неизменяемую часть </a:t>
            </a:r>
            <a:r>
              <a:rPr lang="ru-RU" sz="2000" dirty="0" smtClean="0"/>
              <a:t>системы».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42478" y="5039698"/>
            <a:ext cx="8553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39750">
              <a:spcBef>
                <a:spcPts val="1200"/>
              </a:spcBef>
              <a:spcAft>
                <a:spcPts val="1200"/>
              </a:spcAft>
              <a:buClr>
                <a:srgbClr val="006699"/>
              </a:buClr>
              <a:buSzPct val="135000"/>
            </a:pPr>
            <a:r>
              <a:rPr lang="ru-RU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Коул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Скотчер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«Выбирать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стоит коллег с гибким мировоззрением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готовых приложить дополнительные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усилия».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Вертикальный свиток 24"/>
          <p:cNvSpPr/>
          <p:nvPr/>
        </p:nvSpPr>
        <p:spPr>
          <a:xfrm>
            <a:off x="9345082" y="3449368"/>
            <a:ext cx="2000251" cy="1296000"/>
          </a:xfrm>
          <a:prstGeom prst="verticalScroll">
            <a:avLst>
              <a:gd name="adj" fmla="val 10372"/>
            </a:avLst>
          </a:prstGeom>
          <a:solidFill>
            <a:srgbClr val="D1E9F7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влияния требований</a:t>
            </a:r>
            <a:endParaRPr lang="ru-RU" sz="16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Вертикальный свиток 25"/>
          <p:cNvSpPr/>
          <p:nvPr/>
        </p:nvSpPr>
        <p:spPr>
          <a:xfrm>
            <a:off x="9345082" y="2002027"/>
            <a:ext cx="2000251" cy="1296000"/>
          </a:xfrm>
          <a:prstGeom prst="verticalScroll">
            <a:avLst>
              <a:gd name="adj" fmla="val 10372"/>
            </a:avLst>
          </a:prstGeom>
          <a:solidFill>
            <a:srgbClr val="F3DAC5"/>
          </a:solidFill>
          <a:ln>
            <a:solidFill>
              <a:srgbClr val="E1A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требований</a:t>
            </a:r>
            <a:endParaRPr lang="ru-RU" sz="16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0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4713" y="1244595"/>
            <a:ext cx="10514012" cy="67151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ru-RU" dirty="0" smtClean="0"/>
              <a:t>Сво</a:t>
            </a:r>
            <a:r>
              <a:rPr lang="ru-RU" dirty="0"/>
              <a:t>е</a:t>
            </a:r>
            <a:r>
              <a:rPr lang="ru-RU" dirty="0" smtClean="0"/>
              <a:t> решение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4713" y="2071019"/>
            <a:ext cx="8415337" cy="4058319"/>
          </a:xfrm>
        </p:spPr>
        <p:txBody>
          <a:bodyPr/>
          <a:lstStyle/>
          <a:p>
            <a:r>
              <a:rPr lang="ru-RU" dirty="0" smtClean="0"/>
              <a:t>Погружать удаленных сотрудников </a:t>
            </a:r>
            <a:br>
              <a:rPr lang="ru-RU" dirty="0" smtClean="0"/>
            </a:br>
            <a:r>
              <a:rPr lang="ru-RU" dirty="0" smtClean="0"/>
              <a:t>в контекст частного случая</a:t>
            </a:r>
          </a:p>
          <a:p>
            <a:r>
              <a:rPr lang="ru-RU" dirty="0" smtClean="0"/>
              <a:t>Выдавать в разработку требования, </a:t>
            </a:r>
            <a:br>
              <a:rPr lang="ru-RU" dirty="0" smtClean="0"/>
            </a:br>
            <a:r>
              <a:rPr lang="ru-RU" dirty="0" smtClean="0"/>
              <a:t>которые непринципиально зависят от контекста</a:t>
            </a:r>
          </a:p>
          <a:p>
            <a:r>
              <a:rPr lang="ru-RU" dirty="0" smtClean="0"/>
              <a:t>Контролировать качество реализации требований </a:t>
            </a:r>
            <a:br>
              <a:rPr lang="ru-RU" dirty="0" smtClean="0"/>
            </a:br>
            <a:r>
              <a:rPr lang="ru-RU" dirty="0" smtClean="0"/>
              <a:t>и точность понимания формулировок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2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Вредные советы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algn="just">
              <a:buFont typeface="Wingdings" panose="05000000000000000000" pitchFamily="2" charset="2"/>
              <a:buChar char="§"/>
            </a:pPr>
            <a:r>
              <a:rPr lang="ru-RU" sz="2400" dirty="0" smtClean="0"/>
              <a:t>Проводите </a:t>
            </a:r>
            <a:r>
              <a:rPr lang="ru-RU" sz="2400" dirty="0" err="1" smtClean="0"/>
              <a:t>созвоны</a:t>
            </a:r>
            <a:r>
              <a:rPr lang="ru-RU" sz="2400" dirty="0" smtClean="0"/>
              <a:t> и собрания каждый день </a:t>
            </a:r>
            <a:endParaRPr lang="en-US" sz="2400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Одним </a:t>
            </a:r>
            <a:r>
              <a:rPr lang="ru-RU" sz="2400" dirty="0"/>
              <a:t>из лучших способов мотивировать человека может стать ежедневный </a:t>
            </a:r>
            <a:r>
              <a:rPr lang="ru-RU" sz="2400" dirty="0" err="1" smtClean="0"/>
              <a:t>видеозвонок</a:t>
            </a:r>
            <a:endParaRPr lang="ru-RU" sz="2400" dirty="0" smtClean="0"/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Организуйте мероприятие </a:t>
            </a:r>
            <a:r>
              <a:rPr lang="ru-RU" sz="2400" dirty="0"/>
              <a:t>с вашей командой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местном баре в режиме </a:t>
            </a:r>
            <a:r>
              <a:rPr lang="ru-RU" sz="2400" dirty="0" smtClean="0"/>
              <a:t>видеоконференции</a:t>
            </a:r>
            <a:endParaRPr lang="ru-RU" sz="2400" dirty="0"/>
          </a:p>
          <a:p>
            <a:pPr marL="662850" lvl="1" indent="-285750" algn="just">
              <a:buFont typeface="Arial" panose="020B0604020202020204" pitchFamily="34" charset="0"/>
              <a:buChar char="•"/>
            </a:pPr>
            <a:endParaRPr lang="ru-RU" sz="1600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5BDE997-F2FB-4812-8344-2823927FEBE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8401051" y="3833595"/>
            <a:ext cx="2162174" cy="1863943"/>
          </a:xfrm>
          <a:prstGeom prst="triangle">
            <a:avLst/>
          </a:prstGeom>
          <a:solidFill>
            <a:srgbClr val="F5E90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8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Разработка ПО с помощью UML - 2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Другая 1">
      <a:majorFont>
        <a:latin typeface="PragmaticaCTT"/>
        <a:ea typeface=""/>
        <a:cs typeface=""/>
      </a:majorFont>
      <a:minorFont>
        <a:latin typeface="PragmaticaCTT"/>
        <a:ea typeface="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6982338-52A2-4D72-A143-ACB2EA44741C}" vid="{BF334022-C8A7-4E86-87D6-90A17569A35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CUSTIS_Шаблон IT-презентации_И. Фамилия_16x9</Template>
  <TotalTime>4866</TotalTime>
  <Words>366</Words>
  <Application>Microsoft Office PowerPoint</Application>
  <PresentationFormat>Широкоэкранный</PresentationFormat>
  <Paragraphs>121</Paragraphs>
  <Slides>18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PragmaticaCTT</vt:lpstr>
      <vt:lpstr>Wingdings</vt:lpstr>
      <vt:lpstr>Wingdings 2</vt:lpstr>
      <vt:lpstr>Разработка ПО с помощью UML - 2</vt:lpstr>
      <vt:lpstr>Управление требованиями  в работе с удаленной командой</vt:lpstr>
      <vt:lpstr>Виды удаленных сотрудников</vt:lpstr>
      <vt:lpstr>Преимущества и сложности</vt:lpstr>
      <vt:lpstr>Проблема</vt:lpstr>
      <vt:lpstr>Презентация PowerPoint</vt:lpstr>
      <vt:lpstr>Презентация PowerPoint</vt:lpstr>
      <vt:lpstr>Решение проблемы «по книжке»</vt:lpstr>
      <vt:lpstr>Свое решение</vt:lpstr>
      <vt:lpstr>Вредные советы</vt:lpstr>
      <vt:lpstr>Презентация PowerPoint</vt:lpstr>
      <vt:lpstr>Какие особенности сотрудников нужно учитывать</vt:lpstr>
      <vt:lpstr>Презентация PowerPoint</vt:lpstr>
      <vt:lpstr>Распределение функций</vt:lpstr>
      <vt:lpstr>Инструменты в помощь</vt:lpstr>
      <vt:lpstr>Рабочее место удаленного сотрудника</vt:lpstr>
      <vt:lpstr>Пример работы в Axure. Прототип</vt:lpstr>
      <vt:lpstr>Полезные статьи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требованиями в работе с удаленной командой</dc:title>
  <dc:creator>Ушурова Т.С.</dc:creator>
  <cp:lastModifiedBy>Ушурова Т.С.</cp:lastModifiedBy>
  <cp:revision>99</cp:revision>
  <cp:lastPrinted>2013-10-08T13:48:55Z</cp:lastPrinted>
  <dcterms:created xsi:type="dcterms:W3CDTF">2019-02-26T13:21:30Z</dcterms:created>
  <dcterms:modified xsi:type="dcterms:W3CDTF">2019-05-28T05:50:02Z</dcterms:modified>
</cp:coreProperties>
</file>