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9" r:id="rId12"/>
    <p:sldId id="267" r:id="rId13"/>
    <p:sldId id="268" r:id="rId14"/>
    <p:sldId id="270" r:id="rId15"/>
    <p:sldId id="271" r:id="rId16"/>
    <p:sldId id="273" r:id="rId17"/>
    <p:sldId id="272" r:id="rId18"/>
    <p:sldId id="274" r:id="rId19"/>
    <p:sldId id="275" r:id="rId20"/>
    <p:sldId id="25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2B04B-584C-4F12-9FAD-F7941AF6643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C616-9FC7-491F-9DFD-4C5160E6CE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2B04B-584C-4F12-9FAD-F7941AF6643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C616-9FC7-491F-9DFD-4C5160E6CE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2B04B-584C-4F12-9FAD-F7941AF6643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C616-9FC7-491F-9DFD-4C5160E6CE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2B04B-584C-4F12-9FAD-F7941AF6643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C616-9FC7-491F-9DFD-4C5160E6CE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2B04B-584C-4F12-9FAD-F7941AF6643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C616-9FC7-491F-9DFD-4C5160E6CE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2B04B-584C-4F12-9FAD-F7941AF6643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C616-9FC7-491F-9DFD-4C5160E6CE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2B04B-584C-4F12-9FAD-F7941AF6643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C616-9FC7-491F-9DFD-4C5160E6CE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2B04B-584C-4F12-9FAD-F7941AF6643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C616-9FC7-491F-9DFD-4C5160E6CE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2B04B-584C-4F12-9FAD-F7941AF6643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C616-9FC7-491F-9DFD-4C5160E6CE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2B04B-584C-4F12-9FAD-F7941AF6643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C616-9FC7-491F-9DFD-4C5160E6CE9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2B04B-584C-4F12-9FAD-F7941AF6643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05C616-9FC7-491F-9DFD-4C5160E6CE9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905C616-9FC7-491F-9DFD-4C5160E6CE9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A42B04B-584C-4F12-9FAD-F7941AF66434}" type="datetimeFigureOut">
              <a:rPr lang="en-US" smtClean="0"/>
              <a:t>3/31/2014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01238"/>
            <a:ext cx="7543800" cy="2514600"/>
          </a:xfrm>
        </p:spPr>
        <p:txBody>
          <a:bodyPr/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BDD \ DSL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как формализованный способ построения эффективной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коммуникации между всеми участниками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Delivery and Value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Team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0"/>
            <a:ext cx="6461760" cy="1066800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Anton Semenchenko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ISSoft</a:t>
            </a:r>
          </a:p>
          <a:p>
            <a:endParaRPr lang="en-US" dirty="0"/>
          </a:p>
        </p:txBody>
      </p:sp>
      <p:pic>
        <p:nvPicPr>
          <p:cNvPr id="4" name="Picture 3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97037"/>
            <a:ext cx="4972050" cy="1892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365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620000" cy="1143000"/>
          </a:xfrm>
        </p:spPr>
        <p:txBody>
          <a:bodyPr/>
          <a:lstStyle/>
          <a:p>
            <a:pPr algn="ctr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Почти эквивалентны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152135" y="2438400"/>
            <a:ext cx="4114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User Story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52135" y="3581400"/>
            <a:ext cx="4114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Requirements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 терминах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«поведения»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54194" y="4762856"/>
            <a:ext cx="411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Acceptance tests as a part of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06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620000" cy="1143000"/>
          </a:xfrm>
        </p:spPr>
        <p:txBody>
          <a:bodyPr/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Ничего не напоминает?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969093" y="2590800"/>
            <a:ext cx="50292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Business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\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Ubiquitous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\</a:t>
            </a:r>
          </a:p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Programming language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63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7620000" cy="1143000"/>
          </a:xfrm>
        </p:spPr>
        <p:txBody>
          <a:bodyPr/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Командные выгоды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3490"/>
            <a:ext cx="7620000" cy="4364182"/>
          </a:xfrm>
        </p:spPr>
        <p:txBody>
          <a:bodyPr anchor="ctr"/>
          <a:lstStyle/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Прозрачность бизнес процессов</a:t>
            </a:r>
          </a:p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«Самоочевидность» требований на всех уровнях</a:t>
            </a:r>
          </a:p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Понятие целей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проекта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бизнеса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Принятие целей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проекта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бизнеса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Улучшение социологии проекта</a:t>
            </a:r>
          </a:p>
          <a:p>
            <a:endParaRPr lang="en-US" dirty="0"/>
          </a:p>
        </p:txBody>
      </p:sp>
      <p:pic>
        <p:nvPicPr>
          <p:cNvPr id="4" name="Picture 3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640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7620000" cy="1143000"/>
          </a:xfrm>
        </p:spPr>
        <p:txBody>
          <a:bodyPr/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Выгоды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Product Owner-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7620000" cy="4038600"/>
          </a:xfrm>
        </p:spPr>
        <p:txBody>
          <a:bodyPr anchor="ctr"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Backlog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Definition of Done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Прозрачный механизм «спуска» требований сверху вниз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Консультационная помощь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very Team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в работе над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Backlog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Решение основной проблемы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Agile \ Scrum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проектов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Социология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81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7620000" cy="1143000"/>
          </a:xfrm>
        </p:spPr>
        <p:txBody>
          <a:bodyPr/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Выгоды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Project Manager-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7620000" cy="4038600"/>
          </a:xfrm>
        </p:spPr>
        <p:txBody>
          <a:bodyPr anchor="ctr"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Решение основной проблемы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Agile \ Scrum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проектов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Прозрачный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механизм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контроля соответствия требованиям на всех уровнях проекта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Упрощение реализации ряда аспектов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Agile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процесса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Социология проекта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6" name="Picture 5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9313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7620000" cy="1143000"/>
          </a:xfrm>
        </p:spPr>
        <p:txBody>
          <a:bodyPr/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Выгоды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Developer-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7620000" cy="4038600"/>
          </a:xfrm>
        </p:spPr>
        <p:txBody>
          <a:bodyPr anchor="ctr">
            <a:norm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Поведение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как простой критерий используемый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написания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Unit Test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-ов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Поведение и «педагогические хитрости» для обучения «молодых»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Разработчиков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Unit Test-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ированию.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Социология проекта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1206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7620000" cy="1143000"/>
          </a:xfrm>
        </p:spPr>
        <p:txBody>
          <a:bodyPr/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Выгоды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Manual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7620000" cy="3657600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Backlog Item – Requirement – Acceptance Test –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прозрачный механизм разрабатывания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Test Plan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-а и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Test Cases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сверху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вниз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(в контексте ручного тестирования)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Поведение, как простой критерий используемый для консиснентного формулирования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Test Cases for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QA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Поведение и «педагогические хитрости» для обучения «молодых»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Ручных Тестировщиков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Социология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7852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7620000" cy="1143000"/>
          </a:xfrm>
        </p:spPr>
        <p:txBody>
          <a:bodyPr/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Выгоды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Automation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7620000" cy="4038600"/>
          </a:xfrm>
        </p:spPr>
        <p:txBody>
          <a:bodyPr anchor="ctr"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Backlog Item – Requirement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– Acceptance Test –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как прозрачный механизм разрабатывания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Test Plan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-а и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Test Cases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сверху вниз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(в контексте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автоматизированного тестирования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Поведение, как простой критерий используемый для консиснентного формулирования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Test Cases for Automation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Поведение и «педагогические хитрости» для обучения «молодых» Автоматизаторов.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Социология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42318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7620000" cy="1143000"/>
          </a:xfrm>
        </p:spPr>
        <p:txBody>
          <a:bodyPr/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 может быть это всё же напоминаает ещё что-то?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28800" y="3037924"/>
            <a:ext cx="5029200" cy="629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Business language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28800" y="4114800"/>
            <a:ext cx="5029200" cy="629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biquitous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</a:p>
        </p:txBody>
      </p:sp>
      <p:sp>
        <p:nvSpPr>
          <p:cNvPr id="7" name="Rectangle 6"/>
          <p:cNvSpPr/>
          <p:nvPr/>
        </p:nvSpPr>
        <p:spPr>
          <a:xfrm>
            <a:off x="1816100" y="5105400"/>
            <a:ext cx="5029200" cy="629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Domain Specific Language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163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7620000" cy="1143000"/>
          </a:xfrm>
        </p:spPr>
        <p:txBody>
          <a:bodyPr/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Как замкнуть круг?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752599" y="4953000"/>
            <a:ext cx="546258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TO BE CONTINUED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ru-RU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438400"/>
            <a:ext cx="7620000" cy="2209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Использование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BDD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\ DSL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инструментов, таких как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Specflow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Jbehave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Cucumber JVM,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EasyB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\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внутренние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DSL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разработки. Многочисленные примеры использования как с техническим, так и «социальным» уклоном.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589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7620000" cy="1143000"/>
          </a:xfrm>
        </p:spPr>
        <p:txBody>
          <a:bodyPr/>
          <a:lstStyle/>
          <a:p>
            <a:pPr algn="ctr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Схема взаимодействия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специалиста с участниками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Value Team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Delivery Team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19200" y="28194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Value Team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43600" y="2819400"/>
            <a:ext cx="1371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Delivery Team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657600" y="4038600"/>
            <a:ext cx="11430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600700" y="3568700"/>
            <a:ext cx="2057400" cy="20193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Project Manager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Developer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QA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52500" y="3522980"/>
            <a:ext cx="1905000" cy="20396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Product Owner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Arrow Connector 9"/>
          <p:cNvCxnSpPr>
            <a:stCxn id="6" idx="2"/>
            <a:endCxn id="8" idx="3"/>
          </p:cNvCxnSpPr>
          <p:nvPr/>
        </p:nvCxnSpPr>
        <p:spPr>
          <a:xfrm flipH="1">
            <a:off x="2857500" y="4381500"/>
            <a:ext cx="800100" cy="1612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6"/>
            <a:endCxn id="7" idx="1"/>
          </p:cNvCxnSpPr>
          <p:nvPr/>
        </p:nvCxnSpPr>
        <p:spPr>
          <a:xfrm>
            <a:off x="4800600" y="4381500"/>
            <a:ext cx="800100" cy="196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7"/>
          </p:cNvCxnSpPr>
          <p:nvPr/>
        </p:nvCxnSpPr>
        <p:spPr>
          <a:xfrm>
            <a:off x="4633212" y="4139033"/>
            <a:ext cx="9674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6" idx="5"/>
          </p:cNvCxnSpPr>
          <p:nvPr/>
        </p:nvCxnSpPr>
        <p:spPr>
          <a:xfrm>
            <a:off x="4633212" y="4623967"/>
            <a:ext cx="967488" cy="329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31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065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152400" y="2514600"/>
            <a:ext cx="8229600" cy="3400423"/>
          </a:xfrm>
        </p:spPr>
        <p:txBody>
          <a:bodyPr anchor="ctr">
            <a:normAutofit/>
          </a:bodyPr>
          <a:lstStyle/>
          <a:p>
            <a:pPr marL="109728" indent="0" algn="ctr">
              <a:buNone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Anton Semenchenko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ISSoft</a:t>
            </a:r>
          </a:p>
          <a:p>
            <a:pPr marL="109728" indent="0" algn="ctr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AntonSemenchenko@coherentsolutions.com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41872" y="914400"/>
            <a:ext cx="5620928" cy="114300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917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7620000" cy="1143000"/>
          </a:xfrm>
        </p:spPr>
        <p:txBody>
          <a:bodyPr/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Какие сложности вы видите?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vladislavakulich\Desktop\BDD presentation’s\e0c8e7dc023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042984"/>
            <a:ext cx="5486400" cy="4462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99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7620000" cy="1143000"/>
          </a:xfrm>
        </p:spPr>
        <p:txBody>
          <a:bodyPr/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Классически составленные требования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2209800"/>
            <a:ext cx="2590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Business requirements</a:t>
            </a:r>
          </a:p>
        </p:txBody>
      </p:sp>
      <p:pic>
        <p:nvPicPr>
          <p:cNvPr id="6" name="Picture 5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Elbow Connector 7"/>
          <p:cNvCxnSpPr>
            <a:stCxn id="5" idx="2"/>
          </p:cNvCxnSpPr>
          <p:nvPr/>
        </p:nvCxnSpPr>
        <p:spPr>
          <a:xfrm rot="16200000" flipH="1">
            <a:off x="2171700" y="2324100"/>
            <a:ext cx="457200" cy="12954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/>
          <p:nvPr/>
        </p:nvCxnSpPr>
        <p:spPr>
          <a:xfrm rot="16200000" flipH="1">
            <a:off x="1981200" y="2438401"/>
            <a:ext cx="838200" cy="12954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/>
          <p:nvPr/>
        </p:nvCxnSpPr>
        <p:spPr>
          <a:xfrm rot="16200000" flipH="1">
            <a:off x="1828800" y="2590801"/>
            <a:ext cx="1143000" cy="12954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200399" y="3048000"/>
            <a:ext cx="2771775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Technical Requirement 1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200399" y="3352800"/>
            <a:ext cx="2771775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Technical Requirement 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200399" y="3657600"/>
            <a:ext cx="2771775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Technical Requirement 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752600" y="4267200"/>
            <a:ext cx="411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731818" y="4724400"/>
            <a:ext cx="131618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731818" y="5029200"/>
            <a:ext cx="131618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731818" y="5334000"/>
            <a:ext cx="131618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200399" y="4572000"/>
            <a:ext cx="2771775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Test Case 1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00399" y="4876800"/>
            <a:ext cx="2771775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Test Case 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00399" y="5183659"/>
            <a:ext cx="2771775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Test Case 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8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620000" cy="1143000"/>
          </a:xfrm>
        </p:spPr>
        <p:txBody>
          <a:bodyPr/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Формирование требований в терминах «поведения»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" name="Group 18"/>
          <p:cNvGrpSpPr/>
          <p:nvPr/>
        </p:nvGrpSpPr>
        <p:grpSpPr>
          <a:xfrm>
            <a:off x="457200" y="2590800"/>
            <a:ext cx="3429000" cy="2897659"/>
            <a:chOff x="457200" y="2121252"/>
            <a:chExt cx="5410200" cy="3367207"/>
          </a:xfrm>
        </p:grpSpPr>
        <p:sp>
          <p:nvSpPr>
            <p:cNvPr id="5" name="Rectangle 4"/>
            <p:cNvSpPr/>
            <p:nvPr/>
          </p:nvSpPr>
          <p:spPr>
            <a:xfrm>
              <a:off x="457200" y="2121252"/>
              <a:ext cx="2590799" cy="6219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14300" indent="0">
                <a:buNone/>
              </a:pPr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Business requirements</a:t>
              </a:r>
            </a:p>
          </p:txBody>
        </p:sp>
        <p:cxnSp>
          <p:nvCxnSpPr>
            <p:cNvPr id="6" name="Elbow Connector 5"/>
            <p:cNvCxnSpPr>
              <a:stCxn id="5" idx="2"/>
            </p:cNvCxnSpPr>
            <p:nvPr/>
          </p:nvCxnSpPr>
          <p:spPr>
            <a:xfrm rot="16200000" flipH="1">
              <a:off x="2171700" y="2324100"/>
              <a:ext cx="457200" cy="12954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Elbow Connector 6"/>
            <p:cNvCxnSpPr/>
            <p:nvPr/>
          </p:nvCxnSpPr>
          <p:spPr>
            <a:xfrm rot="16200000" flipH="1">
              <a:off x="1981200" y="2438401"/>
              <a:ext cx="838200" cy="12954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Elbow Connector 7"/>
            <p:cNvCxnSpPr/>
            <p:nvPr/>
          </p:nvCxnSpPr>
          <p:spPr>
            <a:xfrm rot="16200000" flipH="1">
              <a:off x="1828800" y="2590801"/>
              <a:ext cx="1143000" cy="12954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3200400" y="3048000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Tech </a:t>
              </a:r>
              <a:r>
                <a:rPr lang="en-US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Req</a:t>
              </a:r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1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200400" y="3352800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Tech </a:t>
              </a:r>
              <a:r>
                <a:rPr lang="en-US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Req</a:t>
              </a:r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2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200400" y="3657600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Tech </a:t>
              </a:r>
              <a:r>
                <a:rPr lang="en-US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Req</a:t>
              </a:r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N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752600" y="4267200"/>
              <a:ext cx="411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1731818" y="4724400"/>
              <a:ext cx="131618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1731818" y="5029200"/>
              <a:ext cx="131618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1731818" y="5334000"/>
              <a:ext cx="131618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200400" y="4572000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Test Case 1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200400" y="4876800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Test Case 2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200400" y="5183659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Test Case M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4767649" y="2675031"/>
            <a:ext cx="2590800" cy="975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Business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Requirement in terns of behavior example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769708" y="3926516"/>
            <a:ext cx="2590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As [Role]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767649" y="4231316"/>
            <a:ext cx="2590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Action [Business Term]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767649" y="4536116"/>
            <a:ext cx="2590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Get [Business Value]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95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7620000" cy="1143000"/>
          </a:xfrm>
        </p:spPr>
        <p:txBody>
          <a:bodyPr/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Ничего не напоминает?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vladislavakulich\Desktop\BDD presentation’s\L9OR1gxZ9s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1285" y="2362200"/>
            <a:ext cx="4521915" cy="300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689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7620000" cy="1143000"/>
          </a:xfrm>
        </p:spPr>
        <p:txBody>
          <a:bodyPr/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Agile \ Scrum User Story</a:t>
            </a:r>
          </a:p>
        </p:txBody>
      </p:sp>
      <p:pic>
        <p:nvPicPr>
          <p:cNvPr id="4" name="Picture 3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457200" y="2667000"/>
            <a:ext cx="3429000" cy="2821459"/>
            <a:chOff x="457200" y="2209800"/>
            <a:chExt cx="5410200" cy="3278659"/>
          </a:xfrm>
        </p:grpSpPr>
        <p:sp>
          <p:nvSpPr>
            <p:cNvPr id="11" name="Rectangle 10"/>
            <p:cNvSpPr/>
            <p:nvPr/>
          </p:nvSpPr>
          <p:spPr>
            <a:xfrm>
              <a:off x="457200" y="2209800"/>
              <a:ext cx="25908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14300" indent="0">
                <a:buNone/>
              </a:pPr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Business requirements</a:t>
              </a:r>
            </a:p>
          </p:txBody>
        </p:sp>
        <p:cxnSp>
          <p:nvCxnSpPr>
            <p:cNvPr id="12" name="Elbow Connector 11"/>
            <p:cNvCxnSpPr>
              <a:stCxn id="11" idx="2"/>
            </p:cNvCxnSpPr>
            <p:nvPr/>
          </p:nvCxnSpPr>
          <p:spPr>
            <a:xfrm rot="16200000" flipH="1">
              <a:off x="2171700" y="2324100"/>
              <a:ext cx="457200" cy="12954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lbow Connector 12"/>
            <p:cNvCxnSpPr/>
            <p:nvPr/>
          </p:nvCxnSpPr>
          <p:spPr>
            <a:xfrm rot="16200000" flipH="1">
              <a:off x="1981200" y="2438401"/>
              <a:ext cx="838200" cy="12954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3"/>
            <p:cNvCxnSpPr/>
            <p:nvPr/>
          </p:nvCxnSpPr>
          <p:spPr>
            <a:xfrm rot="16200000" flipH="1">
              <a:off x="1828800" y="2590801"/>
              <a:ext cx="1143000" cy="12954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3200400" y="3048000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Tech </a:t>
              </a:r>
              <a:r>
                <a:rPr lang="en-US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Req</a:t>
              </a:r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1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200400" y="3352800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Tech </a:t>
              </a:r>
              <a:r>
                <a:rPr lang="en-US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Req</a:t>
              </a:r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2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200400" y="3657600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Tech </a:t>
              </a:r>
              <a:r>
                <a:rPr lang="en-US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Req</a:t>
              </a:r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N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752600" y="4267200"/>
              <a:ext cx="411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1731818" y="4724400"/>
              <a:ext cx="131618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1731818" y="5029200"/>
              <a:ext cx="131618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1731818" y="5334000"/>
              <a:ext cx="131618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3200400" y="4572000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Test Case 1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200400" y="4876800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Test Case 2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200400" y="5183659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Test Case M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4724400" y="2667000"/>
            <a:ext cx="1447800" cy="4590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User Story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769708" y="3352800"/>
            <a:ext cx="2590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As [Role]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767649" y="3657600"/>
            <a:ext cx="2590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Action [Business Term]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767649" y="3962400"/>
            <a:ext cx="2590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Get [Business Value]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98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620000" cy="1143000"/>
          </a:xfrm>
        </p:spPr>
        <p:txBody>
          <a:bodyPr/>
          <a:lstStyle/>
          <a:p>
            <a:pPr algn="ctr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«Как скрестить ужа с ежом?»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2971800" y="2362200"/>
            <a:ext cx="2590800" cy="1295400"/>
            <a:chOff x="685800" y="2514600"/>
            <a:chExt cx="2590800" cy="1600200"/>
          </a:xfrm>
        </p:grpSpPr>
        <p:sp>
          <p:nvSpPr>
            <p:cNvPr id="5" name="Rectangle 4"/>
            <p:cNvSpPr/>
            <p:nvPr/>
          </p:nvSpPr>
          <p:spPr>
            <a:xfrm>
              <a:off x="685800" y="2961503"/>
              <a:ext cx="25146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Classical Requirements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 flipH="1">
              <a:off x="762000" y="2514600"/>
              <a:ext cx="2514600" cy="1600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914400" y="2514600"/>
              <a:ext cx="2209800" cy="1600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457200" y="4419600"/>
            <a:ext cx="2438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User Story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3657600" y="45201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092786" y="4419600"/>
            <a:ext cx="2908214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Requirements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 терминах «поведения»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56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7620000" cy="838200"/>
          </a:xfrm>
        </p:spPr>
        <p:txBody>
          <a:bodyPr/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Definition of Done</a:t>
            </a:r>
          </a:p>
        </p:txBody>
      </p:sp>
      <p:pic>
        <p:nvPicPr>
          <p:cNvPr id="4" name="Picture 3" descr="C:\Users\vladislavakulich\Desktop\Agile Value Team presentation’s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0"/>
            <a:ext cx="2486025" cy="94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057400" y="2209800"/>
            <a:ext cx="4343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Acceptance tests as a part of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945292" y="3356919"/>
            <a:ext cx="3429000" cy="2821459"/>
            <a:chOff x="457200" y="2209800"/>
            <a:chExt cx="5410200" cy="3278659"/>
          </a:xfrm>
        </p:grpSpPr>
        <p:sp>
          <p:nvSpPr>
            <p:cNvPr id="7" name="Rectangle 6"/>
            <p:cNvSpPr/>
            <p:nvPr/>
          </p:nvSpPr>
          <p:spPr>
            <a:xfrm>
              <a:off x="457200" y="2209800"/>
              <a:ext cx="25908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14300" indent="0">
                <a:buNone/>
              </a:pPr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Business requirements</a:t>
              </a:r>
            </a:p>
          </p:txBody>
        </p:sp>
        <p:cxnSp>
          <p:nvCxnSpPr>
            <p:cNvPr id="8" name="Elbow Connector 7"/>
            <p:cNvCxnSpPr>
              <a:stCxn id="7" idx="2"/>
            </p:cNvCxnSpPr>
            <p:nvPr/>
          </p:nvCxnSpPr>
          <p:spPr>
            <a:xfrm rot="16200000" flipH="1">
              <a:off x="2171700" y="2324100"/>
              <a:ext cx="457200" cy="12954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Elbow Connector 8"/>
            <p:cNvCxnSpPr/>
            <p:nvPr/>
          </p:nvCxnSpPr>
          <p:spPr>
            <a:xfrm rot="16200000" flipH="1">
              <a:off x="1981200" y="2438401"/>
              <a:ext cx="838200" cy="12954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lbow Connector 9"/>
            <p:cNvCxnSpPr/>
            <p:nvPr/>
          </p:nvCxnSpPr>
          <p:spPr>
            <a:xfrm rot="16200000" flipH="1">
              <a:off x="1828800" y="2590801"/>
              <a:ext cx="1143000" cy="12954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3200400" y="3048000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Tech </a:t>
              </a:r>
              <a:r>
                <a:rPr lang="en-US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Req</a:t>
              </a:r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1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200400" y="3352800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Tech </a:t>
              </a:r>
              <a:r>
                <a:rPr lang="en-US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Req</a:t>
              </a:r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2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200400" y="3657600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Tech </a:t>
              </a:r>
              <a:r>
                <a:rPr lang="en-US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Req</a:t>
              </a:r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N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1752600" y="4267200"/>
              <a:ext cx="411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1731818" y="4724400"/>
              <a:ext cx="131618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1731818" y="5029200"/>
              <a:ext cx="131618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1731818" y="5334000"/>
              <a:ext cx="131618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3200400" y="4572000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Test Case 1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200400" y="4876800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Test Case 2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200400" y="5183659"/>
              <a:ext cx="2590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Test Case M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5212492" y="3356919"/>
            <a:ext cx="1447800" cy="4590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User Story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257800" y="4042719"/>
            <a:ext cx="2590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As [Role]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55741" y="4347519"/>
            <a:ext cx="2590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Action [Business Term]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55741" y="4652319"/>
            <a:ext cx="2590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Get [Business Value]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7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djacency">
    <a:dk1>
      <a:srgbClr val="2F2B20"/>
    </a:dk1>
    <a:lt1>
      <a:srgbClr val="FFFFFF"/>
    </a:lt1>
    <a:dk2>
      <a:srgbClr val="675E47"/>
    </a:dk2>
    <a:lt2>
      <a:srgbClr val="DFDCB7"/>
    </a:lt2>
    <a:accent1>
      <a:srgbClr val="A9A57C"/>
    </a:accent1>
    <a:accent2>
      <a:srgbClr val="9CBEBD"/>
    </a:accent2>
    <a:accent3>
      <a:srgbClr val="D2CB6C"/>
    </a:accent3>
    <a:accent4>
      <a:srgbClr val="95A39D"/>
    </a:accent4>
    <a:accent5>
      <a:srgbClr val="C89F5D"/>
    </a:accent5>
    <a:accent6>
      <a:srgbClr val="B1A089"/>
    </a:accent6>
    <a:hlink>
      <a:srgbClr val="D25814"/>
    </a:hlink>
    <a:folHlink>
      <a:srgbClr val="849A0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543</Words>
  <Application>Microsoft Office PowerPoint</Application>
  <PresentationFormat>On-screen Show (4:3)</PresentationFormat>
  <Paragraphs>112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Adjacency</vt:lpstr>
      <vt:lpstr>BDD \ DSL как формализованный способ построения эффективной коммуникации между всеми участниками Delivery and Value Team</vt:lpstr>
      <vt:lpstr>Схема взаимодействия BA специалиста с участниками Value Team и Delivery Team</vt:lpstr>
      <vt:lpstr>Какие сложности вы видите?</vt:lpstr>
      <vt:lpstr>Классически составленные требования</vt:lpstr>
      <vt:lpstr>Формирование требований в терминах «поведения»</vt:lpstr>
      <vt:lpstr>Ничего не напоминает?</vt:lpstr>
      <vt:lpstr>Agile \ Scrum User Story</vt:lpstr>
      <vt:lpstr>«Как скрестить ужа с ежом?» </vt:lpstr>
      <vt:lpstr>Definition of Done</vt:lpstr>
      <vt:lpstr>Почти эквивалентны</vt:lpstr>
      <vt:lpstr>Ничего не напоминает?</vt:lpstr>
      <vt:lpstr>Командные выгоды</vt:lpstr>
      <vt:lpstr>Выгоды Product Owner-а</vt:lpstr>
      <vt:lpstr>Выгоды Project Manager-а</vt:lpstr>
      <vt:lpstr>Выгоды Developer-а</vt:lpstr>
      <vt:lpstr>Выгоды Manual QA</vt:lpstr>
      <vt:lpstr>Выгоды Automation QA</vt:lpstr>
      <vt:lpstr>А может быть это всё же напоминаает ещё что-то?</vt:lpstr>
      <vt:lpstr>Как замкнуть круг?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BDD - как способ эффективной коммуникации между всеми участниками Delivery and Value Team</dc:title>
  <dc:creator>Vladislav Akulich</dc:creator>
  <cp:lastModifiedBy>Anton Semenchenko</cp:lastModifiedBy>
  <cp:revision>61</cp:revision>
  <dcterms:created xsi:type="dcterms:W3CDTF">2014-03-30T14:52:37Z</dcterms:created>
  <dcterms:modified xsi:type="dcterms:W3CDTF">2014-03-31T10:06:20Z</dcterms:modified>
</cp:coreProperties>
</file>