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302" r:id="rId3"/>
    <p:sldId id="339" r:id="rId4"/>
    <p:sldId id="338" r:id="rId5"/>
    <p:sldId id="293" r:id="rId6"/>
    <p:sldId id="303" r:id="rId7"/>
    <p:sldId id="304" r:id="rId8"/>
    <p:sldId id="305" r:id="rId9"/>
    <p:sldId id="306" r:id="rId10"/>
    <p:sldId id="307" r:id="rId11"/>
    <p:sldId id="336" r:id="rId12"/>
    <p:sldId id="337" r:id="rId13"/>
    <p:sldId id="340" r:id="rId14"/>
    <p:sldId id="341" r:id="rId15"/>
    <p:sldId id="342" r:id="rId16"/>
    <p:sldId id="331" r:id="rId17"/>
    <p:sldId id="313" r:id="rId18"/>
    <p:sldId id="314" r:id="rId19"/>
    <p:sldId id="315" r:id="rId20"/>
    <p:sldId id="335" r:id="rId21"/>
    <p:sldId id="332" r:id="rId22"/>
    <p:sldId id="316" r:id="rId23"/>
    <p:sldId id="333" r:id="rId24"/>
    <p:sldId id="317" r:id="rId25"/>
    <p:sldId id="334" r:id="rId26"/>
    <p:sldId id="318" r:id="rId27"/>
    <p:sldId id="319" r:id="rId28"/>
    <p:sldId id="344" r:id="rId29"/>
    <p:sldId id="343" r:id="rId30"/>
    <p:sldId id="321" r:id="rId31"/>
    <p:sldId id="345" r:id="rId32"/>
    <p:sldId id="324" r:id="rId33"/>
    <p:sldId id="346" r:id="rId34"/>
    <p:sldId id="347" r:id="rId35"/>
    <p:sldId id="355" r:id="rId36"/>
    <p:sldId id="348" r:id="rId37"/>
    <p:sldId id="351" r:id="rId38"/>
    <p:sldId id="352" r:id="rId39"/>
    <p:sldId id="353" r:id="rId40"/>
    <p:sldId id="354" r:id="rId41"/>
    <p:sldId id="292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300D7B-F6FF-40D7-B945-A9C30D2628EB}">
          <p14:sldIdLst>
            <p14:sldId id="256"/>
            <p14:sldId id="302"/>
            <p14:sldId id="339"/>
          </p14:sldIdLst>
        </p14:section>
        <p14:section name="Проблемы в проектах" id="{A5F891D5-2998-4704-8FFC-7364F671597F}">
          <p14:sldIdLst>
            <p14:sldId id="338"/>
            <p14:sldId id="293"/>
            <p14:sldId id="303"/>
            <p14:sldId id="304"/>
            <p14:sldId id="305"/>
            <p14:sldId id="306"/>
          </p14:sldIdLst>
        </p14:section>
        <p14:section name="Что хотелось бы изменить" id="{A62E2AA5-B957-4FEB-8F65-6B1B74E61E32}">
          <p14:sldIdLst>
            <p14:sldId id="307"/>
            <p14:sldId id="336"/>
            <p14:sldId id="337"/>
            <p14:sldId id="340"/>
            <p14:sldId id="341"/>
          </p14:sldIdLst>
        </p14:section>
        <p14:section name="Обучение" id="{542240B1-FD63-4892-885F-B9724F2EF222}">
          <p14:sldIdLst>
            <p14:sldId id="342"/>
          </p14:sldIdLst>
        </p14:section>
        <p14:section name="Базовые модели" id="{2BB09B7F-4476-45E6-9190-4C0A689A79D8}">
          <p14:sldIdLst>
            <p14:sldId id="331"/>
            <p14:sldId id="313"/>
            <p14:sldId id="314"/>
            <p14:sldId id="315"/>
            <p14:sldId id="335"/>
          </p14:sldIdLst>
        </p14:section>
        <p14:section name="База знаний по работе в проектах" id="{84A374E1-C404-41A2-89F0-10C7A528E3B9}">
          <p14:sldIdLst>
            <p14:sldId id="332"/>
            <p14:sldId id="316"/>
            <p14:sldId id="333"/>
            <p14:sldId id="317"/>
            <p14:sldId id="334"/>
            <p14:sldId id="318"/>
            <p14:sldId id="319"/>
            <p14:sldId id="344"/>
          </p14:sldIdLst>
        </p14:section>
        <p14:section name="Регламентация работы в проектах" id="{FF202B87-A901-4299-8FE8-72AFF0400BA8}">
          <p14:sldIdLst>
            <p14:sldId id="343"/>
            <p14:sldId id="321"/>
            <p14:sldId id="345"/>
            <p14:sldId id="324"/>
          </p14:sldIdLst>
        </p14:section>
        <p14:section name="Результаты" id="{59E72B03-1E43-4C32-89FB-F2A9F80D8460}">
          <p14:sldIdLst>
            <p14:sldId id="346"/>
            <p14:sldId id="347"/>
            <p14:sldId id="355"/>
            <p14:sldId id="348"/>
          </p14:sldIdLst>
        </p14:section>
        <p14:section name="Выявленные проблемы" id="{CACDEBDD-3D98-465B-9FC6-CF1AA7A80AEF}">
          <p14:sldIdLst>
            <p14:sldId id="351"/>
            <p14:sldId id="352"/>
            <p14:sldId id="353"/>
            <p14:sldId id="354"/>
          </p14:sldIdLst>
        </p14:section>
        <p14:section name="Конец" id="{891417F4-B7F1-4733-A795-33AC8C674923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57"/>
    <a:srgbClr val="2568C2"/>
    <a:srgbClr val="D85183"/>
    <a:srgbClr val="653192"/>
    <a:srgbClr val="083F91"/>
    <a:srgbClr val="08A391"/>
    <a:srgbClr val="FCCCAF"/>
    <a:srgbClr val="DC5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86628" autoAdjust="0"/>
  </p:normalViewPr>
  <p:slideViewPr>
    <p:cSldViewPr snapToGrid="0">
      <p:cViewPr varScale="1">
        <p:scale>
          <a:sx n="96" d="100"/>
          <a:sy n="96" d="100"/>
        </p:scale>
        <p:origin x="1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E8D3A-E102-46FB-BE85-15EB9480FB28}" type="datetimeFigureOut">
              <a:rPr lang="ru-RU" smtClean="0"/>
              <a:t>18.05.2019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1ED60-5938-422A-B02B-48CC3979D3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5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116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 </a:t>
            </a:r>
            <a:r>
              <a:rPr lang="ru-RU" dirty="0" smtClean="0"/>
              <a:t>для постановки</a:t>
            </a:r>
            <a:r>
              <a:rPr lang="ru-RU" baseline="0" dirty="0" smtClean="0"/>
              <a:t> задач на автоматизацию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815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0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69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Было:</a:t>
            </a:r>
            <a:r>
              <a:rPr lang="ru-RU" baseline="0" dirty="0" smtClean="0"/>
              <a:t> РП на установочном совещании спрашивал: «Кто будет заинтересованными сторонами?»</a:t>
            </a:r>
          </a:p>
          <a:p>
            <a:r>
              <a:rPr lang="ru-RU" baseline="0" dirty="0" smtClean="0"/>
              <a:t>Стало: сквозные цепочки процессов, методические рекомендации по выявлению ЗС.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57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 бизнес-аналитиков из всех переходных требований управляли только закупками.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48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Ведущий аналитик проекта</a:t>
            </a:r>
            <a:r>
              <a:rPr lang="ru-RU" baseline="0" dirty="0" smtClean="0"/>
              <a:t> </a:t>
            </a:r>
            <a:r>
              <a:rPr lang="ru-RU" dirty="0" smtClean="0"/>
              <a:t>и аналитик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222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402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формализации взаимодействия РП и БА был разработан регламент управления содержанием,</a:t>
            </a:r>
            <a:r>
              <a:rPr lang="ru-RU" baseline="0" dirty="0" smtClean="0"/>
              <a:t> в основу которого легли опробованные на практике процедуры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Аналитик – управление содержанием результатов проекта.</a:t>
            </a:r>
          </a:p>
          <a:p>
            <a:r>
              <a:rPr lang="ru-RU" baseline="0" dirty="0" smtClean="0"/>
              <a:t>РП – управление содержанием работ проекта.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98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результатам обучения и участия в одном-двух проектах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745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стадией инициации никто не следил. Аналитики в ней не участвовали.</a:t>
            </a:r>
          </a:p>
          <a:p>
            <a:r>
              <a:rPr lang="ru-RU" dirty="0" smtClean="0"/>
              <a:t>Планирование.</a:t>
            </a:r>
            <a:r>
              <a:rPr lang="ru-RU" baseline="0" dirty="0" smtClean="0"/>
              <a:t> Было от 4 до 8 месяцев.</a:t>
            </a:r>
          </a:p>
          <a:p>
            <a:r>
              <a:rPr lang="ru-RU" baseline="0" dirty="0" smtClean="0"/>
              <a:t>Проектов, в которых что-то не учли и забыли стало меньше. Проекты, в которых управляли требованиями превышение сроков и бюджета в пределах допустимых рисков.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27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чем будет</a:t>
            </a:r>
            <a:r>
              <a:rPr lang="ru-RU" baseline="0" dirty="0" smtClean="0"/>
              <a:t> рассказ. Крупная логистическая компания очень хочет развиваться. Ежегодно делается до 80 проектов (это только те, что проходили по официальным процедурам). Бюджет на развитие составляет 10% выручки. Но: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Около 10% проектов заканчиваются ничем (закрытием).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Около 20% проектов заканчиваются потому что вышел срок. Делается вид, что успешно и доделки переносятся в оперативную деятельность.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Из оставшихся </a:t>
            </a:r>
            <a:r>
              <a:rPr lang="en-US" baseline="0" dirty="0" smtClean="0"/>
              <a:t>70% </a:t>
            </a:r>
            <a:r>
              <a:rPr lang="ru-RU" baseline="0" dirty="0" smtClean="0"/>
              <a:t>часть проектов – результаты проекта не приносят ожидаемой выгоды, затраты и сроки проекта превышаются.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772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967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Инструмента, позволяющего </a:t>
            </a:r>
            <a:r>
              <a:rPr lang="ru-RU" baseline="0" dirty="0" smtClean="0"/>
              <a:t>полноценно </a:t>
            </a:r>
            <a:r>
              <a:rPr lang="ru-RU" dirty="0" smtClean="0"/>
              <a:t>применять</a:t>
            </a:r>
            <a:r>
              <a:rPr lang="ru-RU" baseline="0" dirty="0" smtClean="0"/>
              <a:t> необходимые нотации, моделировать и создавать визуальные схемы, удобно и понятно публиковать </a:t>
            </a:r>
            <a:r>
              <a:rPr lang="ru-RU" baseline="0" smtClean="0"/>
              <a:t>не нашлось.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226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81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71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Результатом работы аналитика является формальный пересказ «требований» и ожиданий заказчика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45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85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44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42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Уточнить назначение МПО –</a:t>
            </a:r>
            <a:r>
              <a:rPr lang="ru-RU" baseline="0" dirty="0" smtClean="0"/>
              <a:t> создание единой терминологии, использование в проектах</a:t>
            </a:r>
            <a:endParaRPr lang="ru-RU" dirty="0" smtClean="0"/>
          </a:p>
          <a:p>
            <a:r>
              <a:rPr lang="ru-RU" dirty="0" smtClean="0"/>
              <a:t>Источники проговорить словами.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3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Реестр процессов – альтернатива организационной структуре.</a:t>
            </a:r>
          </a:p>
          <a:p>
            <a:r>
              <a:rPr lang="ru-RU" dirty="0" smtClean="0"/>
              <a:t>Сквозные цепочки – полнота, целостность и непротиворечивость изменений.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ED60-5938-422A-B02B-48CC3979D31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69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00" y="360000"/>
            <a:ext cx="11232000" cy="3213982"/>
          </a:xfrm>
        </p:spPr>
        <p:txBody>
          <a:bodyPr anchor="b">
            <a:normAutofit/>
          </a:bodyPr>
          <a:lstStyle>
            <a:lvl1pPr algn="ctr">
              <a:defRPr sz="4000" cap="all" baseline="0">
                <a:effectLst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3672000"/>
            <a:ext cx="11232000" cy="2412000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C87-EED4-4771-9A43-2C3B04FF5A41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64" y="475200"/>
            <a:ext cx="2863873" cy="14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74" y="4377492"/>
            <a:ext cx="9884009" cy="907505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3571" y="996188"/>
            <a:ext cx="9735236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74" y="5284990"/>
            <a:ext cx="9884009" cy="81707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5826-59E2-4D6B-9D41-B3792EB009D7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3573" y="6181351"/>
            <a:ext cx="7116371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9" cy="3137782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343400"/>
            <a:ext cx="10015299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1F41-7E6B-4358-B70F-2DEF304CDA80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5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8429" y="860276"/>
            <a:ext cx="60975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434" y="2985923"/>
            <a:ext cx="60975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1" y="596025"/>
            <a:ext cx="9298820" cy="3044079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650606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4" y="4641206"/>
            <a:ext cx="1001529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905-6888-4AF5-8CB4-FB302576A2EA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3603566"/>
            <a:ext cx="10016451" cy="1468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687" y="5072366"/>
            <a:ext cx="10016452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DB9A-4C8B-4154-A258-7CE5980A81E7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6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8429" y="753851"/>
            <a:ext cx="60975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6746" y="2879498"/>
            <a:ext cx="60975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1" y="596021"/>
            <a:ext cx="9298820" cy="2844369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886200"/>
            <a:ext cx="10016451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939862"/>
            <a:ext cx="10016451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3BF3-0CC8-4FB9-9BE0-A2F06296A464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4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3" y="596018"/>
            <a:ext cx="10015297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33" y="3682948"/>
            <a:ext cx="10015297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732224"/>
            <a:ext cx="10015296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0011-C603-4E49-AFB7-9ADFD3EF4E5B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2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134" y="596018"/>
            <a:ext cx="10015297" cy="1312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D4D-2D73-48F8-B54C-CCD5B8502999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71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611" y="596018"/>
            <a:ext cx="2370816" cy="55060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4" y="596018"/>
            <a:ext cx="7498849" cy="550604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971A-2572-4C01-AF35-377DF6E8052A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05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2" y="507961"/>
            <a:ext cx="11231999" cy="64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dirty="0">
                <a:effectLst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 marL="269081" indent="-269081" defTabSz="270000">
              <a:lnSpc>
                <a:spcPct val="150000"/>
              </a:lnSpc>
              <a:buClr>
                <a:schemeClr val="bg1">
                  <a:lumMod val="75000"/>
                  <a:lumOff val="25000"/>
                </a:schemeClr>
              </a:buClr>
              <a:tabLst/>
              <a:defRPr lang="ru-RU" sz="2800" smtClean="0"/>
            </a:lvl1pPr>
            <a:lvl2pPr marL="539354" indent="-270000" defTabSz="540000">
              <a:lnSpc>
                <a:spcPct val="150000"/>
              </a:lnSpc>
              <a:buClr>
                <a:schemeClr val="bg1">
                  <a:lumMod val="75000"/>
                  <a:lumOff val="25000"/>
                </a:schemeClr>
              </a:buClr>
              <a:defRPr lang="ru-RU" sz="2400" smtClean="0"/>
            </a:lvl2pPr>
            <a:lvl3pPr marL="810000" indent="-270000" defTabSz="810000">
              <a:lnSpc>
                <a:spcPct val="150000"/>
              </a:lnSpc>
              <a:buClr>
                <a:schemeClr val="bg1">
                  <a:lumMod val="75000"/>
                  <a:lumOff val="25000"/>
                </a:schemeClr>
              </a:buClr>
              <a:defRPr lang="ru-RU" sz="2000" smtClean="0"/>
            </a:lvl3pPr>
            <a:lvl4pPr marL="1080000" indent="-270000" defTabSz="1080000">
              <a:lnSpc>
                <a:spcPct val="150000"/>
              </a:lnSpc>
              <a:buClr>
                <a:schemeClr val="bg1">
                  <a:lumMod val="75000"/>
                  <a:lumOff val="25000"/>
                </a:schemeClr>
              </a:buClr>
              <a:defRPr lang="ru-RU" sz="1600" smtClean="0"/>
            </a:lvl4pPr>
            <a:lvl5pPr marL="1350000" indent="-270000" defTabSz="1350000">
              <a:lnSpc>
                <a:spcPct val="150000"/>
              </a:lnSpc>
              <a:buClr>
                <a:schemeClr val="bg1">
                  <a:lumMod val="75000"/>
                  <a:lumOff val="25000"/>
                </a:schemeClr>
              </a:buClr>
              <a:defRPr lang="en-US" sz="1200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5DC5-CE5D-465A-B557-24E0AC56CCAA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7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23" y="3190702"/>
            <a:ext cx="11232000" cy="1823305"/>
          </a:xfrm>
        </p:spPr>
        <p:txBody>
          <a:bodyPr anchor="b">
            <a:normAutofit/>
          </a:bodyPr>
          <a:lstStyle>
            <a:lvl1pPr algn="r">
              <a:defRPr sz="3200" b="0" cap="all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423" y="5097008"/>
            <a:ext cx="11232000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AD8E-3951-486C-B465-64E44CB80FA1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1" y="1584000"/>
            <a:ext cx="5524560" cy="45082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en-US" dirty="0"/>
            </a:lvl5pPr>
          </a:lstStyle>
          <a:p>
            <a:pPr marL="269081" lvl="0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Образец текста</a:t>
            </a:r>
          </a:p>
          <a:p>
            <a:pPr marL="269081" lvl="1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Второй уровень</a:t>
            </a:r>
          </a:p>
          <a:p>
            <a:pPr marL="269081" lvl="2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Третий уровень</a:t>
            </a:r>
          </a:p>
          <a:p>
            <a:pPr marL="269081" lvl="3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Четвертый уровень</a:t>
            </a:r>
          </a:p>
          <a:p>
            <a:pPr marL="269081" lvl="4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0" y="1584001"/>
            <a:ext cx="5524560" cy="45082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en-US" dirty="0"/>
            </a:lvl5pPr>
          </a:lstStyle>
          <a:p>
            <a:pPr marL="269081" lvl="0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Образец текста</a:t>
            </a:r>
          </a:p>
          <a:p>
            <a:pPr marL="269081" lvl="1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Второй уровень</a:t>
            </a:r>
          </a:p>
          <a:p>
            <a:pPr marL="269081" lvl="2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Третий уровень</a:t>
            </a:r>
          </a:p>
          <a:p>
            <a:pPr marL="269081" lvl="3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Четвертый уровень</a:t>
            </a:r>
          </a:p>
          <a:p>
            <a:pPr marL="269081" lvl="4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862-531C-4CF8-B554-57DA2CBF6D2A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1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853" y="1584000"/>
            <a:ext cx="5525711" cy="723600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01" y="2317596"/>
            <a:ext cx="5524560" cy="3784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en-US" dirty="0"/>
            </a:lvl5pPr>
          </a:lstStyle>
          <a:p>
            <a:pPr marL="269081" lvl="0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Образец текста</a:t>
            </a:r>
          </a:p>
          <a:p>
            <a:pPr marL="269081" lvl="1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Второй уровень</a:t>
            </a:r>
          </a:p>
          <a:p>
            <a:pPr marL="269081" lvl="2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Третий уровень</a:t>
            </a:r>
          </a:p>
          <a:p>
            <a:pPr marL="269081" lvl="3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Четвертый уровень</a:t>
            </a:r>
          </a:p>
          <a:p>
            <a:pPr marL="269081" lvl="4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20" y="1584000"/>
            <a:ext cx="5539781" cy="72512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9" y="2317603"/>
            <a:ext cx="5539780" cy="378446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en-US" dirty="0"/>
            </a:lvl5pPr>
          </a:lstStyle>
          <a:p>
            <a:pPr marL="269081" lvl="0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Образец текста</a:t>
            </a:r>
          </a:p>
          <a:p>
            <a:pPr marL="269081" lvl="1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Второй уровень</a:t>
            </a:r>
          </a:p>
          <a:p>
            <a:pPr marL="269081" lvl="2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Третий уровень</a:t>
            </a:r>
          </a:p>
          <a:p>
            <a:pPr marL="269081" lvl="3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Четвертый уровень</a:t>
            </a:r>
          </a:p>
          <a:p>
            <a:pPr marL="269081" lvl="4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9FF-FC19-458C-885E-DF173C70BC44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6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8A7C-4B4C-440A-9541-56089131832C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EB-2A00-470B-BEFA-EBB9407C0B35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1" y="1754928"/>
            <a:ext cx="3639364" cy="13716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144" y="596025"/>
            <a:ext cx="6001285" cy="55060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en-US" dirty="0"/>
            </a:lvl5pPr>
          </a:lstStyle>
          <a:p>
            <a:pPr marL="269081" lvl="0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Образец текста</a:t>
            </a:r>
          </a:p>
          <a:p>
            <a:pPr marL="269081" lvl="1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Второй уровень</a:t>
            </a:r>
          </a:p>
          <a:p>
            <a:pPr marL="269081" lvl="2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Третий уровень</a:t>
            </a:r>
          </a:p>
          <a:p>
            <a:pPr marL="269081" lvl="3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Четвертый уровень</a:t>
            </a:r>
          </a:p>
          <a:p>
            <a:pPr marL="269081" lvl="4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131" y="3126528"/>
            <a:ext cx="3639364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F65B-072B-47E9-811F-69BE9CC15ADF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1" y="1898269"/>
            <a:ext cx="589840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923" y="-18288"/>
            <a:ext cx="333341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759" y="3269869"/>
            <a:ext cx="5898404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1533" y="6181351"/>
            <a:ext cx="958003" cy="365125"/>
          </a:xfrm>
        </p:spPr>
        <p:txBody>
          <a:bodyPr/>
          <a:lstStyle/>
          <a:p>
            <a:fld id="{5D1ABC41-2B99-4D54-A9FF-CB889DA82421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1" y="6181351"/>
            <a:ext cx="49404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9017" y="6181344"/>
            <a:ext cx="406915" cy="329250"/>
          </a:xfrm>
        </p:spPr>
        <p:txBody>
          <a:bodyPr/>
          <a:lstStyle/>
          <a:p>
            <a:fld id="{DC945908-DDB8-495A-9661-5A2A4E0A550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6" y="36000"/>
            <a:ext cx="1173107" cy="5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5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507961"/>
            <a:ext cx="1123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260000"/>
            <a:ext cx="11232000" cy="4961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69081" lvl="0" indent="-269081" defTabSz="270000">
              <a:buClr>
                <a:schemeClr val="bg1">
                  <a:lumMod val="75000"/>
                  <a:lumOff val="25000"/>
                </a:schemeClr>
              </a:buClr>
              <a:tabLst/>
            </a:pPr>
            <a:r>
              <a:rPr lang="ru-RU" dirty="0" smtClean="0"/>
              <a:t>Образец текста</a:t>
            </a:r>
          </a:p>
          <a:p>
            <a:pPr marL="539354" lvl="1" indent="-270000" defTabSz="540000">
              <a:buClr>
                <a:schemeClr val="bg1">
                  <a:lumMod val="75000"/>
                  <a:lumOff val="25000"/>
                </a:schemeClr>
              </a:buClr>
            </a:pPr>
            <a:r>
              <a:rPr lang="ru-RU" dirty="0" smtClean="0"/>
              <a:t>Второй уровень</a:t>
            </a:r>
          </a:p>
          <a:p>
            <a:pPr marL="810000" lvl="2" indent="-270000" defTabSz="810000">
              <a:buClr>
                <a:schemeClr val="bg1">
                  <a:lumMod val="75000"/>
                  <a:lumOff val="25000"/>
                </a:schemeClr>
              </a:buClr>
            </a:pPr>
            <a:r>
              <a:rPr lang="ru-RU" dirty="0" smtClean="0"/>
              <a:t>Третий уровень</a:t>
            </a:r>
          </a:p>
          <a:p>
            <a:pPr marL="1080000" lvl="3" indent="-270000" defTabSz="1080000">
              <a:buClr>
                <a:schemeClr val="bg1">
                  <a:lumMod val="75000"/>
                  <a:lumOff val="25000"/>
                </a:schemeClr>
              </a:buClr>
            </a:pPr>
            <a:r>
              <a:rPr lang="ru-RU" dirty="0" smtClean="0"/>
              <a:t>Четвертый уровень</a:t>
            </a:r>
          </a:p>
          <a:p>
            <a:pPr marL="1350000" lvl="4" indent="-270000" defTabSz="1350000">
              <a:buClr>
                <a:schemeClr val="bg1">
                  <a:lumMod val="75000"/>
                  <a:lumOff val="25000"/>
                </a:schemeClr>
              </a:buClr>
            </a:pPr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612" y="6325228"/>
            <a:ext cx="2256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B7AFB5-D2DA-478A-84BC-4F9477615E01}" type="datetime1">
              <a:rPr lang="ru-RU" smtClean="0"/>
              <a:t>19.05.2019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01" y="6325228"/>
            <a:ext cx="8109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0694" y="6325228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C945908-DDB8-495A-9661-5A2A4E0A55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737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lang="en-US" sz="3200" b="0" kern="1200" cap="none" baseline="0" dirty="0">
          <a:ln w="3175" cmpd="sng">
            <a:solidFill>
              <a:schemeClr val="bg1">
                <a:lumMod val="85000"/>
                <a:lumOff val="15000"/>
              </a:schemeClr>
            </a:solidFill>
          </a:ln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1350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Wingdings" panose="05000000000000000000" pitchFamily="2" charset="2"/>
        <a:buChar char="Ø"/>
        <a:tabLst>
          <a:tab pos="270000" algn="l"/>
          <a:tab pos="405000" algn="l"/>
          <a:tab pos="540000" algn="l"/>
          <a:tab pos="675000" algn="l"/>
          <a:tab pos="810000" algn="l"/>
          <a:tab pos="945000" algn="l"/>
          <a:tab pos="1080000" algn="l"/>
        </a:tabLst>
        <a:defRPr lang="ru-RU" sz="2800" kern="1200" cap="none" baseline="0" dirty="0" smtClean="0">
          <a:ln w="3175">
            <a:solidFill>
              <a:schemeClr val="bg1">
                <a:lumMod val="85000"/>
                <a:lumOff val="15000"/>
              </a:schemeClr>
            </a:solidFill>
          </a:ln>
          <a:solidFill>
            <a:schemeClr val="bg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Wingdings" panose="05000000000000000000" pitchFamily="2" charset="2"/>
        <a:buChar char="Ø"/>
        <a:defRPr lang="ru-RU" sz="2400" kern="1200" cap="none" baseline="0" dirty="0" smtClean="0">
          <a:ln w="3175">
            <a:solidFill>
              <a:schemeClr val="bg1">
                <a:lumMod val="85000"/>
                <a:lumOff val="15000"/>
              </a:schemeClr>
            </a:solidFill>
          </a:ln>
          <a:solidFill>
            <a:schemeClr val="bg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Wingdings" panose="05000000000000000000" pitchFamily="2" charset="2"/>
        <a:buChar char="Ø"/>
        <a:defRPr lang="ru-RU" sz="2000" kern="1200" cap="none" baseline="0" dirty="0" smtClean="0">
          <a:ln w="3175">
            <a:solidFill>
              <a:schemeClr val="bg1">
                <a:lumMod val="85000"/>
                <a:lumOff val="15000"/>
              </a:schemeClr>
            </a:solidFill>
          </a:ln>
          <a:solidFill>
            <a:schemeClr val="bg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Wingdings" panose="05000000000000000000" pitchFamily="2" charset="2"/>
        <a:buChar char="Ø"/>
        <a:defRPr lang="ru-RU" sz="1600" kern="1200" cap="none" baseline="0" dirty="0" smtClean="0">
          <a:ln w="3175">
            <a:solidFill>
              <a:schemeClr val="bg1">
                <a:lumMod val="85000"/>
                <a:lumOff val="15000"/>
              </a:schemeClr>
            </a:solidFill>
          </a:ln>
          <a:solidFill>
            <a:schemeClr val="bg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Wingdings" panose="05000000000000000000" pitchFamily="2" charset="2"/>
        <a:buChar char="Ø"/>
        <a:defRPr lang="en-US" sz="1200" kern="1200" cap="none" baseline="0" dirty="0">
          <a:ln w="3175">
            <a:solidFill>
              <a:schemeClr val="bg1">
                <a:lumMod val="85000"/>
                <a:lumOff val="15000"/>
              </a:schemeClr>
            </a:solidFill>
          </a:ln>
          <a:solidFill>
            <a:schemeClr val="bg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825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825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825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825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7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38.png"/><Relationship Id="rId4" Type="http://schemas.openxmlformats.org/officeDocument/2006/relationships/image" Target="../media/image79.png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2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45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2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mitrySoboleff@gmail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Влияние аналитиков на развитие компании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аналитики изменяли проектное управление и влияли на процессный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3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анализа в проектах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10</a:t>
            </a:fld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64" y="2592117"/>
            <a:ext cx="2086375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6" y="3631642"/>
            <a:ext cx="1260000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24" y="3631642"/>
            <a:ext cx="1260000" cy="12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24" y="4667907"/>
            <a:ext cx="1260000" cy="12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6" y="4667907"/>
            <a:ext cx="1260000" cy="126000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20780580">
            <a:off x="2817072" y="4257117"/>
            <a:ext cx="2368517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3826" y="4712787"/>
            <a:ext cx="21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Потребности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819420" flipV="1">
            <a:off x="2858307" y="2471270"/>
            <a:ext cx="2368517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9290" y="1906178"/>
            <a:ext cx="123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Цели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8" y="1355125"/>
            <a:ext cx="2088935" cy="154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11" y="4479095"/>
            <a:ext cx="1980000" cy="1329544"/>
          </a:xfrm>
          <a:prstGeom prst="rect">
            <a:avLst/>
          </a:prstGeom>
        </p:spPr>
      </p:pic>
      <p:pic>
        <p:nvPicPr>
          <p:cNvPr id="19" name="Объект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11" y="1498900"/>
            <a:ext cx="2160000" cy="1252241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 rot="819420" flipV="1">
            <a:off x="7137754" y="4258756"/>
            <a:ext cx="2368517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20780580">
            <a:off x="7178989" y="2472909"/>
            <a:ext cx="2368517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7374" y="3261284"/>
            <a:ext cx="161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Решение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бъект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мышления аналитика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11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17" y="2947890"/>
            <a:ext cx="1440000" cy="1585406"/>
          </a:xfrm>
          <a:prstGeom prst="rect">
            <a:avLst/>
          </a:prstGeom>
        </p:spPr>
      </p:pic>
      <p:pic>
        <p:nvPicPr>
          <p:cNvPr id="53" name="Объект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84" y="3847540"/>
            <a:ext cx="3663630" cy="234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10999" y="4716154"/>
            <a:ext cx="270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Предметность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" name="Объект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58" y="3847540"/>
            <a:ext cx="3377781" cy="234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872572" y="4540490"/>
            <a:ext cx="2340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Не впадать</a:t>
            </a:r>
            <a:b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в «ступор»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Объект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45" y="1293646"/>
            <a:ext cx="3352016" cy="2340000"/>
          </a:xfrm>
          <a:prstGeom prst="rect">
            <a:avLst/>
          </a:prstGeom>
        </p:spPr>
      </p:pic>
      <p:pic>
        <p:nvPicPr>
          <p:cNvPr id="46" name="Объект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87" y="1293646"/>
            <a:ext cx="3372049" cy="23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14764" y="2076720"/>
            <a:ext cx="2340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Бизнес-ценность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2450" y="1948045"/>
            <a:ext cx="2340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Бизнес-результат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бъект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Изменение коммуникаций аналитика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72" y="3020593"/>
            <a:ext cx="1551254" cy="1440000"/>
          </a:xfrm>
          <a:prstGeom prst="rect">
            <a:avLst/>
          </a:prstGeom>
        </p:spPr>
      </p:pic>
      <p:pic>
        <p:nvPicPr>
          <p:cNvPr id="26" name="Объект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90" y="1410118"/>
            <a:ext cx="3416048" cy="23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4514" y="2160485"/>
            <a:ext cx="234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Быть в теме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Объект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90" y="3815652"/>
            <a:ext cx="3416048" cy="23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46493" y="4651014"/>
            <a:ext cx="326759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«Истина где-то рядом!»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51" y="3815652"/>
            <a:ext cx="3416047" cy="2340000"/>
          </a:xfrm>
          <a:prstGeom prst="rect">
            <a:avLst/>
          </a:prstGeom>
        </p:spPr>
      </p:pic>
      <p:pic>
        <p:nvPicPr>
          <p:cNvPr id="33" name="Объект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48" y="1410118"/>
            <a:ext cx="3416048" cy="234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050318" y="1935520"/>
            <a:ext cx="2340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Задавать вопросы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55068" y="4643431"/>
            <a:ext cx="2340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Показать и рассказать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были ограничения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13</a:t>
            </a:fld>
            <a:endParaRPr lang="ru-RU" dirty="0"/>
          </a:p>
        </p:txBody>
      </p:sp>
      <p:pic>
        <p:nvPicPr>
          <p:cNvPr id="19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4" y="1266654"/>
            <a:ext cx="11233150" cy="1549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2226" y="1840922"/>
            <a:ext cx="92983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Время на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работу аналитиков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такое же или меньше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0" y="2919860"/>
            <a:ext cx="11233150" cy="1549399"/>
          </a:xfrm>
          <a:prstGeom prst="rect">
            <a:avLst/>
          </a:prstGeom>
        </p:spPr>
      </p:pic>
      <p:pic>
        <p:nvPicPr>
          <p:cNvPr id="27" name="Объект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5" y="1549163"/>
            <a:ext cx="1080000" cy="108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32226" y="3273307"/>
            <a:ext cx="929838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Результаты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работы аналитиков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понятны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легко воспринимаемы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Объект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5" y="3200944"/>
            <a:ext cx="1080000" cy="1080000"/>
          </a:xfrm>
          <a:prstGeom prst="rect">
            <a:avLst/>
          </a:prstGeom>
        </p:spPr>
      </p:pic>
      <p:pic>
        <p:nvPicPr>
          <p:cNvPr id="21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5" y="4570523"/>
            <a:ext cx="11233150" cy="15493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32226" y="5131951"/>
            <a:ext cx="92983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Результаты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проектов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достижимы и реализуемы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5" y="485243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бъект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проводили изменение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14</a:t>
            </a:fld>
            <a:endParaRPr lang="ru-RU" dirty="0"/>
          </a:p>
        </p:txBody>
      </p:sp>
      <p:pic>
        <p:nvPicPr>
          <p:cNvPr id="1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4" y="1266654"/>
            <a:ext cx="11233150" cy="1549399"/>
          </a:xfrm>
          <a:prstGeom prst="rect">
            <a:avLst/>
          </a:prstGeom>
        </p:spPr>
      </p:pic>
      <p:pic>
        <p:nvPicPr>
          <p:cNvPr id="1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0" y="2919860"/>
            <a:ext cx="11233150" cy="1549399"/>
          </a:xfrm>
          <a:prstGeom prst="rect">
            <a:avLst/>
          </a:prstGeom>
        </p:spPr>
      </p:pic>
      <p:pic>
        <p:nvPicPr>
          <p:cNvPr id="19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5" y="4570523"/>
            <a:ext cx="11233150" cy="1549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7602" y="1625482"/>
            <a:ext cx="91730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Обучение аналитиков и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разъяснение подхода для заинтересованных сторон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7602" y="3273307"/>
            <a:ext cx="91730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Создание базовых моделей и базы знаний для работы в проектах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7602" y="4916508"/>
            <a:ext cx="91730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Изменение структуры команды и регламентация работы аналитиков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83" y="4866001"/>
            <a:ext cx="900000" cy="972000"/>
          </a:xfrm>
          <a:prstGeom prst="rect">
            <a:avLst/>
          </a:prstGeom>
          <a:solidFill>
            <a:srgbClr val="256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3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0683" y="3226369"/>
            <a:ext cx="900000" cy="972000"/>
          </a:xfrm>
          <a:prstGeom prst="rect">
            <a:avLst/>
          </a:prstGeom>
          <a:solidFill>
            <a:srgbClr val="256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2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8483" y="1569486"/>
            <a:ext cx="900000" cy="972000"/>
          </a:xfrm>
          <a:prstGeom prst="rect">
            <a:avLst/>
          </a:prstGeom>
          <a:solidFill>
            <a:srgbClr val="256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1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Чему обучали аналитиков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15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01" y="1400350"/>
            <a:ext cx="1183163" cy="16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4" y="3216086"/>
            <a:ext cx="1800000" cy="11992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4" y="4440327"/>
            <a:ext cx="1800000" cy="15319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94" y="1433887"/>
            <a:ext cx="1800000" cy="1552926"/>
          </a:xfrm>
          <a:prstGeom prst="rect">
            <a:avLst/>
          </a:prstGeom>
        </p:spPr>
      </p:pic>
      <p:pic>
        <p:nvPicPr>
          <p:cNvPr id="26" name="Объект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83" y="3520887"/>
            <a:ext cx="1248371" cy="2160000"/>
          </a:xfrm>
          <a:prstGeom prst="rect">
            <a:avLst/>
          </a:prstGeom>
        </p:spPr>
      </p:pic>
      <p:pic>
        <p:nvPicPr>
          <p:cNvPr id="23" name="Объект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1259072"/>
            <a:ext cx="7200000" cy="160941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52634" y="1861631"/>
            <a:ext cx="60808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Базовые понятия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методологии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Объект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2936222"/>
            <a:ext cx="7200000" cy="1609413"/>
          </a:xfrm>
          <a:prstGeom prst="rect">
            <a:avLst/>
          </a:prstGeom>
        </p:spPr>
      </p:pic>
      <p:pic>
        <p:nvPicPr>
          <p:cNvPr id="25" name="Объект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06" y="4616104"/>
            <a:ext cx="7200000" cy="160941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01617" y="3550057"/>
            <a:ext cx="62318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Применяемые техники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и нотации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01616" y="5196163"/>
            <a:ext cx="62318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Инструменты и приложения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Базовых моделей для работы в проектах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9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предметных областей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1600" y="1324935"/>
            <a:ext cx="198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Маркетинг и продажи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20588" y="1443798"/>
            <a:ext cx="198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Продукт и предложение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5565" y="1324157"/>
            <a:ext cx="198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Клиент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34553" y="1443798"/>
            <a:ext cx="198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Производство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1600" y="2369342"/>
            <a:ext cx="198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Поставщик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20588" y="2285671"/>
            <a:ext cx="198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Персонал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8615" y="2363584"/>
            <a:ext cx="198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Финансы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34553" y="2266586"/>
            <a:ext cx="198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ИТ…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8723" y="3746534"/>
            <a:ext cx="252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6531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Транспортная экспедиция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90775" y="3862611"/>
            <a:ext cx="252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6531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Перевозка грузов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16349" y="3748625"/>
            <a:ext cx="252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6531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Страхование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38723" y="4930834"/>
            <a:ext cx="252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Карты и дороги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90775" y="5020934"/>
            <a:ext cx="252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Транспортные средства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11349" y="4930834"/>
            <a:ext cx="2520000" cy="720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Склады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69193" y="1580681"/>
            <a:ext cx="2880000" cy="1260000"/>
          </a:xfrm>
          <a:prstGeom prst="cloud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Функции</a:t>
            </a:r>
            <a:endParaRPr lang="ru-RU" sz="28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608400" y="3658625"/>
            <a:ext cx="3060000" cy="1008000"/>
          </a:xfrm>
          <a:prstGeom prst="cloud">
            <a:avLst/>
          </a:prstGeom>
          <a:solidFill>
            <a:schemeClr val="tx1"/>
          </a:solidFill>
          <a:ln w="50800">
            <a:solidFill>
              <a:srgbClr val="6531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Продукты</a:t>
            </a:r>
            <a:endParaRPr lang="ru-RU" sz="28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698400" y="4956863"/>
            <a:ext cx="2880000" cy="1008000"/>
          </a:xfrm>
          <a:prstGeom prst="cloud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Ресурсы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бизнес-процессов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18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6000" y="1347739"/>
            <a:ext cx="3240000" cy="1008000"/>
          </a:xfrm>
          <a:prstGeom prst="round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Реестр бизнес-процессов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322909" y="1617739"/>
            <a:ext cx="846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8250489" y="1617739"/>
            <a:ext cx="846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0827" y="3176094"/>
            <a:ext cx="3240000" cy="1008000"/>
          </a:xfrm>
          <a:prstGeom prst="round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Сквозные цепочки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3983" y="3176094"/>
            <a:ext cx="3240000" cy="1008000"/>
          </a:xfrm>
          <a:prstGeom prst="round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Контекстные диаграммы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7651189">
            <a:off x="4740830" y="2607670"/>
            <a:ext cx="720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3948811" flipH="1">
            <a:off x="6913666" y="2607670"/>
            <a:ext cx="720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8" y="3138605"/>
            <a:ext cx="1620000" cy="616349"/>
          </a:xfrm>
          <a:prstGeom prst="rect">
            <a:avLst/>
          </a:prstGeom>
          <a:effectLst/>
        </p:spPr>
      </p:pic>
      <p:sp>
        <p:nvSpPr>
          <p:cNvPr id="16" name="Скругленный прямоугольник 15"/>
          <p:cNvSpPr/>
          <p:nvPr/>
        </p:nvSpPr>
        <p:spPr>
          <a:xfrm>
            <a:off x="4476000" y="5008760"/>
            <a:ext cx="3240000" cy="1008000"/>
          </a:xfrm>
          <a:prstGeom prst="round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Потоки операций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11" y="3750602"/>
            <a:ext cx="162542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Extended!!!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3948811" flipH="1">
            <a:off x="4740830" y="4426824"/>
            <a:ext cx="720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7651189">
            <a:off x="6915626" y="4433125"/>
            <a:ext cx="720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8" y="5128420"/>
            <a:ext cx="1620000" cy="763178"/>
          </a:xfrm>
          <a:prstGeom prst="rect">
            <a:avLst/>
          </a:prstGeom>
          <a:effectLst/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79" y="1531822"/>
            <a:ext cx="1855493" cy="540000"/>
          </a:xfrm>
          <a:prstGeom prst="rect">
            <a:avLst/>
          </a:prstGeom>
          <a:effectLst/>
        </p:spPr>
      </p:pic>
      <p:pic>
        <p:nvPicPr>
          <p:cNvPr id="24" name="Объект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0" y="1455547"/>
            <a:ext cx="2463409" cy="5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9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вариантов использования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19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529" y="1282148"/>
            <a:ext cx="1728000" cy="144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Объект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529" y="1642148"/>
            <a:ext cx="1728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+Атрибут</a:t>
            </a:r>
            <a:b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+Статус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33258" y="1282148"/>
            <a:ext cx="2916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Добавить, Просмотреть, Редактировать, Удалить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42465" y="1282148"/>
            <a:ext cx="2916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Экспортировать, Отправить на печать, Распечатать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8751672" y="1282148"/>
            <a:ext cx="2916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Изменить статус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4886" y="2871509"/>
            <a:ext cx="1728000" cy="144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Объект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4886" y="3231509"/>
            <a:ext cx="1728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+Атрибут</a:t>
            </a:r>
            <a:b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+Статус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175" y="3023909"/>
            <a:ext cx="1728000" cy="144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Объект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9175" y="3383909"/>
            <a:ext cx="1728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+Атрибут</a:t>
            </a:r>
            <a:b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+Статус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0149" y="3172994"/>
            <a:ext cx="1728000" cy="144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Объект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0149" y="3532994"/>
            <a:ext cx="1728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+Атрибут</a:t>
            </a:r>
            <a:b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+Статус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733258" y="3016800"/>
            <a:ext cx="2916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Просмотреть список, Найти, Сравнить</a:t>
            </a:r>
          </a:p>
        </p:txBody>
      </p:sp>
      <p:sp>
        <p:nvSpPr>
          <p:cNvPr id="20" name="Овал 19"/>
          <p:cNvSpPr/>
          <p:nvPr/>
        </p:nvSpPr>
        <p:spPr>
          <a:xfrm>
            <a:off x="5742465" y="3016800"/>
            <a:ext cx="2916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Экспортировать, Отправить на печать, Распечатать</a:t>
            </a:r>
          </a:p>
        </p:txBody>
      </p:sp>
      <p:sp>
        <p:nvSpPr>
          <p:cNvPr id="21" name="Овал 20"/>
          <p:cNvSpPr/>
          <p:nvPr/>
        </p:nvSpPr>
        <p:spPr>
          <a:xfrm>
            <a:off x="8751672" y="3016800"/>
            <a:ext cx="2916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Просмотреть, Экспортировать отчет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9844" y="4736075"/>
            <a:ext cx="1728000" cy="144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Объект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9844" y="5096075"/>
            <a:ext cx="1728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+Атрибут</a:t>
            </a:r>
            <a:b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+Статус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5261" y="4736075"/>
            <a:ext cx="1728000" cy="144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Объект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5261" y="5096075"/>
            <a:ext cx="1728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+Атрибут</a:t>
            </a:r>
            <a:b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+Статус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Прямая со стрелкой 25"/>
          <p:cNvCxnSpPr>
            <a:stCxn id="23" idx="3"/>
            <a:endCxn id="25" idx="1"/>
          </p:cNvCxnSpPr>
          <p:nvPr/>
        </p:nvCxnSpPr>
        <p:spPr>
          <a:xfrm>
            <a:off x="2297844" y="5456075"/>
            <a:ext cx="1197417" cy="0"/>
          </a:xfrm>
          <a:prstGeom prst="straightConnector1">
            <a:avLst/>
          </a:prstGeom>
          <a:ln w="50800">
            <a:solidFill>
              <a:srgbClr val="007C5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5742465" y="4736075"/>
            <a:ext cx="2916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Добавить связь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751672" y="4736075"/>
            <a:ext cx="2916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Удалить связь</a:t>
            </a:r>
            <a:endParaRPr lang="ru-RU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5881" y="5022575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0</a:t>
            </a:r>
            <a:endParaRPr lang="ru-RU" sz="1600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24811" y="502257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1..*</a:t>
            </a:r>
            <a:endParaRPr lang="ru-RU" sz="1600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доклад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99" y="2675527"/>
            <a:ext cx="2160000" cy="1015199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8" y="1653124"/>
            <a:ext cx="2424947" cy="30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8452" y="4817166"/>
            <a:ext cx="237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Проблемы</a:t>
            </a:r>
            <a:endParaRPr lang="ru-RU" sz="32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9429" y="2048268"/>
            <a:ext cx="257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Как решали</a:t>
            </a:r>
            <a:endParaRPr lang="ru-RU" sz="32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Объект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136" y="1653124"/>
            <a:ext cx="2293613" cy="306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04823" y="4817166"/>
            <a:ext cx="2438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Результаты</a:t>
            </a:r>
            <a:endParaRPr lang="ru-RU" sz="32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и публикация моделей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20</a:t>
            </a:fld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9" y="4796582"/>
            <a:ext cx="5400000" cy="681605"/>
          </a:xfrm>
          <a:prstGeom prst="rect">
            <a:avLst/>
          </a:prstGeom>
          <a:effectLst/>
        </p:spPr>
      </p:pic>
      <p:pic>
        <p:nvPicPr>
          <p:cNvPr id="11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9" y="1361895"/>
            <a:ext cx="5400000" cy="1788750"/>
          </a:xfrm>
          <a:prstGeom prst="rect">
            <a:avLst/>
          </a:prstGeom>
          <a:effectLst/>
        </p:spPr>
      </p:pic>
      <p:sp>
        <p:nvSpPr>
          <p:cNvPr id="13" name="Плюс 12"/>
          <p:cNvSpPr/>
          <p:nvPr/>
        </p:nvSpPr>
        <p:spPr>
          <a:xfrm>
            <a:off x="5375999" y="3252540"/>
            <a:ext cx="1440000" cy="1440000"/>
          </a:xfrm>
          <a:prstGeom prst="mathPlus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базы знаний по работе в проектах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7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Разделение «Целей проекта»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22</a:t>
            </a:fld>
            <a:endParaRPr lang="ru-RU" dirty="0"/>
          </a:p>
        </p:txBody>
      </p:sp>
      <p:pic>
        <p:nvPicPr>
          <p:cNvPr id="4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" y="3020045"/>
            <a:ext cx="1620000" cy="1620000"/>
          </a:xfrm>
          <a:prstGeom prst="rect">
            <a:avLst/>
          </a:prstGeom>
          <a:effectLst/>
        </p:spPr>
      </p:pic>
      <p:sp>
        <p:nvSpPr>
          <p:cNvPr id="3" name="Облако 2"/>
          <p:cNvSpPr/>
          <p:nvPr/>
        </p:nvSpPr>
        <p:spPr>
          <a:xfrm>
            <a:off x="2655694" y="3050411"/>
            <a:ext cx="2880000" cy="1440000"/>
          </a:xfrm>
          <a:prstGeom prst="cloud">
            <a:avLst/>
          </a:prstGeom>
          <a:solidFill>
            <a:schemeClr val="tx1"/>
          </a:solidFill>
          <a:ln w="50800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Цели проекта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86" y="2907902"/>
            <a:ext cx="1060124" cy="720000"/>
          </a:xfrm>
          <a:prstGeom prst="rect">
            <a:avLst/>
          </a:prstGeom>
          <a:effectLst/>
        </p:spPr>
      </p:pic>
      <p:sp>
        <p:nvSpPr>
          <p:cNvPr id="21" name="Стрелка вправо 20"/>
          <p:cNvSpPr/>
          <p:nvPr/>
        </p:nvSpPr>
        <p:spPr>
          <a:xfrm rot="20530584">
            <a:off x="5827093" y="2629336"/>
            <a:ext cx="1620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069416" flipV="1">
            <a:off x="5827093" y="4280044"/>
            <a:ext cx="1620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Объект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44" y="1406604"/>
            <a:ext cx="3600000" cy="23301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45744" y="2031249"/>
            <a:ext cx="3240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Бизнес-выгоды для компании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Объект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44" y="4123696"/>
            <a:ext cx="3600000" cy="180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04862" y="4546645"/>
            <a:ext cx="3240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Результаты проекта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Объект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написать бизнес-выгоды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23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95" y="1430097"/>
            <a:ext cx="2363074" cy="1980000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83" y="1430097"/>
            <a:ext cx="2169380" cy="1980000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99" y="1398578"/>
            <a:ext cx="2571451" cy="1980000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99" y="4087734"/>
            <a:ext cx="2571435" cy="1980000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550" y="4095171"/>
            <a:ext cx="1966325" cy="1980000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83" y="4095171"/>
            <a:ext cx="1980000" cy="1980000"/>
          </a:xfrm>
          <a:prstGeom prst="rect">
            <a:avLst/>
          </a:prstGeom>
          <a:effectLst/>
        </p:spPr>
      </p:pic>
      <p:sp>
        <p:nvSpPr>
          <p:cNvPr id="18" name="Прямоугольник 17"/>
          <p:cNvSpPr/>
          <p:nvPr/>
        </p:nvSpPr>
        <p:spPr>
          <a:xfrm>
            <a:off x="5889237" y="3517156"/>
            <a:ext cx="5381736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Макропоказатель компании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4458" y="3517156"/>
            <a:ext cx="3953334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Направление изменения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5067514" y="3427156"/>
            <a:ext cx="612000" cy="612000"/>
          </a:xfrm>
          <a:prstGeom prst="mathPlus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написать результаты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24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01" y="4169162"/>
            <a:ext cx="1440000" cy="1440000"/>
          </a:xfrm>
          <a:prstGeom prst="rect">
            <a:avLst/>
          </a:prstGeom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62096" y="1477885"/>
            <a:ext cx="3600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Что меняется?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62307" y="1477885"/>
            <a:ext cx="3600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Как меняется?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5778" y="3593993"/>
            <a:ext cx="3340451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Границы изменения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210" y="2125055"/>
            <a:ext cx="1440000" cy="1440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604210" y="2395054"/>
            <a:ext cx="1440000" cy="900000"/>
          </a:xfrm>
          <a:prstGeom prst="triangl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26" name="Овал 25"/>
          <p:cNvSpPr/>
          <p:nvPr/>
        </p:nvSpPr>
        <p:spPr>
          <a:xfrm>
            <a:off x="2484092" y="2125054"/>
            <a:ext cx="1440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D8518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cxnSp>
        <p:nvCxnSpPr>
          <p:cNvPr id="28" name="Прямая соединительная линия 27"/>
          <p:cNvCxnSpPr>
            <a:stCxn id="25" idx="0"/>
            <a:endCxn id="10" idx="3"/>
          </p:cNvCxnSpPr>
          <p:nvPr/>
        </p:nvCxnSpPr>
        <p:spPr>
          <a:xfrm>
            <a:off x="1774210" y="2845057"/>
            <a:ext cx="540000" cy="1"/>
          </a:xfrm>
          <a:prstGeom prst="line">
            <a:avLst/>
          </a:prstGeom>
          <a:ln w="50800">
            <a:solidFill>
              <a:srgbClr val="2568C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Круговая 28"/>
          <p:cNvSpPr/>
          <p:nvPr/>
        </p:nvSpPr>
        <p:spPr>
          <a:xfrm>
            <a:off x="2484092" y="2125054"/>
            <a:ext cx="1440000" cy="1440000"/>
          </a:xfrm>
          <a:prstGeom prst="pie">
            <a:avLst>
              <a:gd name="adj1" fmla="val 18737475"/>
              <a:gd name="adj2" fmla="val 2813295"/>
            </a:avLst>
          </a:prstGeom>
          <a:solidFill>
            <a:schemeClr val="tx1"/>
          </a:solidFill>
          <a:ln w="50800">
            <a:solidFill>
              <a:srgbClr val="D8518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cxnSp>
        <p:nvCxnSpPr>
          <p:cNvPr id="31" name="Прямая соединительная линия 30"/>
          <p:cNvCxnSpPr>
            <a:endCxn id="26" idx="2"/>
          </p:cNvCxnSpPr>
          <p:nvPr/>
        </p:nvCxnSpPr>
        <p:spPr>
          <a:xfrm flipH="1">
            <a:off x="2484092" y="2845054"/>
            <a:ext cx="718380" cy="0"/>
          </a:xfrm>
          <a:prstGeom prst="line">
            <a:avLst/>
          </a:prstGeom>
          <a:ln w="50800">
            <a:solidFill>
              <a:srgbClr val="D8518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12-конечная звезда 31"/>
          <p:cNvSpPr/>
          <p:nvPr/>
        </p:nvSpPr>
        <p:spPr>
          <a:xfrm>
            <a:off x="8052307" y="2007774"/>
            <a:ext cx="3420000" cy="1800000"/>
          </a:xfrm>
          <a:prstGeom prst="star12">
            <a:avLst>
              <a:gd name="adj" fmla="val 37618"/>
            </a:avLst>
          </a:prstGeom>
          <a:solidFill>
            <a:schemeClr val="tx1"/>
          </a:solidFill>
          <a:ln w="50800">
            <a:solidFill>
              <a:srgbClr val="D85183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Новый или улучшенный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74" y="416997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бъект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бывают результаты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25</a:t>
            </a:fld>
            <a:endParaRPr lang="ru-RU" dirty="0"/>
          </a:p>
        </p:txBody>
      </p:sp>
      <p:pic>
        <p:nvPicPr>
          <p:cNvPr id="1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5" y="3777120"/>
            <a:ext cx="3748007" cy="2304000"/>
          </a:xfrm>
          <a:prstGeom prst="rect">
            <a:avLst/>
          </a:prstGeom>
        </p:spPr>
      </p:pic>
      <p:pic>
        <p:nvPicPr>
          <p:cNvPr id="43" name="Объект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34" y="4155120"/>
            <a:ext cx="1754328" cy="1548000"/>
          </a:xfrm>
          <a:prstGeom prst="rect">
            <a:avLst/>
          </a:prstGeom>
        </p:spPr>
      </p:pic>
      <p:pic>
        <p:nvPicPr>
          <p:cNvPr id="1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36" y="1317094"/>
            <a:ext cx="3748007" cy="2304000"/>
          </a:xfrm>
          <a:prstGeom prst="rect">
            <a:avLst/>
          </a:prstGeom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16" y="3777120"/>
            <a:ext cx="3748007" cy="2304000"/>
          </a:xfrm>
          <a:prstGeom prst="rect">
            <a:avLst/>
          </a:prstGeom>
        </p:spPr>
      </p:pic>
      <p:pic>
        <p:nvPicPr>
          <p:cNvPr id="17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4" y="1315925"/>
            <a:ext cx="3748007" cy="230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54" y="1693925"/>
            <a:ext cx="1999170" cy="15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47" y="1657977"/>
            <a:ext cx="2088935" cy="15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20" y="4155120"/>
            <a:ext cx="2580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Выявление заинтересованных сторон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26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87613" y="1482981"/>
            <a:ext cx="7200000" cy="432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Внешние заинтересованные стороны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87613" y="2562981"/>
            <a:ext cx="5400000" cy="32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Организация или предприятие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97613" y="3462981"/>
            <a:ext cx="3780000" cy="23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Подразделения, чьи интересы затрагиваются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07613" y="4362981"/>
            <a:ext cx="2160000" cy="14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Поставщики решения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95226" y="1365141"/>
            <a:ext cx="3600000" cy="900000"/>
          </a:xfrm>
          <a:prstGeom prst="round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Регулятор (внешний)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Заказчик / Покупатель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Поставщик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95226" y="2369180"/>
            <a:ext cx="3600000" cy="720000"/>
          </a:xfrm>
          <a:prstGeom prst="roundRect">
            <a:avLst/>
          </a:prstGeom>
          <a:solidFill>
            <a:schemeClr val="tx1"/>
          </a:solidFill>
          <a:ln w="50800" cap="rnd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Спонсор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Регулятор (внешний)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13" idx="1"/>
            <a:endCxn id="5" idx="6"/>
          </p:cNvCxnSpPr>
          <p:nvPr/>
        </p:nvCxnSpPr>
        <p:spPr>
          <a:xfrm flipH="1" flipV="1">
            <a:off x="5267613" y="5082981"/>
            <a:ext cx="2627613" cy="43559"/>
          </a:xfrm>
          <a:prstGeom prst="straightConnector1">
            <a:avLst/>
          </a:prstGeom>
          <a:ln w="50800">
            <a:solidFill>
              <a:srgbClr val="007C57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7895226" y="4496540"/>
            <a:ext cx="3600000" cy="1260000"/>
          </a:xfrm>
          <a:prstGeom prst="roundRect">
            <a:avLst/>
          </a:prstGeom>
          <a:solidFill>
            <a:schemeClr val="tx1"/>
          </a:solidFill>
          <a:ln w="50800" cap="rnd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Аналитик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Руководитель проекта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Тестировщик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>
            <a:stCxn id="12" idx="1"/>
            <a:endCxn id="7" idx="6"/>
          </p:cNvCxnSpPr>
          <p:nvPr/>
        </p:nvCxnSpPr>
        <p:spPr>
          <a:xfrm flipH="1">
            <a:off x="6077613" y="4031894"/>
            <a:ext cx="1817613" cy="601087"/>
          </a:xfrm>
          <a:prstGeom prst="straightConnector1">
            <a:avLst/>
          </a:prstGeom>
          <a:ln w="50800">
            <a:solidFill>
              <a:srgbClr val="007C57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895226" y="3671894"/>
            <a:ext cx="3600000" cy="720000"/>
          </a:xfrm>
          <a:prstGeom prst="roundRect">
            <a:avLst/>
          </a:prstGeom>
          <a:solidFill>
            <a:schemeClr val="tx1"/>
          </a:solidFill>
          <a:ln w="50800" cap="rnd">
            <a:solidFill>
              <a:srgbClr val="007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Конечный пользователь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Операционная поддержка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stCxn id="6" idx="1"/>
            <a:endCxn id="9" idx="7"/>
          </p:cNvCxnSpPr>
          <p:nvPr/>
        </p:nvCxnSpPr>
        <p:spPr>
          <a:xfrm flipH="1">
            <a:off x="6733197" y="1815141"/>
            <a:ext cx="1162029" cy="300489"/>
          </a:xfrm>
          <a:prstGeom prst="straightConnector1">
            <a:avLst/>
          </a:prstGeom>
          <a:ln w="50800">
            <a:solidFill>
              <a:srgbClr val="007C57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1"/>
            <a:endCxn id="8" idx="7"/>
          </p:cNvCxnSpPr>
          <p:nvPr/>
        </p:nvCxnSpPr>
        <p:spPr>
          <a:xfrm flipH="1">
            <a:off x="6096801" y="2729180"/>
            <a:ext cx="1798425" cy="308288"/>
          </a:xfrm>
          <a:prstGeom prst="straightConnector1">
            <a:avLst/>
          </a:prstGeom>
          <a:ln w="50800">
            <a:solidFill>
              <a:srgbClr val="007C57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требований к решению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33817" y="2480481"/>
            <a:ext cx="2232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Организационный уровень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2183" y="1292481"/>
            <a:ext cx="5220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Функциональные требования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2183" y="1292481"/>
            <a:ext cx="5220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Нефункциональные требования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33818" y="4712481"/>
            <a:ext cx="2232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Уровень ИТ-систем</a:t>
            </a:r>
            <a:endParaRPr lang="ru-RU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68183" y="1977355"/>
            <a:ext cx="4608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Результативность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68183" y="2409355"/>
            <a:ext cx="4608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Эффективность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8183" y="2841355"/>
            <a:ext cx="4608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Удовлетворенность потребителя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68183" y="3273355"/>
            <a:ext cx="4608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Качество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8183" y="4004850"/>
            <a:ext cx="4608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Надежность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68183" y="4436850"/>
            <a:ext cx="4608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Практичность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68183" y="4868850"/>
            <a:ext cx="4608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Эффективность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68183" y="5300850"/>
            <a:ext cx="4608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err="1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Сопровождаемость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68183" y="5732850"/>
            <a:ext cx="4608000" cy="432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Переносимость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02904" y="4004850"/>
            <a:ext cx="540000" cy="54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stCxn id="5" idx="4"/>
          </p:cNvCxnSpPr>
          <p:nvPr/>
        </p:nvCxnSpPr>
        <p:spPr>
          <a:xfrm flipH="1">
            <a:off x="1971261" y="4544850"/>
            <a:ext cx="1643" cy="1008000"/>
          </a:xfrm>
          <a:prstGeom prst="line">
            <a:avLst/>
          </a:prstGeom>
          <a:ln w="50800">
            <a:solidFill>
              <a:srgbClr val="007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575261" y="4719763"/>
            <a:ext cx="792000" cy="0"/>
          </a:xfrm>
          <a:prstGeom prst="line">
            <a:avLst/>
          </a:prstGeom>
          <a:ln w="50800">
            <a:solidFill>
              <a:srgbClr val="007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71261" y="5552849"/>
            <a:ext cx="396000" cy="612001"/>
          </a:xfrm>
          <a:prstGeom prst="line">
            <a:avLst/>
          </a:prstGeom>
          <a:ln w="50800">
            <a:solidFill>
              <a:srgbClr val="007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575261" y="5552849"/>
            <a:ext cx="396000" cy="612001"/>
          </a:xfrm>
          <a:prstGeom prst="line">
            <a:avLst/>
          </a:prstGeom>
          <a:ln w="50800">
            <a:solidFill>
              <a:srgbClr val="007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577722" y="4094850"/>
            <a:ext cx="1980000" cy="90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Usecase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577722" y="5097218"/>
            <a:ext cx="1980000" cy="90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Usecase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endCxn id="34" idx="2"/>
          </p:cNvCxnSpPr>
          <p:nvPr/>
        </p:nvCxnSpPr>
        <p:spPr>
          <a:xfrm flipV="1">
            <a:off x="2411008" y="4544850"/>
            <a:ext cx="1166714" cy="448326"/>
          </a:xfrm>
          <a:prstGeom prst="line">
            <a:avLst/>
          </a:prstGeom>
          <a:ln w="50800">
            <a:solidFill>
              <a:srgbClr val="007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5" idx="2"/>
          </p:cNvCxnSpPr>
          <p:nvPr/>
        </p:nvCxnSpPr>
        <p:spPr>
          <a:xfrm>
            <a:off x="2411008" y="5011785"/>
            <a:ext cx="1166714" cy="535433"/>
          </a:xfrm>
          <a:prstGeom prst="line">
            <a:avLst/>
          </a:prstGeom>
          <a:ln w="50800">
            <a:solidFill>
              <a:srgbClr val="007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57" y="1852870"/>
            <a:ext cx="4208355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переходных требований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28</a:t>
            </a:fld>
            <a:endParaRPr lang="ru-RU" dirty="0"/>
          </a:p>
        </p:txBody>
      </p:sp>
      <p:pic>
        <p:nvPicPr>
          <p:cNvPr id="31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00" y="2420893"/>
            <a:ext cx="2928125" cy="1800000"/>
          </a:xfrm>
          <a:prstGeom prst="rect">
            <a:avLst/>
          </a:prstGeom>
        </p:spPr>
      </p:pic>
      <p:pic>
        <p:nvPicPr>
          <p:cNvPr id="27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81" y="2299743"/>
            <a:ext cx="2928125" cy="1800000"/>
          </a:xfrm>
          <a:prstGeom prst="rect">
            <a:avLst/>
          </a:prstGeom>
        </p:spPr>
      </p:pic>
      <p:pic>
        <p:nvPicPr>
          <p:cNvPr id="17" name="Объект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20" y="2603568"/>
            <a:ext cx="1187741" cy="1440000"/>
          </a:xfrm>
          <a:prstGeom prst="rect">
            <a:avLst/>
          </a:prstGeom>
        </p:spPr>
      </p:pic>
      <p:pic>
        <p:nvPicPr>
          <p:cNvPr id="18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99" y="2479743"/>
            <a:ext cx="1431491" cy="1440000"/>
          </a:xfrm>
          <a:prstGeom prst="rect">
            <a:avLst/>
          </a:prstGeom>
        </p:spPr>
      </p:pic>
      <p:pic>
        <p:nvPicPr>
          <p:cNvPr id="30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34" y="4280400"/>
            <a:ext cx="2928125" cy="1800000"/>
          </a:xfrm>
          <a:prstGeom prst="rect">
            <a:avLst/>
          </a:prstGeom>
        </p:spPr>
      </p:pic>
      <p:pic>
        <p:nvPicPr>
          <p:cNvPr id="29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75" y="4279743"/>
            <a:ext cx="2928125" cy="1800000"/>
          </a:xfrm>
          <a:prstGeom prst="rect">
            <a:avLst/>
          </a:prstGeom>
        </p:spPr>
      </p:pic>
      <p:pic>
        <p:nvPicPr>
          <p:cNvPr id="19" name="Объект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4961" r="4217" b="9610"/>
          <a:stretch/>
        </p:blipFill>
        <p:spPr>
          <a:xfrm>
            <a:off x="3655109" y="4381177"/>
            <a:ext cx="1838577" cy="1440000"/>
          </a:xfrm>
          <a:prstGeom prst="rect">
            <a:avLst/>
          </a:prstGeom>
        </p:spPr>
      </p:pic>
      <p:pic>
        <p:nvPicPr>
          <p:cNvPr id="21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85" y="4447852"/>
            <a:ext cx="1475700" cy="1440000"/>
          </a:xfrm>
          <a:prstGeom prst="rect">
            <a:avLst/>
          </a:prstGeom>
        </p:spPr>
      </p:pic>
      <p:pic>
        <p:nvPicPr>
          <p:cNvPr id="2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39" y="1284061"/>
            <a:ext cx="2928125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24" y="1468018"/>
            <a:ext cx="163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</a:rPr>
              <a:t>Изменение структуры команды и регламентация работы аналитиков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7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доклад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28" y="2210593"/>
            <a:ext cx="2424947" cy="3060000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94" y="1440975"/>
            <a:ext cx="2030532" cy="18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0289" y="5374635"/>
            <a:ext cx="379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Новые проблемы</a:t>
            </a:r>
            <a:endParaRPr lang="ru-RU" sz="32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83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аналитиков в проекте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30</a:t>
            </a:fld>
            <a:endParaRPr lang="ru-RU" dirty="0"/>
          </a:p>
        </p:txBody>
      </p:sp>
      <p:pic>
        <p:nvPicPr>
          <p:cNvPr id="24" name="Объект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94" y="2878279"/>
            <a:ext cx="1309167" cy="1904039"/>
          </a:xfrm>
          <a:prstGeom prst="rect">
            <a:avLst/>
          </a:prstGeom>
        </p:spPr>
      </p:pic>
      <p:pic>
        <p:nvPicPr>
          <p:cNvPr id="27" name="Объект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9753" y="2877915"/>
            <a:ext cx="2206249" cy="1904400"/>
          </a:xfrm>
          <a:prstGeom prst="rect">
            <a:avLst/>
          </a:prstGeom>
        </p:spPr>
      </p:pic>
      <p:sp>
        <p:nvSpPr>
          <p:cNvPr id="3" name="Нашивка 2"/>
          <p:cNvSpPr/>
          <p:nvPr/>
        </p:nvSpPr>
        <p:spPr>
          <a:xfrm>
            <a:off x="752193" y="1307625"/>
            <a:ext cx="3600000" cy="720000"/>
          </a:xfrm>
          <a:prstGeom prst="chevron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Инициация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352193" y="1307625"/>
            <a:ext cx="3600000" cy="720000"/>
          </a:xfrm>
          <a:prstGeom prst="chevron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Планирование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7952193" y="1307625"/>
            <a:ext cx="3600000" cy="720000"/>
          </a:xfrm>
          <a:prstGeom prst="chevron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Реализация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79147" y="2878277"/>
            <a:ext cx="3060000" cy="900000"/>
          </a:xfrm>
          <a:prstGeom prst="roundRect">
            <a:avLst/>
          </a:prstGeom>
          <a:solidFill>
            <a:schemeClr val="tx1"/>
          </a:solidFill>
          <a:ln w="50800">
            <a:solidFill>
              <a:srgbClr val="D8518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Срок и качество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9147" y="3882316"/>
            <a:ext cx="3060000" cy="900000"/>
          </a:xfrm>
          <a:prstGeom prst="roundRect">
            <a:avLst/>
          </a:prstGeom>
          <a:solidFill>
            <a:schemeClr val="tx1"/>
          </a:solidFill>
          <a:ln w="50800">
            <a:solidFill>
              <a:srgbClr val="D8518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Границы проекта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18294" y="3328277"/>
            <a:ext cx="3060000" cy="900000"/>
          </a:xfrm>
          <a:prstGeom prst="roundRect">
            <a:avLst/>
          </a:prstGeom>
          <a:solidFill>
            <a:schemeClr val="tx1"/>
          </a:solidFill>
          <a:ln w="50800">
            <a:solidFill>
              <a:srgbClr val="D8518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Наполнение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6741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Обязательное требование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33789" y="5235086"/>
            <a:ext cx="3600000" cy="900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Требования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к решению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553" y="1481112"/>
            <a:ext cx="3600000" cy="900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Бизнес-требования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96000" y="3358099"/>
            <a:ext cx="3600000" cy="900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Требования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ЗС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7046210" y="1401600"/>
            <a:ext cx="4553013" cy="1798983"/>
          </a:xfrm>
          <a:prstGeom prst="star12">
            <a:avLst>
              <a:gd name="adj" fmla="val 38401"/>
            </a:avLst>
          </a:prstGeom>
          <a:solidFill>
            <a:schemeClr val="tx1"/>
          </a:solidFill>
          <a:ln w="50800">
            <a:solidFill>
              <a:srgbClr val="D85183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Трассировка требований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61" y="2962339"/>
            <a:ext cx="900000" cy="9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75" y="3774259"/>
            <a:ext cx="900000" cy="9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75" y="2962339"/>
            <a:ext cx="900000" cy="9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61" y="3774259"/>
            <a:ext cx="900000" cy="900000"/>
          </a:xfrm>
          <a:prstGeom prst="rect">
            <a:avLst/>
          </a:prstGeom>
        </p:spPr>
      </p:pic>
      <p:pic>
        <p:nvPicPr>
          <p:cNvPr id="15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57" y="5235086"/>
            <a:ext cx="900000" cy="9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3" y="1301112"/>
            <a:ext cx="1700295" cy="1260000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16200000" flipV="1">
            <a:off x="6944106" y="4578116"/>
            <a:ext cx="828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6200000" flipV="1">
            <a:off x="4717289" y="2703698"/>
            <a:ext cx="82800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Регламентация управления проектами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6000" y="2783730"/>
            <a:ext cx="3600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Функциональные требования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000" y="3632859"/>
            <a:ext cx="3600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Нефункциональные требования</a:t>
            </a:r>
            <a:endParaRPr lang="ru-RU" sz="2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6000" y="2783730"/>
            <a:ext cx="7200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Реализовать функциональные требования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86000" y="3632077"/>
            <a:ext cx="7200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Реализовать нефункциональные требования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86000" y="4480424"/>
            <a:ext cx="7200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Реализовать переходные требования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86000" y="5350805"/>
            <a:ext cx="7200000" cy="720000"/>
          </a:xfrm>
          <a:prstGeom prst="rect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Реализовать требования к работам проекта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6000" y="1373472"/>
            <a:ext cx="10980000" cy="576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6001" y="2078601"/>
            <a:ext cx="3600000" cy="576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Результат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86000" y="2078601"/>
            <a:ext cx="7200000" cy="576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Работы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5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бъект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Аналитики разделились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34</a:t>
            </a:fld>
            <a:endParaRPr lang="ru-RU" dirty="0"/>
          </a:p>
        </p:txBody>
      </p:sp>
      <p:pic>
        <p:nvPicPr>
          <p:cNvPr id="5" name="Объект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77" y="3944607"/>
            <a:ext cx="2206249" cy="1904400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9" y="2214014"/>
            <a:ext cx="3220938" cy="1980000"/>
          </a:xfrm>
          <a:prstGeom prst="rect">
            <a:avLst/>
          </a:prstGeom>
        </p:spPr>
      </p:pic>
      <p:pic>
        <p:nvPicPr>
          <p:cNvPr id="16" name="Объект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74" y="2203776"/>
            <a:ext cx="3059051" cy="1980000"/>
          </a:xfrm>
          <a:prstGeom prst="rect">
            <a:avLst/>
          </a:prstGeom>
        </p:spPr>
      </p:pic>
      <p:pic>
        <p:nvPicPr>
          <p:cNvPr id="21" name="Объект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32" y="2422589"/>
            <a:ext cx="860302" cy="1620000"/>
          </a:xfrm>
          <a:prstGeom prst="rect">
            <a:avLst/>
          </a:prstGeom>
        </p:spPr>
      </p:pic>
      <p:pic>
        <p:nvPicPr>
          <p:cNvPr id="28" name="Объект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83" y="2455776"/>
            <a:ext cx="2042026" cy="1476000"/>
          </a:xfrm>
          <a:prstGeom prst="rect">
            <a:avLst/>
          </a:prstGeom>
        </p:spPr>
      </p:pic>
      <p:pic>
        <p:nvPicPr>
          <p:cNvPr id="31" name="Объект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25" y="1269613"/>
            <a:ext cx="3337146" cy="2160000"/>
          </a:xfrm>
          <a:prstGeom prst="rect">
            <a:avLst/>
          </a:prstGeom>
        </p:spPr>
      </p:pic>
      <p:pic>
        <p:nvPicPr>
          <p:cNvPr id="34" name="Объект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28" y="1468393"/>
            <a:ext cx="168221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1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Договариваться стало легче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5" y="1352614"/>
            <a:ext cx="90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69" y="2164534"/>
            <a:ext cx="900000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69" y="1352614"/>
            <a:ext cx="900000" cy="9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5" y="2164534"/>
            <a:ext cx="900000" cy="900000"/>
          </a:xfrm>
          <a:prstGeom prst="rect">
            <a:avLst/>
          </a:prstGeom>
        </p:spPr>
      </p:pic>
      <p:pic>
        <p:nvPicPr>
          <p:cNvPr id="9" name="Объект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0100" y="3532703"/>
            <a:ext cx="2206249" cy="1904400"/>
          </a:xfrm>
          <a:prstGeom prst="rect">
            <a:avLst/>
          </a:prstGeom>
        </p:spPr>
      </p:pic>
      <p:pic>
        <p:nvPicPr>
          <p:cNvPr id="19" name="Объект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04" y="1262077"/>
            <a:ext cx="3170813" cy="16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2343" y="1578701"/>
            <a:ext cx="160946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Мне тут надо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Объект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23" y="1450918"/>
            <a:ext cx="3170813" cy="16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83314" y="1956773"/>
            <a:ext cx="2714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Вы не учли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Объект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19" y="1259161"/>
            <a:ext cx="3170813" cy="16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57903" y="1578701"/>
            <a:ext cx="213175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Что-то дорого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0344" y="4179840"/>
            <a:ext cx="2520000" cy="900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Зачем?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6000" y="3996820"/>
            <a:ext cx="2520000" cy="900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Спасибо, внесено!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11656" y="4179840"/>
            <a:ext cx="2520000" cy="900000"/>
          </a:xfrm>
          <a:prstGeom prst="rect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Смотри результат!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53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Сократились затраты на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36</a:t>
            </a:fld>
            <a:endParaRPr lang="ru-RU" dirty="0"/>
          </a:p>
        </p:txBody>
      </p:sp>
      <p:pic>
        <p:nvPicPr>
          <p:cNvPr id="1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4" y="1266654"/>
            <a:ext cx="11233150" cy="1549399"/>
          </a:xfrm>
          <a:prstGeom prst="rect">
            <a:avLst/>
          </a:prstGeom>
        </p:spPr>
      </p:pic>
      <p:pic>
        <p:nvPicPr>
          <p:cNvPr id="17" name="Объект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5" y="1549163"/>
            <a:ext cx="1080000" cy="1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226" y="1625482"/>
            <a:ext cx="912846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Описание и формализация идеи: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2 – 4 недели</a:t>
            </a:r>
          </a:p>
          <a:p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Проектирование и планирование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: 4 – 8 недель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0" y="2870167"/>
            <a:ext cx="11233150" cy="1549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2226" y="3273307"/>
            <a:ext cx="912846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Очные встречи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ЗС: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4 + 4 часа</a:t>
            </a:r>
            <a:b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(сбор требований и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согласование решений)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0" y="4473680"/>
            <a:ext cx="11233150" cy="1549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8850" y="4846932"/>
            <a:ext cx="912184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«Бесконечных» 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проектов стало 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меньше</a:t>
            </a:r>
          </a:p>
          <a:p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Финансисты начали считать ТЭО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5" y="4753457"/>
            <a:ext cx="1080000" cy="1080000"/>
          </a:xfrm>
          <a:prstGeom prst="rect">
            <a:avLst/>
          </a:prstGeom>
        </p:spPr>
      </p:pic>
      <p:pic>
        <p:nvPicPr>
          <p:cNvPr id="19" name="Объект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5" y="316126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94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проблемы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122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Работать с требованиями сложно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2" y="4478470"/>
            <a:ext cx="90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96" y="5290390"/>
            <a:ext cx="900000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96" y="4478470"/>
            <a:ext cx="900000" cy="9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2" y="5290390"/>
            <a:ext cx="900000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30" y="4497520"/>
            <a:ext cx="2161308" cy="1440000"/>
          </a:xfrm>
          <a:prstGeom prst="rect">
            <a:avLst/>
          </a:prstGeom>
        </p:spPr>
      </p:pic>
      <p:pic>
        <p:nvPicPr>
          <p:cNvPr id="14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59" y="4589440"/>
            <a:ext cx="1440000" cy="1440000"/>
          </a:xfrm>
          <a:prstGeom prst="rect">
            <a:avLst/>
          </a:prstGeom>
        </p:spPr>
      </p:pic>
      <p:pic>
        <p:nvPicPr>
          <p:cNvPr id="28" name="Объект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5" y="2882613"/>
            <a:ext cx="2551463" cy="1800000"/>
          </a:xfrm>
          <a:prstGeom prst="rect">
            <a:avLst/>
          </a:prstGeom>
        </p:spPr>
      </p:pic>
      <p:pic>
        <p:nvPicPr>
          <p:cNvPr id="29" name="Объект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52" y="2882613"/>
            <a:ext cx="2551463" cy="18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8997" y="3162001"/>
            <a:ext cx="160946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Хочу задачи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8238" y="3399204"/>
            <a:ext cx="24955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Бюрократы!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Объект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00" y="2880349"/>
            <a:ext cx="2551463" cy="1800000"/>
          </a:xfrm>
          <a:prstGeom prst="rect">
            <a:avLst/>
          </a:prstGeom>
        </p:spPr>
      </p:pic>
      <p:pic>
        <p:nvPicPr>
          <p:cNvPr id="19" name="Объект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0" y="1266658"/>
            <a:ext cx="10440000" cy="14399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33816" y="3137123"/>
            <a:ext cx="235462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Пилите</a:t>
            </a:r>
            <a:b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что-нибудь!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953" y="1828231"/>
            <a:ext cx="648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Требование = результат + ценность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38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знают эксперты?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39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2" y="3854893"/>
            <a:ext cx="1620000" cy="16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2" y="2130854"/>
            <a:ext cx="1620000" cy="1620000"/>
          </a:xfrm>
          <a:prstGeom prst="rect">
            <a:avLst/>
          </a:prstGeom>
        </p:spPr>
      </p:pic>
      <p:pic>
        <p:nvPicPr>
          <p:cNvPr id="13" name="Объект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00" y="3905581"/>
            <a:ext cx="3910865" cy="21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8497" y="4520789"/>
            <a:ext cx="295275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Круто рисую в </a:t>
            </a:r>
            <a:r>
              <a:rPr lang="en-US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PowerPoint</a:t>
            </a:r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!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9182" y="3156950"/>
            <a:ext cx="1800000" cy="1552926"/>
          </a:xfrm>
          <a:prstGeom prst="rect">
            <a:avLst/>
          </a:prstGeom>
        </p:spPr>
      </p:pic>
      <p:pic>
        <p:nvPicPr>
          <p:cNvPr id="17" name="Объект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97" y="1310688"/>
            <a:ext cx="3513750" cy="21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65125" y="1933094"/>
            <a:ext cx="306655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Умею нажимать кнопки в 1С!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Объект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263284" y="1310688"/>
            <a:ext cx="3381810" cy="216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84876" y="2130854"/>
            <a:ext cx="213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Ну, огонь!..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7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были проблемы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76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инструмента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40</a:t>
            </a:fld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70" y="5089774"/>
            <a:ext cx="2880000" cy="363525"/>
          </a:xfrm>
          <a:prstGeom prst="rect">
            <a:avLst/>
          </a:prstGeom>
          <a:effectLst/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29" y="1561608"/>
            <a:ext cx="2880000" cy="954000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0" y="3179101"/>
            <a:ext cx="1800000" cy="684834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3" y="4000858"/>
            <a:ext cx="1800000" cy="847978"/>
          </a:xfrm>
          <a:prstGeom prst="rect">
            <a:avLst/>
          </a:prstGeom>
          <a:effectLst/>
        </p:spPr>
      </p:pic>
      <p:pic>
        <p:nvPicPr>
          <p:cNvPr id="11" name="Объект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3" y="1732676"/>
            <a:ext cx="1800000" cy="1309502"/>
          </a:xfrm>
          <a:prstGeom prst="rect">
            <a:avLst/>
          </a:prstGeom>
        </p:spPr>
      </p:pic>
      <p:pic>
        <p:nvPicPr>
          <p:cNvPr id="14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09" y="4731536"/>
            <a:ext cx="1100250" cy="1080000"/>
          </a:xfrm>
          <a:prstGeom prst="rect">
            <a:avLst/>
          </a:prstGeom>
        </p:spPr>
      </p:pic>
      <p:pic>
        <p:nvPicPr>
          <p:cNvPr id="18" name="Объект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85" y="1588608"/>
            <a:ext cx="2944447" cy="900000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 rot="20272725" flipV="1">
            <a:off x="2876512" y="2815605"/>
            <a:ext cx="2260519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 flipV="1">
            <a:off x="7501469" y="3550127"/>
            <a:ext cx="1749289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05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236" y="49230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Контакты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E-mail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DmitrySoboleff@gmail.com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Телефон </a:t>
            </a:r>
            <a:r>
              <a:rPr lang="ru-RU" dirty="0">
                <a:solidFill>
                  <a:schemeClr val="bg1"/>
                </a:solidFill>
              </a:rPr>
              <a:t>7 (921) 988 5794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Skype </a:t>
            </a:r>
            <a:r>
              <a:rPr lang="en-US" dirty="0">
                <a:solidFill>
                  <a:schemeClr val="bg1"/>
                </a:solidFill>
              </a:rPr>
              <a:t>dmitrysobolevspb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1236" y="3075057"/>
            <a:ext cx="6469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Благодарю за внимание!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41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08000"/>
            <a:ext cx="11233150" cy="6477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бъект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Нормальный проект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62" y="1478746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8" y="4888693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64" y="4878754"/>
            <a:ext cx="1080000" cy="1080000"/>
          </a:xfrm>
          <a:prstGeom prst="rect">
            <a:avLst/>
          </a:prstGeo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85" y="1478746"/>
            <a:ext cx="2920927" cy="2520000"/>
          </a:xfrm>
          <a:prstGeom prst="rect">
            <a:avLst/>
          </a:prstGeom>
        </p:spPr>
      </p:pic>
      <p:sp>
        <p:nvSpPr>
          <p:cNvPr id="20" name="Равнобедренный треугольник 19"/>
          <p:cNvSpPr/>
          <p:nvPr/>
        </p:nvSpPr>
        <p:spPr>
          <a:xfrm>
            <a:off x="1788698" y="2554356"/>
            <a:ext cx="3600000" cy="2880000"/>
          </a:xfrm>
          <a:prstGeom prst="triangle">
            <a:avLst/>
          </a:prstGeom>
          <a:solidFill>
            <a:schemeClr val="tx1"/>
          </a:solidFill>
          <a:ln w="635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1604362" y="3396674"/>
            <a:ext cx="3960000" cy="1440000"/>
          </a:xfrm>
          <a:prstGeom prst="cloud">
            <a:avLst/>
          </a:prstGeom>
          <a:solidFill>
            <a:schemeClr val="tx1"/>
          </a:solidFill>
          <a:ln w="50800">
            <a:solidFill>
              <a:srgbClr val="D85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Потребности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21138004">
            <a:off x="5689442" y="3435603"/>
            <a:ext cx="299101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461996" flipH="1">
            <a:off x="4471533" y="2005220"/>
            <a:ext cx="4214435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06764" y="3934586"/>
            <a:ext cx="1883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«Роль»</a:t>
            </a:r>
            <a:b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Аналитик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9372" y="3833823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Выявить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9118" y="1428428"/>
            <a:ext cx="242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Предложить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1. Как работали аналитики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62" y="1478746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8" y="4888693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64" y="4878754"/>
            <a:ext cx="1080000" cy="1080000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85" y="1478746"/>
            <a:ext cx="2920927" cy="2520000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>
            <a:off x="1788698" y="2554356"/>
            <a:ext cx="3600000" cy="2880000"/>
          </a:xfrm>
          <a:prstGeom prst="triangle">
            <a:avLst/>
          </a:prstGeom>
          <a:solidFill>
            <a:schemeClr val="tx1"/>
          </a:solidFill>
          <a:ln w="635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1604362" y="3396674"/>
            <a:ext cx="3960000" cy="1440000"/>
          </a:xfrm>
          <a:prstGeom prst="cloud">
            <a:avLst/>
          </a:prstGeom>
          <a:solidFill>
            <a:schemeClr val="tx1"/>
          </a:solidFill>
          <a:ln w="50800">
            <a:solidFill>
              <a:srgbClr val="D85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Потребности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1138004">
            <a:off x="5689442" y="3435603"/>
            <a:ext cx="2991010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61996" flipH="1">
            <a:off x="4471533" y="2005220"/>
            <a:ext cx="4214435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06764" y="3934586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Аналитик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0852" y="3823884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Записать</a:t>
            </a:r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7583" y="144249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Выдать как</a:t>
            </a:r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18" name="Объект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06" y="1651996"/>
            <a:ext cx="1080000" cy="7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2. Описание </a:t>
            </a:r>
            <a:r>
              <a:rPr lang="en-US" dirty="0" smtClean="0"/>
              <a:t>AS 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6" y="1319695"/>
            <a:ext cx="1620000" cy="16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98" y="3615960"/>
            <a:ext cx="1620000" cy="16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98" y="1325934"/>
            <a:ext cx="1620000" cy="16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" y="3616885"/>
            <a:ext cx="1620000" cy="1620000"/>
          </a:xfrm>
          <a:prstGeom prst="rect">
            <a:avLst/>
          </a:prstGeom>
        </p:spPr>
      </p:pic>
      <p:sp>
        <p:nvSpPr>
          <p:cNvPr id="15" name="Овальная выноска 14"/>
          <p:cNvSpPr/>
          <p:nvPr/>
        </p:nvSpPr>
        <p:spPr>
          <a:xfrm>
            <a:off x="2311259" y="1446284"/>
            <a:ext cx="1980000" cy="1080000"/>
          </a:xfrm>
          <a:prstGeom prst="wedgeEllipseCallout">
            <a:avLst>
              <a:gd name="adj1" fmla="val -67062"/>
              <a:gd name="adj2" fmla="val 28951"/>
            </a:avLst>
          </a:prstGeom>
          <a:solidFill>
            <a:schemeClr val="tx1"/>
          </a:solidFill>
          <a:ln w="50800">
            <a:solidFill>
              <a:srgbClr val="D8518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4121817" y="1835508"/>
            <a:ext cx="1980000" cy="1080000"/>
          </a:xfrm>
          <a:prstGeom prst="wedgeEllipseCallout">
            <a:avLst>
              <a:gd name="adj1" fmla="val 75750"/>
              <a:gd name="adj2" fmla="val -9125"/>
            </a:avLst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2258038" y="2977308"/>
            <a:ext cx="1980000" cy="1080000"/>
          </a:xfrm>
          <a:prstGeom prst="wedgeEllipseCallout">
            <a:avLst>
              <a:gd name="adj1" fmla="val -61749"/>
              <a:gd name="adj2" fmla="val 64536"/>
            </a:avLst>
          </a:prstGeom>
          <a:solidFill>
            <a:schemeClr val="tx1"/>
          </a:solidFill>
          <a:ln w="50800">
            <a:solidFill>
              <a:srgbClr val="6531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ьная выноска 18"/>
          <p:cNvSpPr/>
          <p:nvPr/>
        </p:nvSpPr>
        <p:spPr>
          <a:xfrm>
            <a:off x="3907931" y="3186532"/>
            <a:ext cx="1980000" cy="1080000"/>
          </a:xfrm>
          <a:prstGeom prst="wedgeEllipseCallout">
            <a:avLst>
              <a:gd name="adj1" fmla="val 86793"/>
              <a:gd name="adj2" fmla="val 58899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941259" y="1626284"/>
            <a:ext cx="720000" cy="720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51817" y="2015508"/>
            <a:ext cx="720000" cy="72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Молния 22"/>
          <p:cNvSpPr/>
          <p:nvPr/>
        </p:nvSpPr>
        <p:spPr>
          <a:xfrm>
            <a:off x="4537931" y="3366532"/>
            <a:ext cx="720000" cy="720000"/>
          </a:xfrm>
          <a:prstGeom prst="lightningBol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ятно 1 24"/>
          <p:cNvSpPr/>
          <p:nvPr/>
        </p:nvSpPr>
        <p:spPr>
          <a:xfrm>
            <a:off x="2888038" y="3157308"/>
            <a:ext cx="720000" cy="720000"/>
          </a:xfrm>
          <a:prstGeom prst="irregularSeal1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72" y="1871679"/>
            <a:ext cx="1842304" cy="21043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76641" y="4130494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Документация…</a:t>
            </a:r>
            <a:endParaRPr lang="ru-RU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3. Описание </a:t>
            </a:r>
            <a:r>
              <a:rPr lang="en-US" dirty="0" smtClean="0"/>
              <a:t>TO BE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922498" y="2352865"/>
            <a:ext cx="3960000" cy="1080000"/>
          </a:xfrm>
          <a:prstGeom prst="cloud">
            <a:avLst/>
          </a:prstGeom>
          <a:solidFill>
            <a:schemeClr val="tx1"/>
          </a:solidFill>
          <a:ln w="50800">
            <a:solidFill>
              <a:srgbClr val="007C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Автоматизировать!..</a:t>
            </a:r>
            <a:endParaRPr lang="ru-RU" sz="2000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152991" y="3098368"/>
            <a:ext cx="3600000" cy="1080000"/>
          </a:xfrm>
          <a:prstGeom prst="cloud">
            <a:avLst/>
          </a:prstGeom>
          <a:solidFill>
            <a:schemeClr val="tx1"/>
          </a:solidFill>
          <a:ln w="50800">
            <a:solidFill>
              <a:srgbClr val="6531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Оптимизировать!..</a:t>
            </a:r>
            <a:endParaRPr lang="ru-RU" sz="2000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54698" y="3985730"/>
            <a:ext cx="3600000" cy="1080000"/>
          </a:xfrm>
          <a:prstGeom prst="cloud">
            <a:avLst/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Повышать эффективность!..</a:t>
            </a:r>
            <a:endParaRPr lang="ru-RU" sz="2000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453881" y="4731233"/>
            <a:ext cx="3960000" cy="1080000"/>
          </a:xfrm>
          <a:prstGeom prst="cloud">
            <a:avLst/>
          </a:prstGeom>
          <a:solidFill>
            <a:schemeClr val="tx1"/>
          </a:solidFill>
          <a:ln w="50800">
            <a:solidFill>
              <a:srgbClr val="D8518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Новая платформа!..</a:t>
            </a:r>
            <a:endParaRPr lang="ru-RU" sz="2000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96" y="4541972"/>
            <a:ext cx="1620000" cy="16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31" y="2862758"/>
            <a:ext cx="3256932" cy="1620000"/>
          </a:xfrm>
          <a:prstGeom prst="rect">
            <a:avLst/>
          </a:prstGeom>
        </p:spPr>
      </p:pic>
      <p:pic>
        <p:nvPicPr>
          <p:cNvPr id="15" name="Объект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79" y="1291255"/>
            <a:ext cx="1548435" cy="1512000"/>
          </a:xfrm>
          <a:prstGeom prst="rect">
            <a:avLst/>
          </a:prstGeom>
        </p:spPr>
      </p:pic>
      <p:sp>
        <p:nvSpPr>
          <p:cNvPr id="16" name="Облако 15"/>
          <p:cNvSpPr/>
          <p:nvPr/>
        </p:nvSpPr>
        <p:spPr>
          <a:xfrm>
            <a:off x="1356696" y="1319399"/>
            <a:ext cx="3240000" cy="1080000"/>
          </a:xfrm>
          <a:prstGeom prst="cloud">
            <a:avLst/>
          </a:prstGeom>
          <a:solidFill>
            <a:schemeClr val="tx1"/>
          </a:solidFill>
          <a:ln w="50800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Цели проекта</a:t>
            </a:r>
            <a:r>
              <a:rPr lang="ru-RU" sz="20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17" name="Плюс 16"/>
          <p:cNvSpPr/>
          <p:nvPr/>
        </p:nvSpPr>
        <p:spPr>
          <a:xfrm>
            <a:off x="6413881" y="3174863"/>
            <a:ext cx="900000" cy="900000"/>
          </a:xfrm>
          <a:prstGeom prst="mathPlus">
            <a:avLst/>
          </a:prstGeom>
          <a:solidFill>
            <a:schemeClr val="tx1"/>
          </a:solidFill>
          <a:ln w="38100">
            <a:solidFill>
              <a:srgbClr val="25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4. Отношение к анализу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5908-DDB8-495A-9661-5A2A4E0A5504}" type="slidenum">
              <a:rPr lang="ru-RU" smtClean="0"/>
              <a:t>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6" y="1319695"/>
            <a:ext cx="1260000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24" y="1319695"/>
            <a:ext cx="1260000" cy="12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24" y="2355960"/>
            <a:ext cx="1260000" cy="12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6" y="2355960"/>
            <a:ext cx="1260000" cy="1260000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6" y="3838573"/>
            <a:ext cx="2160000" cy="2160000"/>
          </a:xfrm>
          <a:prstGeom prst="rect">
            <a:avLst/>
          </a:prstGeom>
        </p:spPr>
      </p:pic>
      <p:pic>
        <p:nvPicPr>
          <p:cNvPr id="13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64" y="2592117"/>
            <a:ext cx="2086375" cy="18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42264" y="4255597"/>
            <a:ext cx="2086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«</a:t>
            </a:r>
            <a:r>
              <a:rPr lang="en-US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Proxy</a:t>
            </a: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»</a:t>
            </a:r>
            <a:b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Аналитик</a:t>
            </a:r>
            <a:endParaRPr lang="ru-RU" sz="28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780580">
            <a:off x="2817072" y="4257117"/>
            <a:ext cx="2368517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4192" y="4682970"/>
            <a:ext cx="239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Сделай еще вот это</a:t>
            </a:r>
            <a:endParaRPr lang="ru-RU" sz="24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819420" flipV="1">
            <a:off x="2858307" y="2471270"/>
            <a:ext cx="2368517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11" y="2951188"/>
            <a:ext cx="1980000" cy="1329544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7224941" y="3255960"/>
            <a:ext cx="2368517" cy="360000"/>
          </a:xfrm>
          <a:prstGeom prst="rightArrow">
            <a:avLst>
              <a:gd name="adj1" fmla="val 50000"/>
              <a:gd name="adj2" fmla="val 115386"/>
            </a:avLst>
          </a:prstGeom>
          <a:solidFill>
            <a:schemeClr val="tx1"/>
          </a:solidFill>
          <a:ln w="50800">
            <a:solidFill>
              <a:srgbClr val="2568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9290" y="1538435"/>
            <a:ext cx="2386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Задачи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«требования»</a:t>
            </a:r>
            <a:endParaRPr lang="ru-RU" sz="24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940" y="3622989"/>
            <a:ext cx="2401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Документ по шаблону</a:t>
            </a:r>
            <a:endParaRPr lang="ru-RU" sz="24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25" name="Объект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64" y="2021267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яБумага">
  <a:themeElements>
    <a:clrScheme name="Перо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052A61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Бумага" id="{1581750A-20FE-40EF-972C-31CD51A860C2}" vid="{E6AB3F6D-8C70-4BE3-A9C9-25B854ACAB8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МояБумага</Template>
  <TotalTime>44135</TotalTime>
  <Words>946</Words>
  <Application>Microsoft Office PowerPoint</Application>
  <PresentationFormat>Широкоэкранный</PresentationFormat>
  <Paragraphs>298</Paragraphs>
  <Slides>41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Segoe UI</vt:lpstr>
      <vt:lpstr>Segoe UI Black</vt:lpstr>
      <vt:lpstr>Wingdings</vt:lpstr>
      <vt:lpstr>МояБумага</vt:lpstr>
      <vt:lpstr>Влияние аналитиков на развитие компании</vt:lpstr>
      <vt:lpstr>О чем доклад</vt:lpstr>
      <vt:lpstr>О чем доклад</vt:lpstr>
      <vt:lpstr>Какие были проблемы</vt:lpstr>
      <vt:lpstr>Нормальный проект</vt:lpstr>
      <vt:lpstr>Проблема 1. Как работали аналитики</vt:lpstr>
      <vt:lpstr>Проблема 2. Описание AS IS</vt:lpstr>
      <vt:lpstr>Проблема 3. Описание TO BE</vt:lpstr>
      <vt:lpstr>Проблема 4. Отношение к анализу</vt:lpstr>
      <vt:lpstr>Изменение анализа в проектах</vt:lpstr>
      <vt:lpstr>Изменение мышления аналитика</vt:lpstr>
      <vt:lpstr>Изменение коммуникаций аналитика</vt:lpstr>
      <vt:lpstr>Какие были ограничения</vt:lpstr>
      <vt:lpstr>Как проводили изменение</vt:lpstr>
      <vt:lpstr>Чему обучали аналитиков</vt:lpstr>
      <vt:lpstr>Создание Базовых моделей для работы в проектах</vt:lpstr>
      <vt:lpstr>Модели предметных областей</vt:lpstr>
      <vt:lpstr>Модели бизнес-процессов</vt:lpstr>
      <vt:lpstr>Модель вариантов использования</vt:lpstr>
      <vt:lpstr>Разработка и публикация моделей</vt:lpstr>
      <vt:lpstr>Создание базы знаний по работе в проектах</vt:lpstr>
      <vt:lpstr>Разделение «Целей проекта»</vt:lpstr>
      <vt:lpstr>Как написать бизнес-выгоды</vt:lpstr>
      <vt:lpstr>Как написать результаты проекта</vt:lpstr>
      <vt:lpstr>Какие бывают результаты проекта</vt:lpstr>
      <vt:lpstr>Выявление заинтересованных сторон</vt:lpstr>
      <vt:lpstr>Описание требований к решению</vt:lpstr>
      <vt:lpstr>Описание переходных требований</vt:lpstr>
      <vt:lpstr>Изменение структуры команды и регламентация работы аналитиков</vt:lpstr>
      <vt:lpstr>Команда аналитиков в проекте</vt:lpstr>
      <vt:lpstr>Обязательное требование</vt:lpstr>
      <vt:lpstr>Регламентация управления проектами</vt:lpstr>
      <vt:lpstr>Ключевые Результаты</vt:lpstr>
      <vt:lpstr>Аналитики разделились</vt:lpstr>
      <vt:lpstr>Договариваться стало легче</vt:lpstr>
      <vt:lpstr>Сократились затраты на проекты</vt:lpstr>
      <vt:lpstr>Новые проблемы</vt:lpstr>
      <vt:lpstr>Работать с требованиями сложно</vt:lpstr>
      <vt:lpstr>Что знают эксперты?</vt:lpstr>
      <vt:lpstr>Поиск инструмента</vt:lpstr>
      <vt:lpstr>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Бизнес-анализ и системный анализ в проектах разработки ПО</dc:title>
  <dc:creator>Соболев Дмитрий Владимирович</dc:creator>
  <cp:lastModifiedBy>Дмитрий Соболев</cp:lastModifiedBy>
  <cp:revision>671</cp:revision>
  <dcterms:created xsi:type="dcterms:W3CDTF">2019-01-15T13:15:34Z</dcterms:created>
  <dcterms:modified xsi:type="dcterms:W3CDTF">2019-05-20T15:28:40Z</dcterms:modified>
</cp:coreProperties>
</file>