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748" r:id="rId5"/>
    <p:sldMasterId id="2147483764" r:id="rId6"/>
  </p:sldMasterIdLst>
  <p:notesMasterIdLst>
    <p:notesMasterId r:id="rId24"/>
  </p:notesMasterIdLst>
  <p:handoutMasterIdLst>
    <p:handoutMasterId r:id="rId25"/>
  </p:handoutMasterIdLst>
  <p:sldIdLst>
    <p:sldId id="606" r:id="rId7"/>
    <p:sldId id="616" r:id="rId8"/>
    <p:sldId id="617" r:id="rId9"/>
    <p:sldId id="619" r:id="rId10"/>
    <p:sldId id="620" r:id="rId11"/>
    <p:sldId id="621" r:id="rId12"/>
    <p:sldId id="622" r:id="rId13"/>
    <p:sldId id="625" r:id="rId14"/>
    <p:sldId id="630" r:id="rId15"/>
    <p:sldId id="623" r:id="rId16"/>
    <p:sldId id="626" r:id="rId17"/>
    <p:sldId id="624" r:id="rId18"/>
    <p:sldId id="627" r:id="rId19"/>
    <p:sldId id="628" r:id="rId20"/>
    <p:sldId id="629" r:id="rId21"/>
    <p:sldId id="618" r:id="rId22"/>
    <p:sldId id="607" r:id="rId23"/>
  </p:sldIdLst>
  <p:sldSz cx="9144000" cy="6858000" type="screen4x3"/>
  <p:notesSz cx="6797675" cy="9928225"/>
  <p:defaultTextStyle>
    <a:defPPr>
      <a:defRPr lang="ru-RU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144713" indent="-31591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добнов Н." initials="Здобнов" lastIdx="15" clrIdx="0"/>
  <p:cmAuthor id="1" name="Beley Tatyana" initials="BT" lastIdx="2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32"/>
    <a:srgbClr val="305F33"/>
    <a:srgbClr val="5A8B62"/>
    <a:srgbClr val="50A059"/>
    <a:srgbClr val="BF2E2E"/>
    <a:srgbClr val="932421"/>
    <a:srgbClr val="6C1D17"/>
    <a:srgbClr val="471717"/>
    <a:srgbClr val="960000"/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88114" autoAdjust="0"/>
  </p:normalViewPr>
  <p:slideViewPr>
    <p:cSldViewPr snapToObjects="1">
      <p:cViewPr>
        <p:scale>
          <a:sx n="90" d="100"/>
          <a:sy n="90" d="100"/>
        </p:scale>
        <p:origin x="-2484" y="-378"/>
      </p:cViewPr>
      <p:guideLst>
        <p:guide orient="horz" pos="2205"/>
        <p:guide orient="horz" pos="799"/>
        <p:guide orient="horz" pos="3521"/>
        <p:guide pos="1066"/>
        <p:guide pos="5148"/>
        <p:guide pos="612"/>
        <p:guide pos="5397"/>
        <p:guide pos="3560"/>
        <p:guide pos="4558"/>
      </p:guideLst>
    </p:cSldViewPr>
  </p:slideViewPr>
  <p:outlineViewPr>
    <p:cViewPr>
      <p:scale>
        <a:sx n="33" d="100"/>
        <a:sy n="33" d="100"/>
      </p:scale>
      <p:origin x="0" y="50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1" d="100"/>
          <a:sy n="51" d="100"/>
        </p:scale>
        <p:origin x="-3006" y="-108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1BAE-82D1-4828-95EE-A5F38CECB6AA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C57A9-1DDE-4B1B-9BEA-DA521F5DA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82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A1C0F-21CD-4E1C-9797-5C913C413428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B0DA3-EAD7-43E4-9D08-4BD28DE52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7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79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80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80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80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80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80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80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78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80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80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80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80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80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80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80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8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609"/>
            <a:ext cx="9144000" cy="9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1" y="3500437"/>
            <a:ext cx="4679949" cy="1686171"/>
          </a:xfrm>
        </p:spPr>
        <p:txBody>
          <a:bodyPr/>
          <a:lstStyle>
            <a:lvl1pPr marL="342900" marR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Сопроводительный текст</a:t>
            </a:r>
          </a:p>
          <a:p>
            <a:pPr lvl="0"/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628800"/>
            <a:ext cx="7200899" cy="187163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400" b="1" u="sng" baseline="0">
                <a:ln w="3175">
                  <a:noFill/>
                </a:ln>
                <a:solidFill>
                  <a:srgbClr val="007D3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12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953658" y="6093296"/>
            <a:ext cx="7379181" cy="348456"/>
          </a:xfrm>
        </p:spPr>
        <p:txBody>
          <a:bodyPr/>
          <a:lstStyle>
            <a:lvl1pPr marL="342900" marR="0" indent="-342900" algn="ctr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Название мероприятия</a:t>
            </a:r>
          </a:p>
          <a:p>
            <a:pPr lvl="0"/>
            <a:endParaRPr lang="ru-RU" dirty="0"/>
          </a:p>
        </p:txBody>
      </p:sp>
      <p:sp>
        <p:nvSpPr>
          <p:cNvPr id="14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20172" y="3500437"/>
            <a:ext cx="2052278" cy="1686171"/>
          </a:xfrm>
        </p:spPr>
        <p:txBody>
          <a:bodyPr/>
          <a:lstStyle>
            <a:lvl1pPr marL="342900" marR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</a:p>
          <a:p>
            <a:pPr lvl="0"/>
            <a:endParaRPr lang="ru-RU" dirty="0"/>
          </a:p>
        </p:txBody>
      </p:sp>
      <p:pic>
        <p:nvPicPr>
          <p:cNvPr id="11" name="Picture 2" descr="C:\Users\Beley\Documents\Презентации\новый шаблон мастер презентация\logo_IW_en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00" y="282177"/>
            <a:ext cx="1669368" cy="13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48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006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43275"/>
            <a:ext cx="9132887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56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006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714625"/>
            <a:ext cx="9132887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62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" r="415" b="1053"/>
          <a:stretch/>
        </p:blipFill>
        <p:spPr bwMode="auto">
          <a:xfrm>
            <a:off x="508" y="-7652"/>
            <a:ext cx="9144000" cy="686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268414"/>
            <a:ext cx="7200899" cy="15756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 baseline="0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Защита от </a:t>
            </a:r>
            <a:r>
              <a:rPr lang="ru-RU" dirty="0" err="1" smtClean="0"/>
              <a:t>многовекторных</a:t>
            </a:r>
            <a:r>
              <a:rPr lang="ru-RU" dirty="0" smtClean="0"/>
              <a:t> </a:t>
            </a:r>
            <a:r>
              <a:rPr lang="ru-RU" dirty="0" err="1" smtClean="0"/>
              <a:t>таргетированных</a:t>
            </a:r>
            <a:r>
              <a:rPr lang="ru-RU" dirty="0" smtClean="0"/>
              <a:t> атак</a:t>
            </a:r>
            <a:endParaRPr lang="ru-RU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844014"/>
            <a:ext cx="4679948" cy="2745574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804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21436" r="5238" b="24925"/>
          <a:stretch/>
        </p:blipFill>
        <p:spPr bwMode="auto">
          <a:xfrm>
            <a:off x="-7404" y="0"/>
            <a:ext cx="4804228" cy="177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Attack Killer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82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21162" r="5545" b="25199"/>
          <a:stretch/>
        </p:blipFill>
        <p:spPr bwMode="auto">
          <a:xfrm>
            <a:off x="-992" y="0"/>
            <a:ext cx="4782458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900100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Targeted Attack Detector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21360" r="5147" b="25000"/>
          <a:stretch/>
        </p:blipFill>
        <p:spPr bwMode="auto">
          <a:xfrm>
            <a:off x="-7404" y="0"/>
            <a:ext cx="4804228" cy="177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</a:t>
            </a:r>
            <a:r>
              <a:rPr lang="en-US" dirty="0" err="1" smtClean="0"/>
              <a:t>Appercut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21476" r="5438" b="25103"/>
          <a:stretch/>
        </p:blipFill>
        <p:spPr bwMode="auto">
          <a:xfrm>
            <a:off x="-13185" y="2918"/>
            <a:ext cx="4796972" cy="177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1332148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Automation System Advanced Protection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96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43" y="6309320"/>
            <a:ext cx="914400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17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268414"/>
            <a:ext cx="7200899" cy="15756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 baseline="0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Защита репутации в сети Интернет</a:t>
            </a:r>
            <a:endParaRPr lang="ru-RU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844014"/>
            <a:ext cx="4679948" cy="2745574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30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"/>
          <a:stretch/>
        </p:blipFill>
        <p:spPr bwMode="auto">
          <a:xfrm>
            <a:off x="0" y="0"/>
            <a:ext cx="4708943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</a:t>
            </a:r>
            <a:r>
              <a:rPr lang="en-US" dirty="0" err="1" smtClean="0"/>
              <a:t>Kribrum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46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88"/>
            <a:ext cx="9143999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448780"/>
            <a:ext cx="5796693" cy="139523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 baseline="0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844014"/>
            <a:ext cx="4679948" cy="1089042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2894" y="3933057"/>
            <a:ext cx="4688606" cy="720080"/>
          </a:xfrm>
        </p:spPr>
        <p:txBody>
          <a:bodyPr/>
          <a:lstStyle>
            <a:lvl1pPr marL="342900" marR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</a:p>
          <a:p>
            <a:pPr lvl="0"/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971553" y="5888856"/>
            <a:ext cx="4679948" cy="348456"/>
          </a:xfrm>
        </p:spPr>
        <p:txBody>
          <a:bodyPr/>
          <a:lstStyle>
            <a:lvl1pPr marL="342900" marR="0" indent="-342900" algn="ctr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Название мероприятия</a:t>
            </a:r>
          </a:p>
          <a:p>
            <a:pPr lvl="0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50" y="42136"/>
            <a:ext cx="2350937" cy="140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4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005A9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87790"/>
            <a:ext cx="9144000" cy="45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70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56209" y="3575052"/>
            <a:ext cx="3760838" cy="1503606"/>
          </a:xfrm>
          <a:prstGeom prst="rect">
            <a:avLst/>
          </a:prstGeom>
        </p:spPr>
        <p:txBody>
          <a:bodyPr/>
          <a:lstStyle>
            <a:lvl1pPr marL="342900" marR="0" indent="-342900" algn="r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</a:p>
          <a:p>
            <a:pPr lvl="0"/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4067893" y="2297098"/>
            <a:ext cx="4337972" cy="1460520"/>
          </a:xfrm>
          <a:prstGeom prst="rect">
            <a:avLst/>
          </a:prstGeom>
        </p:spPr>
        <p:txBody>
          <a:bodyPr/>
          <a:lstStyle>
            <a:lvl1pPr marL="342900" marR="0" indent="-342900" algn="r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</a:rPr>
              <a:t>E-mail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21671" r="5698" b="24130"/>
          <a:stretch/>
        </p:blipFill>
        <p:spPr bwMode="auto">
          <a:xfrm>
            <a:off x="0" y="-8336"/>
            <a:ext cx="4586995" cy="173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460290" cy="756084"/>
          </a:xfrm>
        </p:spPr>
        <p:txBody>
          <a:bodyPr>
            <a:normAutofit/>
          </a:bodyPr>
          <a:lstStyle>
            <a:lvl1pPr>
              <a:defRPr sz="2400" b="1" u="none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Проблематика, аналитика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79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268413"/>
            <a:ext cx="7200899" cy="94356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 baseline="0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Защита от внутренних угроз</a:t>
            </a:r>
            <a:endParaRPr lang="ru-RU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224792"/>
            <a:ext cx="4679948" cy="3364796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481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21385" r="5296" b="24538"/>
          <a:stretch/>
        </p:blipFill>
        <p:spPr bwMode="auto">
          <a:xfrm>
            <a:off x="0" y="0"/>
            <a:ext cx="4804229" cy="179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900100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Traffic Monitor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96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1537" r="5087" b="25191"/>
          <a:stretch/>
        </p:blipFill>
        <p:spPr bwMode="auto">
          <a:xfrm>
            <a:off x="-12" y="-1"/>
            <a:ext cx="4818743" cy="176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864096"/>
          </a:xfrm>
        </p:spPr>
        <p:txBody>
          <a:bodyPr>
            <a:normAutofit/>
          </a:bodyPr>
          <a:lstStyle>
            <a:lvl1pPr>
              <a:defRPr sz="2400" b="1"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Personal Data Protector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99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21317" r="5123" b="25262"/>
          <a:stretch/>
        </p:blipFill>
        <p:spPr bwMode="auto">
          <a:xfrm>
            <a:off x="0" y="0"/>
            <a:ext cx="4811486" cy="177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828092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</a:t>
            </a:r>
            <a:r>
              <a:rPr lang="en-US" dirty="0" err="1" smtClean="0"/>
              <a:t>EndPoint</a:t>
            </a:r>
            <a:r>
              <a:rPr lang="en-US" dirty="0" smtClean="0"/>
              <a:t> Security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127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006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2304"/>
            <a:ext cx="9144000" cy="45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3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006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3275"/>
            <a:ext cx="9142413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09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1" y="260648"/>
            <a:ext cx="6942138" cy="791989"/>
          </a:xfrm>
          <a:prstGeom prst="rect">
            <a:avLst/>
          </a:prstGeom>
        </p:spPr>
        <p:txBody>
          <a:bodyPr vert="horz" lIns="107275" tIns="53637" rIns="107275" bIns="53637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268413"/>
            <a:ext cx="7200900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751" r:id="rId2"/>
    <p:sldLayoutId id="2147483816" r:id="rId3"/>
    <p:sldLayoutId id="2147483817" r:id="rId4"/>
    <p:sldLayoutId id="2147483799" r:id="rId5"/>
    <p:sldLayoutId id="2147483800" r:id="rId6"/>
    <p:sldLayoutId id="2147483801" r:id="rId7"/>
    <p:sldLayoutId id="2147483812" r:id="rId8"/>
    <p:sldLayoutId id="2147483814" r:id="rId9"/>
    <p:sldLayoutId id="2147483786" r:id="rId10"/>
    <p:sldLayoutId id="2147483813" r:id="rId11"/>
    <p:sldLayoutId id="2147483806" r:id="rId12"/>
    <p:sldLayoutId id="2147483802" r:id="rId13"/>
    <p:sldLayoutId id="2147483803" r:id="rId14"/>
    <p:sldLayoutId id="2147483804" r:id="rId15"/>
    <p:sldLayoutId id="2147483805" r:id="rId16"/>
    <p:sldLayoutId id="2147483807" r:id="rId17"/>
    <p:sldLayoutId id="2147483809" r:id="rId18"/>
    <p:sldLayoutId id="2147483811" r:id="rId19"/>
    <p:sldLayoutId id="2147483810" r:id="rId20"/>
  </p:sldLayoutIdLst>
  <p:timing>
    <p:tnLst>
      <p:par>
        <p:cTn id="1" dur="indefinite" restart="never" nodeType="tmRoot"/>
      </p:par>
    </p:tnLst>
  </p:timing>
  <p:txStyles>
    <p:titleStyle>
      <a:lvl1pPr algn="l" defTabSz="1071563" rtl="0" eaLnBrk="1" fontAlgn="base" hangingPunct="1">
        <a:spcBef>
          <a:spcPct val="0"/>
        </a:spcBef>
        <a:spcAft>
          <a:spcPct val="0"/>
        </a:spcAft>
        <a:defRPr sz="2500" b="1" u="sng" kern="1200">
          <a:ln>
            <a:noFill/>
          </a:ln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6pPr>
      <a:lvl7pPr marL="9144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7pPr>
      <a:lvl8pPr marL="13716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8pPr>
      <a:lvl9pPr marL="18288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marR="0" indent="-342900" algn="l" defTabSz="3600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8640"/>
        </a:buClr>
        <a:buSzPct val="90000"/>
        <a:buFontTx/>
        <a:buBlip>
          <a:blip r:embed="rId22"/>
        </a:buBlip>
        <a:tabLst>
          <a:tab pos="360000" algn="l"/>
          <a:tab pos="720000" algn="l"/>
          <a:tab pos="1080000" algn="l"/>
        </a:tabLst>
        <a:defRPr sz="16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2788" indent="-352425" algn="l" defTabSz="360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80000"/>
        <a:buFont typeface="Wingdings" pitchFamily="2" charset="2"/>
        <a:buChar char="l"/>
        <a:tabLst>
          <a:tab pos="360000" algn="l"/>
          <a:tab pos="720000" algn="l"/>
          <a:tab pos="1080000" algn="l"/>
        </a:tabLst>
        <a:defRPr sz="1600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9500" indent="-363538" algn="l" defTabSz="648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"/>
        <a:defRPr sz="1600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60363" algn="l" defTabSz="360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¢"/>
        <a:tabLst>
          <a:tab pos="360000" algn="l"/>
          <a:tab pos="720000" algn="l"/>
          <a:tab pos="1080000" algn="l"/>
        </a:tabLst>
        <a:defRPr sz="1800" kern="120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1563" indent="-174625" algn="l" defTabSz="648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¢"/>
        <a:defRPr sz="1800" kern="1200">
          <a:ln w="6350" cap="rnd">
            <a:noFill/>
          </a:ln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738135" y="2474707"/>
            <a:ext cx="7829603" cy="91778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200" b="1" u="sng" kern="1200">
                <a:ln w="3175">
                  <a:noFill/>
                </a:ln>
                <a:solidFill>
                  <a:srgbClr val="00864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3800" dirty="0" smtClean="0">
                <a:solidFill>
                  <a:srgbClr val="008640"/>
                </a:solidFill>
              </a:rPr>
              <a:t>Спасибо</a:t>
            </a:r>
            <a:r>
              <a:rPr lang="ru-RU" sz="3800" baseline="0" dirty="0" smtClean="0">
                <a:solidFill>
                  <a:srgbClr val="008640"/>
                </a:solidFill>
              </a:rPr>
              <a:t> за внимание!</a:t>
            </a:r>
            <a:endParaRPr lang="ru-RU" sz="3800" dirty="0">
              <a:solidFill>
                <a:srgbClr val="00864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71551" y="3611566"/>
            <a:ext cx="3454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D32"/>
                </a:solidFill>
              </a:rPr>
              <a:t>InfoWatch</a:t>
            </a:r>
          </a:p>
          <a:p>
            <a:endParaRPr lang="en-US" sz="2000" b="1" dirty="0" smtClean="0">
              <a:solidFill>
                <a:srgbClr val="007D32"/>
              </a:solidFill>
            </a:endParaRPr>
          </a:p>
          <a:p>
            <a:r>
              <a:rPr lang="en-US" sz="2000" dirty="0" smtClean="0">
                <a:solidFill>
                  <a:srgbClr val="007D32"/>
                </a:solidFill>
              </a:rPr>
              <a:t>www.infowatch.ru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+7 495 22 900 22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609"/>
            <a:ext cx="9144000" cy="9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Beley\Documents\Презентации\новый шаблон мастер презентация\logo_IW_en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00" y="282177"/>
            <a:ext cx="1669368" cy="13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609"/>
            <a:ext cx="9144000" cy="9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4094229" y="3807560"/>
            <a:ext cx="453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+7 495 22 900 22</a:t>
            </a:r>
          </a:p>
        </p:txBody>
      </p:sp>
      <p:sp>
        <p:nvSpPr>
          <p:cNvPr id="10" name="Содержимое 2"/>
          <p:cNvSpPr txBox="1">
            <a:spLocks/>
          </p:cNvSpPr>
          <p:nvPr userDrawn="1"/>
        </p:nvSpPr>
        <p:spPr>
          <a:xfrm>
            <a:off x="1547664" y="3227998"/>
            <a:ext cx="1974904" cy="5022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3600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350" cap="rnd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Contact Info</a:t>
            </a:r>
            <a:endParaRPr kumimoji="0" lang="ru-RU" sz="2400" b="1" i="0" u="none" strike="noStrike" kern="1200" cap="none" spc="0" normalizeH="0" baseline="0" noProof="0" dirty="0" smtClean="0">
              <a:ln w="6350" cap="rnd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rot="5400000">
            <a:off x="2485218" y="3436140"/>
            <a:ext cx="2497165" cy="1"/>
          </a:xfrm>
          <a:prstGeom prst="line">
            <a:avLst/>
          </a:prstGeom>
          <a:ln w="22225">
            <a:solidFill>
              <a:srgbClr val="007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060818" y="4232286"/>
            <a:ext cx="33512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D32"/>
                </a:solidFill>
              </a:rPr>
              <a:t>www.infowatch.com</a:t>
            </a:r>
            <a:endParaRPr lang="ru-RU" b="1" dirty="0">
              <a:solidFill>
                <a:srgbClr val="007D32"/>
              </a:solidFill>
            </a:endParaRPr>
          </a:p>
        </p:txBody>
      </p:sp>
      <p:pic>
        <p:nvPicPr>
          <p:cNvPr id="12" name="Picture 2" descr="C:\Users\Beley\Documents\Презентации\новый шаблон мастер презентация\logo_IW_en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00" y="282177"/>
            <a:ext cx="1669368" cy="13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971551" y="4149080"/>
            <a:ext cx="4679949" cy="104468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+mn-lt"/>
              </a:rPr>
              <a:t>Прокудин Александр</a:t>
            </a:r>
          </a:p>
          <a:p>
            <a:r>
              <a:rPr lang="ru-RU" sz="2400" i="1" dirty="0" smtClean="0">
                <a:latin typeface="+mn-lt"/>
              </a:rPr>
              <a:t>АО </a:t>
            </a:r>
            <a:r>
              <a:rPr lang="en-US" sz="2400" i="1" dirty="0" err="1" smtClean="0">
                <a:latin typeface="+mn-lt"/>
              </a:rPr>
              <a:t>InfoWatch</a:t>
            </a:r>
            <a:endParaRPr lang="ru-RU" sz="2400" i="1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1" y="1808820"/>
            <a:ext cx="7200899" cy="1440160"/>
          </a:xfrm>
        </p:spPr>
        <p:txBody>
          <a:bodyPr>
            <a:noAutofit/>
          </a:bodyPr>
          <a:lstStyle/>
          <a:p>
            <a:r>
              <a:rPr lang="ru-RU" sz="4000" u="none" dirty="0">
                <a:latin typeface="+mn-lt"/>
              </a:rPr>
              <a:t>Отделяем зёрна от плевел: работа с заявками на </a:t>
            </a:r>
            <a:r>
              <a:rPr lang="ru-RU" sz="4000" u="none" dirty="0" smtClean="0">
                <a:latin typeface="+mn-lt"/>
              </a:rPr>
              <a:t>развитие функционала</a:t>
            </a:r>
            <a:r>
              <a:rPr lang="ru-RU" sz="4000" b="0" dirty="0" smtClean="0">
                <a:latin typeface="+mn-lt"/>
              </a:rPr>
              <a:t/>
            </a:r>
            <a:br>
              <a:rPr lang="ru-RU" sz="4000" b="0" dirty="0" smtClean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pic>
        <p:nvPicPr>
          <p:cNvPr id="1026" name="Picture 2" descr="C:\Users\prokudin\Desktop\gmp3nmwt28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1583553" cy="6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5764546" cy="516755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Типы заявок</a:t>
            </a:r>
            <a:endParaRPr lang="ru-RU" sz="3600" dirty="0">
              <a:latin typeface="+mn-lt"/>
            </a:endParaRPr>
          </a:p>
        </p:txBody>
      </p:sp>
      <p:pic>
        <p:nvPicPr>
          <p:cNvPr id="5" name="Picture 2" descr="C:\Users\prokudin\Desktop\gmp3nmwt28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13" y="5589240"/>
            <a:ext cx="1583553" cy="6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6287" y="1376772"/>
            <a:ext cx="69532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Претензия </a:t>
            </a:r>
            <a:endParaRPr lang="ru-RU" sz="36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Надежда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Зависть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Боль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600" dirty="0" smtClean="0">
              <a:latin typeface="+mn-lt"/>
            </a:endParaRPr>
          </a:p>
        </p:txBody>
      </p:sp>
      <p:pic>
        <p:nvPicPr>
          <p:cNvPr id="3073" name="Picture 1" descr="C:\Users\prokudin\Desktop\надежд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63" y="2139612"/>
            <a:ext cx="1461200" cy="214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rokudin\Desktop\завист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3899347"/>
            <a:ext cx="2540000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rokudin\Desktop\pain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86339"/>
            <a:ext cx="1862608" cy="157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rokudin\Desktop\wh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03" y="907766"/>
            <a:ext cx="1907503" cy="190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5764546" cy="516755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Примеры заявок</a:t>
            </a:r>
            <a:endParaRPr lang="ru-RU" sz="3600" dirty="0">
              <a:latin typeface="+mn-lt"/>
            </a:endParaRPr>
          </a:p>
        </p:txBody>
      </p:sp>
      <p:pic>
        <p:nvPicPr>
          <p:cNvPr id="5" name="Picture 2" descr="C:\Users\prokudin\Desktop\gmp3nmwt28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13" y="5589240"/>
            <a:ext cx="1583553" cy="6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6287" y="1376772"/>
            <a:ext cx="69532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i="1" dirty="0" smtClean="0">
                <a:latin typeface="+mn-lt"/>
              </a:rPr>
              <a:t>Здесь будет несколько примеров плохих и хороших заявок</a:t>
            </a:r>
            <a:endParaRPr lang="ru-RU" sz="3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46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5764546" cy="516755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Обработка заявок</a:t>
            </a:r>
            <a:endParaRPr lang="ru-RU" sz="3600" dirty="0">
              <a:latin typeface="+mn-lt"/>
            </a:endParaRPr>
          </a:p>
        </p:txBody>
      </p:sp>
      <p:pic>
        <p:nvPicPr>
          <p:cNvPr id="5" name="Picture 2" descr="C:\Users\prokudin\Desktop\gmp3nmwt28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13" y="5589240"/>
            <a:ext cx="1583553" cy="6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6287" y="1376772"/>
            <a:ext cx="69532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dirty="0">
                <a:latin typeface="+mn-lt"/>
              </a:rPr>
              <a:t>Первичное распределение </a:t>
            </a:r>
            <a:r>
              <a:rPr lang="ru-RU" sz="3600" dirty="0" smtClean="0">
                <a:latin typeface="+mn-lt"/>
              </a:rPr>
              <a:t>заявок</a:t>
            </a: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i="1" dirty="0">
                <a:latin typeface="+mn-lt"/>
              </a:rPr>
              <a:t>Цель: распределить заявки между </a:t>
            </a:r>
            <a:r>
              <a:rPr lang="ru-RU" sz="3600" i="1" dirty="0" smtClean="0">
                <a:latin typeface="+mn-lt"/>
              </a:rPr>
              <a:t>аналитиками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>
                <a:latin typeface="+mn-lt"/>
              </a:rPr>
              <a:t>Обработка заявки </a:t>
            </a:r>
            <a:r>
              <a:rPr lang="ru-RU" sz="3600" dirty="0" smtClean="0">
                <a:latin typeface="+mn-lt"/>
              </a:rPr>
              <a:t>аналитиком</a:t>
            </a: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i="1" dirty="0">
                <a:latin typeface="+mn-lt"/>
              </a:rPr>
              <a:t>Цель: выявление проблемы, </a:t>
            </a:r>
            <a:r>
              <a:rPr lang="ru-RU" sz="3600" i="1" dirty="0" smtClean="0">
                <a:latin typeface="+mn-lt"/>
              </a:rPr>
              <a:t>бизнес-сценария</a:t>
            </a:r>
          </a:p>
          <a:p>
            <a:endParaRPr lang="ru-RU" sz="3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5764546" cy="516755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Обработка заявок</a:t>
            </a:r>
            <a:endParaRPr lang="ru-RU" sz="3600" dirty="0">
              <a:latin typeface="+mn-lt"/>
            </a:endParaRPr>
          </a:p>
        </p:txBody>
      </p:sp>
      <p:pic>
        <p:nvPicPr>
          <p:cNvPr id="5" name="Picture 2" descr="C:\Users\prokudin\Desktop\gmp3nmwt28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13" y="5589240"/>
            <a:ext cx="1583553" cy="6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6287" y="1376772"/>
            <a:ext cx="69532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ru-RU" sz="3600" dirty="0">
                <a:latin typeface="+mn-lt"/>
              </a:rPr>
              <a:t>Резолюция по </a:t>
            </a:r>
            <a:r>
              <a:rPr lang="ru-RU" sz="3600" dirty="0" smtClean="0">
                <a:latin typeface="+mn-lt"/>
              </a:rPr>
              <a:t>заявке</a:t>
            </a: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i="1" dirty="0">
                <a:latin typeface="+mn-lt"/>
              </a:rPr>
              <a:t>Цель: зафиксировать итог обработки заявки</a:t>
            </a:r>
            <a:endParaRPr lang="ru-RU" sz="3600" i="1" dirty="0" smtClean="0">
              <a:latin typeface="+mn-lt"/>
            </a:endParaRPr>
          </a:p>
          <a:p>
            <a:pPr marL="742950" indent="-742950">
              <a:buFont typeface="+mj-lt"/>
              <a:buAutoNum type="arabicPeriod" startAt="3"/>
            </a:pPr>
            <a:r>
              <a:rPr lang="ru-RU" sz="3600" dirty="0">
                <a:latin typeface="+mn-lt"/>
              </a:rPr>
              <a:t>Объединение заявок в </a:t>
            </a:r>
            <a:r>
              <a:rPr lang="ru-RU" sz="3600" dirty="0" smtClean="0">
                <a:latin typeface="+mn-lt"/>
              </a:rPr>
              <a:t>проблемы</a:t>
            </a: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i="1" dirty="0">
                <a:latin typeface="+mn-lt"/>
              </a:rPr>
              <a:t>Цель: классификация заявок, выявление обобщающей </a:t>
            </a:r>
            <a:r>
              <a:rPr lang="ru-RU" sz="3600" i="1" dirty="0" smtClean="0">
                <a:latin typeface="+mn-lt"/>
              </a:rPr>
              <a:t>проблемы</a:t>
            </a:r>
          </a:p>
          <a:p>
            <a:endParaRPr lang="ru-RU" sz="3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31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5764546" cy="516755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Обработка заявок</a:t>
            </a:r>
            <a:endParaRPr lang="ru-RU" sz="3600" dirty="0">
              <a:latin typeface="+mn-lt"/>
            </a:endParaRPr>
          </a:p>
        </p:txBody>
      </p:sp>
      <p:pic>
        <p:nvPicPr>
          <p:cNvPr id="5" name="Picture 2" descr="C:\Users\prokudin\Desktop\gmp3nmwt28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13" y="5589240"/>
            <a:ext cx="1583553" cy="6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6287" y="1376772"/>
            <a:ext cx="69532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ru-RU" sz="3600" dirty="0" err="1">
                <a:latin typeface="+mn-lt"/>
              </a:rPr>
              <a:t>Приоритизация</a:t>
            </a:r>
            <a:r>
              <a:rPr lang="ru-RU" sz="3600" dirty="0">
                <a:latin typeface="+mn-lt"/>
              </a:rPr>
              <a:t>  проблем</a:t>
            </a:r>
            <a:br>
              <a:rPr lang="ru-RU" sz="3600" dirty="0">
                <a:latin typeface="+mn-lt"/>
              </a:rPr>
            </a:br>
            <a:r>
              <a:rPr lang="ru-RU" sz="3600" i="1" dirty="0">
                <a:latin typeface="+mn-lt"/>
              </a:rPr>
              <a:t>Цель: выявление наиболее важных </a:t>
            </a:r>
            <a:r>
              <a:rPr lang="ru-RU" sz="3600" i="1" dirty="0" smtClean="0">
                <a:latin typeface="+mn-lt"/>
              </a:rPr>
              <a:t>проблем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ru-RU" sz="3600" dirty="0">
                <a:latin typeface="+mn-lt"/>
              </a:rPr>
              <a:t>Отбор проблем в </a:t>
            </a:r>
            <a:r>
              <a:rPr lang="ru-RU" sz="3600" dirty="0" err="1">
                <a:latin typeface="+mn-lt"/>
              </a:rPr>
              <a:t>фичи</a:t>
            </a:r>
            <a:r>
              <a:rPr lang="ru-RU" sz="3600" dirty="0">
                <a:latin typeface="+mn-lt"/>
              </a:rPr>
              <a:t>-кандидаты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i="1" dirty="0">
                <a:latin typeface="+mn-lt"/>
              </a:rPr>
              <a:t>Цель: выбор проблем, решение которых может войти в следующий релиз</a:t>
            </a:r>
            <a:endParaRPr lang="ru-RU" sz="3600" i="1" dirty="0" smtClean="0">
              <a:latin typeface="+mn-lt"/>
            </a:endParaRPr>
          </a:p>
          <a:p>
            <a:endParaRPr lang="ru-RU" sz="3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4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5764546" cy="516755"/>
          </a:xfrm>
        </p:spPr>
        <p:txBody>
          <a:bodyPr>
            <a:noAutofit/>
          </a:bodyPr>
          <a:lstStyle/>
          <a:p>
            <a:r>
              <a:rPr lang="ru-RU" sz="3600" dirty="0" smtClean="0"/>
              <a:t>Частые проблемы</a:t>
            </a:r>
            <a:endParaRPr lang="ru-RU" sz="3600" dirty="0">
              <a:latin typeface="+mn-lt"/>
            </a:endParaRPr>
          </a:p>
        </p:txBody>
      </p:sp>
      <p:pic>
        <p:nvPicPr>
          <p:cNvPr id="5" name="Picture 2" descr="C:\Users\prokudin\Desktop\gmp3nmwt28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13" y="5589240"/>
            <a:ext cx="1583553" cy="6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6287" y="1376772"/>
            <a:ext cx="6953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+mn-lt"/>
              </a:rPr>
              <a:t>Непонятная проблема/бизнес </a:t>
            </a:r>
            <a:r>
              <a:rPr lang="ru-RU" sz="3600" dirty="0" smtClean="0">
                <a:latin typeface="+mn-lt"/>
              </a:rPr>
              <a:t>сценарий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+mn-lt"/>
              </a:rPr>
              <a:t>Предложение решения, вместо описания </a:t>
            </a:r>
            <a:r>
              <a:rPr lang="ru-RU" sz="3600" dirty="0" smtClean="0">
                <a:latin typeface="+mn-lt"/>
              </a:rPr>
              <a:t>проблемы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+mn-lt"/>
              </a:rPr>
              <a:t>Сложности при объединении заявок в проблемы</a:t>
            </a:r>
            <a:endParaRPr lang="ru-RU" sz="3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06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5764546" cy="51675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Итоги</a:t>
            </a:r>
            <a:endParaRPr lang="ru-RU" sz="3600" dirty="0">
              <a:latin typeface="+mn-lt"/>
            </a:endParaRPr>
          </a:p>
        </p:txBody>
      </p:sp>
      <p:pic>
        <p:nvPicPr>
          <p:cNvPr id="5" name="Picture 2" descr="C:\Users\prokudin\Desktop\gmp3nmwt28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13" y="5589240"/>
            <a:ext cx="1583553" cy="6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6827" y="1160748"/>
            <a:ext cx="75001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>
                <a:latin typeface="+mn-lt"/>
              </a:rPr>
              <a:t>обработано более 1000 заявок</a:t>
            </a:r>
            <a:endParaRPr lang="ru-RU" sz="36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>
                <a:latin typeface="+mn-lt"/>
              </a:rPr>
              <a:t>разработан </a:t>
            </a:r>
            <a:r>
              <a:rPr lang="ru-RU" sz="3600" dirty="0" smtClean="0">
                <a:latin typeface="+mn-lt"/>
              </a:rPr>
              <a:t>процесс обработки заявок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>
                <a:latin typeface="+mn-lt"/>
              </a:rPr>
              <a:t>сформирована </a:t>
            </a:r>
            <a:r>
              <a:rPr lang="ru-RU" sz="3600" dirty="0" smtClean="0">
                <a:latin typeface="+mn-lt"/>
              </a:rPr>
              <a:t>база </a:t>
            </a:r>
            <a:r>
              <a:rPr lang="ru-RU" sz="3600" dirty="0">
                <a:latin typeface="+mn-lt"/>
              </a:rPr>
              <a:t>знаний о потребностях </a:t>
            </a:r>
            <a:r>
              <a:rPr lang="ru-RU" sz="3600" dirty="0" smtClean="0">
                <a:latin typeface="+mn-lt"/>
              </a:rPr>
              <a:t>клиентов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>
                <a:latin typeface="+mn-lt"/>
              </a:rPr>
              <a:t>предоставлен удобный </a:t>
            </a:r>
            <a:r>
              <a:rPr lang="ru-RU" sz="3600" dirty="0" smtClean="0">
                <a:latin typeface="+mn-lt"/>
              </a:rPr>
              <a:t>инструмент </a:t>
            </a:r>
            <a:r>
              <a:rPr lang="ru-RU" sz="3600" dirty="0">
                <a:latin typeface="+mn-lt"/>
              </a:rPr>
              <a:t>для </a:t>
            </a:r>
            <a:r>
              <a:rPr lang="en-US" sz="3600" dirty="0">
                <a:latin typeface="+mn-lt"/>
              </a:rPr>
              <a:t>product manager</a:t>
            </a:r>
            <a:endParaRPr lang="ru-RU" sz="3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99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564904"/>
            <a:ext cx="5436604" cy="144016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Спасибо за внимание!</a:t>
            </a:r>
            <a:endParaRPr lang="ru-RU" sz="36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930505" cy="7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5764546" cy="51675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Компания </a:t>
            </a:r>
            <a:r>
              <a:rPr lang="en-US" sz="3600" dirty="0" err="1" smtClean="0">
                <a:latin typeface="+mn-lt"/>
              </a:rPr>
              <a:t>InfoWatch</a:t>
            </a:r>
            <a:endParaRPr lang="ru-RU" sz="3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6287" y="1340768"/>
            <a:ext cx="6953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Продуктовая разработка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Сфера деятельности – информационная безопасность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Основной продукт – система защиты от утечек данных </a:t>
            </a:r>
            <a:r>
              <a:rPr lang="en-US" sz="3600" dirty="0" smtClean="0">
                <a:latin typeface="+mn-lt"/>
              </a:rPr>
              <a:t>Traffic Monitor</a:t>
            </a:r>
            <a:endParaRPr lang="ru-RU" sz="3600" dirty="0">
              <a:latin typeface="+mn-lt"/>
            </a:endParaRPr>
          </a:p>
        </p:txBody>
      </p:sp>
      <p:pic>
        <p:nvPicPr>
          <p:cNvPr id="5" name="Picture 2" descr="C:\Users\prokudin\Desktop\gmp3nmwt28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13" y="5589240"/>
            <a:ext cx="1583553" cy="6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0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5764546" cy="516755"/>
          </a:xfrm>
        </p:spPr>
        <p:txBody>
          <a:bodyPr>
            <a:noAutofit/>
          </a:bodyPr>
          <a:lstStyle/>
          <a:p>
            <a:r>
              <a:rPr lang="ru-RU" sz="3600" dirty="0"/>
              <a:t>О чем доклад?</a:t>
            </a:r>
            <a:endParaRPr lang="ru-RU" sz="3600" dirty="0">
              <a:latin typeface="+mn-lt"/>
            </a:endParaRPr>
          </a:p>
        </p:txBody>
      </p:sp>
      <p:pic>
        <p:nvPicPr>
          <p:cNvPr id="5" name="Picture 2" descr="C:\Users\prokudin\Desktop\gmp3nmwt28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13" y="5589240"/>
            <a:ext cx="1583553" cy="6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6287" y="1376772"/>
            <a:ext cx="69532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Что делать, когда много источников требований?</a:t>
            </a:r>
            <a:endParaRPr lang="ru-RU" sz="36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Как обрабатывать многочисленные заявки на развитие функционала?</a:t>
            </a:r>
            <a:endParaRPr lang="ru-RU" sz="3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4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5764546" cy="516755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Идеальный мир</a:t>
            </a:r>
            <a:endParaRPr lang="ru-RU" sz="3600" dirty="0">
              <a:latin typeface="+mn-lt"/>
            </a:endParaRPr>
          </a:p>
        </p:txBody>
      </p:sp>
      <p:pic>
        <p:nvPicPr>
          <p:cNvPr id="5" name="Picture 2" descr="C:\Users\prokudin\Desktop\gmp3nmwt28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13" y="5589240"/>
            <a:ext cx="1583553" cy="6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6287" y="1376772"/>
            <a:ext cx="6953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Сферический </a:t>
            </a:r>
            <a:r>
              <a:rPr lang="ru-RU" sz="3600" dirty="0" err="1" smtClean="0">
                <a:latin typeface="+mn-lt"/>
              </a:rPr>
              <a:t>бэклог</a:t>
            </a:r>
            <a:r>
              <a:rPr lang="ru-RU" sz="3600" dirty="0" smtClean="0">
                <a:latin typeface="+mn-lt"/>
              </a:rPr>
              <a:t> в вакууме</a:t>
            </a:r>
            <a:endParaRPr lang="ru-RU" sz="3600" dirty="0" smtClean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106994"/>
              </p:ext>
            </p:extLst>
          </p:nvPr>
        </p:nvGraphicFramePr>
        <p:xfrm>
          <a:off x="971550" y="2249011"/>
          <a:ext cx="3168402" cy="2720340"/>
        </p:xfrm>
        <a:graphic>
          <a:graphicData uri="http://schemas.openxmlformats.org/drawingml/2006/table">
            <a:tbl>
              <a:tblPr/>
              <a:tblGrid>
                <a:gridCol w="1584201"/>
                <a:gridCol w="1584201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>
                          <a:solidFill>
                            <a:srgbClr val="333333"/>
                          </a:solidFill>
                          <a:effectLst/>
                        </a:rPr>
                        <a:t>Приоритет</a:t>
                      </a:r>
                    </a:p>
                  </a:txBody>
                  <a:tcPr marL="95250" marR="142875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1">
                          <a:solidFill>
                            <a:srgbClr val="333333"/>
                          </a:solidFill>
                          <a:effectLst/>
                        </a:rPr>
                        <a:t>Заявка</a:t>
                      </a:r>
                    </a:p>
                  </a:txBody>
                  <a:tcPr marL="95250" marR="142875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0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Заявка 1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0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Заявка 2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1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Заявка 3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1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Заявка 4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2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...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935853"/>
              </p:ext>
            </p:extLst>
          </p:nvPr>
        </p:nvGraphicFramePr>
        <p:xfrm>
          <a:off x="4472903" y="2249011"/>
          <a:ext cx="3168402" cy="2720340"/>
        </p:xfrm>
        <a:graphic>
          <a:graphicData uri="http://schemas.openxmlformats.org/drawingml/2006/table">
            <a:tbl>
              <a:tblPr/>
              <a:tblGrid>
                <a:gridCol w="1584201"/>
                <a:gridCol w="1584201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>
                          <a:solidFill>
                            <a:srgbClr val="333333"/>
                          </a:solidFill>
                          <a:effectLst/>
                        </a:rPr>
                        <a:t>Приоритет</a:t>
                      </a:r>
                    </a:p>
                  </a:txBody>
                  <a:tcPr marL="95250" marR="142875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>
                          <a:solidFill>
                            <a:srgbClr val="333333"/>
                          </a:solidFill>
                          <a:effectLst/>
                        </a:rPr>
                        <a:t>Заявка</a:t>
                      </a:r>
                    </a:p>
                  </a:txBody>
                  <a:tcPr marL="95250" marR="142875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0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Заявка 1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effectLst/>
                        </a:rPr>
                        <a:t>1</a:t>
                      </a:r>
                      <a:endParaRPr lang="ru-RU" dirty="0">
                        <a:effectLst/>
                      </a:endParaRP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Заявка 2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effectLst/>
                        </a:rPr>
                        <a:t>2</a:t>
                      </a:r>
                      <a:endParaRPr lang="ru-RU" dirty="0">
                        <a:effectLst/>
                      </a:endParaRP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Заявка 3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effectLst/>
                        </a:rPr>
                        <a:t>3</a:t>
                      </a:r>
                      <a:endParaRPr lang="ru-RU" dirty="0">
                        <a:effectLst/>
                      </a:endParaRP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effectLst/>
                        </a:rPr>
                        <a:t>Заявка 4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smtClean="0">
                          <a:effectLst/>
                        </a:rPr>
                        <a:t>4</a:t>
                      </a:r>
                      <a:endParaRPr lang="ru-RU" dirty="0">
                        <a:effectLst/>
                      </a:endParaRP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effectLst/>
                        </a:rPr>
                        <a:t>...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8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5764546" cy="516755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Реальный мир</a:t>
            </a:r>
            <a:endParaRPr lang="ru-RU" sz="3600" dirty="0">
              <a:latin typeface="+mn-lt"/>
            </a:endParaRPr>
          </a:p>
        </p:txBody>
      </p:sp>
      <p:pic>
        <p:nvPicPr>
          <p:cNvPr id="5" name="Picture 2" descr="C:\Users\prokudin\Desktop\gmp3nmwt28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13" y="5589240"/>
            <a:ext cx="1583553" cy="6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6287" y="1376772"/>
            <a:ext cx="69532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Заявки </a:t>
            </a:r>
            <a:r>
              <a:rPr lang="ru-RU" sz="3600" dirty="0">
                <a:latin typeface="+mn-lt"/>
              </a:rPr>
              <a:t>не </a:t>
            </a:r>
            <a:r>
              <a:rPr lang="ru-RU" sz="3600" dirty="0" smtClean="0">
                <a:latin typeface="+mn-lt"/>
              </a:rPr>
              <a:t>приоритизированы </a:t>
            </a:r>
            <a:endParaRPr lang="ru-RU" sz="3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Заявок </a:t>
            </a:r>
            <a:r>
              <a:rPr lang="ru-RU" sz="3600" dirty="0">
                <a:latin typeface="+mn-lt"/>
              </a:rPr>
              <a:t>может быть очень много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Заявки </a:t>
            </a:r>
            <a:r>
              <a:rPr lang="ru-RU" sz="3600" dirty="0">
                <a:latin typeface="+mn-lt"/>
              </a:rPr>
              <a:t>не классифицированы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Описание </a:t>
            </a:r>
            <a:r>
              <a:rPr lang="ru-RU" sz="3600" dirty="0">
                <a:latin typeface="+mn-lt"/>
              </a:rPr>
              <a:t>заявок оставляет желать </a:t>
            </a:r>
            <a:r>
              <a:rPr lang="ru-RU" sz="3600" dirty="0" smtClean="0">
                <a:latin typeface="+mn-lt"/>
              </a:rPr>
              <a:t>лучшего</a:t>
            </a:r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599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5764546" cy="516755"/>
          </a:xfrm>
        </p:spPr>
        <p:txBody>
          <a:bodyPr>
            <a:noAutofit/>
          </a:bodyPr>
          <a:lstStyle/>
          <a:p>
            <a:r>
              <a:rPr lang="ru-RU" sz="3600" dirty="0" smtClean="0"/>
              <a:t>Что было у нас?</a:t>
            </a:r>
            <a:endParaRPr lang="ru-RU" sz="3600" dirty="0">
              <a:latin typeface="+mn-lt"/>
            </a:endParaRPr>
          </a:p>
        </p:txBody>
      </p:sp>
      <p:pic>
        <p:nvPicPr>
          <p:cNvPr id="5" name="Picture 2" descr="C:\Users\prokudin\Desktop\gmp3nmwt28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13" y="5589240"/>
            <a:ext cx="1583553" cy="6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6287" y="1376772"/>
            <a:ext cx="6953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Заявки длительное время не обрабатывались систематически </a:t>
            </a:r>
            <a:endParaRPr lang="ru-RU" sz="3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В итоге - более 1000 необработанных заявок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>
                <a:latin typeface="+mn-lt"/>
              </a:rPr>
              <a:t>З</a:t>
            </a:r>
            <a:r>
              <a:rPr lang="ru-RU" sz="3600" dirty="0" smtClean="0">
                <a:latin typeface="+mn-lt"/>
              </a:rPr>
              <a:t>аводились </a:t>
            </a:r>
            <a:r>
              <a:rPr lang="ru-RU" sz="3600" dirty="0">
                <a:latin typeface="+mn-lt"/>
              </a:rPr>
              <a:t>разными </a:t>
            </a:r>
            <a:r>
              <a:rPr lang="ru-RU" sz="3600" dirty="0" smtClean="0">
                <a:latin typeface="+mn-lt"/>
              </a:rPr>
              <a:t>людьми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Разное качество описания </a:t>
            </a:r>
            <a:endParaRPr lang="ru-RU" sz="3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39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5764546" cy="516755"/>
          </a:xfrm>
        </p:spPr>
        <p:txBody>
          <a:bodyPr>
            <a:noAutofit/>
          </a:bodyPr>
          <a:lstStyle/>
          <a:p>
            <a:r>
              <a:rPr lang="ru-RU" sz="3600" dirty="0" smtClean="0"/>
              <a:t>Источники требований</a:t>
            </a:r>
            <a:endParaRPr lang="ru-RU" sz="3600" dirty="0">
              <a:latin typeface="+mn-lt"/>
            </a:endParaRPr>
          </a:p>
        </p:txBody>
      </p:sp>
      <p:pic>
        <p:nvPicPr>
          <p:cNvPr id="5" name="Picture 2" descr="C:\Users\prokudin\Desktop\gmp3nmwt28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13" y="5589240"/>
            <a:ext cx="1583553" cy="6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6287" y="1376772"/>
            <a:ext cx="69532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Клиенты</a:t>
            </a:r>
            <a:endParaRPr lang="ru-RU" sz="3600" dirty="0">
              <a:latin typeface="+mn-lt"/>
            </a:endParaRPr>
          </a:p>
          <a:p>
            <a:pPr marL="877888" lvl="1" indent="-342900">
              <a:buFont typeface="Arial" panose="020B0604020202020204" pitchFamily="34" charset="0"/>
              <a:buChar char="•"/>
            </a:pPr>
            <a:r>
              <a:rPr lang="ru-RU" sz="3600" dirty="0">
                <a:latin typeface="+mn-lt"/>
              </a:rPr>
              <a:t>VIP клиенты</a:t>
            </a:r>
          </a:p>
          <a:p>
            <a:pPr marL="877888" lvl="1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Обычные </a:t>
            </a:r>
            <a:r>
              <a:rPr lang="ru-RU" sz="3600" dirty="0">
                <a:latin typeface="+mn-lt"/>
              </a:rPr>
              <a:t>клиенты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Продукты </a:t>
            </a:r>
            <a:r>
              <a:rPr lang="ru-RU" sz="3600" dirty="0">
                <a:latin typeface="+mn-lt"/>
              </a:rPr>
              <a:t>конкурентов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Законодательство</a:t>
            </a:r>
            <a:endParaRPr lang="ru-RU" sz="3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Маркетинг</a:t>
            </a:r>
            <a:endParaRPr lang="ru-RU" sz="3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Внутренние </a:t>
            </a:r>
            <a:r>
              <a:rPr lang="ru-RU" sz="3600" dirty="0">
                <a:latin typeface="+mn-lt"/>
              </a:rPr>
              <a:t>идеи развития</a:t>
            </a:r>
            <a:r>
              <a:rPr lang="ru-RU" sz="3600" dirty="0" smtClean="0">
                <a:latin typeface="+mn-lt"/>
              </a:rPr>
              <a:t>?</a:t>
            </a:r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83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5764546" cy="516755"/>
          </a:xfrm>
        </p:spPr>
        <p:txBody>
          <a:bodyPr>
            <a:noAutofit/>
          </a:bodyPr>
          <a:lstStyle/>
          <a:p>
            <a:r>
              <a:rPr lang="ru-RU" sz="3600" dirty="0" smtClean="0"/>
              <a:t>Кто заводит заявки?</a:t>
            </a:r>
            <a:endParaRPr lang="ru-RU" sz="3600" dirty="0">
              <a:latin typeface="+mn-lt"/>
            </a:endParaRPr>
          </a:p>
        </p:txBody>
      </p:sp>
      <p:pic>
        <p:nvPicPr>
          <p:cNvPr id="5" name="Picture 2" descr="C:\Users\prokudin\Desktop\gmp3nmwt28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13" y="5589240"/>
            <a:ext cx="1583553" cy="6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6287" y="1376772"/>
            <a:ext cx="69532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Внедрение</a:t>
            </a:r>
            <a:endParaRPr lang="ru-RU" sz="3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Тех</a:t>
            </a:r>
            <a:r>
              <a:rPr lang="ru-RU" sz="3600" dirty="0">
                <a:latin typeface="+mn-lt"/>
              </a:rPr>
              <a:t>. поддержка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+mn-lt"/>
              </a:rPr>
              <a:t>P</a:t>
            </a:r>
            <a:r>
              <a:rPr lang="ru-RU" sz="3600" dirty="0" err="1" smtClean="0">
                <a:latin typeface="+mn-lt"/>
              </a:rPr>
              <a:t>roduct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3600" dirty="0" err="1">
                <a:latin typeface="+mn-lt"/>
              </a:rPr>
              <a:t>manager</a:t>
            </a:r>
            <a:endParaRPr lang="ru-RU" sz="3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>
                <a:latin typeface="+mn-lt"/>
              </a:rPr>
              <a:t>А</a:t>
            </a:r>
            <a:r>
              <a:rPr lang="ru-RU" sz="3600" dirty="0" smtClean="0">
                <a:latin typeface="+mn-lt"/>
              </a:rPr>
              <a:t>налитики</a:t>
            </a:r>
            <a:endParaRPr lang="ru-RU" sz="3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Тестирование</a:t>
            </a:r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40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Заведение заявок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912260" y="1196752"/>
            <a:ext cx="1656184" cy="4392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Заявки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180721" y="1087131"/>
            <a:ext cx="1908212" cy="68407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Внедрение</a:t>
            </a:r>
            <a:endParaRPr lang="ru-RU" sz="1800" dirty="0"/>
          </a:p>
        </p:txBody>
      </p:sp>
      <p:sp>
        <p:nvSpPr>
          <p:cNvPr id="5" name="Овал 4"/>
          <p:cNvSpPr/>
          <p:nvPr/>
        </p:nvSpPr>
        <p:spPr>
          <a:xfrm>
            <a:off x="4180721" y="2132856"/>
            <a:ext cx="2016224" cy="75608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Тех. поддержка</a:t>
            </a:r>
            <a:endParaRPr lang="ru-RU" sz="1800" dirty="0"/>
          </a:p>
        </p:txBody>
      </p:sp>
      <p:sp>
        <p:nvSpPr>
          <p:cNvPr id="6" name="Овал 5"/>
          <p:cNvSpPr/>
          <p:nvPr/>
        </p:nvSpPr>
        <p:spPr>
          <a:xfrm>
            <a:off x="4180721" y="3115792"/>
            <a:ext cx="2016224" cy="75608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Product manager</a:t>
            </a:r>
            <a:endParaRPr lang="ru-RU" sz="1800" dirty="0"/>
          </a:p>
        </p:txBody>
      </p:sp>
      <p:sp>
        <p:nvSpPr>
          <p:cNvPr id="7" name="Овал 6"/>
          <p:cNvSpPr/>
          <p:nvPr/>
        </p:nvSpPr>
        <p:spPr>
          <a:xfrm>
            <a:off x="4180721" y="4055365"/>
            <a:ext cx="2016224" cy="75608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Аналитики</a:t>
            </a:r>
            <a:endParaRPr lang="ru-RU" sz="1800" dirty="0"/>
          </a:p>
        </p:txBody>
      </p:sp>
      <p:sp>
        <p:nvSpPr>
          <p:cNvPr id="8" name="Овал 7"/>
          <p:cNvSpPr/>
          <p:nvPr/>
        </p:nvSpPr>
        <p:spPr>
          <a:xfrm>
            <a:off x="3959932" y="5013176"/>
            <a:ext cx="2237013" cy="75608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Тестирование</a:t>
            </a:r>
            <a:endParaRPr lang="ru-RU" sz="1800" dirty="0"/>
          </a:p>
        </p:txBody>
      </p:sp>
      <p:cxnSp>
        <p:nvCxnSpPr>
          <p:cNvPr id="10" name="Прямая со стрелкой 9"/>
          <p:cNvCxnSpPr>
            <a:stCxn id="4" idx="6"/>
          </p:cNvCxnSpPr>
          <p:nvPr/>
        </p:nvCxnSpPr>
        <p:spPr>
          <a:xfrm>
            <a:off x="6088933" y="1429169"/>
            <a:ext cx="823327" cy="342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6"/>
          </p:cNvCxnSpPr>
          <p:nvPr/>
        </p:nvCxnSpPr>
        <p:spPr>
          <a:xfrm>
            <a:off x="6196945" y="2510898"/>
            <a:ext cx="7153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6"/>
            <a:endCxn id="3" idx="1"/>
          </p:cNvCxnSpPr>
          <p:nvPr/>
        </p:nvCxnSpPr>
        <p:spPr>
          <a:xfrm flipV="1">
            <a:off x="6196945" y="3392996"/>
            <a:ext cx="715315" cy="100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6"/>
          </p:cNvCxnSpPr>
          <p:nvPr/>
        </p:nvCxnSpPr>
        <p:spPr>
          <a:xfrm flipV="1">
            <a:off x="6196945" y="4221088"/>
            <a:ext cx="715315" cy="212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6"/>
          </p:cNvCxnSpPr>
          <p:nvPr/>
        </p:nvCxnSpPr>
        <p:spPr>
          <a:xfrm flipV="1">
            <a:off x="6196945" y="5085184"/>
            <a:ext cx="715315" cy="306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816518" y="1060538"/>
            <a:ext cx="1908212" cy="68407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Клиенты</a:t>
            </a:r>
          </a:p>
        </p:txBody>
      </p:sp>
      <p:sp>
        <p:nvSpPr>
          <p:cNvPr id="20" name="Овал 19"/>
          <p:cNvSpPr/>
          <p:nvPr/>
        </p:nvSpPr>
        <p:spPr>
          <a:xfrm>
            <a:off x="581938" y="2204864"/>
            <a:ext cx="2134724" cy="68407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Конкуренты</a:t>
            </a:r>
          </a:p>
        </p:txBody>
      </p:sp>
      <p:sp>
        <p:nvSpPr>
          <p:cNvPr id="21" name="Овал 20"/>
          <p:cNvSpPr/>
          <p:nvPr/>
        </p:nvSpPr>
        <p:spPr>
          <a:xfrm>
            <a:off x="472788" y="3432185"/>
            <a:ext cx="2772308" cy="78689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Законодательство</a:t>
            </a:r>
          </a:p>
        </p:txBody>
      </p:sp>
      <p:sp>
        <p:nvSpPr>
          <p:cNvPr id="22" name="Овал 21"/>
          <p:cNvSpPr/>
          <p:nvPr/>
        </p:nvSpPr>
        <p:spPr>
          <a:xfrm>
            <a:off x="800382" y="4671138"/>
            <a:ext cx="1908212" cy="68407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Внутренние идеи</a:t>
            </a:r>
          </a:p>
        </p:txBody>
      </p:sp>
      <p:cxnSp>
        <p:nvCxnSpPr>
          <p:cNvPr id="24" name="Прямая со стрелкой 23"/>
          <p:cNvCxnSpPr>
            <a:stCxn id="19" idx="6"/>
            <a:endCxn id="4" idx="2"/>
          </p:cNvCxnSpPr>
          <p:nvPr/>
        </p:nvCxnSpPr>
        <p:spPr>
          <a:xfrm>
            <a:off x="2724730" y="1402576"/>
            <a:ext cx="1455991" cy="265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9" idx="6"/>
            <a:endCxn id="5" idx="2"/>
          </p:cNvCxnSpPr>
          <p:nvPr/>
        </p:nvCxnSpPr>
        <p:spPr>
          <a:xfrm>
            <a:off x="2724730" y="1402576"/>
            <a:ext cx="1455991" cy="1108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0" idx="6"/>
            <a:endCxn id="6" idx="2"/>
          </p:cNvCxnSpPr>
          <p:nvPr/>
        </p:nvCxnSpPr>
        <p:spPr>
          <a:xfrm>
            <a:off x="2716662" y="2546902"/>
            <a:ext cx="1464059" cy="946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0" idx="6"/>
            <a:endCxn id="7" idx="2"/>
          </p:cNvCxnSpPr>
          <p:nvPr/>
        </p:nvCxnSpPr>
        <p:spPr>
          <a:xfrm>
            <a:off x="2716662" y="2546902"/>
            <a:ext cx="1464059" cy="1886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1" idx="6"/>
            <a:endCxn id="6" idx="2"/>
          </p:cNvCxnSpPr>
          <p:nvPr/>
        </p:nvCxnSpPr>
        <p:spPr>
          <a:xfrm flipV="1">
            <a:off x="3245096" y="3493834"/>
            <a:ext cx="935625" cy="331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1" idx="6"/>
            <a:endCxn id="7" idx="2"/>
          </p:cNvCxnSpPr>
          <p:nvPr/>
        </p:nvCxnSpPr>
        <p:spPr>
          <a:xfrm>
            <a:off x="3245096" y="3825630"/>
            <a:ext cx="935625" cy="607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2" idx="6"/>
            <a:endCxn id="7" idx="2"/>
          </p:cNvCxnSpPr>
          <p:nvPr/>
        </p:nvCxnSpPr>
        <p:spPr>
          <a:xfrm flipV="1">
            <a:off x="2708594" y="4433407"/>
            <a:ext cx="1472127" cy="579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2" idx="6"/>
            <a:endCxn id="8" idx="2"/>
          </p:cNvCxnSpPr>
          <p:nvPr/>
        </p:nvCxnSpPr>
        <p:spPr>
          <a:xfrm>
            <a:off x="2708594" y="5013176"/>
            <a:ext cx="1251338" cy="378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2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Watch_Template">
  <a:themeElements>
    <a:clrScheme name="InfoWatc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5F33"/>
      </a:accent1>
      <a:accent2>
        <a:srgbClr val="5A8A62"/>
      </a:accent2>
      <a:accent3>
        <a:srgbClr val="50A059"/>
      </a:accent3>
      <a:accent4>
        <a:srgbClr val="BF2E2E"/>
      </a:accent4>
      <a:accent5>
        <a:srgbClr val="932421"/>
      </a:accent5>
      <a:accent6>
        <a:srgbClr val="6C1D17"/>
      </a:accent6>
      <a:hlink>
        <a:srgbClr val="007D3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38B9093A0A443BD67E3B17A1E4284" ma:contentTypeVersion="2" ma:contentTypeDescription="Create a new document." ma:contentTypeScope="" ma:versionID="27ec56dc5d83bab88256082c385bf573">
  <xsd:schema xmlns:xsd="http://www.w3.org/2001/XMLSchema" xmlns:p="http://schemas.microsoft.com/office/2006/metadata/properties" targetNamespace="http://schemas.microsoft.com/office/2006/metadata/properties" ma:root="true" ma:fieldsID="a319a37c5bc42de72af3a391ecc1fcb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 ma:index="8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9A3E5C5-A7DF-4C00-89B7-64A5BB5BAD67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3BDDB6-1DE8-41CC-BFA9-79A58C9FD6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1EC7EA-6F27-4471-AF70-66DEBD2AC7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InfoWatch_Template_4x3</Template>
  <TotalTime>43595</TotalTime>
  <Words>266</Words>
  <Application>Microsoft Office PowerPoint</Application>
  <PresentationFormat>Экран (4:3)</PresentationFormat>
  <Paragraphs>113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InfoWatch_Template</vt:lpstr>
      <vt:lpstr>Заключительный слайд</vt:lpstr>
      <vt:lpstr>1_Заключительный слайд</vt:lpstr>
      <vt:lpstr>Отделяем зёрна от плевел: работа с заявками на развитие функционала </vt:lpstr>
      <vt:lpstr>Компания InfoWatch</vt:lpstr>
      <vt:lpstr>О чем доклад?</vt:lpstr>
      <vt:lpstr>Идеальный мир</vt:lpstr>
      <vt:lpstr>Реальный мир</vt:lpstr>
      <vt:lpstr>Что было у нас?</vt:lpstr>
      <vt:lpstr>Источники требований</vt:lpstr>
      <vt:lpstr>Кто заводит заявки?</vt:lpstr>
      <vt:lpstr>Заведение заявок</vt:lpstr>
      <vt:lpstr>Типы заявок</vt:lpstr>
      <vt:lpstr>Примеры заявок</vt:lpstr>
      <vt:lpstr>Обработка заявок</vt:lpstr>
      <vt:lpstr>Обработка заявок</vt:lpstr>
      <vt:lpstr>Обработка заявок</vt:lpstr>
      <vt:lpstr>Частые проблемы</vt:lpstr>
      <vt:lpstr>Итоги</vt:lpstr>
      <vt:lpstr>Спасибо за внимание!</vt:lpstr>
    </vt:vector>
  </TitlesOfParts>
  <Company>Kaspersky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шаблон презентации 2015</dc:title>
  <dc:creator>Здобнов Н.</dc:creator>
  <dc:description>Новый шаблон презентации</dc:description>
  <cp:lastModifiedBy>Prokudin Alexander</cp:lastModifiedBy>
  <cp:revision>3154</cp:revision>
  <cp:lastPrinted>2015-01-28T15:01:37Z</cp:lastPrinted>
  <dcterms:created xsi:type="dcterms:W3CDTF">2010-08-19T13:24:36Z</dcterms:created>
  <dcterms:modified xsi:type="dcterms:W3CDTF">2016-12-27T12:20:44Z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0x0101001DD38B9093A0A443BD67E3B17A1E4284</vt:lpwstr>
  </property>
</Properties>
</file>