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strictFirstAndLastChars="0" saveSubsetFonts="1" showSpecialPlsOnTitleSld="0">
  <p:sldMasterIdLst>
    <p:sldMasterId id="2147483670" r:id="rId4"/>
    <p:sldMasterId id="2147483671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44245153a9_0_1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44245153a9_0_1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442e0604f3_0_49:notes"/>
          <p:cNvSpPr/>
          <p:nvPr>
            <p:ph idx="2" type="sldImg"/>
          </p:nvPr>
        </p:nvSpPr>
        <p:spPr>
          <a:xfrm>
            <a:off x="381309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Google Shape;206;g442e0604f3_0_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421917585d_0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" name="Google Shape;221;g421917585d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</a:rPr>
              <a:t>В первой версии отдел работал по следующим основным правилам:</a:t>
            </a:r>
            <a:endParaRPr>
              <a:solidFill>
                <a:schemeClr val="dk1"/>
              </a:solidFill>
            </a:endParaRPr>
          </a:p>
          <a:p>
            <a:pPr indent="-2984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lphaLcPeriod"/>
            </a:pPr>
            <a:r>
              <a:rPr lang="ru">
                <a:solidFill>
                  <a:schemeClr val="dk1"/>
                </a:solidFill>
              </a:rPr>
              <a:t>Руководитель отдела </a:t>
            </a:r>
            <a:r>
              <a:rPr b="1" lang="ru">
                <a:solidFill>
                  <a:schemeClr val="dk1"/>
                </a:solidFill>
              </a:rPr>
              <a:t>бизнес-анализа </a:t>
            </a:r>
            <a:r>
              <a:rPr lang="ru">
                <a:solidFill>
                  <a:schemeClr val="dk1"/>
                </a:solidFill>
              </a:rPr>
              <a:t>занимался: </a:t>
            </a:r>
            <a:endParaRPr>
              <a:solidFill>
                <a:schemeClr val="dk1"/>
              </a:solidFill>
            </a:endParaRPr>
          </a:p>
          <a:p>
            <a:pPr indent="-29845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romanLcPeriod"/>
            </a:pPr>
            <a:r>
              <a:rPr lang="ru">
                <a:solidFill>
                  <a:schemeClr val="dk1"/>
                </a:solidFill>
              </a:rPr>
              <a:t>распределением и планированием ресурсов аналитиков</a:t>
            </a:r>
            <a:endParaRPr>
              <a:solidFill>
                <a:schemeClr val="dk1"/>
              </a:solidFill>
            </a:endParaRPr>
          </a:p>
          <a:p>
            <a:pPr indent="-29845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romanLcPeriod"/>
            </a:pPr>
            <a:r>
              <a:rPr lang="ru">
                <a:solidFill>
                  <a:schemeClr val="dk1"/>
                </a:solidFill>
              </a:rPr>
              <a:t>контролем качества аналитики </a:t>
            </a:r>
            <a:endParaRPr>
              <a:solidFill>
                <a:schemeClr val="dk1"/>
              </a:solidFill>
            </a:endParaRPr>
          </a:p>
          <a:p>
            <a:pPr indent="-29845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romanLcPeriod"/>
            </a:pPr>
            <a:r>
              <a:rPr lang="ru">
                <a:solidFill>
                  <a:schemeClr val="dk1"/>
                </a:solidFill>
              </a:rPr>
              <a:t>отвечал за профессиональный рост </a:t>
            </a:r>
            <a:endParaRPr>
              <a:solidFill>
                <a:schemeClr val="dk1"/>
              </a:solidFill>
            </a:endParaRPr>
          </a:p>
          <a:p>
            <a:pPr indent="-2984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lphaLcPeriod"/>
            </a:pPr>
            <a:r>
              <a:rPr lang="ru">
                <a:solidFill>
                  <a:schemeClr val="dk1"/>
                </a:solidFill>
              </a:rPr>
              <a:t>Часть аналитиков была закреплена за ключевыми бизнес направлениями, часть перемещается по наиболее приоритетным проектам.</a:t>
            </a:r>
            <a:endParaRPr>
              <a:solidFill>
                <a:schemeClr val="dk1"/>
              </a:solidFill>
            </a:endParaRPr>
          </a:p>
          <a:p>
            <a:pPr indent="-2984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lphaLcPeriod"/>
            </a:pPr>
            <a:r>
              <a:rPr lang="ru">
                <a:solidFill>
                  <a:schemeClr val="dk1"/>
                </a:solidFill>
              </a:rPr>
              <a:t>Каждый писал аналитику в своём “стиле”</a:t>
            </a:r>
            <a:endParaRPr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>
                <a:solidFill>
                  <a:schemeClr val="dk1"/>
                </a:solidFill>
              </a:rPr>
              <a:t>Через год мы получили следующую картину:</a:t>
            </a:r>
            <a:endParaRPr>
              <a:solidFill>
                <a:schemeClr val="dk1"/>
              </a:solidFill>
            </a:endParaRPr>
          </a:p>
          <a:p>
            <a:pPr indent="-29845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romanLcPeriod"/>
            </a:pPr>
            <a:r>
              <a:rPr lang="ru">
                <a:solidFill>
                  <a:schemeClr val="dk1"/>
                </a:solidFill>
              </a:rPr>
              <a:t>Направления с закрепленными аналитиками начали развиваться существенно быстрее остальных проектов.</a:t>
            </a:r>
            <a:endParaRPr>
              <a:solidFill>
                <a:schemeClr val="dk1"/>
              </a:solidFill>
            </a:endParaRPr>
          </a:p>
          <a:p>
            <a:pPr indent="-29845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romanLcPeriod"/>
            </a:pPr>
            <a:r>
              <a:rPr lang="ru">
                <a:solidFill>
                  <a:schemeClr val="dk1"/>
                </a:solidFill>
              </a:rPr>
              <a:t>Проекты где аналитики появлялись временно,замедлили своё развитие относительно проектов без аналитиков вообще. Так как разработчики которые выполняли роль аналитиков до этого, стали хуже и медленнее собирать требования</a:t>
            </a:r>
            <a:endParaRPr>
              <a:solidFill>
                <a:schemeClr val="dk1"/>
              </a:solidFill>
            </a:endParaRPr>
          </a:p>
          <a:p>
            <a:pPr indent="-29845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romanLcPeriod"/>
            </a:pPr>
            <a:r>
              <a:rPr lang="ru">
                <a:solidFill>
                  <a:schemeClr val="dk1"/>
                </a:solidFill>
              </a:rPr>
              <a:t>Аналитики которых перебрасывали с проекта на проект были демотивированы и не удовлетворены постоянными погружениями в новые проекты. </a:t>
            </a:r>
            <a:endParaRPr>
              <a:solidFill>
                <a:schemeClr val="dk1"/>
              </a:solidFill>
            </a:endParaRPr>
          </a:p>
          <a:p>
            <a:pPr indent="-29845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romanLcPeriod"/>
            </a:pPr>
            <a:r>
              <a:rPr lang="ru">
                <a:solidFill>
                  <a:schemeClr val="dk1"/>
                </a:solidFill>
              </a:rPr>
              <a:t>Менеджеры проектов без закрепленных аналитиков начали борьбу за перераспределяемый ресурс аналитиков.</a:t>
            </a:r>
            <a:endParaRPr>
              <a:solidFill>
                <a:schemeClr val="dk1"/>
              </a:solidFill>
            </a:endParaRPr>
          </a:p>
          <a:p>
            <a:pPr indent="-29845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romanLcPeriod"/>
            </a:pPr>
            <a:r>
              <a:rPr lang="ru">
                <a:solidFill>
                  <a:schemeClr val="dk1"/>
                </a:solidFill>
              </a:rPr>
              <a:t>Разношерстно оформленная документация</a:t>
            </a:r>
            <a:endParaRPr>
              <a:solidFill>
                <a:schemeClr val="dk1"/>
              </a:solidFill>
            </a:endParaRPr>
          </a:p>
          <a:p>
            <a:pPr indent="-29845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romanLcPeriod"/>
            </a:pPr>
            <a:r>
              <a:rPr lang="ru">
                <a:solidFill>
                  <a:schemeClr val="dk1"/>
                </a:solidFill>
              </a:rPr>
              <a:t>Нет чёткой цепочки коммуникации Заказчик-аналитик-разработчик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442e0604f3_0_1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9" name="Google Shape;229;g442e0604f3_0_1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482a06c32d_0_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Google Shape;246;g482a06c32d_0_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442e0604f3_0_62:notes"/>
          <p:cNvSpPr/>
          <p:nvPr>
            <p:ph idx="2" type="sldImg"/>
          </p:nvPr>
        </p:nvSpPr>
        <p:spPr>
          <a:xfrm>
            <a:off x="381309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5" name="Google Shape;255;g442e0604f3_0_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g421917585d_0_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" name="Google Shape;272;g421917585d_0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</a:rPr>
              <a:t>Достигнутые результаты нас естественно не устраивали. Были внесены следующие изменения:</a:t>
            </a:r>
            <a:endParaRPr>
              <a:solidFill>
                <a:schemeClr val="dk1"/>
              </a:solidFill>
            </a:endParaRPr>
          </a:p>
          <a:p>
            <a:pPr indent="-2984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lphaLcPeriod"/>
            </a:pPr>
            <a:r>
              <a:rPr lang="ru">
                <a:solidFill>
                  <a:schemeClr val="dk1"/>
                </a:solidFill>
              </a:rPr>
              <a:t>Руководитель отдела </a:t>
            </a:r>
            <a:r>
              <a:rPr b="1" lang="ru">
                <a:solidFill>
                  <a:schemeClr val="dk1"/>
                </a:solidFill>
              </a:rPr>
              <a:t>бизнес-анализа стал </a:t>
            </a:r>
            <a:r>
              <a:rPr lang="ru">
                <a:solidFill>
                  <a:schemeClr val="dk1"/>
                </a:solidFill>
              </a:rPr>
              <a:t>отвечать за качество аналитики и за профессиональный рост сотрудников.</a:t>
            </a:r>
            <a:endParaRPr>
              <a:solidFill>
                <a:schemeClr val="dk1"/>
              </a:solidFill>
            </a:endParaRPr>
          </a:p>
          <a:p>
            <a:pPr indent="-2984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lphaLcPeriod"/>
            </a:pPr>
            <a:r>
              <a:rPr lang="ru">
                <a:solidFill>
                  <a:schemeClr val="dk1"/>
                </a:solidFill>
              </a:rPr>
              <a:t>80% эффективного рабочего времени аналитика планирует Менеджер проекта</a:t>
            </a:r>
            <a:endParaRPr>
              <a:solidFill>
                <a:schemeClr val="dk1"/>
              </a:solidFill>
            </a:endParaRPr>
          </a:p>
          <a:p>
            <a:pPr indent="-2984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lphaLcPeriod"/>
            </a:pPr>
            <a:r>
              <a:rPr lang="ru">
                <a:solidFill>
                  <a:schemeClr val="dk1"/>
                </a:solidFill>
              </a:rPr>
              <a:t>Каждый аналитик закреплен за своим бизнес направлением и соответствующей командой разработки</a:t>
            </a:r>
            <a:endParaRPr>
              <a:solidFill>
                <a:schemeClr val="dk1"/>
              </a:solidFill>
            </a:endParaRPr>
          </a:p>
          <a:p>
            <a:pPr indent="-2984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lphaLcPeriod"/>
            </a:pPr>
            <a:r>
              <a:rPr lang="ru">
                <a:solidFill>
                  <a:schemeClr val="dk1"/>
                </a:solidFill>
              </a:rPr>
              <a:t>Внедрено планирование работы по проекту, проводится совместно ПМом, аналитиком и командой разработчиков.</a:t>
            </a:r>
            <a:endParaRPr>
              <a:solidFill>
                <a:schemeClr val="dk1"/>
              </a:solidFill>
            </a:endParaRPr>
          </a:p>
          <a:p>
            <a:pPr indent="-2984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lphaLcPeriod"/>
            </a:pPr>
            <a:r>
              <a:rPr lang="ru">
                <a:solidFill>
                  <a:schemeClr val="dk1"/>
                </a:solidFill>
              </a:rPr>
              <a:t>Развитие Владельцев продуктов в бизнесе</a:t>
            </a:r>
            <a:endParaRPr>
              <a:solidFill>
                <a:schemeClr val="dk1"/>
              </a:solidFill>
            </a:endParaRPr>
          </a:p>
          <a:p>
            <a:pPr indent="-2984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lphaLcPeriod"/>
            </a:pPr>
            <a:r>
              <a:rPr lang="ru">
                <a:solidFill>
                  <a:schemeClr val="dk1"/>
                </a:solidFill>
              </a:rPr>
              <a:t>Стандартизация работы отдела аналитики</a:t>
            </a:r>
            <a:endParaRPr>
              <a:solidFill>
                <a:schemeClr val="dk1"/>
              </a:solidFill>
            </a:endParaRPr>
          </a:p>
          <a:p>
            <a:pPr indent="-29845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romanLcPeriod"/>
            </a:pPr>
            <a:r>
              <a:rPr lang="ru">
                <a:solidFill>
                  <a:schemeClr val="dk1"/>
                </a:solidFill>
              </a:rPr>
              <a:t>Матрица грэйдов</a:t>
            </a:r>
            <a:endParaRPr>
              <a:solidFill>
                <a:schemeClr val="dk1"/>
              </a:solidFill>
            </a:endParaRPr>
          </a:p>
          <a:p>
            <a:pPr indent="-29845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romanLcPeriod"/>
            </a:pPr>
            <a:r>
              <a:rPr lang="ru">
                <a:solidFill>
                  <a:schemeClr val="dk1"/>
                </a:solidFill>
              </a:rPr>
              <a:t>Шаблоны типовых документов</a:t>
            </a:r>
            <a:endParaRPr>
              <a:solidFill>
                <a:schemeClr val="dk1"/>
              </a:solidFill>
            </a:endParaRPr>
          </a:p>
          <a:p>
            <a:pPr indent="-29845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romanLcPeriod"/>
            </a:pPr>
            <a:r>
              <a:rPr lang="ru">
                <a:solidFill>
                  <a:schemeClr val="dk1"/>
                </a:solidFill>
              </a:rPr>
              <a:t>Создание микрокоманд</a:t>
            </a:r>
            <a:endParaRPr>
              <a:solidFill>
                <a:schemeClr val="dk1"/>
              </a:solidFill>
            </a:endParaRPr>
          </a:p>
          <a:p>
            <a:pPr indent="-29845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romanLcPeriod"/>
            </a:pPr>
            <a:r>
              <a:rPr lang="ru">
                <a:solidFill>
                  <a:schemeClr val="dk1"/>
                </a:solidFill>
              </a:rPr>
              <a:t>Внутренние митапы</a:t>
            </a:r>
            <a:endParaRPr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>
                <a:solidFill>
                  <a:schemeClr val="dk1"/>
                </a:solidFill>
              </a:rPr>
              <a:t>На некоторых наших действия остановлюсь подробнее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g482a62baf3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0" name="Google Shape;290;g482a62baf3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</a:rPr>
              <a:t>Достигнутые результаты нас естественно не устраивали. Были внесены следующие изменения:</a:t>
            </a:r>
            <a:endParaRPr>
              <a:solidFill>
                <a:schemeClr val="dk1"/>
              </a:solidFill>
            </a:endParaRPr>
          </a:p>
          <a:p>
            <a:pPr indent="-2984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lphaLcPeriod"/>
            </a:pPr>
            <a:r>
              <a:rPr lang="ru">
                <a:solidFill>
                  <a:schemeClr val="dk1"/>
                </a:solidFill>
              </a:rPr>
              <a:t>Руководитель отдела </a:t>
            </a:r>
            <a:r>
              <a:rPr b="1" lang="ru">
                <a:solidFill>
                  <a:schemeClr val="dk1"/>
                </a:solidFill>
              </a:rPr>
              <a:t>бизнес-анализа стал </a:t>
            </a:r>
            <a:r>
              <a:rPr lang="ru">
                <a:solidFill>
                  <a:schemeClr val="dk1"/>
                </a:solidFill>
              </a:rPr>
              <a:t>отвечать за качество аналитики и за профессиональный рост сотрудников.</a:t>
            </a:r>
            <a:endParaRPr>
              <a:solidFill>
                <a:schemeClr val="dk1"/>
              </a:solidFill>
            </a:endParaRPr>
          </a:p>
          <a:p>
            <a:pPr indent="-2984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lphaLcPeriod"/>
            </a:pPr>
            <a:r>
              <a:rPr lang="ru">
                <a:solidFill>
                  <a:schemeClr val="dk1"/>
                </a:solidFill>
              </a:rPr>
              <a:t>80% эффективного рабочего времени аналитика планирует Менеджер проекта</a:t>
            </a:r>
            <a:endParaRPr>
              <a:solidFill>
                <a:schemeClr val="dk1"/>
              </a:solidFill>
            </a:endParaRPr>
          </a:p>
          <a:p>
            <a:pPr indent="-2984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lphaLcPeriod"/>
            </a:pPr>
            <a:r>
              <a:rPr lang="ru">
                <a:solidFill>
                  <a:schemeClr val="dk1"/>
                </a:solidFill>
              </a:rPr>
              <a:t>Каждый аналитик закреплен за своим бизнес направлением и соответствующей командой разработки</a:t>
            </a:r>
            <a:endParaRPr>
              <a:solidFill>
                <a:schemeClr val="dk1"/>
              </a:solidFill>
            </a:endParaRPr>
          </a:p>
          <a:p>
            <a:pPr indent="-2984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lphaLcPeriod"/>
            </a:pPr>
            <a:r>
              <a:rPr lang="ru">
                <a:solidFill>
                  <a:schemeClr val="dk1"/>
                </a:solidFill>
              </a:rPr>
              <a:t>Внедрено планирование работы по проекту, проводится совместно ПМом, аналитиком и командой разработчиков.</a:t>
            </a:r>
            <a:endParaRPr>
              <a:solidFill>
                <a:schemeClr val="dk1"/>
              </a:solidFill>
            </a:endParaRPr>
          </a:p>
          <a:p>
            <a:pPr indent="-2984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lphaLcPeriod"/>
            </a:pPr>
            <a:r>
              <a:rPr lang="ru">
                <a:solidFill>
                  <a:schemeClr val="dk1"/>
                </a:solidFill>
              </a:rPr>
              <a:t>Развитие Владельцев продуктов в бизнесе</a:t>
            </a:r>
            <a:endParaRPr>
              <a:solidFill>
                <a:schemeClr val="dk1"/>
              </a:solidFill>
            </a:endParaRPr>
          </a:p>
          <a:p>
            <a:pPr indent="-2984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lphaLcPeriod"/>
            </a:pPr>
            <a:r>
              <a:rPr lang="ru">
                <a:solidFill>
                  <a:schemeClr val="dk1"/>
                </a:solidFill>
              </a:rPr>
              <a:t>Стандартизация работы отдела аналитики</a:t>
            </a:r>
            <a:endParaRPr>
              <a:solidFill>
                <a:schemeClr val="dk1"/>
              </a:solidFill>
            </a:endParaRPr>
          </a:p>
          <a:p>
            <a:pPr indent="-29845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romanLcPeriod"/>
            </a:pPr>
            <a:r>
              <a:rPr lang="ru">
                <a:solidFill>
                  <a:schemeClr val="dk1"/>
                </a:solidFill>
              </a:rPr>
              <a:t>Матрица грэйдов</a:t>
            </a:r>
            <a:endParaRPr>
              <a:solidFill>
                <a:schemeClr val="dk1"/>
              </a:solidFill>
            </a:endParaRPr>
          </a:p>
          <a:p>
            <a:pPr indent="-29845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romanLcPeriod"/>
            </a:pPr>
            <a:r>
              <a:rPr lang="ru">
                <a:solidFill>
                  <a:schemeClr val="dk1"/>
                </a:solidFill>
              </a:rPr>
              <a:t>Шаблоны типовых документов</a:t>
            </a:r>
            <a:endParaRPr>
              <a:solidFill>
                <a:schemeClr val="dk1"/>
              </a:solidFill>
            </a:endParaRPr>
          </a:p>
          <a:p>
            <a:pPr indent="-29845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romanLcPeriod"/>
            </a:pPr>
            <a:r>
              <a:rPr lang="ru">
                <a:solidFill>
                  <a:schemeClr val="dk1"/>
                </a:solidFill>
              </a:rPr>
              <a:t>Создание микрокоманд</a:t>
            </a:r>
            <a:endParaRPr>
              <a:solidFill>
                <a:schemeClr val="dk1"/>
              </a:solidFill>
            </a:endParaRPr>
          </a:p>
          <a:p>
            <a:pPr indent="-29845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romanLcPeriod"/>
            </a:pPr>
            <a:r>
              <a:rPr lang="ru">
                <a:solidFill>
                  <a:schemeClr val="dk1"/>
                </a:solidFill>
              </a:rPr>
              <a:t>Внутренние митапы</a:t>
            </a:r>
            <a:endParaRPr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>
                <a:solidFill>
                  <a:schemeClr val="dk1"/>
                </a:solidFill>
              </a:rPr>
              <a:t>На некоторых наших действия остановлюсь подробнее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g421917585d_0_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9" name="Google Shape;299;g421917585d_0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lphaLcPeriod"/>
            </a:pPr>
            <a:r>
              <a:rPr lang="ru">
                <a:solidFill>
                  <a:schemeClr val="dk1"/>
                </a:solidFill>
              </a:rPr>
              <a:t>Составлена стратегия развития каждого продукта</a:t>
            </a:r>
            <a:endParaRPr>
              <a:solidFill>
                <a:schemeClr val="dk1"/>
              </a:solidFill>
            </a:endParaRPr>
          </a:p>
          <a:p>
            <a:pPr indent="-2984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lphaLcPeriod"/>
            </a:pPr>
            <a:r>
              <a:rPr lang="ru">
                <a:solidFill>
                  <a:schemeClr val="dk1"/>
                </a:solidFill>
              </a:rPr>
              <a:t>Выросла удовлетворенность представителей бизнеса работой ИТ-Департамента</a:t>
            </a:r>
            <a:endParaRPr>
              <a:solidFill>
                <a:schemeClr val="dk1"/>
              </a:solidFill>
            </a:endParaRPr>
          </a:p>
          <a:p>
            <a:pPr indent="-29845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romanLcPeriod"/>
            </a:pPr>
            <a:r>
              <a:rPr lang="ru">
                <a:solidFill>
                  <a:schemeClr val="dk1"/>
                </a:solidFill>
              </a:rPr>
              <a:t>Мы Решаем проблему заказчика, а не слепо выполняем задание, как отмечал, Максим Цепков в своём одноименному докладе на предыдущей коференции</a:t>
            </a:r>
            <a:endParaRPr>
              <a:solidFill>
                <a:schemeClr val="dk1"/>
              </a:solidFill>
            </a:endParaRPr>
          </a:p>
          <a:p>
            <a:pPr indent="-29845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romanLcPeriod"/>
            </a:pPr>
            <a:r>
              <a:rPr lang="ru">
                <a:solidFill>
                  <a:schemeClr val="dk1"/>
                </a:solidFill>
              </a:rPr>
              <a:t>Система создается с заделом на развитие и масштабирование бизнеса</a:t>
            </a:r>
            <a:endParaRPr>
              <a:solidFill>
                <a:schemeClr val="dk1"/>
              </a:solidFill>
            </a:endParaRPr>
          </a:p>
          <a:p>
            <a:pPr indent="-2984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lphaLcPeriod"/>
            </a:pPr>
            <a:r>
              <a:rPr lang="ru">
                <a:solidFill>
                  <a:schemeClr val="dk1"/>
                </a:solidFill>
              </a:rPr>
              <a:t>Представители бизнеса вовлечены и заинтересованы в разработке продукта</a:t>
            </a:r>
            <a:endParaRPr>
              <a:solidFill>
                <a:schemeClr val="dk1"/>
              </a:solidFill>
            </a:endParaRPr>
          </a:p>
          <a:p>
            <a:pPr indent="-2984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lphaLcPeriod"/>
            </a:pPr>
            <a:r>
              <a:rPr lang="ru">
                <a:solidFill>
                  <a:schemeClr val="dk1"/>
                </a:solidFill>
              </a:rPr>
              <a:t>Разработчики довольны наличием спецификаций требований</a:t>
            </a:r>
            <a:endParaRPr>
              <a:solidFill>
                <a:schemeClr val="dk1"/>
              </a:solidFill>
            </a:endParaRPr>
          </a:p>
          <a:p>
            <a:pPr indent="-2984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lphaLcPeriod"/>
            </a:pPr>
            <a:r>
              <a:rPr lang="ru">
                <a:solidFill>
                  <a:schemeClr val="dk1"/>
                </a:solidFill>
              </a:rPr>
              <a:t>Пользователи довольны наличием инструкций, видеоуроков и вэбинаров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g442e0604f3_0_10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7" name="Google Shape;307;g442e0604f3_0_10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40e93bd719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40e93bd719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</a:rPr>
              <a:t>Добрый день коллеги! Давайте познакомимся, меня зовут Егор Марюшко. В настоящее время являюсь руководителей отдела Бизнес-анализа, ИТ-департамента, группы компаний СДЭК. </a:t>
            </a:r>
            <a:br>
              <a:rPr lang="ru">
                <a:solidFill>
                  <a:schemeClr val="dk1"/>
                </a:solidFill>
              </a:rPr>
            </a:br>
            <a:r>
              <a:rPr lang="ru">
                <a:solidFill>
                  <a:schemeClr val="dk1"/>
                </a:solidFill>
              </a:rPr>
              <a:t>Первая встреча с ИТ у меня произошла в 2014 году, когда меня пригласили в качестве бизнес-эксперта на проект по разработке САПР системы для федеральной электроэнергетической компании. В процессе работы над проектом мои обязанности трансформировались в сбор и обработку требований и от других бизнес экспертов. </a:t>
            </a:r>
            <a:br>
              <a:rPr lang="ru">
                <a:solidFill>
                  <a:schemeClr val="dk1"/>
                </a:solidFill>
              </a:rPr>
            </a:br>
            <a:r>
              <a:rPr lang="ru">
                <a:solidFill>
                  <a:schemeClr val="dk1"/>
                </a:solidFill>
              </a:rPr>
              <a:t>В 2017 году перешёл в CDEK-IT на позицию бизнес-аналитика и позднее возглавил отдел Бизнес-анализа. </a:t>
            </a:r>
            <a:br>
              <a:rPr lang="ru">
                <a:solidFill>
                  <a:schemeClr val="dk1"/>
                </a:solidFill>
              </a:rPr>
            </a:br>
            <a:r>
              <a:rPr lang="ru">
                <a:solidFill>
                  <a:schemeClr val="dk1"/>
                </a:solidFill>
              </a:rPr>
              <a:t>Параллельно развиваю молодое поколение бизнес-аналитиков на кафедре бизнес-информатики, Новосибирского государственного университета экономики и управления.</a:t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g40e93bd719_0_1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5" name="Google Shape;315;g40e93bd719_0_1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44245153a9_0_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Google Shape;120;g44245153a9_0_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Телепорт</a:t>
            </a:r>
            <a:endParaRPr/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ru">
                <a:solidFill>
                  <a:schemeClr val="dk1"/>
                </a:solidFill>
              </a:rPr>
              <a:t>Клиентский сервис - прием/выдача заказов и все виды взаимодействия с клиентами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ru">
                <a:solidFill>
                  <a:schemeClr val="dk1"/>
                </a:solidFill>
              </a:rPr>
              <a:t>Финансы и взаиморасчёты - банковское и кассовое взаимодействие, пооперационная оплата услуг всех контрагентов участвовавших в перевозке груза.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ru">
                <a:solidFill>
                  <a:schemeClr val="dk1"/>
                </a:solidFill>
              </a:rPr>
              <a:t>Складская логистика - учёт и складская обработка груза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ru">
                <a:solidFill>
                  <a:schemeClr val="dk1"/>
                </a:solidFill>
              </a:rPr>
              <a:t>Транспортная логистика - организация маршрутизации и перевозки груза между офисами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ru">
                <a:solidFill>
                  <a:schemeClr val="dk1"/>
                </a:solidFill>
              </a:rPr>
              <a:t>Курьерская доставка - обеспечивающая доставку груза до двери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ru">
                <a:solidFill>
                  <a:schemeClr val="dk1"/>
                </a:solidFill>
              </a:rPr>
              <a:t>всего более 10 крупных направлений</a:t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40e93bd719_0_1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40e93bd719_0_1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rabicPeriod"/>
            </a:pPr>
            <a:r>
              <a:rPr lang="ru">
                <a:solidFill>
                  <a:schemeClr val="dk1"/>
                </a:solidFill>
              </a:rPr>
              <a:t>Поднимите руку, кто слышал о нашей компании или пользовался её услугами?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r>
              <a:rPr lang="ru">
                <a:solidFill>
                  <a:schemeClr val="dk1"/>
                </a:solidFill>
              </a:rPr>
              <a:t>Замечательно как вас много/мало, тогда несколько фактов о компании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>
                <a:solidFill>
                  <a:schemeClr val="dk1"/>
                </a:solidFill>
              </a:rPr>
              <a:t>Компания основана в 2000 году, в Новосибирске, центральный офис по прежнему находится в Новосибирске.</a:t>
            </a:r>
            <a:br>
              <a:rPr lang="ru">
                <a:solidFill>
                  <a:schemeClr val="dk1"/>
                </a:solidFill>
              </a:rPr>
            </a:br>
            <a:r>
              <a:rPr lang="ru">
                <a:solidFill>
                  <a:schemeClr val="dk1"/>
                </a:solidFill>
              </a:rPr>
              <a:t>Компания входит в ТОП-5 курьерских служб России и конкурирует с такими международными гигантами как UPS, FEDEX, DHL</a:t>
            </a:r>
            <a:br>
              <a:rPr lang="ru">
                <a:solidFill>
                  <a:schemeClr val="dk1"/>
                </a:solidFill>
              </a:rPr>
            </a:br>
            <a:r>
              <a:rPr lang="ru">
                <a:solidFill>
                  <a:schemeClr val="dk1"/>
                </a:solidFill>
              </a:rPr>
              <a:t>последние 18 лет грузооборот компании ежегодно увеличивается почти в 2 раза.</a:t>
            </a:r>
            <a:br>
              <a:rPr lang="ru">
                <a:solidFill>
                  <a:schemeClr val="dk1"/>
                </a:solidFill>
              </a:rPr>
            </a:br>
            <a:br>
              <a:rPr lang="ru">
                <a:solidFill>
                  <a:schemeClr val="dk1"/>
                </a:solidFill>
              </a:rPr>
            </a:br>
            <a:r>
              <a:rPr lang="ru">
                <a:solidFill>
                  <a:schemeClr val="dk1"/>
                </a:solidFill>
              </a:rPr>
              <a:t>На данный момент:</a:t>
            </a:r>
            <a:br>
              <a:rPr lang="ru">
                <a:solidFill>
                  <a:schemeClr val="dk1"/>
                </a:solidFill>
              </a:rPr>
            </a:br>
            <a:r>
              <a:rPr lang="ru">
                <a:solidFill>
                  <a:schemeClr val="dk1"/>
                </a:solidFill>
              </a:rPr>
              <a:t>У нас Более 2 000 000 активных клиентов</a:t>
            </a:r>
            <a:br>
              <a:rPr lang="ru">
                <a:solidFill>
                  <a:schemeClr val="dk1"/>
                </a:solidFill>
              </a:rPr>
            </a:br>
            <a:r>
              <a:rPr lang="ru">
                <a:solidFill>
                  <a:schemeClr val="dk1"/>
                </a:solidFill>
              </a:rPr>
              <a:t>Которые ежедневно создают более 130 000 заказов</a:t>
            </a:r>
            <a:br>
              <a:rPr lang="ru">
                <a:solidFill>
                  <a:schemeClr val="dk1"/>
                </a:solidFill>
              </a:rPr>
            </a:br>
            <a:r>
              <a:rPr lang="ru">
                <a:solidFill>
                  <a:schemeClr val="dk1"/>
                </a:solidFill>
              </a:rPr>
              <a:t>Более 1200 офисов</a:t>
            </a:r>
            <a:br>
              <a:rPr lang="ru">
                <a:solidFill>
                  <a:schemeClr val="dk1"/>
                </a:solidFill>
              </a:rPr>
            </a:br>
            <a:r>
              <a:rPr lang="ru">
                <a:solidFill>
                  <a:schemeClr val="dk1"/>
                </a:solidFill>
              </a:rPr>
              <a:t>В 10 странах мира</a:t>
            </a:r>
            <a:br>
              <a:rPr lang="ru">
                <a:solidFill>
                  <a:schemeClr val="dk1"/>
                </a:solidFill>
              </a:rPr>
            </a:br>
            <a:r>
              <a:rPr lang="ru">
                <a:solidFill>
                  <a:schemeClr val="dk1"/>
                </a:solidFill>
              </a:rPr>
              <a:t>Порядка 17 000 сотрудников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43e984e9be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43e984e9be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</a:rPr>
              <a:t>до 2010 года в ИТ департаменте работало 5 человек</a:t>
            </a:r>
            <a:br>
              <a:rPr b="1" lang="ru">
                <a:solidFill>
                  <a:schemeClr val="dk1"/>
                </a:solidFill>
              </a:rPr>
            </a:br>
            <a:r>
              <a:rPr lang="ru">
                <a:solidFill>
                  <a:schemeClr val="dk1"/>
                </a:solidFill>
              </a:rPr>
              <a:t>В</a:t>
            </a:r>
            <a:r>
              <a:rPr b="1" lang="ru">
                <a:solidFill>
                  <a:schemeClr val="dk1"/>
                </a:solidFill>
              </a:rPr>
              <a:t> </a:t>
            </a:r>
            <a:r>
              <a:rPr lang="ru">
                <a:solidFill>
                  <a:schemeClr val="dk1"/>
                </a:solidFill>
              </a:rPr>
              <a:t>2010 году</a:t>
            </a:r>
            <a:r>
              <a:rPr b="1" lang="ru">
                <a:solidFill>
                  <a:schemeClr val="dk1"/>
                </a:solidFill>
              </a:rPr>
              <a:t> </a:t>
            </a:r>
            <a:r>
              <a:rPr lang="ru">
                <a:solidFill>
                  <a:schemeClr val="dk1"/>
                </a:solidFill>
              </a:rPr>
              <a:t>начато развитие сети офисов по франшизе появляется больше задач требуется техническая поддержка, администрирование.</a:t>
            </a:r>
            <a:br>
              <a:rPr lang="ru">
                <a:solidFill>
                  <a:schemeClr val="dk1"/>
                </a:solidFill>
              </a:rPr>
            </a:br>
            <a:r>
              <a:rPr lang="ru">
                <a:solidFill>
                  <a:schemeClr val="dk1"/>
                </a:solidFill>
              </a:rPr>
              <a:t>Штат ИТ департамента вырос до 10 человек</a:t>
            </a:r>
            <a:br>
              <a:rPr b="1" lang="ru">
                <a:solidFill>
                  <a:schemeClr val="dk1"/>
                </a:solidFill>
              </a:rPr>
            </a:br>
            <a:r>
              <a:rPr lang="ru">
                <a:solidFill>
                  <a:schemeClr val="dk1"/>
                </a:solidFill>
              </a:rPr>
              <a:t>В 2012 году открытие офисов в странах СНГ грузопоток растет, количество сотрудников растет Ит порядка 20 человек </a:t>
            </a:r>
            <a:br>
              <a:rPr lang="ru">
                <a:solidFill>
                  <a:schemeClr val="dk1"/>
                </a:solidFill>
              </a:rPr>
            </a:br>
            <a:r>
              <a:rPr lang="ru">
                <a:solidFill>
                  <a:schemeClr val="dk1"/>
                </a:solidFill>
              </a:rPr>
              <a:t>в 2014 году открывается первый по настоящему зарубежный офис в китае</a:t>
            </a:r>
            <a:br>
              <a:rPr lang="ru">
                <a:solidFill>
                  <a:schemeClr val="dk1"/>
                </a:solidFill>
              </a:rPr>
            </a:br>
            <a:r>
              <a:rPr lang="ru">
                <a:solidFill>
                  <a:schemeClr val="dk1"/>
                </a:solidFill>
              </a:rPr>
              <a:t>Выход на международный рынок требует качественного изменения информационной системы, и тут мы сталкиваемся со следующими проблемами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421917585d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g421917585d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lphaLcPeriod"/>
            </a:pPr>
            <a:r>
              <a:rPr lang="ru">
                <a:solidFill>
                  <a:schemeClr val="dk1"/>
                </a:solidFill>
              </a:rPr>
              <a:t>Документации к системе нет, скромные пользовательские справки не в счёт</a:t>
            </a:r>
            <a:endParaRPr>
              <a:solidFill>
                <a:schemeClr val="dk1"/>
              </a:solidFill>
            </a:endParaRPr>
          </a:p>
          <a:p>
            <a:pPr indent="-2984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lphaLcPeriod"/>
            </a:pPr>
            <a:r>
              <a:rPr lang="ru">
                <a:solidFill>
                  <a:schemeClr val="dk1"/>
                </a:solidFill>
              </a:rPr>
              <a:t>Разработчиков писавших систему нет, так как за 15 лет коллектив расширялся и обновлялся</a:t>
            </a:r>
            <a:endParaRPr>
              <a:solidFill>
                <a:schemeClr val="dk1"/>
              </a:solidFill>
            </a:endParaRPr>
          </a:p>
          <a:p>
            <a:pPr indent="-2984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lphaLcPeriod"/>
            </a:pPr>
            <a:r>
              <a:rPr lang="ru">
                <a:solidFill>
                  <a:schemeClr val="dk1"/>
                </a:solidFill>
              </a:rPr>
              <a:t>Система имеет запутанную архитектуру, в которой логика разброса по процедурам и тригерам в базе, бэку и фронту</a:t>
            </a:r>
            <a:endParaRPr>
              <a:solidFill>
                <a:schemeClr val="dk1"/>
              </a:solidFill>
            </a:endParaRPr>
          </a:p>
          <a:p>
            <a:pPr indent="-2984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lphaLcPeriod"/>
            </a:pPr>
            <a:r>
              <a:rPr lang="ru">
                <a:solidFill>
                  <a:schemeClr val="dk1"/>
                </a:solidFill>
              </a:rPr>
              <a:t>В результате минимальная доработка выливается в сотни часов технического анализа системы, разработки и отладки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452e2f70cb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Google Shape;162;g452e2f70cb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421917585d_0_8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Google Shape;175;g421917585d_0_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</a:rPr>
              <a:t>Проанализировав ситуацию принимается решение о полной переработке системы, с использованием современных технологий, архитектурных и функциональных решений.</a:t>
            </a:r>
            <a:br>
              <a:rPr lang="ru">
                <a:solidFill>
                  <a:schemeClr val="dk1"/>
                </a:solidFill>
              </a:rPr>
            </a:br>
            <a:r>
              <a:rPr lang="ru">
                <a:solidFill>
                  <a:schemeClr val="dk1"/>
                </a:solidFill>
              </a:rPr>
              <a:t>Начинается активная разработка, документация опять не пишется. </a:t>
            </a:r>
            <a:br>
              <a:rPr lang="ru">
                <a:solidFill>
                  <a:schemeClr val="dk1"/>
                </a:solidFill>
              </a:rPr>
            </a:br>
            <a:r>
              <a:rPr lang="ru">
                <a:solidFill>
                  <a:schemeClr val="dk1"/>
                </a:solidFill>
              </a:rPr>
              <a:t>Возникают диалоги следующего характера</a:t>
            </a:r>
            <a:br>
              <a:rPr lang="ru">
                <a:solidFill>
                  <a:schemeClr val="dk1"/>
                </a:solidFill>
              </a:rPr>
            </a:br>
            <a:r>
              <a:rPr lang="ru">
                <a:solidFill>
                  <a:schemeClr val="dk1"/>
                </a:solidFill>
              </a:rPr>
              <a:t>Заказчики: - Хотим по новому!</a:t>
            </a:r>
            <a:br>
              <a:rPr lang="ru">
                <a:solidFill>
                  <a:schemeClr val="dk1"/>
                </a:solidFill>
              </a:rPr>
            </a:br>
            <a:r>
              <a:rPr lang="ru">
                <a:solidFill>
                  <a:schemeClr val="dk1"/>
                </a:solidFill>
              </a:rPr>
              <a:t>Разработчики: - А это как? Вы нам скажите мы сделаем. </a:t>
            </a:r>
            <a:br>
              <a:rPr lang="ru">
                <a:solidFill>
                  <a:schemeClr val="dk1"/>
                </a:solidFill>
              </a:rPr>
            </a:br>
            <a:r>
              <a:rPr lang="ru">
                <a:solidFill>
                  <a:schemeClr val="dk1"/>
                </a:solidFill>
              </a:rPr>
              <a:t>Заказчики: - Мы сами не знаем, но надо как то по другому чем было!</a:t>
            </a:r>
            <a:br>
              <a:rPr lang="ru">
                <a:solidFill>
                  <a:schemeClr val="dk1"/>
                </a:solidFill>
              </a:rPr>
            </a:br>
            <a:br>
              <a:rPr lang="ru">
                <a:solidFill>
                  <a:schemeClr val="dk1"/>
                </a:solidFill>
              </a:rPr>
            </a:br>
            <a:r>
              <a:rPr lang="ru">
                <a:solidFill>
                  <a:schemeClr val="dk1"/>
                </a:solidFill>
              </a:rPr>
              <a:t>В этот момент ИТ-департамент начинает подозревать, что ему чего-то не хватает: Разработчики есть, админы, техподдержка, тестировщики есть, даже Проджект менеджеры появились. </a:t>
            </a:r>
            <a:br>
              <a:rPr lang="ru">
                <a:solidFill>
                  <a:schemeClr val="dk1"/>
                </a:solidFill>
              </a:rPr>
            </a:br>
            <a:br>
              <a:rPr lang="ru">
                <a:solidFill>
                  <a:schemeClr val="dk1"/>
                </a:solidFill>
              </a:rPr>
            </a:br>
            <a:r>
              <a:rPr lang="ru">
                <a:solidFill>
                  <a:schemeClr val="dk1"/>
                </a:solidFill>
              </a:rPr>
              <a:t>Не хватает тех кто будет разговаривать с заказчиком и понимать, что ему действительно надо!</a:t>
            </a:r>
            <a:br>
              <a:rPr lang="ru">
                <a:solidFill>
                  <a:schemeClr val="dk1"/>
                </a:solidFill>
              </a:rPr>
            </a:br>
            <a:br>
              <a:rPr lang="ru">
                <a:solidFill>
                  <a:schemeClr val="dk1"/>
                </a:solidFill>
              </a:rPr>
            </a:br>
            <a:r>
              <a:rPr lang="ru">
                <a:solidFill>
                  <a:schemeClr val="dk1"/>
                </a:solidFill>
              </a:rPr>
              <a:t>Бизнес долго сопротивлялся говорит 16 лет отлично жили без аналитиков, в итоге согласились попробовать.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44245153a9_0_10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44245153a9_0_10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8" name="Google Shape;48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9" name="Google Shape;49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4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58" name="Google Shape;58;p14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59" name="Google Shape;59;p1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5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62" name="Google Shape;62;p1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6"/>
          <p:cNvSpPr txBox="1"/>
          <p:nvPr>
            <p:ph type="title"/>
          </p:nvPr>
        </p:nvSpPr>
        <p:spPr>
          <a:xfrm>
            <a:off x="741950" y="445025"/>
            <a:ext cx="8090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65" name="Google Shape;65;p1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66" name="Google Shape;66;p1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pic>
        <p:nvPicPr>
          <p:cNvPr id="67" name="Google Shape;67;p16"/>
          <p:cNvPicPr preferRelativeResize="0"/>
          <p:nvPr/>
        </p:nvPicPr>
        <p:blipFill rotWithShape="1">
          <a:blip r:embed="rId2">
            <a:alphaModFix/>
          </a:blip>
          <a:srcRect b="0" l="0" r="76841" t="0"/>
          <a:stretch/>
        </p:blipFill>
        <p:spPr>
          <a:xfrm>
            <a:off x="85725" y="76200"/>
            <a:ext cx="548700" cy="5204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7"/>
          <p:cNvSpPr txBox="1"/>
          <p:nvPr>
            <p:ph type="title"/>
          </p:nvPr>
        </p:nvSpPr>
        <p:spPr>
          <a:xfrm>
            <a:off x="741950" y="445025"/>
            <a:ext cx="8090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70" name="Google Shape;70;p17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71" name="Google Shape;71;p17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72" name="Google Shape;72;p1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8"/>
          <p:cNvSpPr txBox="1"/>
          <p:nvPr>
            <p:ph type="title"/>
          </p:nvPr>
        </p:nvSpPr>
        <p:spPr>
          <a:xfrm>
            <a:off x="741950" y="445025"/>
            <a:ext cx="8090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75" name="Google Shape;75;p1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9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78" name="Google Shape;78;p19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79" name="Google Shape;79;p1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0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82" name="Google Shape;82;p2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21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" name="Google Shape;85;p21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86" name="Google Shape;86;p21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87" name="Google Shape;87;p21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88" name="Google Shape;88;p2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2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228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91" name="Google Shape;91;p2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3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94" name="Google Shape;94;p23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 rtl="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95" name="Google Shape;95;p2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741950" y="64025"/>
            <a:ext cx="8090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pic>
        <p:nvPicPr>
          <p:cNvPr id="20" name="Google Shape;20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858113" y="76200"/>
            <a:ext cx="1209675" cy="590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21;p4"/>
          <p:cNvPicPr preferRelativeResize="0"/>
          <p:nvPr/>
        </p:nvPicPr>
        <p:blipFill rotWithShape="1">
          <a:blip r:embed="rId3">
            <a:alphaModFix/>
          </a:blip>
          <a:srcRect b="0" l="0" r="76841" t="0"/>
          <a:stretch/>
        </p:blipFill>
        <p:spPr>
          <a:xfrm>
            <a:off x="85725" y="76200"/>
            <a:ext cx="548700" cy="5204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5"/>
          <p:cNvSpPr txBox="1"/>
          <p:nvPr>
            <p:ph type="title"/>
          </p:nvPr>
        </p:nvSpPr>
        <p:spPr>
          <a:xfrm>
            <a:off x="741950" y="445025"/>
            <a:ext cx="8090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4" name="Google Shape;24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5" name="Google Shape;25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6" name="Google Shape;26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6"/>
          <p:cNvSpPr txBox="1"/>
          <p:nvPr>
            <p:ph type="title"/>
          </p:nvPr>
        </p:nvSpPr>
        <p:spPr>
          <a:xfrm>
            <a:off x="741950" y="445025"/>
            <a:ext cx="8090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9" name="Google Shape;29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2" name="Google Shape;32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3" name="Google Shape;33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6" name="Google Shape;36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" name="Google Shape;39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40" name="Google Shape;40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41" name="Google Shape;41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2" name="Google Shape;42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5" name="Google Shape;45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2" Type="http://schemas.openxmlformats.org/officeDocument/2006/relationships/theme" Target="../theme/theme3.xml"/><Relationship Id="rId9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741950" y="445025"/>
            <a:ext cx="80904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>
                <a:solidFill>
                  <a:schemeClr val="dk2"/>
                </a:solidFill>
              </a:defRPr>
            </a:lvl1pPr>
            <a:lvl2pPr lvl="1" algn="r">
              <a:buNone/>
              <a:defRPr>
                <a:solidFill>
                  <a:schemeClr val="dk2"/>
                </a:solidFill>
              </a:defRPr>
            </a:lvl2pPr>
            <a:lvl3pPr lvl="2" algn="r">
              <a:buNone/>
              <a:defRPr>
                <a:solidFill>
                  <a:schemeClr val="dk2"/>
                </a:solidFill>
              </a:defRPr>
            </a:lvl3pPr>
            <a:lvl4pPr lvl="3" algn="r">
              <a:buNone/>
              <a:defRPr>
                <a:solidFill>
                  <a:schemeClr val="dk2"/>
                </a:solidFill>
              </a:defRPr>
            </a:lvl4pPr>
            <a:lvl5pPr lvl="4" algn="r">
              <a:buNone/>
              <a:defRPr>
                <a:solidFill>
                  <a:schemeClr val="dk2"/>
                </a:solidFill>
              </a:defRPr>
            </a:lvl5pPr>
            <a:lvl6pPr lvl="5" algn="r">
              <a:buNone/>
              <a:defRPr>
                <a:solidFill>
                  <a:schemeClr val="dk2"/>
                </a:solidFill>
              </a:defRPr>
            </a:lvl6pPr>
            <a:lvl7pPr lvl="6" algn="r">
              <a:buNone/>
              <a:defRPr>
                <a:solidFill>
                  <a:schemeClr val="dk2"/>
                </a:solidFill>
              </a:defRPr>
            </a:lvl7pPr>
            <a:lvl8pPr lvl="7" algn="r">
              <a:buNone/>
              <a:defRPr>
                <a:solidFill>
                  <a:schemeClr val="dk2"/>
                </a:solidFill>
              </a:defRPr>
            </a:lvl8pPr>
            <a:lvl9pPr lvl="8" algn="r">
              <a:buNone/>
              <a:defRPr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r>
              <a:rPr lang="ru"/>
              <a:t>/33</a:t>
            </a:r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light-2">
    <p:bg>
      <p:bgPr>
        <a:solidFill>
          <a:schemeClr val="lt1"/>
        </a:solidFill>
      </p:bgPr>
    </p:bg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3"/>
          <p:cNvSpPr txBox="1"/>
          <p:nvPr>
            <p:ph type="title"/>
          </p:nvPr>
        </p:nvSpPr>
        <p:spPr>
          <a:xfrm>
            <a:off x="741950" y="445025"/>
            <a:ext cx="80904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54" name="Google Shape;54;p1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55" name="Google Shape;55;p1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buNone/>
              <a:defRPr>
                <a:solidFill>
                  <a:schemeClr val="dk2"/>
                </a:solidFill>
              </a:defRPr>
            </a:lvl1pPr>
            <a:lvl2pPr lvl="1" rtl="0" algn="r">
              <a:buNone/>
              <a:defRPr>
                <a:solidFill>
                  <a:schemeClr val="dk2"/>
                </a:solidFill>
              </a:defRPr>
            </a:lvl2pPr>
            <a:lvl3pPr lvl="2" rtl="0" algn="r">
              <a:buNone/>
              <a:defRPr>
                <a:solidFill>
                  <a:schemeClr val="dk2"/>
                </a:solidFill>
              </a:defRPr>
            </a:lvl3pPr>
            <a:lvl4pPr lvl="3" rtl="0" algn="r">
              <a:buNone/>
              <a:defRPr>
                <a:solidFill>
                  <a:schemeClr val="dk2"/>
                </a:solidFill>
              </a:defRPr>
            </a:lvl4pPr>
            <a:lvl5pPr lvl="4" rtl="0" algn="r">
              <a:buNone/>
              <a:defRPr>
                <a:solidFill>
                  <a:schemeClr val="dk2"/>
                </a:solidFill>
              </a:defRPr>
            </a:lvl5pPr>
            <a:lvl6pPr lvl="5" rtl="0" algn="r">
              <a:buNone/>
              <a:defRPr>
                <a:solidFill>
                  <a:schemeClr val="dk2"/>
                </a:solidFill>
              </a:defRPr>
            </a:lvl6pPr>
            <a:lvl7pPr lvl="6" rtl="0" algn="r">
              <a:buNone/>
              <a:defRPr>
                <a:solidFill>
                  <a:schemeClr val="dk2"/>
                </a:solidFill>
              </a:defRPr>
            </a:lvl7pPr>
            <a:lvl8pPr lvl="7" rtl="0" algn="r">
              <a:buNone/>
              <a:defRPr>
                <a:solidFill>
                  <a:schemeClr val="dk2"/>
                </a:solidFill>
              </a:defRPr>
            </a:lvl8pPr>
            <a:lvl9pPr lvl="8" rtl="0" algn="r">
              <a:buNone/>
              <a:defRPr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r>
              <a:rPr lang="ru"/>
              <a:t>/33</a:t>
            </a:r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4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6.png"/><Relationship Id="rId4" Type="http://schemas.openxmlformats.org/officeDocument/2006/relationships/image" Target="../media/image32.png"/><Relationship Id="rId5" Type="http://schemas.openxmlformats.org/officeDocument/2006/relationships/image" Target="../media/image22.png"/><Relationship Id="rId6" Type="http://schemas.openxmlformats.org/officeDocument/2006/relationships/image" Target="../media/image30.png"/><Relationship Id="rId7" Type="http://schemas.openxmlformats.org/officeDocument/2006/relationships/image" Target="../media/image28.png"/><Relationship Id="rId8" Type="http://schemas.openxmlformats.org/officeDocument/2006/relationships/image" Target="../media/image29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6.png"/><Relationship Id="rId4" Type="http://schemas.openxmlformats.org/officeDocument/2006/relationships/image" Target="../media/image54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6.png"/><Relationship Id="rId4" Type="http://schemas.openxmlformats.org/officeDocument/2006/relationships/image" Target="../media/image29.png"/><Relationship Id="rId5" Type="http://schemas.openxmlformats.org/officeDocument/2006/relationships/image" Target="../media/image33.png"/><Relationship Id="rId6" Type="http://schemas.openxmlformats.org/officeDocument/2006/relationships/image" Target="../media/image32.png"/><Relationship Id="rId7" Type="http://schemas.openxmlformats.org/officeDocument/2006/relationships/image" Target="../media/image22.png"/><Relationship Id="rId8" Type="http://schemas.openxmlformats.org/officeDocument/2006/relationships/image" Target="../media/image35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9.png"/><Relationship Id="rId4" Type="http://schemas.openxmlformats.org/officeDocument/2006/relationships/image" Target="../media/image44.png"/><Relationship Id="rId5" Type="http://schemas.openxmlformats.org/officeDocument/2006/relationships/image" Target="../media/image46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6.png"/><Relationship Id="rId4" Type="http://schemas.openxmlformats.org/officeDocument/2006/relationships/image" Target="../media/image32.png"/><Relationship Id="rId10" Type="http://schemas.openxmlformats.org/officeDocument/2006/relationships/image" Target="../media/image48.png"/><Relationship Id="rId9" Type="http://schemas.openxmlformats.org/officeDocument/2006/relationships/image" Target="../media/image41.png"/><Relationship Id="rId5" Type="http://schemas.openxmlformats.org/officeDocument/2006/relationships/image" Target="../media/image22.png"/><Relationship Id="rId6" Type="http://schemas.openxmlformats.org/officeDocument/2006/relationships/image" Target="../media/image30.png"/><Relationship Id="rId7" Type="http://schemas.openxmlformats.org/officeDocument/2006/relationships/image" Target="../media/image29.png"/><Relationship Id="rId8" Type="http://schemas.openxmlformats.org/officeDocument/2006/relationships/image" Target="../media/image33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42.png"/><Relationship Id="rId4" Type="http://schemas.openxmlformats.org/officeDocument/2006/relationships/image" Target="../media/image47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43.png"/><Relationship Id="rId4" Type="http://schemas.openxmlformats.org/officeDocument/2006/relationships/image" Target="../media/image45.png"/><Relationship Id="rId5" Type="http://schemas.openxmlformats.org/officeDocument/2006/relationships/image" Target="../media/image50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49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51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png"/><Relationship Id="rId4" Type="http://schemas.openxmlformats.org/officeDocument/2006/relationships/image" Target="../media/image3.png"/><Relationship Id="rId5" Type="http://schemas.openxmlformats.org/officeDocument/2006/relationships/image" Target="../media/image53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png"/><Relationship Id="rId4" Type="http://schemas.openxmlformats.org/officeDocument/2006/relationships/image" Target="../media/image7.png"/><Relationship Id="rId5" Type="http://schemas.openxmlformats.org/officeDocument/2006/relationships/image" Target="../media/image13.png"/><Relationship Id="rId6" Type="http://schemas.openxmlformats.org/officeDocument/2006/relationships/image" Target="../media/image10.png"/><Relationship Id="rId7" Type="http://schemas.openxmlformats.org/officeDocument/2006/relationships/image" Target="../media/image6.png"/><Relationship Id="rId8" Type="http://schemas.openxmlformats.org/officeDocument/2006/relationships/image" Target="../media/image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5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4.png"/><Relationship Id="rId4" Type="http://schemas.openxmlformats.org/officeDocument/2006/relationships/image" Target="../media/image9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0.png"/><Relationship Id="rId4" Type="http://schemas.openxmlformats.org/officeDocument/2006/relationships/image" Target="../media/image52.png"/><Relationship Id="rId5" Type="http://schemas.openxmlformats.org/officeDocument/2006/relationships/image" Target="../media/image12.png"/><Relationship Id="rId6" Type="http://schemas.openxmlformats.org/officeDocument/2006/relationships/image" Target="../media/image8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9.jpg"/><Relationship Id="rId4" Type="http://schemas.openxmlformats.org/officeDocument/2006/relationships/image" Target="../media/image17.png"/><Relationship Id="rId5" Type="http://schemas.openxmlformats.org/officeDocument/2006/relationships/image" Target="../media/image38.png"/><Relationship Id="rId6" Type="http://schemas.openxmlformats.org/officeDocument/2006/relationships/image" Target="../media/image37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1.png"/><Relationship Id="rId4" Type="http://schemas.openxmlformats.org/officeDocument/2006/relationships/image" Target="../media/image18.png"/><Relationship Id="rId5" Type="http://schemas.openxmlformats.org/officeDocument/2006/relationships/image" Target="../media/image24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6.png"/><Relationship Id="rId4" Type="http://schemas.openxmlformats.org/officeDocument/2006/relationships/image" Target="../media/image27.png"/><Relationship Id="rId9" Type="http://schemas.openxmlformats.org/officeDocument/2006/relationships/image" Target="../media/image25.png"/><Relationship Id="rId5" Type="http://schemas.openxmlformats.org/officeDocument/2006/relationships/image" Target="../media/image21.png"/><Relationship Id="rId6" Type="http://schemas.openxmlformats.org/officeDocument/2006/relationships/image" Target="../media/image23.png"/><Relationship Id="rId7" Type="http://schemas.openxmlformats.org/officeDocument/2006/relationships/image" Target="../media/image40.png"/><Relationship Id="rId8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5"/>
          <p:cNvSpPr txBox="1"/>
          <p:nvPr>
            <p:ph type="ctrTitle"/>
          </p:nvPr>
        </p:nvSpPr>
        <p:spPr>
          <a:xfrm>
            <a:off x="311708" y="10493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" sz="4800"/>
              <a:t> Бизнес до и после аналитиков</a:t>
            </a:r>
            <a:endParaRPr sz="4800"/>
          </a:p>
        </p:txBody>
      </p:sp>
      <p:sp>
        <p:nvSpPr>
          <p:cNvPr id="103" name="Google Shape;103;p25"/>
          <p:cNvSpPr txBox="1"/>
          <p:nvPr>
            <p:ph idx="1" type="subTitle"/>
          </p:nvPr>
        </p:nvSpPr>
        <p:spPr>
          <a:xfrm>
            <a:off x="311700" y="3367525"/>
            <a:ext cx="8520600" cy="1598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2400"/>
              <a:t>Егор </a:t>
            </a:r>
            <a:r>
              <a:rPr lang="ru" sz="2400"/>
              <a:t>Марюшко</a:t>
            </a:r>
            <a:r>
              <a:rPr lang="ru" sz="2400"/>
              <a:t>, к.т.н.</a:t>
            </a:r>
            <a:endParaRPr sz="2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800"/>
              <a:t>Руководитель отдела бизнес-анализа</a:t>
            </a:r>
            <a:endParaRPr sz="18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sz="18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" sz="1800"/>
              <a:t>Analyst Days - 9</a:t>
            </a:r>
            <a:endParaRPr sz="18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" sz="1800"/>
              <a:t>Москва, </a:t>
            </a:r>
            <a:r>
              <a:rPr lang="ru" sz="1800"/>
              <a:t>30 Ноября-1 Декабря 2018</a:t>
            </a:r>
            <a:endParaRPr sz="1800"/>
          </a:p>
        </p:txBody>
      </p:sp>
      <p:pic>
        <p:nvPicPr>
          <p:cNvPr id="104" name="Google Shape;104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69275" y="76200"/>
            <a:ext cx="2498533" cy="1211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1452" y="99775"/>
            <a:ext cx="3221351" cy="707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34"/>
          <p:cNvSpPr txBox="1"/>
          <p:nvPr>
            <p:ph type="title"/>
          </p:nvPr>
        </p:nvSpPr>
        <p:spPr>
          <a:xfrm>
            <a:off x="741950" y="64025"/>
            <a:ext cx="8090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Убедить бизнес</a:t>
            </a:r>
            <a:endParaRPr/>
          </a:p>
        </p:txBody>
      </p:sp>
      <p:sp>
        <p:nvSpPr>
          <p:cNvPr id="201" name="Google Shape;201;p34"/>
          <p:cNvSpPr txBox="1"/>
          <p:nvPr>
            <p:ph idx="1" type="body"/>
          </p:nvPr>
        </p:nvSpPr>
        <p:spPr>
          <a:xfrm>
            <a:off x="311700" y="1152475"/>
            <a:ext cx="51597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ru">
                <a:solidFill>
                  <a:schemeClr val="dk1"/>
                </a:solidFill>
              </a:rPr>
              <a:t>Документация к системе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ru">
                <a:solidFill>
                  <a:schemeClr val="dk1"/>
                </a:solidFill>
              </a:rPr>
              <a:t>Повышение эффективности разработчиков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ru">
                <a:solidFill>
                  <a:schemeClr val="dk1"/>
                </a:solidFill>
              </a:rPr>
              <a:t>Е</a:t>
            </a:r>
            <a:r>
              <a:rPr lang="ru">
                <a:solidFill>
                  <a:schemeClr val="dk1"/>
                </a:solidFill>
              </a:rPr>
              <a:t>диная точка взаимодействия бизнес-заказчиков с ИТ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ru">
                <a:solidFill>
                  <a:schemeClr val="dk1"/>
                </a:solidFill>
              </a:rPr>
              <a:t>Снижение риска получения не валидного результата</a:t>
            </a:r>
            <a:endParaRPr/>
          </a:p>
        </p:txBody>
      </p:sp>
      <p:sp>
        <p:nvSpPr>
          <p:cNvPr id="202" name="Google Shape;202;p3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pic>
        <p:nvPicPr>
          <p:cNvPr id="203" name="Google Shape;203;p34"/>
          <p:cNvPicPr preferRelativeResize="0"/>
          <p:nvPr/>
        </p:nvPicPr>
        <p:blipFill rotWithShape="1">
          <a:blip r:embed="rId3">
            <a:alphaModFix/>
          </a:blip>
          <a:srcRect b="25188" l="18563" r="20870" t="0"/>
          <a:stretch/>
        </p:blipFill>
        <p:spPr>
          <a:xfrm>
            <a:off x="5543975" y="1152475"/>
            <a:ext cx="3135974" cy="2320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35"/>
          <p:cNvSpPr txBox="1"/>
          <p:nvPr>
            <p:ph type="title"/>
          </p:nvPr>
        </p:nvSpPr>
        <p:spPr>
          <a:xfrm>
            <a:off x="741950" y="48019"/>
            <a:ext cx="8090400" cy="42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Отдел бизнес-анализа Версия 1.0</a:t>
            </a:r>
            <a:endParaRPr/>
          </a:p>
        </p:txBody>
      </p:sp>
      <p:pic>
        <p:nvPicPr>
          <p:cNvPr id="209" name="Google Shape;209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95150" y="3149101"/>
            <a:ext cx="902662" cy="116889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84175" y="3149101"/>
            <a:ext cx="902662" cy="116888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3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85875" y="3149101"/>
            <a:ext cx="902662" cy="116888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3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790625" y="3149550"/>
            <a:ext cx="902662" cy="117015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13" name="Google Shape;213;p35"/>
          <p:cNvCxnSpPr>
            <a:stCxn id="211" idx="0"/>
            <a:endCxn id="212" idx="0"/>
          </p:cNvCxnSpPr>
          <p:nvPr/>
        </p:nvCxnSpPr>
        <p:spPr>
          <a:xfrm flipH="1" rot="-5400000">
            <a:off x="6339306" y="2247001"/>
            <a:ext cx="600" cy="1804800"/>
          </a:xfrm>
          <a:prstGeom prst="curvedConnector3">
            <a:avLst>
              <a:gd fmla="val -71079446" name="adj1"/>
            </a:avLst>
          </a:prstGeom>
          <a:noFill/>
          <a:ln cap="flat" cmpd="sng" w="38100">
            <a:solidFill>
              <a:srgbClr val="4A86E8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14" name="Google Shape;214;p35"/>
          <p:cNvCxnSpPr>
            <a:stCxn id="210" idx="0"/>
            <a:endCxn id="212" idx="0"/>
          </p:cNvCxnSpPr>
          <p:nvPr/>
        </p:nvCxnSpPr>
        <p:spPr>
          <a:xfrm flipH="1" rot="-5400000">
            <a:off x="5388456" y="1296151"/>
            <a:ext cx="600" cy="3706500"/>
          </a:xfrm>
          <a:prstGeom prst="curvedConnector3">
            <a:avLst>
              <a:gd fmla="val -218833539" name="adj1"/>
            </a:avLst>
          </a:prstGeom>
          <a:noFill/>
          <a:ln cap="flat" cmpd="sng" w="38100">
            <a:solidFill>
              <a:srgbClr val="4A86E8"/>
            </a:solidFill>
            <a:prstDash val="solid"/>
            <a:round/>
            <a:headEnd len="med" w="med" type="stealth"/>
            <a:tailEnd len="med" w="med" type="none"/>
          </a:ln>
        </p:spPr>
      </p:cxnSp>
      <p:pic>
        <p:nvPicPr>
          <p:cNvPr id="215" name="Google Shape;215;p3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926637" y="1089556"/>
            <a:ext cx="1021125" cy="10211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16" name="Google Shape;216;p35"/>
          <p:cNvCxnSpPr/>
          <p:nvPr/>
        </p:nvCxnSpPr>
        <p:spPr>
          <a:xfrm flipH="1" rot="-5400000">
            <a:off x="4504300" y="2246976"/>
            <a:ext cx="600" cy="1804800"/>
          </a:xfrm>
          <a:prstGeom prst="curvedConnector3">
            <a:avLst>
              <a:gd fmla="val -71079446" name="adj1"/>
            </a:avLst>
          </a:prstGeom>
          <a:noFill/>
          <a:ln cap="flat" cmpd="sng" w="38100">
            <a:solidFill>
              <a:srgbClr val="4A86E8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217" name="Google Shape;217;p3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087800" y="1053313"/>
            <a:ext cx="1117350" cy="112188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18" name="Google Shape;218;p35"/>
          <p:cNvCxnSpPr/>
          <p:nvPr/>
        </p:nvCxnSpPr>
        <p:spPr>
          <a:xfrm flipH="1">
            <a:off x="1646450" y="2313100"/>
            <a:ext cx="3000" cy="682800"/>
          </a:xfrm>
          <a:prstGeom prst="straightConnector1">
            <a:avLst/>
          </a:prstGeom>
          <a:noFill/>
          <a:ln cap="flat" cmpd="sng" w="38100">
            <a:solidFill>
              <a:srgbClr val="4A86E8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36"/>
          <p:cNvSpPr txBox="1"/>
          <p:nvPr>
            <p:ph type="title"/>
          </p:nvPr>
        </p:nvSpPr>
        <p:spPr>
          <a:xfrm>
            <a:off x="741950" y="64025"/>
            <a:ext cx="8090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Отдел бизнес-анализа Версия 1.0</a:t>
            </a:r>
            <a:endParaRPr/>
          </a:p>
        </p:txBody>
      </p:sp>
      <p:sp>
        <p:nvSpPr>
          <p:cNvPr id="224" name="Google Shape;224;p3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pic>
        <p:nvPicPr>
          <p:cNvPr id="225" name="Google Shape;225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5075" y="1226225"/>
            <a:ext cx="4652136" cy="2744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12775" y="1226225"/>
            <a:ext cx="2744751" cy="27447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37"/>
          <p:cNvSpPr txBox="1"/>
          <p:nvPr>
            <p:ph type="title"/>
          </p:nvPr>
        </p:nvSpPr>
        <p:spPr>
          <a:xfrm>
            <a:off x="741950" y="64025"/>
            <a:ext cx="8090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Первые итоги</a:t>
            </a:r>
            <a:endParaRPr/>
          </a:p>
        </p:txBody>
      </p:sp>
      <p:sp>
        <p:nvSpPr>
          <p:cNvPr id="232" name="Google Shape;232;p37"/>
          <p:cNvSpPr txBox="1"/>
          <p:nvPr>
            <p:ph idx="12" type="sldNum"/>
          </p:nvPr>
        </p:nvSpPr>
        <p:spPr>
          <a:xfrm>
            <a:off x="8472458" y="45108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pic>
        <p:nvPicPr>
          <p:cNvPr id="233" name="Google Shape;233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11400" y="947464"/>
            <a:ext cx="902662" cy="116889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90250" y="994463"/>
            <a:ext cx="1117350" cy="112188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35" name="Google Shape;235;p37"/>
          <p:cNvCxnSpPr/>
          <p:nvPr/>
        </p:nvCxnSpPr>
        <p:spPr>
          <a:xfrm>
            <a:off x="3241600" y="1555413"/>
            <a:ext cx="616200" cy="0"/>
          </a:xfrm>
          <a:prstGeom prst="straightConnector1">
            <a:avLst/>
          </a:prstGeom>
          <a:noFill/>
          <a:ln cap="flat" cmpd="sng" w="38100">
            <a:solidFill>
              <a:srgbClr val="4A86E8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236" name="Google Shape;236;p3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990250" y="3736257"/>
            <a:ext cx="1117350" cy="1117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3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011400" y="3710489"/>
            <a:ext cx="902662" cy="116888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3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011400" y="2341864"/>
            <a:ext cx="902662" cy="116888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3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537150" y="4553050"/>
            <a:ext cx="714251" cy="45392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40" name="Google Shape;240;p37"/>
          <p:cNvCxnSpPr/>
          <p:nvPr/>
        </p:nvCxnSpPr>
        <p:spPr>
          <a:xfrm>
            <a:off x="3251400" y="4294913"/>
            <a:ext cx="616200" cy="0"/>
          </a:xfrm>
          <a:prstGeom prst="straightConnector1">
            <a:avLst/>
          </a:prstGeom>
          <a:noFill/>
          <a:ln cap="flat" cmpd="sng" w="38100">
            <a:solidFill>
              <a:srgbClr val="4A86E8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41" name="Google Shape;241;p37"/>
          <p:cNvSpPr/>
          <p:nvPr/>
        </p:nvSpPr>
        <p:spPr>
          <a:xfrm rot="-2700708">
            <a:off x="5331372" y="1237981"/>
            <a:ext cx="1029901" cy="587606"/>
          </a:xfrm>
          <a:prstGeom prst="notchedRightArrow">
            <a:avLst>
              <a:gd fmla="val 50000" name="adj1"/>
              <a:gd fmla="val 50000" name="adj2"/>
            </a:avLst>
          </a:prstGeom>
          <a:solidFill>
            <a:srgbClr val="93C47D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2" name="Google Shape;242;p37"/>
          <p:cNvSpPr/>
          <p:nvPr/>
        </p:nvSpPr>
        <p:spPr>
          <a:xfrm rot="2699292">
            <a:off x="5385561" y="4001074"/>
            <a:ext cx="1029901" cy="587606"/>
          </a:xfrm>
          <a:prstGeom prst="notchedRightArrow">
            <a:avLst>
              <a:gd fmla="val 50000" name="adj1"/>
              <a:gd fmla="val 50000" name="adj2"/>
            </a:avLst>
          </a:prstGeom>
          <a:solidFill>
            <a:srgbClr val="E06666"/>
          </a:solidFill>
          <a:ln cap="flat" cmpd="sng" w="9525">
            <a:solidFill>
              <a:srgbClr val="99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3" name="Google Shape;243;p37"/>
          <p:cNvSpPr/>
          <p:nvPr/>
        </p:nvSpPr>
        <p:spPr>
          <a:xfrm rot="-1001">
            <a:off x="5331386" y="2632467"/>
            <a:ext cx="1029900" cy="587700"/>
          </a:xfrm>
          <a:prstGeom prst="notchedRightArrow">
            <a:avLst>
              <a:gd fmla="val 50000" name="adj1"/>
              <a:gd fmla="val 50000" name="adj2"/>
            </a:avLst>
          </a:prstGeom>
          <a:solidFill>
            <a:srgbClr val="CCCCCC"/>
          </a:solidFill>
          <a:ln cap="flat" cmpd="sng" w="9525">
            <a:solidFill>
              <a:srgbClr val="9999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38"/>
          <p:cNvSpPr txBox="1"/>
          <p:nvPr>
            <p:ph type="title"/>
          </p:nvPr>
        </p:nvSpPr>
        <p:spPr>
          <a:xfrm>
            <a:off x="741950" y="64025"/>
            <a:ext cx="8090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Первые итоги</a:t>
            </a:r>
            <a:endParaRPr/>
          </a:p>
        </p:txBody>
      </p:sp>
      <p:sp>
        <p:nvSpPr>
          <p:cNvPr id="249" name="Google Shape;249;p38"/>
          <p:cNvSpPr txBox="1"/>
          <p:nvPr>
            <p:ph idx="12" type="sldNum"/>
          </p:nvPr>
        </p:nvSpPr>
        <p:spPr>
          <a:xfrm>
            <a:off x="8472458" y="45108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pic>
        <p:nvPicPr>
          <p:cNvPr id="250" name="Google Shape;250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44413" y="852175"/>
            <a:ext cx="2682674" cy="1656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54762" y="852174"/>
            <a:ext cx="2944828" cy="1656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Google Shape;252;p3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099577" y="2724575"/>
            <a:ext cx="2944825" cy="19605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39"/>
          <p:cNvSpPr txBox="1"/>
          <p:nvPr>
            <p:ph type="title"/>
          </p:nvPr>
        </p:nvSpPr>
        <p:spPr>
          <a:xfrm>
            <a:off x="741950" y="48019"/>
            <a:ext cx="8090400" cy="42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/>
              <a:t>Отдел бизнес-анализа Версия 2.0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58" name="Google Shape;258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78525" y="3149101"/>
            <a:ext cx="902662" cy="116889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" name="Google Shape;259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07975" y="3149101"/>
            <a:ext cx="902662" cy="1168886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Google Shape;260;p3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85875" y="3149101"/>
            <a:ext cx="902662" cy="1168886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p3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66825" y="3149550"/>
            <a:ext cx="902662" cy="117015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Google Shape;262;p3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35400" y="1264688"/>
            <a:ext cx="1117350" cy="11218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p3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723700" y="1266957"/>
            <a:ext cx="1117350" cy="1117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Google Shape;264;p39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864850" y="1266957"/>
            <a:ext cx="1117350" cy="1117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Google Shape;265;p39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4842750" y="1264684"/>
            <a:ext cx="1117350" cy="112189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66" name="Google Shape;266;p39"/>
          <p:cNvCxnSpPr/>
          <p:nvPr/>
        </p:nvCxnSpPr>
        <p:spPr>
          <a:xfrm>
            <a:off x="1394075" y="2516875"/>
            <a:ext cx="0" cy="501900"/>
          </a:xfrm>
          <a:prstGeom prst="straightConnector1">
            <a:avLst/>
          </a:prstGeom>
          <a:noFill/>
          <a:ln cap="flat" cmpd="sng" w="38100">
            <a:solidFill>
              <a:srgbClr val="4A86E8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67" name="Google Shape;267;p39"/>
          <p:cNvCxnSpPr/>
          <p:nvPr/>
        </p:nvCxnSpPr>
        <p:spPr>
          <a:xfrm>
            <a:off x="3459300" y="2515741"/>
            <a:ext cx="0" cy="501900"/>
          </a:xfrm>
          <a:prstGeom prst="straightConnector1">
            <a:avLst/>
          </a:prstGeom>
          <a:noFill/>
          <a:ln cap="flat" cmpd="sng" w="38100">
            <a:solidFill>
              <a:srgbClr val="4A86E8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68" name="Google Shape;268;p39"/>
          <p:cNvCxnSpPr/>
          <p:nvPr/>
        </p:nvCxnSpPr>
        <p:spPr>
          <a:xfrm>
            <a:off x="5437200" y="2516888"/>
            <a:ext cx="0" cy="501900"/>
          </a:xfrm>
          <a:prstGeom prst="straightConnector1">
            <a:avLst/>
          </a:prstGeom>
          <a:noFill/>
          <a:ln cap="flat" cmpd="sng" w="38100">
            <a:solidFill>
              <a:srgbClr val="4A86E8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69" name="Google Shape;269;p39"/>
          <p:cNvCxnSpPr/>
          <p:nvPr/>
        </p:nvCxnSpPr>
        <p:spPr>
          <a:xfrm>
            <a:off x="7318150" y="2515966"/>
            <a:ext cx="0" cy="501900"/>
          </a:xfrm>
          <a:prstGeom prst="straightConnector1">
            <a:avLst/>
          </a:prstGeom>
          <a:noFill/>
          <a:ln cap="flat" cmpd="sng" w="38100">
            <a:solidFill>
              <a:srgbClr val="4A86E8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40"/>
          <p:cNvSpPr txBox="1"/>
          <p:nvPr>
            <p:ph type="title"/>
          </p:nvPr>
        </p:nvSpPr>
        <p:spPr>
          <a:xfrm>
            <a:off x="741950" y="64025"/>
            <a:ext cx="8090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/>
              <a:t>Отдел бизнес-анализа Версия 2.0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5" name="Google Shape;275;p4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pic>
        <p:nvPicPr>
          <p:cNvPr id="276" name="Google Shape;276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44262" y="1575949"/>
            <a:ext cx="2655475" cy="1991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Google Shape;277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5400000">
            <a:off x="100113" y="1634861"/>
            <a:ext cx="3478475" cy="22827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78" name="Google Shape;278;p40"/>
          <p:cNvGrpSpPr/>
          <p:nvPr/>
        </p:nvGrpSpPr>
        <p:grpSpPr>
          <a:xfrm>
            <a:off x="6491400" y="1037000"/>
            <a:ext cx="1655100" cy="3702275"/>
            <a:chOff x="7177200" y="1037000"/>
            <a:chExt cx="1655100" cy="3702275"/>
          </a:xfrm>
        </p:grpSpPr>
        <p:sp>
          <p:nvSpPr>
            <p:cNvPr id="279" name="Google Shape;279;p40"/>
            <p:cNvSpPr/>
            <p:nvPr/>
          </p:nvSpPr>
          <p:spPr>
            <a:xfrm>
              <a:off x="7177200" y="1037000"/>
              <a:ext cx="1655100" cy="488100"/>
            </a:xfrm>
            <a:prstGeom prst="roundRect">
              <a:avLst>
                <a:gd fmla="val 16667" name="adj"/>
              </a:avLst>
            </a:prstGeom>
            <a:noFill/>
            <a:ln cap="flat" cmpd="sng" w="381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" sz="1700"/>
                <a:t>Потребности</a:t>
              </a:r>
              <a:endParaRPr b="1" sz="1700"/>
            </a:p>
          </p:txBody>
        </p:sp>
        <p:sp>
          <p:nvSpPr>
            <p:cNvPr id="280" name="Google Shape;280;p40"/>
            <p:cNvSpPr/>
            <p:nvPr/>
          </p:nvSpPr>
          <p:spPr>
            <a:xfrm>
              <a:off x="7177200" y="2556775"/>
              <a:ext cx="1655100" cy="488100"/>
            </a:xfrm>
            <a:prstGeom prst="roundRect">
              <a:avLst>
                <a:gd fmla="val 16667" name="adj"/>
              </a:avLst>
            </a:prstGeom>
            <a:noFill/>
            <a:ln cap="flat" cmpd="sng" w="381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" sz="1800"/>
                <a:t>Концепция</a:t>
              </a:r>
              <a:endParaRPr b="1" sz="1800"/>
            </a:p>
          </p:txBody>
        </p:sp>
        <p:sp>
          <p:nvSpPr>
            <p:cNvPr id="281" name="Google Shape;281;p40"/>
            <p:cNvSpPr/>
            <p:nvPr/>
          </p:nvSpPr>
          <p:spPr>
            <a:xfrm>
              <a:off x="7177200" y="3318775"/>
              <a:ext cx="1655100" cy="572700"/>
            </a:xfrm>
            <a:prstGeom prst="roundRect">
              <a:avLst>
                <a:gd fmla="val 16667" name="adj"/>
              </a:avLst>
            </a:prstGeom>
            <a:noFill/>
            <a:ln cap="flat" cmpd="sng" w="381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" sz="1800"/>
                <a:t>Первичный анализ</a:t>
              </a:r>
              <a:endParaRPr b="1" sz="1800"/>
            </a:p>
          </p:txBody>
        </p:sp>
        <p:sp>
          <p:nvSpPr>
            <p:cNvPr id="282" name="Google Shape;282;p40"/>
            <p:cNvSpPr/>
            <p:nvPr/>
          </p:nvSpPr>
          <p:spPr>
            <a:xfrm>
              <a:off x="7177200" y="4156975"/>
              <a:ext cx="1655100" cy="582300"/>
            </a:xfrm>
            <a:prstGeom prst="roundRect">
              <a:avLst>
                <a:gd fmla="val 16667" name="adj"/>
              </a:avLst>
            </a:prstGeom>
            <a:noFill/>
            <a:ln cap="flat" cmpd="sng" w="381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" sz="1800"/>
                <a:t>Детальный анализ</a:t>
              </a:r>
              <a:endParaRPr b="1" sz="1800"/>
            </a:p>
          </p:txBody>
        </p:sp>
        <p:sp>
          <p:nvSpPr>
            <p:cNvPr id="283" name="Google Shape;283;p40"/>
            <p:cNvSpPr/>
            <p:nvPr/>
          </p:nvSpPr>
          <p:spPr>
            <a:xfrm>
              <a:off x="7177200" y="1794775"/>
              <a:ext cx="1655100" cy="488100"/>
            </a:xfrm>
            <a:prstGeom prst="roundRect">
              <a:avLst>
                <a:gd fmla="val 16667" name="adj"/>
              </a:avLst>
            </a:prstGeom>
            <a:noFill/>
            <a:ln cap="flat" cmpd="sng" w="381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" sz="1800">
                  <a:solidFill>
                    <a:srgbClr val="000000"/>
                  </a:solidFill>
                </a:rPr>
                <a:t>Бэклог</a:t>
              </a:r>
              <a:endParaRPr b="1" sz="1800"/>
            </a:p>
          </p:txBody>
        </p:sp>
        <p:cxnSp>
          <p:nvCxnSpPr>
            <p:cNvPr id="284" name="Google Shape;284;p40"/>
            <p:cNvCxnSpPr>
              <a:stCxn id="279" idx="2"/>
              <a:endCxn id="283" idx="0"/>
            </p:cNvCxnSpPr>
            <p:nvPr/>
          </p:nvCxnSpPr>
          <p:spPr>
            <a:xfrm>
              <a:off x="8004750" y="1525100"/>
              <a:ext cx="0" cy="269700"/>
            </a:xfrm>
            <a:prstGeom prst="straightConnector1">
              <a:avLst/>
            </a:prstGeom>
            <a:noFill/>
            <a:ln cap="flat" cmpd="sng" w="38100">
              <a:solidFill>
                <a:srgbClr val="000000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cxnSp>
          <p:nvCxnSpPr>
            <p:cNvPr id="285" name="Google Shape;285;p40"/>
            <p:cNvCxnSpPr/>
            <p:nvPr/>
          </p:nvCxnSpPr>
          <p:spPr>
            <a:xfrm>
              <a:off x="8004750" y="2282875"/>
              <a:ext cx="0" cy="269700"/>
            </a:xfrm>
            <a:prstGeom prst="straightConnector1">
              <a:avLst/>
            </a:prstGeom>
            <a:noFill/>
            <a:ln cap="flat" cmpd="sng" w="38100">
              <a:solidFill>
                <a:srgbClr val="000000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cxnSp>
          <p:nvCxnSpPr>
            <p:cNvPr id="286" name="Google Shape;286;p40"/>
            <p:cNvCxnSpPr/>
            <p:nvPr/>
          </p:nvCxnSpPr>
          <p:spPr>
            <a:xfrm>
              <a:off x="8004750" y="3046975"/>
              <a:ext cx="0" cy="269700"/>
            </a:xfrm>
            <a:prstGeom prst="straightConnector1">
              <a:avLst/>
            </a:prstGeom>
            <a:noFill/>
            <a:ln cap="flat" cmpd="sng" w="38100">
              <a:solidFill>
                <a:srgbClr val="000000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cxnSp>
          <p:nvCxnSpPr>
            <p:cNvPr id="287" name="Google Shape;287;p40"/>
            <p:cNvCxnSpPr/>
            <p:nvPr/>
          </p:nvCxnSpPr>
          <p:spPr>
            <a:xfrm>
              <a:off x="8004750" y="3883075"/>
              <a:ext cx="0" cy="269700"/>
            </a:xfrm>
            <a:prstGeom prst="straightConnector1">
              <a:avLst/>
            </a:prstGeom>
            <a:noFill/>
            <a:ln cap="flat" cmpd="sng" w="38100">
              <a:solidFill>
                <a:srgbClr val="000000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41"/>
          <p:cNvSpPr txBox="1"/>
          <p:nvPr>
            <p:ph type="title"/>
          </p:nvPr>
        </p:nvSpPr>
        <p:spPr>
          <a:xfrm>
            <a:off x="741950" y="64025"/>
            <a:ext cx="8090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/>
              <a:t>Отдел бизнес-анализа Версия 2.0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3" name="Google Shape;293;p4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pic>
        <p:nvPicPr>
          <p:cNvPr id="294" name="Google Shape;294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1950" y="897375"/>
            <a:ext cx="2101075" cy="1853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" name="Google Shape;295;p41"/>
          <p:cNvPicPr preferRelativeResize="0"/>
          <p:nvPr/>
        </p:nvPicPr>
        <p:blipFill rotWithShape="1">
          <a:blip r:embed="rId4">
            <a:alphaModFix/>
          </a:blip>
          <a:srcRect b="0" l="34267" r="12339" t="9755"/>
          <a:stretch/>
        </p:blipFill>
        <p:spPr>
          <a:xfrm>
            <a:off x="741956" y="2881475"/>
            <a:ext cx="2101069" cy="1919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4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417994" y="1074077"/>
            <a:ext cx="5106956" cy="3726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42"/>
          <p:cNvSpPr txBox="1"/>
          <p:nvPr>
            <p:ph type="title"/>
          </p:nvPr>
        </p:nvSpPr>
        <p:spPr>
          <a:xfrm>
            <a:off x="741950" y="64025"/>
            <a:ext cx="8090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Достигнутые результаты</a:t>
            </a:r>
            <a:endParaRPr/>
          </a:p>
        </p:txBody>
      </p:sp>
      <p:sp>
        <p:nvSpPr>
          <p:cNvPr id="302" name="Google Shape;302;p42"/>
          <p:cNvSpPr txBox="1"/>
          <p:nvPr>
            <p:ph idx="1" type="body"/>
          </p:nvPr>
        </p:nvSpPr>
        <p:spPr>
          <a:xfrm>
            <a:off x="311700" y="1152475"/>
            <a:ext cx="55503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ru">
                <a:solidFill>
                  <a:schemeClr val="dk1"/>
                </a:solidFill>
              </a:rPr>
              <a:t>Сформирована стратегия развития проектов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ru">
                <a:solidFill>
                  <a:schemeClr val="dk1"/>
                </a:solidFill>
              </a:rPr>
              <a:t>Единый формат документации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ru">
                <a:solidFill>
                  <a:schemeClr val="dk1"/>
                </a:solidFill>
              </a:rPr>
              <a:t>База знаний о системе 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ru">
                <a:solidFill>
                  <a:schemeClr val="dk1"/>
                </a:solidFill>
              </a:rPr>
              <a:t>Удовлетворены ожидания</a:t>
            </a:r>
            <a:endParaRPr>
              <a:solidFill>
                <a:schemeClr val="dk1"/>
              </a:solidFill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</a:pPr>
            <a:r>
              <a:rPr lang="ru" sz="1800">
                <a:solidFill>
                  <a:schemeClr val="dk1"/>
                </a:solidFill>
              </a:rPr>
              <a:t>Заказчиков</a:t>
            </a:r>
            <a:endParaRPr sz="1800">
              <a:solidFill>
                <a:schemeClr val="dk1"/>
              </a:solidFill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</a:pPr>
            <a:r>
              <a:rPr lang="ru" sz="1800">
                <a:solidFill>
                  <a:schemeClr val="dk1"/>
                </a:solidFill>
              </a:rPr>
              <a:t>Разработчиков</a:t>
            </a:r>
            <a:endParaRPr sz="1800">
              <a:solidFill>
                <a:schemeClr val="dk1"/>
              </a:solidFill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</a:pPr>
            <a:r>
              <a:rPr lang="ru" sz="1800">
                <a:solidFill>
                  <a:schemeClr val="dk1"/>
                </a:solidFill>
              </a:rPr>
              <a:t>Пользователей</a:t>
            </a:r>
            <a:endParaRPr sz="1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303" name="Google Shape;303;p4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pic>
        <p:nvPicPr>
          <p:cNvPr id="304" name="Google Shape;304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42400" y="1152475"/>
            <a:ext cx="2822100" cy="17743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43"/>
          <p:cNvSpPr txBox="1"/>
          <p:nvPr>
            <p:ph type="title"/>
          </p:nvPr>
        </p:nvSpPr>
        <p:spPr>
          <a:xfrm>
            <a:off x="741950" y="64025"/>
            <a:ext cx="8090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Дальнейшие планы</a:t>
            </a:r>
            <a:endParaRPr/>
          </a:p>
        </p:txBody>
      </p:sp>
      <p:sp>
        <p:nvSpPr>
          <p:cNvPr id="310" name="Google Shape;310;p43"/>
          <p:cNvSpPr txBox="1"/>
          <p:nvPr>
            <p:ph idx="1" type="body"/>
          </p:nvPr>
        </p:nvSpPr>
        <p:spPr>
          <a:xfrm>
            <a:off x="311700" y="1152475"/>
            <a:ext cx="52113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ru"/>
              <a:t>Формирование микрокоманд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ru"/>
              <a:t>Развитие </a:t>
            </a:r>
            <a:r>
              <a:rPr lang="ru"/>
              <a:t>Product Owner 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ru"/>
              <a:t>Стратегия развития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ru"/>
              <a:t>Приоритезация задач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ru"/>
              <a:t>Ответственность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ru"/>
              <a:t>Описание бизнес-процессов</a:t>
            </a:r>
            <a:endParaRPr/>
          </a:p>
        </p:txBody>
      </p:sp>
      <p:sp>
        <p:nvSpPr>
          <p:cNvPr id="311" name="Google Shape;311;p4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pic>
        <p:nvPicPr>
          <p:cNvPr id="312" name="Google Shape;312;p43"/>
          <p:cNvPicPr preferRelativeResize="0"/>
          <p:nvPr/>
        </p:nvPicPr>
        <p:blipFill rotWithShape="1">
          <a:blip r:embed="rId3">
            <a:alphaModFix/>
          </a:blip>
          <a:srcRect b="0" l="0" r="27969" t="0"/>
          <a:stretch/>
        </p:blipFill>
        <p:spPr>
          <a:xfrm>
            <a:off x="5734776" y="1137213"/>
            <a:ext cx="3097574" cy="2869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6"/>
          <p:cNvSpPr txBox="1"/>
          <p:nvPr>
            <p:ph type="title"/>
          </p:nvPr>
        </p:nvSpPr>
        <p:spPr>
          <a:xfrm>
            <a:off x="741950" y="64025"/>
            <a:ext cx="8090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О себе</a:t>
            </a:r>
            <a:endParaRPr/>
          </a:p>
        </p:txBody>
      </p:sp>
      <p:sp>
        <p:nvSpPr>
          <p:cNvPr id="111" name="Google Shape;111;p26"/>
          <p:cNvSpPr txBox="1"/>
          <p:nvPr>
            <p:ph idx="1" type="body"/>
          </p:nvPr>
        </p:nvSpPr>
        <p:spPr>
          <a:xfrm>
            <a:off x="311700" y="771475"/>
            <a:ext cx="63078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ru"/>
              <a:t>С 2014 года, в IT в </a:t>
            </a:r>
            <a:r>
              <a:rPr lang="ru"/>
              <a:t>качестве</a:t>
            </a:r>
            <a:r>
              <a:rPr lang="ru"/>
              <a:t> бизнес-эксперта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ru"/>
              <a:t>С 2017 года, в CDEK-IT в качестве бизнес-аналитика 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ru"/>
              <a:t>В настоящее время:</a:t>
            </a:r>
            <a:endParaRPr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ru" sz="1800"/>
              <a:t>Руководитель отдела бизнес-анализа</a:t>
            </a:r>
            <a:r>
              <a:rPr lang="ru" sz="1800"/>
              <a:t>, ИТ-департамента, ГК "СДЭК"</a:t>
            </a:r>
            <a:endParaRPr sz="1800"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ru" sz="1800"/>
              <a:t>Преподаватель, кафедр</a:t>
            </a:r>
            <a:r>
              <a:rPr lang="ru" sz="1800"/>
              <a:t>а</a:t>
            </a:r>
            <a:r>
              <a:rPr lang="ru" sz="1800"/>
              <a:t> бизнес-информатики, НГУЭУ</a:t>
            </a:r>
            <a:endParaRPr sz="1800"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12" name="Google Shape;112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58113" y="76200"/>
            <a:ext cx="1209675" cy="590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26"/>
          <p:cNvPicPr preferRelativeResize="0"/>
          <p:nvPr/>
        </p:nvPicPr>
        <p:blipFill rotWithShape="1">
          <a:blip r:embed="rId4">
            <a:alphaModFix/>
          </a:blip>
          <a:srcRect b="0" l="0" r="76841" t="0"/>
          <a:stretch/>
        </p:blipFill>
        <p:spPr>
          <a:xfrm>
            <a:off x="85725" y="76200"/>
            <a:ext cx="548700" cy="520454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Google Shape;114;p2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pic>
        <p:nvPicPr>
          <p:cNvPr id="115" name="Google Shape;115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619500" y="771475"/>
            <a:ext cx="2249251" cy="2260550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p26"/>
          <p:cNvSpPr txBox="1"/>
          <p:nvPr>
            <p:ph idx="1" type="body"/>
          </p:nvPr>
        </p:nvSpPr>
        <p:spPr>
          <a:xfrm>
            <a:off x="311700" y="3438475"/>
            <a:ext cx="8520600" cy="146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ru"/>
              <a:t>О компании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ru"/>
              <a:t>Об ИТ-Департаменте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ru"/>
              <a:t>О развитии отдела бизнес-анализа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ru"/>
              <a:t>О работе аналитиков</a:t>
            </a:r>
            <a:endParaRPr/>
          </a:p>
        </p:txBody>
      </p:sp>
      <p:sp>
        <p:nvSpPr>
          <p:cNvPr id="117" name="Google Shape;117;p26"/>
          <p:cNvSpPr txBox="1"/>
          <p:nvPr>
            <p:ph type="title"/>
          </p:nvPr>
        </p:nvSpPr>
        <p:spPr>
          <a:xfrm>
            <a:off x="741950" y="2959625"/>
            <a:ext cx="8090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О </a:t>
            </a:r>
            <a:r>
              <a:rPr lang="ru"/>
              <a:t>докладе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44"/>
          <p:cNvSpPr txBox="1"/>
          <p:nvPr>
            <p:ph type="title"/>
          </p:nvPr>
        </p:nvSpPr>
        <p:spPr>
          <a:xfrm>
            <a:off x="741900" y="997350"/>
            <a:ext cx="8090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4800"/>
              <a:t>Спасибо за внимание!</a:t>
            </a:r>
            <a:endParaRPr sz="4800"/>
          </a:p>
        </p:txBody>
      </p:sp>
      <p:sp>
        <p:nvSpPr>
          <p:cNvPr id="318" name="Google Shape;318;p44"/>
          <p:cNvSpPr txBox="1"/>
          <p:nvPr>
            <p:ph idx="1" type="body"/>
          </p:nvPr>
        </p:nvSpPr>
        <p:spPr>
          <a:xfrm>
            <a:off x="311700" y="2132350"/>
            <a:ext cx="8520600" cy="2436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2400"/>
              <a:t>Егор Марюшко, к.т.н.</a:t>
            </a:r>
            <a:endParaRPr sz="24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Руководитель отдела бизнес-анализа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/>
              <a:t>CDEK-IT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egor.maryushko@gmail.com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/>
              <a:t>t.me/emaryushko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319" name="Google Shape;319;p4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7"/>
          <p:cNvSpPr txBox="1"/>
          <p:nvPr>
            <p:ph type="title"/>
          </p:nvPr>
        </p:nvSpPr>
        <p:spPr>
          <a:xfrm>
            <a:off x="741950" y="64025"/>
            <a:ext cx="8090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Бизнес-процесс </a:t>
            </a:r>
            <a:endParaRPr/>
          </a:p>
        </p:txBody>
      </p:sp>
      <p:sp>
        <p:nvSpPr>
          <p:cNvPr id="123" name="Google Shape;123;p2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pic>
        <p:nvPicPr>
          <p:cNvPr id="124" name="Google Shape;124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14525" y="1000081"/>
            <a:ext cx="4551900" cy="1961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28225" y="3192374"/>
            <a:ext cx="1230450" cy="1637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33525" y="3265900"/>
            <a:ext cx="1157425" cy="15635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2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328400" y="3169024"/>
            <a:ext cx="1637024" cy="1637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2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608000" y="3192375"/>
            <a:ext cx="1864450" cy="1864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2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858113" y="76200"/>
            <a:ext cx="1209675" cy="590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8"/>
          <p:cNvSpPr txBox="1"/>
          <p:nvPr>
            <p:ph type="title"/>
          </p:nvPr>
        </p:nvSpPr>
        <p:spPr>
          <a:xfrm>
            <a:off x="741950" y="64025"/>
            <a:ext cx="8090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К</a:t>
            </a:r>
            <a:r>
              <a:rPr lang="ru"/>
              <a:t>омпания CDEK</a:t>
            </a:r>
            <a:endParaRPr/>
          </a:p>
        </p:txBody>
      </p:sp>
      <p:sp>
        <p:nvSpPr>
          <p:cNvPr id="135" name="Google Shape;135;p2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pic>
        <p:nvPicPr>
          <p:cNvPr id="136" name="Google Shape;136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06708" y="1152475"/>
            <a:ext cx="4130342" cy="3416400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28"/>
          <p:cNvSpPr txBox="1"/>
          <p:nvPr>
            <p:ph idx="1" type="body"/>
          </p:nvPr>
        </p:nvSpPr>
        <p:spPr>
          <a:xfrm>
            <a:off x="311700" y="861250"/>
            <a:ext cx="6672300" cy="394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"/>
              <a:t>Основана в 2000 году, в </a:t>
            </a:r>
            <a:r>
              <a:rPr lang="ru"/>
              <a:t>Новосибирске</a:t>
            </a:r>
            <a:endParaRPr/>
          </a:p>
          <a:p>
            <a:pPr indent="0" lvl="0" marL="457200" rtl="0" algn="l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"/>
              <a:t>На данный момент:</a:t>
            </a:r>
            <a:endParaRPr/>
          </a:p>
          <a:p>
            <a:pPr indent="-342900" lvl="0" marL="457200" rtl="0" algn="l"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ru"/>
              <a:t>Более 2 000 000 активных клиентов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ru"/>
              <a:t>Более 130 000 заказов в день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ru"/>
              <a:t>Более 1200 офисов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ru"/>
              <a:t>Более 17 000 сотрудников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ru"/>
              <a:t>10 стран мира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9"/>
          <p:cNvSpPr txBox="1"/>
          <p:nvPr>
            <p:ph type="title"/>
          </p:nvPr>
        </p:nvSpPr>
        <p:spPr>
          <a:xfrm>
            <a:off x="741950" y="64025"/>
            <a:ext cx="8090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Ожидания и реальность</a:t>
            </a:r>
            <a:endParaRPr/>
          </a:p>
        </p:txBody>
      </p:sp>
      <p:sp>
        <p:nvSpPr>
          <p:cNvPr id="143" name="Google Shape;143;p2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144" name="Google Shape;144;p2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pic>
        <p:nvPicPr>
          <p:cNvPr id="145" name="Google Shape;145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52210" y="1052975"/>
            <a:ext cx="4180091" cy="3135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29"/>
          <p:cNvPicPr preferRelativeResize="0"/>
          <p:nvPr/>
        </p:nvPicPr>
        <p:blipFill rotWithShape="1">
          <a:blip r:embed="rId4">
            <a:alphaModFix/>
          </a:blip>
          <a:srcRect b="0" l="10025" r="41043" t="0"/>
          <a:stretch/>
        </p:blipFill>
        <p:spPr>
          <a:xfrm>
            <a:off x="311701" y="1052975"/>
            <a:ext cx="3429999" cy="31350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30"/>
          <p:cNvSpPr txBox="1"/>
          <p:nvPr>
            <p:ph type="title"/>
          </p:nvPr>
        </p:nvSpPr>
        <p:spPr>
          <a:xfrm>
            <a:off x="741950" y="64025"/>
            <a:ext cx="8090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/>
              <a:t>Выявление проблем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2" name="Google Shape;152;p3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pic>
        <p:nvPicPr>
          <p:cNvPr id="153" name="Google Shape;153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7150" y="844200"/>
            <a:ext cx="2215145" cy="1476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40901" y="844200"/>
            <a:ext cx="2821827" cy="1476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089777" y="844200"/>
            <a:ext cx="2625322" cy="14767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3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81950" y="2963400"/>
            <a:ext cx="8839200" cy="1777536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p30"/>
          <p:cNvSpPr txBox="1"/>
          <p:nvPr/>
        </p:nvSpPr>
        <p:spPr>
          <a:xfrm>
            <a:off x="437150" y="2320950"/>
            <a:ext cx="2215200" cy="28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/>
              <a:t>Нет документации</a:t>
            </a:r>
            <a:endParaRPr sz="1800"/>
          </a:p>
        </p:txBody>
      </p:sp>
      <p:sp>
        <p:nvSpPr>
          <p:cNvPr id="158" name="Google Shape;158;p30"/>
          <p:cNvSpPr txBox="1"/>
          <p:nvPr/>
        </p:nvSpPr>
        <p:spPr>
          <a:xfrm>
            <a:off x="3089775" y="2320950"/>
            <a:ext cx="2625300" cy="28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/>
              <a:t>Нет создателей</a:t>
            </a:r>
            <a:endParaRPr sz="1800"/>
          </a:p>
        </p:txBody>
      </p:sp>
      <p:sp>
        <p:nvSpPr>
          <p:cNvPr id="159" name="Google Shape;159;p30"/>
          <p:cNvSpPr txBox="1"/>
          <p:nvPr/>
        </p:nvSpPr>
        <p:spPr>
          <a:xfrm>
            <a:off x="5940900" y="2320950"/>
            <a:ext cx="2891400" cy="28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/>
              <a:t>Запутанная архитектура</a:t>
            </a:r>
            <a:endParaRPr sz="1800"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1"/>
          <p:cNvSpPr txBox="1"/>
          <p:nvPr>
            <p:ph type="title"/>
          </p:nvPr>
        </p:nvSpPr>
        <p:spPr>
          <a:xfrm>
            <a:off x="741950" y="64025"/>
            <a:ext cx="8090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/>
              <a:t>Варианты решения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5" name="Google Shape;165;p3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pic>
        <p:nvPicPr>
          <p:cNvPr id="166" name="Google Shape;166;p31"/>
          <p:cNvPicPr preferRelativeResize="0"/>
          <p:nvPr/>
        </p:nvPicPr>
        <p:blipFill rotWithShape="1">
          <a:blip r:embed="rId3">
            <a:alphaModFix/>
          </a:blip>
          <a:srcRect b="9181" l="0" r="0" t="0"/>
          <a:stretch/>
        </p:blipFill>
        <p:spPr>
          <a:xfrm>
            <a:off x="195300" y="758275"/>
            <a:ext cx="2210120" cy="2007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02794" y="758275"/>
            <a:ext cx="2517255" cy="2007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270725" y="758275"/>
            <a:ext cx="3568474" cy="2007275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Google Shape;169;p31"/>
          <p:cNvSpPr txBox="1"/>
          <p:nvPr/>
        </p:nvSpPr>
        <p:spPr>
          <a:xfrm>
            <a:off x="384313" y="2847925"/>
            <a:ext cx="1832100" cy="34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/>
              <a:t>Готовое ПО</a:t>
            </a:r>
            <a:endParaRPr sz="1800"/>
          </a:p>
        </p:txBody>
      </p:sp>
      <p:sp>
        <p:nvSpPr>
          <p:cNvPr id="170" name="Google Shape;170;p31"/>
          <p:cNvSpPr txBox="1"/>
          <p:nvPr/>
        </p:nvSpPr>
        <p:spPr>
          <a:xfrm>
            <a:off x="2580775" y="2847925"/>
            <a:ext cx="2361300" cy="34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/>
              <a:t>Перестроить существующ</a:t>
            </a:r>
            <a:r>
              <a:rPr lang="ru" sz="1800"/>
              <a:t>ее ПО</a:t>
            </a:r>
            <a:endParaRPr sz="1800"/>
          </a:p>
        </p:txBody>
      </p:sp>
      <p:sp>
        <p:nvSpPr>
          <p:cNvPr id="171" name="Google Shape;171;p31"/>
          <p:cNvSpPr txBox="1"/>
          <p:nvPr/>
        </p:nvSpPr>
        <p:spPr>
          <a:xfrm>
            <a:off x="5770513" y="2847925"/>
            <a:ext cx="2568900" cy="34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/>
              <a:t>Написать новую систему с нуля</a:t>
            </a:r>
            <a:endParaRPr sz="1800"/>
          </a:p>
        </p:txBody>
      </p:sp>
      <p:pic>
        <p:nvPicPr>
          <p:cNvPr id="172" name="Google Shape;172;p31"/>
          <p:cNvPicPr preferRelativeResize="0"/>
          <p:nvPr/>
        </p:nvPicPr>
        <p:blipFill rotWithShape="1">
          <a:blip r:embed="rId6">
            <a:alphaModFix/>
          </a:blip>
          <a:srcRect b="22322" l="0" r="0" t="44074"/>
          <a:stretch/>
        </p:blipFill>
        <p:spPr>
          <a:xfrm>
            <a:off x="1400367" y="3615575"/>
            <a:ext cx="6343258" cy="13322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32"/>
          <p:cNvSpPr txBox="1"/>
          <p:nvPr>
            <p:ph type="title"/>
          </p:nvPr>
        </p:nvSpPr>
        <p:spPr>
          <a:xfrm>
            <a:off x="741950" y="64025"/>
            <a:ext cx="8090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/>
              <a:t>Новый курс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8" name="Google Shape;178;p3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pic>
        <p:nvPicPr>
          <p:cNvPr id="179" name="Google Shape;179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1323" y="891675"/>
            <a:ext cx="2707852" cy="179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51099" y="891675"/>
            <a:ext cx="3921350" cy="179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32"/>
          <p:cNvPicPr preferRelativeResize="0"/>
          <p:nvPr/>
        </p:nvPicPr>
        <p:blipFill rotWithShape="1">
          <a:blip r:embed="rId5">
            <a:alphaModFix/>
          </a:blip>
          <a:srcRect b="0" l="0" r="0" t="14639"/>
          <a:stretch/>
        </p:blipFill>
        <p:spPr>
          <a:xfrm>
            <a:off x="2724975" y="2889375"/>
            <a:ext cx="3399351" cy="19330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33"/>
          <p:cNvSpPr txBox="1"/>
          <p:nvPr>
            <p:ph type="title"/>
          </p:nvPr>
        </p:nvSpPr>
        <p:spPr>
          <a:xfrm>
            <a:off x="741950" y="64025"/>
            <a:ext cx="8090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Кого-то не хватает...</a:t>
            </a:r>
            <a:endParaRPr/>
          </a:p>
        </p:txBody>
      </p:sp>
      <p:sp>
        <p:nvSpPr>
          <p:cNvPr id="187" name="Google Shape;187;p3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pic>
        <p:nvPicPr>
          <p:cNvPr id="188" name="Google Shape;188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26450" y="876863"/>
            <a:ext cx="1836025" cy="1836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61374" y="2920551"/>
            <a:ext cx="1087250" cy="1868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09700" y="2920550"/>
            <a:ext cx="1961587" cy="1836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3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426438" y="2953025"/>
            <a:ext cx="1836050" cy="1836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3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27399" y="1152475"/>
            <a:ext cx="1555201" cy="1560400"/>
          </a:xfrm>
          <a:prstGeom prst="rect">
            <a:avLst/>
          </a:prstGeom>
          <a:noFill/>
          <a:ln>
            <a:noFill/>
          </a:ln>
        </p:spPr>
      </p:pic>
      <p:sp>
        <p:nvSpPr>
          <p:cNvPr id="193" name="Google Shape;193;p33"/>
          <p:cNvSpPr/>
          <p:nvPr/>
        </p:nvSpPr>
        <p:spPr>
          <a:xfrm>
            <a:off x="1428550" y="2212200"/>
            <a:ext cx="720074" cy="359550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FF0000"/>
                </a:solidFill>
                <a:latin typeface="Arial"/>
              </a:rPr>
              <a:t>dev</a:t>
            </a:r>
          </a:p>
        </p:txBody>
      </p:sp>
      <p:pic>
        <p:nvPicPr>
          <p:cNvPr id="194" name="Google Shape;194;p3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388011" y="1152475"/>
            <a:ext cx="1604988" cy="1560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3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94874" y="876875"/>
            <a:ext cx="3619313" cy="3991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