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6" r:id="rId2"/>
    <p:sldId id="321" r:id="rId3"/>
    <p:sldId id="322" r:id="rId4"/>
    <p:sldId id="310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1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7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87743" autoAdjust="0"/>
  </p:normalViewPr>
  <p:slideViewPr>
    <p:cSldViewPr>
      <p:cViewPr varScale="1">
        <p:scale>
          <a:sx n="108" d="100"/>
          <a:sy n="108" d="100"/>
        </p:scale>
        <p:origin x="43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274F7E-2A86-46E1-81F3-1D7CB250E9E6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CBB6D-3102-4938-A0BE-C73099B699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319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4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967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266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068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9004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3969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577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3916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350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104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0648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941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  <a:lvl2pPr>
              <a:buFont typeface="Arial" pitchFamily="34" charset="0"/>
              <a:buChar char="•"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Андрей Майоров (</a:t>
            </a:r>
            <a:r>
              <a:rPr lang="en-US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Андрей Майоров (</a:t>
            </a:r>
            <a:r>
              <a:rPr lang="en-US"/>
              <a:t>xor@byte-force.com, twitter.com/xorets)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Андрей Майоров (</a:t>
            </a:r>
            <a:r>
              <a:rPr lang="en-US"/>
              <a:t>xor@byte-force.com, twitter.com/xorets)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Андрей Майоров (</a:t>
            </a:r>
            <a:r>
              <a:rPr lang="en-US"/>
              <a:t>xor@byte-force.com, twitter.com/xorets)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Андрей Майоров (</a:t>
            </a:r>
            <a:r>
              <a:rPr lang="en-US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Андрей Майоров (</a:t>
            </a:r>
            <a:r>
              <a:rPr lang="en-US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Андрей Майоров (</a:t>
            </a:r>
            <a:r>
              <a:rPr lang="en-US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Андрей Майоров (</a:t>
            </a:r>
            <a:r>
              <a:rPr lang="en-US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pic>
        <p:nvPicPr>
          <p:cNvPr id="7" name="Рисунок 6" descr="add-logo-big.png"/>
          <p:cNvPicPr>
            <a:picLocks noChangeAspect="1"/>
          </p:cNvPicPr>
          <p:nvPr/>
        </p:nvPicPr>
        <p:blipFill>
          <a:blip r:embed="rId13" cstate="print"/>
          <a:srcRect r="70596"/>
          <a:stretch>
            <a:fillRect/>
          </a:stretch>
        </p:blipFill>
        <p:spPr>
          <a:xfrm>
            <a:off x="8776172" y="61216"/>
            <a:ext cx="332332" cy="30242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420889"/>
            <a:ext cx="7772400" cy="2232247"/>
          </a:xfrm>
        </p:spPr>
        <p:txBody>
          <a:bodyPr>
            <a:normAutofit fontScale="90000"/>
          </a:bodyPr>
          <a:lstStyle/>
          <a:p>
            <a:r>
              <a:rPr lang="ru-RU" sz="3100" dirty="0">
                <a:solidFill>
                  <a:schemeClr val="tx2"/>
                </a:solidFill>
              </a:rPr>
              <a:t>Взаимодействие аналитика, руководителей проектов и владельцев продуктов. Практический кейс.</a:t>
            </a:r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sz="1800" dirty="0">
                <a:solidFill>
                  <a:schemeClr val="tx2"/>
                </a:solidFill>
              </a:rPr>
              <a:t>Развитие кросс-компетенций и перераспределение ответственности между участниками процесса разработки как способ компенсировать дефицит ресурсов </a:t>
            </a:r>
            <a:r>
              <a:rPr lang="ru-RU" sz="1800" dirty="0" smtClean="0">
                <a:solidFill>
                  <a:schemeClr val="tx2"/>
                </a:solidFill>
              </a:rPr>
              <a:t>аналитика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085184"/>
            <a:ext cx="6400800" cy="1008112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Власова Анастасия</a:t>
            </a:r>
          </a:p>
          <a:p>
            <a:r>
              <a:rPr lang="ru-RU" sz="1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МТС </a:t>
            </a:r>
            <a:r>
              <a:rPr lang="ru-RU" sz="16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ИТ</a:t>
            </a:r>
            <a:endParaRPr lang="en-US" sz="1600" b="1" dirty="0">
              <a:solidFill>
                <a:schemeClr val="accent1">
                  <a:lumMod val="60000"/>
                  <a:lumOff val="4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en-US" sz="1600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nk.kachurina@gmail.com</a:t>
            </a:r>
          </a:p>
          <a:p>
            <a:r>
              <a:rPr lang="en-US" sz="1600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linkedin.com/in/</a:t>
            </a:r>
            <a:r>
              <a:rPr lang="en-US" sz="1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vlasovank</a:t>
            </a:r>
            <a:endParaRPr lang="ru-RU" sz="1600" dirty="0">
              <a:solidFill>
                <a:schemeClr val="accent1">
                  <a:lumMod val="60000"/>
                  <a:lumOff val="4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en-US" sz="1600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facebook.com/</a:t>
            </a:r>
            <a:r>
              <a:rPr lang="en-US" sz="1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vlasova.nk</a:t>
            </a:r>
            <a:endParaRPr lang="en-US" sz="1600" dirty="0">
              <a:solidFill>
                <a:schemeClr val="accent1">
                  <a:lumMod val="60000"/>
                  <a:lumOff val="40000"/>
                </a:schemeClr>
              </a:solidFill>
              <a:latin typeface="+mj-lt"/>
              <a:ea typeface="+mj-ea"/>
              <a:cs typeface="+mj-cs"/>
            </a:endParaRPr>
          </a:p>
          <a:p>
            <a:endParaRPr lang="ru-RU" sz="16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218C21E-07DD-4FE9-AF20-9522573A2A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38617"/>
            <a:ext cx="3137904" cy="14979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6258"/>
          <a:stretch/>
        </p:blipFill>
        <p:spPr>
          <a:xfrm>
            <a:off x="107504" y="3660510"/>
            <a:ext cx="3059832" cy="319749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137120" y="2740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 себе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29760" y="1674361"/>
            <a:ext cx="59185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Должность: </a:t>
            </a:r>
            <a:r>
              <a:rPr lang="ru-RU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Системный аналитик</a:t>
            </a:r>
            <a:endParaRPr lang="ru-RU" b="1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Опыт: </a:t>
            </a:r>
            <a:r>
              <a:rPr lang="ru-RU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работаю </a:t>
            </a:r>
            <a:r>
              <a:rPr lang="ru-RU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в </a:t>
            </a:r>
            <a:r>
              <a:rPr lang="en-US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IT c </a:t>
            </a:r>
            <a:r>
              <a:rPr lang="ru-RU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2006 года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        3,5 </a:t>
            </a:r>
            <a:r>
              <a:rPr lang="ru-RU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года в бизнес и системно</a:t>
            </a:r>
            <a:r>
              <a:rPr lang="ru-RU" b="1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м</a:t>
            </a:r>
            <a:r>
              <a:rPr lang="ru-RU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анализе</a:t>
            </a:r>
            <a:endParaRPr lang="ru-RU" b="1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Место работы: </a:t>
            </a:r>
            <a:r>
              <a:rPr lang="ru-RU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МТС </a:t>
            </a:r>
            <a:r>
              <a:rPr lang="ru-RU" b="1" dirty="0" err="1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ИТ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12313" y="39330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В 2018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году</a:t>
            </a:r>
            <a:r>
              <a:rPr lang="en-US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мне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пришлось столкнуться с острым дефицитом </a:t>
            </a:r>
            <a:r>
              <a:rPr lang="en-US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BA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ресурсов.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Опыт в решении данного вопроса привел к появлению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этого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доклада.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40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5427"/>
          <a:stretch/>
        </p:blipFill>
        <p:spPr>
          <a:xfrm flipH="1">
            <a:off x="6177138" y="2916251"/>
            <a:ext cx="2931951" cy="3924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137120" y="2740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 нас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3568" y="1674361"/>
            <a:ext cx="6102424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данный момент наш отдел разрабатывает системы для внутреннего использования, предназначенные для проектного планирования, формирования проектных команд, заказов внутренних сервисов, управления карьерой и учета рабочего времени, а также мы составляем </a:t>
            </a:r>
            <a:r>
              <a:rPr lang="en-US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BI-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отчетность на основании данных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этих систем.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71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80928"/>
            <a:ext cx="3095032" cy="400506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201216" y="4578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>
              <a:solidFill>
                <a:schemeClr val="tx2"/>
              </a:solidFill>
            </a:endParaRPr>
          </a:p>
          <a:p>
            <a:r>
              <a:rPr lang="ru-RU" sz="2400" dirty="0" smtClean="0">
                <a:solidFill>
                  <a:schemeClr val="tx2"/>
                </a:solidFill>
              </a:rPr>
              <a:t>Наиболее </a:t>
            </a:r>
            <a:r>
              <a:rPr lang="ru-RU" sz="2400" dirty="0">
                <a:solidFill>
                  <a:schemeClr val="tx2"/>
                </a:solidFill>
              </a:rPr>
              <a:t>остро стояли следующие проблемы:</a:t>
            </a:r>
          </a:p>
          <a:p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059832" y="2330644"/>
            <a:ext cx="5400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2"/>
                </a:solidFill>
              </a:rPr>
              <a:t>Ограниченность </a:t>
            </a:r>
            <a:r>
              <a:rPr lang="ru-RU" sz="1800" dirty="0">
                <a:solidFill>
                  <a:schemeClr val="tx2"/>
                </a:solidFill>
              </a:rPr>
              <a:t>ресурсов аналитика и как следствие либо нехватка проработанных задач готовых к разработке, либо потеря качества </a:t>
            </a:r>
            <a:r>
              <a:rPr lang="ru-RU" sz="1800" dirty="0" smtClean="0">
                <a:solidFill>
                  <a:schemeClr val="tx2"/>
                </a:solidFill>
              </a:rPr>
              <a:t>проработки</a:t>
            </a:r>
            <a:r>
              <a:rPr lang="ru-RU" sz="1800" dirty="0">
                <a:solidFill>
                  <a:schemeClr val="tx2"/>
                </a:solidFill>
              </a:rPr>
              <a:t>.</a:t>
            </a:r>
            <a:endParaRPr lang="ru-RU" sz="1800" dirty="0" smtClean="0">
              <a:solidFill>
                <a:schemeClr val="tx2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ru-RU" sz="1800" dirty="0">
              <a:solidFill>
                <a:schemeClr val="tx2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2"/>
                </a:solidFill>
              </a:rPr>
              <a:t>Недостаточная </a:t>
            </a:r>
            <a:r>
              <a:rPr lang="ru-RU" sz="1800" dirty="0">
                <a:solidFill>
                  <a:schemeClr val="tx2"/>
                </a:solidFill>
              </a:rPr>
              <a:t>осведомленность членов команды о процессе сбора и проработки требований и как следствие невозможность переложить часть обязанностей аналитика на других членов команды.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93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" b="3147"/>
          <a:stretch/>
        </p:blipFill>
        <p:spPr>
          <a:xfrm>
            <a:off x="6079180" y="2975972"/>
            <a:ext cx="2979485" cy="3816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137120" y="2740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Среди возможных решений мы рассматривали: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3568" y="2006195"/>
            <a:ext cx="6015702" cy="2782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Переход </a:t>
            </a:r>
            <a:r>
              <a:rPr lang="ru-RU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 итерационную модель </a:t>
            </a:r>
            <a:r>
              <a:rPr lang="ru-RU" dirty="0" smtClean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разработки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Открытие </a:t>
            </a:r>
            <a:r>
              <a:rPr lang="ru-RU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новых штатных единиц </a:t>
            </a:r>
            <a:endParaRPr lang="ru-RU" dirty="0" smtClean="0">
              <a:solidFill>
                <a:srgbClr val="1F497D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dirty="0" smtClean="0">
              <a:solidFill>
                <a:srgbClr val="1F497D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Развитие </a:t>
            </a:r>
            <a:r>
              <a:rPr lang="ru-RU" dirty="0" err="1" smtClean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кроссфункциональности</a:t>
            </a:r>
            <a:endParaRPr lang="ru-RU" dirty="0" smtClean="0">
              <a:solidFill>
                <a:srgbClr val="1F497D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dirty="0" smtClean="0">
              <a:solidFill>
                <a:srgbClr val="1F497D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Сокращение </a:t>
            </a:r>
            <a:r>
              <a:rPr lang="ru-RU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объема </a:t>
            </a:r>
            <a:r>
              <a:rPr lang="ru-RU" dirty="0" smtClean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работ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32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8" r="862"/>
          <a:stretch/>
        </p:blipFill>
        <p:spPr>
          <a:xfrm>
            <a:off x="0" y="3119291"/>
            <a:ext cx="2556000" cy="3717032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684584" y="23904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Были предприняты следующие шаги</a:t>
            </a:r>
            <a:r>
              <a:rPr lang="ru-RU" sz="2400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37384" y="1916832"/>
            <a:ext cx="5174232" cy="3660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Внедрение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единого </a:t>
            </a:r>
            <a:r>
              <a:rPr lang="ru-RU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репозитория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базе </a:t>
            </a:r>
            <a:r>
              <a:rPr lang="ru-RU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Enterprise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Architect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Проведены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несколько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семинаров</a:t>
            </a:r>
            <a:r>
              <a:rPr lang="en-US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посвященных видам требований,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разбору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двух видов </a:t>
            </a:r>
            <a:r>
              <a:rPr lang="en-US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UML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диаграмм (диаграммы деятельности и вариантов использования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и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работе с </a:t>
            </a:r>
            <a:r>
              <a:rPr lang="en-US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Enterprise </a:t>
            </a:r>
            <a:r>
              <a:rPr lang="en-US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Architect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Проведены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несколько семинаров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описанию </a:t>
            </a:r>
            <a:r>
              <a:rPr lang="en-US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User Stories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критериев приемки.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Внедрен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процесс работы с задачами учитывающий временный дефицит ресурсов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69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684584" y="23904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Процесс </a:t>
            </a:r>
            <a:r>
              <a:rPr lang="ru-RU" sz="24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выглядел следующим образом: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4"/>
          <a:stretch/>
        </p:blipFill>
        <p:spPr>
          <a:xfrm>
            <a:off x="7517870" y="4581128"/>
            <a:ext cx="1590633" cy="2274952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847711"/>
              </p:ext>
            </p:extLst>
          </p:nvPr>
        </p:nvGraphicFramePr>
        <p:xfrm>
          <a:off x="251520" y="1051307"/>
          <a:ext cx="7488832" cy="5300009"/>
        </p:xfrm>
        <a:graphic>
          <a:graphicData uri="http://schemas.openxmlformats.org/drawingml/2006/table">
            <a:tbl>
              <a:tblPr firstRow="1" firstCol="1" bandRow="1"/>
              <a:tblGrid>
                <a:gridCol w="3683033">
                  <a:extLst>
                    <a:ext uri="{9D8B030D-6E8A-4147-A177-3AD203B41FA5}">
                      <a16:colId xmlns:a16="http://schemas.microsoft.com/office/drawing/2014/main" xmlns="" val="2350032702"/>
                    </a:ext>
                  </a:extLst>
                </a:gridCol>
                <a:gridCol w="3805799">
                  <a:extLst>
                    <a:ext uri="{9D8B030D-6E8A-4147-A177-3AD203B41FA5}">
                      <a16:colId xmlns:a16="http://schemas.microsoft.com/office/drawing/2014/main" xmlns="" val="3020429620"/>
                    </a:ext>
                  </a:extLst>
                </a:gridCol>
              </a:tblGrid>
              <a:tr h="310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Шаг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Участвующие роли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4844158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 </a:t>
                      </a:r>
                      <a:r>
                        <a:rPr lang="en-US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 is 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</a:t>
                      </a:r>
                      <a:r>
                        <a:rPr lang="ru-RU" sz="1800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проекта</a:t>
                      </a: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Владелец продукта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11035477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 бизнес-требования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</a:t>
                      </a:r>
                      <a:r>
                        <a:rPr lang="ru-RU" sz="1800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проекта</a:t>
                      </a: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Владелец продукта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0214126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Концепция решения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</a:t>
                      </a:r>
                      <a:r>
                        <a:rPr lang="ru-RU" sz="1800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проекта</a:t>
                      </a: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Владелец продукта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99058749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Согласование концепции решения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</a:t>
                      </a:r>
                      <a:r>
                        <a:rPr lang="ru-RU" sz="1800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проекта</a:t>
                      </a: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Владелец продукта, </a:t>
                      </a:r>
                      <a:r>
                        <a:rPr lang="ru-RU" sz="18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Аналитик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09701214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Детализация и уточнение решения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</a:t>
                      </a:r>
                      <a:r>
                        <a:rPr lang="ru-RU" sz="1800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проекта</a:t>
                      </a: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Владелец продукта, </a:t>
                      </a:r>
                      <a:r>
                        <a:rPr lang="ru-RU" sz="1800" dirty="0" err="1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Тестировщик</a:t>
                      </a:r>
                      <a:r>
                        <a:rPr lang="ru-RU" sz="18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Аналитик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79668100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Уточнение деталей технической реализации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Аналитик, Тестировщик, Разработчик (если задача простая, то РП и ВП обходятся без аналитика)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928893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Согласование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</a:t>
                      </a:r>
                      <a:r>
                        <a:rPr lang="ru-RU" sz="1800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проекта</a:t>
                      </a: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Владелец продукта, </a:t>
                      </a:r>
                      <a:r>
                        <a:rPr lang="ru-RU" sz="18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Аналитик + заказчик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02325237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Постановка задачи в работу и контроль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</a:t>
                      </a:r>
                      <a:r>
                        <a:rPr lang="ru-RU" sz="1800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проекта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99599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2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55" y="2723623"/>
            <a:ext cx="2937893" cy="3801721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684584" y="23904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Ограничения: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84376" y="1916832"/>
            <a:ext cx="6102424" cy="3557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Данный подход отлично работал для небольших задач, задач по автоматизации методологически выверенных процессов, для задач в небольших краткосрочных проектах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Данный подход не очень подходит для интеграционных задач или задач, где не ясен бизнес-процесс и одной из задач является собственно создание нового бизнес-процесса с последующей автоматизацией. Для таких задач привлечение аналитика необходимо с самых ранних этапов обсуждения.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8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72200" y="2996952"/>
            <a:ext cx="2599281" cy="378904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57200" y="1844824"/>
            <a:ext cx="5936587" cy="3660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</a:t>
            </a:r>
            <a:r>
              <a:rPr lang="ru-RU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кроссфункциональности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это не переквалификация, следовательно, передать задачи аналитика в полном объеме и для задач любой сложности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невозможно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Enterprise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Architect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достаточно сложный инструмент, и </a:t>
            </a:r>
            <a:r>
              <a:rPr lang="ru-RU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РП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создания схем в основном предпочли работать с онлайн аналогами, что создало сложности переноса данных, однако это не мешало главной цели – проведению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аналитики.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43608" y="239043"/>
            <a:ext cx="650140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Сложности: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2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3"/>
          <a:stretch/>
        </p:blipFill>
        <p:spPr>
          <a:xfrm flipH="1">
            <a:off x="-1" y="3429000"/>
            <a:ext cx="2673125" cy="316794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-684584" y="23904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7574" y="1268760"/>
            <a:ext cx="8119226" cy="2372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единого места для хранения требований и «документальный след» несмотря на нехватку ресурсов.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Появление общих знаний и культуры работы с требованиями и описаниями процессов у руководителей проектов и владельцев продуктов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Первичные обсуждения требований с заказчиками РП и ВП вели уже с пониманием того, на какие вопросы предстоит отвечать при детальном анализе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73124" y="3823382"/>
            <a:ext cx="6219356" cy="266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Утверждение регламентированного порядка работы над постановкой задач в разработку учитывающего дефицит ресурсов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аналитика на простых задачах либо не требовалось, либо несло консультационных характер.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Привлечение </a:t>
            </a:r>
            <a:r>
              <a:rPr lang="ru-RU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тестировщиков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ранних этапах проработки требований снизило число ошибок при анализе и ускорило тестирование.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5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569"/>
          <a:stretch/>
        </p:blipFill>
        <p:spPr>
          <a:xfrm>
            <a:off x="6621766" y="3429000"/>
            <a:ext cx="2506237" cy="3420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C06480-3BD6-459A-90D5-DF55224B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1564605"/>
            <a:ext cx="5794182" cy="4150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Перераспределение обязанностей по проведению аналитики позволяет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снизить нагрузку на аналитиков в период острого дефицита ресурсов, но имеет ограничения и не может являться постоянным.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Привлечение тестирования на стадии проработки требований является хорошей практикой, которую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помогает выявлять недочеты в аналитике до начала разработки.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Знания и навыки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проведения аналитики у Владельцев продуктов и Руководителей проектов в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целом </a:t>
            </a:r>
            <a:r>
              <a:rPr lang="ru-RU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повышают </a:t>
            </a:r>
            <a:r>
              <a:rPr lang="ru-RU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качество формулировок бизнес-требований и скорость достижения договоренностей с заказчиком.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684584" y="23904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Выводы: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1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Спасибо за внимание</a:t>
            </a:r>
            <a:endParaRPr lang="ru-RU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517186" y="4437112"/>
            <a:ext cx="4109628" cy="204909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Власова Анастасия</a:t>
            </a:r>
            <a:endParaRPr lang="ru-RU" sz="2800" dirty="0"/>
          </a:p>
          <a:p>
            <a:r>
              <a:rPr lang="ru-RU" sz="2800" dirty="0" smtClean="0"/>
              <a:t>МТС </a:t>
            </a:r>
            <a:r>
              <a:rPr lang="ru-RU" sz="2800" dirty="0" err="1" smtClean="0"/>
              <a:t>ИТ</a:t>
            </a:r>
            <a:endParaRPr lang="en-US" sz="2800" dirty="0"/>
          </a:p>
          <a:p>
            <a:r>
              <a:rPr lang="en-US" sz="2000" dirty="0"/>
              <a:t>nk.kachurina@gmail.com</a:t>
            </a:r>
            <a:endParaRPr lang="en-US" sz="2000" dirty="0"/>
          </a:p>
          <a:p>
            <a:r>
              <a:rPr lang="en-US" sz="2000" dirty="0" smtClean="0"/>
              <a:t>linkedin.com/in/</a:t>
            </a:r>
            <a:r>
              <a:rPr lang="en-US" sz="2000" b="1" dirty="0" err="1" smtClean="0"/>
              <a:t>vlasovank</a:t>
            </a:r>
            <a:endParaRPr lang="ru-RU" sz="2000" b="1" dirty="0" smtClean="0"/>
          </a:p>
          <a:p>
            <a:r>
              <a:rPr lang="en-US" sz="2000" dirty="0" smtClean="0"/>
              <a:t>facebook.com/</a:t>
            </a:r>
            <a:r>
              <a:rPr lang="en-US" sz="2000" b="1" dirty="0" err="1" smtClean="0"/>
              <a:t>vlasova.nk</a:t>
            </a:r>
            <a:endParaRPr lang="en-US" sz="2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4991A52-4280-4135-B5D1-C6E37040B5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6697"/>
            <a:ext cx="1080698" cy="51588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7" r="-1067"/>
          <a:stretch/>
        </p:blipFill>
        <p:spPr>
          <a:xfrm>
            <a:off x="2952000" y="1675579"/>
            <a:ext cx="3240000" cy="2514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390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-templa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ED773613-9EFF-45CD-B486-51927166A47D}" vid="{32659C02-303F-4557-B26F-B7D20CB641D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5pqiu3xg46957</Template>
  <TotalTime>19374</TotalTime>
  <Words>655</Words>
  <Application>Microsoft Office PowerPoint</Application>
  <PresentationFormat>Экран (4:3)</PresentationFormat>
  <Paragraphs>88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presentation-template</vt:lpstr>
      <vt:lpstr>Взаимодействие аналитика, руководителей проектов и владельцев продуктов. Практический кейс. Развитие кросс-компетенций и перераспределение ответственности между участниками процесса разработки как способ компенсировать дефицит ресурсов аналитика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MTS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Взаимодействие аналитика, руководителей проектов и владельцев продуктов. Практический кейс. Развитие кросс-компетенций и перераспределение ответственности между участниками процесса разработки как способ компенсировать дефицит ресурсов аналитика</dc:title>
  <dc:creator>Лобанова Анастасия Андреевна</dc:creator>
  <cp:lastModifiedBy>Kachurina</cp:lastModifiedBy>
  <cp:revision>31</cp:revision>
  <dcterms:created xsi:type="dcterms:W3CDTF">2020-08-25T18:12:02Z</dcterms:created>
  <dcterms:modified xsi:type="dcterms:W3CDTF">2020-10-09T20:26:47Z</dcterms:modified>
</cp:coreProperties>
</file>