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2"/>
  </p:notesMasterIdLst>
  <p:sldIdLst>
    <p:sldId id="256" r:id="rId2"/>
    <p:sldId id="310" r:id="rId3"/>
    <p:sldId id="312" r:id="rId4"/>
    <p:sldId id="313" r:id="rId5"/>
    <p:sldId id="309" r:id="rId6"/>
    <p:sldId id="314" r:id="rId7"/>
    <p:sldId id="318" r:id="rId8"/>
    <p:sldId id="316" r:id="rId9"/>
    <p:sldId id="317" r:id="rId10"/>
    <p:sldId id="311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51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995D6"/>
    <a:srgbClr val="4A7E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85" autoAdjust="0"/>
    <p:restoredTop sz="87808" autoAdjust="0"/>
  </p:normalViewPr>
  <p:slideViewPr>
    <p:cSldViewPr>
      <p:cViewPr>
        <p:scale>
          <a:sx n="105" d="100"/>
          <a:sy n="105" d="100"/>
        </p:scale>
        <p:origin x="1768" y="504"/>
      </p:cViewPr>
      <p:guideLst>
        <p:guide orient="horz" pos="2251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0" d="100"/>
          <a:sy n="80" d="100"/>
        </p:scale>
        <p:origin x="-1974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274F7E-2A86-46E1-81F3-1D7CB250E9E6}" type="datetimeFigureOut">
              <a:rPr lang="ru-RU" smtClean="0"/>
              <a:pPr/>
              <a:t>15.03.16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ECBB6D-3102-4938-A0BE-C73099B6994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33197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786692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42346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9928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84854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381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06494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44267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68598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83874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24612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Click to edit Master title style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Click to edit Master subtitle style</a:t>
            </a:r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Click to edit Master title style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1691680" y="6356350"/>
            <a:ext cx="1152128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187624" y="6420810"/>
            <a:ext cx="6408712" cy="3651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Андрей Майоров (</a:t>
            </a:r>
            <a:r>
              <a:rPr lang="en-US" smtClean="0"/>
              <a:t>xor@byte-force.com, twitter.com/xorets)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812360" y="6438726"/>
            <a:ext cx="899120" cy="365125"/>
          </a:xfrm>
          <a:prstGeom prst="rect">
            <a:avLst/>
          </a:prstGeom>
        </p:spPr>
        <p:txBody>
          <a:bodyPr/>
          <a:lstStyle/>
          <a:p>
            <a:fld id="{82464181-07E1-4CA6-BDAF-86CD0CF8B7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Click to edit Master title style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1691680" y="6356350"/>
            <a:ext cx="1152128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187624" y="6420810"/>
            <a:ext cx="6408712" cy="3651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Андрей Майоров (</a:t>
            </a:r>
            <a:r>
              <a:rPr lang="en-US" smtClean="0"/>
              <a:t>xor@byte-force.com, twitter.com/xorets)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812360" y="6438726"/>
            <a:ext cx="899120" cy="365125"/>
          </a:xfrm>
          <a:prstGeom prst="rect">
            <a:avLst/>
          </a:prstGeom>
        </p:spPr>
        <p:txBody>
          <a:bodyPr/>
          <a:lstStyle/>
          <a:p>
            <a:fld id="{82464181-07E1-4CA6-BDAF-86CD0CF8B7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 smtClean="0"/>
              <a:t>Click to edit Master title style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FontTx/>
              <a:buNone/>
              <a:defRPr/>
            </a:lvl1pPr>
            <a:lvl2pPr>
              <a:buFont typeface="Arial" pitchFamily="34" charset="0"/>
              <a:buChar char="•"/>
              <a:defRPr/>
            </a:lvl2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Click to edit Master title style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Click to edit Master title style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91680" y="6356350"/>
            <a:ext cx="1152128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87624" y="6420810"/>
            <a:ext cx="6408712" cy="3651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Андрей Майоров (</a:t>
            </a:r>
            <a:r>
              <a:rPr lang="en-US" smtClean="0"/>
              <a:t>xor@byte-force.com, twitter.com/xorets)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812360" y="6438726"/>
            <a:ext cx="899120" cy="365125"/>
          </a:xfrm>
          <a:prstGeom prst="rect">
            <a:avLst/>
          </a:prstGeom>
        </p:spPr>
        <p:txBody>
          <a:bodyPr/>
          <a:lstStyle/>
          <a:p>
            <a:fld id="{82464181-07E1-4CA6-BDAF-86CD0CF8B7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Click to edit Master title style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1691680" y="6356350"/>
            <a:ext cx="1152128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1187624" y="6420810"/>
            <a:ext cx="6408712" cy="3651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Андрей Майоров (</a:t>
            </a:r>
            <a:r>
              <a:rPr lang="en-US" smtClean="0"/>
              <a:t>xor@byte-force.com, twitter.com/xorets)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812360" y="6438726"/>
            <a:ext cx="899120" cy="365125"/>
          </a:xfrm>
          <a:prstGeom prst="rect">
            <a:avLst/>
          </a:prstGeom>
        </p:spPr>
        <p:txBody>
          <a:bodyPr/>
          <a:lstStyle/>
          <a:p>
            <a:fld id="{82464181-07E1-4CA6-BDAF-86CD0CF8B7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Click to edit Master title style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1691680" y="6356350"/>
            <a:ext cx="1152128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1187624" y="6420810"/>
            <a:ext cx="6408712" cy="3651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Андрей Майоров (</a:t>
            </a:r>
            <a:r>
              <a:rPr lang="en-US" smtClean="0"/>
              <a:t>xor@byte-force.com, twitter.com/xorets)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7812360" y="6438726"/>
            <a:ext cx="899120" cy="365125"/>
          </a:xfrm>
          <a:prstGeom prst="rect">
            <a:avLst/>
          </a:prstGeom>
        </p:spPr>
        <p:txBody>
          <a:bodyPr/>
          <a:lstStyle/>
          <a:p>
            <a:fld id="{82464181-07E1-4CA6-BDAF-86CD0CF8B7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1691680" y="6356350"/>
            <a:ext cx="1152128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1187624" y="6420810"/>
            <a:ext cx="6408712" cy="3651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Андрей Майоров (</a:t>
            </a:r>
            <a:r>
              <a:rPr lang="en-US" smtClean="0"/>
              <a:t>xor@byte-force.com, twitter.com/xorets)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812360" y="6438726"/>
            <a:ext cx="899120" cy="365125"/>
          </a:xfrm>
          <a:prstGeom prst="rect">
            <a:avLst/>
          </a:prstGeom>
        </p:spPr>
        <p:txBody>
          <a:bodyPr/>
          <a:lstStyle/>
          <a:p>
            <a:fld id="{82464181-07E1-4CA6-BDAF-86CD0CF8B7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Click to edit Master title style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91680" y="6356350"/>
            <a:ext cx="1152128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87624" y="6420810"/>
            <a:ext cx="6408712" cy="3651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Андрей Майоров (</a:t>
            </a:r>
            <a:r>
              <a:rPr lang="en-US" smtClean="0"/>
              <a:t>xor@byte-force.com, twitter.com/xorets)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812360" y="6438726"/>
            <a:ext cx="899120" cy="365125"/>
          </a:xfrm>
          <a:prstGeom prst="rect">
            <a:avLst/>
          </a:prstGeom>
        </p:spPr>
        <p:txBody>
          <a:bodyPr/>
          <a:lstStyle/>
          <a:p>
            <a:fld id="{82464181-07E1-4CA6-BDAF-86CD0CF8B7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Click to edit Master title style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Drag picture to placeholder or click icon to add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Click to edit Master text styles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91680" y="6356350"/>
            <a:ext cx="1152128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87624" y="6420810"/>
            <a:ext cx="6408712" cy="3651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Андрей Майоров (</a:t>
            </a:r>
            <a:r>
              <a:rPr lang="en-US" smtClean="0"/>
              <a:t>xor@byte-force.com, twitter.com/xorets)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812360" y="6438726"/>
            <a:ext cx="899120" cy="365125"/>
          </a:xfrm>
          <a:prstGeom prst="rect">
            <a:avLst/>
          </a:prstGeom>
        </p:spPr>
        <p:txBody>
          <a:bodyPr/>
          <a:lstStyle/>
          <a:p>
            <a:fld id="{82464181-07E1-4CA6-BDAF-86CD0CF8B7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pic>
        <p:nvPicPr>
          <p:cNvPr id="7" name="Рисунок 6" descr="add-logo-big.png"/>
          <p:cNvPicPr>
            <a:picLocks noChangeAspect="1"/>
          </p:cNvPicPr>
          <p:nvPr/>
        </p:nvPicPr>
        <p:blipFill>
          <a:blip r:embed="rId13" cstate="print"/>
          <a:srcRect r="70596"/>
          <a:stretch>
            <a:fillRect/>
          </a:stretch>
        </p:blipFill>
        <p:spPr>
          <a:xfrm>
            <a:off x="8776172" y="61216"/>
            <a:ext cx="332332" cy="30242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Ekaterina.kalinina@ibic.com" TargetMode="External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jp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6.jp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607047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Как повысить личную информационную эффективность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747592"/>
            <a:ext cx="6400800" cy="1201688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Екатерина Калинина</a:t>
            </a:r>
          </a:p>
          <a:p>
            <a:r>
              <a:rPr lang="en-US" dirty="0" smtClean="0"/>
              <a:t>Head of operations</a:t>
            </a:r>
          </a:p>
          <a:p>
            <a:r>
              <a:rPr lang="en-US" dirty="0" smtClean="0"/>
              <a:t>IBIC Russia</a:t>
            </a:r>
          </a:p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116632"/>
            <a:ext cx="38100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Спасибо за внимание</a:t>
            </a:r>
            <a:endParaRPr lang="ru-RU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3600" dirty="0" smtClean="0"/>
          </a:p>
          <a:p>
            <a:r>
              <a:rPr lang="ru-RU" sz="3600" dirty="0" smtClean="0"/>
              <a:t>Екатерина Калинина</a:t>
            </a:r>
          </a:p>
          <a:p>
            <a:r>
              <a:rPr lang="en-US" sz="3600" dirty="0" smtClean="0"/>
              <a:t>IBIC Russia</a:t>
            </a:r>
            <a:endParaRPr lang="ru-RU" sz="3600" dirty="0" smtClean="0"/>
          </a:p>
          <a:p>
            <a:r>
              <a:rPr lang="en-US" sz="3600" dirty="0" smtClean="0">
                <a:hlinkClick r:id="rId3"/>
              </a:rPr>
              <a:t>ekaterina.kalinina@ibic.</a:t>
            </a:r>
            <a:r>
              <a:rPr lang="en-US" sz="3600" dirty="0" smtClean="0">
                <a:hlinkClick r:id="rId3"/>
              </a:rPr>
              <a:t>se</a:t>
            </a:r>
            <a:endParaRPr lang="en-US" dirty="0" smtClean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9821" y="87914"/>
            <a:ext cx="17145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23906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/>
              <a:t>Динамичная </a:t>
            </a:r>
          </a:p>
          <a:p>
            <a:r>
              <a:rPr lang="ru-RU" dirty="0" smtClean="0"/>
              <a:t>информационная </a:t>
            </a:r>
            <a:r>
              <a:rPr lang="ru-RU" dirty="0" smtClean="0"/>
              <a:t>среда</a:t>
            </a:r>
            <a:endParaRPr lang="ru-RU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1600200"/>
            <a:ext cx="8686800" cy="45259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50000"/>
              </a:lnSpc>
              <a:buFont typeface="Arial" pitchFamily="34" charset="0"/>
              <a:buChar char="•"/>
            </a:pPr>
            <a:r>
              <a:rPr lang="ru-RU" sz="4000" spc="-150" dirty="0">
                <a:solidFill>
                  <a:schemeClr val="tx1">
                    <a:lumMod val="50000"/>
                    <a:lumOff val="50000"/>
                  </a:schemeClr>
                </a:solidFill>
                <a:latin typeface="Helvetica" charset="0"/>
                <a:ea typeface="Helvetica" charset="0"/>
                <a:cs typeface="Helvetica" charset="0"/>
              </a:rPr>
              <a:t> </a:t>
            </a:r>
            <a:r>
              <a:rPr lang="ru-RU" sz="4000" spc="-150" dirty="0" err="1" smtClean="0">
                <a:solidFill>
                  <a:schemeClr val="tx1">
                    <a:lumMod val="50000"/>
                    <a:lumOff val="50000"/>
                  </a:schemeClr>
                </a:solidFill>
                <a:ea typeface="Helvetica" charset="0"/>
                <a:cs typeface="Helvetica" charset="0"/>
              </a:rPr>
              <a:t>Процессуальность</a:t>
            </a:r>
            <a:r>
              <a:rPr lang="ru-RU" sz="4000" spc="-150" dirty="0" smtClean="0">
                <a:solidFill>
                  <a:schemeClr val="tx1">
                    <a:lumMod val="50000"/>
                    <a:lumOff val="50000"/>
                  </a:schemeClr>
                </a:solidFill>
                <a:ea typeface="Helvetica" charset="0"/>
                <a:cs typeface="Helvetica" charset="0"/>
              </a:rPr>
              <a:t>;</a:t>
            </a:r>
          </a:p>
          <a:p>
            <a:pPr algn="l">
              <a:lnSpc>
                <a:spcPct val="150000"/>
              </a:lnSpc>
              <a:buFont typeface="Arial" pitchFamily="34" charset="0"/>
              <a:buChar char="•"/>
            </a:pPr>
            <a:r>
              <a:rPr lang="ru-RU" sz="4000" spc="-150" dirty="0" smtClean="0">
                <a:solidFill>
                  <a:schemeClr val="tx1">
                    <a:lumMod val="50000"/>
                    <a:lumOff val="50000"/>
                  </a:schemeClr>
                </a:solidFill>
                <a:ea typeface="Helvetica" charset="0"/>
                <a:cs typeface="Helvetica" charset="0"/>
              </a:rPr>
              <a:t> Непредсказуемость;</a:t>
            </a:r>
          </a:p>
          <a:p>
            <a:pPr algn="l">
              <a:lnSpc>
                <a:spcPct val="150000"/>
              </a:lnSpc>
              <a:buFont typeface="Arial" pitchFamily="34" charset="0"/>
              <a:buChar char="•"/>
            </a:pPr>
            <a:r>
              <a:rPr lang="ru-RU" sz="4000" spc="-150" dirty="0">
                <a:solidFill>
                  <a:schemeClr val="tx1">
                    <a:lumMod val="50000"/>
                    <a:lumOff val="50000"/>
                  </a:schemeClr>
                </a:solidFill>
                <a:ea typeface="Helvetica" charset="0"/>
                <a:cs typeface="Helvetica" charset="0"/>
              </a:rPr>
              <a:t> </a:t>
            </a:r>
            <a:r>
              <a:rPr lang="ru-RU" sz="4000" spc="-150" dirty="0" smtClean="0">
                <a:solidFill>
                  <a:schemeClr val="tx1">
                    <a:lumMod val="50000"/>
                    <a:lumOff val="50000"/>
                  </a:schemeClr>
                </a:solidFill>
                <a:ea typeface="Helvetica" charset="0"/>
                <a:cs typeface="Helvetica" charset="0"/>
              </a:rPr>
              <a:t>Неопределенность ( </a:t>
            </a:r>
            <a:r>
              <a:rPr lang="en-US" sz="4000" spc="-150" dirty="0" smtClean="0">
                <a:solidFill>
                  <a:schemeClr val="tx1">
                    <a:lumMod val="50000"/>
                    <a:lumOff val="50000"/>
                  </a:schemeClr>
                </a:solidFill>
                <a:ea typeface="Helvetica" charset="0"/>
                <a:cs typeface="Helvetica" charset="0"/>
              </a:rPr>
              <a:t>transactional &amp; demand uncertainty)</a:t>
            </a:r>
            <a:r>
              <a:rPr lang="ru-RU" sz="4000" spc="-150" dirty="0" smtClean="0">
                <a:solidFill>
                  <a:schemeClr val="tx1">
                    <a:lumMod val="50000"/>
                    <a:lumOff val="50000"/>
                  </a:schemeClr>
                </a:solidFill>
                <a:ea typeface="Helvetica" charset="0"/>
                <a:cs typeface="Helvetica" charset="0"/>
              </a:rPr>
              <a:t>.</a:t>
            </a:r>
            <a:endParaRPr lang="en-US" sz="4000" spc="-150" dirty="0" smtClean="0">
              <a:solidFill>
                <a:schemeClr val="tx1">
                  <a:lumMod val="50000"/>
                  <a:lumOff val="50000"/>
                </a:schemeClr>
              </a:solidFill>
              <a:ea typeface="Helvetica" charset="0"/>
              <a:cs typeface="Helvetica" charset="0"/>
            </a:endParaRPr>
          </a:p>
          <a:p>
            <a:pPr algn="l">
              <a:lnSpc>
                <a:spcPct val="150000"/>
              </a:lnSpc>
            </a:pPr>
            <a:endParaRPr lang="ru-RU" sz="4000" spc="-150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algn="l">
              <a:buFont typeface="Arial" pitchFamily="34" charset="0"/>
              <a:buChar char="•"/>
            </a:pPr>
            <a:endParaRPr lang="en-US" sz="4000" spc="-150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algn="l">
              <a:buFont typeface="Arial" pitchFamily="34" charset="0"/>
              <a:buChar char="•"/>
            </a:pPr>
            <a:endParaRPr lang="ru-RU" sz="4000" spc="-150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algn="l"/>
            <a:endParaRPr lang="ru-RU" sz="4000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9821" y="87914"/>
            <a:ext cx="17145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14932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/>
              <a:t>П</a:t>
            </a:r>
            <a:r>
              <a:rPr lang="ru-RU" dirty="0" smtClean="0"/>
              <a:t>роблемы </a:t>
            </a:r>
            <a:r>
              <a:rPr lang="ru-RU" dirty="0" smtClean="0"/>
              <a:t>восприятия</a:t>
            </a:r>
            <a:endParaRPr lang="ru-RU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323528" y="1916832"/>
            <a:ext cx="4248472" cy="45259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50000"/>
              </a:lnSpc>
              <a:buFont typeface="Arial" pitchFamily="34" charset="0"/>
              <a:buChar char="•"/>
            </a:pPr>
            <a:r>
              <a:rPr lang="ru-RU" sz="3000" spc="-150" dirty="0">
                <a:solidFill>
                  <a:srgbClr val="4995D6"/>
                </a:solidFill>
              </a:rPr>
              <a:t> </a:t>
            </a:r>
            <a:r>
              <a:rPr lang="ru-RU" sz="3000" spc="-150" dirty="0" smtClean="0">
                <a:solidFill>
                  <a:srgbClr val="4995D6"/>
                </a:solidFill>
              </a:rPr>
              <a:t>Ограниченность ресурса внимания</a:t>
            </a:r>
            <a:r>
              <a:rPr lang="ru-RU" sz="3000" spc="-150" dirty="0" smtClean="0">
                <a:solidFill>
                  <a:srgbClr val="4995D6"/>
                </a:solidFill>
              </a:rPr>
              <a:t>;</a:t>
            </a:r>
            <a:endParaRPr lang="ru-RU" sz="3000" spc="-150" dirty="0" smtClean="0">
              <a:solidFill>
                <a:srgbClr val="4995D6"/>
              </a:solidFill>
            </a:endParaRPr>
          </a:p>
          <a:p>
            <a:pPr algn="l">
              <a:lnSpc>
                <a:spcPct val="150000"/>
              </a:lnSpc>
              <a:buFont typeface="Arial" pitchFamily="34" charset="0"/>
              <a:buChar char="•"/>
            </a:pPr>
            <a:r>
              <a:rPr lang="ru-RU" sz="3000" spc="-150" dirty="0" smtClean="0">
                <a:solidFill>
                  <a:srgbClr val="4995D6"/>
                </a:solidFill>
              </a:rPr>
              <a:t> Пассивное потребление информации;</a:t>
            </a:r>
          </a:p>
          <a:p>
            <a:pPr algn="l">
              <a:lnSpc>
                <a:spcPct val="150000"/>
              </a:lnSpc>
              <a:buFont typeface="Arial" pitchFamily="34" charset="0"/>
              <a:buChar char="•"/>
            </a:pPr>
            <a:r>
              <a:rPr lang="ru-RU" sz="3000" spc="-150" dirty="0">
                <a:solidFill>
                  <a:srgbClr val="4995D6"/>
                </a:solidFill>
              </a:rPr>
              <a:t> </a:t>
            </a:r>
            <a:r>
              <a:rPr lang="ru-RU" sz="3000" spc="-150" dirty="0" smtClean="0">
                <a:solidFill>
                  <a:srgbClr val="4995D6"/>
                </a:solidFill>
              </a:rPr>
              <a:t>Эмоциональное напряжение.</a:t>
            </a:r>
            <a:endParaRPr lang="ru-RU" sz="3000" spc="-150" dirty="0" smtClean="0">
              <a:solidFill>
                <a:srgbClr val="4995D6"/>
              </a:solidFill>
            </a:endParaRPr>
          </a:p>
          <a:p>
            <a:pPr algn="l">
              <a:lnSpc>
                <a:spcPct val="150000"/>
              </a:lnSpc>
              <a:buFont typeface="Arial" pitchFamily="34" charset="0"/>
              <a:buChar char="•"/>
            </a:pPr>
            <a:endParaRPr lang="en-US" sz="3000" spc="-150" dirty="0" smtClean="0">
              <a:solidFill>
                <a:srgbClr val="4995D6"/>
              </a:solidFill>
            </a:endParaRPr>
          </a:p>
          <a:p>
            <a:pPr algn="l">
              <a:lnSpc>
                <a:spcPct val="150000"/>
              </a:lnSpc>
            </a:pPr>
            <a:endParaRPr lang="ru-RU" sz="3000" spc="-150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algn="l">
              <a:buFont typeface="Arial" pitchFamily="34" charset="0"/>
              <a:buChar char="•"/>
            </a:pPr>
            <a:endParaRPr lang="en-US" sz="3000" spc="-150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algn="l">
              <a:buFont typeface="Arial" pitchFamily="34" charset="0"/>
              <a:buChar char="•"/>
            </a:pPr>
            <a:endParaRPr lang="ru-RU" sz="3000" spc="-150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algn="l"/>
            <a:endParaRPr lang="ru-RU" sz="3000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9821" y="87914"/>
            <a:ext cx="17145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721" y="2140242"/>
            <a:ext cx="4468279" cy="4717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1243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/>
              <a:t>Личная информационная эффективность</a:t>
            </a:r>
            <a:endParaRPr lang="ru-RU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3707904" y="2075688"/>
            <a:ext cx="4978896" cy="45259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50000"/>
              </a:lnSpc>
            </a:pPr>
            <a:r>
              <a:rPr lang="ru-RU" sz="3600" spc="-150" dirty="0" smtClean="0">
                <a:solidFill>
                  <a:srgbClr val="4995D6"/>
                </a:solidFill>
              </a:rPr>
              <a:t>Способность выявлять из информационных потоков полезную информацию (знание).</a:t>
            </a:r>
            <a:endParaRPr lang="ru-RU" sz="3600" spc="-150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algn="l">
              <a:buFont typeface="Arial" pitchFamily="34" charset="0"/>
              <a:buChar char="•"/>
            </a:pPr>
            <a:endParaRPr lang="en-US" sz="3000" spc="-150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algn="l">
              <a:buFont typeface="Arial" pitchFamily="34" charset="0"/>
              <a:buChar char="•"/>
            </a:pPr>
            <a:endParaRPr lang="ru-RU" sz="3000" spc="-150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algn="l"/>
            <a:endParaRPr lang="ru-RU" sz="3000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9821" y="87914"/>
            <a:ext cx="17145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636912"/>
            <a:ext cx="3505200" cy="2324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0868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/>
              <a:t>Проблемы - Идеи</a:t>
            </a:r>
            <a:endParaRPr lang="ru-RU" dirty="0"/>
          </a:p>
        </p:txBody>
      </p:sp>
      <p:sp>
        <p:nvSpPr>
          <p:cNvPr id="5" name="Content Placeholder 7"/>
          <p:cNvSpPr txBox="1">
            <a:spLocks/>
          </p:cNvSpPr>
          <p:nvPr/>
        </p:nvSpPr>
        <p:spPr>
          <a:xfrm>
            <a:off x="457200" y="1628801"/>
            <a:ext cx="3610744" cy="42484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sz="4000" b="1" dirty="0" smtClean="0">
                <a:solidFill>
                  <a:srgbClr val="00B0F0"/>
                </a:solidFill>
              </a:rPr>
              <a:t>Туннельное видение</a:t>
            </a:r>
            <a:endParaRPr lang="ru-RU" sz="4000" b="1" dirty="0">
              <a:solidFill>
                <a:srgbClr val="00B0F0"/>
              </a:solidFill>
            </a:endParaRPr>
          </a:p>
        </p:txBody>
      </p:sp>
      <p:sp>
        <p:nvSpPr>
          <p:cNvPr id="6" name="Content Placeholder 8"/>
          <p:cNvSpPr txBox="1">
            <a:spLocks/>
          </p:cNvSpPr>
          <p:nvPr/>
        </p:nvSpPr>
        <p:spPr>
          <a:xfrm>
            <a:off x="5148064" y="1628801"/>
            <a:ext cx="3538736" cy="4248472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-28575">
              <a:buFont typeface="Arial" pitchFamily="34" charset="0"/>
              <a:buNone/>
            </a:pPr>
            <a:r>
              <a:rPr lang="ru-RU" sz="4000" b="1" dirty="0" smtClean="0">
                <a:solidFill>
                  <a:schemeClr val="accent6">
                    <a:lumMod val="75000"/>
                  </a:schemeClr>
                </a:solidFill>
              </a:rPr>
              <a:t>Целостное видение</a:t>
            </a:r>
            <a:endParaRPr lang="ru-RU" sz="40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cxnSp>
        <p:nvCxnSpPr>
          <p:cNvPr id="9" name="Straight Connector 10"/>
          <p:cNvCxnSpPr/>
          <p:nvPr/>
        </p:nvCxnSpPr>
        <p:spPr>
          <a:xfrm rot="5400000">
            <a:off x="2557872" y="3825044"/>
            <a:ext cx="4104456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9821" y="87914"/>
            <a:ext cx="17145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1169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/>
              <a:t>Проблемы - Идеи</a:t>
            </a:r>
            <a:endParaRPr lang="ru-RU" dirty="0"/>
          </a:p>
        </p:txBody>
      </p:sp>
      <p:sp>
        <p:nvSpPr>
          <p:cNvPr id="5" name="Content Placeholder 7"/>
          <p:cNvSpPr txBox="1">
            <a:spLocks/>
          </p:cNvSpPr>
          <p:nvPr/>
        </p:nvSpPr>
        <p:spPr>
          <a:xfrm>
            <a:off x="457200" y="1628801"/>
            <a:ext cx="3610744" cy="42484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sz="4000" b="1" dirty="0" smtClean="0">
                <a:solidFill>
                  <a:srgbClr val="00B0F0"/>
                </a:solidFill>
              </a:rPr>
              <a:t>Пассивное потребление</a:t>
            </a:r>
            <a:endParaRPr lang="ru-RU" sz="4000" b="1" dirty="0">
              <a:solidFill>
                <a:srgbClr val="00B0F0"/>
              </a:solidFill>
            </a:endParaRPr>
          </a:p>
        </p:txBody>
      </p:sp>
      <p:sp>
        <p:nvSpPr>
          <p:cNvPr id="6" name="Content Placeholder 8"/>
          <p:cNvSpPr txBox="1">
            <a:spLocks/>
          </p:cNvSpPr>
          <p:nvPr/>
        </p:nvSpPr>
        <p:spPr>
          <a:xfrm>
            <a:off x="5004048" y="1628801"/>
            <a:ext cx="3682752" cy="4248472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9250" indent="-34925">
              <a:buFont typeface="Arial" pitchFamily="34" charset="0"/>
              <a:buNone/>
            </a:pPr>
            <a:r>
              <a:rPr lang="ru-RU" sz="4000" b="1" dirty="0" smtClean="0">
                <a:solidFill>
                  <a:schemeClr val="accent6">
                    <a:lumMod val="75000"/>
                  </a:schemeClr>
                </a:solidFill>
              </a:rPr>
              <a:t>Активное восприятие</a:t>
            </a:r>
            <a:endParaRPr lang="ru-RU" sz="40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cxnSp>
        <p:nvCxnSpPr>
          <p:cNvPr id="9" name="Straight Connector 10"/>
          <p:cNvCxnSpPr/>
          <p:nvPr/>
        </p:nvCxnSpPr>
        <p:spPr>
          <a:xfrm rot="5400000">
            <a:off x="2557872" y="3825044"/>
            <a:ext cx="4104456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9821" y="87914"/>
            <a:ext cx="17145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69842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/>
              <a:t>Проблемы - Идеи</a:t>
            </a:r>
            <a:endParaRPr lang="ru-RU" dirty="0"/>
          </a:p>
        </p:txBody>
      </p:sp>
      <p:sp>
        <p:nvSpPr>
          <p:cNvPr id="5" name="Content Placeholder 7"/>
          <p:cNvSpPr txBox="1">
            <a:spLocks/>
          </p:cNvSpPr>
          <p:nvPr/>
        </p:nvSpPr>
        <p:spPr>
          <a:xfrm>
            <a:off x="457200" y="1628801"/>
            <a:ext cx="3826768" cy="42484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sz="4000" b="1" smtClean="0">
                <a:solidFill>
                  <a:srgbClr val="00B0F0"/>
                </a:solidFill>
              </a:rPr>
              <a:t>Эмоциональное напряжение</a:t>
            </a:r>
            <a:endParaRPr lang="ru-RU" sz="4000" b="1" dirty="0">
              <a:solidFill>
                <a:srgbClr val="00B0F0"/>
              </a:solidFill>
            </a:endParaRPr>
          </a:p>
        </p:txBody>
      </p:sp>
      <p:sp>
        <p:nvSpPr>
          <p:cNvPr id="6" name="Content Placeholder 8"/>
          <p:cNvSpPr txBox="1">
            <a:spLocks/>
          </p:cNvSpPr>
          <p:nvPr/>
        </p:nvSpPr>
        <p:spPr>
          <a:xfrm>
            <a:off x="5004048" y="1628801"/>
            <a:ext cx="3682752" cy="4248472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9250" indent="-34925">
              <a:buFont typeface="Arial" pitchFamily="34" charset="0"/>
              <a:buNone/>
            </a:pPr>
            <a:r>
              <a:rPr lang="ru-RU" sz="4000" b="1" smtClean="0">
                <a:solidFill>
                  <a:schemeClr val="accent6">
                    <a:lumMod val="75000"/>
                  </a:schemeClr>
                </a:solidFill>
              </a:rPr>
              <a:t>Теория Симонова</a:t>
            </a:r>
            <a:endParaRPr lang="ru-RU" sz="40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cxnSp>
        <p:nvCxnSpPr>
          <p:cNvPr id="9" name="Straight Connector 10"/>
          <p:cNvCxnSpPr/>
          <p:nvPr/>
        </p:nvCxnSpPr>
        <p:spPr>
          <a:xfrm rot="5400000">
            <a:off x="2557872" y="3825044"/>
            <a:ext cx="4104456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9821" y="87914"/>
            <a:ext cx="17145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32263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/>
              <a:t>Что же делать?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395536" y="1604362"/>
            <a:ext cx="8291264" cy="49972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ru-RU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9821" y="87914"/>
            <a:ext cx="17145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9583" y="1604362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3175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/>
              <a:t>Что же делать?</a:t>
            </a:r>
          </a:p>
          <a:p>
            <a:r>
              <a:rPr lang="ru-RU" sz="2900" dirty="0" smtClean="0"/>
              <a:t>Практики для развития информационной эффективности</a:t>
            </a:r>
            <a:endParaRPr lang="ru-RU" sz="2900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395536" y="1604362"/>
            <a:ext cx="8291264" cy="49972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lnSpc>
                <a:spcPct val="150000"/>
              </a:lnSpc>
              <a:buFont typeface="Arial" charset="0"/>
              <a:buChar char="•"/>
            </a:pPr>
            <a:r>
              <a:rPr lang="ru-RU" sz="2800" spc="-15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Упражнение «Паук»; </a:t>
            </a:r>
          </a:p>
          <a:p>
            <a:pPr marL="457200" indent="-457200" algn="l">
              <a:lnSpc>
                <a:spcPct val="150000"/>
              </a:lnSpc>
              <a:buFont typeface="Arial" charset="0"/>
              <a:buChar char="•"/>
            </a:pPr>
            <a:r>
              <a:rPr lang="ru-RU" sz="2800" spc="-15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Упражнение «Кино»</a:t>
            </a:r>
            <a:r>
              <a:rPr lang="en-US" sz="2800" spc="-15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;</a:t>
            </a:r>
            <a:r>
              <a:rPr lang="ru-RU" sz="2800" spc="-15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</a:p>
          <a:p>
            <a:pPr marL="457200" indent="-457200" algn="l">
              <a:lnSpc>
                <a:spcPct val="150000"/>
              </a:lnSpc>
              <a:buFont typeface="Arial" charset="0"/>
              <a:buChar char="•"/>
            </a:pPr>
            <a:r>
              <a:rPr lang="ru-RU" sz="2800" spc="-15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Упражнение «Ось»</a:t>
            </a:r>
            <a:r>
              <a:rPr lang="en-US" sz="2800" spc="-15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;</a:t>
            </a:r>
            <a:endParaRPr lang="ru-RU" sz="2800" spc="-15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57200" indent="-457200" algn="l">
              <a:lnSpc>
                <a:spcPct val="150000"/>
              </a:lnSpc>
              <a:buFont typeface="Arial" charset="0"/>
              <a:buChar char="•"/>
            </a:pPr>
            <a:r>
              <a:rPr lang="en-US" sz="2800" spc="-15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“</a:t>
            </a:r>
            <a:r>
              <a:rPr lang="ru-RU" sz="2800" spc="-15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Нарисуй мне барашка</a:t>
            </a:r>
            <a:r>
              <a:rPr lang="en-US" sz="2800" spc="-15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”</a:t>
            </a:r>
            <a:r>
              <a:rPr lang="ru-RU" sz="2800" spc="-15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;</a:t>
            </a:r>
            <a:r>
              <a:rPr lang="ru-RU" sz="2800" spc="-15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</a:p>
          <a:p>
            <a:pPr marL="457200" indent="-457200" algn="l">
              <a:lnSpc>
                <a:spcPct val="150000"/>
              </a:lnSpc>
              <a:buFont typeface="Arial" charset="0"/>
              <a:buChar char="•"/>
            </a:pPr>
            <a:r>
              <a:rPr lang="ru-RU" sz="2800" spc="-15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Динамическая концентрация внимания;</a:t>
            </a:r>
            <a:endParaRPr lang="en-US" sz="2800" spc="-15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57200" indent="-457200" algn="l">
              <a:lnSpc>
                <a:spcPct val="150000"/>
              </a:lnSpc>
              <a:buFont typeface="Arial" charset="0"/>
              <a:buChar char="•"/>
            </a:pPr>
            <a:r>
              <a:rPr lang="ru-RU" sz="2800" spc="-15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Норма чтения 2.0</a:t>
            </a:r>
          </a:p>
          <a:p>
            <a:pPr marL="457200" indent="-457200" algn="l">
              <a:lnSpc>
                <a:spcPct val="150000"/>
              </a:lnSpc>
              <a:buFont typeface="Arial" charset="0"/>
              <a:buChar char="•"/>
            </a:pPr>
            <a:r>
              <a:rPr lang="ru-RU" sz="2800" spc="-15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Неиерархическое моделирование.</a:t>
            </a:r>
            <a:endParaRPr lang="ru-RU" sz="2800" spc="-150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algn="l"/>
            <a:endParaRPr lang="ru-RU" spc="-15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l"/>
            <a:endParaRPr lang="ru-RU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9821" y="87914"/>
            <a:ext cx="17145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71249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on-templat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vtayyg2x25989</Template>
  <TotalTime>215</TotalTime>
  <Words>141</Words>
  <Application>Microsoft Macintosh PowerPoint</Application>
  <PresentationFormat>On-screen Show (4:3)</PresentationFormat>
  <Paragraphs>55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Calibri</vt:lpstr>
      <vt:lpstr>Helvetica</vt:lpstr>
      <vt:lpstr>Arial</vt:lpstr>
      <vt:lpstr>presentation-template</vt:lpstr>
      <vt:lpstr>Как повысить личную информационную эффективность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Как повысить личную информационную эффективность</dc:title>
  <dc:creator>Microsoft Office User</dc:creator>
  <cp:lastModifiedBy>Microsoft Office User</cp:lastModifiedBy>
  <cp:revision>11</cp:revision>
  <dcterms:created xsi:type="dcterms:W3CDTF">2016-03-15T10:50:47Z</dcterms:created>
  <dcterms:modified xsi:type="dcterms:W3CDTF">2016-03-15T15:55:37Z</dcterms:modified>
</cp:coreProperties>
</file>