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4" r:id="rId1"/>
    <p:sldMasterId id="2147483976" r:id="rId2"/>
  </p:sldMasterIdLst>
  <p:notesMasterIdLst>
    <p:notesMasterId r:id="rId20"/>
  </p:notesMasterIdLst>
  <p:handoutMasterIdLst>
    <p:handoutMasterId r:id="rId21"/>
  </p:handoutMasterIdLst>
  <p:sldIdLst>
    <p:sldId id="862" r:id="rId3"/>
    <p:sldId id="1004" r:id="rId4"/>
    <p:sldId id="1053" r:id="rId5"/>
    <p:sldId id="1052" r:id="rId6"/>
    <p:sldId id="1054" r:id="rId7"/>
    <p:sldId id="1055" r:id="rId8"/>
    <p:sldId id="1056" r:id="rId9"/>
    <p:sldId id="1057" r:id="rId10"/>
    <p:sldId id="1058" r:id="rId11"/>
    <p:sldId id="1059" r:id="rId12"/>
    <p:sldId id="1062" r:id="rId13"/>
    <p:sldId id="1061" r:id="rId14"/>
    <p:sldId id="1063" r:id="rId15"/>
    <p:sldId id="1064" r:id="rId16"/>
    <p:sldId id="1065" r:id="rId17"/>
    <p:sldId id="1051" r:id="rId18"/>
    <p:sldId id="95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6F04626-3E53-4636-A533-D4602AF7ABFA}">
          <p14:sldIdLst>
            <p14:sldId id="862"/>
            <p14:sldId id="1004"/>
            <p14:sldId id="1053"/>
            <p14:sldId id="1052"/>
            <p14:sldId id="1054"/>
            <p14:sldId id="1055"/>
            <p14:sldId id="1056"/>
            <p14:sldId id="1057"/>
            <p14:sldId id="1058"/>
            <p14:sldId id="1059"/>
            <p14:sldId id="1062"/>
            <p14:sldId id="1061"/>
            <p14:sldId id="1063"/>
            <p14:sldId id="1064"/>
            <p14:sldId id="1065"/>
            <p14:sldId id="1051"/>
            <p14:sldId id="9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BFBFB"/>
    <a:srgbClr val="00C057"/>
    <a:srgbClr val="000000"/>
    <a:srgbClr val="F4DC74"/>
    <a:srgbClr val="9933FF"/>
    <a:srgbClr val="FAEFBE"/>
    <a:srgbClr val="FFA365"/>
    <a:srgbClr val="FF9B9B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93220" autoAdjust="0"/>
  </p:normalViewPr>
  <p:slideViewPr>
    <p:cSldViewPr snapToGrid="0" snapToObjects="1">
      <p:cViewPr>
        <p:scale>
          <a:sx n="90" d="100"/>
          <a:sy n="90" d="100"/>
        </p:scale>
        <p:origin x="-2148" y="-432"/>
      </p:cViewPr>
      <p:guideLst>
        <p:guide orient="horz" pos="2184"/>
        <p:guide pos="293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0"/>
            <a:ext cx="56665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REQ-010  </a:t>
            </a:r>
            <a:r>
              <a:rPr lang="ru-RU" dirty="0" smtClean="0"/>
              <a:t>UML-моделирование </a:t>
            </a:r>
            <a:r>
              <a:rPr lang="ru-RU" dirty="0"/>
              <a:t>с </a:t>
            </a:r>
            <a:r>
              <a:rPr lang="ru-RU" dirty="0" smtClean="0"/>
              <a:t>использованием</a:t>
            </a:r>
            <a:r>
              <a:rPr lang="en-US" dirty="0" smtClean="0"/>
              <a:t>  </a:t>
            </a:r>
            <a:r>
              <a:rPr lang="ru-RU" dirty="0" smtClean="0"/>
              <a:t>Sparx </a:t>
            </a:r>
            <a:r>
              <a:rPr lang="ru-RU" dirty="0"/>
              <a:t>Enterprise Architect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5055" y="0"/>
            <a:ext cx="10513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1</a:t>
            </a:r>
            <a:r>
              <a:rPr lang="ru-RU" dirty="0" smtClean="0"/>
              <a:t>.05.2012</a:t>
            </a: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1AD1E43D-EAE4-433E-BE16-FDF7E0AD3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3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673DEE97-728B-4A80-AA21-9FD0F50E7F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21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business need: A problem or opportunity of strategic or tactical importance to be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addressed.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-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&gt;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инвестор хочет на своих мощностях, ничего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аутсорсить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. Полный цикл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Calibri" panose="020F0502020204030204" pitchFamily="34" charset="0"/>
              </a:rPr>
              <a:t>производства. Закупка сырья, продажа дистрибьютору по зафиксированному тарифу.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Так мы сразу определим полный цикл производства по фазам,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т.е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Затирание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Фильтрация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Кипячение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Охлаждение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Брожение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Фильтрация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Розлив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.. По кусочкам ..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такого метода – мы не упираемся в определение уровней функциональной декомпозиции , рутовой функции и т.п.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После применения подхода получается, что цели – это шаги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валью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чейн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MVF –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это вся цепочка (т.е. будет зависеть от приоритетов), а эпики надо определять с юзерами по дефолту.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В результате у нас есть набор эпиков, которые мы можем проанализировать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Как технолог я хочу иметь возможность измерять и контролировать температуру, чтобы выдерживать температурные паузы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Как технолог я хочу измерять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ph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затора</a:t>
            </a:r>
          </a:p>
          <a:p>
            <a:pPr marL="0" indent="0">
              <a:buFontTx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(8 примеров для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флипчарта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ы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1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e-learning.luxoft.com/moodle/course/category.php?id=39" TargetMode="External"/><Relationship Id="rId7" Type="http://schemas.openxmlformats.org/officeDocument/2006/relationships/hyperlink" Target="http://www.luxoft-training.ru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luxtown.luxoft.com/Training/Pages/default.aspx" TargetMode="External"/><Relationship Id="rId5" Type="http://schemas.openxmlformats.org/officeDocument/2006/relationships/hyperlink" Target="https://e-learning.luxoft.com/moodle/course/category.php?id=67" TargetMode="External"/><Relationship Id="rId4" Type="http://schemas.openxmlformats.org/officeDocument/2006/relationships/hyperlink" Target="https://e-learning.luxoft.com/moodle/course/category.php?id=55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xoft-training.ru/training/catalog_directions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luxtown.luxoft.com/Training_new_en/Home/Pages/LuxoftTraining.aspx" TargetMode="External"/><Relationship Id="rId7" Type="http://schemas.openxmlformats.org/officeDocument/2006/relationships/hyperlink" Target="http://www.luxoft-training.ru/timetable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inthr.luxoft.com/IntHRWebApp/aspx_PTC/CreateRequestTraining.aspx?Context=0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uxoft-training.ru/about" TargetMode="External"/><Relationship Id="rId11" Type="http://schemas.openxmlformats.org/officeDocument/2006/relationships/hyperlink" Target="http://www.facebook.com/TrainingCenterLuxoft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hyperlink" Target="http://www.luxoft-training.ru/contacts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6" descr="prezentacj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707" y="2157609"/>
            <a:ext cx="3161905" cy="3161905"/>
          </a:xfrm>
          <a:prstGeom prst="ellipse">
            <a:avLst/>
          </a:prstGeom>
          <a:ln w="19050">
            <a:solidFill>
              <a:schemeClr val="tx2"/>
            </a:solidFill>
          </a:ln>
          <a:effectLst/>
        </p:spPr>
      </p:pic>
      <p:sp>
        <p:nvSpPr>
          <p:cNvPr id="8" name="Prostokąt 24"/>
          <p:cNvSpPr/>
          <p:nvPr/>
        </p:nvSpPr>
        <p:spPr>
          <a:xfrm flipH="1">
            <a:off x="8748713" y="2427288"/>
            <a:ext cx="395287" cy="2473325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latin typeface="+mj-lt"/>
              <a:cs typeface="Arial" pitchFamily="34" charset="0"/>
            </a:endParaRPr>
          </a:p>
        </p:txBody>
      </p:sp>
      <p:pic>
        <p:nvPicPr>
          <p:cNvPr id="9" name="Picture 20" descr="3 Quadra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uxoft_Logo_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0500"/>
            <a:ext cx="21971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dtytuł 2"/>
          <p:cNvSpPr>
            <a:spLocks noGrp="1"/>
          </p:cNvSpPr>
          <p:nvPr>
            <p:ph type="subTitle" idx="1"/>
          </p:nvPr>
        </p:nvSpPr>
        <p:spPr>
          <a:xfrm>
            <a:off x="3967065" y="4562340"/>
            <a:ext cx="4795200" cy="338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  <p:sp>
        <p:nvSpPr>
          <p:cNvPr id="18" name="Tytuł 10"/>
          <p:cNvSpPr>
            <a:spLocks noGrp="1"/>
          </p:cNvSpPr>
          <p:nvPr>
            <p:ph type="title"/>
          </p:nvPr>
        </p:nvSpPr>
        <p:spPr>
          <a:xfrm>
            <a:off x="3962400" y="2783983"/>
            <a:ext cx="4794324" cy="175295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168239" y="5762184"/>
            <a:ext cx="4580473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3967681" y="2376488"/>
            <a:ext cx="4793996" cy="3848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2800" b="1" baseline="0">
                <a:solidFill>
                  <a:srgbClr val="F36E2B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680304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6" descr="prezentacj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3 Quadra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qr-cod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486025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24"/>
          <p:cNvSpPr/>
          <p:nvPr userDrawn="1"/>
        </p:nvSpPr>
        <p:spPr>
          <a:xfrm flipH="1">
            <a:off x="8748713" y="2427288"/>
            <a:ext cx="395287" cy="2473325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latin typeface="+mj-lt"/>
              <a:cs typeface="Arial" pitchFamily="34" charset="0"/>
            </a:endParaRPr>
          </a:p>
        </p:txBody>
      </p:sp>
      <p:sp>
        <p:nvSpPr>
          <p:cNvPr id="15" name="Podtytuł 2"/>
          <p:cNvSpPr>
            <a:spLocks noGrp="1"/>
          </p:cNvSpPr>
          <p:nvPr>
            <p:ph type="subTitle" idx="1"/>
          </p:nvPr>
        </p:nvSpPr>
        <p:spPr>
          <a:xfrm>
            <a:off x="2291847" y="2997200"/>
            <a:ext cx="6446654" cy="188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 smtClean="0"/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303463" y="5344270"/>
            <a:ext cx="6435037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2303464" y="2427158"/>
            <a:ext cx="6446654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lang="en-US" sz="2800" b="1" baseline="0" smtClean="0">
                <a:solidFill>
                  <a:srgbClr val="F36E2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2303463" y="5704310"/>
            <a:ext cx="6435038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305738" y="6064350"/>
            <a:ext cx="6435037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6721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6" descr="prezentacj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3 Quadra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uxoft_Logo_whit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0500"/>
            <a:ext cx="21971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 userDrawn="1"/>
        </p:nvSpPr>
        <p:spPr>
          <a:xfrm>
            <a:off x="3515555" y="1706563"/>
            <a:ext cx="2332404" cy="5478423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marL="574675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2pPr>
            <a:lvl3pPr marL="863600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3pPr>
            <a:lvl4pPr marL="11509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35000" b="0" dirty="0" smtClean="0"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bg1">
                      <a:alpha val="29000"/>
                    </a:schemeClr>
                  </a:glow>
                </a:effectLst>
                <a:latin typeface="Segoe UI Semibold" pitchFamily="34" charset="0"/>
                <a:ea typeface="Segoe UI Symbol" pitchFamily="34" charset="0"/>
              </a:rPr>
              <a:t>?</a:t>
            </a:r>
            <a:endParaRPr lang="en-US" sz="35000" b="0" dirty="0">
              <a:solidFill>
                <a:schemeClr val="accent2">
                  <a:lumMod val="75000"/>
                </a:schemeClr>
              </a:solidFill>
              <a:effectLst>
                <a:glow rad="38100">
                  <a:schemeClr val="bg1">
                    <a:alpha val="29000"/>
                  </a:schemeClr>
                </a:glow>
              </a:effectLst>
              <a:latin typeface="Segoe UI Semibold" pitchFamily="34" charset="0"/>
              <a:ea typeface="Segoe UI Symbo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52807" y="1752600"/>
            <a:ext cx="6057900" cy="5992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287338" indent="-287338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None/>
              <a:defRPr sz="3200" b="1">
                <a:solidFill>
                  <a:schemeClr val="bg1"/>
                </a:solidFill>
                <a:latin typeface="a_FuturaRoundDemi" pitchFamily="34" charset="-52"/>
                <a:ea typeface="ＭＳ Ｐゴシック" charset="0"/>
                <a:cs typeface="Arial" pitchFamily="34" charset="0"/>
              </a:defRPr>
            </a:lvl1pPr>
            <a:lvl2pPr marL="574675" indent="-28733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  <a:defRPr sz="2200">
                <a:latin typeface="+mj-lt"/>
                <a:ea typeface="Arial" charset="0"/>
                <a:cs typeface="Arial" pitchFamily="34" charset="0"/>
              </a:defRPr>
            </a:lvl2pPr>
            <a:lvl3pPr marL="863600" indent="-28733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latin typeface="+mj-lt"/>
                <a:ea typeface="Arial" charset="0"/>
                <a:cs typeface="Arial" pitchFamily="34" charset="0"/>
              </a:defRPr>
            </a:lvl3pPr>
            <a:lvl4pPr marL="1150938" indent="-28733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>
                <a:latin typeface="+mj-lt"/>
                <a:ea typeface="Arial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3503772" y="4011147"/>
            <a:ext cx="2332404" cy="454025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marL="574675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2pPr>
            <a:lvl3pPr marL="863600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3pPr>
            <a:lvl4pPr marL="11509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_FuturaRoundDemi" pitchFamily="34" charset="-52"/>
              </a:rPr>
              <a:t>Вопросы?</a:t>
            </a:r>
            <a:endParaRPr lang="en-US" sz="3200" b="1" dirty="0">
              <a:solidFill>
                <a:schemeClr val="bg1"/>
              </a:solidFill>
              <a:latin typeface="a_FuturaRoundDemi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18012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D:\Картинки, клипарты\Знаки, пиктограммы, логотипы\= Пиктограммы\sleek-xp-basic-icons\PNG\Attac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82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50850" y="1248230"/>
            <a:ext cx="8477250" cy="540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/>
              <a:t>Рекомендованная литература, аудиокниги, видеоуроки, вебинары, а также масса полезных ссылок доступны из сети </a:t>
            </a:r>
            <a:r>
              <a:rPr lang="en-US" sz="2000" dirty="0"/>
              <a:t>Luxoft </a:t>
            </a:r>
            <a:r>
              <a:rPr lang="ru-RU" sz="2000" dirty="0"/>
              <a:t>и </a:t>
            </a:r>
            <a:r>
              <a:rPr lang="en-US" sz="2000" dirty="0"/>
              <a:t>UBS</a:t>
            </a:r>
            <a:r>
              <a:rPr lang="ru-RU" sz="2000" dirty="0"/>
              <a:t> на портале </a:t>
            </a:r>
            <a:r>
              <a:rPr lang="en-US" sz="2000" dirty="0"/>
              <a:t>e-Learning</a:t>
            </a:r>
            <a:r>
              <a:rPr lang="ru-RU" sz="2000" dirty="0"/>
              <a:t>: </a:t>
            </a:r>
            <a:r>
              <a:rPr lang="en-US" sz="2000" dirty="0">
                <a:hlinkClick r:id="rId3"/>
              </a:rPr>
              <a:t>https://e-learning.luxoft.com</a:t>
            </a:r>
          </a:p>
          <a:p>
            <a:pPr marL="449263" algn="just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000" i="1" dirty="0"/>
              <a:t>В том числе:</a:t>
            </a:r>
            <a:endParaRPr lang="en-US" sz="2000" i="1" dirty="0"/>
          </a:p>
          <a:p>
            <a:pPr marL="898525" lvl="1" indent="-173038" algn="just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§"/>
              <a:defRPr/>
            </a:pPr>
            <a:r>
              <a:rPr lang="ru-RU" sz="2000" dirty="0"/>
              <a:t>Библиотека для самообразования:</a:t>
            </a:r>
          </a:p>
          <a:p>
            <a:pPr marL="898525" indent="3175" algn="just">
              <a:spcBef>
                <a:spcPts val="0"/>
              </a:spcBef>
              <a:buSzPct val="110000"/>
              <a:buFont typeface="Wingdings" pitchFamily="2" charset="2"/>
              <a:buNone/>
              <a:defRPr/>
            </a:pPr>
            <a:r>
              <a:rPr lang="en-US" sz="2000" dirty="0">
                <a:hlinkClick r:id="rId3"/>
              </a:rPr>
              <a:t>https://e-learning.luxoft.com/moodle/course/category.php?id=39</a:t>
            </a:r>
            <a:endParaRPr lang="ru-RU" sz="2000" dirty="0"/>
          </a:p>
          <a:p>
            <a:pPr marL="898525" lvl="1" indent="-173038" algn="just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§"/>
              <a:defRPr/>
            </a:pPr>
            <a:r>
              <a:rPr lang="ru-RU" sz="2000" dirty="0"/>
              <a:t>Литература по системному и бизнес-анализу:</a:t>
            </a:r>
          </a:p>
          <a:p>
            <a:pPr marL="901700" algn="just">
              <a:spcBef>
                <a:spcPts val="0"/>
              </a:spcBef>
              <a:buSzPct val="110000"/>
              <a:buFont typeface="Wingdings" pitchFamily="2" charset="2"/>
              <a:buNone/>
              <a:defRPr/>
            </a:pPr>
            <a:r>
              <a:rPr lang="en-US" sz="2000" dirty="0">
                <a:hlinkClick r:id="rId4"/>
              </a:rPr>
              <a:t>https://e-learning.luxoft.com/moodle/course/category.php?id=55</a:t>
            </a:r>
            <a:endParaRPr lang="en-US" sz="2000" dirty="0"/>
          </a:p>
          <a:p>
            <a:pPr marL="898525" lvl="1" indent="-173038" algn="just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§"/>
              <a:defRPr/>
            </a:pPr>
            <a:r>
              <a:rPr lang="ru-RU" sz="2000" dirty="0"/>
              <a:t>Ссылки на внешние библиотеки:</a:t>
            </a:r>
            <a:endParaRPr lang="en-US" sz="2000" dirty="0"/>
          </a:p>
          <a:p>
            <a:pPr marL="898525" lvl="1" indent="3175" algn="just">
              <a:spcBef>
                <a:spcPts val="0"/>
              </a:spcBef>
              <a:buSzPct val="110000"/>
              <a:buFont typeface="Arial" pitchFamily="34" charset="0"/>
              <a:buNone/>
              <a:defRPr/>
            </a:pPr>
            <a:r>
              <a:rPr lang="en-US" sz="2000" dirty="0">
                <a:hlinkClick r:id="rId5"/>
              </a:rPr>
              <a:t>https://e-learning.luxoft.com/moodle/course/category.php?id=67</a:t>
            </a:r>
            <a:endParaRPr lang="ru-RU" sz="2000" dirty="0"/>
          </a:p>
          <a:p>
            <a:pPr marL="457200" indent="-457200" algn="just">
              <a:spcBef>
                <a:spcPts val="1800"/>
              </a:spcBef>
              <a:buFont typeface="+mj-lt"/>
              <a:buAutoNum type="arabicPeriod" startAt="2"/>
              <a:defRPr/>
            </a:pPr>
            <a:r>
              <a:rPr lang="ru-RU" sz="2000" dirty="0"/>
              <a:t>Информация о направлениях обучения, курсах, тренерах, экспертах, планы на текущий год, структура Luxoft Training и другая полезная информация:</a:t>
            </a:r>
            <a:endParaRPr lang="ru-RU" sz="2000" dirty="0">
              <a:hlinkClick r:id="rId3"/>
            </a:endParaRPr>
          </a:p>
          <a:p>
            <a:pPr marL="898525" lvl="1" algn="just">
              <a:spcBef>
                <a:spcPts val="600"/>
              </a:spcBef>
              <a:buSzPct val="110000"/>
              <a:buFont typeface="Arial" pitchFamily="34" charset="0"/>
              <a:buNone/>
              <a:defRPr/>
            </a:pPr>
            <a:r>
              <a:rPr lang="en-US" sz="2000" dirty="0">
                <a:hlinkClick r:id="rId6"/>
              </a:rPr>
              <a:t>http://luxtown.luxoft.com/Training/Pages/default.aspx</a:t>
            </a:r>
            <a:endParaRPr lang="ru-RU" sz="2000" dirty="0"/>
          </a:p>
          <a:p>
            <a:pPr marL="898525" lvl="1" algn="just">
              <a:spcBef>
                <a:spcPts val="600"/>
              </a:spcBef>
              <a:buSzPct val="110000"/>
              <a:buFont typeface="Arial" pitchFamily="34" charset="0"/>
              <a:buNone/>
              <a:defRPr/>
            </a:pPr>
            <a:r>
              <a:rPr lang="en-US" sz="2000" dirty="0">
                <a:hlinkClick r:id="rId7"/>
              </a:rPr>
              <a:t>http://www.luxoft-training.ru/</a:t>
            </a:r>
            <a:endParaRPr lang="en-US" sz="2000" dirty="0">
              <a:hlinkClick r:id="rId6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01700" y="319088"/>
            <a:ext cx="802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Дополнительные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материалы и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29782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27041" y="319088"/>
            <a:ext cx="761291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Рекомендуемая</a:t>
            </a:r>
            <a:r>
              <a:rPr lang="ru-RU" sz="2600" b="1" baseline="0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 литература</a:t>
            </a:r>
            <a:endParaRPr lang="ru-RU" sz="2600" b="1" dirty="0" smtClean="0">
              <a:solidFill>
                <a:srgbClr val="002060"/>
              </a:solidFill>
              <a:latin typeface="Myriad Pro" pitchFamily="-8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0850" y="1411472"/>
            <a:ext cx="8477250" cy="846386"/>
          </a:xfrm>
          <a:prstGeom prst="rect">
            <a:avLst/>
          </a:prstGeom>
        </p:spPr>
        <p:txBody>
          <a:bodyPr>
            <a:spAutoFit/>
          </a:bodyPr>
          <a:lstStyle>
            <a:lvl1pPr marL="355600" indent="-35560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533400" indent="0">
              <a:buNone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26" name="Picture 2" descr="D:\Картинки, клипарты\Книги, документы, диаграммы\books-clipart - без фона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" y="255290"/>
            <a:ext cx="1013583" cy="7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7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C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/>
          <p:nvPr userDrawn="1"/>
        </p:nvCxnSpPr>
        <p:spPr>
          <a:xfrm>
            <a:off x="5337590" y="1445788"/>
            <a:ext cx="3414298" cy="1410057"/>
          </a:xfrm>
          <a:prstGeom prst="line">
            <a:avLst/>
          </a:prstGeom>
          <a:ln w="15875"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61950" y="1370013"/>
            <a:ext cx="3405188" cy="3470275"/>
          </a:xfrm>
          <a:prstGeom prst="ellipse">
            <a:avLst/>
          </a:prstGeom>
          <a:gradFill>
            <a:gsLst>
              <a:gs pos="0">
                <a:schemeClr val="tx2"/>
              </a:gs>
              <a:gs pos="64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2130425" y="2801938"/>
            <a:ext cx="1420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2"/>
              </a:rPr>
              <a:t>IntHR</a:t>
            </a:r>
            <a:endParaRPr lang="ru-RU" sz="1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Luxtown</a:t>
            </a:r>
            <a:endParaRPr lang="ru-RU" sz="1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217863" y="99060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38100">
                    <a:schemeClr val="accent1">
                      <a:satMod val="175000"/>
                      <a:alpha val="41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Внешний</a:t>
            </a:r>
            <a:r>
              <a:rPr lang="ru-RU" sz="2000" b="1" dirty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38100">
                    <a:schemeClr val="accent1">
                      <a:satMod val="175000"/>
                      <a:alpha val="41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1200" dirty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38100">
                    <a:schemeClr val="accent1">
                      <a:satMod val="175000"/>
                      <a:alpha val="41000"/>
                    </a:schemeClr>
                  </a:glo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ресурс</a:t>
            </a:r>
          </a:p>
        </p:txBody>
      </p:sp>
      <p:pic>
        <p:nvPicPr>
          <p:cNvPr id="7" name="Picture 5" descr="C:\Documents and Settings\Administrator\Pulpit\logo pomaranczowe tl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638300"/>
            <a:ext cx="13938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 rotWithShape="1">
          <a:blip r:embed="rId5" cstate="print"/>
          <a:srcRect r="34164" b="14814"/>
          <a:stretch/>
        </p:blipFill>
        <p:spPr bwMode="auto">
          <a:xfrm>
            <a:off x="4322763" y="2870200"/>
            <a:ext cx="4429125" cy="341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4597400" y="3603625"/>
            <a:ext cx="3803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учебном центре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www.luxoft-training.ru/about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Расписание 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en-US" sz="1200" b="1" dirty="0">
                <a:solidFill>
                  <a:srgbClr val="1F5282"/>
                </a:solidFill>
                <a:latin typeface="Arial" pitchFamily="34" charset="0"/>
                <a:cs typeface="Arial" pitchFamily="34" charset="0"/>
                <a:hlinkClick r:id="rId7"/>
              </a:rPr>
              <a:t>www.luxoft-training.ru/timetable</a:t>
            </a:r>
            <a:endParaRPr lang="ru-RU" sz="1200" b="1" dirty="0">
              <a:solidFill>
                <a:srgbClr val="1F528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Каталог курсов 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www.luxoft-training.ru/training/catalog_directions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Контакты 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9"/>
              </a:rPr>
              <a:t>www.luxoft-training.ru/contacts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4281"/>
              </a:buClr>
              <a:buSzPct val="100000"/>
              <a:buFont typeface="Wingdings" pitchFamily="2" charset="2"/>
              <a:buNone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5526088"/>
            <a:ext cx="422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157788" y="5721350"/>
            <a:ext cx="347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4281"/>
              </a:buClr>
              <a:buSzPct val="100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1"/>
              </a:rPr>
              <a:t>www.facebook.com/TrainingCenterLuxoft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4281"/>
              </a:buClr>
              <a:buSzPct val="100000"/>
              <a:buFont typeface="Wingdings" pitchFamily="2" charset="2"/>
              <a:buNone/>
              <a:defRPr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5858" y="1445788"/>
            <a:ext cx="2011732" cy="881881"/>
          </a:xfrm>
          <a:prstGeom prst="rect">
            <a:avLst/>
          </a:prstGeom>
          <a:noFill/>
          <a:ln w="19050" cap="rnd">
            <a:gradFill>
              <a:gsLst>
                <a:gs pos="0">
                  <a:schemeClr val="accent1"/>
                </a:gs>
                <a:gs pos="7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7200000" scaled="0"/>
            </a:gra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Connector 34"/>
          <p:cNvCxnSpPr/>
          <p:nvPr userDrawn="1"/>
        </p:nvCxnSpPr>
        <p:spPr>
          <a:xfrm>
            <a:off x="3325858" y="1445788"/>
            <a:ext cx="996388" cy="1410057"/>
          </a:xfrm>
          <a:prstGeom prst="line">
            <a:avLst/>
          </a:prstGeom>
          <a:ln w="15875"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/>
          <p:cNvSpPr>
            <a:spLocks noChangeArrowheads="1"/>
          </p:cNvSpPr>
          <p:nvPr userDrawn="1"/>
        </p:nvSpPr>
        <p:spPr bwMode="auto">
          <a:xfrm>
            <a:off x="484216" y="2254250"/>
            <a:ext cx="3038793" cy="400110"/>
          </a:xfrm>
          <a:prstGeom prst="rect">
            <a:avLst/>
          </a:prstGeom>
          <a:noFill/>
          <a:ln>
            <a:noFill/>
          </a:ln>
          <a:effectLst>
            <a:glow rad="63500">
              <a:schemeClr val="tx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50800">
                    <a:srgbClr val="002060">
                      <a:alpha val="74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Внутренние ресурсы</a:t>
            </a:r>
          </a:p>
        </p:txBody>
      </p:sp>
      <p:sp>
        <p:nvSpPr>
          <p:cNvPr id="16" name="Content Placeholder 2"/>
          <p:cNvSpPr txBox="1">
            <a:spLocks/>
          </p:cNvSpPr>
          <p:nvPr userDrawn="1"/>
        </p:nvSpPr>
        <p:spPr bwMode="auto">
          <a:xfrm>
            <a:off x="541020" y="2679700"/>
            <a:ext cx="1638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Расписание, курсы, тренеры</a:t>
            </a: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 bwMode="auto">
          <a:xfrm>
            <a:off x="833438" y="3538538"/>
            <a:ext cx="1363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 обучения, логистика, контакты</a:t>
            </a:r>
          </a:p>
        </p:txBody>
      </p:sp>
      <p:sp>
        <p:nvSpPr>
          <p:cNvPr id="18" name="Rectangle 35"/>
          <p:cNvSpPr>
            <a:spLocks noChangeArrowheads="1"/>
          </p:cNvSpPr>
          <p:nvPr userDrawn="1"/>
        </p:nvSpPr>
        <p:spPr bwMode="auto">
          <a:xfrm>
            <a:off x="2154238" y="3878263"/>
            <a:ext cx="1420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Luxtown</a:t>
            </a:r>
            <a:endParaRPr lang="ru-RU" sz="1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360488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 userDrawn="1"/>
        </p:nvSpPr>
        <p:spPr bwMode="auto">
          <a:xfrm>
            <a:off x="288925" y="123825"/>
            <a:ext cx="86963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Информационные ресурсы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Luxoft Training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29"/>
          <p:cNvCxnSpPr/>
          <p:nvPr userDrawn="1"/>
        </p:nvCxnSpPr>
        <p:spPr>
          <a:xfrm>
            <a:off x="3319508" y="2346719"/>
            <a:ext cx="996388" cy="3958967"/>
          </a:xfrm>
          <a:prstGeom prst="line">
            <a:avLst/>
          </a:prstGeom>
          <a:ln w="15875"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5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56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Long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"/>
          <p:cNvSpPr/>
          <p:nvPr/>
        </p:nvSpPr>
        <p:spPr>
          <a:xfrm>
            <a:off x="257175" y="374650"/>
            <a:ext cx="88582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Prostokąt 32"/>
          <p:cNvSpPr/>
          <p:nvPr/>
        </p:nvSpPr>
        <p:spPr>
          <a:xfrm flipH="1">
            <a:off x="508000" y="1604963"/>
            <a:ext cx="177800" cy="360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Prostokąt 32"/>
          <p:cNvSpPr/>
          <p:nvPr userDrawn="1"/>
        </p:nvSpPr>
        <p:spPr>
          <a:xfrm flipH="1">
            <a:off x="508000" y="2017713"/>
            <a:ext cx="177800" cy="360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Prostokąt 32"/>
          <p:cNvSpPr/>
          <p:nvPr userDrawn="1"/>
        </p:nvSpPr>
        <p:spPr>
          <a:xfrm flipH="1">
            <a:off x="508000" y="2430463"/>
            <a:ext cx="177800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Prostokąt 32"/>
          <p:cNvSpPr/>
          <p:nvPr userDrawn="1"/>
        </p:nvSpPr>
        <p:spPr>
          <a:xfrm flipH="1">
            <a:off x="508000" y="2841625"/>
            <a:ext cx="177800" cy="360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Prostokąt 32"/>
          <p:cNvSpPr/>
          <p:nvPr userDrawn="1"/>
        </p:nvSpPr>
        <p:spPr>
          <a:xfrm flipH="1">
            <a:off x="508000" y="3254375"/>
            <a:ext cx="177800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Prostokąt 32"/>
          <p:cNvSpPr/>
          <p:nvPr userDrawn="1"/>
        </p:nvSpPr>
        <p:spPr>
          <a:xfrm flipH="1">
            <a:off x="508000" y="3665538"/>
            <a:ext cx="177800" cy="360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Symbol zastępczy tekstu 41"/>
          <p:cNvSpPr>
            <a:spLocks noGrp="1"/>
          </p:cNvSpPr>
          <p:nvPr>
            <p:ph type="body" sz="quarter" idx="27"/>
          </p:nvPr>
        </p:nvSpPr>
        <p:spPr>
          <a:xfrm>
            <a:off x="736526" y="1598266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ymbol zastępczy tekstu 41"/>
          <p:cNvSpPr>
            <a:spLocks noGrp="1"/>
          </p:cNvSpPr>
          <p:nvPr>
            <p:ph type="body" sz="quarter" idx="36"/>
          </p:nvPr>
        </p:nvSpPr>
        <p:spPr>
          <a:xfrm>
            <a:off x="736526" y="2010322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Symbol zastępczy tekstu 41"/>
          <p:cNvSpPr>
            <a:spLocks noGrp="1"/>
          </p:cNvSpPr>
          <p:nvPr>
            <p:ph type="body" sz="quarter" idx="37"/>
          </p:nvPr>
        </p:nvSpPr>
        <p:spPr>
          <a:xfrm>
            <a:off x="736526" y="2422378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Symbol zastępczy tekstu 41"/>
          <p:cNvSpPr>
            <a:spLocks noGrp="1"/>
          </p:cNvSpPr>
          <p:nvPr>
            <p:ph type="body" sz="quarter" idx="38"/>
          </p:nvPr>
        </p:nvSpPr>
        <p:spPr>
          <a:xfrm>
            <a:off x="736526" y="2834434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Symbol zastępczy tekstu 41"/>
          <p:cNvSpPr>
            <a:spLocks noGrp="1"/>
          </p:cNvSpPr>
          <p:nvPr>
            <p:ph type="body" sz="quarter" idx="39"/>
          </p:nvPr>
        </p:nvSpPr>
        <p:spPr>
          <a:xfrm>
            <a:off x="736526" y="3246490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Symbol zastępczy tekstu 41"/>
          <p:cNvSpPr>
            <a:spLocks noGrp="1"/>
          </p:cNvSpPr>
          <p:nvPr>
            <p:ph type="body" sz="quarter" idx="40"/>
          </p:nvPr>
        </p:nvSpPr>
        <p:spPr>
          <a:xfrm>
            <a:off x="736526" y="3658543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0767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4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1625" y="1408339"/>
            <a:ext cx="8610146" cy="1843088"/>
          </a:xfrm>
          <a:prstGeom prst="rect">
            <a:avLst/>
          </a:prstGeom>
        </p:spPr>
        <p:txBody>
          <a:bodyPr/>
          <a:lstStyle>
            <a:lvl1pPr marL="250825" indent="-698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None/>
              <a:defRPr lang="en-US" sz="2000" kern="1200" dirty="0" smtClean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307562" indent="-342900" algn="just">
              <a:defRPr lang="en-US" sz="200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630237" indent="-342900" algn="just">
              <a:spcBef>
                <a:spcPts val="0"/>
              </a:spcBef>
              <a:spcAft>
                <a:spcPts val="1200"/>
              </a:spcAft>
              <a:defRPr lang="en-US" sz="200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919162" indent="-342900"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52000" lvl="0" indent="-287338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First level</a:t>
            </a:r>
          </a:p>
          <a:p>
            <a:pPr marL="574675" lvl="1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863600" lvl="2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79181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6" y="1204913"/>
            <a:ext cx="8629650" cy="13234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lang="en-US" sz="2000" kern="1200" baseline="0" dirty="0" smtClean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just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0"/>
              </a:spcBef>
              <a:spcAft>
                <a:spcPts val="0"/>
              </a:spcAft>
              <a:defRPr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150938" indent="-2873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spcBef>
                <a:spcPts val="0"/>
              </a:spcBef>
              <a:spcAft>
                <a:spcPts val="0"/>
              </a:spcAft>
              <a:defRPr>
                <a:solidFill>
                  <a:srgbClr val="002060"/>
                </a:solidFill>
              </a:defRPr>
            </a:lvl5pPr>
          </a:lstStyle>
          <a:p>
            <a:pPr marL="252000" lvl="0" indent="-287338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89488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123825"/>
            <a:ext cx="8687254" cy="8810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82575" y="1103313"/>
            <a:ext cx="8687254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07562" indent="-342900">
              <a:spcBef>
                <a:spcPts val="1200"/>
              </a:spcBef>
              <a:buSzPct val="150000"/>
              <a:buFont typeface="Wingdings" pitchFamily="2" charset="2"/>
              <a:buChar char="§"/>
              <a:defRPr lang="en-US" sz="2000" kern="1200" dirty="0" smtClean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74675" indent="-287338">
              <a:spcBef>
                <a:spcPts val="1200"/>
              </a:spcBef>
              <a:buSzPct val="120000"/>
              <a:buFont typeface="Arial" pitchFamily="34" charset="0"/>
              <a:buChar char="•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863600" indent="-287338">
              <a:spcBef>
                <a:spcPts val="1200"/>
              </a:spcBef>
              <a:buSzPct val="70000"/>
              <a:buFont typeface="Courier New" pitchFamily="49" charset="0"/>
              <a:buChar char="o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1200"/>
              </a:spcBef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marL="252000" lvl="0" indent="-287338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14035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10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/>
          </a:p>
        </p:txBody>
      </p:sp>
      <p:pic>
        <p:nvPicPr>
          <p:cNvPr id="4" name="Picture 2" descr="F:\prezentacjav3\szblonu\kwadra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6" descr="prezentacja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929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24"/>
          <p:cNvSpPr/>
          <p:nvPr/>
        </p:nvSpPr>
        <p:spPr>
          <a:xfrm flipH="1">
            <a:off x="8724900" y="2427288"/>
            <a:ext cx="246063" cy="1920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3" descr="3 Quadra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93486" y="2989942"/>
            <a:ext cx="8202838" cy="1358221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493486" y="2427288"/>
            <a:ext cx="8202838" cy="376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13478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D:\Картинки, клипарты\Знаки, пиктограммы, логотипы\= Пиктограммы\sleek-xp-basic-icons\PNG\Document Wr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93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133" y="123825"/>
            <a:ext cx="8030691" cy="8810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0"/>
          <p:cNvSpPr/>
          <p:nvPr/>
        </p:nvSpPr>
        <p:spPr>
          <a:xfrm>
            <a:off x="0" y="142875"/>
            <a:ext cx="214313" cy="6000750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/>
          </a:p>
        </p:txBody>
      </p:sp>
      <p:sp>
        <p:nvSpPr>
          <p:cNvPr id="10" name="Prostokąt 13"/>
          <p:cNvSpPr/>
          <p:nvPr/>
        </p:nvSpPr>
        <p:spPr>
          <a:xfrm>
            <a:off x="501650" y="1268413"/>
            <a:ext cx="2728913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>
              <a:latin typeface="+mj-lt"/>
            </a:endParaRPr>
          </a:p>
        </p:txBody>
      </p:sp>
      <p:sp>
        <p:nvSpPr>
          <p:cNvPr id="11" name="Prostokąt 14"/>
          <p:cNvSpPr/>
          <p:nvPr/>
        </p:nvSpPr>
        <p:spPr>
          <a:xfrm>
            <a:off x="6191250" y="1268413"/>
            <a:ext cx="2662238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>
              <a:latin typeface="+mj-lt"/>
            </a:endParaRPr>
          </a:p>
        </p:txBody>
      </p:sp>
      <p:sp>
        <p:nvSpPr>
          <p:cNvPr id="12" name="Prostokąt 15"/>
          <p:cNvSpPr/>
          <p:nvPr/>
        </p:nvSpPr>
        <p:spPr>
          <a:xfrm>
            <a:off x="3354388" y="1268413"/>
            <a:ext cx="2728912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>
              <a:latin typeface="+mj-lt"/>
            </a:endParaRPr>
          </a:p>
        </p:txBody>
      </p:sp>
      <p:sp>
        <p:nvSpPr>
          <p:cNvPr id="17" name="Symbol zastępczy tekstu 29"/>
          <p:cNvSpPr>
            <a:spLocks noGrp="1"/>
          </p:cNvSpPr>
          <p:nvPr>
            <p:ph type="body" sz="quarter" idx="23"/>
          </p:nvPr>
        </p:nvSpPr>
        <p:spPr>
          <a:xfrm>
            <a:off x="501650" y="1296312"/>
            <a:ext cx="2728903" cy="69940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Symbol zastępczy tekstu 29"/>
          <p:cNvSpPr>
            <a:spLocks noGrp="1"/>
          </p:cNvSpPr>
          <p:nvPr>
            <p:ph type="body" sz="quarter" idx="24"/>
          </p:nvPr>
        </p:nvSpPr>
        <p:spPr>
          <a:xfrm>
            <a:off x="6191816" y="1296312"/>
            <a:ext cx="2662315" cy="69940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ymbol zastępczy tekstu 29"/>
          <p:cNvSpPr>
            <a:spLocks noGrp="1"/>
          </p:cNvSpPr>
          <p:nvPr>
            <p:ph type="body" sz="quarter" idx="25"/>
          </p:nvPr>
        </p:nvSpPr>
        <p:spPr>
          <a:xfrm>
            <a:off x="3355075" y="1296312"/>
            <a:ext cx="2728903" cy="69940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ymbol zastępczy tekstu 43"/>
          <p:cNvSpPr>
            <a:spLocks noGrp="1"/>
          </p:cNvSpPr>
          <p:nvPr>
            <p:ph type="body" sz="quarter" idx="41"/>
          </p:nvPr>
        </p:nvSpPr>
        <p:spPr>
          <a:xfrm>
            <a:off x="501650" y="2128455"/>
            <a:ext cx="2698750" cy="707886"/>
          </a:xfrm>
          <a:prstGeom prst="rect">
            <a:avLst/>
          </a:prstGeom>
        </p:spPr>
        <p:txBody>
          <a:bodyPr>
            <a:spAutoFit/>
          </a:bodyPr>
          <a:lstStyle>
            <a:lvl1pPr marL="288000" indent="-288000">
              <a:buClr>
                <a:schemeClr val="accent4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4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buFont typeface="Wingdings" pitchFamily="2" charset="2"/>
              <a:buChar char="v"/>
              <a:defRPr sz="10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ymbol zastępczy tekstu 43"/>
          <p:cNvSpPr>
            <a:spLocks noGrp="1"/>
          </p:cNvSpPr>
          <p:nvPr>
            <p:ph type="body" sz="quarter" idx="42"/>
          </p:nvPr>
        </p:nvSpPr>
        <p:spPr>
          <a:xfrm>
            <a:off x="3355075" y="2128455"/>
            <a:ext cx="2698750" cy="707886"/>
          </a:xfrm>
          <a:prstGeom prst="rect">
            <a:avLst/>
          </a:prstGeom>
        </p:spPr>
        <p:txBody>
          <a:bodyPr>
            <a:spAutoFit/>
          </a:bodyPr>
          <a:lstStyle>
            <a:lvl1pPr marL="288000" indent="-288000">
              <a:buClr>
                <a:schemeClr val="accent4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4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buFont typeface="Wingdings" pitchFamily="2" charset="2"/>
              <a:buChar char="v"/>
              <a:defRPr sz="10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ymbol zastępczy tekstu 43"/>
          <p:cNvSpPr>
            <a:spLocks noGrp="1"/>
          </p:cNvSpPr>
          <p:nvPr>
            <p:ph type="body" sz="quarter" idx="43"/>
          </p:nvPr>
        </p:nvSpPr>
        <p:spPr>
          <a:xfrm>
            <a:off x="6191816" y="2128455"/>
            <a:ext cx="2698750" cy="707886"/>
          </a:xfrm>
          <a:prstGeom prst="rect">
            <a:avLst/>
          </a:prstGeom>
        </p:spPr>
        <p:txBody>
          <a:bodyPr>
            <a:spAutoFit/>
          </a:bodyPr>
          <a:lstStyle>
            <a:lvl1pPr marL="288000" indent="-288000">
              <a:buClr>
                <a:schemeClr val="accent4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4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buFont typeface="Wingdings" pitchFamily="2" charset="2"/>
              <a:buChar char="v"/>
              <a:defRPr sz="10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4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0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/>
          </a:p>
        </p:txBody>
      </p:sp>
      <p:sp>
        <p:nvSpPr>
          <p:cNvPr id="19" name="Rectangle 280"/>
          <p:cNvSpPr txBox="1">
            <a:spLocks noChangeArrowheads="1"/>
          </p:cNvSpPr>
          <p:nvPr/>
        </p:nvSpPr>
        <p:spPr bwMode="auto">
          <a:xfrm>
            <a:off x="8316913" y="6627813"/>
            <a:ext cx="7318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F2AB992B-E1BA-44FB-A8CF-5B2E7CE2F1D2}" type="slidenum">
              <a:rPr lang="en-US" sz="1100" smtClean="0">
                <a:latin typeface="Myriad Pro" pitchFamily="-84" charset="0"/>
              </a:rPr>
              <a:pPr algn="r" eaLnBrk="1" hangingPunct="1">
                <a:defRPr/>
              </a:pPr>
              <a:t>‹#›</a:t>
            </a:fld>
            <a:r>
              <a:rPr lang="en-US" sz="1200" dirty="0" smtClean="0">
                <a:latin typeface="Myriad Pro" pitchFamily="-84" charset="0"/>
              </a:rPr>
              <a:t> </a:t>
            </a:r>
          </a:p>
        </p:txBody>
      </p:sp>
      <p:sp>
        <p:nvSpPr>
          <p:cNvPr id="2" name="Title Placeholder 2"/>
          <p:cNvSpPr>
            <a:spLocks noGrp="1"/>
          </p:cNvSpPr>
          <p:nvPr>
            <p:ph type="title"/>
          </p:nvPr>
        </p:nvSpPr>
        <p:spPr bwMode="auto">
          <a:xfrm>
            <a:off x="282575" y="123825"/>
            <a:ext cx="862919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9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2" r:id="rId2"/>
    <p:sldLayoutId id="2147483959" r:id="rId3"/>
    <p:sldLayoutId id="2147483951" r:id="rId4"/>
    <p:sldLayoutId id="2147483967" r:id="rId5"/>
    <p:sldLayoutId id="2147483948" r:id="rId6"/>
    <p:sldLayoutId id="2147483973" r:id="rId7"/>
    <p:sldLayoutId id="2147483947" r:id="rId8"/>
    <p:sldLayoutId id="2147483954" r:id="rId9"/>
    <p:sldLayoutId id="2147483966" r:id="rId10"/>
    <p:sldLayoutId id="2147483964" r:id="rId11"/>
    <p:sldLayoutId id="2147483962" r:id="rId12"/>
    <p:sldLayoutId id="2147483974" r:id="rId13"/>
    <p:sldLayoutId id="2147483975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marL="574675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Arial" pitchFamily="34" charset="0"/>
        <a:buChar char="–"/>
        <a:defRPr sz="2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863600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11509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/>
          <p:cNvSpPr>
            <a:spLocks noGrp="1"/>
          </p:cNvSpPr>
          <p:nvPr>
            <p:ph type="title"/>
          </p:nvPr>
        </p:nvSpPr>
        <p:spPr bwMode="auto">
          <a:xfrm>
            <a:off x="282575" y="123825"/>
            <a:ext cx="862919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4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marL="574675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Arial" pitchFamily="34" charset="0"/>
        <a:buChar char="–"/>
        <a:defRPr sz="2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863600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11509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linkedin.com/in/kirill-barabanov-5ba17446" TargetMode="External"/><Relationship Id="rId4" Type="http://schemas.openxmlformats.org/officeDocument/2006/relationships/hyperlink" Target="mailto:Kb.profile.it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6"/>
          <p:cNvSpPr txBox="1">
            <a:spLocks/>
          </p:cNvSpPr>
          <p:nvPr/>
        </p:nvSpPr>
        <p:spPr>
          <a:xfrm>
            <a:off x="422176" y="2447697"/>
            <a:ext cx="8237798" cy="163673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ru-RU" sz="3800" b="0" kern="0" cap="small" dirty="0">
                <a:latin typeface="Calibri" panose="020F0502020204030204" pitchFamily="34" charset="0"/>
                <a:cs typeface="Calibri" panose="020F0502020204030204" pitchFamily="34" charset="0"/>
              </a:rPr>
              <a:t>Расчет бизнес-кейса: </a:t>
            </a:r>
            <a:r>
              <a:rPr lang="ru-RU" sz="3800" b="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800" b="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b="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сочетание </a:t>
            </a:r>
            <a:r>
              <a:rPr lang="ru-RU" sz="3800" b="0" kern="0" cap="small" dirty="0">
                <a:latin typeface="Calibri" panose="020F0502020204030204" pitchFamily="34" charset="0"/>
                <a:cs typeface="Calibri" panose="020F0502020204030204" pitchFamily="34" charset="0"/>
              </a:rPr>
              <a:t>традиционной модели и приемов из арсенала бизнес-аналитика</a:t>
            </a:r>
            <a:endParaRPr lang="ru-RU" sz="3800" b="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23254" y="5916726"/>
            <a:ext cx="5336274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50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Апреля 201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analystdays.ru/files/autoupload/34/52/57/yrnosoyk279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3" y="502783"/>
            <a:ext cx="24288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затрат: иногда полезно послушать истории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Поговорим с бизнес-пользователями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BDD</a:t>
            </a:r>
          </a:p>
          <a:p>
            <a:pPr marL="800100" lvl="1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Affinity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maps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Fishbowl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elaboration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затрат: фокусируемся на главном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Взаимосвязь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приоритизации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MVF 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затрат: от требований к решению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требований: вариативность целевого решения и бизнес-кейса, как следствие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затрат: оценка стоимости решения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Применим техники Анализ рынка,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RFI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бенчмарк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Собираем бизнес-кейс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Выгоды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CAPEX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OPEX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Не все так просто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Рассчитываем дисконтированный денежный поток с учетом инфляции, амортизации и налогов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d.keepcalm-o-matic.co.uk/i-w600/keep-calm-and-let-s-discus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173" y="778835"/>
            <a:ext cx="4514740" cy="5267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8046" y="807699"/>
            <a:ext cx="5336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718" y="6414448"/>
            <a:ext cx="805218" cy="44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pic>
        <p:nvPicPr>
          <p:cNvPr id="20482" name="Picture 2" descr="http://www.darrenstoupe.com/wp-content/uploads/2014/11/thats-all-folks-128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92" y="1903721"/>
            <a:ext cx="4189983" cy="26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/>
          <p:nvPr/>
        </p:nvSpPr>
        <p:spPr>
          <a:xfrm>
            <a:off x="4789770" y="6356287"/>
            <a:ext cx="4291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kb.profile.it@gmail.com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744662" y="5563914"/>
            <a:ext cx="5336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Кирилл Барабанов</a:t>
            </a:r>
          </a:p>
        </p:txBody>
      </p:sp>
      <p:sp>
        <p:nvSpPr>
          <p:cNvPr id="8" name="Rectangle 5"/>
          <p:cNvSpPr/>
          <p:nvPr/>
        </p:nvSpPr>
        <p:spPr>
          <a:xfrm>
            <a:off x="3105812" y="5963667"/>
            <a:ext cx="5975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https://ru.linkedin.com/in/kirill-barabanov-5ba17446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Добро пожаловать на мой мастер-класс!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691114" y="1227061"/>
            <a:ext cx="784900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Кирилл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Барабанов, аналитик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Принимал участие во многих проектах российских и зарубежных компаний по разработке и внедрению заказного ПО, а также в проектах по разработке ИТ-стратегий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Стаж работы более 9 лет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CISA, CBAP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 чем это всё?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673629"/>
            <a:ext cx="860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Расчет бизнес-кейса (также ТЭО,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является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одной из распространенных задач, с которыми может столкнуться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бизнес-аналитик. Что делать, если вы столкнулись с такой задачей в незнакомой предметной области?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Коротко о главном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325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Расчет бизнес-кейса применяется для оценки и обоснования целесообразности проекта (портфеля проектов)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основе расчета бизнес-кейса лежит сравнение выгод от реализации проекта (внедрения решения) с затратами на его реализацию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Зададим контекст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Инвестор (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Budget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owner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теоретически подкованный, но не опытный пивовар (технолог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CTO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собираются начать свой пивоваренный бизнес</a:t>
            </a:r>
          </a:p>
        </p:txBody>
      </p:sp>
    </p:spTree>
    <p:extLst>
      <p:ext uri="{BB962C8B-B14F-4D97-AF65-F5344CB8AC3E}">
        <p14:creationId xmlns:p14="http://schemas.microsoft.com/office/powerpoint/2010/main" val="38182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Бизне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с-потребности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выгод – самое постое…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* цена</a:t>
            </a:r>
          </a:p>
        </p:txBody>
      </p:sp>
    </p:spTree>
    <p:extLst>
      <p:ext uri="{BB962C8B-B14F-4D97-AF65-F5344CB8AC3E}">
        <p14:creationId xmlns:p14="http://schemas.microsoft.com/office/powerpoint/2010/main" val="42669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затрат: быстрый старт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Применим технику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Value Chain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чтобы компенсировать нехватку знаний в новой предметной области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Расчет затрат: «как съесть слона?» 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82575" y="1492875"/>
            <a:ext cx="8608424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Применим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подход к функциональной декомпозиции:</a:t>
            </a:r>
          </a:p>
          <a:p>
            <a:pPr marL="914400" lvl="1" indent="-4572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Viable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lnSpc>
                <a:spcPct val="12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Epics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uxoft Colors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004281"/>
      </a:accent1>
      <a:accent2>
        <a:srgbClr val="296DAD"/>
      </a:accent2>
      <a:accent3>
        <a:srgbClr val="8D9BCE"/>
      </a:accent3>
      <a:accent4>
        <a:srgbClr val="F36F23"/>
      </a:accent4>
      <a:accent5>
        <a:srgbClr val="F78C5F"/>
      </a:accent5>
      <a:accent6>
        <a:srgbClr val="EE1C25"/>
      </a:accent6>
      <a:hlink>
        <a:srgbClr val="0000FF"/>
      </a:hlink>
      <a:folHlink>
        <a:srgbClr val="800080"/>
      </a:folHlink>
    </a:clrScheme>
    <a:fontScheme name="Luxoft Font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Luxoft Colors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004281"/>
      </a:accent1>
      <a:accent2>
        <a:srgbClr val="296DAD"/>
      </a:accent2>
      <a:accent3>
        <a:srgbClr val="8D9BCE"/>
      </a:accent3>
      <a:accent4>
        <a:srgbClr val="F36F23"/>
      </a:accent4>
      <a:accent5>
        <a:srgbClr val="F78C5F"/>
      </a:accent5>
      <a:accent6>
        <a:srgbClr val="EE1C25"/>
      </a:accent6>
      <a:hlink>
        <a:srgbClr val="0000FF"/>
      </a:hlink>
      <a:folHlink>
        <a:srgbClr val="800080"/>
      </a:folHlink>
    </a:clrScheme>
    <a:fontScheme name="Luxoft Font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85361</TotalTime>
  <Words>468</Words>
  <Application>Microsoft Office PowerPoint</Application>
  <PresentationFormat>On-screen Show (4:3)</PresentationFormat>
  <Paragraphs>83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Theme</vt:lpstr>
      <vt:lpstr>1_Default Theme</vt:lpstr>
      <vt:lpstr>PowerPoint Presentation</vt:lpstr>
      <vt:lpstr>Добро пожаловать на мой мастер-класс!</vt:lpstr>
      <vt:lpstr>О чем это всё?</vt:lpstr>
      <vt:lpstr>Коротко о главном</vt:lpstr>
      <vt:lpstr>Зададим контекст</vt:lpstr>
      <vt:lpstr>С чего начать?</vt:lpstr>
      <vt:lpstr>Расчет выгод – самое постое…</vt:lpstr>
      <vt:lpstr>Расчет затрат: быстрый старт</vt:lpstr>
      <vt:lpstr>Расчет затрат: «как съесть слона?» </vt:lpstr>
      <vt:lpstr>Расчет затрат: иногда полезно послушать истории</vt:lpstr>
      <vt:lpstr>Расчет затрат: фокусируемся на главном</vt:lpstr>
      <vt:lpstr>Расчет затрат: от требований к решению</vt:lpstr>
      <vt:lpstr>Расчет затрат: оценка стоимости решения</vt:lpstr>
      <vt:lpstr>Собираем бизнес-кейс</vt:lpstr>
      <vt:lpstr>Не все так просто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Oldi-PC</dc:creator>
  <cp:lastModifiedBy>Kirill Barabanov</cp:lastModifiedBy>
  <cp:revision>2583</cp:revision>
  <dcterms:created xsi:type="dcterms:W3CDTF">2008-04-09T14:11:37Z</dcterms:created>
  <dcterms:modified xsi:type="dcterms:W3CDTF">2017-01-30T22:45:32Z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0x010100B03E396B26CCA14BA3C85C6C1BD71AA70047E524E914318849B2D2C7F6C69A0312</vt:lpwstr>
  </property>
  <property fmtid="{D5CDD505-2E9C-101B-9397-08002B2CF9AE}" pid="3" name="ContentType">
    <vt:lpwstr>Presentation</vt:lpwstr>
  </property>
  <property fmtid="{D5CDD505-2E9C-101B-9397-08002B2CF9AE}" pid="4" name="Language">
    <vt:lpwstr>English</vt:lpwstr>
  </property>
  <property fmtid="{D5CDD505-2E9C-101B-9397-08002B2CF9AE}" pid="5" name="LuxoftOfferingTypeRef">
    <vt:lpwstr/>
  </property>
  <property fmtid="{D5CDD505-2E9C-101B-9397-08002B2CF9AE}" pid="6" name="CRMObjSID">
    <vt:lpwstr/>
  </property>
  <property fmtid="{D5CDD505-2E9C-101B-9397-08002B2CF9AE}" pid="7" name="FunctionalArea">
    <vt:lpwstr/>
  </property>
  <property fmtid="{D5CDD505-2E9C-101B-9397-08002B2CF9AE}" pid="8" name="ProposalCodeRef">
    <vt:lpwstr/>
  </property>
  <property fmtid="{D5CDD505-2E9C-101B-9397-08002B2CF9AE}" pid="9" name="_Contributor">
    <vt:lpwstr/>
  </property>
  <property fmtid="{D5CDD505-2E9C-101B-9397-08002B2CF9AE}" pid="10" name="Use">
    <vt:lpwstr/>
  </property>
  <property fmtid="{D5CDD505-2E9C-101B-9397-08002B2CF9AE}" pid="11" name="Application">
    <vt:lpwstr/>
  </property>
  <property fmtid="{D5CDD505-2E9C-101B-9397-08002B2CF9AE}" pid="12" name="ExpertiseRef">
    <vt:lpwstr/>
  </property>
  <property fmtid="{D5CDD505-2E9C-101B-9397-08002B2CF9AE}" pid="13" name="AreaOfExpertise">
    <vt:lpwstr/>
  </property>
</Properties>
</file>