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256" r:id="rId2"/>
    <p:sldId id="308" r:id="rId3"/>
    <p:sldId id="310" r:id="rId4"/>
    <p:sldId id="307" r:id="rId5"/>
    <p:sldId id="312" r:id="rId6"/>
    <p:sldId id="346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11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0A7099-B222-49EF-92D8-F5EDAFDD6E8C}" v="1" dt="2021-05-18T12:01:15.0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1" autoAdjust="0"/>
    <p:restoredTop sz="83115" autoAdjust="0"/>
  </p:normalViewPr>
  <p:slideViewPr>
    <p:cSldViewPr>
      <p:cViewPr varScale="1">
        <p:scale>
          <a:sx n="57" d="100"/>
          <a:sy n="57" d="100"/>
        </p:scale>
        <p:origin x="836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376"/>
    </p:cViewPr>
  </p:sorterViewPr>
  <p:notesViewPr>
    <p:cSldViewPr>
      <p:cViewPr varScale="1">
        <p:scale>
          <a:sx n="77" d="100"/>
          <a:sy n="77" d="100"/>
        </p:scale>
        <p:origin x="4324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ximpart" clId="Web-{B20A7099-B222-49EF-92D8-F5EDAFDD6E8C}"/>
    <pc:docChg chg="modSld">
      <pc:chgData name="maximpart" userId="" providerId="" clId="Web-{B20A7099-B222-49EF-92D8-F5EDAFDD6E8C}" dt="2021-05-18T12:01:15.037" v="0" actId="1076"/>
      <pc:docMkLst>
        <pc:docMk/>
      </pc:docMkLst>
      <pc:sldChg chg="modSp">
        <pc:chgData name="maximpart" userId="" providerId="" clId="Web-{B20A7099-B222-49EF-92D8-F5EDAFDD6E8C}" dt="2021-05-18T12:01:15.037" v="0" actId="1076"/>
        <pc:sldMkLst>
          <pc:docMk/>
          <pc:sldMk cId="944362473" sldId="332"/>
        </pc:sldMkLst>
        <pc:grpChg chg="mod">
          <ac:chgData name="maximpart" userId="" providerId="" clId="Web-{B20A7099-B222-49EF-92D8-F5EDAFDD6E8C}" dt="2021-05-18T12:01:15.037" v="0" actId="1076"/>
          <ac:grpSpMkLst>
            <pc:docMk/>
            <pc:sldMk cId="944362473" sldId="332"/>
            <ac:grpSpMk id="61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74F7E-2A86-46E1-81F3-1D7CB250E9E6}" type="datetimeFigureOut">
              <a:rPr lang="ru-RU" smtClean="0"/>
              <a:pPr/>
              <a:t>18.05.2021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CBB6D-3102-4938-A0BE-C73099B699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319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Титульный слайд: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вступление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про то, что мало докладов на тему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расскажу про свои «грабли»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переход к знакомству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b="0" u="sng" dirty="0"/>
              <a:t>В</a:t>
            </a:r>
            <a:r>
              <a:rPr lang="ru-RU" b="0" u="sng" baseline="0" dirty="0"/>
              <a:t> целом про выбор решения</a:t>
            </a:r>
            <a:r>
              <a:rPr lang="ru-RU" b="1" baseline="0" dirty="0"/>
              <a:t>:</a:t>
            </a:r>
          </a:p>
          <a:p>
            <a:pPr lvl="0"/>
            <a:r>
              <a:rPr lang="ru-RU" b="0" baseline="0" dirty="0"/>
              <a:t> - квадрант </a:t>
            </a:r>
            <a:r>
              <a:rPr lang="ru-RU" b="0" baseline="0" dirty="0" err="1"/>
              <a:t>гартнера</a:t>
            </a:r>
            <a:endParaRPr lang="ru-RU" b="0" baseline="0" dirty="0"/>
          </a:p>
          <a:p>
            <a:pPr lvl="0"/>
            <a:r>
              <a:rPr lang="ru-RU" b="0" baseline="0" dirty="0"/>
              <a:t> - </a:t>
            </a:r>
            <a:r>
              <a:rPr lang="en-US" b="0" baseline="0" dirty="0"/>
              <a:t>PBI</a:t>
            </a:r>
            <a:r>
              <a:rPr lang="ru-RU" b="0" baseline="0" dirty="0"/>
              <a:t> лидер + его хитрости</a:t>
            </a:r>
          </a:p>
          <a:p>
            <a:pPr lvl="0"/>
            <a:r>
              <a:rPr lang="ru-RU" b="0" baseline="0" dirty="0"/>
              <a:t> - не накладывайте ограничения, или накладывайте с умом и заранее</a:t>
            </a:r>
          </a:p>
          <a:p>
            <a:pPr lvl="0"/>
            <a:r>
              <a:rPr lang="ru-RU" b="0" baseline="0" dirty="0"/>
              <a:t> - переход к след. слайду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005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u="sng" dirty="0"/>
              <a:t>Подводка к прототипам</a:t>
            </a:r>
            <a:r>
              <a:rPr lang="ru-RU" dirty="0"/>
              <a:t>: </a:t>
            </a:r>
          </a:p>
          <a:p>
            <a:r>
              <a:rPr lang="ru-RU" baseline="0" dirty="0"/>
              <a:t> - вопрос в зал: кто знает, что это</a:t>
            </a:r>
          </a:p>
          <a:p>
            <a:r>
              <a:rPr lang="ru-RU" baseline="0" dirty="0"/>
              <a:t> - вопрос в зал: а какая разница между картинками</a:t>
            </a:r>
          </a:p>
          <a:p>
            <a:r>
              <a:rPr lang="ru-RU" baseline="0" dirty="0"/>
              <a:t> - упомянуть про схожесть</a:t>
            </a:r>
          </a:p>
          <a:p>
            <a:r>
              <a:rPr lang="ru-RU" baseline="0" dirty="0"/>
              <a:t> - переход к след. слайду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959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fontAlgn="ctr"/>
            <a:r>
              <a:rPr lang="ru-RU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Прототип</a:t>
            </a:r>
            <a:r>
              <a:rPr lang="x-non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критичность наличия прототипа на входе</a:t>
            </a:r>
          </a:p>
          <a:p>
            <a:pPr rtl="0" fontAlgn="ctr"/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максимальная детализация</a:t>
            </a:r>
          </a:p>
          <a:p>
            <a:pPr rtl="0" fontAlgn="ctr"/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примером со связкой двух показателей</a:t>
            </a:r>
          </a:p>
          <a:p>
            <a:pPr rtl="0" fontAlgn="ctr"/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переход к след. слайду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499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120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Подводка к разделению отчетов: </a:t>
            </a:r>
          </a:p>
          <a:p>
            <a:pPr lvl="0"/>
            <a:r>
              <a:rPr lang="ru-RU" sz="1200" i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сколько людей – столько и мнений</a:t>
            </a:r>
          </a:p>
          <a:p>
            <a:pPr lvl="0"/>
            <a:r>
              <a:rPr lang="ru-RU" sz="1200" i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вопрос в зал: знакомая ли ситуация</a:t>
            </a:r>
          </a:p>
          <a:p>
            <a:pPr lvl="0"/>
            <a:r>
              <a:rPr lang="ru-RU" sz="1200" i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переход к след. слайду</a:t>
            </a:r>
            <a:endParaRPr lang="ru-RU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496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fontAlgn="ctr"/>
            <a:r>
              <a:rPr lang="ru-RU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Разбивка отчетов:</a:t>
            </a: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разные юзеры хотят разное</a:t>
            </a: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разделять отчеты по роли и области</a:t>
            </a: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пример про диверсифицированный бизнес</a:t>
            </a: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переход к след. слайду</a:t>
            </a:r>
          </a:p>
          <a:p>
            <a:pPr rtl="0" fontAlgn="ctr"/>
            <a:endParaRPr lang="ru-RU" u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339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Подводка к унификации основных метрик: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вопрос в зал: кто знает, что на фото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кратко про </a:t>
            </a:r>
            <a:r>
              <a:rPr lang="en-US" sz="1200" i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MQB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ru-RU" sz="1200" i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унификация ключевого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переход к след. слайду</a:t>
            </a:r>
            <a:endParaRPr lang="ru-RU" u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579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sng" dirty="0"/>
              <a:t>Про унификацию метрик</a:t>
            </a:r>
            <a:r>
              <a:rPr lang="ru-RU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 - унифицируйте ключевые метрики (пример с чистой выручкой)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 - разные разрезы, но одинаковые показатели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 - переход к след. слайду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479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u="sng" dirty="0"/>
              <a:t>Подводка</a:t>
            </a:r>
            <a:r>
              <a:rPr lang="ru-RU" u="sng" baseline="0" dirty="0"/>
              <a:t> к </a:t>
            </a:r>
            <a:r>
              <a:rPr lang="en-US" u="sng" baseline="0" dirty="0"/>
              <a:t>row-level Security:</a:t>
            </a:r>
            <a:r>
              <a:rPr lang="en-US" baseline="0" dirty="0"/>
              <a:t> </a:t>
            </a:r>
            <a:endParaRPr lang="ru-RU" dirty="0"/>
          </a:p>
          <a:p>
            <a:r>
              <a:rPr lang="ru-RU" dirty="0"/>
              <a:t> - проблема, когда люди должны видеть только свои данные</a:t>
            </a:r>
          </a:p>
          <a:p>
            <a:r>
              <a:rPr lang="ru-RU" baseline="0" dirty="0"/>
              <a:t> - п</a:t>
            </a:r>
            <a:r>
              <a:rPr lang="ru-RU" dirty="0"/>
              <a:t>ример</a:t>
            </a:r>
            <a:r>
              <a:rPr lang="ru-RU" baseline="0" dirty="0"/>
              <a:t> с ключевыми клиентами</a:t>
            </a:r>
            <a:endParaRPr lang="ru-RU" dirty="0"/>
          </a:p>
          <a:p>
            <a:r>
              <a:rPr lang="ru-RU" dirty="0"/>
              <a:t> - переход на след. слайд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666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fontAlgn="ctr"/>
            <a:r>
              <a:rPr lang="en-US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Security</a:t>
            </a:r>
            <a:r>
              <a:rPr lang="ru-RU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необходимость разграничения доступа внутри отчета (если есть такая политика), </a:t>
            </a:r>
            <a:r>
              <a:rPr lang="en-US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Row-level</a:t>
            </a:r>
            <a:endParaRPr lang="ru-RU" sz="1200" b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упомянуть про потенциальную компетентность пользователей</a:t>
            </a:r>
          </a:p>
          <a:p>
            <a:pPr rtl="0" fontAlgn="ctr"/>
            <a:r>
              <a:rPr lang="en-US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переиспользование данных других систем</a:t>
            </a: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MDS</a:t>
            </a:r>
          </a:p>
          <a:p>
            <a:pPr rtl="0" fontAlgn="ctr"/>
            <a:r>
              <a:rPr lang="en-US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AD </a:t>
            </a:r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группы</a:t>
            </a:r>
            <a:endParaRPr lang="en-US" sz="1200" b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en-US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переход к след. слайду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6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u="sng" dirty="0"/>
              <a:t>Подводка</a:t>
            </a:r>
            <a:r>
              <a:rPr lang="ru-RU" u="sng" baseline="0" dirty="0"/>
              <a:t> к изначальной детализации требований к данным: </a:t>
            </a:r>
            <a:endParaRPr lang="ru-RU" dirty="0"/>
          </a:p>
          <a:p>
            <a:r>
              <a:rPr lang="ru-RU" dirty="0"/>
              <a:t> - вопрос: было ли такое, что разработчики</a:t>
            </a:r>
            <a:r>
              <a:rPr lang="ru-RU" baseline="0" dirty="0"/>
              <a:t> не поняли, что делать</a:t>
            </a:r>
          </a:p>
          <a:p>
            <a:r>
              <a:rPr lang="ru-RU" baseline="0" dirty="0"/>
              <a:t> - часто слышал такие истории</a:t>
            </a:r>
          </a:p>
          <a:p>
            <a:r>
              <a:rPr lang="ru-RU" baseline="0" dirty="0"/>
              <a:t> - переход к след. слайду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01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Давайте познакомимся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про текущую позицию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про фото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 предыдущий опыт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про первое выступление на конференциях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переход к тому, о чем пойдет речь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u="sng" dirty="0"/>
              <a:t>Требования к данным:</a:t>
            </a:r>
          </a:p>
          <a:p>
            <a:r>
              <a:rPr lang="ru-RU" u="none" baseline="0" dirty="0"/>
              <a:t> - частые кейсы с грубыми и абстрактными требованиями</a:t>
            </a:r>
          </a:p>
          <a:p>
            <a:r>
              <a:rPr lang="ru-RU" u="none" baseline="0" dirty="0"/>
              <a:t> - </a:t>
            </a:r>
            <a:r>
              <a:rPr lang="ru-RU" u="none" baseline="0" dirty="0" err="1"/>
              <a:t>проактивная</a:t>
            </a:r>
            <a:r>
              <a:rPr lang="ru-RU" u="none" baseline="0" dirty="0"/>
              <a:t> фиксация требований к МД со стороны аналитики</a:t>
            </a:r>
          </a:p>
          <a:p>
            <a:r>
              <a:rPr lang="ru-RU" u="none" baseline="0" dirty="0"/>
              <a:t> - свой опыт</a:t>
            </a:r>
          </a:p>
          <a:p>
            <a:r>
              <a:rPr lang="ru-RU" u="none" baseline="0" dirty="0"/>
              <a:t> - переход к след. слайду</a:t>
            </a:r>
            <a:endParaRPr lang="ru-RU" u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726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u="sng" dirty="0"/>
              <a:t>Подводка к тестированию:</a:t>
            </a:r>
          </a:p>
          <a:p>
            <a:r>
              <a:rPr lang="ru-RU" u="none" baseline="0" dirty="0"/>
              <a:t> - про автомобиль помним</a:t>
            </a:r>
          </a:p>
          <a:p>
            <a:r>
              <a:rPr lang="ru-RU" u="none" baseline="0" dirty="0"/>
              <a:t> - вопрос: на фото конвейер, в чем его суть?</a:t>
            </a:r>
          </a:p>
          <a:p>
            <a:r>
              <a:rPr lang="ru-RU" u="none" baseline="0" dirty="0"/>
              <a:t> - про этапы и контроль качества</a:t>
            </a:r>
          </a:p>
          <a:p>
            <a:r>
              <a:rPr lang="ru-RU" u="none" baseline="0" dirty="0"/>
              <a:t> - в конце сложно понять, где и что сломалось</a:t>
            </a:r>
          </a:p>
          <a:p>
            <a:r>
              <a:rPr lang="ru-RU" u="none" baseline="0" dirty="0"/>
              <a:t> - переход к след. слайду</a:t>
            </a:r>
            <a:endParaRPr lang="ru-RU" u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84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sng" dirty="0"/>
              <a:t>Тестирование</a:t>
            </a:r>
            <a:r>
              <a:rPr lang="ru-RU" u="none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none" baseline="0" dirty="0"/>
              <a:t> - тестировать на всех этапах преобразования данных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none" baseline="0" dirty="0"/>
              <a:t> - не забывать про тестирование самих отчётов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none" baseline="0" dirty="0"/>
              <a:t> - переход к нефункциональным требованиям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105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u="sng" dirty="0"/>
              <a:t>Подводка к </a:t>
            </a:r>
            <a:r>
              <a:rPr lang="ru-RU" u="sng" dirty="0" err="1"/>
              <a:t>айдентике</a:t>
            </a:r>
            <a:r>
              <a:rPr lang="ru-RU" u="sng" baseline="0" dirty="0"/>
              <a:t> бренда:</a:t>
            </a:r>
          </a:p>
          <a:p>
            <a:r>
              <a:rPr lang="ru-RU" u="none" baseline="0" dirty="0"/>
              <a:t> - картинки на экране – лого операторов</a:t>
            </a:r>
          </a:p>
          <a:p>
            <a:r>
              <a:rPr lang="ru-RU" u="none" baseline="0" dirty="0"/>
              <a:t> - вопрос: что сразу бросается в глаза? Цвета</a:t>
            </a:r>
          </a:p>
          <a:p>
            <a:r>
              <a:rPr lang="ru-RU" u="none" baseline="0" dirty="0"/>
              <a:t> - переход к след. слайду</a:t>
            </a:r>
            <a:endParaRPr lang="ru-RU" u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020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fontAlgn="ctr"/>
            <a:r>
              <a:rPr lang="en-US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Brand Compliance</a:t>
            </a:r>
            <a:r>
              <a:rPr lang="ru-RU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про корпоративную стилистику</a:t>
            </a: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не забывать про нее при построении системы</a:t>
            </a: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пример с </a:t>
            </a:r>
            <a:r>
              <a:rPr lang="ru-RU" sz="1200" b="0" u="non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нетфликс</a:t>
            </a:r>
            <a:endParaRPr lang="ru-RU" sz="1200" b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переход к производительности, но без тех. характеристик</a:t>
            </a:r>
            <a:endParaRPr lang="ru-RU" sz="1200" b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1563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u="sng" dirty="0"/>
              <a:t>Подводка к производительности</a:t>
            </a:r>
            <a:r>
              <a:rPr lang="ru-RU" dirty="0"/>
              <a:t>:</a:t>
            </a:r>
          </a:p>
          <a:p>
            <a:r>
              <a:rPr lang="ru-RU" baseline="0" dirty="0"/>
              <a:t> - про эффект </a:t>
            </a:r>
            <a:r>
              <a:rPr lang="ru-RU" baseline="0" dirty="0" err="1"/>
              <a:t>даннинга-крюгера</a:t>
            </a:r>
            <a:endParaRPr lang="ru-RU" baseline="0" dirty="0"/>
          </a:p>
          <a:p>
            <a:r>
              <a:rPr lang="ru-RU" baseline="0" dirty="0"/>
              <a:t> - про измененный график для производительности</a:t>
            </a:r>
          </a:p>
          <a:p>
            <a:r>
              <a:rPr lang="ru-RU" baseline="0" dirty="0"/>
              <a:t> - переход к след. слайду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654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Производительность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заранее проработать вопрос производительности, который влияет на длительность загрузки и отрисовки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заложить запас сразу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абстрактный пример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переход к след. слайду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5605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u="sng" dirty="0"/>
              <a:t>Подводка</a:t>
            </a:r>
            <a:r>
              <a:rPr lang="ru-RU" u="sng" baseline="0" dirty="0"/>
              <a:t> к мобильным версиям: </a:t>
            </a:r>
            <a:endParaRPr lang="ru-RU" baseline="0" dirty="0"/>
          </a:p>
          <a:p>
            <a:r>
              <a:rPr lang="ru-RU" baseline="0" dirty="0"/>
              <a:t> - про 2021 год и смартфоны</a:t>
            </a:r>
          </a:p>
          <a:p>
            <a:r>
              <a:rPr lang="ru-RU" baseline="0" dirty="0"/>
              <a:t> - что будет, если в лоб открыть отчет?</a:t>
            </a:r>
          </a:p>
          <a:p>
            <a:r>
              <a:rPr lang="ru-RU" baseline="0" dirty="0"/>
              <a:t> - переход к след. слайду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895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fontAlgn="ctr"/>
            <a:r>
              <a:rPr lang="ru-RU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Мобильные</a:t>
            </a:r>
            <a:r>
              <a:rPr lang="ru-RU" sz="1200" b="0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отчеты</a:t>
            </a:r>
            <a:r>
              <a:rPr lang="ru-RU" sz="1200" b="1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rtl="0" fontAlgn="ctr"/>
            <a:r>
              <a:rPr lang="ru-RU" sz="1200" b="1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так, как на картинке, быть не должно</a:t>
            </a: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пользователям нужны данные оперативно на телефоне</a:t>
            </a: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создавайте мобильные версии</a:t>
            </a: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пример с </a:t>
            </a:r>
            <a:r>
              <a:rPr lang="en-US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PBI</a:t>
            </a: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проверяйте их</a:t>
            </a: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переход к след. слайду</a:t>
            </a:r>
          </a:p>
          <a:p>
            <a:pPr rtl="0" fontAlgn="ctr"/>
            <a:endParaRPr lang="ru-RU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2705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u="sng" dirty="0"/>
              <a:t>Подводка к печатным версиям: </a:t>
            </a:r>
            <a:endParaRPr lang="ru-RU" dirty="0"/>
          </a:p>
          <a:p>
            <a:r>
              <a:rPr lang="ru-RU" dirty="0"/>
              <a:t> - актуальность бумажных распечаток </a:t>
            </a:r>
          </a:p>
          <a:p>
            <a:r>
              <a:rPr lang="ru-RU" dirty="0"/>
              <a:t> - что будет, если просто распечатать из браузера?</a:t>
            </a:r>
          </a:p>
          <a:p>
            <a:r>
              <a:rPr lang="ru-RU" dirty="0"/>
              <a:t> - переход на след. слайд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55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b="0" u="sng" dirty="0"/>
              <a:t>Спойлер</a:t>
            </a:r>
            <a:r>
              <a:rPr lang="ru-RU" dirty="0"/>
              <a:t>: </a:t>
            </a:r>
          </a:p>
          <a:p>
            <a:pPr>
              <a:buFont typeface="Arial" charset="0"/>
              <a:buNone/>
            </a:pPr>
            <a:r>
              <a:rPr lang="ru-RU" baseline="0" dirty="0"/>
              <a:t> - контекст</a:t>
            </a:r>
          </a:p>
          <a:p>
            <a:pPr>
              <a:buFont typeface="Arial" charset="0"/>
              <a:buNone/>
            </a:pPr>
            <a:r>
              <a:rPr lang="ru-RU" baseline="0" dirty="0"/>
              <a:t> - ключевые требования</a:t>
            </a:r>
          </a:p>
          <a:p>
            <a:pPr>
              <a:buFont typeface="Arial" charset="0"/>
              <a:buNone/>
            </a:pPr>
            <a:r>
              <a:rPr lang="ru-RU" baseline="0" dirty="0"/>
              <a:t> - нефункциональные требования</a:t>
            </a:r>
          </a:p>
          <a:p>
            <a:pPr>
              <a:buFont typeface="Arial" charset="0"/>
              <a:buNone/>
            </a:pPr>
            <a:r>
              <a:rPr lang="ru-RU" baseline="0" dirty="0"/>
              <a:t> - прочее</a:t>
            </a:r>
          </a:p>
          <a:p>
            <a:pPr>
              <a:buFont typeface="Arial" charset="0"/>
              <a:buNone/>
            </a:pPr>
            <a:r>
              <a:rPr lang="ru-RU" baseline="0" dirty="0"/>
              <a:t> - есть очевидное и не очень</a:t>
            </a:r>
          </a:p>
          <a:p>
            <a:pPr>
              <a:buFont typeface="Arial" charset="0"/>
              <a:buNone/>
            </a:pPr>
            <a:r>
              <a:rPr lang="ru-RU" baseline="0" dirty="0"/>
              <a:t> - аналогии, а не скриншоты + авто</a:t>
            </a:r>
          </a:p>
          <a:p>
            <a:pPr>
              <a:buFont typeface="Arial" charset="0"/>
              <a:buNone/>
            </a:pPr>
            <a:r>
              <a:rPr lang="ru-RU" baseline="0" dirty="0"/>
              <a:t> - есть пересечение с другими докладами, но под новым углом (+ ссылки)</a:t>
            </a:r>
          </a:p>
          <a:p>
            <a:pPr>
              <a:buFont typeface="Arial" charset="0"/>
              <a:buNone/>
            </a:pPr>
            <a:r>
              <a:rPr lang="ru-RU" baseline="0" dirty="0"/>
              <a:t> - переход к вводной части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0" u="sng" dirty="0"/>
              <a:t>Создание отчетов для</a:t>
            </a:r>
            <a:r>
              <a:rPr lang="ru-RU" b="0" u="sng" baseline="0" dirty="0"/>
              <a:t> печати</a:t>
            </a:r>
            <a:r>
              <a:rPr lang="ru-RU" b="1" u="none" baseline="0" dirty="0"/>
              <a:t>:</a:t>
            </a:r>
          </a:p>
          <a:p>
            <a:r>
              <a:rPr lang="ru-RU" b="0" u="none" baseline="0" dirty="0"/>
              <a:t> - опять выйдет плохо, если ничего не сделать</a:t>
            </a:r>
          </a:p>
          <a:p>
            <a:r>
              <a:rPr lang="ru-RU" b="0" u="none" baseline="0" dirty="0"/>
              <a:t> - создавайте отдельно копии для печати</a:t>
            </a:r>
          </a:p>
          <a:p>
            <a:r>
              <a:rPr lang="ru-RU" b="0" u="none" baseline="0" dirty="0"/>
              <a:t> - переход на след. слайд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690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u="sng" dirty="0"/>
              <a:t>Подводка к сбору статистики: </a:t>
            </a:r>
            <a:endParaRPr lang="ru-RU" dirty="0"/>
          </a:p>
          <a:p>
            <a:r>
              <a:rPr lang="ru-RU" baseline="0" dirty="0"/>
              <a:t> - отчеты сделали, но ими кто-то пользуется? А как?</a:t>
            </a:r>
          </a:p>
          <a:p>
            <a:r>
              <a:rPr lang="ru-RU" baseline="0" dirty="0"/>
              <a:t> - переход на след. слайд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7522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fontAlgn="ctr"/>
            <a:r>
              <a:rPr lang="ru-RU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Статистика:</a:t>
            </a:r>
            <a:endParaRPr lang="ru-RU" sz="1200" b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проблема, что не знаем, что происходит</a:t>
            </a: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собирайте статистику </a:t>
            </a: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доступ только внутри + </a:t>
            </a:r>
            <a:r>
              <a:rPr lang="ru-RU" sz="1200" b="0" u="non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хэды</a:t>
            </a:r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отделов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пример с красивым отчетом в </a:t>
            </a:r>
            <a:r>
              <a:rPr lang="en-US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PBI</a:t>
            </a:r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(или используйте встроенные </a:t>
            </a:r>
            <a:r>
              <a:rPr lang="ru-RU" sz="1200" b="0" u="non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тулы</a:t>
            </a:r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если они доступны)</a:t>
            </a:r>
            <a:endParaRPr lang="en-US" sz="1200" b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en-US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переход к след. слайду</a:t>
            </a:r>
            <a:endParaRPr lang="ru-RU" sz="1200" b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5266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u="sng" baseline="0" dirty="0"/>
              <a:t>Подводка к </a:t>
            </a:r>
            <a:r>
              <a:rPr lang="ru-RU" u="sng" baseline="0" dirty="0" err="1"/>
              <a:t>гадайм</a:t>
            </a:r>
            <a:r>
              <a:rPr lang="ru-RU" u="sng" baseline="0" dirty="0"/>
              <a:t>:</a:t>
            </a:r>
          </a:p>
          <a:p>
            <a:r>
              <a:rPr lang="ru-RU" u="none" baseline="0" dirty="0"/>
              <a:t> - пример с инструкцией </a:t>
            </a:r>
            <a:r>
              <a:rPr lang="ru-RU" u="none" baseline="0" dirty="0" err="1"/>
              <a:t>Икеи</a:t>
            </a:r>
            <a:endParaRPr lang="ru-RU" u="none" baseline="0" dirty="0"/>
          </a:p>
          <a:p>
            <a:r>
              <a:rPr lang="ru-RU" u="none" baseline="0" dirty="0"/>
              <a:t> - вопрос – кто считает, что она </a:t>
            </a:r>
            <a:r>
              <a:rPr lang="ru-RU" u="none" baseline="0" dirty="0" err="1"/>
              <a:t>ок</a:t>
            </a:r>
            <a:r>
              <a:rPr lang="ru-RU" u="none" baseline="0" dirty="0"/>
              <a:t>, и сможет собрать шкаф?</a:t>
            </a:r>
          </a:p>
          <a:p>
            <a:r>
              <a:rPr lang="ru-RU" u="none" baseline="0" dirty="0"/>
              <a:t> - мое мнение, что в целом </a:t>
            </a:r>
            <a:r>
              <a:rPr lang="ru-RU" u="none" baseline="0" dirty="0" err="1"/>
              <a:t>ок</a:t>
            </a:r>
            <a:r>
              <a:rPr lang="ru-RU" u="none" baseline="0" dirty="0"/>
              <a:t>. Сравнить более сложную и более простую инструкции</a:t>
            </a:r>
          </a:p>
          <a:p>
            <a:r>
              <a:rPr lang="ru-RU" u="none" baseline="0" dirty="0"/>
              <a:t> - переход к след. слайду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4764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fontAlgn="ctr"/>
            <a:r>
              <a:rPr lang="ru-RU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Подготовка </a:t>
            </a:r>
            <a:r>
              <a:rPr lang="ru-RU" sz="1200" b="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гайдов</a:t>
            </a:r>
            <a:r>
              <a:rPr lang="ru-RU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rtl="0" fontAlgn="ctr"/>
            <a:r>
              <a:rPr lang="ru-RU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ru-R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всем пользователям сразу может быть все понятно, или новым пользователям</a:t>
            </a:r>
          </a:p>
          <a:p>
            <a:pPr rtl="0" fontAlgn="ctr"/>
            <a:r>
              <a:rPr lang="ru-R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прорабатывайте гайды к моменту запуска, в идеале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user-friendly,</a:t>
            </a:r>
            <a:r>
              <a:rPr lang="ru-R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 не просто </a:t>
            </a:r>
            <a:r>
              <a:rPr lang="ru-RU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ворд</a:t>
            </a:r>
            <a:endParaRPr lang="ru-RU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ru-R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примеры из своей практики</a:t>
            </a:r>
          </a:p>
          <a:p>
            <a:pPr rtl="0" fontAlgn="ctr"/>
            <a:r>
              <a:rPr lang="ru-R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про контакты ответственных</a:t>
            </a:r>
          </a:p>
          <a:p>
            <a:pPr rtl="0" fontAlgn="ctr"/>
            <a:r>
              <a:rPr lang="ru-R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переход к след. слайду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3690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u="sng" dirty="0"/>
              <a:t>Подводка</a:t>
            </a:r>
            <a:r>
              <a:rPr lang="ru-RU" u="sng" baseline="0" dirty="0"/>
              <a:t> к разнице в учетах</a:t>
            </a:r>
            <a:r>
              <a:rPr lang="ru-RU" baseline="0" dirty="0"/>
              <a:t>. </a:t>
            </a:r>
          </a:p>
          <a:p>
            <a:r>
              <a:rPr lang="ru-RU" baseline="0" dirty="0"/>
              <a:t> - </a:t>
            </a:r>
            <a:r>
              <a:rPr lang="ru-RU" baseline="0" dirty="0" err="1"/>
              <a:t>последнняя</a:t>
            </a:r>
            <a:r>
              <a:rPr lang="ru-RU" baseline="0" dirty="0"/>
              <a:t> аналогия с авто</a:t>
            </a:r>
          </a:p>
          <a:p>
            <a:r>
              <a:rPr lang="ru-RU" baseline="0" dirty="0"/>
              <a:t> - вопрос, кто знает, что за деталь слева (ЭБУ)</a:t>
            </a:r>
          </a:p>
          <a:p>
            <a:r>
              <a:rPr lang="ru-RU" baseline="0" dirty="0"/>
              <a:t> - про водителя</a:t>
            </a:r>
          </a:p>
          <a:p>
            <a:r>
              <a:rPr lang="ru-RU" baseline="0" dirty="0"/>
              <a:t> - про их совокупность</a:t>
            </a:r>
          </a:p>
          <a:p>
            <a:r>
              <a:rPr lang="ru-RU" baseline="0" dirty="0"/>
              <a:t> - аналогия со стратегическим управлением и контролем внутренних процессов</a:t>
            </a:r>
          </a:p>
          <a:p>
            <a:r>
              <a:rPr lang="ru-RU" baseline="0" dirty="0"/>
              <a:t> - кейс с часами обучения, и кто что прогулял</a:t>
            </a:r>
          </a:p>
          <a:p>
            <a:r>
              <a:rPr lang="ru-RU" baseline="0" dirty="0"/>
              <a:t> - переход на след. слайд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7372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i="0" u="sng" dirty="0"/>
              <a:t>Цель </a:t>
            </a:r>
            <a:r>
              <a:rPr lang="en-US" i="0" u="sng" dirty="0"/>
              <a:t>BI</a:t>
            </a:r>
            <a:r>
              <a:rPr lang="ru-RU" i="0" u="sng" dirty="0"/>
              <a:t> системы:</a:t>
            </a:r>
          </a:p>
          <a:p>
            <a:r>
              <a:rPr lang="ru-RU" i="1" baseline="0" dirty="0"/>
              <a:t> - </a:t>
            </a:r>
            <a:r>
              <a:rPr lang="ru-RU" i="0" baseline="0" dirty="0"/>
              <a:t>система превращается в другую систему</a:t>
            </a:r>
          </a:p>
          <a:p>
            <a:r>
              <a:rPr lang="ru-RU" i="0" baseline="0" dirty="0"/>
              <a:t> - так делать нельзя</a:t>
            </a:r>
            <a:endParaRPr lang="en-US" i="0" baseline="0" dirty="0"/>
          </a:p>
          <a:p>
            <a:r>
              <a:rPr lang="en-US" i="0" baseline="0" dirty="0"/>
              <a:t> - </a:t>
            </a:r>
            <a:r>
              <a:rPr lang="ru-RU" i="0" baseline="0" dirty="0"/>
              <a:t>также нельзя гнаться за деталями и копейками</a:t>
            </a:r>
          </a:p>
          <a:p>
            <a:r>
              <a:rPr lang="ru-RU" i="0" baseline="0" dirty="0"/>
              <a:t> - переход к итогам</a:t>
            </a:r>
            <a:endParaRPr lang="ru-RU" i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5925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u="sng" dirty="0"/>
              <a:t>Итоги – часть 1</a:t>
            </a:r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забывайте про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контекст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платформы для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-системы, (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Клик)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сразу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оздавайте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максимально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детальный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прототип, (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Клик) 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азбивайте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отчеты для каждой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области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Клик) 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 забывайте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Row-Level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security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Клик)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фиксируйте требования к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каждому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этапу преобразования данных… (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Клик)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и тестируйте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(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Клик на след. Слайд) </a:t>
            </a: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 typeface="Arial" charset="0"/>
              <a:buNone/>
            </a:pP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u="sng" dirty="0"/>
              <a:t>Итоги – часть 2</a:t>
            </a:r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Клик)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забывайте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 то, что вы работаете внутри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бренда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…(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Клик)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…и что люди хотят получать данные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быстро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Клик)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планируйте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заранее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создание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мобильных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версий отчетов, а также версий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печати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Клик) 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астройте отчет со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статистикой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Клик)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не забудьте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рассказать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пользователям про отчеты с помощью </a:t>
            </a:r>
            <a:r>
              <a:rPr lang="ru-R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гайдов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, (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Клик)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главное – помните про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исходную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системы. А на этом у меня все, спасибо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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Клик на след. Слайд) </a:t>
            </a:r>
            <a:endParaRPr lang="ru-RU" dirty="0"/>
          </a:p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9347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Теперь с радостью выслушаю ваши вопросы)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0" u="sng" dirty="0"/>
              <a:t>Вводная</a:t>
            </a:r>
            <a:r>
              <a:rPr lang="ru-RU" b="0" u="sng" baseline="0" dirty="0"/>
              <a:t> о том, что понимаем под </a:t>
            </a:r>
            <a:r>
              <a:rPr lang="en-US" b="0" u="sng" baseline="0" dirty="0"/>
              <a:t>BI </a:t>
            </a:r>
            <a:r>
              <a:rPr lang="ru-RU" b="0" u="sng" baseline="0" dirty="0"/>
              <a:t>системой</a:t>
            </a:r>
            <a:r>
              <a:rPr lang="ru-RU" b="1" baseline="0" dirty="0"/>
              <a:t>:</a:t>
            </a:r>
          </a:p>
          <a:p>
            <a:r>
              <a:rPr lang="ru-RU" b="1" baseline="0" dirty="0"/>
              <a:t> - </a:t>
            </a:r>
            <a:r>
              <a:rPr lang="ru-RU" b="0" baseline="0" dirty="0"/>
              <a:t>определений может быть много, дать свое определение</a:t>
            </a:r>
          </a:p>
          <a:p>
            <a:r>
              <a:rPr lang="ru-RU" b="0" baseline="0" dirty="0"/>
              <a:t> - аналогия с картинкой</a:t>
            </a:r>
          </a:p>
          <a:p>
            <a:r>
              <a:rPr lang="ru-RU" b="0" baseline="0" dirty="0"/>
              <a:t> - о чем поговорим, а что пропустим (упомянуть про доклад </a:t>
            </a:r>
            <a:r>
              <a:rPr lang="ru-RU" b="0" baseline="0" dirty="0" err="1"/>
              <a:t>Колоколова</a:t>
            </a:r>
            <a:r>
              <a:rPr lang="ru-RU" b="0" baseline="0" dirty="0"/>
              <a:t>)</a:t>
            </a:r>
          </a:p>
          <a:p>
            <a:r>
              <a:rPr lang="ru-RU" b="0" baseline="0" dirty="0"/>
              <a:t> - переход к подходам</a:t>
            </a: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0" u="sng" dirty="0"/>
              <a:t>Краткий</a:t>
            </a:r>
            <a:r>
              <a:rPr lang="ru-RU" b="0" u="sng" baseline="0" dirty="0"/>
              <a:t> контекст про традиционную модель </a:t>
            </a:r>
            <a:r>
              <a:rPr lang="en-US" b="0" u="sng" baseline="0" dirty="0"/>
              <a:t>BI</a:t>
            </a:r>
            <a:r>
              <a:rPr lang="ru-RU" b="0" u="sng" baseline="0" dirty="0"/>
              <a:t>:</a:t>
            </a:r>
            <a:endParaRPr lang="ru-RU" b="1" u="none" baseline="0" dirty="0"/>
          </a:p>
          <a:p>
            <a:r>
              <a:rPr lang="ru-RU" b="1" u="none" baseline="0" dirty="0"/>
              <a:t> - </a:t>
            </a:r>
            <a:r>
              <a:rPr lang="ru-RU" b="0" u="none" baseline="0" dirty="0"/>
              <a:t>2 подхода</a:t>
            </a:r>
          </a:p>
          <a:p>
            <a:r>
              <a:rPr lang="ru-RU" b="0" u="none" baseline="0" dirty="0"/>
              <a:t> - упоминание про </a:t>
            </a:r>
            <a:r>
              <a:rPr lang="ru-RU" b="0" u="none" baseline="0" dirty="0" err="1"/>
              <a:t>вебинар</a:t>
            </a:r>
            <a:r>
              <a:rPr lang="ru-RU" b="0" u="none" baseline="0" dirty="0"/>
              <a:t> табло</a:t>
            </a:r>
          </a:p>
          <a:p>
            <a:r>
              <a:rPr lang="ru-RU" b="0" u="none" baseline="0" dirty="0"/>
              <a:t> - кратко про традиционную модель, говорить будем о ней</a:t>
            </a:r>
          </a:p>
          <a:p>
            <a:r>
              <a:rPr lang="ru-RU" b="0" u="none" baseline="0" dirty="0"/>
              <a:t> - переход к слайду про современную модель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495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Краткий контекст про современную модель BI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переход к современной модели</a:t>
            </a:r>
          </a:p>
          <a:p>
            <a:pPr lvl="0"/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упоминание про доклад Орловой</a:t>
            </a:r>
          </a:p>
          <a:p>
            <a:pPr lvl="0"/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переход к контексту компании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520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sng" baseline="0" dirty="0"/>
              <a:t>Контекст компании: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none" baseline="0" dirty="0"/>
              <a:t> - берем крупную компанию для контекста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none" baseline="0" dirty="0"/>
              <a:t> - опыт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none" baseline="0" dirty="0"/>
              <a:t> - переход к основной части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575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u="sng" dirty="0"/>
              <a:t>Подводка к выбору платформы</a:t>
            </a:r>
          </a:p>
          <a:p>
            <a:r>
              <a:rPr lang="ru-RU" u="none" baseline="0" dirty="0"/>
              <a:t> - вопрос в зал: бывало ли такое?</a:t>
            </a:r>
          </a:p>
          <a:p>
            <a:r>
              <a:rPr lang="ru-RU" u="none" baseline="0" dirty="0"/>
              <a:t> - переход к след. слайду</a:t>
            </a:r>
            <a:endParaRPr lang="ru-RU" u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210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fontAlgn="ctr"/>
            <a:r>
              <a:rPr lang="ru-RU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Обоснованный выбор платформы под конкретные цели:</a:t>
            </a: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проблема выбора</a:t>
            </a: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решение – заранее проработать вопрос и не гнаться за модными платформами</a:t>
            </a: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кейс с </a:t>
            </a:r>
            <a:r>
              <a:rPr lang="ru-RU" sz="1200" b="0" u="non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экселем</a:t>
            </a:r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ручной обработки</a:t>
            </a: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упомянуть про проблему управленческих решений</a:t>
            </a:r>
          </a:p>
          <a:p>
            <a:pPr rtl="0" fontAlgn="ctr"/>
            <a:r>
              <a:rPr lang="ru-RU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переход к след. слайду</a:t>
            </a:r>
            <a:endParaRPr lang="x-none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762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255573" y="6356351"/>
            <a:ext cx="1536171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583499" y="6420811"/>
            <a:ext cx="8544949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Андрей Майоров (</a:t>
            </a:r>
            <a:r>
              <a:rPr lang="en-US"/>
              <a:t>xor@byte-force.com, twitter.com/xorets)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416480" y="6438727"/>
            <a:ext cx="1198827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255573" y="6356351"/>
            <a:ext cx="1536171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583499" y="6420811"/>
            <a:ext cx="8544949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Андрей Майоров (</a:t>
            </a:r>
            <a:r>
              <a:rPr lang="en-US"/>
              <a:t>xor@byte-force.com, twitter.com/xorets)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416480" y="6438727"/>
            <a:ext cx="1198827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None/>
              <a:defRPr/>
            </a:lvl1pPr>
            <a:lvl2pPr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2255573" y="6356351"/>
            <a:ext cx="1536171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583499" y="6420811"/>
            <a:ext cx="8544949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Андрей Майоров (</a:t>
            </a:r>
            <a:r>
              <a:rPr lang="en-US"/>
              <a:t>xor@byte-force.com, twitter.com/xorets)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416480" y="6438727"/>
            <a:ext cx="1198827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2255573" y="6356351"/>
            <a:ext cx="1536171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583499" y="6420811"/>
            <a:ext cx="8544949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Андрей Майоров (</a:t>
            </a:r>
            <a:r>
              <a:rPr lang="en-US"/>
              <a:t>xor@byte-force.com, twitter.com/xorets)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0416480" y="6438727"/>
            <a:ext cx="1198827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2255573" y="6356351"/>
            <a:ext cx="1536171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583499" y="6420811"/>
            <a:ext cx="8544949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Андрей Майоров (</a:t>
            </a:r>
            <a:r>
              <a:rPr lang="en-US"/>
              <a:t>xor@byte-force.com, twitter.com/xorets)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416480" y="6438727"/>
            <a:ext cx="1198827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2255573" y="6356351"/>
            <a:ext cx="1536171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583499" y="6420811"/>
            <a:ext cx="8544949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Андрей Майоров (</a:t>
            </a:r>
            <a:r>
              <a:rPr lang="en-US"/>
              <a:t>xor@byte-force.com, twitter.com/xorets)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416480" y="6438727"/>
            <a:ext cx="1198827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2255573" y="6356351"/>
            <a:ext cx="1536171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583499" y="6420811"/>
            <a:ext cx="8544949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Андрей Майоров (</a:t>
            </a:r>
            <a:r>
              <a:rPr lang="en-US"/>
              <a:t>xor@byte-force.com, twitter.com/xorets)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416480" y="6438727"/>
            <a:ext cx="1198827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2255573" y="6356351"/>
            <a:ext cx="1536171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583499" y="6420811"/>
            <a:ext cx="8544949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Андрей Майоров (</a:t>
            </a:r>
            <a:r>
              <a:rPr lang="en-US"/>
              <a:t>xor@byte-force.com, twitter.com/xorets)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416480" y="6438727"/>
            <a:ext cx="1198827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7" name="Рисунок 6" descr="add-logo-big.png"/>
          <p:cNvPicPr>
            <a:picLocks noChangeAspect="1"/>
          </p:cNvPicPr>
          <p:nvPr/>
        </p:nvPicPr>
        <p:blipFill>
          <a:blip r:embed="rId13" cstate="print"/>
          <a:srcRect r="70596"/>
          <a:stretch>
            <a:fillRect/>
          </a:stretch>
        </p:blipFill>
        <p:spPr>
          <a:xfrm>
            <a:off x="11701563" y="61216"/>
            <a:ext cx="443109" cy="3024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3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3.pn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00" y="2607048"/>
            <a:ext cx="7772400" cy="1470025"/>
          </a:xfrm>
        </p:spPr>
        <p:txBody>
          <a:bodyPr>
            <a:normAutofit/>
          </a:bodyPr>
          <a:lstStyle/>
          <a:p>
            <a:r>
              <a:rPr lang="ru-RU" b="0" dirty="0">
                <a:latin typeface="Muller Medium" pitchFamily="50" charset="-52"/>
              </a:rPr>
              <a:t>Построение BI-системы: </a:t>
            </a:r>
            <a:br>
              <a:rPr lang="ru-RU" b="0" dirty="0">
                <a:latin typeface="Muller Medium" pitchFamily="50" charset="-52"/>
              </a:rPr>
            </a:br>
            <a:r>
              <a:rPr lang="ru-RU" b="0" dirty="0">
                <a:latin typeface="Muller Medium" pitchFamily="50" charset="-52"/>
              </a:rPr>
              <a:t>Вы могли об этом забыть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95600" y="4747592"/>
            <a:ext cx="6400800" cy="1201688"/>
          </a:xfrm>
        </p:spPr>
        <p:txBody>
          <a:bodyPr>
            <a:normAutofit/>
          </a:bodyPr>
          <a:lstStyle/>
          <a:p>
            <a:r>
              <a:rPr lang="ru-RU" dirty="0">
                <a:latin typeface="Muller Regular" pitchFamily="50" charset="-52"/>
              </a:rPr>
              <a:t>Евгений Федосеев</a:t>
            </a:r>
          </a:p>
          <a:p>
            <a:r>
              <a:rPr lang="en-US" dirty="0">
                <a:latin typeface="Muller Regular" pitchFamily="50" charset="-52"/>
              </a:rPr>
              <a:t>Telegram: @</a:t>
            </a:r>
            <a:r>
              <a:rPr lang="en-US" dirty="0" err="1">
                <a:latin typeface="Muller Regular" pitchFamily="50" charset="-52"/>
              </a:rPr>
              <a:t>esfedoseev</a:t>
            </a:r>
            <a:endParaRPr lang="ru-RU" dirty="0">
              <a:latin typeface="Muller Regular" pitchFamily="50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742B1C-1F0D-481D-BB60-ACA38CA6A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116632"/>
            <a:ext cx="2777974" cy="13681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/>
          <a:stretch/>
        </p:blipFill>
        <p:spPr>
          <a:xfrm>
            <a:off x="2927648" y="0"/>
            <a:ext cx="6192688" cy="6855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4" y="148958"/>
            <a:ext cx="466389" cy="4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94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oto.carexpert.ru/img/foto1680/bmw/bmwi8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8" y="1268760"/>
            <a:ext cx="5688632" cy="3465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.wallpapersafari.com/40/34/6WvK5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970" y="1268760"/>
            <a:ext cx="6144680" cy="3465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4" y="148958"/>
            <a:ext cx="466389" cy="4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65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uller Medium" pitchFamily="50" charset="-52"/>
              </a:rPr>
              <a:t>Прототип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1423" y="1268761"/>
            <a:ext cx="6033797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Проблема</a:t>
            </a:r>
            <a:r>
              <a:rPr lang="ru-RU" sz="3000" b="0" dirty="0">
                <a:latin typeface="Muller Regular" pitchFamily="50" charset="-52"/>
              </a:rPr>
              <a:t>: 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сделали не то, что было нужно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96548" y="2411761"/>
            <a:ext cx="6048672" cy="2961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Решение</a:t>
            </a:r>
            <a:r>
              <a:rPr lang="ru-RU" sz="3000" b="0" dirty="0">
                <a:latin typeface="Muller Regular" pitchFamily="50" charset="-52"/>
              </a:rPr>
              <a:t>: 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максимально подробный прототип: как связаны визуализации и фильтры, как должен работать каждый блок отчета</a:t>
            </a:r>
          </a:p>
        </p:txBody>
      </p:sp>
      <p:pic>
        <p:nvPicPr>
          <p:cNvPr id="9" name="Picture 2" descr="https://i.pinimg.com/originals/50/93/c5/5093c5d510ad0b7da5212559ff60df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1556792"/>
            <a:ext cx="3110868" cy="40763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4" y="148958"/>
            <a:ext cx="466389" cy="4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5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пор, дискуссия, полемика: разделяем понятия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8"/>
          <a:stretch/>
        </p:blipFill>
        <p:spPr bwMode="auto">
          <a:xfrm>
            <a:off x="1" y="836713"/>
            <a:ext cx="12193286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28970" y="1394385"/>
            <a:ext cx="1679337" cy="1078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bg1"/>
                </a:solidFill>
                <a:latin typeface="Muller Medium" pitchFamily="50" charset="-52"/>
              </a:rPr>
              <a:t>Я хочу вот этот показатель здесь!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099504" y="1903434"/>
            <a:ext cx="1748827" cy="1078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bg1"/>
                </a:solidFill>
                <a:latin typeface="Muller Medium" pitchFamily="50" charset="-52"/>
              </a:rPr>
              <a:t>А я хочу вот здесь, у нас в отделе по-другому!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643042" y="1515705"/>
            <a:ext cx="2181150" cy="1078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bg1"/>
                </a:solidFill>
                <a:latin typeface="Muller Medium" pitchFamily="50" charset="-52"/>
              </a:rPr>
              <a:t>А нам он вообще не нужен, уберите!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367808" y="1670033"/>
            <a:ext cx="853281" cy="503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bg1"/>
                </a:solidFill>
                <a:latin typeface="Muller Medium" pitchFamily="50" charset="-52"/>
              </a:rPr>
              <a:t>???!</a:t>
            </a:r>
            <a:endParaRPr lang="ru-RU" dirty="0">
              <a:solidFill>
                <a:schemeClr val="bg1"/>
              </a:solidFill>
              <a:latin typeface="Muller Medium" pitchFamily="50" charset="-52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937220" y="2343217"/>
            <a:ext cx="1944216" cy="502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bg1"/>
                </a:solidFill>
                <a:latin typeface="Muller Medium" pitchFamily="50" charset="-52"/>
              </a:rPr>
              <a:t>А зачем тут…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48528" y="1785364"/>
            <a:ext cx="825282" cy="539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bg1"/>
                </a:solidFill>
                <a:latin typeface="Muller Medium" pitchFamily="50" charset="-52"/>
              </a:rPr>
              <a:t>…</a:t>
            </a:r>
          </a:p>
        </p:txBody>
      </p:sp>
      <p:pic>
        <p:nvPicPr>
          <p:cNvPr id="13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4" y="148958"/>
            <a:ext cx="466389" cy="4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31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uller Medium" pitchFamily="50" charset="-52"/>
              </a:rPr>
              <a:t>Разбивка отчетов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7408" y="1277851"/>
            <a:ext cx="4752528" cy="14310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Проблема</a:t>
            </a:r>
            <a:r>
              <a:rPr lang="ru-RU" sz="3000" b="0" dirty="0">
                <a:latin typeface="Muller Regular" pitchFamily="50" charset="-52"/>
              </a:rPr>
              <a:t>: 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разные пользователи хотят разное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447928" y="1277852"/>
            <a:ext cx="6744071" cy="1431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Решение</a:t>
            </a:r>
            <a:r>
              <a:rPr lang="ru-RU" sz="3000" b="0" dirty="0">
                <a:latin typeface="Muller Regular" pitchFamily="50" charset="-52"/>
              </a:rPr>
              <a:t>: 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1 роль и 1 область = 1 отчет. 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Не пытайтесь все унифицировать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958827" y="3899200"/>
            <a:ext cx="655594" cy="860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5400" dirty="0"/>
              <a:t>+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793049" y="3823000"/>
            <a:ext cx="896983" cy="7401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5400" dirty="0"/>
              <a:t>=</a:t>
            </a:r>
          </a:p>
        </p:txBody>
      </p:sp>
      <p:pic>
        <p:nvPicPr>
          <p:cNvPr id="4098" name="Picture 2" descr="https://blog.pro-optim.com/wp-content/uploads/noun_PDCA_187153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307" y="3300240"/>
            <a:ext cx="2427313" cy="242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cdn.onlinewebfonts.com/svg/download_3215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284" y="3328257"/>
            <a:ext cx="1998725" cy="199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2056" name="Picture 8" descr="https://www.vippng.com/png/detail/249-2496828_computer-icons-report-royaltyfree-black-text-png-repo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3060295"/>
            <a:ext cx="2220704" cy="266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4" y="148958"/>
            <a:ext cx="466389" cy="4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2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autocar.co.uk/sites/autocar.co.uk/files/volkswagen-2331212227365181600x106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2" r="4840"/>
          <a:stretch/>
        </p:blipFill>
        <p:spPr bwMode="auto">
          <a:xfrm>
            <a:off x="1559496" y="908720"/>
            <a:ext cx="8928992" cy="5022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4" y="148958"/>
            <a:ext cx="466389" cy="4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35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uller Medium" pitchFamily="50" charset="-52"/>
              </a:rPr>
              <a:t>Унификация метрик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1424" y="1268760"/>
            <a:ext cx="5400600" cy="21602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Проблема</a:t>
            </a:r>
            <a:r>
              <a:rPr lang="ru-RU" sz="3000" b="0" dirty="0">
                <a:latin typeface="Muller Regular" pitchFamily="50" charset="-52"/>
              </a:rPr>
              <a:t>: 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разные пользователи хотят разное… иногда даже разную выручку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1424" y="3593518"/>
            <a:ext cx="5400600" cy="14196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Решение</a:t>
            </a:r>
            <a:r>
              <a:rPr lang="ru-RU" sz="3000" b="0" dirty="0">
                <a:latin typeface="Muller Regular" pitchFamily="50" charset="-52"/>
              </a:rPr>
              <a:t>: 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унифицировать ключевые метрики внутри компании</a:t>
            </a:r>
          </a:p>
        </p:txBody>
      </p:sp>
      <p:pic>
        <p:nvPicPr>
          <p:cNvPr id="9" name="Picture 2" descr="https://www.wikihow.com/images/thumb/8/84/Calculate-Net-Sales-Step-7-Version-2.jpg/aid2850564-728px-Calculate-Net-Sales-Step-7-Version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417639"/>
            <a:ext cx="4726809" cy="3727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4" y="148958"/>
            <a:ext cx="466389" cy="4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6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1026" name="Picture 2" descr="https://static.tildacdn.com/tild3161-3330-4237-b665-343434616465/insist-clipart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1340768"/>
            <a:ext cx="5038849" cy="406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.pixabay.com/photo/2013/07/12/14/18/dialogue-window-148174_960_72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615347"/>
            <a:ext cx="325098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cdn.pixabay.com/photo/2013/07/12/14/18/dialogue-window-148174_960_72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384" y="615347"/>
            <a:ext cx="3050921" cy="3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156818" y="1052736"/>
            <a:ext cx="206421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0" dirty="0">
                <a:latin typeface="Muller Medium" pitchFamily="50" charset="-52"/>
              </a:rPr>
              <a:t>У вас такая высокая маржа – как???</a:t>
            </a:r>
          </a:p>
        </p:txBody>
      </p:sp>
      <p:sp>
        <p:nvSpPr>
          <p:cNvPr id="2" name="Rectangle 1"/>
          <p:cNvSpPr/>
          <p:nvPr/>
        </p:nvSpPr>
        <p:spPr>
          <a:xfrm>
            <a:off x="9023110" y="1484784"/>
            <a:ext cx="2266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Muller Medium" pitchFamily="50" charset="-52"/>
              </a:rPr>
              <a:t>Откуда она знает…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4" y="148958"/>
            <a:ext cx="466389" cy="4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73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uller Medium" pitchFamily="50" charset="-52"/>
              </a:rPr>
              <a:t>Безопасность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1162" y="1268760"/>
            <a:ext cx="5824917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Проблема</a:t>
            </a:r>
            <a:r>
              <a:rPr lang="ru-RU" sz="3000" b="0" dirty="0">
                <a:latin typeface="Muller Regular" pitchFamily="50" charset="-52"/>
              </a:rPr>
              <a:t>: 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каждый должен видеть только то, что должен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1163" y="2852936"/>
            <a:ext cx="5104837" cy="2268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Решение</a:t>
            </a:r>
            <a:r>
              <a:rPr lang="ru-RU" sz="3000" b="0" dirty="0">
                <a:latin typeface="Muller Regular" pitchFamily="50" charset="-52"/>
              </a:rPr>
              <a:t>: 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разделить доступ не только на уровне отчетов, но и на уровне данных (row-level security)</a:t>
            </a:r>
          </a:p>
        </p:txBody>
      </p:sp>
      <p:pic>
        <p:nvPicPr>
          <p:cNvPr id="8" name="Picture 2" descr="https://habrastorage.org/webt/xc/np/6k/xcnp6kiolz95qr1keygyoyd6zh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337" y="1417638"/>
            <a:ext cx="496248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4" y="148958"/>
            <a:ext cx="466389" cy="4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2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03512" y="800708"/>
            <a:ext cx="8561075" cy="5256584"/>
            <a:chOff x="1343472" y="980728"/>
            <a:chExt cx="9396302" cy="5760290"/>
          </a:xfrm>
        </p:grpSpPr>
        <p:pic>
          <p:nvPicPr>
            <p:cNvPr id="3" name="Picture 2" descr="https://techis.kz/wp-content/uploads/2021/01/download-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472" y="980728"/>
              <a:ext cx="9396302" cy="57602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559661" y="1124744"/>
              <a:ext cx="4109725" cy="871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Muller Medium" pitchFamily="50" charset="-52"/>
                </a:rPr>
                <a:t>Опять все самому делать </a:t>
              </a:r>
              <a:r>
                <a:rPr lang="ru-RU" sz="2000" dirty="0">
                  <a:latin typeface="Muller Medium" pitchFamily="50" charset="-52"/>
                  <a:sym typeface="Wingdings" panose="05000000000000000000" pitchFamily="2" charset="2"/>
                </a:rPr>
                <a:t></a:t>
              </a:r>
              <a:endParaRPr lang="ru-RU" sz="2000" dirty="0">
                <a:latin typeface="Muller Medium" pitchFamily="50" charset="-52"/>
              </a:endParaRPr>
            </a:p>
            <a:p>
              <a:r>
                <a:rPr lang="ru-RU" sz="2000" dirty="0">
                  <a:latin typeface="Muller Medium" pitchFamily="50" charset="-52"/>
                </a:rPr>
                <a:t>Ох уж эти аналитики…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05352" y="1887214"/>
              <a:ext cx="2423592" cy="492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Muller Medium" pitchFamily="50" charset="-52"/>
                </a:rPr>
                <a:t>Разработчик</a:t>
              </a:r>
              <a:endParaRPr lang="ru-RU" sz="2400" dirty="0">
                <a:latin typeface="Muller Medium" pitchFamily="50" charset="-52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3863752" y="2348880"/>
              <a:ext cx="930385" cy="63450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4" y="148958"/>
            <a:ext cx="466389" cy="4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76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uller Medium" pitchFamily="50" charset="-52"/>
              </a:rPr>
              <a:t>Давайте познакомимся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39416" y="1599632"/>
            <a:ext cx="6315471" cy="442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000" dirty="0">
                <a:solidFill>
                  <a:schemeClr val="tx1"/>
                </a:solidFill>
                <a:latin typeface="Muller Regular" pitchFamily="50" charset="-52"/>
                <a:cs typeface="Arial" panose="020B0604020202020204" pitchFamily="34" charset="0"/>
              </a:rPr>
              <a:t>Федосеев Евгений</a:t>
            </a:r>
          </a:p>
          <a:p>
            <a:pPr algn="l"/>
            <a:r>
              <a:rPr lang="ru-RU" sz="3000" dirty="0">
                <a:solidFill>
                  <a:schemeClr val="tx1"/>
                </a:solidFill>
                <a:latin typeface="Muller Regular" pitchFamily="50" charset="-52"/>
                <a:cs typeface="Arial" panose="020B0604020202020204" pitchFamily="34" charset="0"/>
              </a:rPr>
              <a:t>Старший</a:t>
            </a:r>
            <a:r>
              <a:rPr lang="en-US" sz="3000" dirty="0">
                <a:solidFill>
                  <a:schemeClr val="tx1"/>
                </a:solidFill>
                <a:latin typeface="Muller Regular" pitchFamily="50" charset="-52"/>
                <a:cs typeface="Arial" panose="020B0604020202020204" pitchFamily="34" charset="0"/>
              </a:rPr>
              <a:t> BI</a:t>
            </a:r>
            <a:r>
              <a:rPr lang="ru-RU" sz="3000" dirty="0">
                <a:solidFill>
                  <a:schemeClr val="tx1"/>
                </a:solidFill>
                <a:latin typeface="Muller Regular" pitchFamily="50" charset="-52"/>
                <a:cs typeface="Arial" panose="020B0604020202020204" pitchFamily="34" charset="0"/>
              </a:rPr>
              <a:t>-Аналитик </a:t>
            </a:r>
            <a:r>
              <a:rPr lang="en-US" sz="3000" dirty="0">
                <a:solidFill>
                  <a:schemeClr val="tx1"/>
                </a:solidFill>
                <a:latin typeface="Muller Regular" pitchFamily="50" charset="-52"/>
                <a:cs typeface="Arial" panose="020B0604020202020204" pitchFamily="34" charset="0"/>
              </a:rPr>
              <a:t>@</a:t>
            </a:r>
            <a:r>
              <a:rPr lang="ru-RU" sz="3000" dirty="0">
                <a:solidFill>
                  <a:schemeClr val="tx1"/>
                </a:solidFill>
                <a:latin typeface="Muller Regular" pitchFamily="50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Muller Regular" pitchFamily="50" charset="-52"/>
                <a:cs typeface="Arial" panose="020B0604020202020204" pitchFamily="34" charset="0"/>
              </a:rPr>
              <a:t>Navicon</a:t>
            </a:r>
            <a:endParaRPr lang="en-US" sz="3000" dirty="0">
              <a:solidFill>
                <a:schemeClr val="tx1"/>
              </a:solidFill>
              <a:latin typeface="Muller Regular" pitchFamily="50" charset="-52"/>
              <a:cs typeface="Arial" panose="020B0604020202020204" pitchFamily="34" charset="0"/>
            </a:endParaRPr>
          </a:p>
          <a:p>
            <a:pPr algn="l"/>
            <a:endParaRPr lang="ru-RU" sz="3000" dirty="0">
              <a:solidFill>
                <a:schemeClr val="tx1"/>
              </a:solidFill>
              <a:latin typeface="Muller Regular" pitchFamily="50" charset="-52"/>
            </a:endParaRPr>
          </a:p>
          <a:p>
            <a:pPr algn="l"/>
            <a:r>
              <a:rPr lang="en-US" sz="3000" dirty="0">
                <a:solidFill>
                  <a:schemeClr val="tx1"/>
                </a:solidFill>
                <a:latin typeface="Muller Regular" pitchFamily="50" charset="-52"/>
              </a:rPr>
              <a:t>6</a:t>
            </a:r>
            <a:r>
              <a:rPr lang="ru-RU" sz="3000" dirty="0">
                <a:solidFill>
                  <a:schemeClr val="tx1"/>
                </a:solidFill>
                <a:latin typeface="Muller Regular" pitchFamily="50" charset="-52"/>
              </a:rPr>
              <a:t> лет в </a:t>
            </a:r>
            <a:r>
              <a:rPr lang="en-US" sz="3000" dirty="0">
                <a:solidFill>
                  <a:schemeClr val="tx1"/>
                </a:solidFill>
                <a:latin typeface="Muller Regular" pitchFamily="50" charset="-52"/>
              </a:rPr>
              <a:t>IT</a:t>
            </a:r>
            <a:r>
              <a:rPr lang="ru-RU" sz="3000" dirty="0">
                <a:solidFill>
                  <a:schemeClr val="tx1"/>
                </a:solidFill>
                <a:latin typeface="Muller Regular" pitchFamily="50" charset="-52"/>
              </a:rPr>
              <a:t> в роли Бизнес-аналитика. </a:t>
            </a:r>
          </a:p>
          <a:p>
            <a:pPr algn="l"/>
            <a:r>
              <a:rPr lang="ru-RU" sz="3000" dirty="0">
                <a:solidFill>
                  <a:schemeClr val="tx1"/>
                </a:solidFill>
                <a:latin typeface="Muller Regular" pitchFamily="50" charset="-52"/>
              </a:rPr>
              <a:t>Ранее:</a:t>
            </a:r>
            <a:endParaRPr lang="en-US" sz="3000" dirty="0">
              <a:solidFill>
                <a:schemeClr val="tx1"/>
              </a:solidFill>
              <a:latin typeface="Muller Regular" pitchFamily="50" charset="-52"/>
            </a:endParaRPr>
          </a:p>
          <a:p>
            <a:pPr algn="l"/>
            <a:r>
              <a:rPr lang="ru-RU" sz="3000" dirty="0">
                <a:solidFill>
                  <a:schemeClr val="tx1"/>
                </a:solidFill>
                <a:latin typeface="Muller Regular" pitchFamily="50" charset="-52"/>
              </a:rPr>
              <a:t> - </a:t>
            </a:r>
            <a:r>
              <a:rPr lang="en-US" sz="3000" dirty="0">
                <a:solidFill>
                  <a:schemeClr val="tx1"/>
                </a:solidFill>
                <a:latin typeface="Muller Regular" pitchFamily="50" charset="-52"/>
              </a:rPr>
              <a:t>KPMG (In-House)</a:t>
            </a:r>
            <a:endParaRPr lang="ru-RU" sz="3000" dirty="0">
              <a:solidFill>
                <a:schemeClr val="tx1"/>
              </a:solidFill>
              <a:latin typeface="Muller Regular" pitchFamily="50" charset="-52"/>
            </a:endParaRPr>
          </a:p>
          <a:p>
            <a:pPr algn="l"/>
            <a:r>
              <a:rPr lang="ru-RU" sz="3000" dirty="0">
                <a:solidFill>
                  <a:schemeClr val="tx1"/>
                </a:solidFill>
                <a:latin typeface="Muller Regular" pitchFamily="50" charset="-52"/>
              </a:rPr>
              <a:t> - </a:t>
            </a:r>
            <a:r>
              <a:rPr lang="en-US" sz="3000" dirty="0" err="1">
                <a:solidFill>
                  <a:schemeClr val="tx1"/>
                </a:solidFill>
                <a:latin typeface="Muller Regular" pitchFamily="50" charset="-52"/>
              </a:rPr>
              <a:t>GlowByte</a:t>
            </a:r>
            <a:r>
              <a:rPr lang="en-US" sz="3000" dirty="0">
                <a:solidFill>
                  <a:schemeClr val="tx1"/>
                </a:solidFill>
                <a:latin typeface="Muller Regular" pitchFamily="50" charset="-52"/>
              </a:rPr>
              <a:t> Consulting</a:t>
            </a:r>
            <a:r>
              <a:rPr lang="ru-RU" sz="3000" dirty="0">
                <a:solidFill>
                  <a:schemeClr val="tx1"/>
                </a:solidFill>
                <a:latin typeface="Muller Regular" pitchFamily="50" charset="-52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Muller Regular" pitchFamily="50" charset="-52"/>
              </a:rPr>
              <a:t>(</a:t>
            </a:r>
            <a:r>
              <a:rPr lang="ru-RU" sz="3000" dirty="0">
                <a:solidFill>
                  <a:schemeClr val="tx1"/>
                </a:solidFill>
                <a:latin typeface="Muller Regular" pitchFamily="50" charset="-52"/>
              </a:rPr>
              <a:t>банковская аналитика)</a:t>
            </a:r>
          </a:p>
          <a:p>
            <a:pPr algn="l"/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089" y="1417638"/>
            <a:ext cx="3322140" cy="3322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534" y="5301208"/>
            <a:ext cx="2351249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uller Medium" pitchFamily="50" charset="-52"/>
              </a:rPr>
              <a:t>Требования к данным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95400" y="1268760"/>
            <a:ext cx="5256584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Проблема</a:t>
            </a:r>
            <a:r>
              <a:rPr lang="ru-RU" sz="3000" b="0" dirty="0">
                <a:latin typeface="Muller Regular" pitchFamily="50" charset="-52"/>
              </a:rPr>
              <a:t>: 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разработчики тратят время на  проектирование модели данных «на лету»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23868" y="1268760"/>
            <a:ext cx="5765917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Решение</a:t>
            </a:r>
            <a:r>
              <a:rPr lang="ru-RU" sz="3000" b="0" dirty="0">
                <a:latin typeface="Muller Regular" pitchFamily="50" charset="-52"/>
              </a:rPr>
              <a:t>: 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до этапа разработки формализовать требования к каждому слою данных</a:t>
            </a:r>
          </a:p>
        </p:txBody>
      </p:sp>
      <p:pic>
        <p:nvPicPr>
          <p:cNvPr id="8" name="Picture 2" descr="https://ibrahimefeoglu.files.wordpress.com/2012/05/00a38-ekran2bresmi2b2018-10-122b01-02-5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" b="-1"/>
          <a:stretch/>
        </p:blipFill>
        <p:spPr bwMode="auto">
          <a:xfrm>
            <a:off x="2911499" y="3429000"/>
            <a:ext cx="6624737" cy="273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4" y="148958"/>
            <a:ext cx="466389" cy="4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newsland24.ru/storage/posts/March2020/4TwlMnFmuO8Fe3UgaYA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29"/>
          <a:stretch/>
        </p:blipFill>
        <p:spPr bwMode="auto">
          <a:xfrm>
            <a:off x="520357" y="1124744"/>
            <a:ext cx="4639539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dn.bmwblog.com/wp-content/uploads/2020/06/Final-BMW-i8-Models-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1124744"/>
            <a:ext cx="6588733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4" y="148958"/>
            <a:ext cx="466389" cy="4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38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uller Medium" pitchFamily="50" charset="-52"/>
              </a:rPr>
              <a:t>Тестирование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95400" y="1268760"/>
            <a:ext cx="5256583" cy="1872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Проблема</a:t>
            </a:r>
            <a:r>
              <a:rPr lang="ru-RU" sz="3000" b="0" dirty="0">
                <a:latin typeface="Muller Regular" pitchFamily="50" charset="-52"/>
              </a:rPr>
              <a:t>: 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протестировали в самом конце, нашли ошибку… но где - непонятно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25957" y="1268760"/>
            <a:ext cx="5879976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Решение</a:t>
            </a:r>
            <a:r>
              <a:rPr lang="ru-RU" sz="3000" b="0" dirty="0">
                <a:latin typeface="Muller Regular" pitchFamily="50" charset="-52"/>
              </a:rPr>
              <a:t>: 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тестирование на всех уровнях преобразования данных, включая сами отчеты</a:t>
            </a:r>
          </a:p>
        </p:txBody>
      </p:sp>
      <p:pic>
        <p:nvPicPr>
          <p:cNvPr id="6146" name="Picture 2" descr="https://www.benimuhendisim.com/wp-content/uploads/tpm-nedi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4" b="20533"/>
          <a:stretch/>
        </p:blipFill>
        <p:spPr bwMode="auto">
          <a:xfrm>
            <a:off x="2145696" y="3140968"/>
            <a:ext cx="7612574" cy="317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4" y="148958"/>
            <a:ext cx="466389" cy="4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8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eline Казахстан (@_Beeline_kz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1117360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i.pinimg.com/originals/e8/08/82/e80882c28e0cf1297a8bbf1a49cd7fa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28" y="836711"/>
            <a:ext cx="3873664" cy="387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1268760"/>
            <a:ext cx="3170991" cy="3170992"/>
          </a:xfrm>
          <a:prstGeom prst="rect">
            <a:avLst/>
          </a:prstGeom>
        </p:spPr>
      </p:pic>
      <p:pic>
        <p:nvPicPr>
          <p:cNvPr id="12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1" y="128805"/>
            <a:ext cx="486542" cy="48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12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uller Medium" pitchFamily="50" charset="-52"/>
              </a:rPr>
              <a:t>Бренд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47428" y="1258658"/>
            <a:ext cx="11280575" cy="746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Проблема</a:t>
            </a:r>
            <a:r>
              <a:rPr lang="ru-RU" sz="3000" b="0" dirty="0">
                <a:latin typeface="Muller Regular" pitchFamily="50" charset="-52"/>
              </a:rPr>
              <a:t>: соответствие бренду компании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47428" y="2060949"/>
            <a:ext cx="10981220" cy="7919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Решение</a:t>
            </a:r>
            <a:r>
              <a:rPr lang="ru-RU" sz="3000" b="0" dirty="0">
                <a:latin typeface="Muller Regular" pitchFamily="50" charset="-52"/>
              </a:rPr>
              <a:t>: заранее зафиксировать графические решения</a:t>
            </a:r>
          </a:p>
          <a:p>
            <a:pPr algn="l"/>
            <a:endParaRPr lang="ru-RU" sz="3600" b="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237" y="2780928"/>
            <a:ext cx="9357526" cy="3121613"/>
          </a:xfrm>
          <a:prstGeom prst="rect">
            <a:avLst/>
          </a:prstGeom>
        </p:spPr>
      </p:pic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1" y="128805"/>
            <a:ext cx="486542" cy="48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818209" y="1124744"/>
            <a:ext cx="5273920" cy="4382938"/>
            <a:chOff x="3426385" y="910642"/>
            <a:chExt cx="4924466" cy="4382938"/>
          </a:xfrm>
        </p:grpSpPr>
        <p:cxnSp>
          <p:nvCxnSpPr>
            <p:cNvPr id="9" name="Straight Arrow Connector 8"/>
            <p:cNvCxnSpPr>
              <a:stCxn id="45" idx="0"/>
            </p:cNvCxnSpPr>
            <p:nvPr/>
          </p:nvCxnSpPr>
          <p:spPr>
            <a:xfrm flipV="1">
              <a:off x="3817248" y="910642"/>
              <a:ext cx="0" cy="4018488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45" idx="0"/>
            </p:cNvCxnSpPr>
            <p:nvPr/>
          </p:nvCxnSpPr>
          <p:spPr>
            <a:xfrm>
              <a:off x="3817248" y="4929130"/>
              <a:ext cx="4511000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5" name="Freeform 44"/>
            <p:cNvSpPr/>
            <p:nvPr/>
          </p:nvSpPr>
          <p:spPr>
            <a:xfrm>
              <a:off x="3817248" y="1630722"/>
              <a:ext cx="4222968" cy="3298408"/>
            </a:xfrm>
            <a:custGeom>
              <a:avLst/>
              <a:gdLst>
                <a:gd name="connsiteX0" fmla="*/ 0 w 2534920"/>
                <a:gd name="connsiteY0" fmla="*/ 2209800 h 2209800"/>
                <a:gd name="connsiteX1" fmla="*/ 452120 w 2534920"/>
                <a:gd name="connsiteY1" fmla="*/ 553720 h 2209800"/>
                <a:gd name="connsiteX2" fmla="*/ 817880 w 2534920"/>
                <a:gd name="connsiteY2" fmla="*/ 1742440 h 2209800"/>
                <a:gd name="connsiteX3" fmla="*/ 1630680 w 2534920"/>
                <a:gd name="connsiteY3" fmla="*/ 299720 h 2209800"/>
                <a:gd name="connsiteX4" fmla="*/ 2534920 w 2534920"/>
                <a:gd name="connsiteY4" fmla="*/ 0 h 2209800"/>
                <a:gd name="connsiteX5" fmla="*/ 2534920 w 2534920"/>
                <a:gd name="connsiteY5" fmla="*/ 0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4920" h="2209800">
                  <a:moveTo>
                    <a:pt x="0" y="2209800"/>
                  </a:moveTo>
                  <a:cubicBezTo>
                    <a:pt x="157903" y="1420706"/>
                    <a:pt x="315807" y="631613"/>
                    <a:pt x="452120" y="553720"/>
                  </a:cubicBezTo>
                  <a:cubicBezTo>
                    <a:pt x="588433" y="475827"/>
                    <a:pt x="621453" y="1784773"/>
                    <a:pt x="817880" y="1742440"/>
                  </a:cubicBezTo>
                  <a:cubicBezTo>
                    <a:pt x="1014307" y="1700107"/>
                    <a:pt x="1344507" y="590127"/>
                    <a:pt x="1630680" y="299720"/>
                  </a:cubicBezTo>
                  <a:cubicBezTo>
                    <a:pt x="1916853" y="9313"/>
                    <a:pt x="2534920" y="0"/>
                    <a:pt x="2534920" y="0"/>
                  </a:cubicBezTo>
                  <a:lnTo>
                    <a:pt x="2534920" y="0"/>
                  </a:lnTo>
                </a:path>
              </a:pathLst>
            </a:custGeom>
            <a:ln w="254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739963" y="4955026"/>
              <a:ext cx="29523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Muller Regular" pitchFamily="50" charset="-52"/>
                </a:rPr>
                <a:t>Мудрость (знания + опыт)</a:t>
              </a:r>
              <a:endParaRPr lang="ru-RU" dirty="0">
                <a:latin typeface="Muller Regular" pitchFamily="50" charset="-52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16200000">
              <a:off x="2843375" y="2750608"/>
              <a:ext cx="15045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Muller Regular" pitchFamily="50" charset="-52"/>
                </a:rPr>
                <a:t>Уверенность</a:t>
              </a:r>
              <a:endParaRPr lang="ru-RU" dirty="0">
                <a:latin typeface="Muller Regular" pitchFamily="50" charset="-52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350400" y="4399813"/>
              <a:ext cx="18896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Muller Regular" pitchFamily="50" charset="-52"/>
                </a:rPr>
                <a:t>Долина отчаяния</a:t>
              </a:r>
              <a:endParaRPr lang="ru-RU" dirty="0">
                <a:latin typeface="Muller Regular" pitchFamily="50" charset="-52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015699" y="2150721"/>
              <a:ext cx="15841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Muller Regular" pitchFamily="50" charset="-52"/>
                </a:rPr>
                <a:t>Пик глупости</a:t>
              </a:r>
              <a:endParaRPr lang="ru-RU" dirty="0">
                <a:latin typeface="Muller Regular" pitchFamily="50" charset="-5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973991" y="3124427"/>
              <a:ext cx="18896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Muller Regular" pitchFamily="50" charset="-52"/>
                </a:rPr>
                <a:t>Склон просветления</a:t>
              </a:r>
              <a:endParaRPr lang="ru-RU" dirty="0">
                <a:latin typeface="Muller Regular" pitchFamily="50" charset="-52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77306" y="1101405"/>
              <a:ext cx="22735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Muller Regular" pitchFamily="50" charset="-52"/>
                </a:rPr>
                <a:t>Плато стабильности</a:t>
              </a:r>
              <a:endParaRPr lang="ru-RU" dirty="0">
                <a:latin typeface="Muller Regular" pitchFamily="50" charset="-52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6232832" y="1124744"/>
            <a:ext cx="4958570" cy="4354668"/>
            <a:chOff x="5845872" y="960902"/>
            <a:chExt cx="4958570" cy="4354668"/>
          </a:xfrm>
        </p:grpSpPr>
        <p:grpSp>
          <p:nvGrpSpPr>
            <p:cNvPr id="62" name="Group 61"/>
            <p:cNvGrpSpPr/>
            <p:nvPr/>
          </p:nvGrpSpPr>
          <p:grpSpPr>
            <a:xfrm>
              <a:off x="5845872" y="960902"/>
              <a:ext cx="4958570" cy="4354668"/>
              <a:chOff x="3392281" y="910643"/>
              <a:chExt cx="4958570" cy="4354668"/>
            </a:xfrm>
          </p:grpSpPr>
          <p:cxnSp>
            <p:nvCxnSpPr>
              <p:cNvPr id="63" name="Straight Arrow Connector 62"/>
              <p:cNvCxnSpPr/>
              <p:nvPr/>
            </p:nvCxnSpPr>
            <p:spPr>
              <a:xfrm flipV="1">
                <a:off x="3775438" y="910643"/>
                <a:ext cx="16306" cy="4016114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>
                <a:off x="3775438" y="4926757"/>
                <a:ext cx="4552810" cy="2374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5802649" y="4926757"/>
                <a:ext cx="188964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latin typeface="Muller Regular" pitchFamily="50" charset="-52"/>
                  </a:rPr>
                  <a:t>Нагрузка</a:t>
                </a:r>
                <a:endParaRPr lang="ru-RU" dirty="0">
                  <a:latin typeface="Muller Regular" pitchFamily="50" charset="-52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 rot="16200000">
                <a:off x="2334722" y="2572497"/>
                <a:ext cx="245367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latin typeface="Muller Regular" pitchFamily="50" charset="-52"/>
                  </a:rPr>
                  <a:t>Производительность</a:t>
                </a:r>
                <a:endParaRPr lang="ru-RU" dirty="0">
                  <a:latin typeface="Muller Regular" pitchFamily="50" charset="-52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350400" y="4399813"/>
                <a:ext cx="18896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latin typeface="Muller Regular" pitchFamily="50" charset="-52"/>
                  </a:rPr>
                  <a:t>Долина отчаяния</a:t>
                </a:r>
                <a:endParaRPr lang="ru-RU" dirty="0">
                  <a:latin typeface="Muller Regular" pitchFamily="50" charset="-52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4015699" y="2150721"/>
                <a:ext cx="15841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latin typeface="Muller Regular" pitchFamily="50" charset="-52"/>
                  </a:rPr>
                  <a:t>Пик глупости</a:t>
                </a:r>
                <a:endParaRPr lang="ru-RU" dirty="0">
                  <a:latin typeface="Muller Regular" pitchFamily="50" charset="-52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5973991" y="3124427"/>
                <a:ext cx="18896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latin typeface="Muller Regular" pitchFamily="50" charset="-52"/>
                  </a:rPr>
                  <a:t>Склон просветления</a:t>
                </a:r>
                <a:endParaRPr lang="ru-RU" dirty="0">
                  <a:latin typeface="Muller Regular" pitchFamily="50" charset="-52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077306" y="1101405"/>
                <a:ext cx="22735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latin typeface="Muller Regular" pitchFamily="50" charset="-52"/>
                  </a:rPr>
                  <a:t>Плато стабильности</a:t>
                </a:r>
                <a:endParaRPr lang="ru-RU" dirty="0">
                  <a:latin typeface="Muller Regular" pitchFamily="50" charset="-52"/>
                </a:endParaRPr>
              </a:p>
            </p:txBody>
          </p:sp>
        </p:grpSp>
        <p:cxnSp>
          <p:nvCxnSpPr>
            <p:cNvPr id="78" name="Straight Connector 77"/>
            <p:cNvCxnSpPr>
              <a:endCxn id="80" idx="0"/>
            </p:cNvCxnSpPr>
            <p:nvPr/>
          </p:nvCxnSpPr>
          <p:spPr>
            <a:xfrm>
              <a:off x="6245335" y="2539071"/>
              <a:ext cx="1027532" cy="9396"/>
            </a:xfrm>
            <a:prstGeom prst="line">
              <a:avLst/>
            </a:prstGeom>
            <a:ln w="254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80" name="Freeform 79"/>
            <p:cNvSpPr/>
            <p:nvPr/>
          </p:nvSpPr>
          <p:spPr>
            <a:xfrm>
              <a:off x="7272867" y="1447800"/>
              <a:ext cx="3530600" cy="2908562"/>
            </a:xfrm>
            <a:custGeom>
              <a:avLst/>
              <a:gdLst>
                <a:gd name="connsiteX0" fmla="*/ 0 w 3530600"/>
                <a:gd name="connsiteY0" fmla="*/ 1100667 h 2908562"/>
                <a:gd name="connsiteX1" fmla="*/ 448733 w 3530600"/>
                <a:gd name="connsiteY1" fmla="*/ 2904067 h 2908562"/>
                <a:gd name="connsiteX2" fmla="*/ 1566333 w 3530600"/>
                <a:gd name="connsiteY2" fmla="*/ 635000 h 2908562"/>
                <a:gd name="connsiteX3" fmla="*/ 3530600 w 3530600"/>
                <a:gd name="connsiteY3" fmla="*/ 0 h 2908562"/>
                <a:gd name="connsiteX4" fmla="*/ 3530600 w 3530600"/>
                <a:gd name="connsiteY4" fmla="*/ 0 h 290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0600" h="2908562">
                  <a:moveTo>
                    <a:pt x="0" y="1100667"/>
                  </a:moveTo>
                  <a:cubicBezTo>
                    <a:pt x="93839" y="2041172"/>
                    <a:pt x="187678" y="2981678"/>
                    <a:pt x="448733" y="2904067"/>
                  </a:cubicBezTo>
                  <a:cubicBezTo>
                    <a:pt x="709788" y="2826456"/>
                    <a:pt x="1052689" y="1119011"/>
                    <a:pt x="1566333" y="635000"/>
                  </a:cubicBezTo>
                  <a:cubicBezTo>
                    <a:pt x="2079978" y="150989"/>
                    <a:pt x="3530600" y="0"/>
                    <a:pt x="3530600" y="0"/>
                  </a:cubicBezTo>
                  <a:lnTo>
                    <a:pt x="3530600" y="0"/>
                  </a:lnTo>
                </a:path>
              </a:pathLst>
            </a:custGeom>
            <a:ln w="254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1" y="128805"/>
            <a:ext cx="486542" cy="48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6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1819 0.003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uller Medium" pitchFamily="50" charset="-52"/>
              </a:rPr>
              <a:t>Производительность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1424" y="1340769"/>
            <a:ext cx="6336704" cy="1872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Проблема</a:t>
            </a:r>
            <a:r>
              <a:rPr lang="ru-RU" sz="3000" b="0" dirty="0">
                <a:latin typeface="Muller Regular" pitchFamily="50" charset="-52"/>
              </a:rPr>
              <a:t>: 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обеспечить производительность с учетом возможного увеличения нагрузки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1425" y="3323529"/>
            <a:ext cx="6336703" cy="2121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Решение</a:t>
            </a:r>
            <a:r>
              <a:rPr lang="ru-RU" sz="3000" b="0" dirty="0">
                <a:latin typeface="Muller Regular" pitchFamily="50" charset="-52"/>
              </a:rPr>
              <a:t>: 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заложить запас мощности и возможность оперативной масштабируемости</a:t>
            </a:r>
          </a:p>
        </p:txBody>
      </p:sp>
      <p:pic>
        <p:nvPicPr>
          <p:cNvPr id="7170" name="Picture 2" descr="https://img.flaticon.com/icons/png/512/1459/1459135.png?size=1200x630f&amp;pad=10,10,10,10&amp;ext=png&amp;bg=FFFFFFF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3" r="22198"/>
          <a:stretch/>
        </p:blipFill>
        <p:spPr bwMode="auto">
          <a:xfrm>
            <a:off x="7754821" y="1530201"/>
            <a:ext cx="3744417" cy="358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1" y="128805"/>
            <a:ext cx="486542" cy="48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6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 flipH="1">
            <a:off x="5497150" y="3030537"/>
            <a:ext cx="434250" cy="770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uller Medium" pitchFamily="50" charset="-52"/>
              </a:rPr>
              <a:t>+</a:t>
            </a:r>
          </a:p>
        </p:txBody>
      </p:sp>
      <p:pic>
        <p:nvPicPr>
          <p:cNvPr id="6" name="Picture 4" descr="iPhone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055" y="1915545"/>
            <a:ext cx="1513673" cy="306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 flipH="1">
            <a:off x="8405903" y="3060891"/>
            <a:ext cx="680748" cy="770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Muller Medium" pitchFamily="50" charset="-52"/>
              </a:rPr>
              <a:t>=</a:t>
            </a:r>
            <a:endParaRPr lang="ru-RU" dirty="0">
              <a:latin typeface="Muller Medium" pitchFamily="50" charset="-52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flipH="1">
            <a:off x="9624392" y="988082"/>
            <a:ext cx="1017383" cy="770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Muller Medium" pitchFamily="50" charset="-52"/>
              </a:rPr>
              <a:t>???</a:t>
            </a:r>
            <a:endParaRPr lang="ru-RU" dirty="0">
              <a:latin typeface="Muller Medium" pitchFamily="50" charset="-5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324770" y="1885191"/>
            <a:ext cx="1513673" cy="3061403"/>
            <a:chOff x="9324770" y="1885191"/>
            <a:chExt cx="1513673" cy="3061403"/>
          </a:xfrm>
        </p:grpSpPr>
        <p:pic>
          <p:nvPicPr>
            <p:cNvPr id="9" name="Picture 4" descr="iPhone - Wikipedi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4770" y="1885191"/>
              <a:ext cx="1513673" cy="3061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Просмотр локальных отчетов и КПЭ в приложении Power BI для Windows - Power  BI | Microsoft Doc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1688" y="2742467"/>
              <a:ext cx="1399836" cy="1089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05334" y="2097993"/>
            <a:ext cx="4617475" cy="2878955"/>
            <a:chOff x="605334" y="2097993"/>
            <a:chExt cx="4461247" cy="2635795"/>
          </a:xfrm>
        </p:grpSpPr>
        <p:pic>
          <p:nvPicPr>
            <p:cNvPr id="11266" name="Picture 2" descr="https://on-smart.ru/upload/iblock/903/903715f836515b847bca90fe47c161d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334" y="2097993"/>
              <a:ext cx="4461247" cy="2635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Просмотр локальных отчетов и КПЭ в приложении Power BI для Windows - Power  BI | Microsoft Docs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27"/>
            <a:stretch/>
          </p:blipFill>
          <p:spPr bwMode="auto">
            <a:xfrm>
              <a:off x="1112017" y="2276873"/>
              <a:ext cx="3471815" cy="216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1" y="128805"/>
            <a:ext cx="486542" cy="48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6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uller Medium" pitchFamily="50" charset="-52"/>
              </a:rPr>
              <a:t>Мобильные версии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86237" y="1471918"/>
            <a:ext cx="11042411" cy="724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0" u="sng" dirty="0">
                <a:latin typeface="Muller Regular" pitchFamily="50" charset="-52"/>
              </a:rPr>
              <a:t>Проблема</a:t>
            </a:r>
            <a:r>
              <a:rPr lang="ru-RU" sz="3200" b="0" dirty="0">
                <a:latin typeface="Muller Regular" pitchFamily="50" charset="-52"/>
              </a:rPr>
              <a:t>: реализовать «читаемое» отображение на мобильных устройствах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86237" y="2196909"/>
            <a:ext cx="10459814" cy="9122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Решение</a:t>
            </a:r>
            <a:r>
              <a:rPr lang="ru-RU" sz="3000" b="0" dirty="0">
                <a:latin typeface="Muller Regular" pitchFamily="50" charset="-52"/>
              </a:rPr>
              <a:t>: не забывать про создание мобильных версий</a:t>
            </a:r>
          </a:p>
        </p:txBody>
      </p:sp>
      <p:pic>
        <p:nvPicPr>
          <p:cNvPr id="10" name="Picture 4" descr="Enjoy the landscape with the Power BI iPhone app | Блог Microsoft Power BI  | Microsoft Power B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3" y="3053480"/>
            <a:ext cx="4313947" cy="317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58454" y="3109152"/>
            <a:ext cx="5068850" cy="3105697"/>
            <a:chOff x="1258454" y="3109152"/>
            <a:chExt cx="5068850" cy="3105697"/>
          </a:xfrm>
        </p:grpSpPr>
        <p:pic>
          <p:nvPicPr>
            <p:cNvPr id="10242" name="Picture 2" descr="https://on-smart.ru/upload/iblock/903/903715f836515b847bca90fe47c161d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454" y="3109152"/>
              <a:ext cx="5068850" cy="3105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7528" y="3284984"/>
              <a:ext cx="3888432" cy="259228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1" y="128805"/>
            <a:ext cx="486542" cy="48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1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 flipH="1">
            <a:off x="3954227" y="2629817"/>
            <a:ext cx="434250" cy="770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uller Medium" pitchFamily="50" charset="-52"/>
              </a:rPr>
              <a:t>+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 flipH="1">
            <a:off x="7465270" y="2629817"/>
            <a:ext cx="685426" cy="770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Muller Medium" pitchFamily="50" charset="-52"/>
              </a:rPr>
              <a:t>=</a:t>
            </a:r>
            <a:endParaRPr lang="ru-RU" dirty="0">
              <a:latin typeface="Muller Medium" pitchFamily="50" charset="-52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 flipH="1">
            <a:off x="9524683" y="1188368"/>
            <a:ext cx="1076989" cy="770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Muller Medium" pitchFamily="50" charset="-52"/>
              </a:rPr>
              <a:t>???</a:t>
            </a:r>
            <a:endParaRPr lang="ru-RU" dirty="0">
              <a:latin typeface="Muller Medium" pitchFamily="50" charset="-52"/>
            </a:endParaRPr>
          </a:p>
        </p:txBody>
      </p:sp>
      <p:pic>
        <p:nvPicPr>
          <p:cNvPr id="15" name="Picture 2" descr="HP AMP 130 All-In-One Inkjet Printer with Bluetooth Speaker (T8X39B#BEV)  for sale online | e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076" y="1959077"/>
            <a:ext cx="2489634" cy="248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китаец с маленькой бумажко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2120456"/>
            <a:ext cx="3518263" cy="216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1876" y="2120456"/>
            <a:ext cx="3252351" cy="2027812"/>
            <a:chOff x="605334" y="2097993"/>
            <a:chExt cx="4461247" cy="2635795"/>
          </a:xfrm>
        </p:grpSpPr>
        <p:pic>
          <p:nvPicPr>
            <p:cNvPr id="18" name="Picture 2" descr="https://on-smart.ru/upload/iblock/903/903715f836515b847bca90fe47c161d7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334" y="2097993"/>
              <a:ext cx="4461247" cy="2635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Просмотр локальных отчетов и КПЭ в приложении Power BI для Windows - Power  BI | Microsoft Docs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27"/>
            <a:stretch/>
          </p:blipFill>
          <p:spPr bwMode="auto">
            <a:xfrm>
              <a:off x="1112016" y="2276873"/>
              <a:ext cx="3435367" cy="2160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1" y="128805"/>
            <a:ext cx="486542" cy="48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4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uller Medium" pitchFamily="50" charset="-52"/>
              </a:rPr>
              <a:t>Спойлер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87488" y="1421343"/>
            <a:ext cx="9649072" cy="4747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000" b="1" spc="-150" dirty="0">
                <a:solidFill>
                  <a:schemeClr val="tx1"/>
                </a:solidFill>
                <a:latin typeface="Muller Regular" pitchFamily="50" charset="-52"/>
              </a:rPr>
              <a:t>Контекст</a:t>
            </a:r>
            <a:r>
              <a:rPr lang="ru-RU" sz="3000" spc="-150" dirty="0">
                <a:solidFill>
                  <a:schemeClr val="tx1"/>
                </a:solidFill>
                <a:latin typeface="Muller Regular" pitchFamily="50" charset="-52"/>
              </a:rPr>
              <a:t>: </a:t>
            </a:r>
            <a:r>
              <a:rPr lang="ru-RU" sz="3000" spc="-150" dirty="0">
                <a:solidFill>
                  <a:schemeClr val="tx1"/>
                </a:solidFill>
                <a:latin typeface="Muller UltraLight Italic" pitchFamily="50" charset="-52"/>
              </a:rPr>
              <a:t>BI-система, подходы, пользователи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000" b="1" spc="-150" dirty="0">
                <a:solidFill>
                  <a:schemeClr val="tx1"/>
                </a:solidFill>
                <a:latin typeface="Muller Regular" pitchFamily="50" charset="-52"/>
              </a:rPr>
              <a:t>Про ключевые требования: </a:t>
            </a:r>
            <a:r>
              <a:rPr lang="ru-RU" sz="3000" spc="-150" dirty="0">
                <a:solidFill>
                  <a:schemeClr val="tx1"/>
                </a:solidFill>
                <a:latin typeface="Muller UltraLight Italic" pitchFamily="50" charset="-52"/>
              </a:rPr>
              <a:t>прототип, данные, безопасность и тестирование</a:t>
            </a:r>
            <a:r>
              <a:rPr lang="ru-RU" sz="3000" b="1" spc="-150" dirty="0">
                <a:solidFill>
                  <a:schemeClr val="tx1"/>
                </a:solidFill>
                <a:latin typeface="Muller Regular" pitchFamily="50" charset="-52"/>
              </a:rPr>
              <a:t> 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000" b="1" spc="-150" dirty="0">
                <a:solidFill>
                  <a:schemeClr val="tx1"/>
                </a:solidFill>
                <a:latin typeface="Muller Regular" pitchFamily="50" charset="-52"/>
              </a:rPr>
              <a:t>Про нефункциональные требования: </a:t>
            </a:r>
            <a:r>
              <a:rPr lang="ru-RU" sz="3000" spc="-150" dirty="0">
                <a:solidFill>
                  <a:schemeClr val="tx1"/>
                </a:solidFill>
                <a:latin typeface="Muller UltraLight Italic" pitchFamily="50" charset="-52"/>
              </a:rPr>
              <a:t>бренд, производительность, версии отчётов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000" b="1" spc="-150" dirty="0">
                <a:solidFill>
                  <a:schemeClr val="tx1"/>
                </a:solidFill>
                <a:latin typeface="Muller Regular" pitchFamily="50" charset="-52"/>
              </a:rPr>
              <a:t>И еще пара моментов</a:t>
            </a:r>
            <a:r>
              <a:rPr lang="ru-RU" sz="3000" spc="-150" dirty="0">
                <a:solidFill>
                  <a:schemeClr val="tx1"/>
                </a:solidFill>
                <a:latin typeface="Muller UltraLight" pitchFamily="50" charset="-52"/>
              </a:rPr>
              <a:t>, которые должны облегчить дальнейшую поддержку и использование системы</a:t>
            </a:r>
          </a:p>
        </p:txBody>
      </p:sp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28" y="4357131"/>
            <a:ext cx="489649" cy="4896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01" y="1450072"/>
            <a:ext cx="486976" cy="486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211" y="2143580"/>
            <a:ext cx="466389" cy="466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90" y="3234290"/>
            <a:ext cx="486542" cy="48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3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uller Medium" pitchFamily="50" charset="-52"/>
              </a:rPr>
              <a:t>Печатные версии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8624" y="1268761"/>
            <a:ext cx="5553400" cy="1440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Проблема</a:t>
            </a:r>
            <a:r>
              <a:rPr lang="ru-RU" sz="3000" b="0" dirty="0">
                <a:latin typeface="Muller Regular" pitchFamily="50" charset="-52"/>
              </a:rPr>
              <a:t>: 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распечатанные </a:t>
            </a:r>
            <a:r>
              <a:rPr lang="en-US" sz="3000" b="0" dirty="0">
                <a:latin typeface="Muller Regular" pitchFamily="50" charset="-52"/>
              </a:rPr>
              <a:t>AS-IS </a:t>
            </a:r>
            <a:r>
              <a:rPr lang="ru-RU" sz="3000" b="0" dirty="0">
                <a:latin typeface="Muller Regular" pitchFamily="50" charset="-52"/>
              </a:rPr>
              <a:t>отчеты теряют свою функцию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56040" y="1268760"/>
            <a:ext cx="5400600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Решение</a:t>
            </a:r>
            <a:r>
              <a:rPr lang="ru-RU" sz="3000" b="0" dirty="0">
                <a:latin typeface="Muller Regular" pitchFamily="50" charset="-52"/>
              </a:rPr>
              <a:t>: 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создать отдельные версии отчетов для печати</a:t>
            </a:r>
          </a:p>
        </p:txBody>
      </p:sp>
      <p:pic>
        <p:nvPicPr>
          <p:cNvPr id="9" name="Picture 4" descr="Partner showcase | Microsoft Power BI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5"/>
          <a:stretch/>
        </p:blipFill>
        <p:spPr bwMode="auto">
          <a:xfrm>
            <a:off x="1199456" y="3195320"/>
            <a:ext cx="4020299" cy="2465928"/>
          </a:xfrm>
          <a:prstGeom prst="rect">
            <a:avLst/>
          </a:prstGeom>
          <a:solidFill>
            <a:schemeClr val="tx1"/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https://mir-s3-cdn-cf.behance.net/projects/max_808/1db7ca81451829.Y3JvcCwxMDExLDc5MSw1LD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7" b="27651"/>
          <a:stretch/>
        </p:blipFill>
        <p:spPr bwMode="auto">
          <a:xfrm>
            <a:off x="6600056" y="3220948"/>
            <a:ext cx="3960440" cy="244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16" name="Picture 4" descr="Partner showcase | Microsoft Power BI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5"/>
          <a:stretch/>
        </p:blipFill>
        <p:spPr bwMode="auto">
          <a:xfrm>
            <a:off x="1351856" y="3347720"/>
            <a:ext cx="4020299" cy="2465928"/>
          </a:xfrm>
          <a:prstGeom prst="rect">
            <a:avLst/>
          </a:prstGeom>
          <a:solidFill>
            <a:schemeClr val="tx1"/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4" descr="Partner showcase | Microsoft Power BI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5"/>
          <a:stretch/>
        </p:blipFill>
        <p:spPr bwMode="auto">
          <a:xfrm>
            <a:off x="1504256" y="3500120"/>
            <a:ext cx="4020299" cy="2465928"/>
          </a:xfrm>
          <a:prstGeom prst="rect">
            <a:avLst/>
          </a:prstGeom>
          <a:solidFill>
            <a:schemeClr val="tx1"/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Straight Connector 11"/>
          <p:cNvCxnSpPr/>
          <p:nvPr/>
        </p:nvCxnSpPr>
        <p:spPr>
          <a:xfrm flipH="1">
            <a:off x="1477373" y="3500120"/>
            <a:ext cx="4102422" cy="249406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04256" y="3500120"/>
            <a:ext cx="4074988" cy="252687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6" descr="https://mir-s3-cdn-cf.behance.net/projects/max_808/1db7ca81451829.Y3JvcCwxMDExLDc5MSw1LD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7" b="27651"/>
          <a:stretch/>
        </p:blipFill>
        <p:spPr bwMode="auto">
          <a:xfrm>
            <a:off x="6752456" y="3373348"/>
            <a:ext cx="3960440" cy="244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mir-s3-cdn-cf.behance.net/projects/max_808/1db7ca81451829.Y3JvcCwxMDExLDc5MSw1LD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7" b="27651"/>
          <a:stretch/>
        </p:blipFill>
        <p:spPr bwMode="auto">
          <a:xfrm>
            <a:off x="6904856" y="3525748"/>
            <a:ext cx="3960440" cy="244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1" y="128805"/>
            <a:ext cx="486542" cy="48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87488" y="692696"/>
            <a:ext cx="9089010" cy="5112568"/>
            <a:chOff x="1919536" y="1523338"/>
            <a:chExt cx="8272242" cy="4653136"/>
          </a:xfrm>
        </p:grpSpPr>
        <p:pic>
          <p:nvPicPr>
            <p:cNvPr id="8" name="Picture 4" descr="https://veteranrostovdon.ru/800/600/https/pohudete.ru/wp-content/uploads/2018/09/%D1%86%D0%B5%D0%BB%D0%BB%D1%8E%D0%BB%D0%B8%D1%82-%D1%83-%D0%BC%D1%83%D0%B6%D1%87%D0%B8%D0%BD9-1024x57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536" y="1523338"/>
              <a:ext cx="8272242" cy="46531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2063552" y="4005064"/>
              <a:ext cx="3816424" cy="18833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2400" dirty="0">
                  <a:solidFill>
                    <a:schemeClr val="bg1"/>
                  </a:solidFill>
                  <a:latin typeface="Muller Regular" pitchFamily="50" charset="-52"/>
                </a:rPr>
                <a:t>«Интересно, а этим отчетом вообще кто-нибудь пользуется? А если да, то как часто? Столько времени на него потратили…»</a:t>
              </a:r>
            </a:p>
          </p:txBody>
        </p:sp>
      </p:grpSp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4" y="116632"/>
            <a:ext cx="489649" cy="4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906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uller Medium" pitchFamily="50" charset="-52"/>
              </a:rPr>
              <a:t>Статистика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86237" y="1196752"/>
            <a:ext cx="11042411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Проблема</a:t>
            </a:r>
            <a:r>
              <a:rPr lang="ru-RU" sz="3000" b="0" dirty="0">
                <a:latin typeface="Muller Regular" pitchFamily="50" charset="-52"/>
              </a:rPr>
              <a:t>: непонятно, кто и как пользуется отчетами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92770" y="1999044"/>
            <a:ext cx="10459814" cy="984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Решение</a:t>
            </a:r>
            <a:r>
              <a:rPr lang="ru-RU" sz="3000" b="0" dirty="0">
                <a:latin typeface="Muller Regular" pitchFamily="50" charset="-52"/>
              </a:rPr>
              <a:t>: настроить отчет со статистикой: кто, сколько раз и в какой отчет заходит</a:t>
            </a:r>
          </a:p>
        </p:txBody>
      </p:sp>
      <p:pic>
        <p:nvPicPr>
          <p:cNvPr id="8" name="Picture 6" descr="https://static.tildacdn.com/tild3636-3433-4230-a434-653763633330/power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31" y="3198691"/>
            <a:ext cx="26670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87691" y="3948569"/>
            <a:ext cx="529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Muller Medium" pitchFamily="50" charset="-52"/>
              </a:rPr>
              <a:t>+</a:t>
            </a:r>
            <a:endParaRPr lang="ru-RU" dirty="0">
              <a:latin typeface="Muller Medium" pitchFamily="50" charset="-52"/>
            </a:endParaRPr>
          </a:p>
        </p:txBody>
      </p:sp>
      <p:pic>
        <p:nvPicPr>
          <p:cNvPr id="12" name="Picture 8" descr="http://cdn.onlinewebfonts.com/svg/img_5216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3573016"/>
            <a:ext cx="1511935" cy="170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4" y="116632"/>
            <a:ext cx="489649" cy="4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5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213"/>
          <a:stretch/>
        </p:blipFill>
        <p:spPr>
          <a:xfrm>
            <a:off x="1055440" y="1508241"/>
            <a:ext cx="2560000" cy="3496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122" y="548680"/>
            <a:ext cx="2062861" cy="2707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3008" b="-1"/>
          <a:stretch/>
        </p:blipFill>
        <p:spPr>
          <a:xfrm>
            <a:off x="6095999" y="548680"/>
            <a:ext cx="2160241" cy="2707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4152" y="548680"/>
            <a:ext cx="2002416" cy="2707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658" y="3428999"/>
            <a:ext cx="2057326" cy="2880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7896" y="3428999"/>
            <a:ext cx="2138344" cy="2880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4152" y="3428999"/>
            <a:ext cx="2002416" cy="2880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4" y="116632"/>
            <a:ext cx="489649" cy="4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21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uller Medium" pitchFamily="50" charset="-52"/>
              </a:rPr>
              <a:t>Инструкции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9350" y="1340768"/>
            <a:ext cx="5552674" cy="1872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Проблема</a:t>
            </a:r>
            <a:r>
              <a:rPr lang="ru-RU" sz="3000" b="0" dirty="0">
                <a:latin typeface="Muller Regular" pitchFamily="50" charset="-52"/>
              </a:rPr>
              <a:t>: 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не все пользователи сразу понимают, как работать с отчетами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9350" y="3429000"/>
            <a:ext cx="4927929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Решение</a:t>
            </a:r>
            <a:r>
              <a:rPr lang="ru-RU" sz="3000" b="0" dirty="0">
                <a:latin typeface="Muller Regular" pitchFamily="50" charset="-52"/>
              </a:rPr>
              <a:t>: 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подготовить инструкции, которые будут у пользователей под рукой</a:t>
            </a:r>
          </a:p>
        </p:txBody>
      </p:sp>
      <p:pic>
        <p:nvPicPr>
          <p:cNvPr id="13" name="Picture 4" descr="https://docs.tasktop.com/184/files/47153689/47160297/1/1541088551521/continuous_deliver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942" y="1340768"/>
            <a:ext cx="2668154" cy="26681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muzh-na-chas-msk.ru/images/cms/data/mebel/sborka_mebeli_ikea_mosk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4120551"/>
            <a:ext cx="459181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4" y="116632"/>
            <a:ext cx="489649" cy="4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2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cuexpert.ru/upload/iblock/70b/70b07d3bd2bf7fde8788456d3f6f890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5" t="3131" r="17097" b="7764"/>
          <a:stretch/>
        </p:blipFill>
        <p:spPr bwMode="auto">
          <a:xfrm>
            <a:off x="1343472" y="1124744"/>
            <a:ext cx="3672408" cy="39604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golos.ua/images/items/2013-04/07/FOovjiuAvgzenSvH/img_t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1219907"/>
            <a:ext cx="5153703" cy="3865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4" y="116632"/>
            <a:ext cx="489649" cy="4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9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uller Medium" pitchFamily="50" charset="-52"/>
              </a:rPr>
              <a:t>Цель системы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83550" y="1268760"/>
            <a:ext cx="5336650" cy="2187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Проблема</a:t>
            </a:r>
            <a:r>
              <a:rPr lang="ru-RU" sz="3000" b="0" dirty="0">
                <a:latin typeface="Muller Regular" pitchFamily="50" charset="-52"/>
              </a:rPr>
              <a:t>: 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BI-система плавно превращается во что-то другое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20200" y="1268760"/>
            <a:ext cx="5385734" cy="21602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Решение</a:t>
            </a:r>
            <a:r>
              <a:rPr lang="ru-RU" sz="3000" b="0" dirty="0">
                <a:latin typeface="Muller Regular" pitchFamily="50" charset="-52"/>
              </a:rPr>
              <a:t>: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«фильтровать» запросы пользователей максимально критично</a:t>
            </a:r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1026" name="Picture 2" descr="https://www.mezkoeln.de/wp-content/uploads/2020/11/luftreiniger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2" b="18724"/>
          <a:stretch/>
        </p:blipFill>
        <p:spPr bwMode="auto">
          <a:xfrm>
            <a:off x="2104524" y="3345232"/>
            <a:ext cx="8140060" cy="301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4" y="116632"/>
            <a:ext cx="489649" cy="4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2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Muller Medium" pitchFamily="50" charset="-52"/>
              </a:rPr>
              <a:t>Summary</a:t>
            </a:r>
            <a:endParaRPr lang="ru-RU" b="0" dirty="0">
              <a:latin typeface="Muller Medium" pitchFamily="50" charset="-52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51784" y="1988840"/>
            <a:ext cx="5400600" cy="3600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000" spc="-150" dirty="0">
                <a:solidFill>
                  <a:schemeClr val="tx1"/>
                </a:solidFill>
                <a:latin typeface="Muller Regular" pitchFamily="50" charset="-52"/>
              </a:rPr>
              <a:t>Контекст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000" spc="-150" dirty="0">
                <a:solidFill>
                  <a:schemeClr val="tx1"/>
                </a:solidFill>
                <a:latin typeface="Muller Regular" pitchFamily="50" charset="-52"/>
              </a:rPr>
              <a:t>Прототип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000" spc="-150" dirty="0">
                <a:solidFill>
                  <a:schemeClr val="tx1"/>
                </a:solidFill>
                <a:latin typeface="Muller Regular" pitchFamily="50" charset="-52"/>
              </a:rPr>
              <a:t>Разделение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000" spc="-150" dirty="0">
                <a:solidFill>
                  <a:schemeClr val="tx1"/>
                </a:solidFill>
                <a:latin typeface="Muller Regular" pitchFamily="50" charset="-52"/>
              </a:rPr>
              <a:t>Безопасность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000" spc="-150" dirty="0">
                <a:solidFill>
                  <a:schemeClr val="tx1"/>
                </a:solidFill>
                <a:latin typeface="Muller Regular" pitchFamily="50" charset="-52"/>
              </a:rPr>
              <a:t>Детальные требования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000" spc="-150" dirty="0">
                <a:solidFill>
                  <a:schemeClr val="tx1"/>
                </a:solidFill>
                <a:latin typeface="Muller Regular" pitchFamily="50" charset="-52"/>
              </a:rPr>
              <a:t>Поэтапное тестирование</a:t>
            </a:r>
          </a:p>
        </p:txBody>
      </p:sp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650862" y="1988840"/>
            <a:ext cx="4829813" cy="360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000" spc="-150" dirty="0">
                <a:solidFill>
                  <a:schemeClr val="tx1"/>
                </a:solidFill>
                <a:latin typeface="Muller Regular" pitchFamily="50" charset="-52"/>
              </a:rPr>
              <a:t>Бренд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000" spc="-150" dirty="0">
                <a:solidFill>
                  <a:schemeClr val="tx1"/>
                </a:solidFill>
                <a:latin typeface="Muller Regular" pitchFamily="50" charset="-52"/>
              </a:rPr>
              <a:t>Производительность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000" spc="-150" dirty="0">
                <a:solidFill>
                  <a:schemeClr val="tx1"/>
                </a:solidFill>
                <a:latin typeface="Muller Regular" pitchFamily="50" charset="-52"/>
              </a:rPr>
              <a:t>Дополнительные версии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000" spc="-150" dirty="0">
                <a:solidFill>
                  <a:schemeClr val="tx1"/>
                </a:solidFill>
                <a:latin typeface="Muller Regular" pitchFamily="50" charset="-52"/>
              </a:rPr>
              <a:t>Статистика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000" spc="-150" dirty="0">
                <a:solidFill>
                  <a:schemeClr val="tx1"/>
                </a:solidFill>
                <a:latin typeface="Muller Regular" pitchFamily="50" charset="-52"/>
              </a:rPr>
              <a:t>Инструкции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000" spc="-150" dirty="0">
                <a:solidFill>
                  <a:schemeClr val="tx1"/>
                </a:solidFill>
                <a:latin typeface="Muller Regular" pitchFamily="50" charset="-52"/>
              </a:rPr>
              <a:t>Цель</a:t>
            </a:r>
          </a:p>
        </p:txBody>
      </p:sp>
    </p:spTree>
    <p:extLst>
      <p:ext uri="{BB962C8B-B14F-4D97-AF65-F5344CB8AC3E}">
        <p14:creationId xmlns:p14="http://schemas.microsoft.com/office/powerpoint/2010/main" val="236295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25 -2.59259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25 -7.40741E-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0.25 -3.33333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0.25 4.07407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-0.25 2.96296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25 3.7037E-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316260"/>
            <a:ext cx="8229600" cy="3442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uller Medium" pitchFamily="50" charset="-52"/>
              </a:rPr>
              <a:t>Спасибо за внимание </a:t>
            </a:r>
            <a:r>
              <a:rPr lang="ru-RU" b="0" dirty="0">
                <a:latin typeface="Muller Medium" pitchFamily="50" charset="-52"/>
                <a:sym typeface="Wingdings" panose="05000000000000000000" pitchFamily="2" charset="2"/>
              </a:rPr>
              <a:t></a:t>
            </a:r>
            <a:endParaRPr lang="en-US" b="0" dirty="0">
              <a:latin typeface="Muller Medium" pitchFamily="50" charset="-52"/>
            </a:endParaRPr>
          </a:p>
          <a:p>
            <a:endParaRPr lang="en-US" dirty="0"/>
          </a:p>
          <a:p>
            <a:r>
              <a:rPr lang="ru-RU" sz="4000" b="0" dirty="0">
                <a:latin typeface="Muller Regular" pitchFamily="50" charset="-52"/>
              </a:rPr>
              <a:t>Ваши вопросы</a:t>
            </a:r>
            <a:r>
              <a:rPr lang="en-US" sz="4000" b="0" dirty="0">
                <a:latin typeface="Muller Regular" pitchFamily="50" charset="-52"/>
              </a:rPr>
              <a:t>?</a:t>
            </a:r>
            <a:endParaRPr lang="ru-RU" sz="4000" b="0" dirty="0">
              <a:latin typeface="Muller Regular" pitchFamily="50" charset="-52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81200" y="4581128"/>
            <a:ext cx="8229600" cy="1545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latin typeface="Muller Regular" pitchFamily="50" charset="-52"/>
              </a:rPr>
              <a:t>Евгений Федосеев</a:t>
            </a:r>
          </a:p>
          <a:p>
            <a:r>
              <a:rPr lang="en-US" sz="3600" dirty="0">
                <a:latin typeface="Muller Regular" pitchFamily="50" charset="-52"/>
              </a:rPr>
              <a:t>Telegram: @</a:t>
            </a:r>
            <a:r>
              <a:rPr lang="en-US" sz="3600" dirty="0" err="1">
                <a:latin typeface="Muller Regular" pitchFamily="50" charset="-52"/>
              </a:rPr>
              <a:t>esfedoseev</a:t>
            </a:r>
            <a:endParaRPr lang="ru-RU" sz="3600" dirty="0">
              <a:latin typeface="Muller Regular" pitchFamily="50" charset="-52"/>
            </a:endParaRPr>
          </a:p>
        </p:txBody>
      </p:sp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06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qrcoder.ru/code/?https%3A%2F%2Fanalystdays.ru%2Fru%2Ftalk%2F72468&amp;10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367" y="1145652"/>
            <a:ext cx="4275112" cy="427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24091" y="0"/>
            <a:ext cx="5495484" cy="6858000"/>
            <a:chOff x="3124091" y="0"/>
            <a:chExt cx="5495484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091" y="0"/>
              <a:ext cx="5495484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6760473" y="5517232"/>
              <a:ext cx="1152128" cy="53322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000" b="1" dirty="0">
                  <a:solidFill>
                    <a:schemeClr val="bg1"/>
                  </a:solidFill>
                  <a:latin typeface="Muller Medium" pitchFamily="50" charset="-52"/>
                  <a:cs typeface="Arial" panose="020B0604020202020204" pitchFamily="34" charset="0"/>
                </a:rPr>
                <a:t>Data</a:t>
              </a:r>
              <a:endParaRPr lang="ru-RU" sz="3000" b="1" dirty="0">
                <a:solidFill>
                  <a:schemeClr val="bg1"/>
                </a:solidFill>
                <a:latin typeface="Muller Medium" pitchFamily="50" charset="-52"/>
              </a:endParaRPr>
            </a:p>
            <a:p>
              <a:pPr algn="l"/>
              <a:endParaRPr lang="ru-RU" sz="2800" dirty="0">
                <a:solidFill>
                  <a:schemeClr val="tx1"/>
                </a:solidFill>
              </a:endParaRPr>
            </a:p>
          </p:txBody>
        </p:sp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5303912" y="6173688"/>
              <a:ext cx="1296385" cy="53322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000" b="1" dirty="0">
                  <a:solidFill>
                    <a:schemeClr val="bg1"/>
                  </a:solidFill>
                  <a:latin typeface="Muller Medium" pitchFamily="50" charset="-52"/>
                  <a:cs typeface="Arial" panose="020B0604020202020204" pitchFamily="34" charset="0"/>
                </a:rPr>
                <a:t>Data</a:t>
              </a:r>
              <a:endParaRPr lang="ru-RU" sz="3000" b="1" dirty="0">
                <a:solidFill>
                  <a:schemeClr val="bg1"/>
                </a:solidFill>
                <a:latin typeface="Muller Medium" pitchFamily="50" charset="-52"/>
              </a:endParaRPr>
            </a:p>
            <a:p>
              <a:pPr algn="l"/>
              <a:endParaRPr lang="ru-RU" sz="2800" dirty="0">
                <a:solidFill>
                  <a:schemeClr val="tx1"/>
                </a:solidFill>
              </a:endParaRPr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3710066" y="5793718"/>
              <a:ext cx="1152128" cy="53322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000" b="1" dirty="0">
                  <a:solidFill>
                    <a:schemeClr val="bg1"/>
                  </a:solidFill>
                  <a:latin typeface="Muller Medium" pitchFamily="50" charset="-52"/>
                  <a:cs typeface="Arial" panose="020B0604020202020204" pitchFamily="34" charset="0"/>
                </a:rPr>
                <a:t>Data</a:t>
              </a:r>
              <a:endParaRPr lang="ru-RU" sz="3000" b="1" dirty="0">
                <a:solidFill>
                  <a:schemeClr val="bg1"/>
                </a:solidFill>
                <a:latin typeface="Muller Medium" pitchFamily="50" charset="-52"/>
              </a:endParaRPr>
            </a:p>
            <a:p>
              <a:pPr algn="l"/>
              <a:endParaRPr lang="ru-RU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5376040" y="4725144"/>
              <a:ext cx="1152128" cy="53322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000" b="1" dirty="0">
                  <a:solidFill>
                    <a:schemeClr val="bg1"/>
                  </a:solidFill>
                  <a:latin typeface="Muller Medium" pitchFamily="50" charset="-52"/>
                  <a:cs typeface="Arial" panose="020B0604020202020204" pitchFamily="34" charset="0"/>
                </a:rPr>
                <a:t>ETL</a:t>
              </a:r>
              <a:endParaRPr lang="ru-RU" sz="3000" b="1" dirty="0">
                <a:solidFill>
                  <a:schemeClr val="bg1"/>
                </a:solidFill>
                <a:latin typeface="Muller Medium" pitchFamily="50" charset="-52"/>
              </a:endParaRPr>
            </a:p>
            <a:p>
              <a:pPr algn="l"/>
              <a:endParaRPr lang="ru-RU" sz="2800" dirty="0">
                <a:solidFill>
                  <a:schemeClr val="tx1"/>
                </a:solidFill>
              </a:endParaRPr>
            </a:p>
          </p:txBody>
        </p:sp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4655840" y="140852"/>
              <a:ext cx="2786189" cy="53322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000" b="1" dirty="0">
                  <a:solidFill>
                    <a:schemeClr val="tx1"/>
                  </a:solidFill>
                  <a:latin typeface="Muller Medium" pitchFamily="50" charset="-52"/>
                  <a:cs typeface="Arial" panose="020B0604020202020204" pitchFamily="34" charset="0"/>
                </a:rPr>
                <a:t>Dashboards</a:t>
              </a:r>
              <a:endParaRPr lang="ru-RU" sz="3000" b="1" dirty="0">
                <a:solidFill>
                  <a:schemeClr val="tx1"/>
                </a:solidFill>
                <a:latin typeface="Muller Medium" pitchFamily="50" charset="-52"/>
              </a:endParaRPr>
            </a:p>
            <a:p>
              <a:pPr algn="l"/>
              <a:endParaRPr lang="ru-RU" sz="2800" dirty="0">
                <a:solidFill>
                  <a:schemeClr val="tx1"/>
                </a:solidFill>
              </a:endParaRPr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4978474" y="2890658"/>
              <a:ext cx="1947259" cy="53322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000" b="1" dirty="0">
                  <a:solidFill>
                    <a:schemeClr val="bg1"/>
                  </a:solidFill>
                  <a:latin typeface="Muller Medium" pitchFamily="50" charset="-52"/>
                  <a:cs typeface="Arial" panose="020B0604020202020204" pitchFamily="34" charset="0"/>
                </a:rPr>
                <a:t>Analysis</a:t>
              </a:r>
              <a:endParaRPr lang="ru-RU" sz="3000" b="1" dirty="0">
                <a:solidFill>
                  <a:schemeClr val="bg1"/>
                </a:solidFill>
                <a:latin typeface="Muller Medium" pitchFamily="50" charset="-52"/>
              </a:endParaRPr>
            </a:p>
            <a:p>
              <a:pPr algn="l"/>
              <a:endParaRPr lang="ru-RU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87" y="140852"/>
            <a:ext cx="486976" cy="4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9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15885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3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572" y="1600199"/>
            <a:ext cx="7704856" cy="4333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uller Medium" pitchFamily="50" charset="-52"/>
              </a:rPr>
              <a:t>Классический подход</a:t>
            </a:r>
          </a:p>
        </p:txBody>
      </p:sp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87" y="140852"/>
            <a:ext cx="486976" cy="4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86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uller Medium" pitchFamily="50" charset="-52"/>
              </a:rPr>
              <a:t>Современный подход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4" y="1600199"/>
            <a:ext cx="7488832" cy="4212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http://qrcoder.ru/code/?https%3A%2F%2Fanalystdays.ru%2Fru%2Ftalk%2F66926&amp;10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150" y="1700808"/>
            <a:ext cx="3789783" cy="378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87" y="140852"/>
            <a:ext cx="486976" cy="4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5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17122 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920" y="1556792"/>
            <a:ext cx="7536160" cy="423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uller Medium" pitchFamily="50" charset="-52"/>
              </a:rPr>
              <a:t>Пользователи</a:t>
            </a:r>
          </a:p>
        </p:txBody>
      </p:sp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87" y="140852"/>
            <a:ext cx="486976" cy="4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58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0"/>
            <a:ext cx="6858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4" y="148958"/>
            <a:ext cx="466389" cy="4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12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uller Medium" pitchFamily="50" charset="-52"/>
              </a:rPr>
              <a:t>Выбор платформы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1424" y="1340768"/>
            <a:ext cx="5976664" cy="1440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Проблема:</a:t>
            </a:r>
            <a:r>
              <a:rPr lang="ru-RU" sz="3000" b="0" dirty="0">
                <a:latin typeface="Muller Regular" pitchFamily="50" charset="-52"/>
              </a:rPr>
              <a:t> 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выбрать платформу под конкретные цели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1424" y="3068960"/>
            <a:ext cx="6120680" cy="2808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0" u="sng" dirty="0">
                <a:latin typeface="Muller Regular" pitchFamily="50" charset="-52"/>
              </a:rPr>
              <a:t>Решение:</a:t>
            </a:r>
            <a:r>
              <a:rPr lang="ru-RU" sz="3000" b="0" dirty="0">
                <a:latin typeface="Muller Regular" pitchFamily="50" charset="-52"/>
              </a:rPr>
              <a:t> </a:t>
            </a:r>
          </a:p>
          <a:p>
            <a:pPr algn="l"/>
            <a:r>
              <a:rPr lang="ru-RU" sz="3000" b="0" dirty="0">
                <a:latin typeface="Muller Regular" pitchFamily="50" charset="-52"/>
              </a:rPr>
              <a:t>на моменте анализа требований определить, что с потенциальным отчетом реально будут делать пользователи</a:t>
            </a: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90D5BA86-F79B-44AB-8FE9-A78642889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16632"/>
            <a:ext cx="1013389" cy="4987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1628800"/>
            <a:ext cx="4067310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4" y="148958"/>
            <a:ext cx="466389" cy="4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-templa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5FBD146-3162-4598-BCAA-DF6DBC197B91}" vid="{EA586B01-9082-4055-B99D-393D3243336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Построение BI-системы. Вы могли об этом забыть v0.3</Template>
  <TotalTime>2580</TotalTime>
  <Words>2038</Words>
  <Application>Microsoft Office PowerPoint</Application>
  <PresentationFormat>Широкоэкранный</PresentationFormat>
  <Paragraphs>367</Paragraphs>
  <Slides>38</Slides>
  <Notes>38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presentation-template</vt:lpstr>
      <vt:lpstr>Построение BI-системы:  Вы могли об этом забыть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Построение BI-системы:  Вы могли об этом забыть</dc:title>
  <dc:creator>Fedoseev, Evgeniy</dc:creator>
  <cp:lastModifiedBy>Fedoseev, Evgeniy</cp:lastModifiedBy>
  <cp:revision>164</cp:revision>
  <dcterms:created xsi:type="dcterms:W3CDTF">2021-03-25T10:31:57Z</dcterms:created>
  <dcterms:modified xsi:type="dcterms:W3CDTF">2021-05-18T12:01:15Z</dcterms:modified>
</cp:coreProperties>
</file>