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8" r:id="rId3"/>
    <p:sldId id="277" r:id="rId4"/>
    <p:sldId id="278" r:id="rId5"/>
    <p:sldId id="279" r:id="rId6"/>
    <p:sldId id="280" r:id="rId7"/>
    <p:sldId id="262" r:id="rId8"/>
    <p:sldId id="281" r:id="rId9"/>
    <p:sldId id="283" r:id="rId10"/>
    <p:sldId id="282" r:id="rId11"/>
    <p:sldId id="263" r:id="rId12"/>
    <p:sldId id="264" r:id="rId13"/>
    <p:sldId id="265" r:id="rId14"/>
    <p:sldId id="270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я" initials="Ю" lastIdx="1" clrIdx="0">
    <p:extLst>
      <p:ext uri="{19B8F6BF-5375-455C-9EA6-DF929625EA0E}">
        <p15:presenceInfo xmlns:p15="http://schemas.microsoft.com/office/powerpoint/2012/main" userId="Ю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B4"/>
    <a:srgbClr val="73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256" autoAdjust="0"/>
  </p:normalViewPr>
  <p:slideViewPr>
    <p:cSldViewPr snapToGrid="0" snapToObjects="1">
      <p:cViewPr varScale="1">
        <p:scale>
          <a:sx n="75" d="100"/>
          <a:sy n="75" d="100"/>
        </p:scale>
        <p:origin x="77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B7EE2-2E8E-C147-9DDC-5BB41E33ADF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1C6F8-81D5-FD47-811D-2A072C2AF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1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1C6F8-81D5-FD47-811D-2A072C2AF8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C6F8-81D5-FD47-811D-2A072C2AF8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7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Определение границ системы</a:t>
            </a:r>
            <a:endParaRPr lang="en-US" sz="1200" b="1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Какие внешние интерфейсы должны быть реализованы в разрабатываемой системе?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Каким образом сценарии использования могут помощью понять границы проекта?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Что должно входить в систему?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Что не должно входить в систему?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200" dirty="0">
                <a:solidFill>
                  <a:srgbClr val="FF0000"/>
                </a:solidFill>
              </a:rPr>
              <a:t>Что может повлиять на границы? Четкость границ </a:t>
            </a:r>
            <a:endParaRPr lang="en-US" sz="1200" dirty="0">
              <a:solidFill>
                <a:srgbClr val="FF0000"/>
              </a:solidFill>
            </a:endParaRPr>
          </a:p>
          <a:p>
            <a:pPr marL="434975" indent="-342900">
              <a:buFont typeface="+mj-lt"/>
              <a:buAutoNum type="arabicPeriod"/>
            </a:pPr>
            <a:r>
              <a:rPr lang="ru-RU" sz="1200" b="1" dirty="0"/>
              <a:t>Выявление </a:t>
            </a:r>
            <a:r>
              <a:rPr lang="ru-RU" sz="1200" b="1" dirty="0" err="1"/>
              <a:t>экторов</a:t>
            </a:r>
            <a:endParaRPr lang="en-US" sz="1200" b="1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Кто использует систему?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Кто получает информацию от системы?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Кто вносит информацию в систему?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В какой части организации система будет использоваться?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Кто поддерживает работоспособность системы?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Какие другие системы используют эту систему?</a:t>
            </a:r>
          </a:p>
          <a:p>
            <a:pPr lvl="1">
              <a:lnSpc>
                <a:spcPct val="100000"/>
              </a:lnSpc>
            </a:pPr>
            <a:r>
              <a:rPr lang="ru-RU" sz="1200" dirty="0">
                <a:solidFill>
                  <a:srgbClr val="FF0000"/>
                </a:solidFill>
              </a:rPr>
              <a:t>Разграничение ролей, могут ли произойти пересечения полномочий, взаимоисключающие полномочия</a:t>
            </a:r>
            <a:endParaRPr lang="en-US" sz="1200" dirty="0">
              <a:solidFill>
                <a:srgbClr val="FF0000"/>
              </a:solidFill>
            </a:endParaRPr>
          </a:p>
          <a:p>
            <a:pPr marL="434975" indent="-342900">
              <a:buFont typeface="+mj-lt"/>
              <a:buAutoNum type="arabicPeriod"/>
            </a:pPr>
            <a:r>
              <a:rPr lang="ru-RU" sz="1200" b="1" dirty="0"/>
              <a:t>Выявление сценариев использования</a:t>
            </a:r>
            <a:endParaRPr lang="en-US" sz="1200" b="1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Какова цель каждого </a:t>
            </a:r>
            <a:r>
              <a:rPr lang="ru-RU" sz="1050" dirty="0" err="1"/>
              <a:t>эктора</a:t>
            </a:r>
            <a:r>
              <a:rPr lang="ru-RU" sz="1050" dirty="0"/>
              <a:t> при взаимодействии с системой?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Для чего </a:t>
            </a:r>
            <a:r>
              <a:rPr lang="ru-RU" sz="1050" dirty="0" err="1"/>
              <a:t>эктор</a:t>
            </a:r>
            <a:r>
              <a:rPr lang="ru-RU" sz="1050" dirty="0"/>
              <a:t> будет использовать систему?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Будет ли </a:t>
            </a:r>
            <a:r>
              <a:rPr lang="ru-RU" sz="1050" dirty="0" err="1"/>
              <a:t>эктор</a:t>
            </a:r>
            <a:r>
              <a:rPr lang="ru-RU" sz="1050" dirty="0"/>
              <a:t> создавать, хранить, изменять, удалять или читать данные из системы?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Будет ли </a:t>
            </a:r>
            <a:r>
              <a:rPr lang="ru-RU" sz="1050" dirty="0" err="1"/>
              <a:t>эктор</a:t>
            </a:r>
            <a:r>
              <a:rPr lang="ru-RU" sz="1050" dirty="0"/>
              <a:t> информировать систему о внешних событиях или изменениях?</a:t>
            </a:r>
            <a:endParaRPr lang="en-US" sz="1050" dirty="0"/>
          </a:p>
          <a:p>
            <a:pPr lvl="1">
              <a:lnSpc>
                <a:spcPct val="100000"/>
              </a:lnSpc>
            </a:pPr>
            <a:r>
              <a:rPr lang="ru-RU" sz="1050" dirty="0"/>
              <a:t>Необходимо ли </a:t>
            </a:r>
            <a:r>
              <a:rPr lang="ru-RU" sz="1050" dirty="0" err="1"/>
              <a:t>эктора</a:t>
            </a:r>
            <a:r>
              <a:rPr lang="ru-RU" sz="1050" dirty="0"/>
              <a:t> информировать о каких-либо изменениях в системе?</a:t>
            </a:r>
          </a:p>
          <a:p>
            <a:pPr lvl="1">
              <a:lnSpc>
                <a:spcPct val="100000"/>
              </a:lnSpc>
            </a:pPr>
            <a:r>
              <a:rPr lang="ru-RU" sz="1200" dirty="0">
                <a:solidFill>
                  <a:srgbClr val="FF0000"/>
                </a:solidFill>
              </a:rPr>
              <a:t>Каждый прецедент (вариант использования) должен быть однозначным, сценарии не должны пересекаться, какой шаг сценария может быть выполнен не корректно или ___ (это не альтернативные пути)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1C6F8-81D5-FD47-811D-2A072C2AF8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8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1C6F8-81D5-FD47-811D-2A072C2AF8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8838074-70AD-4415-A828-51EF0D609BC8}"/>
              </a:ext>
            </a:extLst>
          </p:cNvPr>
          <p:cNvSpPr/>
          <p:nvPr userDrawn="1"/>
        </p:nvSpPr>
        <p:spPr>
          <a:xfrm>
            <a:off x="-16933" y="0"/>
            <a:ext cx="12192000" cy="6858000"/>
          </a:xfrm>
          <a:prstGeom prst="rect">
            <a:avLst/>
          </a:prstGeom>
          <a:gradFill>
            <a:gsLst>
              <a:gs pos="31900">
                <a:srgbClr val="9F00DE"/>
              </a:gs>
              <a:gs pos="0">
                <a:srgbClr val="7800AA"/>
              </a:gs>
              <a:gs pos="100000">
                <a:srgbClr val="0078B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502432A9-6C06-46BC-B9BB-C56F0FC8DDC8}"/>
              </a:ext>
            </a:extLst>
          </p:cNvPr>
          <p:cNvSpPr/>
          <p:nvPr userDrawn="1"/>
        </p:nvSpPr>
        <p:spPr>
          <a:xfrm>
            <a:off x="6880896" y="-1"/>
            <a:ext cx="5311105" cy="5754740"/>
          </a:xfrm>
          <a:custGeom>
            <a:avLst/>
            <a:gdLst>
              <a:gd name="connsiteX0" fmla="*/ 1529059 w 5311105"/>
              <a:gd name="connsiteY0" fmla="*/ 0 h 5754740"/>
              <a:gd name="connsiteX1" fmla="*/ 5311105 w 5311105"/>
              <a:gd name="connsiteY1" fmla="*/ 0 h 5754740"/>
              <a:gd name="connsiteX2" fmla="*/ 5311105 w 5311105"/>
              <a:gd name="connsiteY2" fmla="*/ 4856252 h 5754740"/>
              <a:gd name="connsiteX3" fmla="*/ 5066868 w 5311105"/>
              <a:gd name="connsiteY3" fmla="*/ 5279283 h 5754740"/>
              <a:gd name="connsiteX4" fmla="*/ 3768326 w 5311105"/>
              <a:gd name="connsiteY4" fmla="*/ 5627226 h 5754740"/>
              <a:gd name="connsiteX5" fmla="*/ 475458 w 5311105"/>
              <a:gd name="connsiteY5" fmla="*/ 3726087 h 5754740"/>
              <a:gd name="connsiteX6" fmla="*/ 127515 w 5311105"/>
              <a:gd name="connsiteY6" fmla="*/ 2427546 h 5754740"/>
              <a:gd name="connsiteX7" fmla="*/ 1529059 w 5311105"/>
              <a:gd name="connsiteY7" fmla="*/ 0 h 57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1105" h="5754740">
                <a:moveTo>
                  <a:pt x="1529059" y="0"/>
                </a:moveTo>
                <a:lnTo>
                  <a:pt x="5311105" y="0"/>
                </a:lnTo>
                <a:lnTo>
                  <a:pt x="5311105" y="4856252"/>
                </a:lnTo>
                <a:lnTo>
                  <a:pt x="5066868" y="5279283"/>
                </a:lnTo>
                <a:cubicBezTo>
                  <a:pt x="4804367" y="5733947"/>
                  <a:pt x="4222991" y="5889726"/>
                  <a:pt x="3768326" y="5627226"/>
                </a:cubicBezTo>
                <a:lnTo>
                  <a:pt x="475458" y="3726087"/>
                </a:lnTo>
                <a:cubicBezTo>
                  <a:pt x="20794" y="3463587"/>
                  <a:pt x="-134985" y="2882210"/>
                  <a:pt x="127515" y="2427546"/>
                </a:cubicBezTo>
                <a:lnTo>
                  <a:pt x="15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75005D-D4DC-4231-9209-FF7B8A8FC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53" y="2384197"/>
            <a:ext cx="2849886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32509" y="556953"/>
            <a:ext cx="11538066" cy="631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latin typeface="Arial" panose="020B060402020202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32510" y="1346662"/>
            <a:ext cx="11529751" cy="4680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2075" indent="-92075" rtl="0">
              <a:spcBef>
                <a:spcPts val="0"/>
              </a:spcBef>
              <a:defRPr>
                <a:latin typeface="Arial" panose="020B0604020202020204" pitchFamily="34" charset="0"/>
              </a:defRPr>
            </a:lvl1pPr>
            <a:lvl2pPr marL="360363" indent="71436" rtl="0">
              <a:spcBef>
                <a:spcPts val="0"/>
              </a:spcBef>
              <a:buFont typeface="Arial"/>
              <a:buChar char="•"/>
              <a:defRPr/>
            </a:lvl2pPr>
            <a:lvl3pPr marL="628650" indent="69850" rtl="0">
              <a:spcBef>
                <a:spcPts val="0"/>
              </a:spcBef>
              <a:buFont typeface="Arial"/>
              <a:buChar char="•"/>
              <a:defRPr/>
            </a:lvl3pPr>
            <a:lvl4pPr marL="628650" indent="69850" rtl="0">
              <a:spcBef>
                <a:spcPts val="0"/>
              </a:spcBef>
              <a:buFont typeface="Arial"/>
              <a:buChar char="•"/>
              <a:defRPr/>
            </a:lvl4pPr>
            <a:lvl5pPr marL="628650" indent="69850" rtl="0">
              <a:spcBef>
                <a:spcPts val="0"/>
              </a:spcBef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32510" y="6301048"/>
            <a:ext cx="9368444" cy="357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6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0823" y="548640"/>
            <a:ext cx="1151312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>
                <a:latin typeface="Arial" panose="020B060402020202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40823" y="1343786"/>
            <a:ext cx="565569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>
                <a:latin typeface="Arial" panose="020B0604020202020204" pitchFamily="34" charset="0"/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40823" y="2138932"/>
            <a:ext cx="5655696" cy="3896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 panose="020B060402020202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6193373" y="1343786"/>
            <a:ext cx="566057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>
                <a:latin typeface="Arial" panose="020B0604020202020204" pitchFamily="34" charset="0"/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6193373" y="2138930"/>
            <a:ext cx="5660576" cy="38961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 panose="020B060402020202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40822" y="6309360"/>
            <a:ext cx="935181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8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33274" y="556232"/>
            <a:ext cx="11520675" cy="64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33273" y="6315518"/>
            <a:ext cx="93759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1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36481" y="544484"/>
            <a:ext cx="11517468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336481" y="1278746"/>
            <a:ext cx="1151746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40453" y="5595880"/>
            <a:ext cx="11513496" cy="5638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36480" y="6327266"/>
            <a:ext cx="93561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24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33274" y="564545"/>
            <a:ext cx="11520675" cy="5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3649419" y="-2044796"/>
            <a:ext cx="4888379" cy="115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6213" indent="1587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536575" indent="-9207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33273" y="6297676"/>
            <a:ext cx="936767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31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 rot="5400000">
            <a:off x="8782553" y="3063084"/>
            <a:ext cx="5411269" cy="714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949795" y="-1888532"/>
            <a:ext cx="5411265" cy="1061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6213" indent="1587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536575" indent="-9207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0725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46363" y="6314796"/>
            <a:ext cx="935458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33557" y="1282576"/>
            <a:ext cx="11520392" cy="4818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6213" marR="0" indent="1587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36575" marR="0" indent="-9207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720725" marR="0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720725" marR="0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720725" marR="0" indent="-9525" algn="l" rtl="0">
              <a:lnSpc>
                <a:spcPct val="110000"/>
              </a:lnSpc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/>
          <p:nvPr/>
        </p:nvSpPr>
        <p:spPr>
          <a:xfrm>
            <a:off x="9469275" y="6356361"/>
            <a:ext cx="251006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329"/>
              </a:buClr>
              <a:buSzPct val="25000"/>
              <a:buFont typeface="Calibri"/>
              <a:buNone/>
            </a:pPr>
            <a:r>
              <a:rPr lang="ru-RU" sz="1500" b="0" i="0" u="none" strike="noStrike" cap="none" baseline="0" dirty="0">
                <a:solidFill>
                  <a:srgbClr val="1C232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rtl val="0"/>
              </a:rPr>
              <a:t>www.rtlabs.ru | </a:t>
            </a:r>
            <a:fld id="{00000000-1234-1234-1234-123412341234}" type="slidenum">
              <a:rPr lang="ru-RU" sz="1500" b="0" i="0" u="none" strike="noStrike" cap="none" baseline="0">
                <a:solidFill>
                  <a:srgbClr val="1C232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rtl val="0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2329"/>
                </a:buClr>
                <a:buSzPct val="25000"/>
                <a:buFont typeface="Calibri"/>
                <a:buNone/>
              </a:pPr>
              <a:t>‹#›</a:t>
            </a:fld>
            <a:endParaRPr lang="ru-RU" sz="1500" b="0" i="0" u="none" strike="noStrike" cap="none" baseline="0" dirty="0">
              <a:solidFill>
                <a:srgbClr val="1C232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  <a:rtl val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A14AC74-ECE4-42C8-928B-5153E7BC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57" y="553291"/>
            <a:ext cx="11520392" cy="572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9D74F5-AAE7-4A24-B619-4211DFB6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557" y="6321335"/>
            <a:ext cx="936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D739B0-38A8-4F29-A6EB-CB6EC869DFD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35449" y="265379"/>
            <a:ext cx="1718500" cy="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1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00" b="1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56097-734C-984B-B107-E0FE4640AA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4159" y="3804638"/>
            <a:ext cx="6982046" cy="158734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Аналитик как терапевт для системы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F91AF30-FA77-49FE-A998-A9ECBB7B5F12}"/>
              </a:ext>
            </a:extLst>
          </p:cNvPr>
          <p:cNvGrpSpPr/>
          <p:nvPr/>
        </p:nvGrpSpPr>
        <p:grpSpPr>
          <a:xfrm>
            <a:off x="641430" y="5363633"/>
            <a:ext cx="7596637" cy="0"/>
            <a:chOff x="641430" y="5363633"/>
            <a:chExt cx="7596637" cy="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6E6F2F85-C69D-4FF6-B4BC-580202F74C8F}"/>
                </a:ext>
              </a:extLst>
            </p:cNvPr>
            <p:cNvCxnSpPr>
              <a:cxnSpLocks/>
            </p:cNvCxnSpPr>
            <p:nvPr/>
          </p:nvCxnSpPr>
          <p:spPr>
            <a:xfrm>
              <a:off x="675294" y="5363633"/>
              <a:ext cx="756277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984100A8-F7DE-435A-9F2D-C72572D9E4BF}"/>
                </a:ext>
              </a:extLst>
            </p:cNvPr>
            <p:cNvCxnSpPr>
              <a:cxnSpLocks/>
            </p:cNvCxnSpPr>
            <p:nvPr/>
          </p:nvCxnSpPr>
          <p:spPr>
            <a:xfrm>
              <a:off x="641430" y="5363633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89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64367375-3C9F-4FC0-89FD-FF9B97C2485A}"/>
              </a:ext>
            </a:extLst>
          </p:cNvPr>
          <p:cNvSpPr/>
          <p:nvPr/>
        </p:nvSpPr>
        <p:spPr>
          <a:xfrm rot="20344089">
            <a:off x="4240914" y="1991006"/>
            <a:ext cx="3377699" cy="3377699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аттерны проектирования">
            <a:extLst>
              <a:ext uri="{FF2B5EF4-FFF2-40B4-BE49-F238E27FC236}">
                <a16:creationId xmlns:a16="http://schemas.microsoft.com/office/drawing/2014/main" xmlns="" id="{85AF341C-7497-4895-8456-0B2A0FF49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t="7301" r="30250" b="7301"/>
          <a:stretch/>
        </p:blipFill>
        <p:spPr bwMode="auto">
          <a:xfrm>
            <a:off x="4257673" y="1998937"/>
            <a:ext cx="3320576" cy="33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F1E54C2-8547-4F1E-924D-3D8435590EEF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1618D231-E7ED-496C-84B9-BA2D4FCB147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A194CC31-C2A6-458E-9D1C-C1EBEAE4225A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164937-887D-4A27-993D-530927566D8E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Паттерны при проектировании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1FAC7CC-1E39-4CAB-8AD1-555B2EB77AA8}"/>
              </a:ext>
            </a:extLst>
          </p:cNvPr>
          <p:cNvSpPr/>
          <p:nvPr/>
        </p:nvSpPr>
        <p:spPr>
          <a:xfrm rot="20344089">
            <a:off x="2255948" y="2304916"/>
            <a:ext cx="284503" cy="28450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3CDFAF-5133-4A6A-96FD-8E47A378B124}"/>
              </a:ext>
            </a:extLst>
          </p:cNvPr>
          <p:cNvSpPr txBox="1"/>
          <p:nvPr/>
        </p:nvSpPr>
        <p:spPr>
          <a:xfrm>
            <a:off x="474657" y="2573515"/>
            <a:ext cx="3847084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dirty="0"/>
              <a:t>Использование лучших практик снижает риск неуспеха.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156BEDB-87A7-4D84-A4F4-0F453BA8763B}"/>
              </a:ext>
            </a:extLst>
          </p:cNvPr>
          <p:cNvSpPr/>
          <p:nvPr/>
        </p:nvSpPr>
        <p:spPr>
          <a:xfrm rot="20344089">
            <a:off x="9678893" y="2304916"/>
            <a:ext cx="284503" cy="28450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8353C9-0ED3-427A-8ECA-B4EB0D3336EB}"/>
              </a:ext>
            </a:extLst>
          </p:cNvPr>
          <p:cNvSpPr txBox="1"/>
          <p:nvPr/>
        </p:nvSpPr>
        <p:spPr>
          <a:xfrm>
            <a:off x="7720018" y="2572776"/>
            <a:ext cx="4202251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dirty="0"/>
              <a:t>При описании паттерна уже описываются недостатки (</a:t>
            </a:r>
            <a:r>
              <a:rPr lang="ru-RU" sz="1600" dirty="0" err="1"/>
              <a:t>Фауллер</a:t>
            </a:r>
            <a:r>
              <a:rPr lang="ru-RU" sz="1600" dirty="0"/>
              <a:t>, </a:t>
            </a:r>
            <a:r>
              <a:rPr lang="ru-RU" sz="1600" dirty="0" err="1"/>
              <a:t>Ларман</a:t>
            </a:r>
            <a:r>
              <a:rPr lang="ru-RU" sz="1600" dirty="0"/>
              <a:t>), учитывать их для установки якорей.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2E6D971C-A716-49F9-80FF-A2E159478B94}"/>
              </a:ext>
            </a:extLst>
          </p:cNvPr>
          <p:cNvSpPr/>
          <p:nvPr/>
        </p:nvSpPr>
        <p:spPr>
          <a:xfrm rot="20344089">
            <a:off x="2296588" y="4193000"/>
            <a:ext cx="284503" cy="28450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827FFB-77A1-4D94-91A8-616D3537A915}"/>
              </a:ext>
            </a:extLst>
          </p:cNvPr>
          <p:cNvSpPr txBox="1"/>
          <p:nvPr/>
        </p:nvSpPr>
        <p:spPr>
          <a:xfrm>
            <a:off x="515297" y="4461599"/>
            <a:ext cx="3847084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dirty="0"/>
              <a:t>Важно достичь однородной терминологии на проекте.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06C7712-FD11-4C5D-A6A5-60AD3C1E3311}"/>
              </a:ext>
            </a:extLst>
          </p:cNvPr>
          <p:cNvSpPr/>
          <p:nvPr/>
        </p:nvSpPr>
        <p:spPr>
          <a:xfrm rot="20344089">
            <a:off x="9671396" y="4193000"/>
            <a:ext cx="284503" cy="28450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5CE69D-F3F3-443E-974C-B3ED66D53C51}"/>
              </a:ext>
            </a:extLst>
          </p:cNvPr>
          <p:cNvSpPr txBox="1"/>
          <p:nvPr/>
        </p:nvSpPr>
        <p:spPr>
          <a:xfrm>
            <a:off x="8442827" y="4461599"/>
            <a:ext cx="2756631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600" dirty="0"/>
              <a:t>Большие процессы важно делить на шаги.</a:t>
            </a:r>
          </a:p>
        </p:txBody>
      </p:sp>
    </p:spTree>
    <p:extLst>
      <p:ext uri="{BB962C8B-B14F-4D97-AF65-F5344CB8AC3E}">
        <p14:creationId xmlns:p14="http://schemas.microsoft.com/office/powerpoint/2010/main" val="30500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0F168BA-6D5F-4339-ADA5-B58988D6F2E4}"/>
              </a:ext>
            </a:extLst>
          </p:cNvPr>
          <p:cNvSpPr/>
          <p:nvPr/>
        </p:nvSpPr>
        <p:spPr>
          <a:xfrm rot="20344089">
            <a:off x="604944" y="2184940"/>
            <a:ext cx="3377699" cy="3377699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6ADBB4-AB48-1E45-AFA7-42E19385E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0575" y="2301596"/>
            <a:ext cx="7000875" cy="2332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0000"/>
                </a:solidFill>
              </a:rPr>
              <a:t>Взаимодействие аналитика с функциональным заказчиком в процессе выявления возможных проблем, а так же выявление проблем в смежных системах, с которыми предполагается интеграция. </a:t>
            </a:r>
          </a:p>
        </p:txBody>
      </p:sp>
      <p:pic>
        <p:nvPicPr>
          <p:cNvPr id="3074" name="Picture 2" descr="Кролик прячет за спиной торт — Фото на аву">
            <a:extLst>
              <a:ext uri="{FF2B5EF4-FFF2-40B4-BE49-F238E27FC236}">
                <a16:creationId xmlns:a16="http://schemas.microsoft.com/office/drawing/2014/main" xmlns="" id="{C9FA3052-8184-469E-9BA9-846E3BC8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3" y="2186421"/>
            <a:ext cx="3280620" cy="32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70B1362-C3F6-4053-A3D2-97EF493781A2}"/>
              </a:ext>
            </a:extLst>
          </p:cNvPr>
          <p:cNvGrpSpPr/>
          <p:nvPr/>
        </p:nvGrpSpPr>
        <p:grpSpPr>
          <a:xfrm>
            <a:off x="478401" y="73509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40485726-3730-4904-A546-BB93596F784B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422898E4-7F08-4614-9344-410988FBE2FB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C4BA7C-2A28-4759-8F01-C8DBB30AABB3}"/>
              </a:ext>
            </a:extLst>
          </p:cNvPr>
          <p:cNvSpPr txBox="1"/>
          <p:nvPr/>
        </p:nvSpPr>
        <p:spPr>
          <a:xfrm>
            <a:off x="347329" y="214707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Взаимодействие аналитика с функциональным заказчиком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95EC5B-83C1-444E-88EB-5814D684D06B}"/>
              </a:ext>
            </a:extLst>
          </p:cNvPr>
          <p:cNvSpPr txBox="1"/>
          <p:nvPr/>
        </p:nvSpPr>
        <p:spPr>
          <a:xfrm>
            <a:off x="4600575" y="3467967"/>
            <a:ext cx="7000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То, что функциональный заказчик уже знает, с чем столкнулся в работе: особенности </a:t>
            </a:r>
            <a:r>
              <a:rPr lang="ru-RU" sz="1600" dirty="0" err="1">
                <a:solidFill>
                  <a:srgbClr val="000000"/>
                </a:solidFill>
              </a:rPr>
              <a:t>легаси</a:t>
            </a:r>
            <a:r>
              <a:rPr lang="ru-RU" sz="1600" dirty="0">
                <a:solidFill>
                  <a:srgbClr val="000000"/>
                </a:solidFill>
              </a:rPr>
              <a:t>-систем, особенностей бизнес-процессов своих и интегрируемых систем – расспрашивать с особым пристрастием. 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9E1DEA-C4B2-408C-B5EA-4E7818B35A75}"/>
              </a:ext>
            </a:extLst>
          </p:cNvPr>
          <p:cNvSpPr txBox="1"/>
          <p:nvPr/>
        </p:nvSpPr>
        <p:spPr>
          <a:xfrm>
            <a:off x="4600575" y="4788826"/>
            <a:ext cx="6955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</a:rPr>
              <a:t>Ресеч</a:t>
            </a:r>
            <a:r>
              <a:rPr lang="ru-RU" sz="1600" dirty="0">
                <a:solidFill>
                  <a:srgbClr val="000000"/>
                </a:solidFill>
              </a:rPr>
              <a:t> всех возможных источников такой информации, функциональный заказчик может скрывать эту информацию.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77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14065E2-F0F0-4770-A9A6-E60911E17E4A}"/>
              </a:ext>
            </a:extLst>
          </p:cNvPr>
          <p:cNvSpPr/>
          <p:nvPr/>
        </p:nvSpPr>
        <p:spPr>
          <a:xfrm rot="20344089">
            <a:off x="4306230" y="2582264"/>
            <a:ext cx="3377699" cy="3377699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CC42A8-D542-BA48-9FB7-45C4088A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11" y="1346662"/>
            <a:ext cx="6963640" cy="710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В</a:t>
            </a:r>
            <a:r>
              <a:rPr lang="ru-RU" sz="1600" dirty="0">
                <a:solidFill>
                  <a:srgbClr val="000000"/>
                </a:solidFill>
              </a:rPr>
              <a:t>заимодействие аналитика с разработчиком в процессе установления в коде выявленных меток (плюсы для разработчика):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43BF63-0F94-433C-A073-8664749B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29" y="2584896"/>
            <a:ext cx="3269342" cy="326934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86D76CB-81CA-48CC-9A94-2A6AD4472332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DBFEEB79-9810-457B-9775-667CC5CD3CD4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FDBE038-1731-46D6-A2E6-E1BFB43E6C2A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73B0AB-0E27-418D-99FF-EFA68418D542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Взаимодействие аналитика с разработчиком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1D6003B-B8F7-404B-B957-234A2B06EF3B}"/>
              </a:ext>
            </a:extLst>
          </p:cNvPr>
          <p:cNvSpPr/>
          <p:nvPr/>
        </p:nvSpPr>
        <p:spPr>
          <a:xfrm rot="20344089">
            <a:off x="1503600" y="3114193"/>
            <a:ext cx="722082" cy="722082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072F3C-1794-48D0-B234-D62E3BCCDFDE}"/>
              </a:ext>
            </a:extLst>
          </p:cNvPr>
          <p:cNvSpPr txBox="1"/>
          <p:nvPr/>
        </p:nvSpPr>
        <p:spPr>
          <a:xfrm>
            <a:off x="332512" y="4145591"/>
            <a:ext cx="33536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Передача карты симптом-диагноз-лечение разработчику поможет в логах устанавливать метки, а также разработать эффективную систему ошибок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CA6AF0-0E03-4AE0-9971-4C3213D17D05}"/>
              </a:ext>
            </a:extLst>
          </p:cNvPr>
          <p:cNvSpPr txBox="1"/>
          <p:nvPr/>
        </p:nvSpPr>
        <p:spPr>
          <a:xfrm>
            <a:off x="1382846" y="3090513"/>
            <a:ext cx="906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00951ED0-D4F9-48EC-A27B-AF7AD38AA415}"/>
              </a:ext>
            </a:extLst>
          </p:cNvPr>
          <p:cNvSpPr/>
          <p:nvPr/>
        </p:nvSpPr>
        <p:spPr>
          <a:xfrm rot="20344089">
            <a:off x="9548758" y="3114193"/>
            <a:ext cx="722082" cy="722082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8162F3-3EAD-4EC8-B19A-B6222F61C9C3}"/>
              </a:ext>
            </a:extLst>
          </p:cNvPr>
          <p:cNvSpPr txBox="1"/>
          <p:nvPr/>
        </p:nvSpPr>
        <p:spPr>
          <a:xfrm>
            <a:off x="8377670" y="4145591"/>
            <a:ext cx="3353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Есть вероятность, что разработчикам удастся </a:t>
            </a:r>
            <a:r>
              <a:rPr lang="ru-RU" sz="1400" dirty="0"/>
              <a:t>избежать некоторых якорей, если это позволяют технологический стек и </a:t>
            </a:r>
            <a:r>
              <a:rPr lang="ru-RU" sz="1400" dirty="0" err="1"/>
              <a:t>скоуп</a:t>
            </a:r>
            <a:r>
              <a:rPr lang="ru-RU" sz="1400" dirty="0"/>
              <a:t> работ.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B44F8-00E0-43CB-BF97-777B9E192A44}"/>
              </a:ext>
            </a:extLst>
          </p:cNvPr>
          <p:cNvSpPr txBox="1"/>
          <p:nvPr/>
        </p:nvSpPr>
        <p:spPr>
          <a:xfrm>
            <a:off x="9456579" y="3090513"/>
            <a:ext cx="906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35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EBE53805-C619-46C0-98FD-350C4B9B9925}"/>
              </a:ext>
            </a:extLst>
          </p:cNvPr>
          <p:cNvSpPr/>
          <p:nvPr/>
        </p:nvSpPr>
        <p:spPr>
          <a:xfrm rot="20344089">
            <a:off x="7138196" y="1867568"/>
            <a:ext cx="4411369" cy="4411369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907D68-D153-024B-826F-098ADA26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267" y="1213312"/>
            <a:ext cx="5753873" cy="5225588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</a:rPr>
              <a:t>Взаимодействие аналитика с тестировщиком в процессе проверки работы установленных меток (плюсы для тестировщика):</a:t>
            </a:r>
          </a:p>
          <a:p>
            <a:pPr marL="360000" lvl="2" indent="0">
              <a:spcBef>
                <a:spcPts val="1800"/>
              </a:spcBef>
              <a:spcAft>
                <a:spcPts val="0"/>
              </a:spcAft>
              <a:buClr>
                <a:srgbClr val="7800B4"/>
              </a:buClr>
              <a:buNone/>
            </a:pPr>
            <a:r>
              <a:rPr lang="ru-RU" sz="1600" dirty="0"/>
              <a:t>В ходе проектирования </a:t>
            </a:r>
            <a:r>
              <a:rPr lang="en-US" sz="1600" dirty="0" err="1"/>
              <a:t>UseCase</a:t>
            </a:r>
            <a:r>
              <a:rPr lang="en-US" sz="1600" dirty="0"/>
              <a:t>, </a:t>
            </a:r>
            <a:r>
              <a:rPr lang="ru-RU" sz="1600" dirty="0"/>
              <a:t>описанный аналитиком, включается в </a:t>
            </a:r>
            <a:r>
              <a:rPr lang="en-US" sz="1600" dirty="0" err="1"/>
              <a:t>TestCase</a:t>
            </a:r>
            <a:r>
              <a:rPr lang="ru-RU" sz="1600" dirty="0"/>
              <a:t> с учетом карты симптом-диагноз-лечение;</a:t>
            </a:r>
          </a:p>
          <a:p>
            <a:pPr marL="360000" lvl="2" indent="0">
              <a:spcBef>
                <a:spcPts val="1800"/>
              </a:spcBef>
              <a:spcAft>
                <a:spcPts val="0"/>
              </a:spcAft>
              <a:buClr>
                <a:srgbClr val="7800B4"/>
              </a:buClr>
              <a:buNone/>
            </a:pPr>
            <a:r>
              <a:rPr lang="ru-RU" sz="1600" dirty="0"/>
              <a:t>Аналитик передает контрольный пример для проверки (условно-реальные данные);</a:t>
            </a:r>
          </a:p>
          <a:p>
            <a:pPr marL="360000" lvl="2" indent="0">
              <a:spcBef>
                <a:spcPts val="1800"/>
              </a:spcBef>
              <a:spcAft>
                <a:spcPts val="0"/>
              </a:spcAft>
              <a:buClr>
                <a:srgbClr val="7800B4"/>
              </a:buClr>
              <a:buNone/>
            </a:pPr>
            <a:r>
              <a:rPr lang="ru-RU" sz="1600" dirty="0"/>
              <a:t>Тестирование должно проводится во всех зонах эксплуатации заказчика (на разнородных данных);</a:t>
            </a:r>
          </a:p>
          <a:p>
            <a:pPr marL="360000" lvl="2" indent="0">
              <a:spcBef>
                <a:spcPts val="1800"/>
              </a:spcBef>
              <a:spcAft>
                <a:spcPts val="0"/>
              </a:spcAft>
              <a:buClr>
                <a:srgbClr val="7800B4"/>
              </a:buClr>
              <a:buNone/>
            </a:pPr>
            <a:r>
              <a:rPr lang="ru-RU" sz="1600" dirty="0"/>
              <a:t>Авторский надзор проводится по возможности также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в разных зонах эксплуатации (контурах);</a:t>
            </a:r>
          </a:p>
          <a:p>
            <a:pPr marL="360000" lvl="2" indent="0">
              <a:spcBef>
                <a:spcPts val="1800"/>
              </a:spcBef>
              <a:spcAft>
                <a:spcPts val="0"/>
              </a:spcAft>
              <a:buClr>
                <a:srgbClr val="7800B4"/>
              </a:buClr>
              <a:buNone/>
            </a:pPr>
            <a:r>
              <a:rPr lang="ru-RU" sz="1600" dirty="0"/>
              <a:t>Фиксирование сценариев проверки в отдельном документе, который поставляется вместе с эксплуатационной документацией.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7BDA08-19C8-48F9-A4B0-6406D86F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1967220"/>
            <a:ext cx="5366654" cy="347155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DFBA7A5-E26A-46BA-9425-E5E1E5520F2B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9508C532-A270-417A-AF68-E98A36115631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38402E35-66B1-4CF9-B92C-6603135DF664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833A76-DF9C-407A-B331-BC4DD8D4D165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Взаимодействие аналитика с разработчиком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5A8B11B-0E14-40E8-89F4-7DB576C0F418}"/>
              </a:ext>
            </a:extLst>
          </p:cNvPr>
          <p:cNvSpPr/>
          <p:nvPr/>
        </p:nvSpPr>
        <p:spPr>
          <a:xfrm rot="20344089">
            <a:off x="475350" y="2364103"/>
            <a:ext cx="218044" cy="21804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B10E3FFD-A2FC-40B9-BB5F-DD4B0AA42E3E}"/>
              </a:ext>
            </a:extLst>
          </p:cNvPr>
          <p:cNvSpPr/>
          <p:nvPr/>
        </p:nvSpPr>
        <p:spPr>
          <a:xfrm rot="20344089">
            <a:off x="475349" y="3415228"/>
            <a:ext cx="218044" cy="21804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26EEE07C-E6B1-4526-8944-8A9D42619C39}"/>
              </a:ext>
            </a:extLst>
          </p:cNvPr>
          <p:cNvSpPr/>
          <p:nvPr/>
        </p:nvSpPr>
        <p:spPr>
          <a:xfrm rot="20344089">
            <a:off x="475349" y="4121538"/>
            <a:ext cx="218044" cy="21804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5A93456-1152-4C03-9F1E-29BC5E77598B}"/>
              </a:ext>
            </a:extLst>
          </p:cNvPr>
          <p:cNvSpPr/>
          <p:nvPr/>
        </p:nvSpPr>
        <p:spPr>
          <a:xfrm rot="20344089">
            <a:off x="475349" y="4942941"/>
            <a:ext cx="218044" cy="21804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1A020D25-F7E0-4B56-8BA4-165B814A2D3E}"/>
              </a:ext>
            </a:extLst>
          </p:cNvPr>
          <p:cNvSpPr/>
          <p:nvPr/>
        </p:nvSpPr>
        <p:spPr>
          <a:xfrm rot="20344089">
            <a:off x="475349" y="5676443"/>
            <a:ext cx="218044" cy="21804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591B6E-9ABF-4BA7-B4E4-9644EF96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168814"/>
            <a:ext cx="8058150" cy="5436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428DD96-9329-4B4F-A734-64514F6E994C}"/>
              </a:ext>
            </a:extLst>
          </p:cNvPr>
          <p:cNvGrpSpPr/>
          <p:nvPr/>
        </p:nvGrpSpPr>
        <p:grpSpPr>
          <a:xfrm>
            <a:off x="478401" y="716049"/>
            <a:ext cx="9328508" cy="0"/>
            <a:chOff x="478401" y="771428"/>
            <a:chExt cx="9328508" cy="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0464385-3A1C-443D-9F71-C90F11163E0B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451544FE-A368-42FE-B35C-D97CF0F9527B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FD253-A159-4320-B831-AE3943BB1C0B}"/>
              </a:ext>
            </a:extLst>
          </p:cNvPr>
          <p:cNvSpPr txBox="1"/>
          <p:nvPr/>
        </p:nvSpPr>
        <p:spPr>
          <a:xfrm>
            <a:off x="347329" y="214707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Пример работы с якорями. </a:t>
            </a:r>
            <a:br>
              <a:rPr lang="ru-RU" sz="2800" b="1" dirty="0"/>
            </a:br>
            <a:r>
              <a:rPr lang="ru-RU" sz="2800" b="1" dirty="0"/>
              <a:t>Система «Расчет сложной статистики»</a:t>
            </a:r>
          </a:p>
        </p:txBody>
      </p:sp>
    </p:spTree>
    <p:extLst>
      <p:ext uri="{BB962C8B-B14F-4D97-AF65-F5344CB8AC3E}">
        <p14:creationId xmlns:p14="http://schemas.microsoft.com/office/powerpoint/2010/main" val="8447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372871-1325-4E3A-B61D-4B7D3DB5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1" y="1522788"/>
            <a:ext cx="11271621" cy="438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2837FF1-7092-42C6-8F48-575D20EE63AC}"/>
              </a:ext>
            </a:extLst>
          </p:cNvPr>
          <p:cNvGrpSpPr/>
          <p:nvPr/>
        </p:nvGrpSpPr>
        <p:grpSpPr>
          <a:xfrm>
            <a:off x="478401" y="71604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4070260C-172D-4F74-8DF9-C89E8BB9D6DA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4C56995B-A3C7-4225-9A81-E82B462AE273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6E83EE-C858-4C11-80C8-26D57243A63B}"/>
              </a:ext>
            </a:extLst>
          </p:cNvPr>
          <p:cNvSpPr txBox="1"/>
          <p:nvPr/>
        </p:nvSpPr>
        <p:spPr>
          <a:xfrm>
            <a:off x="347329" y="214707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Пример работы с якорями. </a:t>
            </a:r>
            <a:br>
              <a:rPr lang="ru-RU" sz="2800" b="1" dirty="0"/>
            </a:br>
            <a:r>
              <a:rPr lang="ru-RU" sz="2800" b="1" dirty="0"/>
              <a:t>Система «Расчет сложной статистики»</a:t>
            </a:r>
          </a:p>
        </p:txBody>
      </p:sp>
    </p:spTree>
    <p:extLst>
      <p:ext uri="{BB962C8B-B14F-4D97-AF65-F5344CB8AC3E}">
        <p14:creationId xmlns:p14="http://schemas.microsoft.com/office/powerpoint/2010/main" val="3136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B9F84F-02A9-4BF3-BA02-CEF1D881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34" y="1217392"/>
            <a:ext cx="8975874" cy="5259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EF36ABF-469E-416A-92D7-110EF923D456}"/>
              </a:ext>
            </a:extLst>
          </p:cNvPr>
          <p:cNvGrpSpPr/>
          <p:nvPr/>
        </p:nvGrpSpPr>
        <p:grpSpPr>
          <a:xfrm>
            <a:off x="478401" y="716049"/>
            <a:ext cx="9328508" cy="0"/>
            <a:chOff x="478401" y="771428"/>
            <a:chExt cx="9328508" cy="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E91B6D58-3A1E-459D-82DB-78FDAAE33DEF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609CE6AA-9E37-44F3-AF79-743F8A0D8084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EDEFF1-204D-4B92-9708-B57784014A84}"/>
              </a:ext>
            </a:extLst>
          </p:cNvPr>
          <p:cNvSpPr txBox="1"/>
          <p:nvPr/>
        </p:nvSpPr>
        <p:spPr>
          <a:xfrm>
            <a:off x="347329" y="214707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Пример работы с якорями. </a:t>
            </a:r>
            <a:br>
              <a:rPr lang="ru-RU" sz="2800" b="1" dirty="0"/>
            </a:br>
            <a:r>
              <a:rPr lang="ru-RU" sz="2800" b="1" dirty="0"/>
              <a:t>Система «Расчет сложной статистики»</a:t>
            </a:r>
          </a:p>
        </p:txBody>
      </p:sp>
    </p:spTree>
    <p:extLst>
      <p:ext uri="{BB962C8B-B14F-4D97-AF65-F5344CB8AC3E}">
        <p14:creationId xmlns:p14="http://schemas.microsoft.com/office/powerpoint/2010/main" val="21675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E783342-0D2C-4C2A-9A05-7D48F930525B}"/>
              </a:ext>
            </a:extLst>
          </p:cNvPr>
          <p:cNvGrpSpPr/>
          <p:nvPr/>
        </p:nvGrpSpPr>
        <p:grpSpPr>
          <a:xfrm>
            <a:off x="466292" y="1853871"/>
            <a:ext cx="11259416" cy="3985647"/>
            <a:chOff x="332509" y="1870494"/>
            <a:chExt cx="11538066" cy="40842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0264F50-1EEB-465C-9B23-D4676404D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509" y="1870494"/>
              <a:ext cx="5230384" cy="28077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4E23B03F-EAD3-4C26-BA74-A5600E94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9995" y="1870494"/>
              <a:ext cx="6170580" cy="19240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FE854E1-0929-457A-BB10-E02F75200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344" y="4804985"/>
              <a:ext cx="11527231" cy="11497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2563687-FBCF-46E1-93F7-B10F2134F1CF}"/>
              </a:ext>
            </a:extLst>
          </p:cNvPr>
          <p:cNvGrpSpPr/>
          <p:nvPr/>
        </p:nvGrpSpPr>
        <p:grpSpPr>
          <a:xfrm>
            <a:off x="478401" y="716049"/>
            <a:ext cx="9328508" cy="0"/>
            <a:chOff x="478401" y="771428"/>
            <a:chExt cx="9328508" cy="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F19CAA16-0F33-4DC4-BF07-43BA7F93BF4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300AB3C9-1B65-4534-A932-0A8218C4B0AF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438C04-CFF0-45AC-807B-7441FE94F15C}"/>
              </a:ext>
            </a:extLst>
          </p:cNvPr>
          <p:cNvSpPr txBox="1"/>
          <p:nvPr/>
        </p:nvSpPr>
        <p:spPr>
          <a:xfrm>
            <a:off x="347329" y="214707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Пример работы с якорями. </a:t>
            </a:r>
            <a:br>
              <a:rPr lang="ru-RU" sz="2800" b="1" dirty="0"/>
            </a:br>
            <a:r>
              <a:rPr lang="ru-RU" sz="2800" b="1" dirty="0"/>
              <a:t>Система «Расчет сложной статистики»</a:t>
            </a:r>
          </a:p>
        </p:txBody>
      </p:sp>
    </p:spTree>
    <p:extLst>
      <p:ext uri="{BB962C8B-B14F-4D97-AF65-F5344CB8AC3E}">
        <p14:creationId xmlns:p14="http://schemas.microsoft.com/office/powerpoint/2010/main" val="42084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ADE964-2781-4BA6-A09A-828A1311B6F1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9F06C524-305D-41EB-92E4-A867395D4F68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5227166C-687C-44F1-A80C-6459164EE673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4FF3EC-5EC9-4806-9A53-93040817FAF9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Задача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548F22-73FF-4981-AAA4-530954B0C142}"/>
              </a:ext>
            </a:extLst>
          </p:cNvPr>
          <p:cNvSpPr txBox="1"/>
          <p:nvPr/>
        </p:nvSpPr>
        <p:spPr>
          <a:xfrm>
            <a:off x="347329" y="1013394"/>
            <a:ext cx="9459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Оптимизация системы последовательных настроек отчетности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0E2125D-398F-4667-A740-A16BA1378D1B}"/>
              </a:ext>
            </a:extLst>
          </p:cNvPr>
          <p:cNvSpPr/>
          <p:nvPr/>
        </p:nvSpPr>
        <p:spPr>
          <a:xfrm>
            <a:off x="2369409" y="2237567"/>
            <a:ext cx="1672863" cy="632019"/>
          </a:xfrm>
          <a:prstGeom prst="roundRect">
            <a:avLst>
              <a:gd name="adj" fmla="val 20502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EC69E2-4835-4AD8-966C-3D7C245DBA33}"/>
              </a:ext>
            </a:extLst>
          </p:cNvPr>
          <p:cNvSpPr txBox="1"/>
          <p:nvPr/>
        </p:nvSpPr>
        <p:spPr>
          <a:xfrm>
            <a:off x="823579" y="3058634"/>
            <a:ext cx="64346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Система позволяет гибко настраивать отображение отчетов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Есть отчетность, для которой нужно настроить отображение на интерфейсе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Настройки задаются по инструкции в файле </a:t>
            </a:r>
            <a:r>
              <a:rPr lang="en-US" sz="1600" dirty="0">
                <a:solidFill>
                  <a:schemeClr val="tx1"/>
                </a:solidFill>
              </a:rPr>
              <a:t>xlsx </a:t>
            </a:r>
            <a:r>
              <a:rPr lang="ru-RU" sz="1600" dirty="0">
                <a:solidFill>
                  <a:schemeClr val="tx1"/>
                </a:solidFill>
              </a:rPr>
              <a:t>на 4 листах и загружаются в систему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Данные поступают по отдельному каналу не с настройками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7D2C7B-63FB-4325-805D-748C0D99BC8A}"/>
              </a:ext>
            </a:extLst>
          </p:cNvPr>
          <p:cNvSpPr txBox="1"/>
          <p:nvPr/>
        </p:nvSpPr>
        <p:spPr>
          <a:xfrm>
            <a:off x="2685572" y="2336825"/>
            <a:ext cx="1043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Дано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2BC0CBBE-8964-4DFD-BCFA-2773D2D0E941}"/>
              </a:ext>
            </a:extLst>
          </p:cNvPr>
          <p:cNvSpPr/>
          <p:nvPr/>
        </p:nvSpPr>
        <p:spPr>
          <a:xfrm>
            <a:off x="8440104" y="2237567"/>
            <a:ext cx="1672863" cy="632019"/>
          </a:xfrm>
          <a:prstGeom prst="roundRect">
            <a:avLst>
              <a:gd name="adj" fmla="val 23312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7C60B2-2936-441E-94ED-9632CC65C068}"/>
              </a:ext>
            </a:extLst>
          </p:cNvPr>
          <p:cNvSpPr txBox="1"/>
          <p:nvPr/>
        </p:nvSpPr>
        <p:spPr>
          <a:xfrm>
            <a:off x="8756267" y="2336825"/>
            <a:ext cx="1043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Боль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C0F138-5C8D-449B-B98E-EFE8C8595290}"/>
              </a:ext>
            </a:extLst>
          </p:cNvPr>
          <p:cNvSpPr txBox="1"/>
          <p:nvPr/>
        </p:nvSpPr>
        <p:spPr>
          <a:xfrm>
            <a:off x="7997191" y="3058634"/>
            <a:ext cx="359473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/>
              <a:t>Настройки не грузятся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/>
              <a:t>Загруженные настройки не визуализируют отчетность так, как задумывалось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CC8CFF8-6D1C-4384-B3FE-B748CCBF3BF3}"/>
              </a:ext>
            </a:extLst>
          </p:cNvPr>
          <p:cNvSpPr/>
          <p:nvPr/>
        </p:nvSpPr>
        <p:spPr>
          <a:xfrm>
            <a:off x="771756" y="5663964"/>
            <a:ext cx="10820168" cy="632019"/>
          </a:xfrm>
          <a:prstGeom prst="roundRect">
            <a:avLst>
              <a:gd name="adj" fmla="val 21907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F50379F-13F9-4109-AD6F-16EC5AACA586}"/>
              </a:ext>
            </a:extLst>
          </p:cNvPr>
          <p:cNvSpPr txBox="1"/>
          <p:nvPr/>
        </p:nvSpPr>
        <p:spPr>
          <a:xfrm>
            <a:off x="923760" y="5763222"/>
            <a:ext cx="1371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Вопросы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D6DC4-8B7E-415B-9954-72E608B8D71C}"/>
              </a:ext>
            </a:extLst>
          </p:cNvPr>
          <p:cNvSpPr txBox="1"/>
          <p:nvPr/>
        </p:nvSpPr>
        <p:spPr>
          <a:xfrm>
            <a:off x="3606129" y="5670078"/>
            <a:ext cx="3041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 каких этапах и сущностях нужно предусмотреть якоря?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8585181-97A2-4A16-A571-19E7BB013FE2}"/>
              </a:ext>
            </a:extLst>
          </p:cNvPr>
          <p:cNvSpPr txBox="1"/>
          <p:nvPr/>
        </p:nvSpPr>
        <p:spPr>
          <a:xfrm>
            <a:off x="8440104" y="5700855"/>
            <a:ext cx="2980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Какие паттерны применить при проектировании?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1BAE90-0B25-4CD8-875A-22018E7B196B}"/>
              </a:ext>
            </a:extLst>
          </p:cNvPr>
          <p:cNvSpPr txBox="1"/>
          <p:nvPr/>
        </p:nvSpPr>
        <p:spPr>
          <a:xfrm>
            <a:off x="3053064" y="5461487"/>
            <a:ext cx="601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D91BC8-4252-4522-9471-4B48E5A27EB1}"/>
              </a:ext>
            </a:extLst>
          </p:cNvPr>
          <p:cNvSpPr txBox="1"/>
          <p:nvPr/>
        </p:nvSpPr>
        <p:spPr>
          <a:xfrm>
            <a:off x="7852814" y="5461487"/>
            <a:ext cx="601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49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14608A6-4165-4A7B-B9F4-1F55F82D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92" y="2458628"/>
            <a:ext cx="5268594" cy="56673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733A96"/>
                </a:solidFill>
              </a:rPr>
              <a:t>Тамара Ушурова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1A3FBC4-2191-42B3-AD2F-1E2363149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941" y="3445351"/>
            <a:ext cx="4899999" cy="563851"/>
          </a:xfrm>
        </p:spPr>
        <p:txBody>
          <a:bodyPr/>
          <a:lstStyle/>
          <a:p>
            <a:r>
              <a:rPr lang="ru-RU" sz="1800" dirty="0"/>
              <a:t>Руководитель направления отдела аналитики и проектирования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C8108B5-D5C4-4ABE-9958-4D9B6007E2E6}"/>
              </a:ext>
            </a:extLst>
          </p:cNvPr>
          <p:cNvSpPr/>
          <p:nvPr/>
        </p:nvSpPr>
        <p:spPr>
          <a:xfrm rot="20344089">
            <a:off x="7576308" y="1921117"/>
            <a:ext cx="3657600" cy="3657600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3DF2368-4A94-43AF-8B91-13D37135D713}"/>
              </a:ext>
            </a:extLst>
          </p:cNvPr>
          <p:cNvGrpSpPr/>
          <p:nvPr/>
        </p:nvGrpSpPr>
        <p:grpSpPr>
          <a:xfrm>
            <a:off x="719405" y="3379949"/>
            <a:ext cx="6411497" cy="0"/>
            <a:chOff x="719405" y="3726387"/>
            <a:chExt cx="6411497" cy="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60802441-0AD9-4387-844A-FAA21B3D7988}"/>
                </a:ext>
              </a:extLst>
            </p:cNvPr>
            <p:cNvCxnSpPr>
              <a:cxnSpLocks/>
            </p:cNvCxnSpPr>
            <p:nvPr/>
          </p:nvCxnSpPr>
          <p:spPr>
            <a:xfrm>
              <a:off x="753269" y="3726387"/>
              <a:ext cx="63776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D503D8BF-7CB6-4C29-9DC1-8EFCA7A58BB6}"/>
                </a:ext>
              </a:extLst>
            </p:cNvPr>
            <p:cNvCxnSpPr>
              <a:cxnSpLocks/>
            </p:cNvCxnSpPr>
            <p:nvPr/>
          </p:nvCxnSpPr>
          <p:spPr>
            <a:xfrm>
              <a:off x="719405" y="3726387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CB580F1-3E4E-440D-A92E-407DBE010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5" t="238" r="21645" b="33302"/>
          <a:stretch/>
        </p:blipFill>
        <p:spPr>
          <a:xfrm>
            <a:off x="6542567" y="1115282"/>
            <a:ext cx="4196317" cy="41963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36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84A2CCB-8D82-475D-8579-93CBE6498401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595C9236-D538-4471-8805-5D37AC48D8E5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36CC1E54-B93C-46E0-8624-7DFE0F752F40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7838EB-8F3E-4847-AD61-883AC7ED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84" y="1010836"/>
            <a:ext cx="8040727" cy="5847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D2C29F-8A79-4BCA-8A18-28C05DC9C672}"/>
              </a:ext>
            </a:extLst>
          </p:cNvPr>
          <p:cNvSpPr txBox="1"/>
          <p:nvPr/>
        </p:nvSpPr>
        <p:spPr>
          <a:xfrm>
            <a:off x="347330" y="2147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Проблематика</a:t>
            </a:r>
          </a:p>
        </p:txBody>
      </p:sp>
    </p:spTree>
    <p:extLst>
      <p:ext uri="{BB962C8B-B14F-4D97-AF65-F5344CB8AC3E}">
        <p14:creationId xmlns:p14="http://schemas.microsoft.com/office/powerpoint/2010/main" val="25991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EF6B2D3-5EB8-4D57-B88C-D5D95BAE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57" y="923650"/>
            <a:ext cx="8160622" cy="593435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7CC37FD-B0C3-4B06-B543-61791EAE5C3F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64C1A54A-5229-4ED5-AFE7-7F7D02A969A6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878651B8-D82C-45C7-B51C-6957661E553B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804C0D-6F1C-4112-975E-4CFD82C47578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Распространенный вариант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4858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274433-3683-4CC8-9F49-636ADA29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27" y="960872"/>
            <a:ext cx="8073656" cy="587110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62458B6-AD02-4B83-8185-E98C4BA8BC13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AD7AEA42-76FD-4DE5-91F0-E80CB94078CA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00307585-52FF-4FF5-9DCD-B45B1F9880EC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5C3F1B-A7AB-4058-BBF7-F5B7224B654E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Верный вариант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298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F98D69-2DBB-454E-99C4-D67B5B1E6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7800B4"/>
          </a:solidFill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Работа аналитика-гадалки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F9A134-C761-471D-8B3C-603933D5A77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55134" y="2046785"/>
            <a:ext cx="3274829" cy="1359277"/>
          </a:xfrm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dirty="0"/>
              <a:t>Привлекается к решению проблемы:</a:t>
            </a:r>
          </a:p>
          <a:p>
            <a:pPr>
              <a:buClr>
                <a:srgbClr val="7800B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 Инженер сопровождения</a:t>
            </a:r>
          </a:p>
          <a:p>
            <a:pPr>
              <a:buClr>
                <a:srgbClr val="7800B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 Аналитик</a:t>
            </a:r>
          </a:p>
          <a:p>
            <a:pPr>
              <a:buClr>
                <a:srgbClr val="7800B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 Разработчик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DBE692-3E87-4BD3-A722-1792C156E96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solidFill>
            <a:srgbClr val="7800B4"/>
          </a:solidFill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Работа аналитика-терапевта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57D9166-0961-48C4-8520-349086EB842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322288" y="2046783"/>
            <a:ext cx="3664690" cy="1359279"/>
          </a:xfrm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400" dirty="0"/>
              <a:t>Привлекается к решению проблемы:</a:t>
            </a:r>
          </a:p>
          <a:p>
            <a:pPr>
              <a:buClr>
                <a:srgbClr val="7800B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 Инженер сопровождения</a:t>
            </a:r>
            <a:r>
              <a:rPr lang="en-US" sz="1400" dirty="0"/>
              <a:t> </a:t>
            </a:r>
            <a:r>
              <a:rPr lang="en-US" dirty="0"/>
              <a:t>/ </a:t>
            </a:r>
            <a:r>
              <a:rPr lang="ru-RU" dirty="0"/>
              <a:t>Аналитик</a:t>
            </a:r>
            <a:endParaRPr lang="ru-RU" sz="1400" dirty="0"/>
          </a:p>
        </p:txBody>
      </p:sp>
      <p:pic>
        <p:nvPicPr>
          <p:cNvPr id="1026" name="Picture 2" descr="Нас - рать! (Сергей Марусенко) / Стихи.ру">
            <a:extLst>
              <a:ext uri="{FF2B5EF4-FFF2-40B4-BE49-F238E27FC236}">
                <a16:creationId xmlns:a16="http://schemas.microsoft.com/office/drawing/2014/main" xmlns="" id="{D85A6DBA-72FE-451C-984C-D680C1288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048" r="16531" b="10269"/>
          <a:stretch/>
        </p:blipFill>
        <p:spPr bwMode="auto">
          <a:xfrm>
            <a:off x="1994965" y="4081661"/>
            <a:ext cx="2191466" cy="2191466"/>
          </a:xfrm>
          <a:prstGeom prst="rect">
            <a:avLst/>
          </a:prstGeom>
          <a:noFill/>
          <a:ln w="57150">
            <a:solidFill>
              <a:srgbClr val="7800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ужка А нас рать! – от 349 руб. в Тюмени">
            <a:extLst>
              <a:ext uri="{FF2B5EF4-FFF2-40B4-BE49-F238E27FC236}">
                <a16:creationId xmlns:a16="http://schemas.microsoft.com/office/drawing/2014/main" xmlns="" id="{6AEF1B6E-9593-4497-8DC4-39E4AE21F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10064" r="9567" b="11773"/>
          <a:stretch/>
        </p:blipFill>
        <p:spPr bwMode="auto">
          <a:xfrm>
            <a:off x="8058900" y="4081661"/>
            <a:ext cx="2191466" cy="2191466"/>
          </a:xfrm>
          <a:prstGeom prst="ellipse">
            <a:avLst/>
          </a:prstGeom>
          <a:noFill/>
          <a:ln w="57150">
            <a:solidFill>
              <a:srgbClr val="7800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B5AC4E7-1DB6-4369-A720-09AB2236431B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0B85F040-76E0-428A-ACC1-CED93291261E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0BFD4DF2-C363-4F64-84EF-4106D163928C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15E9FE-5D18-4B9D-A2B2-FC638F616A4D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Сопоставление подходов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E6F46DFA-C96A-428B-9E4A-E1D5AE2546D3}"/>
              </a:ext>
            </a:extLst>
          </p:cNvPr>
          <p:cNvSpPr/>
          <p:nvPr/>
        </p:nvSpPr>
        <p:spPr>
          <a:xfrm flipV="1">
            <a:off x="2751851" y="3544349"/>
            <a:ext cx="677694" cy="337891"/>
          </a:xfrm>
          <a:prstGeom prst="triangle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xmlns="" id="{7BC4CD8B-CB01-4C03-B25E-AD5B5F356AD0}"/>
              </a:ext>
            </a:extLst>
          </p:cNvPr>
          <p:cNvSpPr/>
          <p:nvPr/>
        </p:nvSpPr>
        <p:spPr>
          <a:xfrm flipV="1">
            <a:off x="8815786" y="3544349"/>
            <a:ext cx="677694" cy="337891"/>
          </a:xfrm>
          <a:prstGeom prst="triangle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65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DACAA696-3FF0-417E-BA17-866A53AC6BBC}"/>
              </a:ext>
            </a:extLst>
          </p:cNvPr>
          <p:cNvGrpSpPr/>
          <p:nvPr/>
        </p:nvGrpSpPr>
        <p:grpSpPr>
          <a:xfrm>
            <a:off x="4046566" y="2580776"/>
            <a:ext cx="3741356" cy="2423507"/>
            <a:chOff x="2726421" y="1567658"/>
            <a:chExt cx="6239066" cy="38851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B0A8D59-DC64-4004-B92A-CD346809F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6421" y="1567658"/>
              <a:ext cx="3109089" cy="38851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21BA373-A458-486B-8B98-4C34527A4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2048" y="1567658"/>
              <a:ext cx="3103439" cy="38851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3" name="Соединитель: изогнутый 12">
              <a:extLst>
                <a:ext uri="{FF2B5EF4-FFF2-40B4-BE49-F238E27FC236}">
                  <a16:creationId xmlns:a16="http://schemas.microsoft.com/office/drawing/2014/main" xmlns="" id="{224B481D-9262-4013-9746-54A4E05F1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914" y="1975608"/>
              <a:ext cx="1677798" cy="1312876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EE96193-6C59-4812-BAC4-B7CB9055D72B}"/>
                </a:ext>
              </a:extLst>
            </p:cNvPr>
            <p:cNvSpPr/>
            <p:nvPr/>
          </p:nvSpPr>
          <p:spPr>
            <a:xfrm>
              <a:off x="7319394" y="3133288"/>
              <a:ext cx="297811" cy="32717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B16B6ED-BBAF-4618-9EFB-9354573FBA8F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EA9C4BFF-70BC-411B-9FE4-206C31D13CF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0BDDC8F-D4D9-44EC-8671-29FF5F12092D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05FEF1-3A0A-423B-83A3-FAE522F1A762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Секрет аналитика-терапевта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48B645F-D286-4B1B-9430-32F6B9E87369}"/>
              </a:ext>
            </a:extLst>
          </p:cNvPr>
          <p:cNvSpPr/>
          <p:nvPr/>
        </p:nvSpPr>
        <p:spPr>
          <a:xfrm>
            <a:off x="478401" y="1063255"/>
            <a:ext cx="9328508" cy="581955"/>
          </a:xfrm>
          <a:prstGeom prst="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C5A1C4-C292-4840-9F51-421FB8063300}"/>
              </a:ext>
            </a:extLst>
          </p:cNvPr>
          <p:cNvSpPr txBox="1"/>
          <p:nvPr/>
        </p:nvSpPr>
        <p:spPr>
          <a:xfrm>
            <a:off x="512264" y="1094747"/>
            <a:ext cx="917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Оставлять якоря, чтобы потом по ним выявить «симптомы» при проектировании модели предметной области (ниже приведены основные шаги проектирования МПО).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6DFC73-32FD-4526-9A1B-B9E49BE1887A}"/>
              </a:ext>
            </a:extLst>
          </p:cNvPr>
          <p:cNvSpPr txBox="1"/>
          <p:nvPr/>
        </p:nvSpPr>
        <p:spPr>
          <a:xfrm>
            <a:off x="413573" y="1885090"/>
            <a:ext cx="9328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ru-RU" sz="1400" b="1" dirty="0">
                <a:latin typeface="Arial" panose="020B0604020202020204" pitchFamily="34" charset="0"/>
              </a:rPr>
              <a:t>Оставляем для себя метки «якоря», по которым можно будет однозначно диагностировать проблему (тогда это будет называться диагнозом), отвечая на следующие вопросы: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50C088-084D-405D-AD97-1BD32DC17D00}"/>
              </a:ext>
            </a:extLst>
          </p:cNvPr>
          <p:cNvSpPr txBox="1"/>
          <p:nvPr/>
        </p:nvSpPr>
        <p:spPr>
          <a:xfrm>
            <a:off x="639837" y="2580776"/>
            <a:ext cx="2925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Бизнес-транзакции (события) 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23AE31-CBAE-427D-AAAF-3DE4798E9C7E}"/>
              </a:ext>
            </a:extLst>
          </p:cNvPr>
          <p:cNvSpPr txBox="1"/>
          <p:nvPr/>
        </p:nvSpPr>
        <p:spPr>
          <a:xfrm>
            <a:off x="664413" y="2844699"/>
            <a:ext cx="3155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какие события считываются неоднозначно? Например, сдача отчетности филиалами в разных часовых поясах, здесь устанавливаем якорь.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A0A6C4A-BC86-4CA9-9424-7B776ACE49B6}"/>
              </a:ext>
            </a:extLst>
          </p:cNvPr>
          <p:cNvSpPr/>
          <p:nvPr/>
        </p:nvSpPr>
        <p:spPr>
          <a:xfrm rot="20344089">
            <a:off x="500768" y="2658346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461143-7BDA-48BA-A3BE-D623CD550678}"/>
              </a:ext>
            </a:extLst>
          </p:cNvPr>
          <p:cNvSpPr txBox="1"/>
          <p:nvPr/>
        </p:nvSpPr>
        <p:spPr>
          <a:xfrm>
            <a:off x="639837" y="3886475"/>
            <a:ext cx="2925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Классификаторы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F6E1FE-4B09-4660-AD2C-7D1F94D72048}"/>
              </a:ext>
            </a:extLst>
          </p:cNvPr>
          <p:cNvSpPr txBox="1"/>
          <p:nvPr/>
        </p:nvSpPr>
        <p:spPr>
          <a:xfrm>
            <a:off x="639836" y="4150398"/>
            <a:ext cx="310991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наполнение справочника кем, как, когда? Например, справочник системный, должен сопровождаться вендором без интеграции </a:t>
            </a:r>
            <a:br>
              <a:rPr lang="ru-RU" sz="1100" dirty="0">
                <a:latin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</a:rPr>
              <a:t>с источником, регламентируется соглашением, здесь устанавливаем якорь.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EF7F955-7F7F-4CAD-A065-E41FC7A61205}"/>
              </a:ext>
            </a:extLst>
          </p:cNvPr>
          <p:cNvSpPr/>
          <p:nvPr/>
        </p:nvSpPr>
        <p:spPr>
          <a:xfrm rot="20344089">
            <a:off x="500768" y="3964045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007E02-D603-42FF-97BF-49A4E55CE262}"/>
              </a:ext>
            </a:extLst>
          </p:cNvPr>
          <p:cNvSpPr txBox="1"/>
          <p:nvPr/>
        </p:nvSpPr>
        <p:spPr>
          <a:xfrm>
            <a:off x="8281102" y="2637543"/>
            <a:ext cx="3634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Для каждой бизнес-транзакции свой реестр (картотека)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B4FD5E-E6D1-4717-8908-7BD64297C8A3}"/>
              </a:ext>
            </a:extLst>
          </p:cNvPr>
          <p:cNvSpPr txBox="1"/>
          <p:nvPr/>
        </p:nvSpPr>
        <p:spPr>
          <a:xfrm>
            <a:off x="8281101" y="3099943"/>
            <a:ext cx="340818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при интеграции различных БД необходимо закладывать якорь на разность ключевых полей (индексы и коды).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C04585C8-7ECE-4BED-ACD5-626623A85F9D}"/>
              </a:ext>
            </a:extLst>
          </p:cNvPr>
          <p:cNvSpPr/>
          <p:nvPr/>
        </p:nvSpPr>
        <p:spPr>
          <a:xfrm rot="20344089">
            <a:off x="8142033" y="2715113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93E1044-7979-4098-812C-C8EE591ED611}"/>
              </a:ext>
            </a:extLst>
          </p:cNvPr>
          <p:cNvSpPr txBox="1"/>
          <p:nvPr/>
        </p:nvSpPr>
        <p:spPr>
          <a:xfrm>
            <a:off x="8281102" y="4027452"/>
            <a:ext cx="3634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Каждый классификатор связан с реестром (картотекой)</a:t>
            </a:r>
            <a:r>
              <a:rPr lang="ru-RU" sz="1400" dirty="0">
                <a:latin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D034C9-A73F-43C7-A98F-1E034F2DA146}"/>
              </a:ext>
            </a:extLst>
          </p:cNvPr>
          <p:cNvSpPr txBox="1"/>
          <p:nvPr/>
        </p:nvSpPr>
        <p:spPr>
          <a:xfrm>
            <a:off x="8281101" y="4489852"/>
            <a:ext cx="34081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так же вопрос с кодировкой, полнота и избыточность – тоже заслуживают якоря.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71F2C6FB-810E-4E57-8A2B-B2B0CADBA416}"/>
              </a:ext>
            </a:extLst>
          </p:cNvPr>
          <p:cNvSpPr/>
          <p:nvPr/>
        </p:nvSpPr>
        <p:spPr>
          <a:xfrm rot="20344089">
            <a:off x="8142033" y="4105022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415AB0D-7CE4-4281-A79F-D24E9AB9AB6A}"/>
              </a:ext>
            </a:extLst>
          </p:cNvPr>
          <p:cNvSpPr txBox="1"/>
          <p:nvPr/>
        </p:nvSpPr>
        <p:spPr>
          <a:xfrm>
            <a:off x="4206437" y="5173382"/>
            <a:ext cx="6426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Визуальное моделирование всех классов, установление связей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0F511BF-BAD3-4690-A9F1-320A6504E4FB}"/>
              </a:ext>
            </a:extLst>
          </p:cNvPr>
          <p:cNvSpPr txBox="1"/>
          <p:nvPr/>
        </p:nvSpPr>
        <p:spPr>
          <a:xfrm>
            <a:off x="4206436" y="5430223"/>
            <a:ext cx="77091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на диаграмме классов якоря на множественность, которая возможно может измениться. Якоря на классы, которые стали «разводящими» для отношений много-ко-многим.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863B8069-26E2-409A-A10A-23A6C12D657A}"/>
              </a:ext>
            </a:extLst>
          </p:cNvPr>
          <p:cNvSpPr/>
          <p:nvPr/>
        </p:nvSpPr>
        <p:spPr>
          <a:xfrm rot="20344089">
            <a:off x="4067368" y="5250952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0C1D7A2B-321A-4D03-A899-04A5F1878858}"/>
              </a:ext>
            </a:extLst>
          </p:cNvPr>
          <p:cNvSpPr/>
          <p:nvPr/>
        </p:nvSpPr>
        <p:spPr>
          <a:xfrm rot="20344089">
            <a:off x="527462" y="5869239"/>
            <a:ext cx="737218" cy="737218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7BF9932-5265-4BBB-91B2-86D96E7867E0}"/>
              </a:ext>
            </a:extLst>
          </p:cNvPr>
          <p:cNvSpPr txBox="1"/>
          <p:nvPr/>
        </p:nvSpPr>
        <p:spPr>
          <a:xfrm>
            <a:off x="464822" y="6092012"/>
            <a:ext cx="86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ВАЖНО!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E218561-9EA7-4D9D-85D6-427D28EEC6EA}"/>
              </a:ext>
            </a:extLst>
          </p:cNvPr>
          <p:cNvSpPr txBox="1"/>
          <p:nvPr/>
        </p:nvSpPr>
        <p:spPr>
          <a:xfrm>
            <a:off x="1372042" y="6030973"/>
            <a:ext cx="79865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rgbClr val="7800B4"/>
                </a:solidFill>
                <a:latin typeface="Arial" panose="020B0604020202020204" pitchFamily="34" charset="0"/>
              </a:rPr>
              <a:t>Фиксировать </a:t>
            </a:r>
            <a:r>
              <a:rPr lang="ru-RU" sz="1100" b="1" dirty="0">
                <a:solidFill>
                  <a:srgbClr val="7800B4"/>
                </a:solidFill>
                <a:latin typeface="Arial" panose="020B0604020202020204" pitchFamily="34" charset="0"/>
              </a:rPr>
              <a:t>в первой матрице </a:t>
            </a:r>
            <a:r>
              <a:rPr lang="ru-RU" sz="1100" dirty="0">
                <a:solidFill>
                  <a:srgbClr val="7800B4"/>
                </a:solidFill>
                <a:latin typeface="Arial" panose="020B0604020202020204" pitchFamily="34" charset="0"/>
              </a:rPr>
              <a:t>трассировки «Сегмент системы» и «Симптомы», а на пересечении «Диагноз».</a:t>
            </a:r>
          </a:p>
          <a:p>
            <a:pPr marL="0" indent="0">
              <a:buNone/>
            </a:pPr>
            <a:r>
              <a:rPr lang="ru-RU" sz="1100" b="1" dirty="0">
                <a:solidFill>
                  <a:srgbClr val="7800B4"/>
                </a:solidFill>
                <a:latin typeface="Arial" panose="020B0604020202020204" pitchFamily="34" charset="0"/>
              </a:rPr>
              <a:t>Во второй матрице </a:t>
            </a:r>
            <a:r>
              <a:rPr lang="ru-RU" sz="1100" dirty="0">
                <a:solidFill>
                  <a:srgbClr val="7800B4"/>
                </a:solidFill>
                <a:latin typeface="Arial" panose="020B0604020202020204" pitchFamily="34" charset="0"/>
              </a:rPr>
              <a:t>фиксировать «Сегмент системы» и «Диагноз», а на пересечении – «Лечение».</a:t>
            </a:r>
          </a:p>
        </p:txBody>
      </p:sp>
    </p:spTree>
    <p:extLst>
      <p:ext uri="{BB962C8B-B14F-4D97-AF65-F5344CB8AC3E}">
        <p14:creationId xmlns:p14="http://schemas.microsoft.com/office/powerpoint/2010/main" val="42530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7CF9FB9-846F-48C2-B3C7-9EF362B961A2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C292C343-DBEB-4015-9FCE-05CEBA95052D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9F120336-FBA7-44FD-A56D-2A9FBE09906C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6F3FA6-67CF-4876-9B8E-A73C5B8B2CD8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Секрет аналитика-терапевта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AD5B6A0-F6A6-498E-B6D2-0CDA7F63D19F}"/>
              </a:ext>
            </a:extLst>
          </p:cNvPr>
          <p:cNvSpPr/>
          <p:nvPr/>
        </p:nvSpPr>
        <p:spPr>
          <a:xfrm>
            <a:off x="478401" y="1063255"/>
            <a:ext cx="9328508" cy="581955"/>
          </a:xfrm>
          <a:prstGeom prst="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428EF9-C1DE-408A-AE3C-5BC75E620B5D}"/>
              </a:ext>
            </a:extLst>
          </p:cNvPr>
          <p:cNvSpPr txBox="1"/>
          <p:nvPr/>
        </p:nvSpPr>
        <p:spPr>
          <a:xfrm>
            <a:off x="512264" y="1094747"/>
            <a:ext cx="917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Оставлять якоря, чтобы потом по ним выявить «симптомы», при проектировании модели вариантов использования (ниже приведены основные шаги проектирования МПО).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815586-5F36-4559-BBEF-F29F9358AD54}"/>
              </a:ext>
            </a:extLst>
          </p:cNvPr>
          <p:cNvSpPr txBox="1"/>
          <p:nvPr/>
        </p:nvSpPr>
        <p:spPr>
          <a:xfrm>
            <a:off x="1578661" y="2204064"/>
            <a:ext cx="8294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ru-RU" b="1" dirty="0">
                <a:solidFill>
                  <a:schemeClr val="tx1"/>
                </a:solidFill>
              </a:rPr>
              <a:t>Оставляем для себя метки «якоря», по которым можно будет однозначно диагностировать проблему, отвечая на следующие вопросы: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1F20B2-AF2F-4CBF-90D0-24D1C57B3773}"/>
              </a:ext>
            </a:extLst>
          </p:cNvPr>
          <p:cNvSpPr txBox="1"/>
          <p:nvPr/>
        </p:nvSpPr>
        <p:spPr>
          <a:xfrm>
            <a:off x="1738533" y="2800513"/>
            <a:ext cx="2925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Определение границ системы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F09ABC-AAB2-4C6F-AAA1-34F1AB856FCD}"/>
              </a:ext>
            </a:extLst>
          </p:cNvPr>
          <p:cNvSpPr txBox="1"/>
          <p:nvPr/>
        </p:nvSpPr>
        <p:spPr>
          <a:xfrm>
            <a:off x="1748933" y="3064436"/>
            <a:ext cx="4871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Что может повлиять на границы? Четкость границ однозначно?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По периметру системы в местах сопряжения устанавливаем якорь.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48E2A7B-ACFF-4A2C-836D-64925C407D0A}"/>
              </a:ext>
            </a:extLst>
          </p:cNvPr>
          <p:cNvSpPr/>
          <p:nvPr/>
        </p:nvSpPr>
        <p:spPr>
          <a:xfrm rot="20344089">
            <a:off x="1599464" y="2878083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0975B2-4885-4160-A05A-978C2A64EDA0}"/>
              </a:ext>
            </a:extLst>
          </p:cNvPr>
          <p:cNvSpPr txBox="1"/>
          <p:nvPr/>
        </p:nvSpPr>
        <p:spPr>
          <a:xfrm>
            <a:off x="5686767" y="3615670"/>
            <a:ext cx="4366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Выявление действующих лиц (</a:t>
            </a:r>
            <a:r>
              <a:rPr lang="ru-RU" b="1" dirty="0" err="1">
                <a:solidFill>
                  <a:schemeClr val="tx1"/>
                </a:solidFill>
              </a:rPr>
              <a:t>экторов</a:t>
            </a:r>
            <a:r>
              <a:rPr lang="ru-RU" b="1" dirty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ABC0BA-A425-4BC2-A34F-E923D37031FC}"/>
              </a:ext>
            </a:extLst>
          </p:cNvPr>
          <p:cNvSpPr txBox="1"/>
          <p:nvPr/>
        </p:nvSpPr>
        <p:spPr>
          <a:xfrm>
            <a:off x="5592737" y="3879593"/>
            <a:ext cx="58478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100" dirty="0">
                <a:solidFill>
                  <a:schemeClr val="tx1"/>
                </a:solidFill>
              </a:rPr>
              <a:t>Разграничение ролей? Могут ли произойти пересечения полномочий (взаимоисключающие полномочия)? Заготовка под интеграцию с вторичными системами? Три якоря при ответе нет.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5929B284-BB1C-4935-81B8-BB4CBF016E53}"/>
              </a:ext>
            </a:extLst>
          </p:cNvPr>
          <p:cNvSpPr/>
          <p:nvPr/>
        </p:nvSpPr>
        <p:spPr>
          <a:xfrm rot="20344089">
            <a:off x="5547698" y="3693240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E8B9EC-5BDF-4F91-BC45-58E6A671A81B}"/>
              </a:ext>
            </a:extLst>
          </p:cNvPr>
          <p:cNvSpPr txBox="1"/>
          <p:nvPr/>
        </p:nvSpPr>
        <p:spPr>
          <a:xfrm>
            <a:off x="2956001" y="4582925"/>
            <a:ext cx="4366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Выявление вариантов использования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0A9F1E-A24C-4C3C-9464-F179CE2479D5}"/>
              </a:ext>
            </a:extLst>
          </p:cNvPr>
          <p:cNvSpPr txBox="1"/>
          <p:nvPr/>
        </p:nvSpPr>
        <p:spPr>
          <a:xfrm>
            <a:off x="2883234" y="4846848"/>
            <a:ext cx="71699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/>
            <a:r>
              <a:rPr lang="ru-RU" sz="1100" dirty="0">
                <a:solidFill>
                  <a:schemeClr val="tx1"/>
                </a:solidFill>
              </a:rPr>
              <a:t>Каждый прецедент (вариант использования) должен быть не избыточным, сценарии не должны пересекаться, какой шаг сценария может быть выполнен не корректно (это не то же самое, что и альтернативные пути – то есть оно не закладывается в ожидаемое поведение системы). Якорь на ВИ.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047740C8-42B2-4B5F-9079-F85DAF4292EC}"/>
              </a:ext>
            </a:extLst>
          </p:cNvPr>
          <p:cNvSpPr/>
          <p:nvPr/>
        </p:nvSpPr>
        <p:spPr>
          <a:xfrm rot="20344089">
            <a:off x="2816932" y="4660495"/>
            <a:ext cx="142843" cy="142843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BFB613-A5FC-4827-A6FE-2382A717120B}"/>
              </a:ext>
            </a:extLst>
          </p:cNvPr>
          <p:cNvSpPr txBox="1"/>
          <p:nvPr/>
        </p:nvSpPr>
        <p:spPr>
          <a:xfrm>
            <a:off x="347329" y="5783371"/>
            <a:ext cx="8952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dirty="0">
                <a:solidFill>
                  <a:srgbClr val="7800B4"/>
                </a:solidFill>
              </a:rPr>
              <a:t>В модели ВИ можно попробовать применить архитектурный прием «расслоение» — некая вариация на тему, вдохновленная </a:t>
            </a:r>
            <a:r>
              <a:rPr lang="ru-RU" dirty="0" err="1">
                <a:solidFill>
                  <a:srgbClr val="7800B4"/>
                </a:solidFill>
              </a:rPr>
              <a:t>Фаулером</a:t>
            </a:r>
            <a:r>
              <a:rPr lang="ru-RU" dirty="0">
                <a:solidFill>
                  <a:srgbClr val="7800B4"/>
                </a:solidFill>
              </a:rPr>
              <a:t> («Шаблоны корпоративных приложений»)</a:t>
            </a:r>
          </a:p>
        </p:txBody>
      </p:sp>
    </p:spTree>
    <p:extLst>
      <p:ext uri="{BB962C8B-B14F-4D97-AF65-F5344CB8AC3E}">
        <p14:creationId xmlns:p14="http://schemas.microsoft.com/office/powerpoint/2010/main" val="31132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98030C-2CF9-409E-8C52-7A0E4D2E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277" y="3516944"/>
            <a:ext cx="9199679" cy="7773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После чего по карте, упоминаемой ранее, производим исследование.</a:t>
            </a:r>
          </a:p>
          <a:p>
            <a:pPr marL="0" indent="0">
              <a:buNone/>
            </a:pPr>
            <a:r>
              <a:rPr lang="ru-RU" dirty="0"/>
              <a:t>Например,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E99F845-F86A-4355-8C4E-7A15B870EAA9}"/>
              </a:ext>
            </a:extLst>
          </p:cNvPr>
          <p:cNvGrpSpPr/>
          <p:nvPr/>
        </p:nvGrpSpPr>
        <p:grpSpPr>
          <a:xfrm>
            <a:off x="478401" y="849399"/>
            <a:ext cx="9328508" cy="0"/>
            <a:chOff x="478401" y="771428"/>
            <a:chExt cx="9328508" cy="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8FE3CD3D-020F-4153-9A5E-94A538E7539F}"/>
                </a:ext>
              </a:extLst>
            </p:cNvPr>
            <p:cNvCxnSpPr>
              <a:cxnSpLocks/>
            </p:cNvCxnSpPr>
            <p:nvPr/>
          </p:nvCxnSpPr>
          <p:spPr>
            <a:xfrm>
              <a:off x="512265" y="771428"/>
              <a:ext cx="929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C9C9C059-3ED5-4274-B017-FAC9B6B08082}"/>
                </a:ext>
              </a:extLst>
            </p:cNvPr>
            <p:cNvCxnSpPr>
              <a:cxnSpLocks/>
            </p:cNvCxnSpPr>
            <p:nvPr/>
          </p:nvCxnSpPr>
          <p:spPr>
            <a:xfrm>
              <a:off x="478401" y="771428"/>
              <a:ext cx="1007533" cy="0"/>
            </a:xfrm>
            <a:prstGeom prst="line">
              <a:avLst/>
            </a:prstGeom>
            <a:ln w="57150">
              <a:solidFill>
                <a:srgbClr val="FAB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AD172B-6AD1-4FA0-8C94-E29CB4429349}"/>
              </a:ext>
            </a:extLst>
          </p:cNvPr>
          <p:cNvSpPr txBox="1"/>
          <p:nvPr/>
        </p:nvSpPr>
        <p:spPr>
          <a:xfrm>
            <a:off x="347329" y="214707"/>
            <a:ext cx="9459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Секрет аналитика-терапевта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BC2AB-90F7-4D1C-96F4-9294B58E85A7}"/>
              </a:ext>
            </a:extLst>
          </p:cNvPr>
          <p:cNvSpPr txBox="1"/>
          <p:nvPr/>
        </p:nvSpPr>
        <p:spPr>
          <a:xfrm>
            <a:off x="347327" y="1996786"/>
            <a:ext cx="49445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/>
              <a:t>Оставляя метки на классах, событиях, справочниках производим уточнение — сужение воронки — в виде контрольного чек-листа: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02558CA-7BF6-45C2-838C-DA152181AC28}"/>
              </a:ext>
            </a:extLst>
          </p:cNvPr>
          <p:cNvSpPr/>
          <p:nvPr/>
        </p:nvSpPr>
        <p:spPr>
          <a:xfrm>
            <a:off x="5608752" y="1472564"/>
            <a:ext cx="1665814" cy="166581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2D9235-FC44-4576-952D-3DAB7E30EC78}"/>
              </a:ext>
            </a:extLst>
          </p:cNvPr>
          <p:cNvSpPr txBox="1"/>
          <p:nvPr/>
        </p:nvSpPr>
        <p:spPr>
          <a:xfrm>
            <a:off x="5585237" y="1934689"/>
            <a:ext cx="1712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БОЛЬ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(инцидент)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94D83D93-7F05-4931-8EAC-F12FB79DE95F}"/>
              </a:ext>
            </a:extLst>
          </p:cNvPr>
          <p:cNvSpPr/>
          <p:nvPr/>
        </p:nvSpPr>
        <p:spPr>
          <a:xfrm>
            <a:off x="7741392" y="1472564"/>
            <a:ext cx="1665814" cy="166581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3A4B921F-A228-4519-B44E-8E8E70E71171}"/>
              </a:ext>
            </a:extLst>
          </p:cNvPr>
          <p:cNvSpPr/>
          <p:nvPr/>
        </p:nvSpPr>
        <p:spPr>
          <a:xfrm>
            <a:off x="9863621" y="1472564"/>
            <a:ext cx="1665814" cy="1665814"/>
          </a:xfrm>
          <a:prstGeom prst="roundRect">
            <a:avLst/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5A9362-64F3-4C5F-B814-59BE3C0DDE19}"/>
              </a:ext>
            </a:extLst>
          </p:cNvPr>
          <p:cNvSpPr txBox="1"/>
          <p:nvPr/>
        </p:nvSpPr>
        <p:spPr>
          <a:xfrm>
            <a:off x="7629060" y="1789005"/>
            <a:ext cx="18904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СЕГМЕНТ СИСТЕМЫ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модуль / подсистема / компонент / сервис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411144-AB38-48BE-BA7A-F2C9E2B2D637}"/>
              </a:ext>
            </a:extLst>
          </p:cNvPr>
          <p:cNvSpPr txBox="1"/>
          <p:nvPr/>
        </p:nvSpPr>
        <p:spPr>
          <a:xfrm>
            <a:off x="9751289" y="1936139"/>
            <a:ext cx="1890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СИМПТОМЫ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2EE8D0-96A7-4A1F-979D-FFAD10E0E26F}"/>
              </a:ext>
            </a:extLst>
          </p:cNvPr>
          <p:cNvSpPr txBox="1"/>
          <p:nvPr/>
        </p:nvSpPr>
        <p:spPr>
          <a:xfrm>
            <a:off x="9919787" y="2204503"/>
            <a:ext cx="1553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 чем проявляется боль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902EA8A4-5332-4846-A809-84DFF64A8264}"/>
              </a:ext>
            </a:extLst>
          </p:cNvPr>
          <p:cNvSpPr/>
          <p:nvPr/>
        </p:nvSpPr>
        <p:spPr>
          <a:xfrm>
            <a:off x="2790826" y="5007782"/>
            <a:ext cx="225458" cy="86442"/>
          </a:xfrm>
          <a:prstGeom prst="rightArrow">
            <a:avLst>
              <a:gd name="adj1" fmla="val 26485"/>
              <a:gd name="adj2" fmla="val 104869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5F5E84-0D60-4671-9046-6079D1ADEE8B}"/>
              </a:ext>
            </a:extLst>
          </p:cNvPr>
          <p:cNvSpPr txBox="1"/>
          <p:nvPr/>
        </p:nvSpPr>
        <p:spPr>
          <a:xfrm>
            <a:off x="2243845" y="4224185"/>
            <a:ext cx="7563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Ошибка системы и обращение пользователя: «Не сдана отчетность» – это боль.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6DF7FB8-8A4D-4A10-9551-656696846F0B}"/>
              </a:ext>
            </a:extLst>
          </p:cNvPr>
          <p:cNvSpPr txBox="1"/>
          <p:nvPr/>
        </p:nvSpPr>
        <p:spPr>
          <a:xfrm>
            <a:off x="2640273" y="45458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Сегмент системы – Модуль формирования отчетности.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B6EE641-37F9-473B-80B1-C23F1B64DE52}"/>
              </a:ext>
            </a:extLst>
          </p:cNvPr>
          <p:cNvSpPr txBox="1"/>
          <p:nvPr/>
        </p:nvSpPr>
        <p:spPr>
          <a:xfrm>
            <a:off x="3048000" y="48820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Симптом – Отчетность сформирована, но проверяющий отчетность не получил до истечения срока допустимость представления отчетность.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AF422DC-4141-4363-B1B1-CBD0D864EBB6}"/>
              </a:ext>
            </a:extLst>
          </p:cNvPr>
          <p:cNvSpPr txBox="1"/>
          <p:nvPr/>
        </p:nvSpPr>
        <p:spPr>
          <a:xfrm>
            <a:off x="3446729" y="5396782"/>
            <a:ext cx="7702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Якорь-диагноз – Отчитывающийся субъект и Проверяющий в разных часовых поясах.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67E2127-A1E6-4B3D-9672-D778B9D3D70F}"/>
              </a:ext>
            </a:extLst>
          </p:cNvPr>
          <p:cNvSpPr txBox="1"/>
          <p:nvPr/>
        </p:nvSpPr>
        <p:spPr>
          <a:xfrm>
            <a:off x="3823787" y="57184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Лечение – в настройках напоминания сдачи отчетности произвести установку погрешности, равную разнице в часовых поясах.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xmlns="" id="{13E4D170-49B7-4A84-A6CA-10C692097DF4}"/>
              </a:ext>
            </a:extLst>
          </p:cNvPr>
          <p:cNvSpPr/>
          <p:nvPr/>
        </p:nvSpPr>
        <p:spPr>
          <a:xfrm>
            <a:off x="3162301" y="5496902"/>
            <a:ext cx="225458" cy="86442"/>
          </a:xfrm>
          <a:prstGeom prst="rightArrow">
            <a:avLst>
              <a:gd name="adj1" fmla="val 26485"/>
              <a:gd name="adj2" fmla="val 104869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6EA32912-1E1A-46E9-A8ED-C9F53DAA51D3}"/>
              </a:ext>
            </a:extLst>
          </p:cNvPr>
          <p:cNvSpPr/>
          <p:nvPr/>
        </p:nvSpPr>
        <p:spPr>
          <a:xfrm>
            <a:off x="2356873" y="4656557"/>
            <a:ext cx="225458" cy="86442"/>
          </a:xfrm>
          <a:prstGeom prst="rightArrow">
            <a:avLst>
              <a:gd name="adj1" fmla="val 26485"/>
              <a:gd name="adj2" fmla="val 104869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EF26F2E2-5E5F-44EF-9B0D-1630F2A20D3F}"/>
              </a:ext>
            </a:extLst>
          </p:cNvPr>
          <p:cNvSpPr/>
          <p:nvPr/>
        </p:nvSpPr>
        <p:spPr>
          <a:xfrm>
            <a:off x="3598329" y="5833243"/>
            <a:ext cx="225458" cy="86442"/>
          </a:xfrm>
          <a:prstGeom prst="rightArrow">
            <a:avLst>
              <a:gd name="adj1" fmla="val 26485"/>
              <a:gd name="adj2" fmla="val 104869"/>
            </a:avLst>
          </a:prstGeom>
          <a:solidFill>
            <a:srgbClr val="78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тлабс">
  <a:themeElements>
    <a:clrScheme name="ROS">
      <a:dk1>
        <a:srgbClr val="000000"/>
      </a:dk1>
      <a:lt1>
        <a:srgbClr val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тлабс" id="{72CD4E71-3FD8-4257-A1E8-1E606C4CD8A8}" vid="{D39271EC-5207-4CE6-BA9B-BBF347CE75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19954</TotalTime>
  <Words>834</Words>
  <Application>Microsoft Office PowerPoint</Application>
  <PresentationFormat>Широкоэкранный</PresentationFormat>
  <Paragraphs>122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ртлабс</vt:lpstr>
      <vt:lpstr>Аналитик как терапевт для системы</vt:lpstr>
      <vt:lpstr>Тамара Ушурова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Аналитик для системы, как терапевт для пациента</dc:title>
  <dc:creator>Microsoft Office User</dc:creator>
  <cp:lastModifiedBy>Фролова Екатерина Васильевна</cp:lastModifiedBy>
  <cp:revision>67</cp:revision>
  <dcterms:created xsi:type="dcterms:W3CDTF">2019-12-31T04:30:25Z</dcterms:created>
  <dcterms:modified xsi:type="dcterms:W3CDTF">2020-10-09T09:02:04Z</dcterms:modified>
</cp:coreProperties>
</file>