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4" r:id="rId1"/>
    <p:sldMasterId id="2147483976" r:id="rId2"/>
  </p:sldMasterIdLst>
  <p:notesMasterIdLst>
    <p:notesMasterId r:id="rId29"/>
  </p:notesMasterIdLst>
  <p:handoutMasterIdLst>
    <p:handoutMasterId r:id="rId30"/>
  </p:handoutMasterIdLst>
  <p:sldIdLst>
    <p:sldId id="862" r:id="rId3"/>
    <p:sldId id="1004" r:id="rId4"/>
    <p:sldId id="1005" r:id="rId5"/>
    <p:sldId id="970" r:id="rId6"/>
    <p:sldId id="996" r:id="rId7"/>
    <p:sldId id="998" r:id="rId8"/>
    <p:sldId id="997" r:id="rId9"/>
    <p:sldId id="995" r:id="rId10"/>
    <p:sldId id="999" r:id="rId11"/>
    <p:sldId id="1000" r:id="rId12"/>
    <p:sldId id="1001" r:id="rId13"/>
    <p:sldId id="1009" r:id="rId14"/>
    <p:sldId id="982" r:id="rId15"/>
    <p:sldId id="981" r:id="rId16"/>
    <p:sldId id="983" r:id="rId17"/>
    <p:sldId id="986" r:id="rId18"/>
    <p:sldId id="988" r:id="rId19"/>
    <p:sldId id="989" r:id="rId20"/>
    <p:sldId id="990" r:id="rId21"/>
    <p:sldId id="984" r:id="rId22"/>
    <p:sldId id="980" r:id="rId23"/>
    <p:sldId id="1012" r:id="rId24"/>
    <p:sldId id="1007" r:id="rId25"/>
    <p:sldId id="1010" r:id="rId26"/>
    <p:sldId id="1011" r:id="rId27"/>
    <p:sldId id="95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6F04626-3E53-4636-A533-D4602AF7ABFA}">
          <p14:sldIdLst>
            <p14:sldId id="862"/>
            <p14:sldId id="1004"/>
            <p14:sldId id="1005"/>
            <p14:sldId id="970"/>
            <p14:sldId id="996"/>
            <p14:sldId id="998"/>
            <p14:sldId id="997"/>
            <p14:sldId id="995"/>
            <p14:sldId id="999"/>
            <p14:sldId id="1000"/>
            <p14:sldId id="1001"/>
            <p14:sldId id="1009"/>
            <p14:sldId id="982"/>
            <p14:sldId id="981"/>
            <p14:sldId id="983"/>
            <p14:sldId id="986"/>
            <p14:sldId id="988"/>
            <p14:sldId id="989"/>
            <p14:sldId id="990"/>
            <p14:sldId id="984"/>
            <p14:sldId id="980"/>
            <p14:sldId id="1012"/>
            <p14:sldId id="1007"/>
            <p14:sldId id="1010"/>
            <p14:sldId id="1011"/>
            <p14:sldId id="95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BFBFB"/>
    <a:srgbClr val="00C057"/>
    <a:srgbClr val="000000"/>
    <a:srgbClr val="F4DC74"/>
    <a:srgbClr val="9933FF"/>
    <a:srgbClr val="FAEFBE"/>
    <a:srgbClr val="FFA365"/>
    <a:srgbClr val="FF9B9B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7" autoAdjust="0"/>
    <p:restoredTop sz="95069" autoAdjust="0"/>
  </p:normalViewPr>
  <p:slideViewPr>
    <p:cSldViewPr snapToGrid="0" snapToObjects="1">
      <p:cViewPr>
        <p:scale>
          <a:sx n="70" d="100"/>
          <a:sy n="70" d="100"/>
        </p:scale>
        <p:origin x="-2412" y="-378"/>
      </p:cViewPr>
      <p:guideLst>
        <p:guide orient="horz" pos="2184"/>
        <p:guide pos="293"/>
      </p:guideLst>
    </p:cSldViewPr>
  </p:slideViewPr>
  <p:outlineViewPr>
    <p:cViewPr>
      <p:scale>
        <a:sx n="33" d="100"/>
        <a:sy n="33" d="100"/>
      </p:scale>
      <p:origin x="0" y="43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269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" y="0"/>
            <a:ext cx="56665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REQ-010  </a:t>
            </a:r>
            <a:r>
              <a:rPr lang="ru-RU" dirty="0" smtClean="0"/>
              <a:t>UML-моделирование </a:t>
            </a:r>
            <a:r>
              <a:rPr lang="ru-RU" dirty="0"/>
              <a:t>с </a:t>
            </a:r>
            <a:r>
              <a:rPr lang="ru-RU" dirty="0" smtClean="0"/>
              <a:t>использованием</a:t>
            </a:r>
            <a:r>
              <a:rPr lang="en-US" dirty="0" smtClean="0"/>
              <a:t>  </a:t>
            </a:r>
            <a:r>
              <a:rPr lang="ru-RU" dirty="0" smtClean="0"/>
              <a:t>Sparx </a:t>
            </a:r>
            <a:r>
              <a:rPr lang="ru-RU" dirty="0"/>
              <a:t>Enterprise Architect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05055" y="0"/>
            <a:ext cx="105135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1</a:t>
            </a:r>
            <a:r>
              <a:rPr lang="en-US" dirty="0" smtClean="0"/>
              <a:t>1</a:t>
            </a:r>
            <a:r>
              <a:rPr lang="ru-RU" dirty="0" smtClean="0"/>
              <a:t>.05.2012</a:t>
            </a:r>
            <a:endParaRPr lang="en-US" dirty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1AD1E43D-EAE4-433E-BE16-FDF7E0AD33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931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57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673DEE97-728B-4A80-AA21-9FD0F50E7F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212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06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063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063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063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063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063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06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e-learning.luxoft.com/moodle/course/category.php?id=39" TargetMode="External"/><Relationship Id="rId7" Type="http://schemas.openxmlformats.org/officeDocument/2006/relationships/hyperlink" Target="http://www.luxoft-training.ru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luxtown.luxoft.com/Training/Pages/default.aspx" TargetMode="External"/><Relationship Id="rId5" Type="http://schemas.openxmlformats.org/officeDocument/2006/relationships/hyperlink" Target="https://e-learning.luxoft.com/moodle/course/category.php?id=67" TargetMode="External"/><Relationship Id="rId4" Type="http://schemas.openxmlformats.org/officeDocument/2006/relationships/hyperlink" Target="https://e-learning.luxoft.com/moodle/course/category.php?id=55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uxoft-training.ru/training/catalog_directions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://luxtown.luxoft.com/Training_new_en/Home/Pages/LuxoftTraining.aspx" TargetMode="External"/><Relationship Id="rId7" Type="http://schemas.openxmlformats.org/officeDocument/2006/relationships/hyperlink" Target="http://www.luxoft-training.ru/timetable" TargetMode="External"/><Relationship Id="rId12" Type="http://schemas.openxmlformats.org/officeDocument/2006/relationships/image" Target="../media/image14.jpeg"/><Relationship Id="rId2" Type="http://schemas.openxmlformats.org/officeDocument/2006/relationships/hyperlink" Target="https://inthr.luxoft.com/IntHRWebApp/aspx_PTC/CreateRequestTraining.aspx?Context=0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luxoft-training.ru/about" TargetMode="External"/><Relationship Id="rId11" Type="http://schemas.openxmlformats.org/officeDocument/2006/relationships/hyperlink" Target="http://www.facebook.com/TrainingCenterLuxoft" TargetMode="External"/><Relationship Id="rId5" Type="http://schemas.openxmlformats.org/officeDocument/2006/relationships/image" Target="../media/image12.jpe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hyperlink" Target="http://www.luxoft-training.ru/contacts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16" descr="prezentacja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3707" y="2157609"/>
            <a:ext cx="3161905" cy="3161905"/>
          </a:xfrm>
          <a:prstGeom prst="ellipse">
            <a:avLst/>
          </a:prstGeom>
          <a:ln w="19050">
            <a:solidFill>
              <a:schemeClr val="tx2"/>
            </a:solidFill>
          </a:ln>
          <a:effectLst/>
        </p:spPr>
      </p:pic>
      <p:sp>
        <p:nvSpPr>
          <p:cNvPr id="8" name="Prostokąt 24"/>
          <p:cNvSpPr/>
          <p:nvPr/>
        </p:nvSpPr>
        <p:spPr>
          <a:xfrm flipH="1">
            <a:off x="8748713" y="2427288"/>
            <a:ext cx="395287" cy="2473325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>
              <a:latin typeface="+mj-lt"/>
              <a:cs typeface="Arial" pitchFamily="34" charset="0"/>
            </a:endParaRPr>
          </a:p>
        </p:txBody>
      </p:sp>
      <p:pic>
        <p:nvPicPr>
          <p:cNvPr id="9" name="Picture 20" descr="3 Quadrant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346075"/>
            <a:ext cx="10922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Luxoft_Logo_whit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90500"/>
            <a:ext cx="21971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dtytuł 2"/>
          <p:cNvSpPr>
            <a:spLocks noGrp="1"/>
          </p:cNvSpPr>
          <p:nvPr>
            <p:ph type="subTitle" idx="1"/>
          </p:nvPr>
        </p:nvSpPr>
        <p:spPr>
          <a:xfrm>
            <a:off x="3967065" y="4562340"/>
            <a:ext cx="4795200" cy="338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pl-PL" dirty="0"/>
          </a:p>
        </p:txBody>
      </p:sp>
      <p:sp>
        <p:nvSpPr>
          <p:cNvPr id="18" name="Tytuł 10"/>
          <p:cNvSpPr>
            <a:spLocks noGrp="1"/>
          </p:cNvSpPr>
          <p:nvPr>
            <p:ph type="title"/>
          </p:nvPr>
        </p:nvSpPr>
        <p:spPr>
          <a:xfrm>
            <a:off x="3962400" y="2783983"/>
            <a:ext cx="4794324" cy="175295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8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19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4168239" y="5762184"/>
            <a:ext cx="4580473" cy="3600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Symbol zastępczy tekstu 5"/>
          <p:cNvSpPr>
            <a:spLocks noGrp="1"/>
          </p:cNvSpPr>
          <p:nvPr>
            <p:ph type="body" sz="quarter" idx="12"/>
          </p:nvPr>
        </p:nvSpPr>
        <p:spPr>
          <a:xfrm>
            <a:off x="3967681" y="2376488"/>
            <a:ext cx="4793996" cy="3848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2800" b="1" baseline="0">
                <a:solidFill>
                  <a:srgbClr val="F36E2B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6803046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6" descr="prezentacja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3 Quadrant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346075"/>
            <a:ext cx="10922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qr-cod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2486025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24"/>
          <p:cNvSpPr/>
          <p:nvPr userDrawn="1"/>
        </p:nvSpPr>
        <p:spPr>
          <a:xfrm flipH="1">
            <a:off x="8748713" y="2427288"/>
            <a:ext cx="395287" cy="2473325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>
              <a:latin typeface="+mj-lt"/>
              <a:cs typeface="Arial" pitchFamily="34" charset="0"/>
            </a:endParaRPr>
          </a:p>
        </p:txBody>
      </p:sp>
      <p:sp>
        <p:nvSpPr>
          <p:cNvPr id="15" name="Podtytuł 2"/>
          <p:cNvSpPr>
            <a:spLocks noGrp="1"/>
          </p:cNvSpPr>
          <p:nvPr>
            <p:ph type="subTitle" idx="1"/>
          </p:nvPr>
        </p:nvSpPr>
        <p:spPr>
          <a:xfrm>
            <a:off x="2291847" y="2997200"/>
            <a:ext cx="6446654" cy="18875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pl-PL" dirty="0" smtClean="0"/>
          </a:p>
        </p:txBody>
      </p:sp>
      <p:sp>
        <p:nvSpPr>
          <p:cNvPr id="19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2303463" y="5344270"/>
            <a:ext cx="6435037" cy="3600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Symbol zastępczy tekstu 5"/>
          <p:cNvSpPr>
            <a:spLocks noGrp="1"/>
          </p:cNvSpPr>
          <p:nvPr>
            <p:ph type="body" sz="quarter" idx="12"/>
          </p:nvPr>
        </p:nvSpPr>
        <p:spPr>
          <a:xfrm>
            <a:off x="2303464" y="2427158"/>
            <a:ext cx="6446654" cy="3600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lang="en-US" sz="2800" b="1" baseline="0" smtClean="0">
                <a:solidFill>
                  <a:srgbClr val="F36E2B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ymbol zastępczy tekstu 5"/>
          <p:cNvSpPr>
            <a:spLocks noGrp="1"/>
          </p:cNvSpPr>
          <p:nvPr>
            <p:ph type="body" sz="quarter" idx="13"/>
          </p:nvPr>
        </p:nvSpPr>
        <p:spPr>
          <a:xfrm>
            <a:off x="2303463" y="5704310"/>
            <a:ext cx="6435038" cy="3600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2305738" y="6064350"/>
            <a:ext cx="6435037" cy="3600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67211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16" descr="prezentacja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3 Quadrant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346075"/>
            <a:ext cx="10922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Luxoft_Logo_whit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90500"/>
            <a:ext cx="21971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 userDrawn="1"/>
        </p:nvSpPr>
        <p:spPr>
          <a:xfrm>
            <a:off x="3515555" y="1706563"/>
            <a:ext cx="2332404" cy="5478423"/>
          </a:xfrm>
          <a:prstGeom prst="rect">
            <a:avLst/>
          </a:prstGeom>
          <a:effectLst/>
        </p:spPr>
        <p:txBody>
          <a:bodyPr lIns="0" tIns="0" rIns="0" bIns="0">
            <a:spAutoFit/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j-lt"/>
                <a:ea typeface="ＭＳ Ｐゴシック" charset="0"/>
                <a:cs typeface="Arial" pitchFamily="34" charset="0"/>
              </a:defRPr>
            </a:lvl1pPr>
            <a:lvl2pPr marL="574675" indent="-287338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+mj-lt"/>
                <a:ea typeface="Arial" charset="0"/>
                <a:cs typeface="Arial" pitchFamily="34" charset="0"/>
              </a:defRPr>
            </a:lvl2pPr>
            <a:lvl3pPr marL="863600" indent="-287338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  <a:ea typeface="Arial" charset="0"/>
                <a:cs typeface="Arial" pitchFamily="34" charset="0"/>
              </a:defRPr>
            </a:lvl3pPr>
            <a:lvl4pPr marL="1150938" indent="-287338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+mj-lt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ru-RU" sz="35000" b="0" dirty="0" smtClean="0">
                <a:solidFill>
                  <a:schemeClr val="accent2">
                    <a:lumMod val="75000"/>
                  </a:schemeClr>
                </a:solidFill>
                <a:effectLst>
                  <a:glow rad="38100">
                    <a:schemeClr val="bg1">
                      <a:alpha val="29000"/>
                    </a:schemeClr>
                  </a:glow>
                </a:effectLst>
                <a:latin typeface="Segoe UI Semibold" pitchFamily="34" charset="0"/>
                <a:ea typeface="Segoe UI Symbol" pitchFamily="34" charset="0"/>
              </a:rPr>
              <a:t>?</a:t>
            </a:r>
            <a:endParaRPr lang="en-US" sz="35000" b="0" dirty="0">
              <a:solidFill>
                <a:schemeClr val="accent2">
                  <a:lumMod val="75000"/>
                </a:schemeClr>
              </a:solidFill>
              <a:effectLst>
                <a:glow rad="38100">
                  <a:schemeClr val="bg1">
                    <a:alpha val="29000"/>
                  </a:schemeClr>
                </a:glow>
              </a:effectLst>
              <a:latin typeface="Segoe UI Semibold" pitchFamily="34" charset="0"/>
              <a:ea typeface="Segoe UI Symbol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652807" y="1752600"/>
            <a:ext cx="6057900" cy="59928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287338" indent="-287338" algn="ctr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Wingdings" pitchFamily="2" charset="2"/>
              <a:buNone/>
              <a:defRPr sz="3200" b="1">
                <a:solidFill>
                  <a:schemeClr val="bg1"/>
                </a:solidFill>
                <a:latin typeface="a_FuturaRoundDemi" pitchFamily="34" charset="-52"/>
                <a:ea typeface="ＭＳ Ｐゴシック" charset="0"/>
                <a:cs typeface="Arial" pitchFamily="34" charset="0"/>
              </a:defRPr>
            </a:lvl1pPr>
            <a:lvl2pPr marL="574675" indent="-287338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itchFamily="34" charset="0"/>
              <a:buChar char="–"/>
              <a:defRPr sz="2200">
                <a:latin typeface="+mj-lt"/>
                <a:ea typeface="Arial" charset="0"/>
                <a:cs typeface="Arial" pitchFamily="34" charset="0"/>
              </a:defRPr>
            </a:lvl2pPr>
            <a:lvl3pPr marL="863600" indent="-287338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latin typeface="+mj-lt"/>
                <a:ea typeface="Arial" charset="0"/>
                <a:cs typeface="Arial" pitchFamily="34" charset="0"/>
              </a:defRPr>
            </a:lvl3pPr>
            <a:lvl4pPr marL="1150938" indent="-287338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>
                <a:latin typeface="+mj-lt"/>
                <a:ea typeface="Arial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>
          <a:xfrm>
            <a:off x="3503772" y="4011147"/>
            <a:ext cx="2332404" cy="454025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j-lt"/>
                <a:ea typeface="ＭＳ Ｐゴシック" charset="0"/>
                <a:cs typeface="Arial" pitchFamily="34" charset="0"/>
              </a:defRPr>
            </a:lvl1pPr>
            <a:lvl2pPr marL="574675" indent="-287338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+mj-lt"/>
                <a:ea typeface="Arial" charset="0"/>
                <a:cs typeface="Arial" pitchFamily="34" charset="0"/>
              </a:defRPr>
            </a:lvl2pPr>
            <a:lvl3pPr marL="863600" indent="-287338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  <a:ea typeface="Arial" charset="0"/>
                <a:cs typeface="Arial" pitchFamily="34" charset="0"/>
              </a:defRPr>
            </a:lvl3pPr>
            <a:lvl4pPr marL="1150938" indent="-287338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+mj-lt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_FuturaRoundDemi" pitchFamily="34" charset="-52"/>
              </a:rPr>
              <a:t>Вопросы?</a:t>
            </a:r>
            <a:endParaRPr lang="en-US" sz="3200" b="1" dirty="0">
              <a:solidFill>
                <a:schemeClr val="bg1"/>
              </a:solidFill>
              <a:latin typeface="a_FuturaRoundDemi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5180129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itional Mater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D:\Картинки, клипарты\Знаки, пиктограммы, логотипы\= Пиктограммы\sleek-xp-basic-icons\PNG\Attach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682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450850" y="1248230"/>
            <a:ext cx="8477250" cy="540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ru-RU" sz="2000" dirty="0"/>
              <a:t>Рекомендованная литература, аудиокниги, видеоуроки, вебинары, а также масса полезных ссылок доступны из сети </a:t>
            </a:r>
            <a:r>
              <a:rPr lang="en-US" sz="2000" dirty="0"/>
              <a:t>Luxoft </a:t>
            </a:r>
            <a:r>
              <a:rPr lang="ru-RU" sz="2000" dirty="0"/>
              <a:t>и </a:t>
            </a:r>
            <a:r>
              <a:rPr lang="en-US" sz="2000" dirty="0"/>
              <a:t>UBS</a:t>
            </a:r>
            <a:r>
              <a:rPr lang="ru-RU" sz="2000" dirty="0"/>
              <a:t> на портале </a:t>
            </a:r>
            <a:r>
              <a:rPr lang="en-US" sz="2000" dirty="0"/>
              <a:t>e-Learning</a:t>
            </a:r>
            <a:r>
              <a:rPr lang="ru-RU" sz="2000" dirty="0"/>
              <a:t>: </a:t>
            </a:r>
            <a:r>
              <a:rPr lang="en-US" sz="2000" dirty="0">
                <a:hlinkClick r:id="rId3"/>
              </a:rPr>
              <a:t>https://e-learning.luxoft.com</a:t>
            </a:r>
          </a:p>
          <a:p>
            <a:pPr marL="449263" algn="just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2000" i="1" dirty="0"/>
              <a:t>В том числе:</a:t>
            </a:r>
            <a:endParaRPr lang="en-US" sz="2000" i="1" dirty="0"/>
          </a:p>
          <a:p>
            <a:pPr marL="898525" lvl="1" indent="-173038" algn="just">
              <a:spcBef>
                <a:spcPts val="600"/>
              </a:spcBef>
              <a:spcAft>
                <a:spcPts val="0"/>
              </a:spcAft>
              <a:buSzPct val="110000"/>
              <a:buFont typeface="Wingdings" pitchFamily="2" charset="2"/>
              <a:buChar char="§"/>
              <a:defRPr/>
            </a:pPr>
            <a:r>
              <a:rPr lang="ru-RU" sz="2000" dirty="0"/>
              <a:t>Библиотека для самообразования:</a:t>
            </a:r>
          </a:p>
          <a:p>
            <a:pPr marL="898525" indent="3175" algn="just">
              <a:spcBef>
                <a:spcPts val="0"/>
              </a:spcBef>
              <a:buSzPct val="110000"/>
              <a:buFont typeface="Wingdings" pitchFamily="2" charset="2"/>
              <a:buNone/>
              <a:defRPr/>
            </a:pPr>
            <a:r>
              <a:rPr lang="en-US" sz="2000" dirty="0">
                <a:hlinkClick r:id="rId3"/>
              </a:rPr>
              <a:t>https://e-learning.luxoft.com/moodle/course/category.php?id=39</a:t>
            </a:r>
            <a:endParaRPr lang="ru-RU" sz="2000" dirty="0"/>
          </a:p>
          <a:p>
            <a:pPr marL="898525" lvl="1" indent="-173038" algn="just">
              <a:spcBef>
                <a:spcPts val="600"/>
              </a:spcBef>
              <a:spcAft>
                <a:spcPts val="0"/>
              </a:spcAft>
              <a:buSzPct val="110000"/>
              <a:buFont typeface="Wingdings" pitchFamily="2" charset="2"/>
              <a:buChar char="§"/>
              <a:defRPr/>
            </a:pPr>
            <a:r>
              <a:rPr lang="ru-RU" sz="2000" dirty="0"/>
              <a:t>Литература по системному и бизнес-анализу:</a:t>
            </a:r>
          </a:p>
          <a:p>
            <a:pPr marL="901700" algn="just">
              <a:spcBef>
                <a:spcPts val="0"/>
              </a:spcBef>
              <a:buSzPct val="110000"/>
              <a:buFont typeface="Wingdings" pitchFamily="2" charset="2"/>
              <a:buNone/>
              <a:defRPr/>
            </a:pPr>
            <a:r>
              <a:rPr lang="en-US" sz="2000" dirty="0">
                <a:hlinkClick r:id="rId4"/>
              </a:rPr>
              <a:t>https://e-learning.luxoft.com/moodle/course/category.php?id=55</a:t>
            </a:r>
            <a:endParaRPr lang="en-US" sz="2000" dirty="0"/>
          </a:p>
          <a:p>
            <a:pPr marL="898525" lvl="1" indent="-173038" algn="just">
              <a:spcBef>
                <a:spcPts val="600"/>
              </a:spcBef>
              <a:spcAft>
                <a:spcPts val="0"/>
              </a:spcAft>
              <a:buSzPct val="110000"/>
              <a:buFont typeface="Wingdings" pitchFamily="2" charset="2"/>
              <a:buChar char="§"/>
              <a:defRPr/>
            </a:pPr>
            <a:r>
              <a:rPr lang="ru-RU" sz="2000" dirty="0"/>
              <a:t>Ссылки на внешние библиотеки:</a:t>
            </a:r>
            <a:endParaRPr lang="en-US" sz="2000" dirty="0"/>
          </a:p>
          <a:p>
            <a:pPr marL="898525" lvl="1" indent="3175" algn="just">
              <a:spcBef>
                <a:spcPts val="0"/>
              </a:spcBef>
              <a:buSzPct val="110000"/>
              <a:buFont typeface="Arial" pitchFamily="34" charset="0"/>
              <a:buNone/>
              <a:defRPr/>
            </a:pPr>
            <a:r>
              <a:rPr lang="en-US" sz="2000" dirty="0">
                <a:hlinkClick r:id="rId5"/>
              </a:rPr>
              <a:t>https://e-learning.luxoft.com/moodle/course/category.php?id=67</a:t>
            </a:r>
            <a:endParaRPr lang="ru-RU" sz="2000" dirty="0"/>
          </a:p>
          <a:p>
            <a:pPr marL="457200" indent="-457200" algn="just">
              <a:spcBef>
                <a:spcPts val="1800"/>
              </a:spcBef>
              <a:buFont typeface="+mj-lt"/>
              <a:buAutoNum type="arabicPeriod" startAt="2"/>
              <a:defRPr/>
            </a:pPr>
            <a:r>
              <a:rPr lang="ru-RU" sz="2000" dirty="0"/>
              <a:t>Информация о направлениях обучения, курсах, тренерах, экспертах, планы на текущий год, структура Luxoft Training и другая полезная информация:</a:t>
            </a:r>
            <a:endParaRPr lang="ru-RU" sz="2000" dirty="0">
              <a:hlinkClick r:id="rId3"/>
            </a:endParaRPr>
          </a:p>
          <a:p>
            <a:pPr marL="898525" lvl="1" algn="just">
              <a:spcBef>
                <a:spcPts val="600"/>
              </a:spcBef>
              <a:buSzPct val="110000"/>
              <a:buFont typeface="Arial" pitchFamily="34" charset="0"/>
              <a:buNone/>
              <a:defRPr/>
            </a:pPr>
            <a:r>
              <a:rPr lang="en-US" sz="2000" dirty="0">
                <a:hlinkClick r:id="rId6"/>
              </a:rPr>
              <a:t>http://luxtown.luxoft.com/Training/Pages/default.aspx</a:t>
            </a:r>
            <a:endParaRPr lang="ru-RU" sz="2000" dirty="0"/>
          </a:p>
          <a:p>
            <a:pPr marL="898525" lvl="1" algn="just">
              <a:spcBef>
                <a:spcPts val="600"/>
              </a:spcBef>
              <a:buSzPct val="110000"/>
              <a:buFont typeface="Arial" pitchFamily="34" charset="0"/>
              <a:buNone/>
              <a:defRPr/>
            </a:pPr>
            <a:r>
              <a:rPr lang="en-US" sz="2000" dirty="0">
                <a:hlinkClick r:id="rId7"/>
              </a:rPr>
              <a:t>http://www.luxoft-training.ru/</a:t>
            </a:r>
            <a:endParaRPr lang="en-US" sz="2000" dirty="0">
              <a:hlinkClick r:id="rId6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901700" y="319088"/>
            <a:ext cx="802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Myriad Pro" pitchFamily="-84" charset="0"/>
                <a:cs typeface="Arial" pitchFamily="34" charset="0"/>
              </a:rPr>
              <a:t>Дополнительные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Myriad Pro" pitchFamily="-84" charset="0"/>
                <a:cs typeface="Arial" pitchFamily="34" charset="0"/>
              </a:rPr>
              <a:t>материалы и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129782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27041" y="319088"/>
            <a:ext cx="7612919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Myriad Pro" pitchFamily="-84" charset="0"/>
                <a:cs typeface="Arial" pitchFamily="34" charset="0"/>
              </a:rPr>
              <a:t>Рекомендуемая</a:t>
            </a:r>
            <a:r>
              <a:rPr lang="ru-RU" sz="2600" b="1" baseline="0" dirty="0" smtClean="0">
                <a:solidFill>
                  <a:srgbClr val="002060"/>
                </a:solidFill>
                <a:latin typeface="Myriad Pro" pitchFamily="-84" charset="0"/>
                <a:cs typeface="Arial" pitchFamily="34" charset="0"/>
              </a:rPr>
              <a:t> литература</a:t>
            </a:r>
            <a:endParaRPr lang="ru-RU" sz="2600" b="1" dirty="0" smtClean="0">
              <a:solidFill>
                <a:srgbClr val="002060"/>
              </a:solidFill>
              <a:latin typeface="Myriad Pro" pitchFamily="-8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50850" y="1411472"/>
            <a:ext cx="8477250" cy="846386"/>
          </a:xfrm>
          <a:prstGeom prst="rect">
            <a:avLst/>
          </a:prstGeom>
        </p:spPr>
        <p:txBody>
          <a:bodyPr>
            <a:spAutoFit/>
          </a:bodyPr>
          <a:lstStyle>
            <a:lvl1pPr marL="355600" indent="-35560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+mj-lt"/>
              <a:buAutoNum type="arabicPeriod"/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533400" indent="0">
              <a:buNone/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1026" name="Picture 2" descr="D:\Картинки, клипарты\Книги, документы, диаграммы\books-clipart - без фона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" y="255290"/>
            <a:ext cx="1013583" cy="7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077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TC 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2"/>
          <p:cNvCxnSpPr/>
          <p:nvPr userDrawn="1"/>
        </p:nvCxnSpPr>
        <p:spPr>
          <a:xfrm>
            <a:off x="5337590" y="1445788"/>
            <a:ext cx="3414298" cy="1410057"/>
          </a:xfrm>
          <a:prstGeom prst="line">
            <a:avLst/>
          </a:prstGeom>
          <a:ln w="15875"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 userDrawn="1"/>
        </p:nvSpPr>
        <p:spPr>
          <a:xfrm>
            <a:off x="361950" y="1370013"/>
            <a:ext cx="3405188" cy="3470275"/>
          </a:xfrm>
          <a:prstGeom prst="ellipse">
            <a:avLst/>
          </a:prstGeom>
          <a:gradFill>
            <a:gsLst>
              <a:gs pos="0">
                <a:schemeClr val="tx2"/>
              </a:gs>
              <a:gs pos="64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Rectangle 35"/>
          <p:cNvSpPr>
            <a:spLocks noChangeArrowheads="1"/>
          </p:cNvSpPr>
          <p:nvPr userDrawn="1"/>
        </p:nvSpPr>
        <p:spPr bwMode="auto">
          <a:xfrm>
            <a:off x="2130425" y="2801938"/>
            <a:ext cx="1420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hlinkClick r:id="rId2"/>
              </a:rPr>
              <a:t>IntHR</a:t>
            </a:r>
            <a:endParaRPr lang="ru-RU" sz="1800" b="1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hlinkClick r:id="rId3"/>
              </a:rPr>
              <a:t>Luxtown</a:t>
            </a:r>
            <a:endParaRPr lang="ru-RU" sz="1800" b="1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3217863" y="990600"/>
            <a:ext cx="2735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dirty="0">
                <a:ln w="31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38100">
                    <a:schemeClr val="accent1">
                      <a:satMod val="175000"/>
                      <a:alpha val="41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Внешний</a:t>
            </a:r>
            <a:r>
              <a:rPr lang="ru-RU" sz="2000" b="1" dirty="0">
                <a:ln w="31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38100">
                    <a:schemeClr val="accent1">
                      <a:satMod val="175000"/>
                      <a:alpha val="41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kern="1200" dirty="0">
                <a:ln w="31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38100">
                    <a:schemeClr val="accent1">
                      <a:satMod val="175000"/>
                      <a:alpha val="41000"/>
                    </a:schemeClr>
                  </a:glo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ресурс</a:t>
            </a:r>
          </a:p>
        </p:txBody>
      </p:sp>
      <p:pic>
        <p:nvPicPr>
          <p:cNvPr id="7" name="Picture 5" descr="C:\Documents and Settings\Administrator\Pulpit\logo pomaranczowe tl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638300"/>
            <a:ext cx="13938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 rotWithShape="1">
          <a:blip r:embed="rId5" cstate="print"/>
          <a:srcRect r="34164" b="14814"/>
          <a:stretch/>
        </p:blipFill>
        <p:spPr bwMode="auto">
          <a:xfrm>
            <a:off x="4322763" y="2870200"/>
            <a:ext cx="4429125" cy="3416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ontent Placeholder 2"/>
          <p:cNvSpPr txBox="1">
            <a:spLocks/>
          </p:cNvSpPr>
          <p:nvPr userDrawn="1"/>
        </p:nvSpPr>
        <p:spPr bwMode="auto">
          <a:xfrm>
            <a:off x="4597400" y="3603625"/>
            <a:ext cx="38036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ts val="200"/>
              </a:spcAft>
              <a:buClr>
                <a:srgbClr val="004281"/>
              </a:buClr>
              <a:buSzPct val="100000"/>
              <a:buFont typeface="Wingdings" pitchFamily="2" charset="2"/>
              <a:buNone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 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учебном центре</a:t>
            </a:r>
          </a:p>
          <a:p>
            <a:pPr eaLnBrk="1" hangingPunct="1">
              <a:spcAft>
                <a:spcPts val="200"/>
              </a:spcAft>
              <a:buClr>
                <a:srgbClr val="004281"/>
              </a:buClr>
              <a:buSzPct val="100000"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6"/>
              </a:rPr>
              <a:t>www.luxoft-training.ru/about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200"/>
              </a:spcAft>
              <a:buClr>
                <a:srgbClr val="004281"/>
              </a:buClr>
              <a:buSzPct val="100000"/>
              <a:buFont typeface="Wingdings" pitchFamily="2" charset="2"/>
              <a:buNone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Расписание </a:t>
            </a:r>
          </a:p>
          <a:p>
            <a:pPr eaLnBrk="1" hangingPunct="1">
              <a:spcAft>
                <a:spcPts val="200"/>
              </a:spcAft>
              <a:buClr>
                <a:srgbClr val="004281"/>
              </a:buClr>
              <a:buSzPct val="100000"/>
              <a:buFont typeface="Wingdings" pitchFamily="2" charset="2"/>
              <a:buNone/>
            </a:pPr>
            <a:r>
              <a:rPr lang="en-US" sz="1200" b="1" dirty="0">
                <a:solidFill>
                  <a:srgbClr val="1F5282"/>
                </a:solidFill>
                <a:latin typeface="Arial" pitchFamily="34" charset="0"/>
                <a:cs typeface="Arial" pitchFamily="34" charset="0"/>
                <a:hlinkClick r:id="rId7"/>
              </a:rPr>
              <a:t>www.luxoft-training.ru/timetable</a:t>
            </a:r>
            <a:endParaRPr lang="ru-RU" sz="1200" b="1" dirty="0">
              <a:solidFill>
                <a:srgbClr val="1F528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200"/>
              </a:spcAft>
              <a:buClr>
                <a:srgbClr val="004281"/>
              </a:buClr>
              <a:buSzPct val="100000"/>
              <a:buFont typeface="Wingdings" pitchFamily="2" charset="2"/>
              <a:buNone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Каталог курсов </a:t>
            </a:r>
          </a:p>
          <a:p>
            <a:pPr eaLnBrk="1" hangingPunct="1">
              <a:spcAft>
                <a:spcPts val="200"/>
              </a:spcAft>
              <a:buClr>
                <a:srgbClr val="004281"/>
              </a:buClr>
              <a:buSzPct val="100000"/>
              <a:buFont typeface="Wingdings" pitchFamily="2" charset="2"/>
              <a:buNone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8"/>
              </a:rPr>
              <a:t>www.luxoft-training.ru/training/catalog_directions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200"/>
              </a:spcAft>
              <a:buClr>
                <a:srgbClr val="004281"/>
              </a:buClr>
              <a:buSzPct val="100000"/>
              <a:buFont typeface="Wingdings" pitchFamily="2" charset="2"/>
              <a:buNone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Контакты </a:t>
            </a:r>
          </a:p>
          <a:p>
            <a:pPr eaLnBrk="1" hangingPunct="1">
              <a:spcAft>
                <a:spcPts val="200"/>
              </a:spcAft>
              <a:buClr>
                <a:srgbClr val="004281"/>
              </a:buClr>
              <a:buSzPct val="100000"/>
              <a:buFont typeface="Wingdings" pitchFamily="2" charset="2"/>
              <a:buNone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9"/>
              </a:rPr>
              <a:t>www.luxoft-training.ru/contacts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004281"/>
              </a:buClr>
              <a:buSzPct val="100000"/>
              <a:buFont typeface="Wingdings" pitchFamily="2" charset="2"/>
              <a:buNone/>
            </a:pP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5526088"/>
            <a:ext cx="422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 userDrawn="1"/>
        </p:nvSpPr>
        <p:spPr bwMode="auto">
          <a:xfrm>
            <a:off x="5157788" y="5721350"/>
            <a:ext cx="347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yriad Pro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ea typeface="MS PGothic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004281"/>
              </a:buClr>
              <a:buSzPct val="100000"/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11"/>
              </a:rPr>
              <a:t>www.facebook.com/TrainingCenterLuxoft</a:t>
            </a: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004281"/>
              </a:buClr>
              <a:buSzPct val="100000"/>
              <a:buFont typeface="Wingdings" pitchFamily="2" charset="2"/>
              <a:buNone/>
              <a:defRPr/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5858" y="1445788"/>
            <a:ext cx="2011732" cy="881881"/>
          </a:xfrm>
          <a:prstGeom prst="rect">
            <a:avLst/>
          </a:prstGeom>
          <a:noFill/>
          <a:ln w="19050" cap="rnd">
            <a:gradFill>
              <a:gsLst>
                <a:gs pos="0">
                  <a:schemeClr val="accent1"/>
                </a:gs>
                <a:gs pos="7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7200000" scaled="0"/>
            </a:gra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" name="Straight Connector 34"/>
          <p:cNvCxnSpPr/>
          <p:nvPr userDrawn="1"/>
        </p:nvCxnSpPr>
        <p:spPr>
          <a:xfrm>
            <a:off x="3325858" y="1445788"/>
            <a:ext cx="996388" cy="1410057"/>
          </a:xfrm>
          <a:prstGeom prst="line">
            <a:avLst/>
          </a:prstGeom>
          <a:ln w="15875"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9"/>
          <p:cNvSpPr>
            <a:spLocks noChangeArrowheads="1"/>
          </p:cNvSpPr>
          <p:nvPr userDrawn="1"/>
        </p:nvSpPr>
        <p:spPr bwMode="auto">
          <a:xfrm>
            <a:off x="484216" y="2254250"/>
            <a:ext cx="3038793" cy="400110"/>
          </a:xfrm>
          <a:prstGeom prst="rect">
            <a:avLst/>
          </a:prstGeom>
          <a:noFill/>
          <a:ln>
            <a:noFill/>
          </a:ln>
          <a:effectLst>
            <a:glow rad="63500">
              <a:schemeClr val="tx2">
                <a:lumMod val="20000"/>
                <a:lumOff val="8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glow rad="50800">
                    <a:srgbClr val="002060">
                      <a:alpha val="74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Внутренние ресурсы</a:t>
            </a:r>
          </a:p>
        </p:txBody>
      </p:sp>
      <p:sp>
        <p:nvSpPr>
          <p:cNvPr id="16" name="Content Placeholder 2"/>
          <p:cNvSpPr txBox="1">
            <a:spLocks/>
          </p:cNvSpPr>
          <p:nvPr userDrawn="1"/>
        </p:nvSpPr>
        <p:spPr bwMode="auto">
          <a:xfrm>
            <a:off x="541020" y="2679700"/>
            <a:ext cx="16386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Aft>
                <a:spcPts val="200"/>
              </a:spcAft>
              <a:buClr>
                <a:srgbClr val="004281"/>
              </a:buClr>
              <a:buSzPct val="100000"/>
              <a:buFont typeface="Wingdings" pitchFamily="2" charset="2"/>
              <a:buNone/>
            </a:pPr>
            <a:r>
              <a:rPr lang="ru-RU" sz="1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Расписание, курсы, тренеры</a:t>
            </a:r>
          </a:p>
        </p:txBody>
      </p:sp>
      <p:sp>
        <p:nvSpPr>
          <p:cNvPr id="17" name="Content Placeholder 2"/>
          <p:cNvSpPr txBox="1">
            <a:spLocks/>
          </p:cNvSpPr>
          <p:nvPr userDrawn="1"/>
        </p:nvSpPr>
        <p:spPr bwMode="auto">
          <a:xfrm>
            <a:off x="833438" y="3538538"/>
            <a:ext cx="13636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Aft>
                <a:spcPts val="200"/>
              </a:spcAft>
              <a:buClr>
                <a:srgbClr val="004281"/>
              </a:buClr>
              <a:buSzPct val="100000"/>
              <a:buFont typeface="Wingdings" pitchFamily="2" charset="2"/>
              <a:buNone/>
            </a:pPr>
            <a:r>
              <a:rPr lang="ru-RU" sz="1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Условия обучения, логистика, контакты</a:t>
            </a:r>
          </a:p>
        </p:txBody>
      </p:sp>
      <p:sp>
        <p:nvSpPr>
          <p:cNvPr id="18" name="Rectangle 35"/>
          <p:cNvSpPr>
            <a:spLocks noChangeArrowheads="1"/>
          </p:cNvSpPr>
          <p:nvPr userDrawn="1"/>
        </p:nvSpPr>
        <p:spPr bwMode="auto">
          <a:xfrm>
            <a:off x="2154238" y="3878263"/>
            <a:ext cx="1420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hlinkClick r:id="rId3"/>
              </a:rPr>
              <a:t>Luxtown</a:t>
            </a:r>
            <a:endParaRPr lang="ru-RU" sz="1800" b="1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1360488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 txBox="1">
            <a:spLocks/>
          </p:cNvSpPr>
          <p:nvPr userDrawn="1"/>
        </p:nvSpPr>
        <p:spPr bwMode="auto">
          <a:xfrm>
            <a:off x="288925" y="123825"/>
            <a:ext cx="869632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+mj-lt"/>
                <a:ea typeface="ＭＳ Ｐゴシック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/>
                <a:ea typeface="ＭＳ Ｐゴシック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/>
                <a:ea typeface="ＭＳ Ｐゴシック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/>
                <a:ea typeface="ＭＳ Ｐゴシック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/>
                <a:ea typeface="ＭＳ Ｐゴシック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/>
                <a:cs typeface="Arial" pitchFamily="34" charset="0"/>
              </a:defRPr>
            </a:lvl9pPr>
          </a:lstStyle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Информационные ресурсы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Luxoft Training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29"/>
          <p:cNvCxnSpPr/>
          <p:nvPr userDrawn="1"/>
        </p:nvCxnSpPr>
        <p:spPr>
          <a:xfrm>
            <a:off x="3319508" y="2346719"/>
            <a:ext cx="996388" cy="3958967"/>
          </a:xfrm>
          <a:prstGeom prst="line">
            <a:avLst/>
          </a:prstGeom>
          <a:ln w="15875"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156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563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Long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1"/>
          <p:cNvSpPr/>
          <p:nvPr/>
        </p:nvSpPr>
        <p:spPr>
          <a:xfrm>
            <a:off x="257175" y="374650"/>
            <a:ext cx="8858250" cy="542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Prostokąt 32"/>
          <p:cNvSpPr/>
          <p:nvPr/>
        </p:nvSpPr>
        <p:spPr>
          <a:xfrm flipH="1">
            <a:off x="508000" y="1604963"/>
            <a:ext cx="177800" cy="3603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" name="Prostokąt 32"/>
          <p:cNvSpPr/>
          <p:nvPr userDrawn="1"/>
        </p:nvSpPr>
        <p:spPr>
          <a:xfrm flipH="1">
            <a:off x="508000" y="2017713"/>
            <a:ext cx="177800" cy="3603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2" name="Prostokąt 32"/>
          <p:cNvSpPr/>
          <p:nvPr userDrawn="1"/>
        </p:nvSpPr>
        <p:spPr>
          <a:xfrm flipH="1">
            <a:off x="508000" y="2430463"/>
            <a:ext cx="177800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3" name="Prostokąt 32"/>
          <p:cNvSpPr/>
          <p:nvPr userDrawn="1"/>
        </p:nvSpPr>
        <p:spPr>
          <a:xfrm flipH="1">
            <a:off x="508000" y="2841625"/>
            <a:ext cx="177800" cy="3603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4" name="Prostokąt 32"/>
          <p:cNvSpPr/>
          <p:nvPr userDrawn="1"/>
        </p:nvSpPr>
        <p:spPr>
          <a:xfrm flipH="1">
            <a:off x="508000" y="3254375"/>
            <a:ext cx="177800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6" name="Prostokąt 32"/>
          <p:cNvSpPr/>
          <p:nvPr userDrawn="1"/>
        </p:nvSpPr>
        <p:spPr>
          <a:xfrm flipH="1">
            <a:off x="508000" y="3665538"/>
            <a:ext cx="177800" cy="3603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9" name="Symbol zastępczy tekstu 41"/>
          <p:cNvSpPr>
            <a:spLocks noGrp="1"/>
          </p:cNvSpPr>
          <p:nvPr>
            <p:ph type="body" sz="quarter" idx="27"/>
          </p:nvPr>
        </p:nvSpPr>
        <p:spPr>
          <a:xfrm>
            <a:off x="736526" y="1598266"/>
            <a:ext cx="6223074" cy="36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anchor="ctr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2000">
                <a:latin typeface="Myriad Pro" pitchFamily="34" charset="0"/>
              </a:defRPr>
            </a:lvl4pPr>
            <a:lvl5pPr>
              <a:defRPr sz="2000">
                <a:latin typeface="Myriad Pro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ymbol zastępczy tekstu 41"/>
          <p:cNvSpPr>
            <a:spLocks noGrp="1"/>
          </p:cNvSpPr>
          <p:nvPr>
            <p:ph type="body" sz="quarter" idx="36"/>
          </p:nvPr>
        </p:nvSpPr>
        <p:spPr>
          <a:xfrm>
            <a:off x="736526" y="2010322"/>
            <a:ext cx="6223074" cy="36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anchor="ctr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2000">
                <a:latin typeface="Myriad Pro" pitchFamily="34" charset="0"/>
              </a:defRPr>
            </a:lvl4pPr>
            <a:lvl5pPr>
              <a:defRPr sz="2000">
                <a:latin typeface="Myriad Pro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Symbol zastępczy tekstu 41"/>
          <p:cNvSpPr>
            <a:spLocks noGrp="1"/>
          </p:cNvSpPr>
          <p:nvPr>
            <p:ph type="body" sz="quarter" idx="37"/>
          </p:nvPr>
        </p:nvSpPr>
        <p:spPr>
          <a:xfrm>
            <a:off x="736526" y="2422378"/>
            <a:ext cx="6223074" cy="36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anchor="ctr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2000">
                <a:latin typeface="Myriad Pro" pitchFamily="34" charset="0"/>
              </a:defRPr>
            </a:lvl4pPr>
            <a:lvl5pPr>
              <a:defRPr sz="2000">
                <a:latin typeface="Myriad Pro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Symbol zastępczy tekstu 41"/>
          <p:cNvSpPr>
            <a:spLocks noGrp="1"/>
          </p:cNvSpPr>
          <p:nvPr>
            <p:ph type="body" sz="quarter" idx="38"/>
          </p:nvPr>
        </p:nvSpPr>
        <p:spPr>
          <a:xfrm>
            <a:off x="736526" y="2834434"/>
            <a:ext cx="6223074" cy="36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anchor="ctr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2000">
                <a:latin typeface="Myriad Pro" pitchFamily="34" charset="0"/>
              </a:defRPr>
            </a:lvl4pPr>
            <a:lvl5pPr>
              <a:defRPr sz="2000">
                <a:latin typeface="Myriad Pro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Symbol zastępczy tekstu 41"/>
          <p:cNvSpPr>
            <a:spLocks noGrp="1"/>
          </p:cNvSpPr>
          <p:nvPr>
            <p:ph type="body" sz="quarter" idx="39"/>
          </p:nvPr>
        </p:nvSpPr>
        <p:spPr>
          <a:xfrm>
            <a:off x="736526" y="3246490"/>
            <a:ext cx="6223074" cy="36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anchor="ctr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2000">
                <a:latin typeface="Myriad Pro" pitchFamily="34" charset="0"/>
              </a:defRPr>
            </a:lvl4pPr>
            <a:lvl5pPr>
              <a:defRPr sz="2000">
                <a:latin typeface="Myriad Pro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Symbol zastępczy tekstu 41"/>
          <p:cNvSpPr>
            <a:spLocks noGrp="1"/>
          </p:cNvSpPr>
          <p:nvPr>
            <p:ph type="body" sz="quarter" idx="40"/>
          </p:nvPr>
        </p:nvSpPr>
        <p:spPr>
          <a:xfrm>
            <a:off x="736526" y="3658543"/>
            <a:ext cx="6223074" cy="36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anchor="ctr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2000">
                <a:latin typeface="Myriad Pro" pitchFamily="34" charset="0"/>
              </a:defRPr>
            </a:lvl4pPr>
            <a:lvl5pPr>
              <a:defRPr sz="2000">
                <a:latin typeface="Myriad Pro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90767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42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01625" y="1408339"/>
            <a:ext cx="8610146" cy="1843088"/>
          </a:xfrm>
          <a:prstGeom prst="rect">
            <a:avLst/>
          </a:prstGeom>
        </p:spPr>
        <p:txBody>
          <a:bodyPr/>
          <a:lstStyle>
            <a:lvl1pPr marL="250825" indent="-6985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SzPct val="125000"/>
              <a:buFont typeface="Wingdings" pitchFamily="2" charset="2"/>
              <a:buNone/>
              <a:defRPr lang="en-US" sz="2000" kern="1200" dirty="0" smtClean="0">
                <a:solidFill>
                  <a:srgbClr val="00206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307562" indent="-342900" algn="just">
              <a:defRPr lang="en-US" sz="2000" dirty="0" smtClean="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630237" indent="-342900" algn="just">
              <a:spcBef>
                <a:spcPts val="0"/>
              </a:spcBef>
              <a:spcAft>
                <a:spcPts val="1200"/>
              </a:spcAft>
              <a:defRPr lang="en-US" sz="2000" dirty="0" smtClean="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919162" indent="-342900">
              <a:spcBef>
                <a:spcPts val="0"/>
              </a:spcBef>
              <a:spcAft>
                <a:spcPts val="1200"/>
              </a:spcAft>
              <a:defRPr sz="2000"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52000" lvl="0" indent="-287338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SzPct val="125000"/>
              <a:buFont typeface="Wingdings" pitchFamily="2" charset="2"/>
              <a:buChar char="§"/>
            </a:pPr>
            <a:r>
              <a:rPr lang="en-US" dirty="0" smtClean="0"/>
              <a:t>First level</a:t>
            </a:r>
          </a:p>
          <a:p>
            <a:pPr marL="574675" lvl="1" indent="-287338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itchFamily="34" charset="0"/>
              <a:buChar char="–"/>
            </a:pPr>
            <a:r>
              <a:rPr lang="en-US" dirty="0" smtClean="0"/>
              <a:t>Second level</a:t>
            </a:r>
          </a:p>
          <a:p>
            <a:pPr marL="863600" lvl="2" indent="-287338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79181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82576" y="1204913"/>
            <a:ext cx="8629650" cy="13234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just"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lang="en-US" sz="2000" kern="1200" baseline="0" dirty="0" smtClean="0">
                <a:solidFill>
                  <a:srgbClr val="00206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just">
              <a:spcBef>
                <a:spcPts val="0"/>
              </a:spcBef>
              <a:spcAft>
                <a:spcPts val="0"/>
              </a:spcAft>
              <a:defRPr sz="2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algn="just">
              <a:spcBef>
                <a:spcPts val="0"/>
              </a:spcBef>
              <a:spcAft>
                <a:spcPts val="0"/>
              </a:spcAft>
              <a:defRPr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 marL="1150938" indent="-28733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 algn="just">
              <a:spcBef>
                <a:spcPts val="0"/>
              </a:spcBef>
              <a:spcAft>
                <a:spcPts val="0"/>
              </a:spcAft>
              <a:defRPr>
                <a:solidFill>
                  <a:srgbClr val="002060"/>
                </a:solidFill>
              </a:defRPr>
            </a:lvl5pPr>
          </a:lstStyle>
          <a:p>
            <a:pPr marL="252000" lvl="0" indent="-287338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SzPct val="125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689488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123825"/>
            <a:ext cx="8687254" cy="881063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282575" y="1103313"/>
            <a:ext cx="8687254" cy="193899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07562" indent="-342900">
              <a:spcBef>
                <a:spcPts val="1200"/>
              </a:spcBef>
              <a:buSzPct val="150000"/>
              <a:buFont typeface="Wingdings" pitchFamily="2" charset="2"/>
              <a:buChar char="§"/>
              <a:defRPr lang="en-US" sz="2000" kern="1200" dirty="0" smtClean="0">
                <a:solidFill>
                  <a:srgbClr val="00206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574675" indent="-287338">
              <a:spcBef>
                <a:spcPts val="1200"/>
              </a:spcBef>
              <a:buSzPct val="120000"/>
              <a:buFont typeface="Arial" pitchFamily="34" charset="0"/>
              <a:buChar char="•"/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marL="863600" indent="-287338">
              <a:spcBef>
                <a:spcPts val="1200"/>
              </a:spcBef>
              <a:buSzPct val="70000"/>
              <a:buFont typeface="Courier New" pitchFamily="49" charset="0"/>
              <a:buChar char="o"/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1200"/>
              </a:spcBef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marL="252000" lvl="0" indent="-287338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SzPct val="125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514035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10"/>
          <p:cNvSpPr/>
          <p:nvPr/>
        </p:nvSpPr>
        <p:spPr>
          <a:xfrm>
            <a:off x="0" y="0"/>
            <a:ext cx="21431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/>
          </a:p>
        </p:txBody>
      </p:sp>
      <p:pic>
        <p:nvPicPr>
          <p:cNvPr id="4" name="Picture 2" descr="F:\prezentacjav3\szblonu\kwadra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285750"/>
            <a:ext cx="10001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6" descr="prezentacja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89296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24"/>
          <p:cNvSpPr/>
          <p:nvPr/>
        </p:nvSpPr>
        <p:spPr>
          <a:xfrm flipH="1">
            <a:off x="8724900" y="2427288"/>
            <a:ext cx="246063" cy="19208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3" descr="3 Quadrant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346075"/>
            <a:ext cx="10922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93486" y="2989942"/>
            <a:ext cx="8202838" cy="1358221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493486" y="2427288"/>
            <a:ext cx="8202838" cy="376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134780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D:\Картинки, клипарты\Знаки, пиктограммы, логотипы\= Пиктограммы\sleek-xp-basic-icons\PNG\Document Wr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936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7133" y="123825"/>
            <a:ext cx="8030691" cy="881063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3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10"/>
          <p:cNvSpPr/>
          <p:nvPr/>
        </p:nvSpPr>
        <p:spPr>
          <a:xfrm>
            <a:off x="0" y="142875"/>
            <a:ext cx="214313" cy="6000750"/>
          </a:xfrm>
          <a:prstGeom prst="rect">
            <a:avLst/>
          </a:prstGeom>
          <a:solidFill>
            <a:srgbClr val="004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/>
          </a:p>
        </p:txBody>
      </p:sp>
      <p:sp>
        <p:nvSpPr>
          <p:cNvPr id="10" name="Prostokąt 13"/>
          <p:cNvSpPr/>
          <p:nvPr/>
        </p:nvSpPr>
        <p:spPr>
          <a:xfrm>
            <a:off x="501650" y="1268413"/>
            <a:ext cx="2728913" cy="755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>
              <a:latin typeface="+mj-lt"/>
            </a:endParaRPr>
          </a:p>
        </p:txBody>
      </p:sp>
      <p:sp>
        <p:nvSpPr>
          <p:cNvPr id="11" name="Prostokąt 14"/>
          <p:cNvSpPr/>
          <p:nvPr/>
        </p:nvSpPr>
        <p:spPr>
          <a:xfrm>
            <a:off x="6191250" y="1268413"/>
            <a:ext cx="2662238" cy="755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>
              <a:latin typeface="+mj-lt"/>
            </a:endParaRPr>
          </a:p>
        </p:txBody>
      </p:sp>
      <p:sp>
        <p:nvSpPr>
          <p:cNvPr id="12" name="Prostokąt 15"/>
          <p:cNvSpPr/>
          <p:nvPr/>
        </p:nvSpPr>
        <p:spPr>
          <a:xfrm>
            <a:off x="3354388" y="1268413"/>
            <a:ext cx="2728912" cy="755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>
              <a:latin typeface="+mj-lt"/>
            </a:endParaRPr>
          </a:p>
        </p:txBody>
      </p:sp>
      <p:sp>
        <p:nvSpPr>
          <p:cNvPr id="17" name="Symbol zastępczy tekstu 29"/>
          <p:cNvSpPr>
            <a:spLocks noGrp="1"/>
          </p:cNvSpPr>
          <p:nvPr>
            <p:ph type="body" sz="quarter" idx="23"/>
          </p:nvPr>
        </p:nvSpPr>
        <p:spPr>
          <a:xfrm>
            <a:off x="501650" y="1296312"/>
            <a:ext cx="2728903" cy="69940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  <a:latin typeface="Myriad Pro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Myriad Pro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Myriad Pro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Symbol zastępczy tekstu 29"/>
          <p:cNvSpPr>
            <a:spLocks noGrp="1"/>
          </p:cNvSpPr>
          <p:nvPr>
            <p:ph type="body" sz="quarter" idx="24"/>
          </p:nvPr>
        </p:nvSpPr>
        <p:spPr>
          <a:xfrm>
            <a:off x="6191816" y="1296312"/>
            <a:ext cx="2662315" cy="69940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  <a:latin typeface="Myriad Pro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Myriad Pro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Myriad Pro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ymbol zastępczy tekstu 29"/>
          <p:cNvSpPr>
            <a:spLocks noGrp="1"/>
          </p:cNvSpPr>
          <p:nvPr>
            <p:ph type="body" sz="quarter" idx="25"/>
          </p:nvPr>
        </p:nvSpPr>
        <p:spPr>
          <a:xfrm>
            <a:off x="3355075" y="1296312"/>
            <a:ext cx="2728903" cy="69940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  <a:latin typeface="Myriad Pro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Myriad Pro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Myriad Pro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Symbol zastępczy tekstu 43"/>
          <p:cNvSpPr>
            <a:spLocks noGrp="1"/>
          </p:cNvSpPr>
          <p:nvPr>
            <p:ph type="body" sz="quarter" idx="41"/>
          </p:nvPr>
        </p:nvSpPr>
        <p:spPr>
          <a:xfrm>
            <a:off x="501650" y="2128455"/>
            <a:ext cx="2698750" cy="707886"/>
          </a:xfrm>
          <a:prstGeom prst="rect">
            <a:avLst/>
          </a:prstGeom>
        </p:spPr>
        <p:txBody>
          <a:bodyPr>
            <a:spAutoFit/>
          </a:bodyPr>
          <a:lstStyle>
            <a:lvl1pPr marL="288000" indent="-288000">
              <a:buClr>
                <a:schemeClr val="accent4"/>
              </a:buClr>
              <a:buFont typeface="Wingdings" pitchFamily="2" charset="2"/>
              <a:buChar char="§"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4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j-lt"/>
              </a:defRPr>
            </a:lvl4pPr>
            <a:lvl5pPr>
              <a:buFont typeface="Wingdings" pitchFamily="2" charset="2"/>
              <a:buChar char="v"/>
              <a:defRPr sz="10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Symbol zastępczy tekstu 43"/>
          <p:cNvSpPr>
            <a:spLocks noGrp="1"/>
          </p:cNvSpPr>
          <p:nvPr>
            <p:ph type="body" sz="quarter" idx="42"/>
          </p:nvPr>
        </p:nvSpPr>
        <p:spPr>
          <a:xfrm>
            <a:off x="3355075" y="2128455"/>
            <a:ext cx="2698750" cy="707886"/>
          </a:xfrm>
          <a:prstGeom prst="rect">
            <a:avLst/>
          </a:prstGeom>
        </p:spPr>
        <p:txBody>
          <a:bodyPr>
            <a:spAutoFit/>
          </a:bodyPr>
          <a:lstStyle>
            <a:lvl1pPr marL="288000" indent="-288000">
              <a:buClr>
                <a:schemeClr val="accent4"/>
              </a:buClr>
              <a:buFont typeface="Wingdings" pitchFamily="2" charset="2"/>
              <a:buChar char="§"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4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j-lt"/>
              </a:defRPr>
            </a:lvl4pPr>
            <a:lvl5pPr>
              <a:buFont typeface="Wingdings" pitchFamily="2" charset="2"/>
              <a:buChar char="v"/>
              <a:defRPr sz="1000"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Symbol zastępczy tekstu 43"/>
          <p:cNvSpPr>
            <a:spLocks noGrp="1"/>
          </p:cNvSpPr>
          <p:nvPr>
            <p:ph type="body" sz="quarter" idx="43"/>
          </p:nvPr>
        </p:nvSpPr>
        <p:spPr>
          <a:xfrm>
            <a:off x="6191816" y="2128455"/>
            <a:ext cx="2698750" cy="707886"/>
          </a:xfrm>
          <a:prstGeom prst="rect">
            <a:avLst/>
          </a:prstGeom>
        </p:spPr>
        <p:txBody>
          <a:bodyPr>
            <a:spAutoFit/>
          </a:bodyPr>
          <a:lstStyle>
            <a:lvl1pPr marL="288000" indent="-288000">
              <a:buClr>
                <a:schemeClr val="accent4"/>
              </a:buClr>
              <a:buFont typeface="Wingdings" pitchFamily="2" charset="2"/>
              <a:buChar char="§"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4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j-lt"/>
              </a:defRPr>
            </a:lvl4pPr>
            <a:lvl5pPr>
              <a:buFont typeface="Wingdings" pitchFamily="2" charset="2"/>
              <a:buChar char="v"/>
              <a:defRPr sz="1000"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4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10"/>
          <p:cNvSpPr/>
          <p:nvPr/>
        </p:nvSpPr>
        <p:spPr>
          <a:xfrm>
            <a:off x="0" y="0"/>
            <a:ext cx="2143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/>
          </a:p>
        </p:txBody>
      </p:sp>
      <p:sp>
        <p:nvSpPr>
          <p:cNvPr id="19" name="Rectangle 280"/>
          <p:cNvSpPr txBox="1">
            <a:spLocks noChangeArrowheads="1"/>
          </p:cNvSpPr>
          <p:nvPr/>
        </p:nvSpPr>
        <p:spPr bwMode="auto">
          <a:xfrm>
            <a:off x="8316913" y="6627813"/>
            <a:ext cx="7318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F2AB992B-E1BA-44FB-A8CF-5B2E7CE2F1D2}" type="slidenum">
              <a:rPr lang="en-US" sz="1100" smtClean="0">
                <a:latin typeface="Myriad Pro" pitchFamily="-84" charset="0"/>
              </a:rPr>
              <a:pPr algn="r" eaLnBrk="1" hangingPunct="1">
                <a:defRPr/>
              </a:pPr>
              <a:t>‹#›</a:t>
            </a:fld>
            <a:r>
              <a:rPr lang="en-US" sz="1200" dirty="0" smtClean="0">
                <a:latin typeface="Myriad Pro" pitchFamily="-84" charset="0"/>
              </a:rPr>
              <a:t> </a:t>
            </a:r>
          </a:p>
        </p:txBody>
      </p:sp>
      <p:sp>
        <p:nvSpPr>
          <p:cNvPr id="2" name="Title Placeholder 2"/>
          <p:cNvSpPr>
            <a:spLocks noGrp="1"/>
          </p:cNvSpPr>
          <p:nvPr>
            <p:ph type="title"/>
          </p:nvPr>
        </p:nvSpPr>
        <p:spPr bwMode="auto">
          <a:xfrm>
            <a:off x="282575" y="123825"/>
            <a:ext cx="8629196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690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52" r:id="rId2"/>
    <p:sldLayoutId id="2147483959" r:id="rId3"/>
    <p:sldLayoutId id="2147483951" r:id="rId4"/>
    <p:sldLayoutId id="2147483967" r:id="rId5"/>
    <p:sldLayoutId id="2147483948" r:id="rId6"/>
    <p:sldLayoutId id="2147483973" r:id="rId7"/>
    <p:sldLayoutId id="2147483947" r:id="rId8"/>
    <p:sldLayoutId id="2147483954" r:id="rId9"/>
    <p:sldLayoutId id="2147483966" r:id="rId10"/>
    <p:sldLayoutId id="2147483964" r:id="rId11"/>
    <p:sldLayoutId id="2147483962" r:id="rId12"/>
    <p:sldLayoutId id="2147483974" r:id="rId13"/>
    <p:sldLayoutId id="2147483975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+mj-lt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/>
          <a:ea typeface="ＭＳ Ｐゴシック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/>
          <a:ea typeface="ＭＳ Ｐゴシック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/>
          <a:ea typeface="ＭＳ Ｐゴシック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/>
          <a:ea typeface="ＭＳ Ｐゴシック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yriad Pro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yriad Pro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yriad Pro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yriad Pro"/>
          <a:cs typeface="Arial" pitchFamily="34" charset="0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25000"/>
        <a:buFont typeface="Wingdings" pitchFamily="2" charset="2"/>
        <a:buChar char="§"/>
        <a:defRPr sz="2400">
          <a:solidFill>
            <a:schemeClr val="tx1"/>
          </a:solidFill>
          <a:latin typeface="+mj-lt"/>
          <a:ea typeface="ＭＳ Ｐゴシック" charset="0"/>
          <a:cs typeface="Arial" pitchFamily="34" charset="0"/>
        </a:defRPr>
      </a:lvl1pPr>
      <a:lvl2pPr marL="574675" indent="-287338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25000"/>
        <a:buFont typeface="Arial" pitchFamily="34" charset="0"/>
        <a:buChar char="–"/>
        <a:defRPr sz="2200">
          <a:solidFill>
            <a:schemeClr val="tx1"/>
          </a:solidFill>
          <a:latin typeface="+mj-lt"/>
          <a:ea typeface="Arial" charset="0"/>
          <a:cs typeface="Arial" pitchFamily="34" charset="0"/>
        </a:defRPr>
      </a:lvl2pPr>
      <a:lvl3pPr marL="863600" indent="-287338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j-lt"/>
          <a:ea typeface="Arial" charset="0"/>
          <a:cs typeface="Arial" pitchFamily="34" charset="0"/>
        </a:defRPr>
      </a:lvl3pPr>
      <a:lvl4pPr marL="1150938" indent="-287338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Arial" pitchFamily="34" charset="0"/>
        <a:buChar char="–"/>
        <a:defRPr>
          <a:solidFill>
            <a:schemeClr val="tx1"/>
          </a:solidFill>
          <a:latin typeface="+mj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"/>
          <p:cNvSpPr>
            <a:spLocks noGrp="1"/>
          </p:cNvSpPr>
          <p:nvPr>
            <p:ph type="title"/>
          </p:nvPr>
        </p:nvSpPr>
        <p:spPr bwMode="auto">
          <a:xfrm>
            <a:off x="282575" y="123825"/>
            <a:ext cx="8629196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843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+mj-lt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/>
          <a:ea typeface="ＭＳ Ｐゴシック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/>
          <a:ea typeface="ＭＳ Ｐゴシック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/>
          <a:ea typeface="ＭＳ Ｐゴシック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/>
          <a:ea typeface="ＭＳ Ｐゴシック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yriad Pro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yriad Pro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yriad Pro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yriad Pro"/>
          <a:cs typeface="Arial" pitchFamily="34" charset="0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25000"/>
        <a:buFont typeface="Wingdings" pitchFamily="2" charset="2"/>
        <a:buChar char="§"/>
        <a:defRPr sz="2400">
          <a:solidFill>
            <a:schemeClr val="tx1"/>
          </a:solidFill>
          <a:latin typeface="+mj-lt"/>
          <a:ea typeface="ＭＳ Ｐゴシック" charset="0"/>
          <a:cs typeface="Arial" pitchFamily="34" charset="0"/>
        </a:defRPr>
      </a:lvl1pPr>
      <a:lvl2pPr marL="574675" indent="-287338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25000"/>
        <a:buFont typeface="Arial" pitchFamily="34" charset="0"/>
        <a:buChar char="–"/>
        <a:defRPr sz="2200">
          <a:solidFill>
            <a:schemeClr val="tx1"/>
          </a:solidFill>
          <a:latin typeface="+mj-lt"/>
          <a:ea typeface="Arial" charset="0"/>
          <a:cs typeface="Arial" pitchFamily="34" charset="0"/>
        </a:defRPr>
      </a:lvl2pPr>
      <a:lvl3pPr marL="863600" indent="-287338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j-lt"/>
          <a:ea typeface="Arial" charset="0"/>
          <a:cs typeface="Arial" pitchFamily="34" charset="0"/>
        </a:defRPr>
      </a:lvl3pPr>
      <a:lvl4pPr marL="1150938" indent="-287338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Arial" pitchFamily="34" charset="0"/>
        <a:buChar char="–"/>
        <a:defRPr>
          <a:solidFill>
            <a:schemeClr val="tx1"/>
          </a:solidFill>
          <a:latin typeface="+mj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analystdays.ru/files/autoupload/12/43/47/lej45ao0259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4" y="587183"/>
            <a:ext cx="3172648" cy="115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6"/>
          <p:cNvSpPr txBox="1">
            <a:spLocks/>
          </p:cNvSpPr>
          <p:nvPr/>
        </p:nvSpPr>
        <p:spPr>
          <a:xfrm>
            <a:off x="469474" y="2826081"/>
            <a:ext cx="8237798" cy="163673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+mj-lt"/>
                <a:ea typeface="ＭＳ Ｐゴシック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/>
                <a:ea typeface="ＭＳ Ｐゴシック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/>
                <a:ea typeface="ＭＳ Ｐゴシック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/>
                <a:ea typeface="ＭＳ Ｐゴシック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/>
                <a:ea typeface="ＭＳ Ｐゴシック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/>
                <a:cs typeface="Arial" pitchFamily="34" charset="0"/>
              </a:defRPr>
            </a:lvl9pPr>
          </a:lstStyle>
          <a:p>
            <a:pPr algn="ctr"/>
            <a:r>
              <a:rPr lang="ru-RU" sz="3600" b="0" kern="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Бизнес-аналитик в проектах </a:t>
            </a:r>
            <a:br>
              <a:rPr lang="ru-RU" sz="3600" b="0" kern="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0" kern="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по разработке ПО в обозримой перспективе</a:t>
            </a:r>
            <a:endParaRPr lang="ru-RU" sz="3600" b="0" kern="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0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Основные тренды (6/7)</a:t>
            </a:r>
            <a:endParaRPr lang="ru-RU" dirty="0"/>
          </a:p>
        </p:txBody>
      </p:sp>
      <p:pic>
        <p:nvPicPr>
          <p:cNvPr id="1026" name="Picture 2" descr="http://www.mediawijzer.net/wp-content/uploads/trends_mediawijshe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721293"/>
            <a:ext cx="1145395" cy="6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7580" y="2494114"/>
            <a:ext cx="8570794" cy="338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Напряженное,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вполть до конфликтов и «борьбы за власть», взаимодействие руководителей проектов с бизнес-аналитиками</a:t>
            </a: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Возможные противостояния в части направлений развития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проекта: </a:t>
            </a:r>
          </a:p>
          <a:p>
            <a:pPr marL="800100" lvl="1" indent="-3429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РП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стоимость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ценность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579" y="721293"/>
            <a:ext cx="7101101" cy="723451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Усиливается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конвергенция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ролей РП и БА</a:t>
            </a:r>
          </a:p>
        </p:txBody>
      </p:sp>
      <p:sp>
        <p:nvSpPr>
          <p:cNvPr id="2" name="Rectangle 1"/>
          <p:cNvSpPr/>
          <p:nvPr/>
        </p:nvSpPr>
        <p:spPr>
          <a:xfrm>
            <a:off x="357580" y="1535340"/>
            <a:ext cx="8503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ru-RU" sz="24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Потенциальная область возникновения конфликтов в силу параллельных каналов коммуникаций с клиентом</a:t>
            </a:r>
          </a:p>
        </p:txBody>
      </p:sp>
    </p:spTree>
    <p:extLst>
      <p:ext uri="{BB962C8B-B14F-4D97-AF65-F5344CB8AC3E}">
        <p14:creationId xmlns:p14="http://schemas.microsoft.com/office/powerpoint/2010/main" val="120945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Основные тренды (7/7)</a:t>
            </a:r>
            <a:endParaRPr lang="ru-RU" dirty="0"/>
          </a:p>
        </p:txBody>
      </p:sp>
      <p:pic>
        <p:nvPicPr>
          <p:cNvPr id="1026" name="Picture 2" descr="http://www.mediawijzer.net/wp-content/uploads/trends_mediawijshe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721293"/>
            <a:ext cx="1145395" cy="6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7579" y="2835309"/>
            <a:ext cx="8570794" cy="2057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CBAP</a:t>
            </a: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PMI-PBA</a:t>
            </a: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SCRUM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-мастер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</p:txBody>
      </p:sp>
      <p:sp>
        <p:nvSpPr>
          <p:cNvPr id="9" name="Rectangle 8"/>
          <p:cNvSpPr/>
          <p:nvPr/>
        </p:nvSpPr>
        <p:spPr>
          <a:xfrm>
            <a:off x="357579" y="721293"/>
            <a:ext cx="7101101" cy="723451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Увеличивается число 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сертификационных программ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и стандартов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дисциплины БА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580" y="1521692"/>
            <a:ext cx="8503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ru-RU" sz="24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Количество сертификатов и сводов знаний продолжает расти. </a:t>
            </a:r>
            <a:r>
              <a:rPr lang="ru-RU" sz="2400" cap="smal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24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 больше работодателей обращают внимание на наличие сертификатов в области бизнес-анализа</a:t>
            </a:r>
          </a:p>
        </p:txBody>
      </p:sp>
    </p:spTree>
    <p:extLst>
      <p:ext uri="{BB962C8B-B14F-4D97-AF65-F5344CB8AC3E}">
        <p14:creationId xmlns:p14="http://schemas.microsoft.com/office/powerpoint/2010/main" val="27523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9702" y="2290727"/>
            <a:ext cx="7342186" cy="805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ru-RU" sz="28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Тенденции в областях бизнес-  </a:t>
            </a:r>
            <a:br>
              <a:rPr lang="ru-RU" sz="28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системного анализа в 2016 г.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09702" y="3345726"/>
            <a:ext cx="7342186" cy="805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ru-RU" sz="2800" cap="smal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Сценарии развития ИТ-проектов </a:t>
            </a:r>
            <a:br>
              <a:rPr lang="ru-RU" sz="2800" cap="smal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cap="smal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разрезе применяемых методологий</a:t>
            </a:r>
            <a:endParaRPr lang="ru-RU" sz="2800" cap="small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2290727"/>
            <a:ext cx="838201" cy="805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>
              <a:buClr>
                <a:schemeClr val="bg1"/>
              </a:buClr>
            </a:pPr>
            <a:r>
              <a:rPr lang="en-US" sz="2800" cap="smal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ru-RU" sz="2800" cap="small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3347876"/>
            <a:ext cx="838201" cy="805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>
              <a:buClr>
                <a:schemeClr val="bg1"/>
              </a:buClr>
            </a:pPr>
            <a:r>
              <a:rPr lang="en-US" sz="28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endParaRPr lang="ru-RU" sz="2800" cap="small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http://cliparts.co/cliparts/zcX/edE/zcXedEgn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585" y="3454509"/>
            <a:ext cx="635415" cy="58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09702" y="4357933"/>
            <a:ext cx="7342186" cy="805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ru-RU" sz="28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Заключение</a:t>
            </a:r>
            <a:endParaRPr lang="ru-RU" sz="2800" cap="small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360083"/>
            <a:ext cx="838201" cy="805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>
              <a:buClr>
                <a:schemeClr val="bg1"/>
              </a:buClr>
            </a:pPr>
            <a:r>
              <a:rPr lang="en-US" sz="28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cap="smal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ru-RU" sz="2800" cap="small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84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/>
              <a:t>Сценарии развития </a:t>
            </a:r>
            <a:r>
              <a:rPr lang="ru-RU" dirty="0" smtClean="0"/>
              <a:t>ИТ-проектов</a:t>
            </a:r>
            <a:r>
              <a:rPr lang="ru-RU" baseline="30000" dirty="0" smtClean="0"/>
              <a:t>*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разрезе применяемых методологий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27080" y="1419640"/>
            <a:ext cx="7816920" cy="434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500"/>
              </a:spcBef>
              <a:buFont typeface="+mj-lt"/>
              <a:buAutoNum type="arabicPeriod"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Всё «по-старому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ведется в соответствии со сложившимися процессами</a:t>
            </a:r>
          </a:p>
          <a:p>
            <a:pPr marL="457200" indent="-457200">
              <a:spcBef>
                <a:spcPts val="500"/>
              </a:spcBef>
              <a:buFont typeface="+mj-lt"/>
              <a:buAutoNum type="arabicPeriod"/>
            </a:pPr>
            <a:endParaRPr lang="ru-RU" sz="2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500"/>
              </a:spcBef>
              <a:buFont typeface="+mj-lt"/>
              <a:buAutoNum type="arabicPeriod"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Трансформация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Переход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более гибкую методологию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рамках существующего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проекта</a:t>
            </a:r>
          </a:p>
          <a:p>
            <a:pPr marL="457200" indent="-457200">
              <a:spcBef>
                <a:spcPts val="500"/>
              </a:spcBef>
              <a:buFont typeface="+mj-lt"/>
              <a:buAutoNum type="arabicPeriod"/>
            </a:pPr>
            <a:endParaRPr lang="ru-RU" sz="2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500"/>
              </a:spcBef>
              <a:buFont typeface="+mj-lt"/>
              <a:buAutoNum type="arabicPeriod"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 field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проект</a:t>
            </a:r>
            <a:b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 подходящей методологии и запуск проекта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 flipV="1">
            <a:off x="1514900" y="5933508"/>
            <a:ext cx="7055893" cy="50496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>
              <a:lnSpc>
                <a:spcPct val="80000"/>
              </a:lnSpc>
              <a:buClr>
                <a:schemeClr val="bg1"/>
              </a:buClr>
            </a:pPr>
            <a:endParaRPr lang="ru-RU" sz="2400" cap="small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https://dredgingmyway.files.wordpress.com/2015/05/imagesca7b95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834" y="123825"/>
            <a:ext cx="1397995" cy="11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wpclipart.com/page_frames/full_page_signs/warning_p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92" y="3124174"/>
            <a:ext cx="463626" cy="44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17" y="4639686"/>
            <a:ext cx="639863" cy="7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http://images.clipartpanda.com/question-mark-clip-art-black-and-white-png-yikMLR5pT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50" y="1320976"/>
            <a:ext cx="694530" cy="7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62666" y="6594299"/>
            <a:ext cx="23887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* Проекты, связанные с разработкой ПО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75752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/>
              <a:t>Сценарии развития </a:t>
            </a:r>
            <a:r>
              <a:rPr lang="ru-RU" dirty="0" smtClean="0"/>
              <a:t>ИТ-проектов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разрезе применяемых методологий</a:t>
            </a:r>
            <a:endParaRPr lang="ru-RU" dirty="0"/>
          </a:p>
        </p:txBody>
      </p:sp>
      <p:sp>
        <p:nvSpPr>
          <p:cNvPr id="20" name="Rectangle 19"/>
          <p:cNvSpPr/>
          <p:nvPr/>
        </p:nvSpPr>
        <p:spPr>
          <a:xfrm>
            <a:off x="289850" y="1194637"/>
            <a:ext cx="8854149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ru-RU" sz="2800" cap="small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Работать </a:t>
            </a:r>
            <a:r>
              <a:rPr lang="ru-RU" sz="2800" cap="small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«старой» методологии в рамках существующего проекта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5384" y="2006980"/>
            <a:ext cx="844471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Возможные проблемы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500"/>
              </a:spcBef>
              <a:buFont typeface="Calibri" panose="020F0502020204030204" pitchFamily="34" charset="0"/>
              <a:buChar char="—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Инертность развития</a:t>
            </a:r>
          </a:p>
          <a:p>
            <a:pPr marL="342900" indent="-342900">
              <a:spcBef>
                <a:spcPts val="500"/>
              </a:spcBef>
              <a:buFont typeface="Calibri" panose="020F0502020204030204" pitchFamily="34" charset="0"/>
              <a:buChar char="—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Слепая» неэффективность команды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делает бизнес-аналитик и какова его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роль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500"/>
              </a:spcBef>
              <a:buFont typeface="Calibri" panose="020F0502020204030204" pitchFamily="34" charset="0"/>
              <a:buChar char="—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Проявляет лидерство и оценивает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существующий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процесс, чтобы...</a:t>
            </a:r>
          </a:p>
          <a:p>
            <a:pPr marL="800100" lvl="1" indent="-3429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донести до руководства возможность перехода к более эффективному процессу</a:t>
            </a:r>
          </a:p>
          <a:p>
            <a:pPr marL="800100" lvl="1" indent="-3429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 показать эффективность существующего процесса и возможные улучшения в рамках существующей методологии</a:t>
            </a:r>
          </a:p>
          <a:p>
            <a:pPr marL="800100" lvl="1" indent="-3429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привнести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новые полезные практики и техники в текущую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модель</a:t>
            </a:r>
          </a:p>
        </p:txBody>
      </p:sp>
    </p:spTree>
    <p:extLst>
      <p:ext uri="{BB962C8B-B14F-4D97-AF65-F5344CB8AC3E}">
        <p14:creationId xmlns:p14="http://schemas.microsoft.com/office/powerpoint/2010/main" val="42779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/>
              <a:t>Сценарии развития ИТ-проектов </a:t>
            </a:r>
            <a:br>
              <a:rPr lang="ru-RU" dirty="0"/>
            </a:br>
            <a:r>
              <a:rPr lang="ru-RU" dirty="0"/>
              <a:t>в разрезе применяемых методологий</a:t>
            </a:r>
            <a:endParaRPr lang="ru-RU" dirty="0"/>
          </a:p>
        </p:txBody>
      </p:sp>
      <p:sp>
        <p:nvSpPr>
          <p:cNvPr id="20" name="Rectangle 19"/>
          <p:cNvSpPr/>
          <p:nvPr/>
        </p:nvSpPr>
        <p:spPr>
          <a:xfrm>
            <a:off x="289850" y="1194637"/>
            <a:ext cx="8854149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ru-RU" sz="2800" cap="small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sz="2800" cap="small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Переход на более гибкую методологию в рамках существующего проекта</a:t>
            </a:r>
          </a:p>
        </p:txBody>
      </p:sp>
      <p:sp>
        <p:nvSpPr>
          <p:cNvPr id="5" name="Isosceles Triangle 4"/>
          <p:cNvSpPr/>
          <p:nvPr/>
        </p:nvSpPr>
        <p:spPr>
          <a:xfrm flipV="1">
            <a:off x="1627329" y="5568691"/>
            <a:ext cx="5756109" cy="40373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>
              <a:lnSpc>
                <a:spcPct val="80000"/>
              </a:lnSpc>
              <a:buClr>
                <a:schemeClr val="bg1"/>
              </a:buClr>
            </a:pPr>
            <a:endParaRPr lang="ru-RU" sz="2400" cap="small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384" y="2006980"/>
            <a:ext cx="844471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Возможные проблемы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500"/>
              </a:spcBef>
              <a:buFont typeface="Calibri" panose="020F0502020204030204" pitchFamily="34" charset="0"/>
              <a:buChar char="—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Отсутствие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взвешанного сравнительного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анализа</a:t>
            </a:r>
          </a:p>
          <a:p>
            <a:pPr marL="342900" indent="-342900">
              <a:spcBef>
                <a:spcPts val="500"/>
              </a:spcBef>
              <a:buFont typeface="Calibri" panose="020F0502020204030204" pitchFamily="34" charset="0"/>
              <a:buChar char="—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Отсутствие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детального плана перехода на новую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методологию</a:t>
            </a:r>
          </a:p>
          <a:p>
            <a:pPr>
              <a:spcBef>
                <a:spcPts val="1200"/>
              </a:spcBef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делает бизнес-аналитик и какова его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роль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500"/>
              </a:spcBef>
              <a:buFont typeface="Calibri" panose="020F0502020204030204" pitchFamily="34" charset="0"/>
              <a:buChar char="—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Определяет критерии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необходимость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изменения методологии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 всем проекте или в части команды аналитиков</a:t>
            </a:r>
          </a:p>
          <a:p>
            <a:pPr marL="342900" indent="-342900">
              <a:spcBef>
                <a:spcPts val="500"/>
              </a:spcBef>
              <a:buFont typeface="Calibri" panose="020F0502020204030204" pitchFamily="34" charset="0"/>
              <a:buChar char="—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Расширяет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собственную компетентность в области «гибких» процессов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разработки</a:t>
            </a:r>
          </a:p>
          <a:p>
            <a:pPr marL="342900" indent="-342900">
              <a:spcBef>
                <a:spcPts val="500"/>
              </a:spcBef>
              <a:buFont typeface="Calibri" panose="020F0502020204030204" pitchFamily="34" charset="0"/>
              <a:buChar char="—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Адаптируется к новой модели и артефактам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500"/>
              </a:spcBef>
              <a:buFont typeface="Calibri" panose="020F0502020204030204" pitchFamily="34" charset="0"/>
              <a:buChar char="—"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4592" y="5995887"/>
            <a:ext cx="694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Подробнее о сложностях трансформации в гидкие методологии...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50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Сложности перехода </a:t>
            </a:r>
            <a:r>
              <a:rPr lang="ru-RU" dirty="0"/>
              <a:t>от Waterfall к Agile</a:t>
            </a:r>
          </a:p>
        </p:txBody>
      </p:sp>
      <p:sp>
        <p:nvSpPr>
          <p:cNvPr id="2" name="Rectangle 1"/>
          <p:cNvSpPr/>
          <p:nvPr/>
        </p:nvSpPr>
        <p:spPr>
          <a:xfrm>
            <a:off x="371330" y="2448669"/>
            <a:ext cx="7615450" cy="10040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Непроработанность критериев для проведения сравнительного анализа альтернативных методологий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481" y="3720185"/>
            <a:ext cx="7615450" cy="10040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Обоснованное сопротивление со стороны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команды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481" y="4948484"/>
            <a:ext cx="7615450" cy="10040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Отсутствие или непроработанность плана перехода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новой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методологии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http://investorzzz.ru/wp-content/uploads/2014/11/%D0%BA%D1%80%D0%B8%D1%82%D0%B5%D1%80%D0%B8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799" y="2448669"/>
            <a:ext cx="895073" cy="10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bs.twimg.com/profile_images/600253601341050880/VAruWfu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799" y="4948483"/>
            <a:ext cx="895074" cy="10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68973" y="2332664"/>
            <a:ext cx="423081" cy="42308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8973" y="3604181"/>
            <a:ext cx="423081" cy="42308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268972" y="4736943"/>
            <a:ext cx="423081" cy="42308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18" name="Picture 4" descr="http://2020projectmanagement.com/wp-content/uploads/2012/10/roadma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799" y="3720185"/>
            <a:ext cx="895074" cy="10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89850" y="718897"/>
            <a:ext cx="8854149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ru-RU" sz="2800" cap="small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sz="2800" cap="small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Переход на более гибкую методологию в рамках существующего проекта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384" y="1741258"/>
            <a:ext cx="84447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рамках перехода можно выделить три основных проблемы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199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/>
              <a:t>Сложности перехода от Waterfall к Agile</a:t>
            </a:r>
          </a:p>
        </p:txBody>
      </p:sp>
      <p:sp>
        <p:nvSpPr>
          <p:cNvPr id="2" name="Rectangle 1"/>
          <p:cNvSpPr/>
          <p:nvPr/>
        </p:nvSpPr>
        <p:spPr>
          <a:xfrm>
            <a:off x="371330" y="791559"/>
            <a:ext cx="7615450" cy="10040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Непроработанность критериев для проведения сравнительного анализа альтернативных методологий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481" y="2063075"/>
            <a:ext cx="7615450" cy="10040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Обоснованное сопротивление со стороны команды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2481" y="3291374"/>
            <a:ext cx="7615450" cy="10040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Отсутствие или непроработанность плана перехода к новой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методологии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http://investorzzz.ru/wp-content/uploads/2014/11/%D0%BA%D1%80%D0%B8%D1%82%D0%B5%D1%80%D0%B8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799" y="791559"/>
            <a:ext cx="895073" cy="10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020projectmanagement.com/wp-content/uploads/2012/10/roadma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799" y="2063075"/>
            <a:ext cx="895074" cy="10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bs.twimg.com/profile_images/600253601341050880/VAruWfu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799" y="3291373"/>
            <a:ext cx="895074" cy="10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68973" y="675554"/>
            <a:ext cx="423081" cy="42308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8973" y="1947071"/>
            <a:ext cx="423081" cy="42308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268972" y="3079833"/>
            <a:ext cx="423081" cy="42308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5384" y="4349967"/>
            <a:ext cx="8444716" cy="2444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Факторы, которые необходимо учитывать:</a:t>
            </a:r>
          </a:p>
          <a:p>
            <a:pPr>
              <a:spcBef>
                <a:spcPts val="500"/>
              </a:spcBef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Масштаб проекта</a:t>
            </a:r>
          </a:p>
          <a:p>
            <a:pPr>
              <a:spcBef>
                <a:spcPts val="500"/>
              </a:spcBef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Менталитет, готовность и вовлеченность клиента</a:t>
            </a:r>
          </a:p>
          <a:p>
            <a:pPr>
              <a:spcBef>
                <a:spcPts val="500"/>
              </a:spcBef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Уровень формальности и бюрократии в организации</a:t>
            </a:r>
          </a:p>
          <a:p>
            <a:pPr>
              <a:spcBef>
                <a:spcPts val="500"/>
              </a:spcBef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Опыт и подготовленность команды</a:t>
            </a:r>
          </a:p>
          <a:p>
            <a:pPr>
              <a:spcBef>
                <a:spcPts val="500"/>
              </a:spcBef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Наличие технического задания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2576" y="1836504"/>
            <a:ext cx="8711298" cy="2612665"/>
          </a:xfrm>
          <a:prstGeom prst="rect">
            <a:avLst/>
          </a:prstGeom>
          <a:solidFill>
            <a:schemeClr val="bg1">
              <a:alpha val="8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>
              <a:lnSpc>
                <a:spcPct val="80000"/>
              </a:lnSpc>
              <a:buClr>
                <a:schemeClr val="bg1"/>
              </a:buClr>
            </a:pPr>
            <a:endParaRPr lang="ru-RU" sz="2800" cap="small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7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/>
              <a:t>Сложности перехода от Waterfall к Agile</a:t>
            </a:r>
          </a:p>
        </p:txBody>
      </p:sp>
      <p:sp>
        <p:nvSpPr>
          <p:cNvPr id="2" name="Rectangle 1"/>
          <p:cNvSpPr/>
          <p:nvPr/>
        </p:nvSpPr>
        <p:spPr>
          <a:xfrm>
            <a:off x="371330" y="791559"/>
            <a:ext cx="7615450" cy="10040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Непроработанность критериев для проведения сравнительного анализа альтернативных методологий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481" y="2063075"/>
            <a:ext cx="7615450" cy="10040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Обоснованное сопротивление со стороны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команды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481" y="3291374"/>
            <a:ext cx="7615450" cy="10040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Отсутствие или непроработанность плана перехода к новой методологии</a:t>
            </a:r>
          </a:p>
        </p:txBody>
      </p:sp>
      <p:pic>
        <p:nvPicPr>
          <p:cNvPr id="2050" name="Picture 2" descr="http://investorzzz.ru/wp-content/uploads/2014/11/%D0%BA%D1%80%D0%B8%D1%82%D0%B5%D1%80%D0%B8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799" y="791559"/>
            <a:ext cx="895073" cy="10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020projectmanagement.com/wp-content/uploads/2012/10/roadma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799" y="2063075"/>
            <a:ext cx="895074" cy="10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bs.twimg.com/profile_images/600253601341050880/VAruWfu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799" y="3291373"/>
            <a:ext cx="895074" cy="10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68973" y="675554"/>
            <a:ext cx="423081" cy="42308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8973" y="1947071"/>
            <a:ext cx="423081" cy="42308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268972" y="3079833"/>
            <a:ext cx="423081" cy="42308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2576" y="640739"/>
            <a:ext cx="8711298" cy="1306332"/>
          </a:xfrm>
          <a:prstGeom prst="rect">
            <a:avLst/>
          </a:prstGeom>
          <a:solidFill>
            <a:schemeClr val="bg1">
              <a:alpha val="8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>
              <a:lnSpc>
                <a:spcPct val="80000"/>
              </a:lnSpc>
              <a:buClr>
                <a:schemeClr val="bg1"/>
              </a:buClr>
            </a:pPr>
            <a:endParaRPr lang="ru-RU" sz="2800" cap="small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2576" y="3085615"/>
            <a:ext cx="8711298" cy="1306332"/>
          </a:xfrm>
          <a:prstGeom prst="rect">
            <a:avLst/>
          </a:prstGeom>
          <a:solidFill>
            <a:schemeClr val="bg1">
              <a:alpha val="8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>
              <a:lnSpc>
                <a:spcPct val="80000"/>
              </a:lnSpc>
              <a:buClr>
                <a:schemeClr val="bg1"/>
              </a:buClr>
            </a:pPr>
            <a:endParaRPr lang="ru-RU" sz="2800" cap="small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5384" y="4328393"/>
            <a:ext cx="8444716" cy="2444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причины сопротивления со стороны команды: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500"/>
              </a:spcBef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Отсутствие мотивации к изменениям:</a:t>
            </a:r>
          </a:p>
          <a:p>
            <a:pPr>
              <a:spcBef>
                <a:spcPts val="500"/>
              </a:spcBef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У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команды есть ощущение, что все «и так хорошо»</a:t>
            </a:r>
          </a:p>
          <a:p>
            <a:pPr>
              <a:spcBef>
                <a:spcPts val="500"/>
              </a:spcBef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Изменение действующих договоренностей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500"/>
              </a:spcBef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Угроза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выхода из зоны комфорта</a:t>
            </a:r>
          </a:p>
          <a:p>
            <a:pPr>
              <a:spcBef>
                <a:spcPts val="500"/>
              </a:spcBef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Принципиальное несогласие с новой методологией</a:t>
            </a:r>
          </a:p>
        </p:txBody>
      </p:sp>
    </p:spTree>
    <p:extLst>
      <p:ext uri="{BB962C8B-B14F-4D97-AF65-F5344CB8AC3E}">
        <p14:creationId xmlns:p14="http://schemas.microsoft.com/office/powerpoint/2010/main" val="51689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/>
              <a:t>Сложности перехода от Waterfall к Agile</a:t>
            </a:r>
          </a:p>
        </p:txBody>
      </p:sp>
      <p:sp>
        <p:nvSpPr>
          <p:cNvPr id="2" name="Rectangle 1"/>
          <p:cNvSpPr/>
          <p:nvPr/>
        </p:nvSpPr>
        <p:spPr>
          <a:xfrm>
            <a:off x="371330" y="791559"/>
            <a:ext cx="7615450" cy="10040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Непроработанность критериев для проведения сравнительного анализа альтернативных методологий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481" y="2063075"/>
            <a:ext cx="7615450" cy="10040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Обоснованное сопротивление со стороны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команды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481" y="3291374"/>
            <a:ext cx="7615450" cy="10040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Отсутствие или непроработанность плана перехода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новой методологии</a:t>
            </a:r>
          </a:p>
        </p:txBody>
      </p:sp>
      <p:pic>
        <p:nvPicPr>
          <p:cNvPr id="2050" name="Picture 2" descr="http://investorzzz.ru/wp-content/uploads/2014/11/%D0%BA%D1%80%D0%B8%D1%82%D0%B5%D1%80%D0%B8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799" y="791559"/>
            <a:ext cx="895073" cy="10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020projectmanagement.com/wp-content/uploads/2012/10/roadma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799" y="2063075"/>
            <a:ext cx="895074" cy="10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bs.twimg.com/profile_images/600253601341050880/VAruWfu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799" y="3291373"/>
            <a:ext cx="895074" cy="10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68973" y="675554"/>
            <a:ext cx="423081" cy="42308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8973" y="1947071"/>
            <a:ext cx="423081" cy="42308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268972" y="3079833"/>
            <a:ext cx="423081" cy="42308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2576" y="640739"/>
            <a:ext cx="8711298" cy="1306332"/>
          </a:xfrm>
          <a:prstGeom prst="rect">
            <a:avLst/>
          </a:prstGeom>
          <a:solidFill>
            <a:schemeClr val="bg1">
              <a:alpha val="8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>
              <a:lnSpc>
                <a:spcPct val="80000"/>
              </a:lnSpc>
              <a:buClr>
                <a:schemeClr val="bg1"/>
              </a:buClr>
            </a:pPr>
            <a:endParaRPr lang="ru-RU" sz="2800" cap="small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2576" y="1782594"/>
            <a:ext cx="8711298" cy="1306332"/>
          </a:xfrm>
          <a:prstGeom prst="rect">
            <a:avLst/>
          </a:prstGeom>
          <a:solidFill>
            <a:schemeClr val="bg1">
              <a:alpha val="8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>
              <a:lnSpc>
                <a:spcPct val="80000"/>
              </a:lnSpc>
              <a:buClr>
                <a:schemeClr val="bg1"/>
              </a:buClr>
            </a:pPr>
            <a:endParaRPr lang="ru-RU" sz="2800" cap="small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9777" y="4334012"/>
            <a:ext cx="8444716" cy="2444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Возможные недоработки в плане трансформации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500"/>
              </a:spcBef>
              <a:buFont typeface="Calibri" panose="020F0502020204030204" pitchFamily="34" charset="0"/>
              <a:buChar char="—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Отсутствие плана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500"/>
              </a:spcBef>
              <a:buFont typeface="Calibri" panose="020F0502020204030204" pitchFamily="34" charset="0"/>
              <a:buChar char="—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плане не учитываются время и возможности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клиента</a:t>
            </a:r>
          </a:p>
          <a:p>
            <a:pPr marL="342900" indent="-342900">
              <a:spcBef>
                <a:spcPts val="500"/>
              </a:spcBef>
              <a:buFont typeface="Calibri" panose="020F0502020204030204" pitchFamily="34" charset="0"/>
              <a:buChar char="—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плане не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учитываются ресурсы на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обучение команды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500"/>
              </a:spcBef>
              <a:buFont typeface="Calibri" panose="020F0502020204030204" pitchFamily="34" charset="0"/>
              <a:buChar char="—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определена механика применения новой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методологии</a:t>
            </a:r>
          </a:p>
          <a:p>
            <a:pPr marL="342900" indent="-342900">
              <a:spcBef>
                <a:spcPts val="500"/>
              </a:spcBef>
              <a:buFont typeface="Calibri" panose="020F0502020204030204" pitchFamily="34" charset="0"/>
              <a:buChar char="—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Отсутствуют четко определенные «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Quick Wins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О докладчике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1763806" y="714780"/>
            <a:ext cx="7120888" cy="5707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Работаю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бизнес-аналитиком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стороне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 более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лет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Участвовал в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крупных проектах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разработке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внедрению заказного ПО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ведущих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российских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зарубежных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банков в качестве аналитика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Руководил ИТ-проектами «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scratch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Участвовал в проектах по разработке ИТ-стратегий и ИТ-процессов для крупных российских компании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Сертифицированный аудитор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ISACA (CISA)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Сертифицированный аналитик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IIBA (CBAP)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Рисунок 1" descr="Myself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936" y="795431"/>
            <a:ext cx="1174623" cy="118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/>
              <a:t>Сценарии развития ИТ-проектов </a:t>
            </a:r>
            <a:br>
              <a:rPr lang="ru-RU" dirty="0"/>
            </a:br>
            <a:r>
              <a:rPr lang="ru-RU" dirty="0"/>
              <a:t>в разрезе применяемых методологий</a:t>
            </a:r>
            <a:endParaRPr lang="ru-RU" dirty="0"/>
          </a:p>
        </p:txBody>
      </p:sp>
      <p:sp>
        <p:nvSpPr>
          <p:cNvPr id="20" name="Rectangle 19"/>
          <p:cNvSpPr/>
          <p:nvPr/>
        </p:nvSpPr>
        <p:spPr>
          <a:xfrm>
            <a:off x="289850" y="1194637"/>
            <a:ext cx="8854149" cy="44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ru-RU" sz="2800" cap="small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«Green </a:t>
            </a:r>
            <a:r>
              <a:rPr lang="ru-RU" sz="2800" cap="small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field» </a:t>
            </a:r>
            <a:r>
              <a:rPr lang="ru-RU" sz="2800" cap="small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</a:t>
            </a:r>
            <a:endParaRPr lang="ru-RU" sz="2800" cap="small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818" y="1117342"/>
            <a:ext cx="1859307" cy="10458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384" y="1681974"/>
            <a:ext cx="8444716" cy="48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Возможные проблемы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500"/>
              </a:spcBef>
              <a:buFont typeface="Calibri" panose="020F0502020204030204" pitchFamily="34" charset="0"/>
              <a:buChar char="—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Невыявленные риски, связанные с выбором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подходящей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методологии</a:t>
            </a:r>
          </a:p>
          <a:p>
            <a:pPr>
              <a:spcBef>
                <a:spcPts val="1200"/>
              </a:spcBef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делает бизнес-аналитик и какова его роль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500"/>
              </a:spcBef>
              <a:buFont typeface="Calibri" panose="020F0502020204030204" pitchFamily="34" charset="0"/>
              <a:buChar char="—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Роль аналитика зависит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методологии, проекта, клиента и других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факторов:</a:t>
            </a:r>
          </a:p>
          <a:p>
            <a:pPr marL="800100" lvl="1" indent="-3429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Бизнес-аналитик</a:t>
            </a:r>
          </a:p>
          <a:p>
            <a:pPr marL="800100" lvl="1" indent="-3429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Системный аналитик</a:t>
            </a:r>
          </a:p>
          <a:p>
            <a:pPr marL="800100" lvl="1" indent="-3429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Архитектор</a:t>
            </a:r>
          </a:p>
          <a:p>
            <a:pPr marL="800100" lvl="1" indent="-3429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SCRUM-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мастер</a:t>
            </a:r>
          </a:p>
          <a:p>
            <a:pPr marL="342900" indent="-342900">
              <a:spcBef>
                <a:spcPts val="500"/>
              </a:spcBef>
              <a:buFont typeface="Calibri" panose="020F0502020204030204" pitchFamily="34" charset="0"/>
              <a:buChar char="—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Аналитик принимает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активное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участие в развитии процессов проекта</a:t>
            </a:r>
          </a:p>
          <a:p>
            <a:pPr marL="342900" indent="-342900">
              <a:spcBef>
                <a:spcPts val="500"/>
              </a:spcBef>
              <a:buFont typeface="Calibri" panose="020F0502020204030204" pitchFamily="34" charset="0"/>
              <a:buChar char="—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Аналитик принимает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активное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участие 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развитии доверительных взаимоотношений с заказчиком и командой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81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/>
              <a:t>Сценарии развития ИТ-проектов </a:t>
            </a:r>
            <a:br>
              <a:rPr lang="ru-RU" dirty="0"/>
            </a:br>
            <a:r>
              <a:rPr lang="ru-RU" dirty="0"/>
              <a:t>в разрезе применяемых методологий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385383" y="1714167"/>
            <a:ext cx="8444717" cy="4800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>
              <a:lnSpc>
                <a:spcPct val="80000"/>
              </a:lnSpc>
              <a:buClr>
                <a:schemeClr val="bg1"/>
              </a:buClr>
            </a:pPr>
            <a:r>
              <a:rPr lang="ru-RU" sz="26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критерии выбора методологии</a:t>
            </a:r>
          </a:p>
        </p:txBody>
      </p:sp>
      <p:sp>
        <p:nvSpPr>
          <p:cNvPr id="8" name="Rectangle 7"/>
          <p:cNvSpPr/>
          <p:nvPr/>
        </p:nvSpPr>
        <p:spPr>
          <a:xfrm>
            <a:off x="504967" y="2489549"/>
            <a:ext cx="832513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Уровень вовлеченности клиента и ЗЛ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Количество функциональности, ориентированной на пользователей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Наличие однозначно определенных треб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ваний (достаточных для проработки решения)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Организационная структура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Уровень требуемой формальности и бюрократизма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850" y="1194637"/>
            <a:ext cx="8854149" cy="44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ru-RU" sz="2800" cap="small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«Green </a:t>
            </a:r>
            <a:r>
              <a:rPr lang="ru-RU" sz="2800" cap="small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field» </a:t>
            </a:r>
            <a:r>
              <a:rPr lang="ru-RU" sz="2800" cap="small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</a:t>
            </a:r>
            <a:endParaRPr lang="ru-RU" sz="2800" cap="small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39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9702" y="2290727"/>
            <a:ext cx="7342186" cy="805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ru-RU" sz="28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Тенденции в областях бизнес-  </a:t>
            </a:r>
            <a:br>
              <a:rPr lang="ru-RU" sz="28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системного анализа в 2016 г.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09702" y="3345726"/>
            <a:ext cx="7342186" cy="805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ru-RU" sz="2800" cap="smal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Сценарии развития ИТ-проектов </a:t>
            </a:r>
            <a:br>
              <a:rPr lang="ru-RU" sz="2800" cap="smal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cap="smal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разрезе применяемых методологий</a:t>
            </a:r>
            <a:endParaRPr lang="ru-RU" sz="2800" cap="small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2290727"/>
            <a:ext cx="838201" cy="805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>
              <a:buClr>
                <a:schemeClr val="bg1"/>
              </a:buClr>
            </a:pPr>
            <a:r>
              <a:rPr lang="en-US" sz="2800" cap="smal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ru-RU" sz="2800" cap="small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3347876"/>
            <a:ext cx="838201" cy="805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>
              <a:buClr>
                <a:schemeClr val="bg1"/>
              </a:buClr>
            </a:pPr>
            <a:r>
              <a:rPr lang="en-US" sz="28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endParaRPr lang="ru-RU" sz="2800" cap="small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9702" y="4357933"/>
            <a:ext cx="7342186" cy="805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ru-RU" sz="28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Заключение</a:t>
            </a:r>
            <a:endParaRPr lang="ru-RU" sz="2800" cap="small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360083"/>
            <a:ext cx="838201" cy="805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>
              <a:buClr>
                <a:schemeClr val="bg1"/>
              </a:buClr>
            </a:pPr>
            <a:r>
              <a:rPr lang="en-US" sz="28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cap="smal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ru-RU" sz="2800" cap="small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http://cliparts.co/cliparts/zcX/edE/zcXedEgn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585" y="4453068"/>
            <a:ext cx="635415" cy="58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46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Заключение – 1/3</a:t>
            </a: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282575" y="1254088"/>
            <a:ext cx="8506583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Конкуренция на рынке труда в области бизнес-анализа, а также уровень формализации знаний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дисциплины растут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что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обуславливает рост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уровня базовых требований к бизнес-аналитику – аналитик должен уметь осознанно применять десятки техник и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компетенций, а также уметь объяснить, почему необходимо применить определенную технику</a:t>
            </a:r>
          </a:p>
        </p:txBody>
      </p:sp>
    </p:spTree>
    <p:extLst>
      <p:ext uri="{BB962C8B-B14F-4D97-AF65-F5344CB8AC3E}">
        <p14:creationId xmlns:p14="http://schemas.microsoft.com/office/powerpoint/2010/main" val="39421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/>
              <a:t>Заключение – </a:t>
            </a:r>
            <a:r>
              <a:rPr lang="ru-RU" dirty="0" smtClean="0"/>
              <a:t>2/3</a:t>
            </a: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282575" y="1254088"/>
            <a:ext cx="8506583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обозримой перспективе бизнес-аналитик может столкнуться с необходимостью адаптации собственной роли в ИТ-проектах, в том числе в рамках перехода проектов на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agile-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процессы – аналитик должен быть готов принимать активное участие в изменениях и стать партнером по трансформации процессов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9261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/>
              <a:t>Заключение – </a:t>
            </a:r>
            <a:r>
              <a:rPr lang="ru-RU" dirty="0" smtClean="0"/>
              <a:t>3/3</a:t>
            </a: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282575" y="1254088"/>
            <a:ext cx="8506583" cy="390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того чтобы деятельность аналитика была эффективной и контролируемой, организации могут прибегать к внедрению метрик для оценки деятельности бизнес-анализа – задача аналитика в таком случае – предложить метрики, которые действительно продемонстрируют эффективность работы аналитика или отдела и будут основаны на реальных данных</a:t>
            </a:r>
            <a:endParaRPr lang="ru-RU" sz="2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46876" y="1595999"/>
            <a:ext cx="53362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</a:pP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внимание!</a:t>
            </a:r>
          </a:p>
        </p:txBody>
      </p:sp>
      <p:sp>
        <p:nvSpPr>
          <p:cNvPr id="3" name="Rectangle 2"/>
          <p:cNvSpPr/>
          <p:nvPr/>
        </p:nvSpPr>
        <p:spPr>
          <a:xfrm>
            <a:off x="8338782" y="6414448"/>
            <a:ext cx="805218" cy="443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http://www.darrenstoupe.com/wp-content/uploads/2014/11/thats-all-folks-128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022" y="2692021"/>
            <a:ext cx="4189983" cy="261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90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9702" y="2290727"/>
            <a:ext cx="7342186" cy="805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ru-RU" sz="28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Тенденции в областях бизнес-  </a:t>
            </a:r>
            <a:br>
              <a:rPr lang="ru-RU" sz="28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системного анализа в 2016 г.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09702" y="3345726"/>
            <a:ext cx="7342186" cy="805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ru-RU" sz="2800" cap="smal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Сценарии развития ИТ-проектов </a:t>
            </a:r>
            <a:br>
              <a:rPr lang="ru-RU" sz="2800" cap="smal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разрезе применяемых методологий</a:t>
            </a:r>
            <a:endParaRPr lang="ru-RU" sz="2800" cap="small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2290727"/>
            <a:ext cx="838201" cy="805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>
              <a:buClr>
                <a:schemeClr val="bg1"/>
              </a:buClr>
            </a:pPr>
            <a:r>
              <a:rPr lang="en-US" sz="2800" cap="smal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ru-RU" sz="2800" cap="small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3347876"/>
            <a:ext cx="838201" cy="805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>
              <a:buClr>
                <a:schemeClr val="bg1"/>
              </a:buClr>
            </a:pPr>
            <a:r>
              <a:rPr lang="en-US" sz="28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endParaRPr lang="ru-RU" sz="2800" cap="small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410" name="Picture 2" descr="http://cliparts.co/cliparts/zcX/edE/zcXedEgn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585" y="2290727"/>
            <a:ext cx="635415" cy="58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09702" y="4357933"/>
            <a:ext cx="7342186" cy="805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ru-RU" sz="28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Заключение</a:t>
            </a:r>
            <a:endParaRPr lang="ru-RU" sz="2800" cap="small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360083"/>
            <a:ext cx="838201" cy="805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>
              <a:buClr>
                <a:schemeClr val="bg1"/>
              </a:buClr>
            </a:pPr>
            <a:r>
              <a:rPr lang="en-US" sz="28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cap="smal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ru-RU" sz="2800" cap="small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4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«Куда катится мир?» – основные тенденции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805217" y="718219"/>
            <a:ext cx="7697339" cy="723451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Продолжается рост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числа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agile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-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проектов</a:t>
            </a:r>
            <a:r>
              <a:rPr lang="ru-RU" sz="2400" baseline="30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*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5217" y="1561163"/>
            <a:ext cx="7697339" cy="723451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Увеличивается количество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базовых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техник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компетенций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бизнес-аналитика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5217" y="2404107"/>
            <a:ext cx="7697339" cy="723451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Наблюдается трансформация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устоявшихся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практик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и подходов к деятельности бизнес-анализа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5217" y="3247051"/>
            <a:ext cx="7697339" cy="723451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Метрики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и КПЭ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для аналитиков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находят более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широкое применение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5217" y="4089995"/>
            <a:ext cx="7697339" cy="723451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Изменяется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фокус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деятельности бизнес-анализа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в сторону коммуникаций вместо документации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5217" y="4932939"/>
            <a:ext cx="7697339" cy="723451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Усиливается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конвергенция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ролей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РП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БА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5217" y="5775881"/>
            <a:ext cx="7697339" cy="723451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Увеличивается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число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сертификационных программ </a:t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и стандартов дисциплины бизнес-анализа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9557" y="6642627"/>
            <a:ext cx="23679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* в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том числе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среди «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ongoing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» проектов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72505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Основные тренды (1/7)</a:t>
            </a:r>
            <a:endParaRPr lang="ru-RU" dirty="0"/>
          </a:p>
        </p:txBody>
      </p:sp>
      <p:pic>
        <p:nvPicPr>
          <p:cNvPr id="1026" name="Picture 2" descr="http://www.mediawijzer.net/wp-content/uploads/trends_mediawijshe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721293"/>
            <a:ext cx="1145395" cy="6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7580" y="2688802"/>
            <a:ext cx="8570794" cy="253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SCRUM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-проекты (занимают лидирующие позиции)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Kanban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TDD</a:t>
            </a: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XP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40" y="3301574"/>
            <a:ext cx="4534305" cy="339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s://upload.wikimedia.org/wikipedia/commons/3/3b/Paris_Tuileries_Garden_Facepalm_statu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2" y="5563298"/>
            <a:ext cx="1705038" cy="1137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7579" y="721293"/>
            <a:ext cx="7101101" cy="723451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Продолжается рост числа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agile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-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проектов</a:t>
            </a:r>
            <a:r>
              <a:rPr lang="ru-RU" sz="2400" baseline="30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*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580" y="1487417"/>
            <a:ext cx="8503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ru-RU" sz="24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 больше проектов переходят на </a:t>
            </a:r>
            <a:r>
              <a:rPr lang="en-US" sz="24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agile-</a:t>
            </a:r>
            <a:r>
              <a:rPr lang="ru-RU" sz="24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методологии – это обусловлено стремлением менеджмента к прозрачности затрат и передаче рисков поставки релизов на сторону клиента</a:t>
            </a:r>
            <a:endParaRPr lang="ru-RU" sz="2400" cap="small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4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Основные тренды (2/7)</a:t>
            </a:r>
            <a:endParaRPr lang="ru-RU" dirty="0"/>
          </a:p>
        </p:txBody>
      </p:sp>
      <p:pic>
        <p:nvPicPr>
          <p:cNvPr id="1026" name="Picture 2" descr="http://www.mediawijzer.net/wp-content/uploads/trends_mediawijshe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721293"/>
            <a:ext cx="1145395" cy="6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9035" y="2694728"/>
            <a:ext cx="8570794" cy="3736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Осознанное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использование широкого диапазона техник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Mind Mapping, Brainstorming, Walkthrough, Modelling, Documentation analysis, Decision analysis, Data Mining, Decomposition, Dictionaries, Affinity, Non-functional requirements elicitation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др.)</a:t>
            </a: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переднем плане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лидерство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навыки эффективных коммуникаций, знание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предметной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области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Инструменты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планирования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отчетности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579" y="721293"/>
            <a:ext cx="7101101" cy="723451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Увеличивается количество 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базовых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техник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компетенций бизнес-аналитика</a:t>
            </a:r>
          </a:p>
        </p:txBody>
      </p:sp>
      <p:sp>
        <p:nvSpPr>
          <p:cNvPr id="2" name="Rectangle 1"/>
          <p:cNvSpPr/>
          <p:nvPr/>
        </p:nvSpPr>
        <p:spPr>
          <a:xfrm>
            <a:off x="357580" y="1494399"/>
            <a:ext cx="8503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ru-RU" sz="24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Знания в области бизнес-анализа приобретают академический характер, что позволяет говорить о конкретных базовых техниках </a:t>
            </a:r>
            <a:br>
              <a:rPr lang="ru-RU" sz="24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компетенциях, которыми аналитик должен осознанно владеть</a:t>
            </a:r>
            <a:endParaRPr lang="ru-RU" sz="2400" cap="small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5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Основные тренды (3/7)</a:t>
            </a:r>
            <a:endParaRPr lang="ru-RU" dirty="0"/>
          </a:p>
        </p:txBody>
      </p:sp>
      <p:pic>
        <p:nvPicPr>
          <p:cNvPr id="1026" name="Picture 2" descr="http://www.mediawijzer.net/wp-content/uploads/trends_mediawijshe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721293"/>
            <a:ext cx="1145395" cy="6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7579" y="2426096"/>
            <a:ext cx="8570794" cy="2586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Анализ и выбор наиболее эффективных моделей управления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аналитической функцией, в том числе 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разрере корпоративной архитектуры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Формализация процессов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бизнес-анализа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Оценка эффективности существующих моделей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579" y="721293"/>
            <a:ext cx="7101101" cy="723451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Наблюдается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модификация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устоявшихся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практик и подходов к деятельности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бизнес-анализа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580" y="1489334"/>
            <a:ext cx="8503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ru-RU" sz="24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современных ИТ-реалиях аналитики должны </a:t>
            </a:r>
            <a:r>
              <a:rPr lang="ru-RU" sz="2400" cap="smal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четко </a:t>
            </a:r>
            <a:r>
              <a:rPr lang="ru-RU" sz="24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осознавать </a:t>
            </a:r>
            <a:r>
              <a:rPr lang="ru-RU" sz="2400" cap="smal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свою роль </a:t>
            </a:r>
            <a:r>
              <a:rPr lang="ru-RU" sz="24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процессе, в котором участвуют</a:t>
            </a:r>
            <a:endParaRPr lang="ru-RU" sz="2400" cap="small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7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Основные тренды (4/7)</a:t>
            </a:r>
            <a:endParaRPr lang="ru-RU" dirty="0"/>
          </a:p>
        </p:txBody>
      </p:sp>
      <p:pic>
        <p:nvPicPr>
          <p:cNvPr id="1026" name="Picture 2" descr="http://www.mediawijzer.net/wp-content/uploads/trends_mediawijshe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721293"/>
            <a:ext cx="1145395" cy="6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7579" y="3572293"/>
            <a:ext cx="8570794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Стандартизация метрик в индустрии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Дискуссии и форумы о пригодности тех или иных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метрик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«Измерения» деятельности бизнес-аналитика</a:t>
            </a:r>
          </a:p>
        </p:txBody>
      </p:sp>
      <p:sp>
        <p:nvSpPr>
          <p:cNvPr id="9" name="Rectangle 8"/>
          <p:cNvSpPr/>
          <p:nvPr/>
        </p:nvSpPr>
        <p:spPr>
          <a:xfrm>
            <a:off x="357579" y="721293"/>
            <a:ext cx="7101101" cy="723451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Метрики и КПЭ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для аналитиков находят более широкое применение</a:t>
            </a:r>
          </a:p>
        </p:txBody>
      </p:sp>
      <p:sp>
        <p:nvSpPr>
          <p:cNvPr id="2" name="Rectangle 1"/>
          <p:cNvSpPr/>
          <p:nvPr/>
        </p:nvSpPr>
        <p:spPr>
          <a:xfrm>
            <a:off x="357580" y="1543925"/>
            <a:ext cx="85030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ru-RU" sz="24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Метрики измерения эффективности и качества работы аналитика до сих пор не получили широкого распространения и одобрения, однако рост конкуренции и уровня зрелости дисциплины бизнес-анализа неизбежно ведут к попыткам внедрения КПЭ и систем мотивации аналитиков</a:t>
            </a:r>
            <a:endParaRPr lang="ru-RU" sz="2400" cap="small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7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Основные тренды (5/7)</a:t>
            </a:r>
            <a:endParaRPr lang="ru-RU" dirty="0"/>
          </a:p>
        </p:txBody>
      </p:sp>
      <p:pic>
        <p:nvPicPr>
          <p:cNvPr id="1026" name="Picture 2" descr="http://www.mediawijzer.net/wp-content/uploads/trends_mediawijshe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721293"/>
            <a:ext cx="1145395" cy="6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7579" y="2862604"/>
            <a:ext cx="8570794" cy="2969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Формирование и коммуникация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видения решения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основной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темы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обсуждений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согласований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Согласование моделей, образов и поведенческих аспектов системы на основе потребностей бизнеса вместо утверждения «тяжелых» документов и требований</a:t>
            </a: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579" y="721293"/>
            <a:ext cx="7101101" cy="723451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Изменяется 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фокус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деятельности бизнес-анализа 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в сторону коммуникаций вместо документации</a:t>
            </a:r>
          </a:p>
        </p:txBody>
      </p:sp>
      <p:sp>
        <p:nvSpPr>
          <p:cNvPr id="2" name="Rectangle 1"/>
          <p:cNvSpPr/>
          <p:nvPr/>
        </p:nvSpPr>
        <p:spPr>
          <a:xfrm>
            <a:off x="357580" y="1548988"/>
            <a:ext cx="8503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ru-RU" sz="24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Эффективные коммуникации – основной инструмент </a:t>
            </a:r>
            <a:r>
              <a:rPr lang="ru-RU" sz="2400" cap="smal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превентивного </a:t>
            </a:r>
            <a:r>
              <a:rPr lang="ru-RU" sz="2400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устранения проблем, связанных с несоответствием конечного решения ожиданиям клиента </a:t>
            </a:r>
          </a:p>
        </p:txBody>
      </p:sp>
    </p:spTree>
    <p:extLst>
      <p:ext uri="{BB962C8B-B14F-4D97-AF65-F5344CB8AC3E}">
        <p14:creationId xmlns:p14="http://schemas.microsoft.com/office/powerpoint/2010/main" val="53653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Luxoft Colors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004281"/>
      </a:accent1>
      <a:accent2>
        <a:srgbClr val="296DAD"/>
      </a:accent2>
      <a:accent3>
        <a:srgbClr val="8D9BCE"/>
      </a:accent3>
      <a:accent4>
        <a:srgbClr val="F36F23"/>
      </a:accent4>
      <a:accent5>
        <a:srgbClr val="F78C5F"/>
      </a:accent5>
      <a:accent6>
        <a:srgbClr val="EE1C25"/>
      </a:accent6>
      <a:hlink>
        <a:srgbClr val="0000FF"/>
      </a:hlink>
      <a:folHlink>
        <a:srgbClr val="800080"/>
      </a:folHlink>
    </a:clrScheme>
    <a:fontScheme name="Luxoft Font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Theme">
  <a:themeElements>
    <a:clrScheme name="Luxoft Colors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004281"/>
      </a:accent1>
      <a:accent2>
        <a:srgbClr val="296DAD"/>
      </a:accent2>
      <a:accent3>
        <a:srgbClr val="8D9BCE"/>
      </a:accent3>
      <a:accent4>
        <a:srgbClr val="F36F23"/>
      </a:accent4>
      <a:accent5>
        <a:srgbClr val="F78C5F"/>
      </a:accent5>
      <a:accent6>
        <a:srgbClr val="EE1C25"/>
      </a:accent6>
      <a:hlink>
        <a:srgbClr val="0000FF"/>
      </a:hlink>
      <a:folHlink>
        <a:srgbClr val="800080"/>
      </a:folHlink>
    </a:clrScheme>
    <a:fontScheme name="Luxoft Font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69792</TotalTime>
  <Words>1116</Words>
  <Application>Microsoft Office PowerPoint</Application>
  <PresentationFormat>On-screen Show (4:3)</PresentationFormat>
  <Paragraphs>189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Theme</vt:lpstr>
      <vt:lpstr>1_Default Theme</vt:lpstr>
      <vt:lpstr>PowerPoint Presentation</vt:lpstr>
      <vt:lpstr>О докладчике</vt:lpstr>
      <vt:lpstr>PowerPoint Presentation</vt:lpstr>
      <vt:lpstr>«Куда катится мир?» – основные тенденции</vt:lpstr>
      <vt:lpstr>Основные тренды (1/7)</vt:lpstr>
      <vt:lpstr>Основные тренды (2/7)</vt:lpstr>
      <vt:lpstr>Основные тренды (3/7)</vt:lpstr>
      <vt:lpstr>Основные тренды (4/7)</vt:lpstr>
      <vt:lpstr>Основные тренды (5/7)</vt:lpstr>
      <vt:lpstr>Основные тренды (6/7)</vt:lpstr>
      <vt:lpstr>Основные тренды (7/7)</vt:lpstr>
      <vt:lpstr>PowerPoint Presentation</vt:lpstr>
      <vt:lpstr>Сценарии развития ИТ-проектов*  в разрезе применяемых методологий</vt:lpstr>
      <vt:lpstr>Сценарии развития ИТ-проектов  в разрезе применяемых методологий</vt:lpstr>
      <vt:lpstr>Сценарии развития ИТ-проектов  в разрезе применяемых методологий</vt:lpstr>
      <vt:lpstr>Сложности перехода от Waterfall к Agile</vt:lpstr>
      <vt:lpstr>Сложности перехода от Waterfall к Agile</vt:lpstr>
      <vt:lpstr>Сложности перехода от Waterfall к Agile</vt:lpstr>
      <vt:lpstr>Сложности перехода от Waterfall к Agile</vt:lpstr>
      <vt:lpstr>Сценарии развития ИТ-проектов  в разрезе применяемых методологий</vt:lpstr>
      <vt:lpstr>Сценарии развития ИТ-проектов  в разрезе применяемых методологий</vt:lpstr>
      <vt:lpstr>PowerPoint Presentation</vt:lpstr>
      <vt:lpstr>Заключение – 1/3</vt:lpstr>
      <vt:lpstr>Заключение – 2/3</vt:lpstr>
      <vt:lpstr>Заключение – 3/3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Kirill Barabanov</cp:lastModifiedBy>
  <cp:revision>2224</cp:revision>
  <dcterms:created xsi:type="dcterms:W3CDTF">2008-04-09T14:11:37Z</dcterms:created>
  <dcterms:modified xsi:type="dcterms:W3CDTF">2016-02-29T15:15:06Z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0x010100B03E396B26CCA14BA3C85C6C1BD71AA70047E524E914318849B2D2C7F6C69A0312</vt:lpwstr>
  </property>
  <property fmtid="{D5CDD505-2E9C-101B-9397-08002B2CF9AE}" pid="3" name="ContentType">
    <vt:lpwstr>Presentation</vt:lpwstr>
  </property>
  <property fmtid="{D5CDD505-2E9C-101B-9397-08002B2CF9AE}" pid="4" name="Language">
    <vt:lpwstr>English</vt:lpwstr>
  </property>
  <property fmtid="{D5CDD505-2E9C-101B-9397-08002B2CF9AE}" pid="5" name="LuxoftOfferingTypeRef">
    <vt:lpwstr/>
  </property>
  <property fmtid="{D5CDD505-2E9C-101B-9397-08002B2CF9AE}" pid="6" name="CRMObjSID">
    <vt:lpwstr/>
  </property>
  <property fmtid="{D5CDD505-2E9C-101B-9397-08002B2CF9AE}" pid="7" name="FunctionalArea">
    <vt:lpwstr/>
  </property>
  <property fmtid="{D5CDD505-2E9C-101B-9397-08002B2CF9AE}" pid="8" name="ProposalCodeRef">
    <vt:lpwstr/>
  </property>
  <property fmtid="{D5CDD505-2E9C-101B-9397-08002B2CF9AE}" pid="9" name="_Contributor">
    <vt:lpwstr/>
  </property>
  <property fmtid="{D5CDD505-2E9C-101B-9397-08002B2CF9AE}" pid="10" name="Use">
    <vt:lpwstr/>
  </property>
  <property fmtid="{D5CDD505-2E9C-101B-9397-08002B2CF9AE}" pid="11" name="Application">
    <vt:lpwstr/>
  </property>
  <property fmtid="{D5CDD505-2E9C-101B-9397-08002B2CF9AE}" pid="12" name="ExpertiseRef">
    <vt:lpwstr/>
  </property>
  <property fmtid="{D5CDD505-2E9C-101B-9397-08002B2CF9AE}" pid="13" name="AreaOfExpertise">
    <vt:lpwstr/>
  </property>
</Properties>
</file>