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96" r:id="rId3"/>
  </p:sldMasterIdLst>
  <p:notesMasterIdLst>
    <p:notesMasterId r:id="rId46"/>
  </p:notesMasterIdLst>
  <p:handoutMasterIdLst>
    <p:handoutMasterId r:id="rId47"/>
  </p:handoutMasterIdLst>
  <p:sldIdLst>
    <p:sldId id="384" r:id="rId4"/>
    <p:sldId id="509" r:id="rId5"/>
    <p:sldId id="521" r:id="rId6"/>
    <p:sldId id="569" r:id="rId7"/>
    <p:sldId id="564" r:id="rId8"/>
    <p:sldId id="570" r:id="rId9"/>
    <p:sldId id="563" r:id="rId10"/>
    <p:sldId id="545" r:id="rId11"/>
    <p:sldId id="535" r:id="rId12"/>
    <p:sldId id="511" r:id="rId13"/>
    <p:sldId id="522" r:id="rId14"/>
    <p:sldId id="572" r:id="rId15"/>
    <p:sldId id="567" r:id="rId16"/>
    <p:sldId id="552" r:id="rId17"/>
    <p:sldId id="550" r:id="rId18"/>
    <p:sldId id="551" r:id="rId19"/>
    <p:sldId id="568" r:id="rId20"/>
    <p:sldId id="528" r:id="rId21"/>
    <p:sldId id="515" r:id="rId22"/>
    <p:sldId id="543" r:id="rId23"/>
    <p:sldId id="573" r:id="rId24"/>
    <p:sldId id="571" r:id="rId25"/>
    <p:sldId id="574" r:id="rId26"/>
    <p:sldId id="575" r:id="rId27"/>
    <p:sldId id="576" r:id="rId28"/>
    <p:sldId id="532" r:id="rId29"/>
    <p:sldId id="581" r:id="rId30"/>
    <p:sldId id="582" r:id="rId31"/>
    <p:sldId id="584" r:id="rId32"/>
    <p:sldId id="585" r:id="rId33"/>
    <p:sldId id="586" r:id="rId34"/>
    <p:sldId id="587" r:id="rId35"/>
    <p:sldId id="531" r:id="rId36"/>
    <p:sldId id="556" r:id="rId37"/>
    <p:sldId id="554" r:id="rId38"/>
    <p:sldId id="553" r:id="rId39"/>
    <p:sldId id="529" r:id="rId40"/>
    <p:sldId id="530" r:id="rId41"/>
    <p:sldId id="527" r:id="rId42"/>
    <p:sldId id="533" r:id="rId43"/>
    <p:sldId id="577" r:id="rId44"/>
    <p:sldId id="579" r:id="rId45"/>
  </p:sldIdLst>
  <p:sldSz cx="12192000" cy="6858000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2" orient="horz" pos="368" userDrawn="1">
          <p15:clr>
            <a:srgbClr val="A4A3A4"/>
          </p15:clr>
        </p15:guide>
        <p15:guide id="5" pos="551" userDrawn="1">
          <p15:clr>
            <a:srgbClr val="A4A3A4"/>
          </p15:clr>
        </p15:guide>
        <p15:guide id="7" pos="7310" userDrawn="1">
          <p15:clr>
            <a:srgbClr val="A4A3A4"/>
          </p15:clr>
        </p15:guide>
        <p15:guide id="8" pos="824" userDrawn="1">
          <p15:clr>
            <a:srgbClr val="A4A3A4"/>
          </p15:clr>
        </p15:guide>
        <p15:guide id="9" orient="horz" pos="142" userDrawn="1">
          <p15:clr>
            <a:srgbClr val="A4A3A4"/>
          </p15:clr>
        </p15:guide>
        <p15:guide id="10" orient="horz" pos="9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ертовская Ирина Григорьевна" initials="ГИГ" lastIdx="1" clrIdx="0">
    <p:extLst>
      <p:ext uri="{19B8F6BF-5375-455C-9EA6-DF929625EA0E}">
        <p15:presenceInfo xmlns:p15="http://schemas.microsoft.com/office/powerpoint/2012/main" userId="S-1-5-21-4202351508-1112556717-1749864139-93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C7A"/>
    <a:srgbClr val="134C83"/>
    <a:srgbClr val="F58220"/>
    <a:srgbClr val="1F2228"/>
    <a:srgbClr val="4C5360"/>
    <a:srgbClr val="000000"/>
    <a:srgbClr val="DCDCDC"/>
    <a:srgbClr val="199EDE"/>
    <a:srgbClr val="FFFFFF"/>
    <a:srgbClr val="DFE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79240" autoAdjust="0"/>
  </p:normalViewPr>
  <p:slideViewPr>
    <p:cSldViewPr snapToGrid="0" showGuides="1">
      <p:cViewPr varScale="1">
        <p:scale>
          <a:sx n="42" d="100"/>
          <a:sy n="42" d="100"/>
        </p:scale>
        <p:origin x="1365" y="31"/>
      </p:cViewPr>
      <p:guideLst>
        <p:guide orient="horz" pos="3952"/>
        <p:guide orient="horz" pos="368"/>
        <p:guide pos="551"/>
        <p:guide pos="7310"/>
        <p:guide pos="824"/>
        <p:guide orient="horz" pos="142"/>
        <p:guide orient="horz" pos="958"/>
      </p:guideLst>
    </p:cSldViewPr>
  </p:slideViewPr>
  <p:outlineViewPr>
    <p:cViewPr>
      <p:scale>
        <a:sx n="33" d="100"/>
        <a:sy n="33" d="100"/>
      </p:scale>
      <p:origin x="0" y="125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F8A27-BCBC-4058-A5FC-1570F1CD5CA4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НФТ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FF0C3-B319-4DEA-ACDE-281DAF89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0856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dirty="0"/>
              <a:t>Образец текста</a:t>
            </a:r>
          </a:p>
          <a:p>
            <a:pPr lvl="1"/>
            <a:r>
              <a:rPr dirty="0"/>
              <a:t>Второй уровень</a:t>
            </a:r>
          </a:p>
          <a:p>
            <a:pPr lvl="2"/>
            <a:r>
              <a:rPr dirty="0"/>
              <a:t>Третий уровень</a:t>
            </a:r>
          </a:p>
          <a:p>
            <a:pPr lvl="3"/>
            <a:r>
              <a:rPr dirty="0"/>
              <a:t>Четвертый уровень</a:t>
            </a:r>
          </a:p>
          <a:p>
            <a:pPr lvl="4"/>
            <a:r>
              <a:rPr dirty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C27CF5-ABD9-4144-8047-07775BADBC0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6876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35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1</a:t>
            </a:fld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01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10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75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11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75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12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38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13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83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14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75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15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75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16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75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17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96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18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75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19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75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2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75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20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ru-RU" altLang="ru-RU" dirty="0"/>
              <a:t>Иногда говорят, что называть требования НФТ</a:t>
            </a:r>
            <a:r>
              <a:rPr lang="ru-RU" altLang="ru-RU" baseline="0" dirty="0"/>
              <a:t> не правильно. Называют атрибутами качества, показателями назначения. Но это не вполне верно. </a:t>
            </a:r>
          </a:p>
          <a:p>
            <a:pPr lvl="0" eaLnBrk="1" hangingPunct="1"/>
            <a:r>
              <a:rPr lang="ru-RU" altLang="ru-RU" dirty="0"/>
              <a:t>Разделение на функциональные и нефункциональные требования –</a:t>
            </a:r>
            <a:r>
              <a:rPr lang="ru-RU" altLang="ru-RU" baseline="0" dirty="0"/>
              <a:t> «правильное» разделение.</a:t>
            </a:r>
          </a:p>
          <a:p>
            <a:pPr lvl="0" eaLnBrk="1" hangingPunct="1"/>
            <a:r>
              <a:rPr lang="ru-RU" altLang="ru-RU" baseline="0" dirty="0"/>
              <a:t>От функциональных требований зависит поведение системы, от НФТ – архитектура. </a:t>
            </a:r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75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21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486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22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87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23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79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24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15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25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76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26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ru-RU" altLang="ru-RU" dirty="0"/>
              <a:t>Рассказать про надежность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75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27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719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28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490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29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9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3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ru-RU" altLang="ru-RU" dirty="0"/>
              <a:t>НФТ - «плохое определение», но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757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30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328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31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ru-RU" altLang="ru-RU" dirty="0"/>
              <a:t>Рассказать про надежность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168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32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ru-RU" altLang="ru-RU" dirty="0"/>
              <a:t>Рассказать про надежность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94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33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03C7A"/>
                </a:solidFill>
              </a:rPr>
              <a:t>https://myalm.ru/news/</a:t>
            </a:r>
            <a:r>
              <a:rPr lang="ru-RU" dirty="0">
                <a:solidFill>
                  <a:srgbClr val="203C7A"/>
                </a:solidFill>
              </a:rPr>
              <a:t>Определение-нефункциональных-требований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757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34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ru-RU" altLang="ru-RU" baseline="0" dirty="0"/>
              <a:t>Рассказать про надежность, скорость обработки и удобство, пример вызова такси.</a:t>
            </a:r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757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35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757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36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ru-RU" altLang="ru-RU" dirty="0"/>
              <a:t>Существуют отраслевые требования. Добавить таблицу.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757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37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ru-RU" sz="1200" b="0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Показатели выбираем в соответствии с целевым назначением, функциями и областью применения.</a:t>
            </a:r>
          </a:p>
          <a:p>
            <a:pPr lvl="0" eaLnBrk="1" hangingPunct="1"/>
            <a:r>
              <a:rPr lang="ru-RU" altLang="ru-RU" sz="1200" b="0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Показываем показатели на примерах (количество участников, количество, объем документов, время обработки,  :</a:t>
            </a:r>
            <a:r>
              <a:rPr lang="ru-RU" altLang="ru-RU" sz="1200" b="0" kern="1200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eaLnBrk="1" hangingPunct="1"/>
            <a:r>
              <a:rPr lang="ru-RU" altLang="ru-RU" sz="1200" b="0" kern="1200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интернет-магазин: количество незарегистрированных посетителей, зарегистрированных покупателей, менеджеров и пр. </a:t>
            </a:r>
          </a:p>
          <a:p>
            <a:pPr lvl="0" eaLnBrk="1" hangingPunct="1"/>
            <a:r>
              <a:rPr lang="ru-RU" altLang="ru-RU" sz="1200" b="0" kern="1200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поликлиника: большие объемы сканов, распечатка всех результатов </a:t>
            </a:r>
          </a:p>
          <a:p>
            <a:pPr lvl="0" eaLnBrk="1" hangingPunct="1"/>
            <a:r>
              <a:rPr lang="ru-RU" altLang="ru-RU" sz="1200" b="0" kern="1200" baseline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опердень</a:t>
            </a:r>
            <a:r>
              <a:rPr lang="ru-RU" altLang="ru-RU" sz="1200" b="0" kern="1200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финансовой организации: сроки завершения </a:t>
            </a:r>
            <a:r>
              <a:rPr lang="ru-RU" altLang="ru-RU" sz="1200" b="0" kern="1200" baseline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опердня</a:t>
            </a:r>
            <a:r>
              <a:rPr lang="ru-RU" altLang="ru-RU" sz="1200" b="0" kern="1200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количество документов, объем документов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757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38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0" kern="1200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Пример: с НГ по СЭД передавать не только структурированною инфо, но и сканы, что перегрузило сеть. И что сделали.</a:t>
            </a:r>
            <a:endParaRPr lang="ru-RU" altLang="ru-RU" dirty="0"/>
          </a:p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757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39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1AC01E"/>
                </a:solidFill>
              </a:rPr>
              <a:t>Показатели зависят от технического обеспечения системы</a:t>
            </a:r>
          </a:p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7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4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086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40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757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41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267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42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4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5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93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6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96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7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14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8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75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9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НФТ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7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69248" y="3550920"/>
            <a:ext cx="9803553" cy="1958340"/>
          </a:xfrm>
        </p:spPr>
        <p:txBody>
          <a:bodyPr/>
          <a:lstStyle>
            <a:lvl1pPr>
              <a:defRPr sz="4400">
                <a:solidFill>
                  <a:srgbClr val="2F333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168400" y="5624196"/>
            <a:ext cx="9824720" cy="349885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1168400" y="5974716"/>
            <a:ext cx="9845040" cy="479425"/>
          </a:xfrm>
        </p:spPr>
        <p:txBody>
          <a:bodyPr/>
          <a:lstStyle>
            <a:lvl1pPr>
              <a:buNone/>
              <a:defRPr sz="12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864" y="195898"/>
            <a:ext cx="10591376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 hasCustomPrompt="1"/>
          </p:nvPr>
        </p:nvSpPr>
        <p:spPr>
          <a:xfrm>
            <a:off x="1239520" y="1628775"/>
            <a:ext cx="10605347" cy="4817745"/>
          </a:xfrm>
        </p:spPr>
        <p:txBody>
          <a:bodyPr vert="horz" wrap="square" lIns="91440" tIns="45720" rIns="91440" bIns="45720" numCol="1" anchor="t" anchorCtr="0" compatLnSpc="1"/>
          <a:lstStyle/>
          <a:p>
            <a:pPr marL="276225" marR="0" lvl="0" indent="-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F33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Вставка диаграммы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69248" y="3550920"/>
            <a:ext cx="9803553" cy="1958340"/>
          </a:xfrm>
        </p:spPr>
        <p:txBody>
          <a:bodyPr/>
          <a:lstStyle>
            <a:lvl1pPr>
              <a:defRPr sz="4400">
                <a:solidFill>
                  <a:srgbClr val="2F333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168400" y="5624196"/>
            <a:ext cx="9824720" cy="349885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1168400" y="5974716"/>
            <a:ext cx="9845040" cy="479425"/>
          </a:xfrm>
        </p:spPr>
        <p:txBody>
          <a:bodyPr/>
          <a:lstStyle>
            <a:lvl1pPr>
              <a:buNone/>
              <a:defRPr sz="12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479" y="4406901"/>
            <a:ext cx="10025804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0321" y="2906713"/>
            <a:ext cx="100359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8721" y="1628775"/>
            <a:ext cx="5097780" cy="4059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04000" y="1628775"/>
            <a:ext cx="5240867" cy="4059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520" y="190818"/>
            <a:ext cx="103733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535113"/>
            <a:ext cx="51917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9200" y="2174875"/>
            <a:ext cx="51714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89608" y="1535113"/>
            <a:ext cx="50537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89608" y="2174875"/>
            <a:ext cx="50842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579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77579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2F33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7579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46295" y="1636395"/>
            <a:ext cx="4920827" cy="40592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489701" y="1628776"/>
            <a:ext cx="5355167" cy="195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489701" y="3733801"/>
            <a:ext cx="5355167" cy="19542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234864" y="195898"/>
            <a:ext cx="10591376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864" y="195898"/>
            <a:ext cx="10591376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 hasCustomPrompt="1"/>
          </p:nvPr>
        </p:nvSpPr>
        <p:spPr>
          <a:xfrm>
            <a:off x="1239520" y="1628775"/>
            <a:ext cx="10605347" cy="4817745"/>
          </a:xfrm>
        </p:spPr>
        <p:txBody>
          <a:bodyPr vert="horz" wrap="square" lIns="91440" tIns="45720" rIns="91440" bIns="45720" numCol="1" anchor="t" anchorCtr="0" compatLnSpc="1"/>
          <a:lstStyle/>
          <a:p>
            <a:pPr marL="276225" marR="0" lvl="0" indent="-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F33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Вставка диаграммы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080-B4B2-4293-9BE7-1CBE4409C1E6}" type="datetime8">
              <a:rPr lang="ru-RU" smtClean="0"/>
              <a:t>09.10.2020 20:52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98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71D8-F536-42C7-AEA5-D62A8BEB9490}" type="datetime8">
              <a:rPr lang="ru-RU" smtClean="0"/>
              <a:t>09.10.2020 20:52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16278"/>
      </p:ext>
    </p:extLst>
  </p:cSld>
  <p:clrMapOvr>
    <a:masterClrMapping/>
  </p:clrMapOvr>
  <p:transition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9B90-3E9E-424E-95FD-37EB285B4A82}" type="datetime8">
              <a:rPr lang="ru-RU" smtClean="0"/>
              <a:t>09.10.2020 20:52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51157"/>
      </p:ext>
    </p:extLst>
  </p:cSld>
  <p:clrMapOvr>
    <a:masterClrMapping/>
  </p:clrMapOvr>
  <p:transition>
    <p:cover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842-F58C-469D-A449-033E1C0D5E18}" type="datetime8">
              <a:rPr lang="ru-RU" smtClean="0"/>
              <a:t>09.10.2020 20:52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41915"/>
      </p:ext>
    </p:extLst>
  </p:cSld>
  <p:clrMapOvr>
    <a:masterClrMapping/>
  </p:clrMapOvr>
  <p:transition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FEF-F1AB-43C2-8810-286858F2710D}" type="datetime8">
              <a:rPr lang="ru-RU" smtClean="0"/>
              <a:t>09.10.2020 20:52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85030"/>
      </p:ext>
    </p:extLst>
  </p:cSld>
  <p:clrMapOvr>
    <a:masterClrMapping/>
  </p:clrMapOvr>
  <p:transition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05F5-15CD-488A-8693-EAEEE06B43A6}" type="datetime8">
              <a:rPr lang="ru-RU" smtClean="0"/>
              <a:t>09.10.2020 20:52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90370"/>
      </p:ext>
    </p:extLst>
  </p:cSld>
  <p:clrMapOvr>
    <a:masterClrMapping/>
  </p:clrMapOvr>
  <p:transition>
    <p:cover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3656-48C4-4E3F-BF3D-6B309F3DC5D3}" type="datetime8">
              <a:rPr lang="ru-RU" smtClean="0"/>
              <a:t>09.10.2020 20:52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60550"/>
      </p:ext>
    </p:extLst>
  </p:cSld>
  <p:clrMapOvr>
    <a:masterClrMapping/>
  </p:clrMapOvr>
  <p:transition>
    <p:cover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AE42-B98E-4419-AC0D-7D637FC926BF}" type="datetime8">
              <a:rPr lang="ru-RU" smtClean="0"/>
              <a:t>09.10.2020 20:52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20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B4E-7E0B-454B-98F5-4B1A4DF2264F}" type="datetime8">
              <a:rPr lang="ru-RU" smtClean="0"/>
              <a:t>09.10.2020 20:52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7146"/>
      </p:ext>
    </p:extLst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479" y="4406901"/>
            <a:ext cx="10025804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0321" y="2906713"/>
            <a:ext cx="100359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1AD-C36C-4484-8B55-BA0C5D565181}" type="datetime8">
              <a:rPr lang="ru-RU" smtClean="0"/>
              <a:t>09.10.2020 20:52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00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A18E-DBE9-4F01-9E70-F864B44E3A33}" type="datetime8">
              <a:rPr lang="ru-RU" smtClean="0"/>
              <a:t>09.10.2020 20:52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03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69248" y="3550920"/>
            <a:ext cx="9803553" cy="1958340"/>
          </a:xfrm>
        </p:spPr>
        <p:txBody>
          <a:bodyPr/>
          <a:lstStyle>
            <a:lvl1pPr>
              <a:defRPr sz="4400">
                <a:solidFill>
                  <a:srgbClr val="2F333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168400" y="5624196"/>
            <a:ext cx="9824720" cy="349885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1168400" y="5974716"/>
            <a:ext cx="9845040" cy="479425"/>
          </a:xfrm>
        </p:spPr>
        <p:txBody>
          <a:bodyPr/>
          <a:lstStyle>
            <a:lvl1pPr>
              <a:buNone/>
              <a:defRPr sz="12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2762562"/>
      </p:ext>
    </p:extLst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8721" y="1628775"/>
            <a:ext cx="5097780" cy="4059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04000" y="1628775"/>
            <a:ext cx="5240867" cy="4059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520" y="190818"/>
            <a:ext cx="103733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535113"/>
            <a:ext cx="51917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9200" y="2174875"/>
            <a:ext cx="51714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89608" y="1535113"/>
            <a:ext cx="50537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89608" y="2174875"/>
            <a:ext cx="50842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579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77579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2F33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7579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46295" y="1636395"/>
            <a:ext cx="4920827" cy="40592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489701" y="1628776"/>
            <a:ext cx="5355167" cy="195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489701" y="3733801"/>
            <a:ext cx="5355167" cy="19542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234864" y="195898"/>
            <a:ext cx="10591376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/>
          </p:cNvSpPr>
          <p:nvPr>
            <p:ph type="body" idx="1"/>
          </p:nvPr>
        </p:nvSpPr>
        <p:spPr>
          <a:xfrm>
            <a:off x="1238251" y="1628775"/>
            <a:ext cx="10507133" cy="40592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1027" name="Rectangle 8"/>
          <p:cNvSpPr>
            <a:spLocks noGrp="1"/>
          </p:cNvSpPr>
          <p:nvPr>
            <p:ph type="title"/>
          </p:nvPr>
        </p:nvSpPr>
        <p:spPr>
          <a:xfrm>
            <a:off x="1234018" y="195263"/>
            <a:ext cx="10521949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ru-RU" altLang="ru-RU" dirty="0"/>
              <a:t>Образец заголовка.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cover dir="r"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2F333B"/>
          </a:solidFill>
          <a:latin typeface="Calibri Light" panose="020F03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2F333B"/>
          </a:solidFill>
          <a:latin typeface="Calibri Light" panose="020F030202020403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2F333B"/>
          </a:solidFill>
          <a:latin typeface="Calibri Light" panose="020F030202020403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2F333B"/>
          </a:solidFill>
          <a:latin typeface="Calibri Light" panose="020F030202020403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2F333B"/>
          </a:solidFill>
          <a:latin typeface="Calibri Light" panose="020F030202020403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76225" indent="-276225" algn="l" rtl="0" eaLnBrk="0" fontAlgn="base" hangingPunct="0">
        <a:spcBef>
          <a:spcPct val="0"/>
        </a:spcBef>
        <a:spcAft>
          <a:spcPct val="30000"/>
        </a:spcAft>
        <a:buClr>
          <a:srgbClr val="199EDE"/>
        </a:buClr>
        <a:buSzPct val="80000"/>
        <a:buFont typeface="Arial" panose="020B0604020202020204" pitchFamily="34" charset="0"/>
        <a:buChar char="•"/>
        <a:defRPr>
          <a:solidFill>
            <a:srgbClr val="2F333B"/>
          </a:solidFill>
          <a:latin typeface="Calibri" panose="020F0502020204030204" pitchFamily="34" charset="0"/>
          <a:ea typeface="+mn-ea"/>
          <a:cs typeface="+mn-cs"/>
        </a:defRPr>
      </a:lvl1pPr>
      <a:lvl2pPr marL="530225" indent="-252730" algn="l" rtl="0" eaLnBrk="0" fontAlgn="base" hangingPunct="0">
        <a:spcBef>
          <a:spcPct val="0"/>
        </a:spcBef>
        <a:spcAft>
          <a:spcPct val="30000"/>
        </a:spcAft>
        <a:buClr>
          <a:srgbClr val="199EDE"/>
        </a:buClr>
        <a:buSzPct val="80000"/>
        <a:buFont typeface="Wingdings" panose="05000000000000000000" pitchFamily="2" charset="2"/>
        <a:buChar char="§"/>
        <a:defRPr>
          <a:solidFill>
            <a:srgbClr val="2F333B"/>
          </a:solidFill>
          <a:latin typeface="Calibri" panose="020F0502020204030204" pitchFamily="34" charset="0"/>
          <a:cs typeface="+mn-cs"/>
        </a:defRPr>
      </a:lvl2pPr>
      <a:lvl3pPr marL="808355" indent="-276225" algn="l" rtl="0" eaLnBrk="0" fontAlgn="base" hangingPunct="0">
        <a:spcBef>
          <a:spcPct val="0"/>
        </a:spcBef>
        <a:spcAft>
          <a:spcPct val="30000"/>
        </a:spcAft>
        <a:buClr>
          <a:srgbClr val="199EDE"/>
        </a:buClr>
        <a:buSzPct val="80000"/>
        <a:buFont typeface="Courier New" panose="02070309020205020404" pitchFamily="49" charset="0"/>
        <a:buChar char="o"/>
        <a:defRPr>
          <a:solidFill>
            <a:srgbClr val="2F333B"/>
          </a:solidFill>
          <a:latin typeface="Calibri" panose="020F0502020204030204" pitchFamily="34" charset="0"/>
          <a:cs typeface="+mn-cs"/>
        </a:defRPr>
      </a:lvl3pPr>
      <a:lvl4pPr marL="1062355" indent="-252730" algn="l" rtl="0" eaLnBrk="0" fontAlgn="base" hangingPunct="0">
        <a:spcBef>
          <a:spcPct val="0"/>
        </a:spcBef>
        <a:spcAft>
          <a:spcPct val="30000"/>
        </a:spcAft>
        <a:buClr>
          <a:srgbClr val="199EDE"/>
        </a:buClr>
        <a:buSzPct val="80000"/>
        <a:buFont typeface="Arial" panose="020B0604020202020204" pitchFamily="34" charset="0"/>
        <a:buChar char="•"/>
        <a:defRPr>
          <a:solidFill>
            <a:srgbClr val="2F333B"/>
          </a:solidFill>
          <a:latin typeface="Calibri" panose="020F0502020204030204" pitchFamily="34" charset="0"/>
          <a:cs typeface="+mn-cs"/>
        </a:defRPr>
      </a:lvl4pPr>
      <a:lvl5pPr marL="1348105" indent="-284480" algn="l" rtl="0" eaLnBrk="0" fontAlgn="base" hangingPunct="0">
        <a:spcBef>
          <a:spcPct val="0"/>
        </a:spcBef>
        <a:spcAft>
          <a:spcPct val="30000"/>
        </a:spcAft>
        <a:buClr>
          <a:srgbClr val="199EDE"/>
        </a:buClr>
        <a:buSzPct val="80000"/>
        <a:buFont typeface="Arial" panose="020B0604020202020204" pitchFamily="34" charset="0"/>
        <a:buChar char="•"/>
        <a:defRPr>
          <a:solidFill>
            <a:srgbClr val="2F333B"/>
          </a:solidFill>
          <a:latin typeface="Calibri" panose="020F0502020204030204" pitchFamily="34" charset="0"/>
          <a:cs typeface="+mn-cs"/>
        </a:defRPr>
      </a:lvl5pPr>
      <a:lvl6pPr marL="1805305" indent="-284480" algn="l" rtl="0" eaLnBrk="1" fontAlgn="base" hangingPunct="1">
        <a:spcBef>
          <a:spcPct val="0"/>
        </a:spcBef>
        <a:spcAft>
          <a:spcPct val="30000"/>
        </a:spcAft>
        <a:buSzPct val="80000"/>
        <a:buBlip>
          <a:blip r:embed="rId12"/>
        </a:buBlip>
        <a:defRPr>
          <a:solidFill>
            <a:schemeClr val="tx1"/>
          </a:solidFill>
          <a:latin typeface="+mn-lt"/>
          <a:cs typeface="+mn-cs"/>
        </a:defRPr>
      </a:lvl6pPr>
      <a:lvl7pPr marL="2262505" indent="-284480" algn="l" rtl="0" eaLnBrk="1" fontAlgn="base" hangingPunct="1">
        <a:spcBef>
          <a:spcPct val="0"/>
        </a:spcBef>
        <a:spcAft>
          <a:spcPct val="30000"/>
        </a:spcAft>
        <a:buSzPct val="80000"/>
        <a:buBlip>
          <a:blip r:embed="rId12"/>
        </a:buBlip>
        <a:defRPr>
          <a:solidFill>
            <a:schemeClr val="tx1"/>
          </a:solidFill>
          <a:latin typeface="+mn-lt"/>
          <a:cs typeface="+mn-cs"/>
        </a:defRPr>
      </a:lvl7pPr>
      <a:lvl8pPr marL="2719705" indent="-284480" algn="l" rtl="0" eaLnBrk="1" fontAlgn="base" hangingPunct="1">
        <a:spcBef>
          <a:spcPct val="0"/>
        </a:spcBef>
        <a:spcAft>
          <a:spcPct val="30000"/>
        </a:spcAft>
        <a:buSzPct val="80000"/>
        <a:buBlip>
          <a:blip r:embed="rId12"/>
        </a:buBlip>
        <a:defRPr>
          <a:solidFill>
            <a:schemeClr val="tx1"/>
          </a:solidFill>
          <a:latin typeface="+mn-lt"/>
          <a:cs typeface="+mn-cs"/>
        </a:defRPr>
      </a:lvl8pPr>
      <a:lvl9pPr marL="3176905" indent="-284480" algn="l" rtl="0" eaLnBrk="1" fontAlgn="base" hangingPunct="1">
        <a:spcBef>
          <a:spcPct val="0"/>
        </a:spcBef>
        <a:spcAft>
          <a:spcPct val="30000"/>
        </a:spcAft>
        <a:buSzPct val="80000"/>
        <a:buBlip>
          <a:blip r:embed="rId12"/>
        </a:buBlip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/>
          </p:cNvSpPr>
          <p:nvPr>
            <p:ph type="body" idx="1"/>
          </p:nvPr>
        </p:nvSpPr>
        <p:spPr>
          <a:xfrm>
            <a:off x="1238251" y="1628775"/>
            <a:ext cx="10507133" cy="40592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2051" name="Rectangle 8"/>
          <p:cNvSpPr>
            <a:spLocks noGrp="1"/>
          </p:cNvSpPr>
          <p:nvPr>
            <p:ph type="title"/>
          </p:nvPr>
        </p:nvSpPr>
        <p:spPr>
          <a:xfrm>
            <a:off x="1234018" y="195263"/>
            <a:ext cx="10521949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ru-RU" altLang="ru-RU" dirty="0"/>
              <a:t>Образец заголовка.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ransition>
    <p:cover dir="r"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2F333B"/>
          </a:solidFill>
          <a:latin typeface="Calibri Light" panose="020F03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2F333B"/>
          </a:solidFill>
          <a:latin typeface="Calibri Light" panose="020F030202020403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2F333B"/>
          </a:solidFill>
          <a:latin typeface="Calibri Light" panose="020F030202020403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2F333B"/>
          </a:solidFill>
          <a:latin typeface="Calibri Light" panose="020F030202020403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2F333B"/>
          </a:solidFill>
          <a:latin typeface="Calibri Light" panose="020F030202020403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76225" indent="-276225" algn="l" rtl="0" eaLnBrk="0" fontAlgn="base" hangingPunct="0">
        <a:spcBef>
          <a:spcPct val="0"/>
        </a:spcBef>
        <a:spcAft>
          <a:spcPct val="30000"/>
        </a:spcAft>
        <a:buClr>
          <a:srgbClr val="199EDE"/>
        </a:buClr>
        <a:buSzPct val="80000"/>
        <a:buFont typeface="Arial" panose="020B0604020202020204" pitchFamily="34" charset="0"/>
        <a:buChar char="•"/>
        <a:defRPr>
          <a:solidFill>
            <a:srgbClr val="2F333B"/>
          </a:solidFill>
          <a:latin typeface="Calibri" panose="020F0502020204030204" pitchFamily="34" charset="0"/>
          <a:ea typeface="+mn-ea"/>
          <a:cs typeface="+mn-cs"/>
        </a:defRPr>
      </a:lvl1pPr>
      <a:lvl2pPr marL="530225" indent="-252730" algn="l" rtl="0" eaLnBrk="0" fontAlgn="base" hangingPunct="0">
        <a:spcBef>
          <a:spcPct val="0"/>
        </a:spcBef>
        <a:spcAft>
          <a:spcPct val="30000"/>
        </a:spcAft>
        <a:buClr>
          <a:srgbClr val="199EDE"/>
        </a:buClr>
        <a:buSzPct val="80000"/>
        <a:buFont typeface="Wingdings" panose="05000000000000000000" pitchFamily="2" charset="2"/>
        <a:buChar char="§"/>
        <a:defRPr>
          <a:solidFill>
            <a:srgbClr val="2F333B"/>
          </a:solidFill>
          <a:latin typeface="Calibri" panose="020F0502020204030204" pitchFamily="34" charset="0"/>
          <a:cs typeface="+mn-cs"/>
        </a:defRPr>
      </a:lvl2pPr>
      <a:lvl3pPr marL="808355" indent="-276225" algn="l" rtl="0" eaLnBrk="0" fontAlgn="base" hangingPunct="0">
        <a:spcBef>
          <a:spcPct val="0"/>
        </a:spcBef>
        <a:spcAft>
          <a:spcPct val="30000"/>
        </a:spcAft>
        <a:buClr>
          <a:srgbClr val="199EDE"/>
        </a:buClr>
        <a:buSzPct val="80000"/>
        <a:buFont typeface="Courier New" panose="02070309020205020404" pitchFamily="49" charset="0"/>
        <a:buChar char="o"/>
        <a:defRPr>
          <a:solidFill>
            <a:srgbClr val="2F333B"/>
          </a:solidFill>
          <a:latin typeface="Calibri" panose="020F0502020204030204" pitchFamily="34" charset="0"/>
          <a:cs typeface="+mn-cs"/>
        </a:defRPr>
      </a:lvl3pPr>
      <a:lvl4pPr marL="1062355" indent="-252730" algn="l" rtl="0" eaLnBrk="0" fontAlgn="base" hangingPunct="0">
        <a:spcBef>
          <a:spcPct val="0"/>
        </a:spcBef>
        <a:spcAft>
          <a:spcPct val="30000"/>
        </a:spcAft>
        <a:buClr>
          <a:srgbClr val="199EDE"/>
        </a:buClr>
        <a:buSzPct val="80000"/>
        <a:buFont typeface="Arial" panose="020B0604020202020204" pitchFamily="34" charset="0"/>
        <a:buChar char="•"/>
        <a:defRPr>
          <a:solidFill>
            <a:srgbClr val="2F333B"/>
          </a:solidFill>
          <a:latin typeface="Calibri" panose="020F0502020204030204" pitchFamily="34" charset="0"/>
          <a:cs typeface="+mn-cs"/>
        </a:defRPr>
      </a:lvl4pPr>
      <a:lvl5pPr marL="1348105" indent="-284480" algn="l" rtl="0" eaLnBrk="0" fontAlgn="base" hangingPunct="0">
        <a:spcBef>
          <a:spcPct val="0"/>
        </a:spcBef>
        <a:spcAft>
          <a:spcPct val="30000"/>
        </a:spcAft>
        <a:buClr>
          <a:srgbClr val="199EDE"/>
        </a:buClr>
        <a:buSzPct val="80000"/>
        <a:buFont typeface="Arial" panose="020B0604020202020204" pitchFamily="34" charset="0"/>
        <a:buChar char="•"/>
        <a:defRPr>
          <a:solidFill>
            <a:srgbClr val="2F333B"/>
          </a:solidFill>
          <a:latin typeface="Calibri" panose="020F0502020204030204" pitchFamily="34" charset="0"/>
          <a:cs typeface="+mn-cs"/>
        </a:defRPr>
      </a:lvl5pPr>
      <a:lvl6pPr marL="1805305" indent="-284480" algn="l" rtl="0" eaLnBrk="1" fontAlgn="base" hangingPunct="1">
        <a:spcBef>
          <a:spcPct val="0"/>
        </a:spcBef>
        <a:spcAft>
          <a:spcPct val="30000"/>
        </a:spcAft>
        <a:buSzPct val="80000"/>
        <a:buBlip>
          <a:blip r:embed="rId12"/>
        </a:buBlip>
        <a:defRPr>
          <a:solidFill>
            <a:schemeClr val="tx1"/>
          </a:solidFill>
          <a:latin typeface="+mn-lt"/>
          <a:cs typeface="+mn-cs"/>
        </a:defRPr>
      </a:lvl6pPr>
      <a:lvl7pPr marL="2262505" indent="-284480" algn="l" rtl="0" eaLnBrk="1" fontAlgn="base" hangingPunct="1">
        <a:spcBef>
          <a:spcPct val="0"/>
        </a:spcBef>
        <a:spcAft>
          <a:spcPct val="30000"/>
        </a:spcAft>
        <a:buSzPct val="80000"/>
        <a:buBlip>
          <a:blip r:embed="rId12"/>
        </a:buBlip>
        <a:defRPr>
          <a:solidFill>
            <a:schemeClr val="tx1"/>
          </a:solidFill>
          <a:latin typeface="+mn-lt"/>
          <a:cs typeface="+mn-cs"/>
        </a:defRPr>
      </a:lvl7pPr>
      <a:lvl8pPr marL="2719705" indent="-284480" algn="l" rtl="0" eaLnBrk="1" fontAlgn="base" hangingPunct="1">
        <a:spcBef>
          <a:spcPct val="0"/>
        </a:spcBef>
        <a:spcAft>
          <a:spcPct val="30000"/>
        </a:spcAft>
        <a:buSzPct val="80000"/>
        <a:buBlip>
          <a:blip r:embed="rId12"/>
        </a:buBlip>
        <a:defRPr>
          <a:solidFill>
            <a:schemeClr val="tx1"/>
          </a:solidFill>
          <a:latin typeface="+mn-lt"/>
          <a:cs typeface="+mn-cs"/>
        </a:defRPr>
      </a:lvl8pPr>
      <a:lvl9pPr marL="3176905" indent="-284480" algn="l" rtl="0" eaLnBrk="1" fontAlgn="base" hangingPunct="1">
        <a:spcBef>
          <a:spcPct val="0"/>
        </a:spcBef>
        <a:spcAft>
          <a:spcPct val="30000"/>
        </a:spcAft>
        <a:buSzPct val="80000"/>
        <a:buBlip>
          <a:blip r:embed="rId12"/>
        </a:buBlip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8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cover dir="r"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habr.com/ru/post/231961/" TargetMode="External"/><Relationship Id="rId5" Type="http://schemas.openxmlformats.org/officeDocument/2006/relationships/hyperlink" Target="https://en.wikipedia.org/wiki/High_availability" TargetMode="Externa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hyperlink" Target="https://habr.com/ru/post/231961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en.wikipedia.org/wiki/High_availability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www.bytemag.ru/articles/detail.php?ID=6670" TargetMode="Externa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6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hyperlink" Target="https://facebook.com/groups/compractic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54"/>
          <p:cNvSpPr txBox="1"/>
          <p:nvPr/>
        </p:nvSpPr>
        <p:spPr>
          <a:xfrm>
            <a:off x="2881313" y="58277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0" indent="0" algn="ctr" eaLnBrk="1" hangingPunct="1">
              <a:lnSpc>
                <a:spcPct val="90000"/>
              </a:lnSpc>
              <a:spcAft>
                <a:spcPct val="0"/>
              </a:spcAft>
              <a:buClrTx/>
              <a:buSzPct val="100000"/>
              <a:buNone/>
            </a:pP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02673" y="2636378"/>
            <a:ext cx="10971376" cy="3800576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7030A0"/>
                </a:solidFill>
              </a:rPr>
              <a:t>ВЛИЯНИЕ  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НЕФУНКЦИОНАЛЬНЫХ ТРЕБОВАНИЙ 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НА  РАБОТОСПОСОБНОСТЬ  СИСТЕМЫ</a:t>
            </a:r>
            <a:br>
              <a:rPr lang="ru-RU" b="1" dirty="0">
                <a:solidFill>
                  <a:srgbClr val="7030A0"/>
                </a:solidFill>
              </a:rPr>
            </a:b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Ирина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</a:rPr>
              <a:t>Гертовская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18C21E-07DD-4FE9-AF20-9522573A2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6" y="279471"/>
            <a:ext cx="3971552" cy="189586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C79FA56-D4A2-4CD0-B966-5ADD08E6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45089" y="6356350"/>
            <a:ext cx="406052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990643" y="1045924"/>
            <a:ext cx="0" cy="494778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1041" y="2342367"/>
            <a:ext cx="1114816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3775" y="3858017"/>
            <a:ext cx="1089764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3757808" y="1508665"/>
            <a:ext cx="1991563" cy="6708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Бизнес-требования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79121" y="1019177"/>
            <a:ext cx="5164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Нефункциональные требования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3425" y="1091786"/>
            <a:ext cx="4767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Функциональные требования</a:t>
            </a:r>
          </a:p>
        </p:txBody>
      </p:sp>
      <p:sp>
        <p:nvSpPr>
          <p:cNvPr id="21" name="Блок-схема: документ 20"/>
          <p:cNvSpPr/>
          <p:nvPr/>
        </p:nvSpPr>
        <p:spPr>
          <a:xfrm>
            <a:off x="348601" y="1991638"/>
            <a:ext cx="3096057" cy="701458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Концепция, границы</a:t>
            </a:r>
          </a:p>
        </p:txBody>
      </p:sp>
      <p:sp>
        <p:nvSpPr>
          <p:cNvPr id="22" name="Блок-схема: документ 21"/>
          <p:cNvSpPr/>
          <p:nvPr/>
        </p:nvSpPr>
        <p:spPr>
          <a:xfrm>
            <a:off x="348601" y="3466579"/>
            <a:ext cx="5400770" cy="701458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Варианты использования</a:t>
            </a:r>
          </a:p>
        </p:txBody>
      </p:sp>
      <p:sp>
        <p:nvSpPr>
          <p:cNvPr id="23" name="Блок-схема: документ 22"/>
          <p:cNvSpPr/>
          <p:nvPr/>
        </p:nvSpPr>
        <p:spPr>
          <a:xfrm>
            <a:off x="4108537" y="5408113"/>
            <a:ext cx="3795386" cy="701458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Спецификация требований к ПО</a:t>
            </a:r>
          </a:p>
        </p:txBody>
      </p:sp>
      <p:sp>
        <p:nvSpPr>
          <p:cNvPr id="27" name="Овал 26"/>
          <p:cNvSpPr/>
          <p:nvPr/>
        </p:nvSpPr>
        <p:spPr>
          <a:xfrm>
            <a:off x="7177580" y="1508664"/>
            <a:ext cx="1991563" cy="6708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Бизнес-правила</a:t>
            </a:r>
          </a:p>
        </p:txBody>
      </p:sp>
      <p:sp>
        <p:nvSpPr>
          <p:cNvPr id="28" name="Овал 27"/>
          <p:cNvSpPr/>
          <p:nvPr/>
        </p:nvSpPr>
        <p:spPr>
          <a:xfrm>
            <a:off x="8987470" y="2802338"/>
            <a:ext cx="1991563" cy="6708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Атрибуты качества</a:t>
            </a:r>
          </a:p>
        </p:txBody>
      </p:sp>
      <p:sp>
        <p:nvSpPr>
          <p:cNvPr id="29" name="Овал 28"/>
          <p:cNvSpPr/>
          <p:nvPr/>
        </p:nvSpPr>
        <p:spPr>
          <a:xfrm>
            <a:off x="3354947" y="2605069"/>
            <a:ext cx="2417523" cy="6708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Требования пользователей</a:t>
            </a:r>
          </a:p>
        </p:txBody>
      </p:sp>
      <p:cxnSp>
        <p:nvCxnSpPr>
          <p:cNvPr id="31" name="Прямая со стрелкой 30"/>
          <p:cNvCxnSpPr>
            <a:stCxn id="21" idx="3"/>
            <a:endCxn id="29" idx="0"/>
          </p:cNvCxnSpPr>
          <p:nvPr/>
        </p:nvCxnSpPr>
        <p:spPr>
          <a:xfrm>
            <a:off x="3444658" y="2342367"/>
            <a:ext cx="1119051" cy="26270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7" idx="6"/>
            <a:endCxn id="28" idx="0"/>
          </p:cNvCxnSpPr>
          <p:nvPr/>
        </p:nvCxnSpPr>
        <p:spPr>
          <a:xfrm>
            <a:off x="9169143" y="1844096"/>
            <a:ext cx="814109" cy="95824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6" idx="2"/>
            <a:endCxn id="21" idx="0"/>
          </p:cNvCxnSpPr>
          <p:nvPr/>
        </p:nvCxnSpPr>
        <p:spPr>
          <a:xfrm flipH="1">
            <a:off x="1896630" y="1844097"/>
            <a:ext cx="1861178" cy="14754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9" idx="3"/>
            <a:endCxn id="22" idx="0"/>
          </p:cNvCxnSpPr>
          <p:nvPr/>
        </p:nvCxnSpPr>
        <p:spPr>
          <a:xfrm flipH="1">
            <a:off x="3048986" y="3177686"/>
            <a:ext cx="659999" cy="28889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7" idx="3"/>
          </p:cNvCxnSpPr>
          <p:nvPr/>
        </p:nvCxnSpPr>
        <p:spPr>
          <a:xfrm flipH="1">
            <a:off x="5346596" y="2081281"/>
            <a:ext cx="2122642" cy="143853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244279" y="4332474"/>
            <a:ext cx="1991563" cy="6708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Системные требования</a:t>
            </a:r>
          </a:p>
        </p:txBody>
      </p:sp>
      <p:sp>
        <p:nvSpPr>
          <p:cNvPr id="62" name="Овал 61"/>
          <p:cNvSpPr/>
          <p:nvPr/>
        </p:nvSpPr>
        <p:spPr>
          <a:xfrm>
            <a:off x="2918564" y="4430720"/>
            <a:ext cx="2830807" cy="6708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Функциональные требования</a:t>
            </a:r>
          </a:p>
        </p:txBody>
      </p:sp>
      <p:cxnSp>
        <p:nvCxnSpPr>
          <p:cNvPr id="63" name="Прямая со стрелкой 62"/>
          <p:cNvCxnSpPr>
            <a:stCxn id="61" idx="6"/>
            <a:endCxn id="62" idx="2"/>
          </p:cNvCxnSpPr>
          <p:nvPr/>
        </p:nvCxnSpPr>
        <p:spPr>
          <a:xfrm>
            <a:off x="2235842" y="4667906"/>
            <a:ext cx="682722" cy="9824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62" idx="4"/>
          </p:cNvCxnSpPr>
          <p:nvPr/>
        </p:nvCxnSpPr>
        <p:spPr>
          <a:xfrm>
            <a:off x="4333968" y="5101583"/>
            <a:ext cx="419621" cy="30653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22" idx="2"/>
            <a:endCxn id="62" idx="0"/>
          </p:cNvCxnSpPr>
          <p:nvPr/>
        </p:nvCxnSpPr>
        <p:spPr>
          <a:xfrm>
            <a:off x="3048986" y="4121663"/>
            <a:ext cx="1284982" cy="30905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27" idx="5"/>
          </p:cNvCxnSpPr>
          <p:nvPr/>
        </p:nvCxnSpPr>
        <p:spPr>
          <a:xfrm flipH="1">
            <a:off x="4847573" y="2081281"/>
            <a:ext cx="4029912" cy="234943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28" idx="3"/>
            <a:endCxn id="62" idx="7"/>
          </p:cNvCxnSpPr>
          <p:nvPr/>
        </p:nvCxnSpPr>
        <p:spPr>
          <a:xfrm flipH="1">
            <a:off x="5334809" y="3374955"/>
            <a:ext cx="3944319" cy="115401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Овал 89"/>
          <p:cNvSpPr/>
          <p:nvPr/>
        </p:nvSpPr>
        <p:spPr>
          <a:xfrm>
            <a:off x="6692383" y="4165627"/>
            <a:ext cx="2189396" cy="6708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Внешние интерфейсы</a:t>
            </a:r>
          </a:p>
        </p:txBody>
      </p:sp>
      <p:sp>
        <p:nvSpPr>
          <p:cNvPr id="91" name="Овал 90"/>
          <p:cNvSpPr/>
          <p:nvPr/>
        </p:nvSpPr>
        <p:spPr>
          <a:xfrm>
            <a:off x="9300620" y="5101583"/>
            <a:ext cx="2348585" cy="6708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Ограничения</a:t>
            </a:r>
          </a:p>
        </p:txBody>
      </p:sp>
      <p:cxnSp>
        <p:nvCxnSpPr>
          <p:cNvPr id="92" name="Прямая со стрелкой 91"/>
          <p:cNvCxnSpPr>
            <a:stCxn id="28" idx="5"/>
          </p:cNvCxnSpPr>
          <p:nvPr/>
        </p:nvCxnSpPr>
        <p:spPr>
          <a:xfrm flipH="1">
            <a:off x="7903923" y="3374955"/>
            <a:ext cx="2783452" cy="207145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90" idx="2"/>
            <a:endCxn id="62" idx="6"/>
          </p:cNvCxnSpPr>
          <p:nvPr/>
        </p:nvCxnSpPr>
        <p:spPr>
          <a:xfrm flipH="1">
            <a:off x="5749371" y="4501059"/>
            <a:ext cx="943012" cy="26509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stCxn id="91" idx="2"/>
            <a:endCxn id="23" idx="3"/>
          </p:cNvCxnSpPr>
          <p:nvPr/>
        </p:nvCxnSpPr>
        <p:spPr>
          <a:xfrm flipH="1">
            <a:off x="7903923" y="5437015"/>
            <a:ext cx="1396697" cy="32182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27" idx="2"/>
            <a:endCxn id="16" idx="6"/>
          </p:cNvCxnSpPr>
          <p:nvPr/>
        </p:nvCxnSpPr>
        <p:spPr>
          <a:xfrm flipH="1">
            <a:off x="5749371" y="1844096"/>
            <a:ext cx="1428209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stCxn id="90" idx="3"/>
            <a:endCxn id="23" idx="0"/>
          </p:cNvCxnSpPr>
          <p:nvPr/>
        </p:nvCxnSpPr>
        <p:spPr>
          <a:xfrm flipH="1">
            <a:off x="6006230" y="4738244"/>
            <a:ext cx="1006783" cy="66986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>
            <a:extLst>
              <a:ext uri="{FF2B5EF4-FFF2-40B4-BE49-F238E27FC236}">
                <a16:creationId xmlns:a16="http://schemas.microsoft.com/office/drawing/2014/main" id="{375A6CE3-236A-41B3-957A-6619AE39AA19}"/>
              </a:ext>
            </a:extLst>
          </p:cNvPr>
          <p:cNvSpPr txBox="1">
            <a:spLocks/>
          </p:cNvSpPr>
          <p:nvPr/>
        </p:nvSpPr>
        <p:spPr>
          <a:xfrm>
            <a:off x="489106" y="453447"/>
            <a:ext cx="9691957" cy="7761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70000"/>
              </a:spcAft>
            </a:pP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Карл </a:t>
            </a:r>
            <a:r>
              <a:rPr lang="ru-RU" altLang="ru-RU" sz="4000" b="1" spc="8" dirty="0" err="1">
                <a:solidFill>
                  <a:srgbClr val="7030A0"/>
                </a:solidFill>
                <a:cs typeface="Arial" pitchFamily="34" charset="0"/>
              </a:rPr>
              <a:t>Вигерс</a:t>
            </a: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, Джой Битти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D51925-18EE-4805-9592-54CCB2CD2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CC9B3D-816A-46C5-93BE-B422F6EC8A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46170"/>
      </p:ext>
    </p:extLst>
  </p:cSld>
  <p:clrMapOvr>
    <a:masterClrMapping/>
  </p:clrMapOvr>
  <p:transition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8D093BD8-4283-4ED4-93A9-BC364787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11" y="298370"/>
            <a:ext cx="9502122" cy="866551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sz="4000" b="1" spc="8" dirty="0">
                <a:solidFill>
                  <a:srgbClr val="7030A0"/>
                </a:solidFill>
                <a:cs typeface="Arial" pitchFamily="34" charset="0"/>
              </a:rPr>
              <a:t>Модель </a:t>
            </a:r>
            <a:r>
              <a:rPr lang="en-US" sz="4000" b="1" spc="8" dirty="0">
                <a:solidFill>
                  <a:srgbClr val="7030A0"/>
                </a:solidFill>
                <a:cs typeface="Arial" pitchFamily="34" charset="0"/>
              </a:rPr>
              <a:t>FURPS (</a:t>
            </a:r>
            <a:r>
              <a:rPr lang="ru-RU" sz="4000" b="1" spc="8" dirty="0">
                <a:solidFill>
                  <a:srgbClr val="7030A0"/>
                </a:solidFill>
                <a:cs typeface="Arial" pitchFamily="34" charset="0"/>
              </a:rPr>
              <a:t>Роберта Грейди</a:t>
            </a:r>
            <a:r>
              <a:rPr lang="en-US" sz="4000" b="1" spc="8" dirty="0">
                <a:solidFill>
                  <a:srgbClr val="7030A0"/>
                </a:solidFill>
                <a:cs typeface="Arial" pitchFamily="34" charset="0"/>
              </a:rPr>
              <a:t>)</a:t>
            </a:r>
            <a:endParaRPr lang="ru-RU" altLang="ru-RU" sz="4000" b="1" spc="8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CF9DD1-A1C7-4799-8124-D2805629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611628" y="6427219"/>
            <a:ext cx="41857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4180" y="1392444"/>
            <a:ext cx="4756046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chemeClr val="tx2">
                    <a:lumMod val="50000"/>
                  </a:schemeClr>
                </a:solidFill>
              </a:rPr>
              <a:t>FURPS</a:t>
            </a:r>
            <a:endParaRPr lang="ru-RU" sz="2400" b="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b="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>
                <a:solidFill>
                  <a:schemeClr val="tx2">
                    <a:lumMod val="50000"/>
                  </a:schemeClr>
                </a:solidFill>
              </a:rPr>
              <a:t>Functionality - </a:t>
            </a:r>
            <a:r>
              <a:rPr lang="ru-RU" b="0" dirty="0">
                <a:solidFill>
                  <a:schemeClr val="tx2">
                    <a:lumMod val="50000"/>
                  </a:schemeClr>
                </a:solidFill>
              </a:rPr>
              <a:t>Функциональность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>
                <a:solidFill>
                  <a:schemeClr val="tx2">
                    <a:lumMod val="50000"/>
                  </a:schemeClr>
                </a:solidFill>
              </a:rPr>
              <a:t>Usability - </a:t>
            </a:r>
            <a:r>
              <a:rPr lang="ru-RU" b="0" dirty="0">
                <a:solidFill>
                  <a:schemeClr val="tx2">
                    <a:lumMod val="50000"/>
                  </a:schemeClr>
                </a:solidFill>
              </a:rPr>
              <a:t>Удобство использования </a:t>
            </a:r>
            <a:endParaRPr lang="en-US" b="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>
                <a:solidFill>
                  <a:schemeClr val="tx2">
                    <a:lumMod val="50000"/>
                  </a:schemeClr>
                </a:solidFill>
              </a:rPr>
              <a:t>Reliability - </a:t>
            </a:r>
            <a:r>
              <a:rPr lang="ru-RU" b="0" dirty="0">
                <a:solidFill>
                  <a:schemeClr val="tx2">
                    <a:lumMod val="50000"/>
                  </a:schemeClr>
                </a:solidFill>
              </a:rPr>
              <a:t>Надежность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>
                <a:solidFill>
                  <a:schemeClr val="tx2">
                    <a:lumMod val="50000"/>
                  </a:schemeClr>
                </a:solidFill>
              </a:rPr>
              <a:t>Performance - </a:t>
            </a:r>
            <a:r>
              <a:rPr lang="ru-RU" b="0" dirty="0">
                <a:solidFill>
                  <a:schemeClr val="tx2">
                    <a:lumMod val="50000"/>
                  </a:schemeClr>
                </a:solidFill>
              </a:rPr>
              <a:t>Производительность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>
                <a:solidFill>
                  <a:schemeClr val="tx2">
                    <a:lumMod val="50000"/>
                  </a:schemeClr>
                </a:solidFill>
              </a:rPr>
              <a:t>Supportability - </a:t>
            </a:r>
            <a:r>
              <a:rPr lang="ru-RU" b="0" dirty="0" err="1">
                <a:solidFill>
                  <a:schemeClr val="tx2">
                    <a:lumMod val="50000"/>
                  </a:schemeClr>
                </a:solidFill>
              </a:rPr>
              <a:t>Сопровождаемость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74340" y="1392444"/>
            <a:ext cx="519918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chemeClr val="tx2">
                    <a:lumMod val="50000"/>
                  </a:schemeClr>
                </a:solidFill>
              </a:rPr>
              <a:t>FURPS</a:t>
            </a:r>
            <a:r>
              <a:rPr lang="ru-RU" sz="2400" b="0" dirty="0">
                <a:solidFill>
                  <a:schemeClr val="tx2">
                    <a:lumMod val="50000"/>
                  </a:schemeClr>
                </a:solidFill>
              </a:rPr>
              <a:t>+</a:t>
            </a:r>
          </a:p>
          <a:p>
            <a:endParaRPr lang="ru-RU" sz="2400" b="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>
                <a:solidFill>
                  <a:schemeClr val="tx2">
                    <a:lumMod val="50000"/>
                  </a:schemeClr>
                </a:solidFill>
              </a:rPr>
              <a:t>Functionality - </a:t>
            </a:r>
            <a:r>
              <a:rPr lang="ru-RU" b="0" dirty="0">
                <a:solidFill>
                  <a:schemeClr val="tx2">
                    <a:lumMod val="50000"/>
                  </a:schemeClr>
                </a:solidFill>
              </a:rPr>
              <a:t>Функциональность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>
                <a:solidFill>
                  <a:schemeClr val="tx2">
                    <a:lumMod val="50000"/>
                  </a:schemeClr>
                </a:solidFill>
              </a:rPr>
              <a:t>Usability - </a:t>
            </a:r>
            <a:r>
              <a:rPr lang="ru-RU" b="0" dirty="0">
                <a:solidFill>
                  <a:schemeClr val="tx2">
                    <a:lumMod val="50000"/>
                  </a:schemeClr>
                </a:solidFill>
              </a:rPr>
              <a:t>Удобство использования </a:t>
            </a:r>
            <a:endParaRPr lang="en-US" b="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>
                <a:solidFill>
                  <a:schemeClr val="tx2">
                    <a:lumMod val="50000"/>
                  </a:schemeClr>
                </a:solidFill>
              </a:rPr>
              <a:t>Reliability - </a:t>
            </a:r>
            <a:r>
              <a:rPr lang="ru-RU" b="0" dirty="0">
                <a:solidFill>
                  <a:schemeClr val="tx2">
                    <a:lumMod val="50000"/>
                  </a:schemeClr>
                </a:solidFill>
              </a:rPr>
              <a:t>Надежность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>
                <a:solidFill>
                  <a:schemeClr val="tx2">
                    <a:lumMod val="50000"/>
                  </a:schemeClr>
                </a:solidFill>
              </a:rPr>
              <a:t>Performance - </a:t>
            </a:r>
            <a:r>
              <a:rPr lang="ru-RU" b="0" dirty="0">
                <a:solidFill>
                  <a:schemeClr val="tx2">
                    <a:lumMod val="50000"/>
                  </a:schemeClr>
                </a:solidFill>
              </a:rPr>
              <a:t>Производительность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>
                <a:solidFill>
                  <a:schemeClr val="tx2">
                    <a:lumMod val="50000"/>
                  </a:schemeClr>
                </a:solidFill>
              </a:rPr>
              <a:t>Supportability - </a:t>
            </a:r>
            <a:r>
              <a:rPr lang="ru-RU" b="0" dirty="0" err="1">
                <a:solidFill>
                  <a:schemeClr val="tx2">
                    <a:lumMod val="50000"/>
                  </a:schemeClr>
                </a:solidFill>
              </a:rPr>
              <a:t>Сопровождаемость</a:t>
            </a:r>
            <a:endParaRPr lang="ru-RU" sz="2400" dirty="0"/>
          </a:p>
          <a:p>
            <a:r>
              <a:rPr lang="ru-RU" b="0" dirty="0">
                <a:solidFill>
                  <a:schemeClr val="tx2">
                    <a:lumMod val="50000"/>
                  </a:schemeClr>
                </a:solidFill>
              </a:rPr>
              <a:t>   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2">
                    <a:lumMod val="50000"/>
                  </a:schemeClr>
                </a:solidFill>
              </a:rPr>
              <a:t>Design – </a:t>
            </a:r>
            <a:r>
              <a:rPr lang="ru-RU" b="0" dirty="0">
                <a:solidFill>
                  <a:schemeClr val="tx2">
                    <a:lumMod val="50000"/>
                  </a:schemeClr>
                </a:solidFill>
              </a:rPr>
              <a:t>Дизайн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2">
                    <a:lumMod val="50000"/>
                  </a:schemeClr>
                </a:solidFill>
              </a:rPr>
              <a:t>Implementation - </a:t>
            </a:r>
            <a:r>
              <a:rPr lang="ru-RU" b="0" dirty="0">
                <a:solidFill>
                  <a:schemeClr val="tx2">
                    <a:lumMod val="50000"/>
                  </a:schemeClr>
                </a:solidFill>
              </a:rPr>
              <a:t>Реализация</a:t>
            </a:r>
            <a:endParaRPr lang="en-US" b="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2">
                    <a:lumMod val="50000"/>
                  </a:schemeClr>
                </a:solidFill>
              </a:rPr>
              <a:t>Interface - </a:t>
            </a:r>
            <a:r>
              <a:rPr lang="ru-RU" b="0" dirty="0">
                <a:solidFill>
                  <a:schemeClr val="tx2">
                    <a:lumMod val="50000"/>
                  </a:schemeClr>
                </a:solidFill>
              </a:rPr>
              <a:t>Интерфейс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2">
                    <a:lumMod val="50000"/>
                  </a:schemeClr>
                </a:solidFill>
              </a:rPr>
              <a:t>Physical – </a:t>
            </a:r>
            <a:r>
              <a:rPr lang="ru-RU" b="0" dirty="0">
                <a:solidFill>
                  <a:schemeClr val="tx2">
                    <a:lumMod val="50000"/>
                  </a:schemeClr>
                </a:solidFill>
              </a:rPr>
              <a:t>Физические параметры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4DA01F-6FAA-48C9-8F13-21E947A8D5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1B9D52-EF15-48B5-9855-404536F506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80766"/>
      </p:ext>
    </p:extLst>
  </p:cSld>
  <p:clrMapOvr>
    <a:masterClrMapping/>
  </p:clrMapOvr>
  <p:transition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C96CCD4-B566-48E2-A982-1425E569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06332" y="6331298"/>
            <a:ext cx="393526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ABBC6C-2154-49E7-9DC7-DE385BD1E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3F5495-4B08-4546-AA49-FFEB0F514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A5B9FB-5199-47F2-8177-BBBBDB707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096" y="1182239"/>
            <a:ext cx="7065807" cy="5221512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8B07B518-E155-4849-A441-9872A434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11" y="298370"/>
            <a:ext cx="9502122" cy="866551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sz="4000" b="1" spc="8" dirty="0">
                <a:solidFill>
                  <a:srgbClr val="7030A0"/>
                </a:solidFill>
                <a:cs typeface="Arial" pitchFamily="34" charset="0"/>
              </a:rPr>
              <a:t>Модель качества Боэма</a:t>
            </a:r>
            <a:endParaRPr lang="ru-RU" altLang="ru-RU" sz="4000" b="1" spc="8" dirty="0">
              <a:solidFill>
                <a:srgbClr val="7030A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76634"/>
      </p:ext>
    </p:extLst>
  </p:cSld>
  <p:clrMapOvr>
    <a:masterClrMapping/>
  </p:clrMapOvr>
  <p:transition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286114" y="310896"/>
            <a:ext cx="9502122" cy="1054441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Модель качества </a:t>
            </a:r>
            <a:r>
              <a:rPr lang="ru-RU" altLang="ru-RU" sz="4000" b="1" spc="8" dirty="0" err="1">
                <a:solidFill>
                  <a:srgbClr val="7030A0"/>
                </a:solidFill>
                <a:cs typeface="Arial" pitchFamily="34" charset="0"/>
              </a:rPr>
              <a:t>МакКолла</a:t>
            </a:r>
            <a:endParaRPr lang="ru-RU" altLang="ru-RU" sz="4000" b="1" spc="8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45594E0-BC98-4D17-B4FF-8E59BC5B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560952" y="6374205"/>
            <a:ext cx="41857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16" y="1215024"/>
            <a:ext cx="7121810" cy="50740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3D1FEB-9303-4C39-8BD7-54E33494B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0890DF-9032-4C8D-92D8-D546C8EE86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55043"/>
      </p:ext>
    </p:extLst>
  </p:cSld>
  <p:clrMapOvr>
    <a:masterClrMapping/>
  </p:clrMapOvr>
  <p:transition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286114" y="310896"/>
            <a:ext cx="9502122" cy="1054441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Модель качества </a:t>
            </a:r>
            <a:r>
              <a:rPr lang="ru-RU" altLang="ru-RU" sz="4000" b="1" spc="8" dirty="0" err="1">
                <a:solidFill>
                  <a:srgbClr val="7030A0"/>
                </a:solidFill>
                <a:cs typeface="Arial" pitchFamily="34" charset="0"/>
              </a:rPr>
              <a:t>МакКолла</a:t>
            </a:r>
            <a:endParaRPr lang="ru-RU" altLang="ru-RU" sz="4000" b="1" spc="8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863220-C8A9-41D1-88B7-FAD9C1CB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560952" y="6374205"/>
            <a:ext cx="41857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F08B59-FB61-46DE-9467-417FDA0D1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885" y="1154128"/>
            <a:ext cx="4958229" cy="51426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741D0E-9CF3-413A-B798-0CC4DB9F59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FF5C48-A311-4C6C-B4BA-7B82100361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61709"/>
      </p:ext>
    </p:extLst>
  </p:cSld>
  <p:clrMapOvr>
    <a:masterClrMapping/>
  </p:clrMapOvr>
  <p:transition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286114" y="310896"/>
            <a:ext cx="9502122" cy="1054441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en-US" altLang="ru-RU" sz="4000" b="1" spc="8" dirty="0">
                <a:solidFill>
                  <a:srgbClr val="7030A0"/>
                </a:solidFill>
                <a:cs typeface="Arial" pitchFamily="34" charset="0"/>
              </a:rPr>
              <a:t>ISO  9126</a:t>
            </a: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 - </a:t>
            </a:r>
            <a:r>
              <a:rPr lang="ru-RU" sz="4000" b="1" spc="8" dirty="0">
                <a:solidFill>
                  <a:srgbClr val="7030A0"/>
                </a:solidFill>
                <a:cs typeface="Arial" pitchFamily="34" charset="0"/>
              </a:rPr>
              <a:t>ГОСТ Р ИСО/МЭК 9126-93 </a:t>
            </a:r>
            <a:endParaRPr lang="ru-RU" altLang="ru-RU" sz="4000" b="1" spc="8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C9BBBE-A954-4DD0-9584-7B123987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560952" y="6374205"/>
            <a:ext cx="41857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45" y="1323105"/>
            <a:ext cx="6899837" cy="51748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334661-49EA-4BC7-A31E-3477F9E680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1AACE4-EF0A-40A4-AC60-2802F2090A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12435"/>
      </p:ext>
    </p:extLst>
  </p:cSld>
  <p:clrMapOvr>
    <a:masterClrMapping/>
  </p:clrMapOvr>
  <p:transition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286114" y="310896"/>
            <a:ext cx="9502122" cy="1054441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en-US" altLang="ru-RU" sz="4000" b="1" spc="8" dirty="0">
                <a:solidFill>
                  <a:srgbClr val="7030A0"/>
                </a:solidFill>
                <a:cs typeface="Arial" pitchFamily="34" charset="0"/>
              </a:rPr>
              <a:t>ISO  </a:t>
            </a: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25010 - ГОСТ Р ИСО/МЭК 25010 - 2015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45594E0-BC98-4D17-B4FF-8E59BC5B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560952" y="6374205"/>
            <a:ext cx="41857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459DCE-5493-406C-B709-29A36B20B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31" y="1308514"/>
            <a:ext cx="10235737" cy="456317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99F193-5471-436A-8F2B-4C11B12C09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E8963E-4F21-466A-AC20-FF327DE015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58746"/>
      </p:ext>
    </p:extLst>
  </p:cSld>
  <p:clrMapOvr>
    <a:masterClrMapping/>
  </p:clrMapOvr>
  <p:transition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286114" y="310896"/>
            <a:ext cx="9502122" cy="1054441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en-US" altLang="ru-RU" sz="4000" b="1" spc="8" dirty="0">
                <a:solidFill>
                  <a:srgbClr val="7030A0"/>
                </a:solidFill>
                <a:cs typeface="Arial" pitchFamily="34" charset="0"/>
              </a:rPr>
              <a:t>ISO  </a:t>
            </a: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25010 - ГОСТ Р ИСО/МЭК 25010 - 2015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45594E0-BC98-4D17-B4FF-8E59BC5B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560952" y="6374205"/>
            <a:ext cx="41857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0922FA-8AC1-40E5-8CAD-32B4FD0DC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14" y="1390349"/>
            <a:ext cx="11162371" cy="43995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7A710E-A799-4ED7-B713-DB491E4CB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85C187-96AD-4832-98F2-09946AD387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84713"/>
      </p:ext>
    </p:extLst>
  </p:cSld>
  <p:clrMapOvr>
    <a:masterClrMapping/>
  </p:clrMapOvr>
  <p:transition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286114" y="310896"/>
            <a:ext cx="9502122" cy="1054441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Классификации моделей качества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6685F62-A247-4CF1-9539-417DE9772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560952" y="6374205"/>
            <a:ext cx="41857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86114" y="1171815"/>
            <a:ext cx="11363457" cy="48639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ISO 9126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международный стандарт, оценочные характеристики качества ПО</a:t>
            </a:r>
          </a:p>
          <a:p>
            <a:r>
              <a:rPr lang="ru-RU" sz="2200" b="1" i="0" u="none" strike="noStrike" dirty="0">
                <a:solidFill>
                  <a:srgbClr val="2D2D2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ГОСТ Р ИСО/МЭК 25010-2015 </a:t>
            </a:r>
            <a:r>
              <a:rPr lang="ru-RU" sz="2200" i="0" u="none" strike="noStrike" dirty="0">
                <a:solidFill>
                  <a:srgbClr val="2D2D2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Модели качества систем и программных продуктов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ГОСТ Р ИСО/МЭК 9126-93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ОЦЕНКА ПРОГРАММНОЙ ПРОДУКЦИИ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 качества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Модель качества по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МакКолу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McCall’s Quality Model)</a:t>
            </a: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Модель качества 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FURPS+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(Роберт </a:t>
            </a:r>
            <a:r>
              <a:rPr lang="ru-RU" alt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Грейди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1061-1998 IEEE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Standard for Software Quality Metrics Methodology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ISO 8402:1994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Quality management and quality assurance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Отраслевые классификации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классификации определяется Заказчиком или Исполнителем.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5420BE-F836-4B3B-A8A1-D03BE2ED6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ED1D83-3AE2-499E-8FDF-BF8D239EE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3713"/>
      </p:ext>
    </p:extLst>
  </p:cSld>
  <p:clrMapOvr>
    <a:masterClrMapping/>
  </p:clrMapOvr>
  <p:transition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3943C5-9D96-46C9-BB42-4A72935D7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286113" y="310896"/>
            <a:ext cx="9574859" cy="904129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sz="4000" b="1" spc="8" dirty="0">
                <a:solidFill>
                  <a:srgbClr val="7030A0"/>
                </a:solidFill>
                <a:cs typeface="Arial" pitchFamily="34" charset="0"/>
              </a:rPr>
              <a:t>ГОСТ 34.602-89 ТЗ на АС</a:t>
            </a:r>
            <a:endParaRPr lang="ru-RU" altLang="ru-RU" sz="4000" b="1" spc="8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15660D9-E36A-4807-9198-4C10AA48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31384" y="6343824"/>
            <a:ext cx="41857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309491" y="1344755"/>
            <a:ext cx="11321893" cy="3710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требованиях к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показателям назначения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 приводят значения параметров, характеризующие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степень соответствия системы ее назначению.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АСУ указывают: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степень приспособляемости системы к изменению процессов и методов управления, к отклонениям параметров объекта управления;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допустимые пределы модернизации и развития системы;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вероятностно-временные характеристики, при которых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сохраняется целевое назначение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D7487B-F544-45D5-9376-44079D016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89201"/>
      </p:ext>
    </p:extLst>
  </p:cSld>
  <p:clrMapOvr>
    <a:masterClrMapping/>
  </p:clrMapOvr>
  <p:transition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/>
          </p:cNvSpPr>
          <p:nvPr/>
        </p:nvSpPr>
        <p:spPr>
          <a:xfrm>
            <a:off x="379095" y="263047"/>
            <a:ext cx="7989058" cy="85176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lnSpc>
                <a:spcPct val="95000"/>
              </a:lnSpc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80000"/>
              <a:defRPr/>
            </a:pPr>
            <a:r>
              <a:rPr lang="ru-RU" spc="8" dirty="0">
                <a:solidFill>
                  <a:srgbClr val="7030A0"/>
                </a:solidFill>
                <a:cs typeface="Arial" pitchFamily="34" charset="0"/>
              </a:rPr>
              <a:t>Ирина </a:t>
            </a:r>
            <a:r>
              <a:rPr lang="ru-RU" spc="8" dirty="0" err="1">
                <a:solidFill>
                  <a:srgbClr val="7030A0"/>
                </a:solidFill>
                <a:cs typeface="Arial" pitchFamily="34" charset="0"/>
              </a:rPr>
              <a:t>Гертовская</a:t>
            </a:r>
            <a:endParaRPr lang="ru-RU" spc="8" dirty="0">
              <a:solidFill>
                <a:srgbClr val="7030A0"/>
              </a:solidFill>
              <a:cs typeface="Arial" pitchFamily="34" charset="0"/>
            </a:endParaRPr>
          </a:p>
        </p:txBody>
      </p:sp>
      <p:pic>
        <p:nvPicPr>
          <p:cNvPr id="10" name="Рисунок 9" descr="Гертовская_web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9505" y="1422637"/>
            <a:ext cx="3173923" cy="4176497"/>
          </a:xfrm>
          <a:prstGeom prst="rect">
            <a:avLst/>
          </a:prstGeom>
        </p:spPr>
      </p:pic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D9761E0-E530-4252-918E-23F42BF8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74050" y="6331298"/>
            <a:ext cx="3810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8E969-886B-4445-B35A-9E5E42EAB8F3}"/>
              </a:ext>
            </a:extLst>
          </p:cNvPr>
          <p:cNvSpPr txBox="1"/>
          <p:nvPr/>
        </p:nvSpPr>
        <p:spPr>
          <a:xfrm>
            <a:off x="839495" y="1474392"/>
            <a:ext cx="68860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Эксперт системного и бизнес-анализа</a:t>
            </a:r>
          </a:p>
          <a:p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Соавтор профессионального стандарта РФ «Бизнес-аналитик»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71BA01-2A64-4A2B-AA7A-9DE06EB85DD1}"/>
              </a:ext>
            </a:extLst>
          </p:cNvPr>
          <p:cNvSpPr/>
          <p:nvPr/>
        </p:nvSpPr>
        <p:spPr>
          <a:xfrm>
            <a:off x="839495" y="2677924"/>
            <a:ext cx="6886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Докладчик </a:t>
            </a:r>
            <a:r>
              <a:rPr lang="ru-RU" b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Analyst</a:t>
            </a:r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Days</a:t>
            </a:r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SECR, ЛАФ, Точка сборки</a:t>
            </a:r>
          </a:p>
          <a:p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Член программного комитета SECR, ЛАФ</a:t>
            </a:r>
          </a:p>
          <a:p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E408D0-1BAE-415B-BDF7-684623706A13}"/>
              </a:ext>
            </a:extLst>
          </p:cNvPr>
          <p:cNvSpPr txBox="1"/>
          <p:nvPr/>
        </p:nvSpPr>
        <p:spPr>
          <a:xfrm>
            <a:off x="2397512" y="4669242"/>
            <a:ext cx="52027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fb.com/</a:t>
            </a:r>
            <a:r>
              <a:rPr lang="ru-RU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gertovskaya.irina</a:t>
            </a:r>
            <a:r>
              <a:rPr lang="ru-RU" sz="2000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Fb.</a:t>
            </a:r>
            <a:r>
              <a:rPr lang="ru-RU" sz="2000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ПРАКТИКИ И КОМПЕТЕНЦИИ</a:t>
            </a:r>
          </a:p>
          <a:p>
            <a:r>
              <a:rPr lang="ru-RU" sz="2000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t.me/</a:t>
            </a:r>
            <a:r>
              <a:rPr lang="ru-RU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igerta</a:t>
            </a:r>
            <a:r>
              <a:rPr lang="ru-RU" sz="2000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iggert@gmail.com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4F98FD-0AFA-421B-93D0-DD913B9FB2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" y="6085606"/>
            <a:ext cx="1482131" cy="7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24565"/>
      </p:ext>
    </p:extLst>
  </p:cSld>
  <p:clrMapOvr>
    <a:masterClrMapping/>
  </p:clrMapOvr>
  <p:transition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286113" y="310896"/>
            <a:ext cx="10281718" cy="841499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sz="4000" b="1" spc="8" dirty="0">
                <a:solidFill>
                  <a:srgbClr val="7030A0"/>
                </a:solidFill>
                <a:cs typeface="Arial" pitchFamily="34" charset="0"/>
              </a:rPr>
              <a:t>Атрибуты качества (</a:t>
            </a:r>
            <a:r>
              <a:rPr lang="en-US" sz="4000" b="1" spc="8" dirty="0" err="1">
                <a:solidFill>
                  <a:srgbClr val="7030A0"/>
                </a:solidFill>
                <a:cs typeface="Arial" pitchFamily="34" charset="0"/>
              </a:rPr>
              <a:t>BABoK</a:t>
            </a:r>
            <a:r>
              <a:rPr lang="en-US" sz="4000" b="1" spc="8" dirty="0">
                <a:solidFill>
                  <a:srgbClr val="7030A0"/>
                </a:solidFill>
                <a:cs typeface="Arial" pitchFamily="34" charset="0"/>
              </a:rPr>
              <a:t> 3.0</a:t>
            </a:r>
            <a:r>
              <a:rPr lang="ru-RU" sz="4000" b="1" spc="8" dirty="0">
                <a:solidFill>
                  <a:srgbClr val="7030A0"/>
                </a:solidFill>
                <a:cs typeface="Arial" pitchFamily="34" charset="0"/>
              </a:rPr>
              <a:t>)</a:t>
            </a:r>
            <a:endParaRPr lang="ru-RU" altLang="ru-RU" sz="4000" b="1" spc="8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55A292E-93E2-4469-B9AA-EC347C7F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45089" y="6356350"/>
            <a:ext cx="406052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29248" y="1239047"/>
            <a:ext cx="10711903" cy="5030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0" indent="0" algn="just" eaLnBrk="1" hangingPunct="1">
              <a:spcAft>
                <a:spcPct val="70000"/>
              </a:spcAft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Условия, при которых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эффективно.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системы:</a:t>
            </a:r>
          </a:p>
          <a:p>
            <a:pPr lvl="4" algn="just" eaLnBrk="1" hangingPunct="1">
              <a:spcAft>
                <a:spcPct val="70000"/>
              </a:spcAft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Пропускная способность</a:t>
            </a:r>
          </a:p>
          <a:p>
            <a:pPr lvl="4" algn="just" eaLnBrk="1" hangingPunct="1">
              <a:spcAft>
                <a:spcPct val="70000"/>
              </a:spcAft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Скорость</a:t>
            </a:r>
          </a:p>
          <a:p>
            <a:pPr lvl="4" algn="just" eaLnBrk="1" hangingPunct="1">
              <a:spcAft>
                <a:spcPct val="70000"/>
              </a:spcAft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</a:t>
            </a:r>
          </a:p>
          <a:p>
            <a:pPr lvl="4" algn="just" eaLnBrk="1" hangingPunct="1">
              <a:spcAft>
                <a:spcPct val="70000"/>
              </a:spcAft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</a:t>
            </a:r>
          </a:p>
          <a:p>
            <a:pPr lvl="4" algn="just" eaLnBrk="1" hangingPunct="1">
              <a:spcAft>
                <a:spcPct val="70000"/>
              </a:spcAft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Архитектура</a:t>
            </a:r>
          </a:p>
          <a:p>
            <a:pPr lvl="4" algn="just" eaLnBrk="1" hangingPunct="1">
              <a:spcAft>
                <a:spcPct val="70000"/>
              </a:spcAft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Пользовательский интерфейс </a:t>
            </a:r>
          </a:p>
          <a:p>
            <a:pPr marL="1063625" lvl="4" indent="0" algn="just" eaLnBrk="1" hangingPunct="1">
              <a:spcAft>
                <a:spcPct val="70000"/>
              </a:spcAft>
              <a:buNone/>
            </a:pPr>
            <a:r>
              <a:rPr lang="ru-RU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связаны с поведением или функциональностью решения.</a:t>
            </a:r>
          </a:p>
          <a:p>
            <a:pPr algn="just" eaLnBrk="1" hangingPunct="1">
              <a:spcAft>
                <a:spcPct val="70000"/>
              </a:spcAft>
            </a:pPr>
            <a:endParaRPr lang="ru-RU" sz="2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381B8D-10B0-41CE-97C4-0E34B872E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F03AB39-75E2-4121-99C7-B359E2632F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17790"/>
      </p:ext>
    </p:extLst>
  </p:cSld>
  <p:clrMapOvr>
    <a:masterClrMapping/>
  </p:clrMapOvr>
  <p:transition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C79FA56-D4A2-4CD0-B966-5ADD08E6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45089" y="6356350"/>
            <a:ext cx="406052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990643" y="1045924"/>
            <a:ext cx="0" cy="494778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1041" y="2342367"/>
            <a:ext cx="1114816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3775" y="3858017"/>
            <a:ext cx="1089764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3757808" y="1508665"/>
            <a:ext cx="1991563" cy="6708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Бизнес-требования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79121" y="1019177"/>
            <a:ext cx="5164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Нефункциональные требования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3425" y="1091786"/>
            <a:ext cx="4767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Функциональные требования</a:t>
            </a:r>
          </a:p>
        </p:txBody>
      </p:sp>
      <p:sp>
        <p:nvSpPr>
          <p:cNvPr id="21" name="Блок-схема: документ 20"/>
          <p:cNvSpPr/>
          <p:nvPr/>
        </p:nvSpPr>
        <p:spPr>
          <a:xfrm>
            <a:off x="348601" y="1991638"/>
            <a:ext cx="3096057" cy="701458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Концепция, границы</a:t>
            </a:r>
          </a:p>
        </p:txBody>
      </p:sp>
      <p:sp>
        <p:nvSpPr>
          <p:cNvPr id="22" name="Блок-схема: документ 21"/>
          <p:cNvSpPr/>
          <p:nvPr/>
        </p:nvSpPr>
        <p:spPr>
          <a:xfrm>
            <a:off x="348601" y="3466579"/>
            <a:ext cx="5400770" cy="701458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Варианты использования</a:t>
            </a:r>
          </a:p>
        </p:txBody>
      </p:sp>
      <p:sp>
        <p:nvSpPr>
          <p:cNvPr id="23" name="Блок-схема: документ 22"/>
          <p:cNvSpPr/>
          <p:nvPr/>
        </p:nvSpPr>
        <p:spPr>
          <a:xfrm>
            <a:off x="4108537" y="5408113"/>
            <a:ext cx="3795386" cy="701458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Спецификация требований к ПО</a:t>
            </a:r>
          </a:p>
        </p:txBody>
      </p:sp>
      <p:sp>
        <p:nvSpPr>
          <p:cNvPr id="27" name="Овал 26"/>
          <p:cNvSpPr/>
          <p:nvPr/>
        </p:nvSpPr>
        <p:spPr>
          <a:xfrm>
            <a:off x="7177580" y="1508664"/>
            <a:ext cx="1991563" cy="6708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C00000"/>
                </a:solidFill>
              </a:rPr>
              <a:t>Бизнес-правила</a:t>
            </a:r>
          </a:p>
        </p:txBody>
      </p:sp>
      <p:sp>
        <p:nvSpPr>
          <p:cNvPr id="28" name="Овал 27"/>
          <p:cNvSpPr/>
          <p:nvPr/>
        </p:nvSpPr>
        <p:spPr>
          <a:xfrm>
            <a:off x="8987470" y="2802338"/>
            <a:ext cx="1991563" cy="6708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C00000"/>
                </a:solidFill>
              </a:rPr>
              <a:t>Атрибуты качества</a:t>
            </a:r>
          </a:p>
        </p:txBody>
      </p:sp>
      <p:sp>
        <p:nvSpPr>
          <p:cNvPr id="29" name="Овал 28"/>
          <p:cNvSpPr/>
          <p:nvPr/>
        </p:nvSpPr>
        <p:spPr>
          <a:xfrm>
            <a:off x="3354947" y="2605069"/>
            <a:ext cx="2417523" cy="6708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Требования пользователей</a:t>
            </a:r>
          </a:p>
        </p:txBody>
      </p:sp>
      <p:cxnSp>
        <p:nvCxnSpPr>
          <p:cNvPr id="31" name="Прямая со стрелкой 30"/>
          <p:cNvCxnSpPr>
            <a:stCxn id="21" idx="3"/>
            <a:endCxn id="29" idx="0"/>
          </p:cNvCxnSpPr>
          <p:nvPr/>
        </p:nvCxnSpPr>
        <p:spPr>
          <a:xfrm>
            <a:off x="3444658" y="2342367"/>
            <a:ext cx="1119051" cy="26270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7" idx="6"/>
            <a:endCxn id="28" idx="0"/>
          </p:cNvCxnSpPr>
          <p:nvPr/>
        </p:nvCxnSpPr>
        <p:spPr>
          <a:xfrm>
            <a:off x="9169143" y="1844096"/>
            <a:ext cx="814109" cy="95824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6" idx="2"/>
            <a:endCxn id="21" idx="0"/>
          </p:cNvCxnSpPr>
          <p:nvPr/>
        </p:nvCxnSpPr>
        <p:spPr>
          <a:xfrm flipH="1">
            <a:off x="1896630" y="1844097"/>
            <a:ext cx="1861178" cy="14754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9" idx="3"/>
            <a:endCxn id="22" idx="0"/>
          </p:cNvCxnSpPr>
          <p:nvPr/>
        </p:nvCxnSpPr>
        <p:spPr>
          <a:xfrm flipH="1">
            <a:off x="3048986" y="3177686"/>
            <a:ext cx="659999" cy="28889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7" idx="3"/>
          </p:cNvCxnSpPr>
          <p:nvPr/>
        </p:nvCxnSpPr>
        <p:spPr>
          <a:xfrm flipH="1">
            <a:off x="5346596" y="2081281"/>
            <a:ext cx="2122642" cy="143853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244279" y="4332474"/>
            <a:ext cx="1991563" cy="6708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Системные требования</a:t>
            </a:r>
          </a:p>
        </p:txBody>
      </p:sp>
      <p:sp>
        <p:nvSpPr>
          <p:cNvPr id="62" name="Овал 61"/>
          <p:cNvSpPr/>
          <p:nvPr/>
        </p:nvSpPr>
        <p:spPr>
          <a:xfrm>
            <a:off x="2918564" y="4430720"/>
            <a:ext cx="2830807" cy="6708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Функциональные требования</a:t>
            </a:r>
          </a:p>
        </p:txBody>
      </p:sp>
      <p:cxnSp>
        <p:nvCxnSpPr>
          <p:cNvPr id="63" name="Прямая со стрелкой 62"/>
          <p:cNvCxnSpPr>
            <a:stCxn id="61" idx="6"/>
            <a:endCxn id="62" idx="2"/>
          </p:cNvCxnSpPr>
          <p:nvPr/>
        </p:nvCxnSpPr>
        <p:spPr>
          <a:xfrm>
            <a:off x="2235842" y="4667906"/>
            <a:ext cx="682722" cy="9824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62" idx="4"/>
          </p:cNvCxnSpPr>
          <p:nvPr/>
        </p:nvCxnSpPr>
        <p:spPr>
          <a:xfrm>
            <a:off x="4333968" y="5101583"/>
            <a:ext cx="419621" cy="30653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22" idx="2"/>
            <a:endCxn id="62" idx="0"/>
          </p:cNvCxnSpPr>
          <p:nvPr/>
        </p:nvCxnSpPr>
        <p:spPr>
          <a:xfrm>
            <a:off x="3048986" y="4121663"/>
            <a:ext cx="1284982" cy="30905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27" idx="5"/>
          </p:cNvCxnSpPr>
          <p:nvPr/>
        </p:nvCxnSpPr>
        <p:spPr>
          <a:xfrm flipH="1">
            <a:off x="4847573" y="2081281"/>
            <a:ext cx="4029912" cy="234943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28" idx="3"/>
            <a:endCxn id="62" idx="7"/>
          </p:cNvCxnSpPr>
          <p:nvPr/>
        </p:nvCxnSpPr>
        <p:spPr>
          <a:xfrm flipH="1">
            <a:off x="5334809" y="3374955"/>
            <a:ext cx="3944319" cy="115401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Овал 89"/>
          <p:cNvSpPr/>
          <p:nvPr/>
        </p:nvSpPr>
        <p:spPr>
          <a:xfrm>
            <a:off x="6692383" y="4165627"/>
            <a:ext cx="2189396" cy="6708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C00000"/>
                </a:solidFill>
              </a:rPr>
              <a:t>Внешние интерфейсы</a:t>
            </a:r>
          </a:p>
        </p:txBody>
      </p:sp>
      <p:sp>
        <p:nvSpPr>
          <p:cNvPr id="91" name="Овал 90"/>
          <p:cNvSpPr/>
          <p:nvPr/>
        </p:nvSpPr>
        <p:spPr>
          <a:xfrm>
            <a:off x="9300620" y="5101583"/>
            <a:ext cx="2348585" cy="6708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C00000"/>
                </a:solidFill>
              </a:rPr>
              <a:t>Ограничения</a:t>
            </a:r>
          </a:p>
        </p:txBody>
      </p:sp>
      <p:cxnSp>
        <p:nvCxnSpPr>
          <p:cNvPr id="92" name="Прямая со стрелкой 91"/>
          <p:cNvCxnSpPr>
            <a:stCxn id="28" idx="5"/>
          </p:cNvCxnSpPr>
          <p:nvPr/>
        </p:nvCxnSpPr>
        <p:spPr>
          <a:xfrm flipH="1">
            <a:off x="7903923" y="3374955"/>
            <a:ext cx="2783452" cy="207145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90" idx="2"/>
            <a:endCxn id="62" idx="6"/>
          </p:cNvCxnSpPr>
          <p:nvPr/>
        </p:nvCxnSpPr>
        <p:spPr>
          <a:xfrm flipH="1">
            <a:off x="5749371" y="4501059"/>
            <a:ext cx="943012" cy="26509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stCxn id="91" idx="2"/>
            <a:endCxn id="23" idx="3"/>
          </p:cNvCxnSpPr>
          <p:nvPr/>
        </p:nvCxnSpPr>
        <p:spPr>
          <a:xfrm flipH="1">
            <a:off x="7903923" y="5437015"/>
            <a:ext cx="1396697" cy="32182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27" idx="2"/>
            <a:endCxn id="16" idx="6"/>
          </p:cNvCxnSpPr>
          <p:nvPr/>
        </p:nvCxnSpPr>
        <p:spPr>
          <a:xfrm flipH="1">
            <a:off x="5749371" y="1844096"/>
            <a:ext cx="1428209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stCxn id="90" idx="3"/>
            <a:endCxn id="23" idx="0"/>
          </p:cNvCxnSpPr>
          <p:nvPr/>
        </p:nvCxnSpPr>
        <p:spPr>
          <a:xfrm flipH="1">
            <a:off x="6006230" y="4738244"/>
            <a:ext cx="1006783" cy="66986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>
            <a:extLst>
              <a:ext uri="{FF2B5EF4-FFF2-40B4-BE49-F238E27FC236}">
                <a16:creationId xmlns:a16="http://schemas.microsoft.com/office/drawing/2014/main" id="{375A6CE3-236A-41B3-957A-6619AE39AA19}"/>
              </a:ext>
            </a:extLst>
          </p:cNvPr>
          <p:cNvSpPr txBox="1">
            <a:spLocks/>
          </p:cNvSpPr>
          <p:nvPr/>
        </p:nvSpPr>
        <p:spPr>
          <a:xfrm>
            <a:off x="489106" y="453447"/>
            <a:ext cx="9691957" cy="7761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70000"/>
              </a:spcAft>
            </a:pP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Карл </a:t>
            </a:r>
            <a:r>
              <a:rPr lang="ru-RU" altLang="ru-RU" sz="4000" b="1" spc="8" dirty="0" err="1">
                <a:solidFill>
                  <a:srgbClr val="7030A0"/>
                </a:solidFill>
                <a:cs typeface="Arial" pitchFamily="34" charset="0"/>
              </a:rPr>
              <a:t>Вигерс</a:t>
            </a: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, Джой Битти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D51925-18EE-4805-9592-54CCB2CD2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CC9B3D-816A-46C5-93BE-B422F6EC8A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52295"/>
      </p:ext>
    </p:extLst>
  </p:cSld>
  <p:clrMapOvr>
    <a:masterClrMapping/>
  </p:clrMapOvr>
  <p:transition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C96CCD4-B566-48E2-A982-1425E569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06332" y="6331298"/>
            <a:ext cx="393526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ABBC6C-2154-49E7-9DC7-DE385BD1E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3F5495-4B08-4546-AA49-FFEB0F514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696FD770-3B2D-4E06-AB11-1306F83FCFC9}"/>
              </a:ext>
            </a:extLst>
          </p:cNvPr>
          <p:cNvSpPr txBox="1">
            <a:spLocks/>
          </p:cNvSpPr>
          <p:nvPr/>
        </p:nvSpPr>
        <p:spPr>
          <a:xfrm>
            <a:off x="489106" y="453447"/>
            <a:ext cx="9691957" cy="7761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70000"/>
              </a:spcAft>
            </a:pP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Нефункциональные требования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9F1B5B-F80B-4585-869C-D283DA83D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48" y="1229639"/>
            <a:ext cx="8665209" cy="3429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lvl="1" algn="just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Бизнес-правила</a:t>
            </a:r>
          </a:p>
          <a:p>
            <a:pPr lvl="1" algn="just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Атрибуты качества</a:t>
            </a:r>
          </a:p>
          <a:p>
            <a:pPr lvl="1" algn="just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Внешние интерфейсы</a:t>
            </a:r>
          </a:p>
          <a:p>
            <a:pPr lvl="1" algn="just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</a:t>
            </a:r>
          </a:p>
          <a:p>
            <a:pPr marL="277495" lvl="1" indent="0" algn="just" eaLnBrk="1" hangingPunct="1">
              <a:spcAft>
                <a:spcPct val="70000"/>
              </a:spcAft>
              <a:buNone/>
            </a:pPr>
            <a:r>
              <a:rPr lang="ru-RU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Удовлетворить стейкхолдеров, не нарушать требования.</a:t>
            </a:r>
          </a:p>
        </p:txBody>
      </p:sp>
    </p:spTree>
    <p:extLst>
      <p:ext uri="{BB962C8B-B14F-4D97-AF65-F5344CB8AC3E}">
        <p14:creationId xmlns:p14="http://schemas.microsoft.com/office/powerpoint/2010/main" val="1112410882"/>
      </p:ext>
    </p:extLst>
  </p:cSld>
  <p:clrMapOvr>
    <a:masterClrMapping/>
  </p:clrMapOvr>
  <p:transition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C96CCD4-B566-48E2-A982-1425E569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06332" y="6331298"/>
            <a:ext cx="393526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ABBC6C-2154-49E7-9DC7-DE385BD1E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3F5495-4B08-4546-AA49-FFEB0F514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696FD770-3B2D-4E06-AB11-1306F83FCFC9}"/>
              </a:ext>
            </a:extLst>
          </p:cNvPr>
          <p:cNvSpPr txBox="1">
            <a:spLocks/>
          </p:cNvSpPr>
          <p:nvPr/>
        </p:nvSpPr>
        <p:spPr>
          <a:xfrm>
            <a:off x="489106" y="453447"/>
            <a:ext cx="9691957" cy="7761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70000"/>
              </a:spcAft>
            </a:pP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Нефункциональные требования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AAAD29-DC6B-4962-A18B-14A6ADD4DC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779" y="2155277"/>
            <a:ext cx="2709114" cy="3473085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009F1B5B-F80B-4585-869C-D283DA83D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48" y="1229638"/>
            <a:ext cx="10711903" cy="3277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lvl="1" algn="just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Бизнес-правила</a:t>
            </a:r>
          </a:p>
          <a:p>
            <a:pPr lvl="1" algn="just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Атрибуты качества</a:t>
            </a:r>
          </a:p>
          <a:p>
            <a:pPr lvl="1" algn="just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Внешние интерфейсы</a:t>
            </a:r>
          </a:p>
          <a:p>
            <a:pPr lvl="1" algn="just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</a:t>
            </a:r>
          </a:p>
          <a:p>
            <a:pPr marL="277495" lvl="1" indent="0" algn="just" eaLnBrk="1" hangingPunct="1">
              <a:spcAft>
                <a:spcPct val="70000"/>
              </a:spcAft>
              <a:buNone/>
            </a:pPr>
            <a:r>
              <a:rPr lang="ru-RU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НФТ отражаются на стоимости реализации и эксплуатации.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2937"/>
      </p:ext>
    </p:extLst>
  </p:cSld>
  <p:clrMapOvr>
    <a:masterClrMapping/>
  </p:clrMapOvr>
  <p:transition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C96CCD4-B566-48E2-A982-1425E569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06332" y="6331298"/>
            <a:ext cx="393526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ABBC6C-2154-49E7-9DC7-DE385BD1E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3F5495-4B08-4546-AA49-FFEB0F514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696FD770-3B2D-4E06-AB11-1306F83FCFC9}"/>
              </a:ext>
            </a:extLst>
          </p:cNvPr>
          <p:cNvSpPr txBox="1">
            <a:spLocks/>
          </p:cNvSpPr>
          <p:nvPr/>
        </p:nvSpPr>
        <p:spPr>
          <a:xfrm>
            <a:off x="489106" y="453447"/>
            <a:ext cx="9691957" cy="7761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70000"/>
              </a:spcAft>
            </a:pP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Бизнес-правила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9F1B5B-F80B-4585-869C-D283DA83D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06" y="1229639"/>
            <a:ext cx="10962845" cy="44004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lvl="1" algn="just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документы, требования Заказчика, Клиента, Регулятора</a:t>
            </a:r>
          </a:p>
          <a:p>
            <a:pPr lvl="1" algn="just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Государственная, региональная нормативно-правовая информация</a:t>
            </a:r>
          </a:p>
          <a:p>
            <a:pPr lvl="1" algn="just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особенности, стандарты</a:t>
            </a:r>
          </a:p>
          <a:p>
            <a:pPr lvl="1" algn="just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Языковые различия, орфография, </a:t>
            </a:r>
            <a:r>
              <a:rPr lang="ru-RU" sz="2400" b="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терминалогия</a:t>
            </a:r>
            <a:endParaRPr lang="ru-RU" sz="24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Регламенты, порядки, правила</a:t>
            </a:r>
          </a:p>
          <a:p>
            <a:pPr lvl="1" algn="just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сертификации, лицензирования</a:t>
            </a:r>
          </a:p>
          <a:p>
            <a:pPr marL="277495" lvl="1" indent="0" algn="just" eaLnBrk="1" hangingPunct="1">
              <a:spcAft>
                <a:spcPct val="70000"/>
              </a:spcAft>
              <a:buNone/>
            </a:pPr>
            <a:r>
              <a:rPr lang="ru-RU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реализуются как функциональные требования.</a:t>
            </a:r>
          </a:p>
        </p:txBody>
      </p:sp>
    </p:spTree>
    <p:extLst>
      <p:ext uri="{BB962C8B-B14F-4D97-AF65-F5344CB8AC3E}">
        <p14:creationId xmlns:p14="http://schemas.microsoft.com/office/powerpoint/2010/main" val="3535043648"/>
      </p:ext>
    </p:extLst>
  </p:cSld>
  <p:clrMapOvr>
    <a:masterClrMapping/>
  </p:clrMapOvr>
  <p:transition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C96CCD4-B566-48E2-A982-1425E569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06332" y="6331298"/>
            <a:ext cx="393526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ABBC6C-2154-49E7-9DC7-DE385BD1E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3F5495-4B08-4546-AA49-FFEB0F514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696FD770-3B2D-4E06-AB11-1306F83FCFC9}"/>
              </a:ext>
            </a:extLst>
          </p:cNvPr>
          <p:cNvSpPr txBox="1">
            <a:spLocks/>
          </p:cNvSpPr>
          <p:nvPr/>
        </p:nvSpPr>
        <p:spPr>
          <a:xfrm>
            <a:off x="489106" y="453447"/>
            <a:ext cx="9691957" cy="7761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70000"/>
              </a:spcAft>
            </a:pP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Ограничения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9F1B5B-F80B-4585-869C-D283DA83D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06" y="1229638"/>
            <a:ext cx="10962845" cy="43743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lvl="1" algn="just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средства</a:t>
            </a:r>
          </a:p>
          <a:p>
            <a:pPr lvl="1" algn="just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Платформы, сетевое и системное ПО, прикладное ПО</a:t>
            </a:r>
          </a:p>
          <a:p>
            <a:pPr lvl="1" algn="just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эксплуатации</a:t>
            </a:r>
          </a:p>
          <a:p>
            <a:pPr lvl="1" algn="just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запусков системы</a:t>
            </a:r>
          </a:p>
          <a:p>
            <a:pPr lvl="1" algn="just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 копирования</a:t>
            </a:r>
          </a:p>
          <a:p>
            <a:pPr lvl="1" algn="just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Авторские права</a:t>
            </a:r>
          </a:p>
          <a:p>
            <a:pPr marL="277495" lvl="1" indent="0" algn="just" eaLnBrk="1" hangingPunct="1">
              <a:spcAft>
                <a:spcPct val="70000"/>
              </a:spcAft>
              <a:buNone/>
            </a:pPr>
            <a:r>
              <a:rPr lang="ru-RU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зависимости от класса системы, особенностей.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1778937791"/>
      </p:ext>
    </p:extLst>
  </p:cSld>
  <p:clrMapOvr>
    <a:masterClrMapping/>
  </p:clrMapOvr>
  <p:transition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FA40AD-B639-45F2-BFBE-3FCE2CD257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A077C4-0301-4F12-B5DF-285FDBEDDA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286112" y="310897"/>
            <a:ext cx="11388145" cy="791394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sz="4000" b="1" spc="8" dirty="0">
                <a:solidFill>
                  <a:srgbClr val="7030A0"/>
                </a:solidFill>
                <a:cs typeface="Arial" pitchFamily="34" charset="0"/>
              </a:rPr>
              <a:t>Атрибуты качества</a:t>
            </a: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 времени выполнения (</a:t>
            </a:r>
            <a:r>
              <a:rPr lang="en-US" altLang="ru-RU" sz="4000" b="1" spc="8" dirty="0">
                <a:solidFill>
                  <a:srgbClr val="7030A0"/>
                </a:solidFill>
                <a:cs typeface="Arial" pitchFamily="34" charset="0"/>
              </a:rPr>
              <a:t>run time</a:t>
            </a: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3915186-0777-4273-B6CF-6CB6B1C6D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86576" y="6331298"/>
            <a:ext cx="41857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629264"/>
              </p:ext>
            </p:extLst>
          </p:nvPr>
        </p:nvGraphicFramePr>
        <p:xfrm>
          <a:off x="348736" y="1100856"/>
          <a:ext cx="11242964" cy="469392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2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Доступность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Время непрерывной работы, минимальное время простоя 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Надежность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Поведение при нештатных ситуациях</a:t>
                      </a:r>
                      <a:r>
                        <a:rPr lang="ru-RU" sz="1800" b="0" u="none" strike="noStrike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перезапуск, восстановление,  дублирование, резервирование)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Долговечность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Продолжительности хранения данных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Масштабируемость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Горизонтальное или вертикальное масштабирование приложения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Usability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Удобство использования, поддержки 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Security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Разграничение доступа, работы с приватными данным, снижение рисков внешних атак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Конфигурируемость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Взаимодействие и расположение компонентов приложения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Производительность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Одновременно работающие пользователи, обслуживаемые транзакции, время реакции, продолжительность вычислений, скорость и пропускная способность каналов связи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Ограничения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Описание ограничений: объем доступной памяти, процессорное время, дисковое пространство, пропускная способность сети, при которых приложение должно эффективно выполнять свои задачи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335871"/>
      </p:ext>
    </p:extLst>
  </p:cSld>
  <p:clrMapOvr>
    <a:masterClrMapping/>
  </p:clrMapOvr>
  <p:transition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C96CCD4-B566-48E2-A982-1425E569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06332" y="6331298"/>
            <a:ext cx="393526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ABBC6C-2154-49E7-9DC7-DE385BD1E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3F5495-4B08-4546-AA49-FFEB0F514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009F1B5B-F80B-4585-869C-D283DA83D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06" y="1229638"/>
            <a:ext cx="10962845" cy="31333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277495" lvl="1" indent="0" algn="just" eaLnBrk="1" hangingPunct="1">
              <a:spcAft>
                <a:spcPct val="70000"/>
              </a:spcAft>
              <a:buNone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непрерывной работы приложения или системы.</a:t>
            </a:r>
          </a:p>
          <a:p>
            <a:pPr marL="277495" lvl="1" indent="0" algn="just" eaLnBrk="1" hangingPunct="1">
              <a:spcAft>
                <a:spcPct val="70000"/>
              </a:spcAft>
              <a:buNone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Периоды технологического простоя. </a:t>
            </a:r>
          </a:p>
          <a:p>
            <a:pPr marL="277495" lvl="1" indent="0" algn="just" eaLnBrk="1" hangingPunct="1">
              <a:spcAft>
                <a:spcPct val="70000"/>
              </a:spcAft>
              <a:buNone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Плановая недоступность, среднее и максимальное время.</a:t>
            </a:r>
          </a:p>
          <a:p>
            <a:pPr marL="277495" lvl="1" indent="0" algn="just" eaLnBrk="1" hangingPunct="1">
              <a:spcAft>
                <a:spcPct val="70000"/>
              </a:spcAft>
              <a:buNone/>
            </a:pPr>
            <a:r>
              <a:rPr lang="en-US" sz="18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https://en.wikipedia.org/wiki/High_availability</a:t>
            </a:r>
            <a:endParaRPr lang="ru-RU" sz="18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495" lvl="1" indent="0" algn="just" eaLnBrk="1" hangingPunct="1">
              <a:spcAft>
                <a:spcPct val="70000"/>
              </a:spcAft>
              <a:buNone/>
            </a:pPr>
            <a:r>
              <a:rPr lang="en-US" sz="18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https://habr.com/ru/post/231961/</a:t>
            </a:r>
            <a:endParaRPr lang="ru-RU" sz="18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495" lvl="1" indent="0" algn="just" eaLnBrk="1" hangingPunct="1">
              <a:spcAft>
                <a:spcPct val="70000"/>
              </a:spcAft>
              <a:buNone/>
            </a:pPr>
            <a:endParaRPr lang="ru-RU" sz="18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495" lvl="1" indent="0" algn="just" eaLnBrk="1" hangingPunct="1">
              <a:spcAft>
                <a:spcPct val="70000"/>
              </a:spcAft>
              <a:buNone/>
            </a:pPr>
            <a:endParaRPr lang="ru-RU" sz="24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1CDD17D-D8B8-40FE-92E5-9D18F86A3979}"/>
              </a:ext>
            </a:extLst>
          </p:cNvPr>
          <p:cNvSpPr txBox="1">
            <a:spLocks/>
          </p:cNvSpPr>
          <p:nvPr/>
        </p:nvSpPr>
        <p:spPr>
          <a:xfrm>
            <a:off x="489106" y="453447"/>
            <a:ext cx="9691957" cy="7761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70000"/>
              </a:spcAft>
            </a:pPr>
            <a:r>
              <a:rPr lang="ru-RU" altLang="ru-RU" sz="4000" spc="8" dirty="0">
                <a:solidFill>
                  <a:srgbClr val="7030A0"/>
                </a:solidFill>
                <a:cs typeface="Arial" pitchFamily="34" charset="0"/>
              </a:rPr>
              <a:t>Доступность</a:t>
            </a:r>
            <a:endParaRPr lang="ru-RU" altLang="ru-RU" sz="4000" b="1" spc="8" dirty="0">
              <a:solidFill>
                <a:srgbClr val="7030A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47987"/>
      </p:ext>
    </p:extLst>
  </p:cSld>
  <p:clrMapOvr>
    <a:masterClrMapping/>
  </p:clrMapOvr>
  <p:transition>
    <p:cover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C96CCD4-B566-48E2-A982-1425E569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06332" y="6331298"/>
            <a:ext cx="393526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ABBC6C-2154-49E7-9DC7-DE385BD1E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3F5495-4B08-4546-AA49-FFEB0F514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696FD770-3B2D-4E06-AB11-1306F83FCFC9}"/>
              </a:ext>
            </a:extLst>
          </p:cNvPr>
          <p:cNvSpPr txBox="1">
            <a:spLocks/>
          </p:cNvSpPr>
          <p:nvPr/>
        </p:nvSpPr>
        <p:spPr>
          <a:xfrm>
            <a:off x="489106" y="453447"/>
            <a:ext cx="9691957" cy="7761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70000"/>
              </a:spcAft>
            </a:pPr>
            <a:r>
              <a:rPr lang="en-US" altLang="ru-RU" sz="4000" spc="8" dirty="0">
                <a:solidFill>
                  <a:srgbClr val="7030A0"/>
                </a:solidFill>
                <a:cs typeface="Arial" pitchFamily="34" charset="0"/>
              </a:rPr>
              <a:t>SLA – </a:t>
            </a:r>
            <a:r>
              <a:rPr lang="ru-RU" altLang="ru-RU" sz="4000" spc="8" dirty="0">
                <a:solidFill>
                  <a:srgbClr val="7030A0"/>
                </a:solidFill>
                <a:cs typeface="Arial" pitchFamily="34" charset="0"/>
              </a:rPr>
              <a:t>соглашение об уровне доступности</a:t>
            </a:r>
            <a:endParaRPr lang="ru-RU" altLang="ru-RU" sz="4000" b="1" spc="8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9F1B5B-F80B-4585-869C-D283DA83D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44" y="1283248"/>
            <a:ext cx="11213788" cy="599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277495" lvl="1" indent="0" algn="just" eaLnBrk="1" hangingPunct="1">
              <a:spcAft>
                <a:spcPct val="70000"/>
              </a:spcAft>
              <a:buNone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 времени безотказной работы за год</a:t>
            </a:r>
          </a:p>
          <a:p>
            <a:pPr marL="277495" lvl="1" indent="0" algn="just" eaLnBrk="1" hangingPunct="1">
              <a:spcAft>
                <a:spcPct val="70000"/>
              </a:spcAft>
              <a:buNone/>
            </a:pPr>
            <a:endParaRPr lang="ru-RU" sz="24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495" lvl="1" indent="0" algn="just" eaLnBrk="1" hangingPunct="1">
              <a:spcAft>
                <a:spcPct val="70000"/>
              </a:spcAft>
              <a:buNone/>
            </a:pPr>
            <a:endParaRPr lang="ru-RU" sz="24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495" lvl="1" indent="0" algn="just" eaLnBrk="1" hangingPunct="1">
              <a:spcAft>
                <a:spcPct val="70000"/>
              </a:spcAft>
              <a:buNone/>
            </a:pPr>
            <a:endParaRPr lang="ru-RU" sz="24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C65490C-1F40-4481-AEB9-A87A1933D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00272"/>
              </p:ext>
            </p:extLst>
          </p:nvPr>
        </p:nvGraphicFramePr>
        <p:xfrm>
          <a:off x="743192" y="1882410"/>
          <a:ext cx="10515600" cy="382506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7590051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2120312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5861698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659890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80169929"/>
                    </a:ext>
                  </a:extLst>
                </a:gridCol>
              </a:tblGrid>
              <a:tr h="70461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Доступность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Время простоя в год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Время простоя в месяц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Время простоя в неделю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Время простоя в день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2759195"/>
                  </a:ext>
                </a:extLst>
              </a:tr>
              <a:tr h="704618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90% («одна девятка»)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36,53 дней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73.05 часов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16.80 часов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2,40 часов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6828921"/>
                  </a:ext>
                </a:extLst>
              </a:tr>
              <a:tr h="704618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95% («полторы девятки»)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18.26 дней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36,53 часов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8.40 часов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1,20 часов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1775795"/>
                  </a:ext>
                </a:extLst>
              </a:tr>
              <a:tr h="704618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99% («две девятки»)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3.65 дней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7.31 часов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1,68 часов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14,40 мин.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3693808"/>
                  </a:ext>
                </a:extLst>
              </a:tr>
              <a:tr h="1006597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99,5% («две с половиной девятки»)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1.83 дней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3.65 часов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50,40 минут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7.20 минут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3950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759931"/>
      </p:ext>
    </p:extLst>
  </p:cSld>
  <p:clrMapOvr>
    <a:masterClrMapping/>
  </p:clrMapOvr>
  <p:transition>
    <p:cover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FC812E-92A3-42FB-A2B3-FDFF02BB9C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142" y="2946539"/>
            <a:ext cx="2345650" cy="3017520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C96CCD4-B566-48E2-A982-1425E569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06332" y="6331298"/>
            <a:ext cx="393526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ABBC6C-2154-49E7-9DC7-DE385BD1E3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3F5495-4B08-4546-AA49-FFEB0F5140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2646"/>
            <a:ext cx="1456794" cy="1456794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009F1B5B-F80B-4585-869C-D283DA83D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06" y="1229637"/>
            <a:ext cx="10962845" cy="48707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277495" lvl="1" indent="0" algn="just" eaLnBrk="1" hangingPunct="1">
              <a:spcAft>
                <a:spcPct val="70000"/>
              </a:spcAft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Поведение системы в нестандартной ситуации</a:t>
            </a:r>
            <a:endParaRPr lang="ru-RU" sz="24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 допустимое время простоя системы в аварийной ситуации </a:t>
            </a:r>
          </a:p>
          <a:p>
            <a:pPr lvl="1" algn="just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Наработка на отказ</a:t>
            </a:r>
          </a:p>
          <a:p>
            <a:pPr marL="277495" lvl="1" indent="0" algn="just" eaLnBrk="1" hangingPunct="1">
              <a:spcAft>
                <a:spcPct val="70000"/>
              </a:spcAft>
              <a:buNone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Аварийная недоступность, среднее и макс. время.</a:t>
            </a:r>
          </a:p>
          <a:p>
            <a:pPr marL="277495" lvl="1" indent="0" algn="just" eaLnBrk="1" hangingPunct="1">
              <a:spcAft>
                <a:spcPct val="70000"/>
              </a:spcAft>
              <a:buNone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урон может быть причинен и </a:t>
            </a:r>
          </a:p>
          <a:p>
            <a:pPr marL="277495" lvl="1" indent="0" algn="just" eaLnBrk="1" hangingPunct="1">
              <a:spcAft>
                <a:spcPct val="70000"/>
              </a:spcAft>
              <a:buNone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сколько может позволить Заказчик.</a:t>
            </a:r>
          </a:p>
          <a:p>
            <a:pPr marL="277495" lvl="1" indent="0" algn="just" eaLnBrk="1" hangingPunct="1">
              <a:spcAft>
                <a:spcPct val="70000"/>
              </a:spcAft>
              <a:buNone/>
            </a:pPr>
            <a:r>
              <a:rPr lang="en-US" sz="18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https://en.wikipedia.org/wiki/High_availability</a:t>
            </a:r>
            <a:endParaRPr lang="ru-RU" sz="18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495" lvl="1" indent="0" algn="just" eaLnBrk="1" hangingPunct="1">
              <a:spcAft>
                <a:spcPct val="70000"/>
              </a:spcAft>
              <a:buNone/>
            </a:pPr>
            <a:r>
              <a:rPr lang="en-US" sz="18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https://habr.com/ru/post/231961/</a:t>
            </a:r>
            <a:endParaRPr lang="ru-RU" sz="18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495" lvl="1" indent="0" algn="just" eaLnBrk="1" hangingPunct="1">
              <a:spcAft>
                <a:spcPct val="70000"/>
              </a:spcAft>
              <a:buNone/>
            </a:pPr>
            <a:endParaRPr lang="ru-RU" sz="18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495" lvl="1" indent="0" algn="just" eaLnBrk="1" hangingPunct="1">
              <a:spcAft>
                <a:spcPct val="70000"/>
              </a:spcAft>
              <a:buNone/>
            </a:pPr>
            <a:endParaRPr lang="ru-RU" sz="24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1CDD17D-D8B8-40FE-92E5-9D18F86A3979}"/>
              </a:ext>
            </a:extLst>
          </p:cNvPr>
          <p:cNvSpPr txBox="1">
            <a:spLocks/>
          </p:cNvSpPr>
          <p:nvPr/>
        </p:nvSpPr>
        <p:spPr>
          <a:xfrm>
            <a:off x="489106" y="453447"/>
            <a:ext cx="9691957" cy="7761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70000"/>
              </a:spcAft>
            </a:pPr>
            <a:r>
              <a:rPr lang="ru-RU" altLang="ru-RU" sz="4000" spc="8" dirty="0">
                <a:solidFill>
                  <a:srgbClr val="7030A0"/>
                </a:solidFill>
                <a:cs typeface="Arial" pitchFamily="34" charset="0"/>
              </a:rPr>
              <a:t>Надежность</a:t>
            </a:r>
            <a:endParaRPr lang="ru-RU" altLang="ru-RU" sz="4000" b="1" spc="8" dirty="0">
              <a:solidFill>
                <a:srgbClr val="7030A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49845"/>
      </p:ext>
    </p:extLst>
  </p:cSld>
  <p:clrMapOvr>
    <a:masterClrMapping/>
  </p:clrMapOvr>
  <p:transition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375780" y="187890"/>
            <a:ext cx="11235848" cy="914400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О чём поговорим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1F2CC16-DF84-4E18-8EE5-F8952755B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94014" y="6343824"/>
            <a:ext cx="35594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607723" y="1472807"/>
            <a:ext cx="10976553" cy="42422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457200" indent="-457200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itchFamily="34" charset="0"/>
              </a:rPr>
              <a:t>Проблемы, значение НФТ</a:t>
            </a:r>
          </a:p>
          <a:p>
            <a:pPr marL="457200" indent="-457200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itchFamily="34" charset="0"/>
              </a:rPr>
              <a:t>Классификация требований, модели качества</a:t>
            </a:r>
          </a:p>
          <a:p>
            <a:pPr marL="457200" indent="-457200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itchFamily="34" charset="0"/>
              </a:rPr>
              <a:t>Состав НФТ, почему НФТ</a:t>
            </a:r>
          </a:p>
          <a:p>
            <a:pPr marL="457200" indent="-457200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itchFamily="34" charset="0"/>
              </a:rPr>
              <a:t>Атрибуты качества </a:t>
            </a:r>
            <a:r>
              <a:rPr lang="en-US" sz="2400" spc="8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itchFamily="34" charset="0"/>
              </a:rPr>
              <a:t>run </a:t>
            </a:r>
            <a:r>
              <a:rPr lang="en-US" sz="2400" spc="8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time, </a:t>
            </a:r>
            <a:r>
              <a:rPr lang="en-US" altLang="ru-RU" sz="2400" spc="8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desing</a:t>
            </a:r>
            <a:r>
              <a:rPr lang="en-US" altLang="ru-RU" sz="2400" spc="8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time</a:t>
            </a:r>
            <a:r>
              <a:rPr lang="ru-RU" altLang="ru-RU" sz="2400" spc="8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, созависимость</a:t>
            </a:r>
            <a:endParaRPr lang="ru-RU" sz="2400" spc="8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57200" indent="-457200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ru-RU" altLang="ru-RU" sz="2400" spc="8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itchFamily="34" charset="0"/>
              </a:rPr>
              <a:t>Сценарии проверки атрибутов качества</a:t>
            </a:r>
          </a:p>
          <a:p>
            <a:pPr marL="457200" indent="-457200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itchFamily="34" charset="0"/>
              </a:rPr>
              <a:t>Показатели назначения</a:t>
            </a:r>
          </a:p>
          <a:p>
            <a:pPr marL="457200" indent="-457200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itchFamily="34" charset="0"/>
              </a:rPr>
              <a:t>Выводы, чек-лист</a:t>
            </a:r>
          </a:p>
          <a:p>
            <a:pPr marL="457200" indent="-457200" eaLnBrk="1" hangingPunct="1">
              <a:spcAft>
                <a:spcPct val="70000"/>
              </a:spcAft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15DAEC-4B93-4ECB-84E6-366C20BD62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" y="6085606"/>
            <a:ext cx="1482131" cy="7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23382"/>
      </p:ext>
    </p:extLst>
  </p:cSld>
  <p:clrMapOvr>
    <a:masterClrMapping/>
  </p:clrMapOvr>
  <p:transition>
    <p:cover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C96CCD4-B566-48E2-A982-1425E569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06332" y="6331298"/>
            <a:ext cx="393526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ABBC6C-2154-49E7-9DC7-DE385BD1E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3F5495-4B08-4546-AA49-FFEB0F514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009F1B5B-F80B-4585-869C-D283DA83D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06" y="1229638"/>
            <a:ext cx="10962845" cy="3407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277495" lvl="1" indent="0" algn="just" eaLnBrk="1" hangingPunct="1">
              <a:spcAft>
                <a:spcPct val="70000"/>
              </a:spcAft>
              <a:buNone/>
            </a:pPr>
            <a:r>
              <a:rPr lang="ru-RU" sz="2400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Горизонтальное масштабирование:</a:t>
            </a:r>
            <a:r>
              <a:rPr lang="ru-RU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обычно расширение количества ( пользователей, регионов, товаров и пр.), кластеризация, повышение отказоустойчивости.</a:t>
            </a:r>
          </a:p>
          <a:p>
            <a:pPr marL="277495" lvl="1" indent="0" algn="just" eaLnBrk="1" hangingPunct="1">
              <a:spcAft>
                <a:spcPct val="70000"/>
              </a:spcAft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ертикальное масштабирование: </a:t>
            </a:r>
            <a:r>
              <a:rPr lang="ru-RU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обычно повышение производительности: перенос на более мощную технику, поддержка большого объема памяти и файлов. </a:t>
            </a:r>
          </a:p>
          <a:p>
            <a:pPr marL="277495" lvl="1" indent="0" algn="just" eaLnBrk="1" hangingPunct="1">
              <a:spcAft>
                <a:spcPct val="70000"/>
              </a:spcAft>
              <a:buNone/>
            </a:pPr>
            <a:r>
              <a:rPr lang="en-US" sz="2000" b="0" dirty="0">
                <a:hlinkClick r:id="rId5"/>
              </a:rPr>
              <a:t>https://www.bytemag.ru/articles/detail.php?ID=6670</a:t>
            </a:r>
            <a:endParaRPr lang="ru-RU" sz="24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1CDD17D-D8B8-40FE-92E5-9D18F86A3979}"/>
              </a:ext>
            </a:extLst>
          </p:cNvPr>
          <p:cNvSpPr txBox="1">
            <a:spLocks/>
          </p:cNvSpPr>
          <p:nvPr/>
        </p:nvSpPr>
        <p:spPr>
          <a:xfrm>
            <a:off x="489106" y="453447"/>
            <a:ext cx="9691957" cy="7761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70000"/>
              </a:spcAft>
            </a:pPr>
            <a:r>
              <a:rPr lang="ru-RU" altLang="ru-RU" sz="4000" spc="8" dirty="0">
                <a:solidFill>
                  <a:srgbClr val="7030A0"/>
                </a:solidFill>
                <a:cs typeface="Arial" pitchFamily="34" charset="0"/>
              </a:rPr>
              <a:t>Масштабируемость</a:t>
            </a:r>
            <a:endParaRPr lang="ru-RU" altLang="ru-RU" sz="4000" b="1" spc="8" dirty="0">
              <a:solidFill>
                <a:srgbClr val="7030A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16854"/>
      </p:ext>
    </p:extLst>
  </p:cSld>
  <p:clrMapOvr>
    <a:masterClrMapping/>
  </p:clrMapOvr>
  <p:transition>
    <p:cover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FA40AD-B639-45F2-BFBE-3FCE2CD257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A077C4-0301-4F12-B5DF-285FDBEDDA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286112" y="310897"/>
            <a:ext cx="11388145" cy="791394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sz="4000" b="1" spc="8" dirty="0">
                <a:solidFill>
                  <a:srgbClr val="7030A0"/>
                </a:solidFill>
                <a:cs typeface="Arial" pitchFamily="34" charset="0"/>
              </a:rPr>
              <a:t>Атрибуты качества</a:t>
            </a: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 времени выполнения (</a:t>
            </a:r>
            <a:r>
              <a:rPr lang="en-US" altLang="ru-RU" sz="4000" b="1" spc="8" dirty="0">
                <a:solidFill>
                  <a:srgbClr val="7030A0"/>
                </a:solidFill>
                <a:cs typeface="Arial" pitchFamily="34" charset="0"/>
              </a:rPr>
              <a:t>run time</a:t>
            </a: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3915186-0777-4273-B6CF-6CB6B1C6D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86576" y="6331298"/>
            <a:ext cx="41857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974873"/>
              </p:ext>
            </p:extLst>
          </p:nvPr>
        </p:nvGraphicFramePr>
        <p:xfrm>
          <a:off x="348736" y="1100856"/>
          <a:ext cx="11242964" cy="469392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2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Доступность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Время непрерывной работы, минимальное время простоя 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Надежность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Поведение при нештатных ситуациях</a:t>
                      </a:r>
                      <a:r>
                        <a:rPr lang="ru-RU" sz="1800" b="0" u="none" strike="noStrike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перезапуск, восстановление,  дублирование, резервирование)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Долговечность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Продолжительности хранения данных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Масштабируемость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Горизонтальное или вертикальное масштабирование приложения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Usability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Удобство использования, поддержки 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Security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Разграничение доступа, работы с приватными данным, снижение рисков внешних атак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Конфигурируемость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Взаимодействие и расположение компонентов приложения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Производительность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Одновременно работающие пользователи, обслуживаемые транзакции, время реакции, продолжительность вычислений, скорость и пропускная способность каналов связи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Ограничения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Описание ограничений: объем доступной памяти, процессорное время, дисковое пространство, пропускная способность сети, при которых приложение должно эффективно выполнять свои задачи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902864"/>
      </p:ext>
    </p:extLst>
  </p:cSld>
  <p:clrMapOvr>
    <a:masterClrMapping/>
  </p:clrMapOvr>
  <p:transition>
    <p:cover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FA40AD-B639-45F2-BFBE-3FCE2CD257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A077C4-0301-4F12-B5DF-285FDBEDDA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286112" y="310897"/>
            <a:ext cx="11388145" cy="791394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sz="4000" b="1" spc="8" dirty="0">
                <a:solidFill>
                  <a:srgbClr val="7030A0"/>
                </a:solidFill>
                <a:cs typeface="Arial" pitchFamily="34" charset="0"/>
              </a:rPr>
              <a:t>Атрибуты качества</a:t>
            </a: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 времени выполнения (</a:t>
            </a:r>
            <a:r>
              <a:rPr lang="en-US" altLang="ru-RU" sz="4000" b="1" spc="8" dirty="0">
                <a:solidFill>
                  <a:srgbClr val="7030A0"/>
                </a:solidFill>
                <a:cs typeface="Arial" pitchFamily="34" charset="0"/>
              </a:rPr>
              <a:t>run time</a:t>
            </a: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3915186-0777-4273-B6CF-6CB6B1C6D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86576" y="6331298"/>
            <a:ext cx="41857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839547"/>
              </p:ext>
            </p:extLst>
          </p:nvPr>
        </p:nvGraphicFramePr>
        <p:xfrm>
          <a:off x="348736" y="1100856"/>
          <a:ext cx="11242964" cy="496316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2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Доступность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Время непрерывной работы, минимальное время простоя 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Надежность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Поведение при нештатных ситуациях</a:t>
                      </a:r>
                      <a:r>
                        <a:rPr lang="ru-RU" sz="1800" b="0" u="none" strike="noStrike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перезапуск, восстановление,  дублирование, резервирование)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Долговечность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Продолжительности хранения данных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Масштабируемость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Горизонтальное или вертикальное масштабирование приложения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Usability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Удобство использования, поддержки 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Security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Разграничение доступа, работы с приватными данным, снижение рисков внешних атак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Конфигурируемость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Взаимодействие и расположение компонентов приложения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Производительность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Одновременно работающие пользователи, обслуживаемые транзакции, время реакции, продолжительность вычислений, скорость и пропускная способность каналов связи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Ограничения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Описание ограничений: объем доступной памяти, процессорное время, дисковое пространство, пропускная способность сети, при которых приложение должно эффективно выполнять свои задачи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776941"/>
      </p:ext>
    </p:extLst>
  </p:cSld>
  <p:clrMapOvr>
    <a:masterClrMapping/>
  </p:clrMapOvr>
  <p:transition>
    <p:cover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37F372-213D-468D-A339-82D6DCD445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F8088F-E522-45BE-AB55-7D24A27A1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125260" y="185635"/>
            <a:ext cx="11874674" cy="879077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sz="3800" b="1" spc="8" dirty="0">
                <a:solidFill>
                  <a:srgbClr val="7030A0"/>
                </a:solidFill>
                <a:cs typeface="Arial" pitchFamily="34" charset="0"/>
              </a:rPr>
              <a:t>Атрибуты качества</a:t>
            </a:r>
            <a:r>
              <a:rPr lang="ru-RU" altLang="ru-RU" sz="3800" b="1" spc="8" dirty="0">
                <a:solidFill>
                  <a:srgbClr val="7030A0"/>
                </a:solidFill>
                <a:cs typeface="Arial" pitchFamily="34" charset="0"/>
              </a:rPr>
              <a:t> времени проектирования (</a:t>
            </a:r>
            <a:r>
              <a:rPr lang="en-US" altLang="ru-RU" sz="3800" b="1" spc="8" dirty="0" err="1">
                <a:solidFill>
                  <a:srgbClr val="7030A0"/>
                </a:solidFill>
                <a:cs typeface="Arial" pitchFamily="34" charset="0"/>
              </a:rPr>
              <a:t>desing</a:t>
            </a:r>
            <a:r>
              <a:rPr lang="en-US" altLang="ru-RU" sz="3800" b="1" spc="8" dirty="0">
                <a:solidFill>
                  <a:srgbClr val="7030A0"/>
                </a:solidFill>
                <a:cs typeface="Arial" pitchFamily="34" charset="0"/>
              </a:rPr>
              <a:t> time</a:t>
            </a:r>
            <a:r>
              <a:rPr lang="ru-RU" altLang="ru-RU" sz="3800" b="1" spc="8" dirty="0">
                <a:solidFill>
                  <a:srgbClr val="7030A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55CA75E-3022-4598-BAB8-A72D2310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674258" y="6331298"/>
            <a:ext cx="3810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27578"/>
              </p:ext>
            </p:extLst>
          </p:nvPr>
        </p:nvGraphicFramePr>
        <p:xfrm>
          <a:off x="431294" y="1088770"/>
          <a:ext cx="11242964" cy="468376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2223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9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Повторяемость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Повторное использование реализации или компонентов приложения, реализация приложения с возможностью повторного его использования для различных задач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Расширяемость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Расширяемость приложения в связи с появлением новых функциональных требований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Портируемость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Портируемость</a:t>
                      </a:r>
                      <a:r>
                        <a:rPr lang="ru-RU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 (переносимость) приложения на различные платформы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Совместимость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Взаимодействие между компонентами решения, между внешними компонентами, использование протоколов и технологий взаимодействия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Обслуживаемость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Аспекты поддержки: прозрачность поведения, простота анализа ошибок и т.д.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Модульность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Разделение приложения на модули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Тестируемость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Возможность автоматического и ручного тестирования, наличие необходимого инструментария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Локализация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Возможность локализации приложения, перечень языков, на которые предполагается локализация приложения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Совместимость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Совместимость между версиями приложений, между различными приложениями и внешними подсистемами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B3F0F0A-282F-4F5F-AED5-9FA0C2B61864}"/>
              </a:ext>
            </a:extLst>
          </p:cNvPr>
          <p:cNvSpPr txBox="1"/>
          <p:nvPr/>
        </p:nvSpPr>
        <p:spPr>
          <a:xfrm>
            <a:off x="972095" y="5805974"/>
            <a:ext cx="101052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dirty="0">
                <a:solidFill>
                  <a:srgbClr val="203C7A"/>
                </a:solidFill>
              </a:rPr>
              <a:t>https://myalm.ru/news/</a:t>
            </a:r>
            <a:r>
              <a:rPr lang="ru-RU" sz="1600" b="0" dirty="0">
                <a:solidFill>
                  <a:srgbClr val="203C7A"/>
                </a:solidFill>
              </a:rPr>
              <a:t>Определение-нефункциональных-требований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1061425297"/>
      </p:ext>
    </p:extLst>
  </p:cSld>
  <p:clrMapOvr>
    <a:masterClrMapping/>
  </p:clrMapOvr>
  <p:transition>
    <p:cover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FC3596-1746-4901-B5F5-B7184B2CA2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9729BE-0745-47F1-B735-BCBC7DD808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258911" y="298370"/>
            <a:ext cx="9502122" cy="866551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altLang="ru-RU" sz="4000" b="1" spc="8" dirty="0" err="1">
                <a:solidFill>
                  <a:srgbClr val="7030A0"/>
                </a:solidFill>
                <a:cs typeface="Arial" pitchFamily="34" charset="0"/>
              </a:rPr>
              <a:t>Созависимость</a:t>
            </a: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 атрибутов качества 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C0F855-B33F-4098-B7F4-8A140567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611628" y="6427219"/>
            <a:ext cx="41857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188297"/>
              </p:ext>
            </p:extLst>
          </p:nvPr>
        </p:nvGraphicFramePr>
        <p:xfrm>
          <a:off x="705394" y="1110365"/>
          <a:ext cx="10918758" cy="4918053"/>
        </p:xfrm>
        <a:graphic>
          <a:graphicData uri="http://schemas.openxmlformats.org/drawingml/2006/table">
            <a:tbl>
              <a:tblPr firstRow="1">
                <a:tableStyleId>{8799B23B-EC83-4686-B30A-512413B5E67A}</a:tableStyleId>
              </a:tblPr>
              <a:tblGrid>
                <a:gridCol w="472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15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39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5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39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39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39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64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13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145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Доступность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ru-RU" sz="2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2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Эффективность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Гибкость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u="none" strike="noStrike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078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Целостность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u="none" strike="noStrike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Совместимость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u="none" strike="noStrike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Ремонт-</a:t>
                      </a:r>
                      <a:r>
                        <a:rPr lang="ru-RU" dirty="0" err="1"/>
                        <a:t>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Мобильность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Надежность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u="none" strike="noStrike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Повторяемость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u="none" strike="noStrike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Прочность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u="none" strike="noStrike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Тестируемость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u="none" strike="noStrike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Удобство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379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1567EE-6B4F-496D-9853-9D193F2834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258911" y="298370"/>
            <a:ext cx="9502122" cy="866551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Сценарии проверки атрибутов качества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0C94920-DE28-41BD-BD24-0BCA9C405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611628" y="6427219"/>
            <a:ext cx="41857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068376"/>
              </p:ext>
            </p:extLst>
          </p:nvPr>
        </p:nvGraphicFramePr>
        <p:xfrm>
          <a:off x="466247" y="1189971"/>
          <a:ext cx="11258115" cy="433561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61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0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0111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spc="8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Атрибут</a:t>
                      </a:r>
                      <a:endParaRPr lang="ru-RU" sz="2400" kern="1200" spc="8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spc="8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Производительность, скорость выбора</a:t>
                      </a:r>
                      <a:r>
                        <a:rPr lang="ru-RU" sz="2400" kern="1200" spc="8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товара</a:t>
                      </a:r>
                      <a:endParaRPr lang="ru-RU" sz="2400" kern="1200" spc="8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157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spc="8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Среда</a:t>
                      </a:r>
                      <a:endParaRPr lang="ru-RU" sz="2400" kern="1200" spc="8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spc="8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Продуктив</a:t>
                      </a:r>
                      <a:endParaRPr lang="ru-RU" sz="2400" kern="1200" spc="8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8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>
                          <a:solidFill>
                            <a:schemeClr val="dk1"/>
                          </a:solidFill>
                        </a:rPr>
                        <a:t>Мобильное приложение 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159">
                <a:tc>
                  <a:txBody>
                    <a:bodyPr/>
                    <a:lstStyle/>
                    <a:p>
                      <a:pPr eaLnBrk="1" hangingPunct="1">
                        <a:spcAft>
                          <a:spcPct val="70000"/>
                        </a:spcAft>
                      </a:pPr>
                      <a:r>
                        <a:rPr lang="ru-RU" sz="2400" spc="8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Воздействие</a:t>
                      </a:r>
                      <a:endParaRPr lang="ru-RU" sz="2400" spc="8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Выбор товара для размещения в корзине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308">
                <a:tc>
                  <a:txBody>
                    <a:bodyPr/>
                    <a:lstStyle/>
                    <a:p>
                      <a:pPr eaLnBrk="1" hangingPunct="1">
                        <a:spcAft>
                          <a:spcPct val="70000"/>
                        </a:spcAft>
                      </a:pPr>
                      <a:r>
                        <a:rPr lang="ru-RU" sz="2400" spc="8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Источник воздействия</a:t>
                      </a:r>
                      <a:endParaRPr lang="ru-RU" sz="2400" spc="8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Пользователь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Реакция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Товар размещен (отражен) в корзине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3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Метрики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В течении 1 минуты</a:t>
                      </a:r>
                      <a:r>
                        <a:rPr lang="ru-RU" sz="2400" baseline="0" dirty="0"/>
                        <a:t> </a:t>
                      </a:r>
                      <a:r>
                        <a:rPr lang="ru-RU" sz="2400" dirty="0"/>
                        <a:t>10 000 пользователей выбирают товар.</a:t>
                      </a:r>
                      <a:r>
                        <a:rPr lang="ru-RU" sz="2400" baseline="0" dirty="0"/>
                        <a:t> Время размещения в корзине – 0,5 сек.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D50602-4C77-4CD0-9813-1463B74FEC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01686"/>
      </p:ext>
    </p:extLst>
  </p:cSld>
  <p:clrMapOvr>
    <a:masterClrMapping/>
  </p:clrMapOvr>
  <p:transition>
    <p:cover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258911" y="298370"/>
            <a:ext cx="9502122" cy="866551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Показатели назначения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24A7D00-E5C3-4584-9677-A21B15E5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611628" y="6427219"/>
            <a:ext cx="41857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36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5636" y="1272857"/>
            <a:ext cx="113157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Функциональная и техническая эффективность</a:t>
            </a: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Функциональные: функции и бизнес-процессы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Технологические: технологии, бизнес-правила, ограничения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Технические: техническое обеспечение системы</a:t>
            </a:r>
          </a:p>
          <a:p>
            <a:pPr marL="1257300" lvl="2" indent="-342900">
              <a:buFont typeface="Courier New" pitchFamily="49" charset="0"/>
              <a:buChar char="o"/>
            </a:pPr>
            <a:endParaRPr lang="ru-RU" sz="2400" b="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Конструктивность и производительность,</a:t>
            </a: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влияние на архитектуру: </a:t>
            </a:r>
          </a:p>
          <a:p>
            <a:pPr marL="1257300" lvl="2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Функциональность</a:t>
            </a:r>
          </a:p>
          <a:p>
            <a:pPr marL="1257300" lvl="2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Количество</a:t>
            </a:r>
          </a:p>
          <a:p>
            <a:pPr marL="1257300" lvl="2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Объем</a:t>
            </a:r>
          </a:p>
          <a:p>
            <a:pPr marL="1257300" lvl="2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Скорость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5BD2B4-78C9-4A09-9371-F61D73A100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B89A3C-14DD-4D2E-A91D-8255CBF645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86723"/>
      </p:ext>
    </p:extLst>
  </p:cSld>
  <p:clrMapOvr>
    <a:masterClrMapping/>
  </p:clrMapOvr>
  <p:transition>
    <p:cover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286114" y="310896"/>
            <a:ext cx="9902472" cy="904129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Функциональные показатели назначения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31B7787-7EF5-4FD3-9808-01BBF2F8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99102" y="6350696"/>
            <a:ext cx="393526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37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336707" y="1176752"/>
            <a:ext cx="11363457" cy="47947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lvl="0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Функции: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еречень основных/дополнительных/обеспечивающих операций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хранения </a:t>
            </a: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в разрезе типов документов</a:t>
            </a:r>
          </a:p>
          <a:p>
            <a:pPr lvl="0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пользователей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(среднее/максимальное):</a:t>
            </a:r>
          </a:p>
          <a:p>
            <a:pPr lvl="2">
              <a:buFont typeface="Arial" pitchFamily="34" charset="0"/>
              <a:buChar char="•"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Незарегистрированные посетители</a:t>
            </a:r>
          </a:p>
          <a:p>
            <a:pPr lvl="2">
              <a:buFont typeface="Arial" pitchFamily="34" charset="0"/>
              <a:buChar char="•"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Зарегистрированные участники</a:t>
            </a:r>
          </a:p>
          <a:p>
            <a:pPr lvl="2">
              <a:buFont typeface="Arial" pitchFamily="34" charset="0"/>
              <a:buChar char="•"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по категориям/ролям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Одновременно работающие пользователи</a:t>
            </a:r>
          </a:p>
          <a:p>
            <a:pPr lvl="0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Временные: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отклика на различные события (в среднем/максимально)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выполнения операций, бизнес-процесса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B24C4C-5A62-403E-AE6D-E49869502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" y="6085606"/>
            <a:ext cx="1482131" cy="7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66332"/>
      </p:ext>
    </p:extLst>
  </p:cSld>
  <p:clrMapOvr>
    <a:masterClrMapping/>
  </p:clrMapOvr>
  <p:transition>
    <p:cover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336706" y="223214"/>
            <a:ext cx="9902472" cy="803920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sz="4000" b="1" spc="8" dirty="0">
                <a:solidFill>
                  <a:srgbClr val="7030A0"/>
                </a:solidFill>
                <a:cs typeface="Arial" pitchFamily="34" charset="0"/>
              </a:rPr>
              <a:t>Технологические показатели назначения</a:t>
            </a:r>
            <a:endParaRPr lang="ru-RU" altLang="ru-RU" sz="4000" b="1" spc="8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3963D04-B146-4576-9E34-998317EFB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99102" y="6356350"/>
            <a:ext cx="393526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38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336706" y="1080867"/>
            <a:ext cx="11363457" cy="48504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lvl="0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(среднее, шт.):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обрабатываемые за единицу времени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Транзакции на 1 документ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(средний/минимальный/максимальный, КБ)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Неструктурированный объект (вложение)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Усредненный документ</a:t>
            </a:r>
          </a:p>
          <a:p>
            <a:pPr lvl="0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хранения (документы и транзакционные записи, лет)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оперативное хранилище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архивное хранилище</a:t>
            </a:r>
          </a:p>
          <a:p>
            <a:pPr eaLnBrk="1" hangingPunct="1">
              <a:spcAft>
                <a:spcPct val="70000"/>
              </a:spcAft>
            </a:pP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74F7D9-B5A7-4335-B832-6EC32F3C19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" y="6085606"/>
            <a:ext cx="1482131" cy="7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17023"/>
      </p:ext>
    </p:extLst>
  </p:cSld>
  <p:clrMapOvr>
    <a:masterClrMapping/>
  </p:clrMapOvr>
  <p:transition>
    <p:cover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335211" y="301047"/>
            <a:ext cx="9502122" cy="813770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sz="4000" b="1" spc="8" dirty="0">
                <a:solidFill>
                  <a:srgbClr val="7030A0"/>
                </a:solidFill>
                <a:cs typeface="Arial" pitchFamily="34" charset="0"/>
              </a:rPr>
              <a:t>Технические показатели</a:t>
            </a:r>
            <a:r>
              <a:rPr lang="en-US" sz="4000" b="1" spc="8" dirty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ru-RU" sz="4000" b="1" spc="8" dirty="0">
                <a:solidFill>
                  <a:srgbClr val="7030A0"/>
                </a:solidFill>
                <a:cs typeface="Arial" pitchFamily="34" charset="0"/>
              </a:rPr>
              <a:t>назначения</a:t>
            </a:r>
            <a:endParaRPr lang="ru-RU" altLang="ru-RU" sz="4000" b="1" spc="8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548AC60-0075-4B55-B83F-1874240EF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 flipH="1">
            <a:off x="11430427" y="6350696"/>
            <a:ext cx="539474" cy="358253"/>
          </a:xfrm>
        </p:spPr>
        <p:txBody>
          <a:bodyPr/>
          <a:lstStyle/>
          <a:p>
            <a:fld id="{48F63A3B-78C7-47BE-AE5E-E10140E04643}" type="slidenum">
              <a:rPr lang="en-US" smtClean="0"/>
              <a:t>39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336707" y="1180126"/>
            <a:ext cx="11363457" cy="42812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lvl="0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объем хранимых данных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хранимых данных по подсистемам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Прирост хранимых данных в единицу времени</a:t>
            </a:r>
          </a:p>
          <a:p>
            <a:pPr lvl="0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Быстродействие систем хранения данных (ввод-вывод, обработка)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переключения на горячий резерв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восстановления доступности после сбоя</a:t>
            </a:r>
          </a:p>
          <a:p>
            <a:pPr marL="457200" indent="-457200" eaLnBrk="1" hangingPunct="1">
              <a:spcAft>
                <a:spcPct val="70000"/>
              </a:spcAft>
              <a:buFont typeface="+mj-lt"/>
              <a:buAutoNum type="arabicPeriod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Aft>
                <a:spcPct val="70000"/>
              </a:spcAft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B51FDE-D74F-4154-8708-4E3122E1D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" y="6085606"/>
            <a:ext cx="1482131" cy="7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37534"/>
      </p:ext>
    </p:extLst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336706" y="301047"/>
            <a:ext cx="11408979" cy="776192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Примеры. Финансовая система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C96CCD4-B566-48E2-A982-1425E569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06332" y="6331298"/>
            <a:ext cx="393526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F72A3-F64C-4D67-ADCE-04675C0E3F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C2B3DF-8CD1-4644-B78A-A325B7917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0" y="1216709"/>
            <a:ext cx="3349071" cy="2232714"/>
          </a:xfrm>
          <a:prstGeom prst="rect">
            <a:avLst/>
          </a:prstGeom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2AA9342-A43A-4279-A7E5-2DBBF99A37C5}"/>
              </a:ext>
            </a:extLst>
          </p:cNvPr>
          <p:cNvCxnSpPr>
            <a:cxnSpLocks/>
          </p:cNvCxnSpPr>
          <p:nvPr/>
        </p:nvCxnSpPr>
        <p:spPr>
          <a:xfrm flipH="1" flipV="1">
            <a:off x="4568956" y="3953909"/>
            <a:ext cx="1039929" cy="640089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0F6E71-146E-41F6-B009-E6B9AF91A0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0ECAFE-D15D-45EA-A40D-621E40EB97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58" y="4593997"/>
            <a:ext cx="1733983" cy="1232127"/>
          </a:xfrm>
          <a:prstGeom prst="rect">
            <a:avLst/>
          </a:prstGeom>
        </p:spPr>
      </p:pic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7D6E35B0-78B4-43FB-A80B-1F917F050CC7}"/>
              </a:ext>
            </a:extLst>
          </p:cNvPr>
          <p:cNvCxnSpPr>
            <a:cxnSpLocks/>
          </p:cNvCxnSpPr>
          <p:nvPr/>
        </p:nvCxnSpPr>
        <p:spPr>
          <a:xfrm flipH="1" flipV="1">
            <a:off x="4636680" y="3103855"/>
            <a:ext cx="4135632" cy="19059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7473B78B-6096-4D6D-96AB-11C5B88FF3F2}"/>
              </a:ext>
            </a:extLst>
          </p:cNvPr>
          <p:cNvCxnSpPr>
            <a:cxnSpLocks/>
          </p:cNvCxnSpPr>
          <p:nvPr/>
        </p:nvCxnSpPr>
        <p:spPr>
          <a:xfrm flipH="1" flipV="1">
            <a:off x="3060802" y="4109069"/>
            <a:ext cx="360346" cy="551614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4105B951-63B5-4C1E-BD3A-6680C5A433DD}"/>
              </a:ext>
            </a:extLst>
          </p:cNvPr>
          <p:cNvCxnSpPr>
            <a:cxnSpLocks/>
          </p:cNvCxnSpPr>
          <p:nvPr/>
        </p:nvCxnSpPr>
        <p:spPr>
          <a:xfrm flipH="1">
            <a:off x="4593632" y="1952640"/>
            <a:ext cx="3976813" cy="55293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8FCA466B-2E90-4F07-9312-61C658008B9F}"/>
              </a:ext>
            </a:extLst>
          </p:cNvPr>
          <p:cNvCxnSpPr>
            <a:cxnSpLocks/>
          </p:cNvCxnSpPr>
          <p:nvPr/>
        </p:nvCxnSpPr>
        <p:spPr>
          <a:xfrm flipH="1" flipV="1">
            <a:off x="4848863" y="3429001"/>
            <a:ext cx="2700513" cy="71013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12A3BFA-69AD-477C-B969-0B0CF3C913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73" y="3910611"/>
            <a:ext cx="1482132" cy="111159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45FA2DC7-CC19-4146-8F0E-9AE92D92AC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02" y="4783563"/>
            <a:ext cx="1377383" cy="89829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AE23B59F-2A42-4B46-A652-B65ED118BB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44" y="1203047"/>
            <a:ext cx="1644701" cy="109646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652213C3-9133-4353-9081-EEDA9F3441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59" y="2678386"/>
            <a:ext cx="1733983" cy="1232127"/>
          </a:xfrm>
          <a:prstGeom prst="rect">
            <a:avLst/>
          </a:prstGeom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1F14A2B-5A34-46DE-995A-874CE33AE4D5}"/>
              </a:ext>
            </a:extLst>
          </p:cNvPr>
          <p:cNvCxnSpPr>
            <a:cxnSpLocks/>
          </p:cNvCxnSpPr>
          <p:nvPr/>
        </p:nvCxnSpPr>
        <p:spPr>
          <a:xfrm flipH="1">
            <a:off x="4995746" y="2135405"/>
            <a:ext cx="3574699" cy="467021"/>
          </a:xfrm>
          <a:prstGeom prst="straightConnector1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388B016F-2ECA-4B19-9B44-DFB931FB7D2E}"/>
              </a:ext>
            </a:extLst>
          </p:cNvPr>
          <p:cNvCxnSpPr>
            <a:cxnSpLocks/>
          </p:cNvCxnSpPr>
          <p:nvPr/>
        </p:nvCxnSpPr>
        <p:spPr>
          <a:xfrm flipH="1" flipV="1">
            <a:off x="5150667" y="3269798"/>
            <a:ext cx="3578596" cy="180906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0F209AFB-E951-4B92-B6CB-1453CB10A1F6}"/>
              </a:ext>
            </a:extLst>
          </p:cNvPr>
          <p:cNvCxnSpPr>
            <a:cxnSpLocks/>
          </p:cNvCxnSpPr>
          <p:nvPr/>
        </p:nvCxnSpPr>
        <p:spPr>
          <a:xfrm flipH="1" flipV="1">
            <a:off x="5126335" y="3673176"/>
            <a:ext cx="2281996" cy="644444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8C06715D-F657-4217-929E-5BA2F7164D17}"/>
              </a:ext>
            </a:extLst>
          </p:cNvPr>
          <p:cNvCxnSpPr>
            <a:cxnSpLocks/>
          </p:cNvCxnSpPr>
          <p:nvPr/>
        </p:nvCxnSpPr>
        <p:spPr>
          <a:xfrm flipH="1" flipV="1">
            <a:off x="4414686" y="3684440"/>
            <a:ext cx="1471962" cy="89829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F6CFB16F-A8C2-43E9-A62B-B1DE4A18A130}"/>
              </a:ext>
            </a:extLst>
          </p:cNvPr>
          <p:cNvCxnSpPr>
            <a:cxnSpLocks/>
          </p:cNvCxnSpPr>
          <p:nvPr/>
        </p:nvCxnSpPr>
        <p:spPr>
          <a:xfrm flipH="1" flipV="1">
            <a:off x="2984641" y="3790824"/>
            <a:ext cx="604887" cy="84452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32006"/>
      </p:ext>
    </p:extLst>
  </p:cSld>
  <p:clrMapOvr>
    <a:masterClrMapping/>
  </p:clrMapOvr>
  <p:transition>
    <p:cover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286114" y="310896"/>
            <a:ext cx="9502122" cy="866551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sz="4000" b="1" spc="8" dirty="0">
                <a:solidFill>
                  <a:srgbClr val="7030A0"/>
                </a:solidFill>
                <a:cs typeface="Arial" pitchFamily="34" charset="0"/>
              </a:rPr>
              <a:t>Этапы определения показателей</a:t>
            </a:r>
            <a:endParaRPr lang="ru-RU" altLang="ru-RU" sz="4000" b="1" spc="8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D6D1825-7F00-4CAE-8D93-CCA4861B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624154" y="6306246"/>
            <a:ext cx="393526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40</a:t>
            </a:fld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160668"/>
              </p:ext>
            </p:extLst>
          </p:nvPr>
        </p:nvGraphicFramePr>
        <p:xfrm>
          <a:off x="491295" y="1721747"/>
          <a:ext cx="11107805" cy="313044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77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0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6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22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Показатели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Тип данных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Этап определения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Этап уточнения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Документация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264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Функциональные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Исходные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Обследование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Проектирование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264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Технологические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Исходные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Обследование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Тестирование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264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Технические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Выходные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 Проектирование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/>
                        <a:t>Нагрузочное тестирование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/>
                        <a:t>ПЗ </a:t>
                      </a:r>
                    </a:p>
                    <a:p>
                      <a:pPr algn="ctr"/>
                      <a:r>
                        <a:rPr lang="ru-RU" sz="2400" kern="1200" dirty="0" err="1"/>
                        <a:t>эксп</a:t>
                      </a:r>
                      <a:r>
                        <a:rPr lang="ru-RU" sz="2400" kern="1200" dirty="0"/>
                        <a:t>. </a:t>
                      </a:r>
                      <a:r>
                        <a:rPr lang="ru-RU" sz="2400" kern="1200" dirty="0" err="1"/>
                        <a:t>док-ция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2E3BAB-D0BB-4E3A-9F6D-BCD2A61DD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" y="6085606"/>
            <a:ext cx="1482131" cy="7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58094"/>
      </p:ext>
    </p:extLst>
  </p:cSld>
  <p:clrMapOvr>
    <a:masterClrMapping/>
  </p:clrMapOvr>
  <p:transition>
    <p:cover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54E130-7DA0-4D6D-AE8D-5B67578570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354" y="2824345"/>
            <a:ext cx="2452524" cy="3259627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C96CCD4-B566-48E2-A982-1425E569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06332" y="6331298"/>
            <a:ext cx="393526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41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ABBC6C-2154-49E7-9DC7-DE385BD1E3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3F5495-4B08-4546-AA49-FFEB0F5140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696FD770-3B2D-4E06-AB11-1306F83FCFC9}"/>
              </a:ext>
            </a:extLst>
          </p:cNvPr>
          <p:cNvSpPr txBox="1">
            <a:spLocks/>
          </p:cNvSpPr>
          <p:nvPr/>
        </p:nvSpPr>
        <p:spPr>
          <a:xfrm>
            <a:off x="489106" y="453447"/>
            <a:ext cx="9691957" cy="7761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70000"/>
              </a:spcAft>
            </a:pP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Выводы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7904C9-0B97-42AC-AB4A-34968C0D6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89" y="1255162"/>
            <a:ext cx="10711903" cy="49235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734695" lvl="1" indent="-457200" algn="just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НФТ – не отдельный пункт обследования, выявлять на каждом шагу.</a:t>
            </a:r>
          </a:p>
          <a:p>
            <a:pPr marL="734695" lvl="1" indent="-457200" algn="just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Иметь чек-лист и уточнять его под свои проекты/продукты.</a:t>
            </a:r>
          </a:p>
          <a:p>
            <a:pPr marL="734695" lvl="1" indent="-457200" algn="just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забывать бизнес-правила и ограничения.</a:t>
            </a:r>
          </a:p>
          <a:p>
            <a:pPr marL="734695" lvl="1" indent="-457200" algn="just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Понимать потолок и смотреть сколько до потолка.</a:t>
            </a:r>
          </a:p>
          <a:p>
            <a:pPr marL="734695" lvl="1" indent="-457200" algn="just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фиксировать в контракт.</a:t>
            </a:r>
          </a:p>
          <a:p>
            <a:pPr marL="734695" lvl="1" indent="-457200" algn="just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Уточнять на этапах проектирования, </a:t>
            </a:r>
          </a:p>
          <a:p>
            <a:pPr marL="277495" lvl="1" indent="0" algn="just" eaLnBrk="1" hangingPunct="1">
              <a:spcAft>
                <a:spcPct val="70000"/>
              </a:spcAft>
              <a:buNone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тестирования, эксплуатации</a:t>
            </a:r>
          </a:p>
          <a:p>
            <a:pPr marL="734695" lvl="1" indent="-457200" algn="just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нарушать законодательства!</a:t>
            </a:r>
          </a:p>
        </p:txBody>
      </p:sp>
    </p:spTree>
    <p:extLst>
      <p:ext uri="{BB962C8B-B14F-4D97-AF65-F5344CB8AC3E}">
        <p14:creationId xmlns:p14="http://schemas.microsoft.com/office/powerpoint/2010/main" val="2778962707"/>
      </p:ext>
    </p:extLst>
  </p:cSld>
  <p:clrMapOvr>
    <a:masterClrMapping/>
  </p:clrMapOvr>
  <p:transition>
    <p:cover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812948E-C9FE-4BD7-9C8A-18A4C2C0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611628" y="6427219"/>
            <a:ext cx="41857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42</a:t>
            </a:fld>
            <a:endParaRPr lang="en-US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BAA5330-9B74-40B0-98B6-4E7205F2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99" y="1137010"/>
            <a:ext cx="11029616" cy="61307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1133"/>
                </a:solidFill>
              </a:rPr>
              <a:t>Спасибо за внимание!</a:t>
            </a:r>
            <a:r>
              <a:rPr lang="ru-RU" dirty="0"/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945D89-023C-4A21-8E4E-7948E20CF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902" y="1872488"/>
            <a:ext cx="2406750" cy="24067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3F0251-5B19-4886-AC36-0291EAAF9E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5"/>
          <a:stretch/>
        </p:blipFill>
        <p:spPr>
          <a:xfrm>
            <a:off x="9473948" y="3775549"/>
            <a:ext cx="1958658" cy="13010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40A7FB-C84E-4509-BB93-D63CF5FE73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5075" y="4091139"/>
            <a:ext cx="365202" cy="365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079B85-8619-44B1-95AF-3C84F3E2D7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3099" y="2999187"/>
            <a:ext cx="360149" cy="360149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2E9B3B8-DD00-4A84-8A92-0F1D47FC01B1}"/>
              </a:ext>
            </a:extLst>
          </p:cNvPr>
          <p:cNvSpPr txBox="1">
            <a:spLocks/>
          </p:cNvSpPr>
          <p:nvPr/>
        </p:nvSpPr>
        <p:spPr>
          <a:xfrm>
            <a:off x="1338001" y="4091139"/>
            <a:ext cx="5154974" cy="613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l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t.me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igerta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https://t.me/compractice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B33D8B2-8EA4-4FCD-924F-B3E1B360608F}"/>
              </a:ext>
            </a:extLst>
          </p:cNvPr>
          <p:cNvSpPr txBox="1">
            <a:spLocks/>
          </p:cNvSpPr>
          <p:nvPr/>
        </p:nvSpPr>
        <p:spPr>
          <a:xfrm>
            <a:off x="1372197" y="3008156"/>
            <a:ext cx="5726767" cy="613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fb.com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/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gertovskaya.irina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</a:p>
          <a:p>
            <a:pPr algn="l"/>
            <a:r>
              <a:rPr lang="en" sz="2000" dirty="0">
                <a:solidFill>
                  <a:schemeClr val="bg2">
                    <a:lumMod val="25000"/>
                  </a:schemeClr>
                </a:solidFill>
                <a:latin typeface="+mn-lt"/>
                <a:hlinkClick r:id="rId9"/>
              </a:rPr>
              <a:t>https://facebook.com/groups/compractice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37C3161-CABC-479C-8893-26B45F29E9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3173" y="4904050"/>
            <a:ext cx="360000" cy="360000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C5C52E9-6BB7-4923-A416-6C7D2EEAB799}"/>
              </a:ext>
            </a:extLst>
          </p:cNvPr>
          <p:cNvSpPr txBox="1">
            <a:spLocks/>
          </p:cNvSpPr>
          <p:nvPr/>
        </p:nvSpPr>
        <p:spPr>
          <a:xfrm>
            <a:off x="1383498" y="4917088"/>
            <a:ext cx="7571154" cy="3652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https://</a:t>
            </a:r>
            <a:r>
              <a:rPr lang="en" sz="20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www.youtube.com</a:t>
            </a:r>
            <a:r>
              <a:rPr lang="en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/channel/UC1EO8qwGXByVfQbmWhVPffQ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928FE8-C7C2-4D99-A805-C20FFFAC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75" y="2090108"/>
            <a:ext cx="4853533" cy="61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1" fontAlgn="base" hangingPunct="1">
              <a:lnSpc>
                <a:spcPct val="95000"/>
              </a:lnSpc>
              <a:spcBef>
                <a:spcPct val="11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Arial" charset="0"/>
              <a:buChar char="•"/>
              <a:defRPr sz="2000">
                <a:solidFill>
                  <a:srgbClr val="172D37"/>
                </a:solidFill>
                <a:latin typeface="Arial"/>
                <a:ea typeface="ＭＳ Ｐゴシック"/>
                <a:cs typeface="Arial"/>
              </a:defRPr>
            </a:lvl1pPr>
            <a:lvl2pPr marL="411163" indent="-176213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Arial" charset="0"/>
              <a:buChar char="•"/>
              <a:defRPr>
                <a:solidFill>
                  <a:srgbClr val="172D37"/>
                </a:solidFill>
                <a:latin typeface="Arial"/>
                <a:ea typeface="ＭＳ Ｐゴシック"/>
                <a:cs typeface="Arial"/>
              </a:defRPr>
            </a:lvl2pPr>
            <a:lvl3pPr marL="576263" indent="-163513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Arial" charset="0"/>
              <a:buChar char="•"/>
              <a:defRPr sz="1600">
                <a:solidFill>
                  <a:srgbClr val="172D37"/>
                </a:solidFill>
                <a:latin typeface="Arial"/>
                <a:ea typeface="ＭＳ Ｐゴシック"/>
                <a:cs typeface="Arial"/>
              </a:defRPr>
            </a:lvl3pPr>
            <a:lvl4pPr marL="750888" indent="-17303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Arial" charset="0"/>
              <a:buChar char="•"/>
              <a:defRPr sz="1600">
                <a:solidFill>
                  <a:srgbClr val="172D37"/>
                </a:solidFill>
                <a:latin typeface="Arial"/>
                <a:ea typeface="ＭＳ Ｐゴシック"/>
                <a:cs typeface="Arial"/>
              </a:defRPr>
            </a:lvl4pPr>
            <a:lvl5pPr marL="917575" indent="-1651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Arial" charset="0"/>
              <a:buChar char="•"/>
              <a:defRPr sz="1600">
                <a:solidFill>
                  <a:srgbClr val="172D37"/>
                </a:solidFill>
                <a:latin typeface="Arial"/>
                <a:ea typeface="ＭＳ Ｐゴシック"/>
                <a:cs typeface="Arial"/>
              </a:defRPr>
            </a:lvl5pPr>
            <a:lvl6pPr marL="1374775" indent="-1651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ea typeface="+mn-ea"/>
              </a:defRPr>
            </a:lvl6pPr>
            <a:lvl7pPr marL="1831975" indent="-1651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ea typeface="+mn-ea"/>
              </a:defRPr>
            </a:lvl7pPr>
            <a:lvl8pPr marL="2289175" indent="-1651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ea typeface="+mn-ea"/>
              </a:defRPr>
            </a:lvl8pPr>
            <a:lvl9pPr marL="2746375" indent="-1651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 defTabSz="685783"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ИРИНА ГЕРТОВСКАЯ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802046E-17F1-45FD-9343-0D21C550E13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596F34C-98C3-43D7-8497-48F7B2A27A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09541"/>
      </p:ext>
    </p:extLst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336706" y="301047"/>
            <a:ext cx="11408979" cy="776192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Примеры. Управление техпроцессом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C96CCD4-B566-48E2-A982-1425E569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06332" y="6331298"/>
            <a:ext cx="393526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6C2920-CC57-4A37-AC18-4EA14D932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69" y="2297638"/>
            <a:ext cx="3659911" cy="256756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5BD5D09-2BBF-497D-9377-9638E040C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964" y="2297638"/>
            <a:ext cx="4564567" cy="256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8B633CD-378F-44DD-9A10-D9E05DDF0B72}"/>
              </a:ext>
            </a:extLst>
          </p:cNvPr>
          <p:cNvCxnSpPr>
            <a:cxnSpLocks/>
          </p:cNvCxnSpPr>
          <p:nvPr/>
        </p:nvCxnSpPr>
        <p:spPr>
          <a:xfrm>
            <a:off x="4694664" y="3904343"/>
            <a:ext cx="1909127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52F4EA-E0DD-4869-A7F0-5756FCE130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04F154-AA35-4953-BC0F-EBF79D472D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5D3834D-285E-4EF0-9F45-FC405A3B6307}"/>
              </a:ext>
            </a:extLst>
          </p:cNvPr>
          <p:cNvCxnSpPr>
            <a:cxnSpLocks/>
          </p:cNvCxnSpPr>
          <p:nvPr/>
        </p:nvCxnSpPr>
        <p:spPr>
          <a:xfrm>
            <a:off x="4694664" y="2911884"/>
            <a:ext cx="1909127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8EE3120-FCFF-4C97-AF48-EC60E042EB98}"/>
              </a:ext>
            </a:extLst>
          </p:cNvPr>
          <p:cNvCxnSpPr>
            <a:cxnSpLocks/>
          </p:cNvCxnSpPr>
          <p:nvPr/>
        </p:nvCxnSpPr>
        <p:spPr>
          <a:xfrm>
            <a:off x="4694664" y="3134908"/>
            <a:ext cx="1909127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3C3B1C46-62AA-4186-8271-619CACDE33B0}"/>
              </a:ext>
            </a:extLst>
          </p:cNvPr>
          <p:cNvCxnSpPr>
            <a:cxnSpLocks/>
          </p:cNvCxnSpPr>
          <p:nvPr/>
        </p:nvCxnSpPr>
        <p:spPr>
          <a:xfrm>
            <a:off x="4694664" y="3302176"/>
            <a:ext cx="1909127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84D1CE4-7C0C-46BE-85F2-9CE3513DFCA1}"/>
              </a:ext>
            </a:extLst>
          </p:cNvPr>
          <p:cNvCxnSpPr>
            <a:cxnSpLocks/>
          </p:cNvCxnSpPr>
          <p:nvPr/>
        </p:nvCxnSpPr>
        <p:spPr>
          <a:xfrm>
            <a:off x="4694664" y="3480597"/>
            <a:ext cx="1909127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899219"/>
      </p:ext>
    </p:extLst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336706" y="301047"/>
            <a:ext cx="11408979" cy="776192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Примеры. Диспетчеры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C96CCD4-B566-48E2-A982-1425E569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06332" y="6331298"/>
            <a:ext cx="393526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0F2992-AC78-45C7-84EC-A51FB51B4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9AC0D4-1CCB-419C-A438-416C91A6F2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479A71-51FD-4C78-A6FF-68B25DD085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4" y="1216709"/>
            <a:ext cx="4114800" cy="27429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BC5204-DACD-4582-A707-B4C7CF38FD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12" y="1216709"/>
            <a:ext cx="1841810" cy="18418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5C6A5AD-CDB0-4A70-9D8E-93753F933D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95" y="4207650"/>
            <a:ext cx="1841809" cy="184180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AE63454-F380-40BB-A99B-330F267089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500271"/>
            <a:ext cx="2764950" cy="184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1531"/>
      </p:ext>
    </p:extLst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336706" y="301047"/>
            <a:ext cx="11408979" cy="776192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Примеры. Вызов такси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C96CCD4-B566-48E2-A982-1425E569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06332" y="6331298"/>
            <a:ext cx="393526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137286-E492-4669-986A-C72601A3B8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49" y="1481718"/>
            <a:ext cx="5660702" cy="38945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0F2992-AC78-45C7-84EC-A51FB51B4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9AC0D4-1CCB-419C-A438-416C91A6F2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64764"/>
      </p:ext>
    </p:extLst>
  </p:cSld>
  <p:clrMapOvr>
    <a:masterClrMapping/>
  </p:clrMapOvr>
  <p:transition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290973" y="206853"/>
            <a:ext cx="9680276" cy="879077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Процесс выявления требований</a:t>
            </a:r>
          </a:p>
        </p:txBody>
      </p:sp>
      <p:sp>
        <p:nvSpPr>
          <p:cNvPr id="36" name="Нижний колонтитул 35">
            <a:extLst>
              <a:ext uri="{FF2B5EF4-FFF2-40B4-BE49-F238E27FC236}">
                <a16:creationId xmlns:a16="http://schemas.microsoft.com/office/drawing/2014/main" id="{BEC18C57-0DF2-4054-B3FC-7D44ECCE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98927" y="6368876"/>
            <a:ext cx="393526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569598" y="1085930"/>
            <a:ext cx="1928223" cy="107872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bg1"/>
              </a:solidFill>
              <a:latin typeface="PF Square Sans Pro Light" panose="02000506000000020004" pitchFamily="2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27690" y="2358990"/>
            <a:ext cx="1928222" cy="1157129"/>
            <a:chOff x="113776" y="2128632"/>
            <a:chExt cx="1670281" cy="861268"/>
          </a:xfrm>
        </p:grpSpPr>
        <p:sp>
          <p:nvSpPr>
            <p:cNvPr id="10" name="Равнобедренный треугольник 9"/>
            <p:cNvSpPr/>
            <p:nvPr/>
          </p:nvSpPr>
          <p:spPr>
            <a:xfrm rot="10800000">
              <a:off x="113776" y="2128632"/>
              <a:ext cx="1670281" cy="86126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ru-RU" sz="1400" dirty="0">
                <a:solidFill>
                  <a:schemeClr val="bg1"/>
                </a:solidFill>
                <a:latin typeface="PF Square Sans Pro Light" panose="02000506000000020004" pitchFamily="2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13776" y="2155141"/>
              <a:ext cx="1670281" cy="297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b="0" dirty="0">
                  <a:solidFill>
                    <a:schemeClr val="bg1"/>
                  </a:solidFill>
                </a:rPr>
                <a:t>Потребность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718571" y="1729515"/>
            <a:ext cx="16556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Изменение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258162" y="3704626"/>
            <a:ext cx="1928223" cy="107872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bg1"/>
              </a:solidFill>
              <a:latin typeface="PF Square Sans Pro Light" panose="02000506000000020004" pitchFamily="2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828484" y="3738886"/>
            <a:ext cx="1928223" cy="107872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bg1"/>
              </a:solidFill>
              <a:latin typeface="PF Square Sans Pro Light" panose="02000506000000020004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86753" y="3559664"/>
            <a:ext cx="181009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PF Square Sans Pro Light" panose="02000506000000020004" pitchFamily="2" charset="0"/>
            </a:endParaRPr>
          </a:p>
          <a:p>
            <a:pPr algn="ctr"/>
            <a:r>
              <a:rPr lang="ru-RU" b="0" dirty="0" err="1">
                <a:solidFill>
                  <a:schemeClr val="accent1">
                    <a:lumMod val="50000"/>
                  </a:schemeClr>
                </a:solidFill>
              </a:rPr>
              <a:t>Заинтере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-сованные </a:t>
            </a:r>
          </a:p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стороны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32615" y="4191257"/>
            <a:ext cx="1234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Контекст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4569598" y="5173399"/>
            <a:ext cx="1889661" cy="1156107"/>
            <a:chOff x="1576450" y="3975632"/>
            <a:chExt cx="1636878" cy="860508"/>
          </a:xfrm>
        </p:grpSpPr>
        <p:sp>
          <p:nvSpPr>
            <p:cNvPr id="18" name="Равнобедренный треугольник 17"/>
            <p:cNvSpPr/>
            <p:nvPr/>
          </p:nvSpPr>
          <p:spPr>
            <a:xfrm rot="10800000">
              <a:off x="1576450" y="3975632"/>
              <a:ext cx="1636878" cy="86050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endParaRPr lang="ru-RU" sz="1400" dirty="0">
                <a:latin typeface="PF Square Sans Pro Light" panose="02000506000000020004" pitchFamily="2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833414" y="4040770"/>
              <a:ext cx="1143068" cy="297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b="0" dirty="0">
                  <a:solidFill>
                    <a:schemeClr val="bg1"/>
                  </a:solidFill>
                </a:rPr>
                <a:t>Ценность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237719" y="2358624"/>
            <a:ext cx="1928222" cy="1157129"/>
            <a:chOff x="1631010" y="2467451"/>
            <a:chExt cx="1670281" cy="861268"/>
          </a:xfrm>
        </p:grpSpPr>
        <p:sp>
          <p:nvSpPr>
            <p:cNvPr id="21" name="Равнобедренный треугольник 20"/>
            <p:cNvSpPr/>
            <p:nvPr/>
          </p:nvSpPr>
          <p:spPr>
            <a:xfrm rot="10800000">
              <a:off x="1631010" y="2467451"/>
              <a:ext cx="1670281" cy="86126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ru-RU" sz="1400" dirty="0">
                <a:solidFill>
                  <a:schemeClr val="bg1"/>
                </a:solidFill>
                <a:latin typeface="PF Square Sans Pro Light" panose="02000506000000020004" pitchFamily="2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949790" y="2510663"/>
              <a:ext cx="1093025" cy="297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0" dirty="0">
                  <a:solidFill>
                    <a:schemeClr val="bg1"/>
                  </a:solidFill>
                </a:rPr>
                <a:t>Решение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7713901" y="3704626"/>
            <a:ext cx="2705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kern="0" spc="38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Бизнес-процессы</a:t>
            </a:r>
          </a:p>
        </p:txBody>
      </p:sp>
      <p:cxnSp>
        <p:nvCxnSpPr>
          <p:cNvPr id="27" name="Прямая со стрелкой 26"/>
          <p:cNvCxnSpPr>
            <a:cxnSpLocks/>
            <a:stCxn id="10" idx="1"/>
            <a:endCxn id="13" idx="1"/>
          </p:cNvCxnSpPr>
          <p:nvPr/>
        </p:nvCxnSpPr>
        <p:spPr>
          <a:xfrm>
            <a:off x="4273856" y="2937554"/>
            <a:ext cx="2466362" cy="130643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253844" y="5352355"/>
            <a:ext cx="270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kern="0" spc="38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Целесообразность</a:t>
            </a:r>
          </a:p>
          <a:p>
            <a:r>
              <a:rPr lang="ru-RU" sz="2400" b="0" kern="0" spc="38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Бюджет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182617" y="1488703"/>
            <a:ext cx="2422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kern="0" spc="38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Архитектура</a:t>
            </a:r>
          </a:p>
          <a:p>
            <a:r>
              <a:rPr lang="ru-RU" sz="2400" b="0" kern="0" spc="38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Разработка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41107" y="1562371"/>
            <a:ext cx="2920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kern="0" spc="38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Границы проекта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0" kern="0" spc="38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Функциональность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0" kern="0" spc="38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Условия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0" kern="0" spc="38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Ограничения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187647" y="2268381"/>
            <a:ext cx="2526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b="0" kern="0" spc="38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Технологии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0" kern="0" spc="38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Ограничения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829912" y="3894497"/>
            <a:ext cx="1862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kern="0" spc="38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Заказчик</a:t>
            </a:r>
          </a:p>
        </p:txBody>
      </p:sp>
      <p:cxnSp>
        <p:nvCxnSpPr>
          <p:cNvPr id="77" name="Прямая со стрелкой 76"/>
          <p:cNvCxnSpPr>
            <a:cxnSpLocks/>
            <a:endCxn id="10" idx="1"/>
          </p:cNvCxnSpPr>
          <p:nvPr/>
        </p:nvCxnSpPr>
        <p:spPr>
          <a:xfrm flipH="1" flipV="1">
            <a:off x="4273856" y="2937554"/>
            <a:ext cx="1216707" cy="220864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BD360D37-9D5F-4123-B1DB-990E395282E3}"/>
              </a:ext>
            </a:extLst>
          </p:cNvPr>
          <p:cNvCxnSpPr>
            <a:cxnSpLocks/>
          </p:cNvCxnSpPr>
          <p:nvPr/>
        </p:nvCxnSpPr>
        <p:spPr>
          <a:xfrm flipV="1">
            <a:off x="4250460" y="4278250"/>
            <a:ext cx="2506197" cy="19884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id="{7584422D-1F70-4B65-8CD4-7CB0E1702D77}"/>
              </a:ext>
            </a:extLst>
          </p:cNvPr>
          <p:cNvCxnSpPr>
            <a:cxnSpLocks/>
            <a:stCxn id="10" idx="1"/>
            <a:endCxn id="21" idx="5"/>
          </p:cNvCxnSpPr>
          <p:nvPr/>
        </p:nvCxnSpPr>
        <p:spPr>
          <a:xfrm flipV="1">
            <a:off x="4273856" y="2937188"/>
            <a:ext cx="2445918" cy="36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A3323A2C-7931-4A36-B83A-9EDA368C0B42}"/>
              </a:ext>
            </a:extLst>
          </p:cNvPr>
          <p:cNvCxnSpPr>
            <a:cxnSpLocks/>
            <a:stCxn id="18" idx="3"/>
            <a:endCxn id="21" idx="5"/>
          </p:cNvCxnSpPr>
          <p:nvPr/>
        </p:nvCxnSpPr>
        <p:spPr>
          <a:xfrm flipV="1">
            <a:off x="5514428" y="2937188"/>
            <a:ext cx="1205346" cy="223621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329189D-EB22-4867-AE5B-E8EA12A7AC20}"/>
              </a:ext>
            </a:extLst>
          </p:cNvPr>
          <p:cNvSpPr txBox="1"/>
          <p:nvPr/>
        </p:nvSpPr>
        <p:spPr>
          <a:xfrm>
            <a:off x="8253783" y="4109728"/>
            <a:ext cx="2351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b="0" kern="0" spc="38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Условия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0" kern="0" spc="38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Ограничения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5ADFE1-E9C8-43D8-BA8D-8CCB00F23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6CD634-4DC5-4AC0-9496-A7936E97C2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78878"/>
      </p:ext>
    </p:extLst>
  </p:cSld>
  <p:clrMapOvr>
    <a:masterClrMapping/>
  </p:clrMapOvr>
  <p:transition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C96CCD4-B566-48E2-A982-1425E569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НФТ &amp; работоспособность ИТ-системы 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06332" y="6331298"/>
            <a:ext cx="393526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ABBC6C-2154-49E7-9DC7-DE385BD1E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7" y="161577"/>
            <a:ext cx="1482131" cy="7075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3F5495-4B08-4546-AA49-FFEB0F514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5401206"/>
            <a:ext cx="1456794" cy="1456794"/>
          </a:xfrm>
          <a:prstGeom prst="rect">
            <a:avLst/>
          </a:prstGeom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696FD770-3B2D-4E06-AB11-1306F83FCFC9}"/>
              </a:ext>
            </a:extLst>
          </p:cNvPr>
          <p:cNvSpPr txBox="1">
            <a:spLocks/>
          </p:cNvSpPr>
          <p:nvPr/>
        </p:nvSpPr>
        <p:spPr>
          <a:xfrm>
            <a:off x="489106" y="453447"/>
            <a:ext cx="9691957" cy="7761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70000"/>
              </a:spcAft>
            </a:pPr>
            <a:r>
              <a:rPr lang="ru-RU" altLang="ru-RU" sz="4000" b="1" spc="8" dirty="0">
                <a:solidFill>
                  <a:srgbClr val="7030A0"/>
                </a:solidFill>
                <a:cs typeface="Arial" pitchFamily="34" charset="0"/>
              </a:rPr>
              <a:t>Классификация… чего?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FA92E7E-CD8A-4745-AD94-0172057625BB}"/>
              </a:ext>
            </a:extLst>
          </p:cNvPr>
          <p:cNvSpPr/>
          <p:nvPr/>
        </p:nvSpPr>
        <p:spPr>
          <a:xfrm>
            <a:off x="524179" y="1392444"/>
            <a:ext cx="108277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50000"/>
                  </a:schemeClr>
                </a:solidFill>
              </a:rPr>
              <a:t>Нефункциональные требования (</a:t>
            </a:r>
            <a:r>
              <a:rPr lang="en-US" sz="2400" b="0" dirty="0" err="1">
                <a:solidFill>
                  <a:schemeClr val="tx2">
                    <a:lumMod val="50000"/>
                  </a:schemeClr>
                </a:solidFill>
              </a:rPr>
              <a:t>BABoK</a:t>
            </a:r>
            <a:r>
              <a:rPr lang="en-US" sz="2400" b="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0" dirty="0" err="1">
                <a:solidFill>
                  <a:schemeClr val="tx2">
                    <a:lumMod val="50000"/>
                  </a:schemeClr>
                </a:solidFill>
              </a:rPr>
              <a:t>Вигерс</a:t>
            </a:r>
            <a:r>
              <a:rPr lang="ru-RU" sz="2400" b="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50000"/>
                  </a:schemeClr>
                </a:solidFill>
              </a:rPr>
              <a:t>Модель качества, атрибуты качества (</a:t>
            </a:r>
            <a:r>
              <a:rPr lang="ru-RU" sz="2400" b="0" dirty="0" err="1">
                <a:solidFill>
                  <a:schemeClr val="tx2">
                    <a:lumMod val="50000"/>
                  </a:schemeClr>
                </a:solidFill>
              </a:rPr>
              <a:t>МакКол</a:t>
            </a:r>
            <a:r>
              <a:rPr lang="ru-RU" sz="2400" b="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0" dirty="0" err="1">
                <a:solidFill>
                  <a:schemeClr val="tx2">
                    <a:lumMod val="50000"/>
                  </a:schemeClr>
                </a:solidFill>
              </a:rPr>
              <a:t>Грейли</a:t>
            </a:r>
            <a:r>
              <a:rPr lang="ru-RU" sz="2400" b="0" dirty="0">
                <a:solidFill>
                  <a:schemeClr val="tx2">
                    <a:lumMod val="50000"/>
                  </a:schemeClr>
                </a:solidFill>
              </a:rPr>
              <a:t>, стандарты)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2">
                    <a:lumMod val="50000"/>
                  </a:schemeClr>
                </a:solidFill>
              </a:rPr>
              <a:t>Показатели назначения (ГОСТ 34.602-89, отраслевые регуляторы)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0581421"/>
      </p:ext>
    </p:extLst>
  </p:cSld>
  <p:clrMapOvr>
    <a:masterClrMapping/>
  </p:clrMapOvr>
  <p:transition>
    <p:cover dir="r"/>
  </p:transition>
</p:sld>
</file>

<file path=ppt/theme/theme1.xml><?xml version="1.0" encoding="utf-8"?>
<a:theme xmlns:a="http://schemas.openxmlformats.org/drawingml/2006/main" name="шаблон">
  <a:themeElements>
    <a:clrScheme name="">
      <a:dk1>
        <a:srgbClr val="605E5D"/>
      </a:dk1>
      <a:lt1>
        <a:srgbClr val="FFFFFF"/>
      </a:lt1>
      <a:dk2>
        <a:srgbClr val="FFFFFF"/>
      </a:dk2>
      <a:lt2>
        <a:srgbClr val="A2BD90"/>
      </a:lt2>
      <a:accent1>
        <a:srgbClr val="C8DCF0"/>
      </a:accent1>
      <a:accent2>
        <a:srgbClr val="F3811F"/>
      </a:accent2>
      <a:accent3>
        <a:srgbClr val="FFFFFF"/>
      </a:accent3>
      <a:accent4>
        <a:srgbClr val="514F4E"/>
      </a:accent4>
      <a:accent5>
        <a:srgbClr val="E0EBF6"/>
      </a:accent5>
      <a:accent6>
        <a:srgbClr val="DC741B"/>
      </a:accent6>
      <a:hlink>
        <a:srgbClr val="F3781F"/>
      </a:hlink>
      <a:folHlink>
        <a:srgbClr val="BDA7AF"/>
      </a:folHlink>
    </a:clrScheme>
    <a:fontScheme name="6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3">
        <a:dk1>
          <a:srgbClr val="0076D5"/>
        </a:dk1>
        <a:lt1>
          <a:srgbClr val="FFFFFF"/>
        </a:lt1>
        <a:dk2>
          <a:srgbClr val="FFFFFF"/>
        </a:dk2>
        <a:lt2>
          <a:srgbClr val="009999"/>
        </a:lt2>
        <a:accent1>
          <a:srgbClr val="BBE0E3"/>
        </a:accent1>
        <a:accent2>
          <a:srgbClr val="009065"/>
        </a:accent2>
        <a:accent3>
          <a:srgbClr val="FFFFFF"/>
        </a:accent3>
        <a:accent4>
          <a:srgbClr val="0064B6"/>
        </a:accent4>
        <a:accent5>
          <a:srgbClr val="DAEDEF"/>
        </a:accent5>
        <a:accent6>
          <a:srgbClr val="00825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4">
        <a:dk1>
          <a:srgbClr val="0076D5"/>
        </a:dk1>
        <a:lt1>
          <a:srgbClr val="FFFFFF"/>
        </a:lt1>
        <a:dk2>
          <a:srgbClr val="FFFFFF"/>
        </a:dk2>
        <a:lt2>
          <a:srgbClr val="008080"/>
        </a:lt2>
        <a:accent1>
          <a:srgbClr val="BBE0E3"/>
        </a:accent1>
        <a:accent2>
          <a:srgbClr val="009065"/>
        </a:accent2>
        <a:accent3>
          <a:srgbClr val="FFFFFF"/>
        </a:accent3>
        <a:accent4>
          <a:srgbClr val="0064B6"/>
        </a:accent4>
        <a:accent5>
          <a:srgbClr val="DAEDEF"/>
        </a:accent5>
        <a:accent6>
          <a:srgbClr val="00825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5">
        <a:dk1>
          <a:srgbClr val="0076D5"/>
        </a:dk1>
        <a:lt1>
          <a:srgbClr val="FFFFFF"/>
        </a:lt1>
        <a:dk2>
          <a:srgbClr val="FFFFFF"/>
        </a:dk2>
        <a:lt2>
          <a:srgbClr val="008080"/>
        </a:lt2>
        <a:accent1>
          <a:srgbClr val="BBE0E3"/>
        </a:accent1>
        <a:accent2>
          <a:srgbClr val="D9F354"/>
        </a:accent2>
        <a:accent3>
          <a:srgbClr val="FFFFFF"/>
        </a:accent3>
        <a:accent4>
          <a:srgbClr val="0064B6"/>
        </a:accent4>
        <a:accent5>
          <a:srgbClr val="DAEDEF"/>
        </a:accent5>
        <a:accent6>
          <a:srgbClr val="C4DC4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6">
        <a:dk1>
          <a:srgbClr val="2464D5"/>
        </a:dk1>
        <a:lt1>
          <a:srgbClr val="FFFFFF"/>
        </a:lt1>
        <a:dk2>
          <a:srgbClr val="FFFFFF"/>
        </a:dk2>
        <a:lt2>
          <a:srgbClr val="008080"/>
        </a:lt2>
        <a:accent1>
          <a:srgbClr val="BBE0E3"/>
        </a:accent1>
        <a:accent2>
          <a:srgbClr val="D9F354"/>
        </a:accent2>
        <a:accent3>
          <a:srgbClr val="FFFFFF"/>
        </a:accent3>
        <a:accent4>
          <a:srgbClr val="1D54B6"/>
        </a:accent4>
        <a:accent5>
          <a:srgbClr val="DAEDEF"/>
        </a:accent5>
        <a:accent6>
          <a:srgbClr val="C4DC4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шаблон">
  <a:themeElements>
    <a:clrScheme name="">
      <a:dk1>
        <a:srgbClr val="605E5D"/>
      </a:dk1>
      <a:lt1>
        <a:srgbClr val="FFFFFF"/>
      </a:lt1>
      <a:dk2>
        <a:srgbClr val="FFFFFF"/>
      </a:dk2>
      <a:lt2>
        <a:srgbClr val="A2BD90"/>
      </a:lt2>
      <a:accent1>
        <a:srgbClr val="C8DCF0"/>
      </a:accent1>
      <a:accent2>
        <a:srgbClr val="F3811F"/>
      </a:accent2>
      <a:accent3>
        <a:srgbClr val="FFFFFF"/>
      </a:accent3>
      <a:accent4>
        <a:srgbClr val="514F4E"/>
      </a:accent4>
      <a:accent5>
        <a:srgbClr val="E0EBF6"/>
      </a:accent5>
      <a:accent6>
        <a:srgbClr val="DC741B"/>
      </a:accent6>
      <a:hlink>
        <a:srgbClr val="F3781F"/>
      </a:hlink>
      <a:folHlink>
        <a:srgbClr val="BDA7AF"/>
      </a:folHlink>
    </a:clrScheme>
    <a:fontScheme name="6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3">
        <a:dk1>
          <a:srgbClr val="0076D5"/>
        </a:dk1>
        <a:lt1>
          <a:srgbClr val="FFFFFF"/>
        </a:lt1>
        <a:dk2>
          <a:srgbClr val="FFFFFF"/>
        </a:dk2>
        <a:lt2>
          <a:srgbClr val="009999"/>
        </a:lt2>
        <a:accent1>
          <a:srgbClr val="BBE0E3"/>
        </a:accent1>
        <a:accent2>
          <a:srgbClr val="009065"/>
        </a:accent2>
        <a:accent3>
          <a:srgbClr val="FFFFFF"/>
        </a:accent3>
        <a:accent4>
          <a:srgbClr val="0064B6"/>
        </a:accent4>
        <a:accent5>
          <a:srgbClr val="DAEDEF"/>
        </a:accent5>
        <a:accent6>
          <a:srgbClr val="00825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4">
        <a:dk1>
          <a:srgbClr val="0076D5"/>
        </a:dk1>
        <a:lt1>
          <a:srgbClr val="FFFFFF"/>
        </a:lt1>
        <a:dk2>
          <a:srgbClr val="FFFFFF"/>
        </a:dk2>
        <a:lt2>
          <a:srgbClr val="008080"/>
        </a:lt2>
        <a:accent1>
          <a:srgbClr val="BBE0E3"/>
        </a:accent1>
        <a:accent2>
          <a:srgbClr val="009065"/>
        </a:accent2>
        <a:accent3>
          <a:srgbClr val="FFFFFF"/>
        </a:accent3>
        <a:accent4>
          <a:srgbClr val="0064B6"/>
        </a:accent4>
        <a:accent5>
          <a:srgbClr val="DAEDEF"/>
        </a:accent5>
        <a:accent6>
          <a:srgbClr val="00825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5">
        <a:dk1>
          <a:srgbClr val="0076D5"/>
        </a:dk1>
        <a:lt1>
          <a:srgbClr val="FFFFFF"/>
        </a:lt1>
        <a:dk2>
          <a:srgbClr val="FFFFFF"/>
        </a:dk2>
        <a:lt2>
          <a:srgbClr val="008080"/>
        </a:lt2>
        <a:accent1>
          <a:srgbClr val="BBE0E3"/>
        </a:accent1>
        <a:accent2>
          <a:srgbClr val="D9F354"/>
        </a:accent2>
        <a:accent3>
          <a:srgbClr val="FFFFFF"/>
        </a:accent3>
        <a:accent4>
          <a:srgbClr val="0064B6"/>
        </a:accent4>
        <a:accent5>
          <a:srgbClr val="DAEDEF"/>
        </a:accent5>
        <a:accent6>
          <a:srgbClr val="C4DC4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6">
        <a:dk1>
          <a:srgbClr val="2464D5"/>
        </a:dk1>
        <a:lt1>
          <a:srgbClr val="FFFFFF"/>
        </a:lt1>
        <a:dk2>
          <a:srgbClr val="FFFFFF"/>
        </a:dk2>
        <a:lt2>
          <a:srgbClr val="008080"/>
        </a:lt2>
        <a:accent1>
          <a:srgbClr val="BBE0E3"/>
        </a:accent1>
        <a:accent2>
          <a:srgbClr val="D9F354"/>
        </a:accent2>
        <a:accent3>
          <a:srgbClr val="FFFFFF"/>
        </a:accent3>
        <a:accent4>
          <a:srgbClr val="1D54B6"/>
        </a:accent4>
        <a:accent5>
          <a:srgbClr val="DAEDEF"/>
        </a:accent5>
        <a:accent6>
          <a:srgbClr val="C4DC4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21097</TotalTime>
  <Words>2384</Words>
  <Application>Microsoft Office PowerPoint</Application>
  <PresentationFormat>Широкоэкранный</PresentationFormat>
  <Paragraphs>743</Paragraphs>
  <Slides>42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Courier New</vt:lpstr>
      <vt:lpstr>PF Square Sans Pro Light</vt:lpstr>
      <vt:lpstr>Wingdings</vt:lpstr>
      <vt:lpstr>шаблон</vt:lpstr>
      <vt:lpstr>1_шаблон</vt:lpstr>
      <vt:lpstr>Office Theme</vt:lpstr>
      <vt:lpstr>ВЛИЯНИЕ   НЕФУНКЦИОНАЛЬНЫХ ТРЕБОВАНИЙ  НА  РАБОТОСПОСОБНОСТЬ  СИСТЕМЫ  Ирина Гертовская</vt:lpstr>
      <vt:lpstr>Презентация PowerPoint</vt:lpstr>
      <vt:lpstr>О чём поговорим</vt:lpstr>
      <vt:lpstr>Примеры. Финансовая система</vt:lpstr>
      <vt:lpstr>Примеры. Управление техпроцессом</vt:lpstr>
      <vt:lpstr>Примеры. Диспетчеры</vt:lpstr>
      <vt:lpstr>Примеры. Вызов такси</vt:lpstr>
      <vt:lpstr>Процесс выявления требований</vt:lpstr>
      <vt:lpstr>Презентация PowerPoint</vt:lpstr>
      <vt:lpstr>Презентация PowerPoint</vt:lpstr>
      <vt:lpstr>Модель FURPS (Роберта Грейди)</vt:lpstr>
      <vt:lpstr>Модель качества Боэма</vt:lpstr>
      <vt:lpstr>Модель качества МакКолла</vt:lpstr>
      <vt:lpstr>Модель качества МакКолла</vt:lpstr>
      <vt:lpstr>ISO  9126 - ГОСТ Р ИСО/МЭК 9126-93 </vt:lpstr>
      <vt:lpstr>ISO  25010 - ГОСТ Р ИСО/МЭК 25010 - 2015</vt:lpstr>
      <vt:lpstr>ISO  25010 - ГОСТ Р ИСО/МЭК 25010 - 2015</vt:lpstr>
      <vt:lpstr>Классификации моделей качества</vt:lpstr>
      <vt:lpstr>ГОСТ 34.602-89 ТЗ на АС</vt:lpstr>
      <vt:lpstr>Атрибуты качества (BABoK 3.0)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Атрибуты качества времени выполнения (run time)</vt:lpstr>
      <vt:lpstr>Презентация PowerPoint</vt:lpstr>
      <vt:lpstr>Презентация PowerPoint</vt:lpstr>
      <vt:lpstr>Презентация PowerPoint</vt:lpstr>
      <vt:lpstr>Презентация PowerPoint</vt:lpstr>
      <vt:lpstr>Атрибуты качества времени выполнения (run time)</vt:lpstr>
      <vt:lpstr>Атрибуты качества времени выполнения (run time)</vt:lpstr>
      <vt:lpstr>Атрибуты качества времени проектирования (desing time)</vt:lpstr>
      <vt:lpstr>Созависимость атрибутов качества </vt:lpstr>
      <vt:lpstr>Сценарии проверки атрибутов качества</vt:lpstr>
      <vt:lpstr>Показатели назначения</vt:lpstr>
      <vt:lpstr>Функциональные показатели назначения</vt:lpstr>
      <vt:lpstr>Технологические показатели назначения</vt:lpstr>
      <vt:lpstr>Технические показатели назначения</vt:lpstr>
      <vt:lpstr>Этапы определения показателей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Компания, информация, услуги, признание</dc:title>
  <dc:creator>maykova.nataliya</dc:creator>
  <cp:lastModifiedBy>Ирина Гертовская</cp:lastModifiedBy>
  <cp:revision>1173</cp:revision>
  <dcterms:created xsi:type="dcterms:W3CDTF">2015-09-15T09:02:00Z</dcterms:created>
  <dcterms:modified xsi:type="dcterms:W3CDTF">2020-10-10T09:16:59Z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  <property fmtid="{D5CDD505-2E9C-101B-9397-08002B2CF9AE}" pid="5" name="_dlc_DocId">
    <vt:lpwstr>YZ2QM2MRYP5R-642-351</vt:lpwstr>
  </property>
  <property fmtid="{D5CDD505-2E9C-101B-9397-08002B2CF9AE}" pid="6" name="_dlc_DocIdItemGuid">
    <vt:lpwstr>eec10a94-e45b-45f2-8bd8-7e8fdceefecf</vt:lpwstr>
  </property>
  <property fmtid="{D5CDD505-2E9C-101B-9397-08002B2CF9AE}" pid="7" name="_dlc_DocIdUrl">
    <vt:lpwstr>https://portal.otr.ru/Standards/_layouts/DocIdRedir.aspx?ID=YZ2QM2MRYP5R-642-351, YZ2QM2MRYP5R-642-351</vt:lpwstr>
  </property>
  <property fmtid="{D5CDD505-2E9C-101B-9397-08002B2CF9AE}" pid="8" name="Order">
    <vt:lpwstr>35100.0000000000</vt:lpwstr>
  </property>
  <property fmtid="{D5CDD505-2E9C-101B-9397-08002B2CF9AE}" pid="9" name="display_urn:schemas-microsoft-com:office:office#dev">
    <vt:lpwstr>Капустина (Ляпина) Оксана Александровна</vt:lpwstr>
  </property>
  <property fmtid="{D5CDD505-2E9C-101B-9397-08002B2CF9AE}" pid="10" name="Ссылки на другие системы">
    <vt:lpwstr>https://portal.otr.ru/Standards/Document%20Library/����������%20����������,,%20��������/��������%20�������/�-���-83-10-(������%20�����������).ppt, https://portal.otr.ru/Standards/Document%20Library/����������%20�%20����������%20�����������%20����������/��</vt:lpwstr>
  </property>
  <property fmtid="{D5CDD505-2E9C-101B-9397-08002B2CF9AE}" pid="11" name="dev">
    <vt:lpwstr>19</vt:lpwstr>
  </property>
  <property fmtid="{D5CDD505-2E9C-101B-9397-08002B2CF9AE}" pid="12" name="Свойства СМК">
    <vt:lpwstr>������������� ������ ����������� �������� ���</vt:lpwstr>
  </property>
  <property fmtid="{D5CDD505-2E9C-101B-9397-08002B2CF9AE}" pid="13" name="Статус">
    <vt:lpwstr>����������������</vt:lpwstr>
  </property>
  <property fmtid="{D5CDD505-2E9C-101B-9397-08002B2CF9AE}" pid="14" name="oldid">
    <vt:lpwstr>�-���-95-07</vt:lpwstr>
  </property>
  <property fmtid="{D5CDD505-2E9C-101B-9397-08002B2CF9AE}" pid="15" name="doctype">
    <vt:lpwstr>�����</vt:lpwstr>
  </property>
  <property fmtid="{D5CDD505-2E9C-101B-9397-08002B2CF9AE}" pid="16" name="dep">
    <vt:lpwstr>�����</vt:lpwstr>
  </property>
  <property fmtid="{D5CDD505-2E9C-101B-9397-08002B2CF9AE}" pid="17" name="TaxCatchAll">
    <vt:lpwstr/>
  </property>
  <property fmtid="{D5CDD505-2E9C-101B-9397-08002B2CF9AE}" pid="18" name="должность">
    <vt:lpwstr>��������� ������</vt:lpwstr>
  </property>
  <property fmtid="{D5CDD505-2E9C-101B-9397-08002B2CF9AE}" pid="19" name="ide">
    <vt:lpwstr>�-���-83-10</vt:lpwstr>
  </property>
  <property fmtid="{D5CDD505-2E9C-101B-9397-08002B2CF9AE}" pid="20" name="Comment">
    <vt:lpwstr>Аткулазировано 17.01.18 https://jira.prodata.pro/browse/IT-17886</vt:lpwstr>
  </property>
  <property fmtid="{D5CDD505-2E9C-101B-9397-08002B2CF9AE}" pid="21" name="ha263211486a435f9731ee7d086d8fe6">
    <vt:lpwstr/>
  </property>
  <property fmtid="{D5CDD505-2E9C-101B-9397-08002B2CF9AE}" pid="22" name="keywords">
    <vt:lpwstr/>
  </property>
  <property fmtid="{D5CDD505-2E9C-101B-9397-08002B2CF9AE}" pid="23" name="KSOProductBuildVer">
    <vt:lpwstr>1049-10.2.0.5965</vt:lpwstr>
  </property>
</Properties>
</file>