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6">
  <p:sldMasterIdLst>
    <p:sldMasterId id="2147483660" r:id="rId4"/>
  </p:sldMasterIdLst>
  <p:notesMasterIdLst>
    <p:notesMasterId r:id="rId32"/>
  </p:notesMasterIdLst>
  <p:handoutMasterIdLst>
    <p:handoutMasterId r:id="rId33"/>
  </p:handoutMasterIdLst>
  <p:sldIdLst>
    <p:sldId id="256" r:id="rId5"/>
    <p:sldId id="263" r:id="rId6"/>
    <p:sldId id="267" r:id="rId7"/>
    <p:sldId id="288" r:id="rId8"/>
    <p:sldId id="265" r:id="rId9"/>
    <p:sldId id="264" r:id="rId10"/>
    <p:sldId id="290" r:id="rId11"/>
    <p:sldId id="268" r:id="rId12"/>
    <p:sldId id="291" r:id="rId13"/>
    <p:sldId id="292" r:id="rId14"/>
    <p:sldId id="294" r:id="rId15"/>
    <p:sldId id="295" r:id="rId16"/>
    <p:sldId id="305" r:id="rId17"/>
    <p:sldId id="302" r:id="rId18"/>
    <p:sldId id="306" r:id="rId19"/>
    <p:sldId id="309" r:id="rId20"/>
    <p:sldId id="310" r:id="rId21"/>
    <p:sldId id="293" r:id="rId22"/>
    <p:sldId id="296" r:id="rId23"/>
    <p:sldId id="297" r:id="rId24"/>
    <p:sldId id="298" r:id="rId25"/>
    <p:sldId id="300" r:id="rId26"/>
    <p:sldId id="308" r:id="rId27"/>
    <p:sldId id="301" r:id="rId28"/>
    <p:sldId id="303" r:id="rId29"/>
    <p:sldId id="304" r:id="rId30"/>
    <p:sldId id="282" r:id="rId31"/>
  </p:sldIdLst>
  <p:sldSz cx="18288000" cy="10288588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1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is Gobov" initials="DG" lastIdx="5" clrIdx="0">
    <p:extLst>
      <p:ext uri="{19B8F6BF-5375-455C-9EA6-DF929625EA0E}">
        <p15:presenceInfo xmlns:p15="http://schemas.microsoft.com/office/powerpoint/2012/main" userId="S-1-5-21-1227322100-1798780813-526660263-326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4FA"/>
    <a:srgbClr val="D0E9F4"/>
    <a:srgbClr val="1E38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566" y="72"/>
      </p:cViewPr>
      <p:guideLst>
        <p:guide orient="horz" pos="3241"/>
        <p:guide pos="576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27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7T23:13:31.652" idx="4">
    <p:pos x="10" y="10"/>
    <p:text>Варианты, приведенные в презентации - не исчерпывающий список. У слушателей могут быть другие примеры-антипримеры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DF4A61-93AB-4E40-AFAC-EDD91D69B8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902AF-0632-4626-B867-DFD0C5FE31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A77EC-4BC4-40FF-A48F-E0F057FFD0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35581-3B49-4C15-8E89-5F7451FFFB9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24B072-EF0D-442D-A818-DA72D0F9E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A879F-8346-4CE4-9321-2286F949E8F2}" type="datetimeFigureOut">
              <a:rPr lang="en-US" smtClean="0"/>
              <a:t>5/27/2019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47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4D9C1-37F7-5149-9725-7F73131A1F0D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26040-6DAC-264D-A03E-9F33F678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5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6040-6DAC-264D-A03E-9F33F678B1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2BDA214-65F1-4F74-9A94-62FCFA642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6573" y="4437811"/>
            <a:ext cx="8794854" cy="141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427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41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Text">
    <p:bg>
      <p:bgPr>
        <a:solidFill>
          <a:srgbClr val="1E38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2955" y="1147464"/>
            <a:ext cx="13631659" cy="788445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120000"/>
              </a:lnSpc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83743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41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3724" y="1147463"/>
            <a:ext cx="11848768" cy="157709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</a:t>
            </a:r>
            <a:r>
              <a:rPr lang="en-US" dirty="0"/>
              <a:t>Master title style</a:t>
            </a:r>
            <a:br>
              <a:rPr lang="en-US" dirty="0"/>
            </a:br>
            <a:r>
              <a:rPr lang="en-US" dirty="0" smtClean="0"/>
              <a:t>Two </a:t>
            </a:r>
            <a:r>
              <a:rPr lang="en-US" dirty="0"/>
              <a:t>Lines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8436" y="3345068"/>
            <a:ext cx="15338195" cy="5686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</a:t>
            </a:r>
            <a:r>
              <a:rPr lang="en-US" smtClean="0"/>
              <a:t>styles</a:t>
            </a:r>
            <a:endParaRPr lang="en-US" dirty="0"/>
          </a:p>
        </p:txBody>
      </p:sp>
      <p:pic>
        <p:nvPicPr>
          <p:cNvPr id="42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51" y="2724902"/>
            <a:ext cx="1314000" cy="72000"/>
          </a:xfrm>
          <a:prstGeom prst="rect">
            <a:avLst/>
          </a:prstGeom>
        </p:spPr>
      </p:pic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1370" y="9031568"/>
            <a:ext cx="13166370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9231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180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3724" y="1147463"/>
            <a:ext cx="11848768" cy="157709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</a:t>
            </a:r>
            <a:r>
              <a:rPr lang="en-US" dirty="0"/>
              <a:t>Master title style</a:t>
            </a:r>
            <a:br>
              <a:rPr lang="en-US" dirty="0"/>
            </a:br>
            <a:r>
              <a:rPr lang="en-US" dirty="0" smtClean="0"/>
              <a:t>Two </a:t>
            </a:r>
            <a:r>
              <a:rPr lang="en-US" dirty="0"/>
              <a:t>Lines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8437" y="3345068"/>
            <a:ext cx="7453110" cy="5686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</a:t>
            </a:r>
            <a:r>
              <a:rPr lang="en-US" smtClean="0"/>
              <a:t>styles</a:t>
            </a:r>
            <a:endParaRPr lang="en-US" dirty="0"/>
          </a:p>
        </p:txBody>
      </p:sp>
      <p:pic>
        <p:nvPicPr>
          <p:cNvPr id="42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51" y="2724902"/>
            <a:ext cx="1314000" cy="72000"/>
          </a:xfrm>
          <a:prstGeom prst="rect">
            <a:avLst/>
          </a:prstGeom>
        </p:spPr>
      </p:pic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1370" y="9031568"/>
            <a:ext cx="13166370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9231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9375928" y="3345068"/>
            <a:ext cx="7440704" cy="5686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</a:t>
            </a:r>
            <a:r>
              <a:rPr lang="en-US" smtClean="0"/>
              <a:t>styles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2 Lines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3724" y="1147463"/>
            <a:ext cx="11848768" cy="157709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</a:t>
            </a:r>
            <a:r>
              <a:rPr lang="en-US" dirty="0"/>
              <a:t>Master title style</a:t>
            </a:r>
            <a:br>
              <a:rPr lang="en-US" dirty="0"/>
            </a:br>
            <a:r>
              <a:rPr lang="en-US" dirty="0" smtClean="0"/>
              <a:t>Two </a:t>
            </a:r>
            <a:r>
              <a:rPr lang="en-US" dirty="0"/>
              <a:t>Lines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8437" y="3345068"/>
            <a:ext cx="4808686" cy="5686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</a:t>
            </a:r>
            <a:r>
              <a:rPr lang="en-US" smtClean="0"/>
              <a:t>styles</a:t>
            </a:r>
            <a:endParaRPr lang="en-US" dirty="0"/>
          </a:p>
        </p:txBody>
      </p:sp>
      <p:pic>
        <p:nvPicPr>
          <p:cNvPr id="42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51" y="2724902"/>
            <a:ext cx="1314000" cy="72000"/>
          </a:xfrm>
          <a:prstGeom prst="rect">
            <a:avLst/>
          </a:prstGeom>
        </p:spPr>
      </p:pic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1370" y="9031568"/>
            <a:ext cx="13166370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9231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742586" y="3345068"/>
            <a:ext cx="4809742" cy="5686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</a:t>
            </a:r>
            <a:r>
              <a:rPr lang="en-US" smtClean="0"/>
              <a:t>styles</a:t>
            </a:r>
            <a:endParaRPr lang="en-US" dirty="0"/>
          </a:p>
        </p:txBody>
      </p:sp>
      <p:sp>
        <p:nvSpPr>
          <p:cNvPr id="4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2007282" y="3345068"/>
            <a:ext cx="4808105" cy="5686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</a:t>
            </a:r>
            <a:r>
              <a:rPr lang="en-US" smtClean="0"/>
              <a:t>styles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2 Lines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3724" y="1147463"/>
            <a:ext cx="11848768" cy="157709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</a:t>
            </a:r>
            <a:r>
              <a:rPr lang="en-US" dirty="0"/>
              <a:t>Master title style</a:t>
            </a:r>
            <a:br>
              <a:rPr lang="en-US" dirty="0"/>
            </a:br>
            <a:r>
              <a:rPr lang="en-US" dirty="0" smtClean="0"/>
              <a:t>Two </a:t>
            </a:r>
            <a:r>
              <a:rPr lang="en-US" dirty="0"/>
              <a:t>Lines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8437" y="3345068"/>
            <a:ext cx="3488221" cy="5686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</a:t>
            </a:r>
            <a:r>
              <a:rPr lang="en-US" smtClean="0"/>
              <a:t>styles</a:t>
            </a:r>
            <a:endParaRPr lang="en-US" dirty="0"/>
          </a:p>
        </p:txBody>
      </p:sp>
      <p:pic>
        <p:nvPicPr>
          <p:cNvPr id="42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51" y="2724902"/>
            <a:ext cx="1314000" cy="72000"/>
          </a:xfrm>
          <a:prstGeom prst="rect">
            <a:avLst/>
          </a:prstGeom>
        </p:spPr>
      </p:pic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1370" y="9031568"/>
            <a:ext cx="13166370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9231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424320" y="3345068"/>
            <a:ext cx="3507226" cy="5686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</a:t>
            </a:r>
            <a:r>
              <a:rPr lang="en-US" smtClean="0"/>
              <a:t>styles</a:t>
            </a:r>
            <a:endParaRPr lang="en-US" dirty="0"/>
          </a:p>
        </p:txBody>
      </p:sp>
      <p:sp>
        <p:nvSpPr>
          <p:cNvPr id="4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9383012" y="3345068"/>
            <a:ext cx="3491835" cy="5686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</a:t>
            </a:r>
            <a:r>
              <a:rPr lang="en-US" smtClean="0"/>
              <a:t>styles</a:t>
            </a:r>
            <a:endParaRPr lang="en-US" dirty="0"/>
          </a:p>
        </p:txBody>
      </p:sp>
      <p:sp>
        <p:nvSpPr>
          <p:cNvPr id="4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3329801" y="3345068"/>
            <a:ext cx="3491254" cy="5686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</a:t>
            </a:r>
            <a:r>
              <a:rPr lang="en-US" smtClean="0"/>
              <a:t>styles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ran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078" y="5144295"/>
            <a:ext cx="15335841" cy="208804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2323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41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078" y="5144295"/>
            <a:ext cx="15335841" cy="208804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41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078" y="5144295"/>
            <a:ext cx="15335841" cy="208804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41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Lilac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078" y="5144295"/>
            <a:ext cx="15335841" cy="208804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41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078" y="5144295"/>
            <a:ext cx="15335841" cy="208804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41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rig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332253" y="4294055"/>
            <a:ext cx="13165060" cy="850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2334235" y="5142829"/>
            <a:ext cx="13176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64799" y="1157987"/>
            <a:ext cx="2606400" cy="418740"/>
          </a:xfrm>
          <a:prstGeom prst="rect">
            <a:avLst/>
          </a:prstGeom>
        </p:spPr>
      </p:pic>
      <p:sp>
        <p:nvSpPr>
          <p:cNvPr id="4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2253" y="7232342"/>
            <a:ext cx="6599293" cy="1799226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Full Name</a:t>
            </a:r>
            <a:br>
              <a:rPr lang="en-US" dirty="0"/>
            </a:br>
            <a:r>
              <a:rPr lang="en-US" dirty="0"/>
              <a:t>Job Title</a:t>
            </a:r>
          </a:p>
          <a:p>
            <a:r>
              <a:rPr lang="en-US" dirty="0"/>
              <a:t>Company Name</a:t>
            </a:r>
          </a:p>
          <a:p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561740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0152" y="9031568"/>
            <a:ext cx="13157588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3937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2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78" y="1997746"/>
            <a:ext cx="1317520" cy="72000"/>
          </a:xfrm>
          <a:prstGeom prst="rect">
            <a:avLst/>
          </a:prstGeom>
        </p:spPr>
      </p:pic>
      <p:sp>
        <p:nvSpPr>
          <p:cNvPr id="40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482709" y="2617918"/>
            <a:ext cx="15326273" cy="6413646"/>
          </a:xfrm>
          <a:solidFill>
            <a:schemeClr val="tx2">
              <a:lumMod val="10000"/>
              <a:lumOff val="90000"/>
            </a:schemeClr>
          </a:solidFill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1476078" y="1147464"/>
            <a:ext cx="11846414" cy="850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0152" y="9031568"/>
            <a:ext cx="13157588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3937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2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78" y="1997746"/>
            <a:ext cx="1317520" cy="72000"/>
          </a:xfrm>
          <a:prstGeom prst="rect">
            <a:avLst/>
          </a:prstGeom>
        </p:spPr>
      </p:pic>
      <p:sp>
        <p:nvSpPr>
          <p:cNvPr id="40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482709" y="2617918"/>
            <a:ext cx="7448837" cy="6413646"/>
          </a:xfrm>
          <a:solidFill>
            <a:schemeClr val="tx2">
              <a:lumMod val="10000"/>
              <a:lumOff val="90000"/>
            </a:schemeClr>
          </a:solidFill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9386501" y="2617918"/>
            <a:ext cx="7422481" cy="6413646"/>
          </a:xfrm>
          <a:solidFill>
            <a:schemeClr val="tx2">
              <a:lumMod val="10000"/>
              <a:lumOff val="90000"/>
            </a:schemeClr>
          </a:solidFill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1476078" y="1147464"/>
            <a:ext cx="11846414" cy="850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8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0152" y="9031568"/>
            <a:ext cx="13157588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3937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2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78" y="1997746"/>
            <a:ext cx="1317520" cy="72000"/>
          </a:xfrm>
          <a:prstGeom prst="rect">
            <a:avLst/>
          </a:prstGeom>
        </p:spPr>
      </p:pic>
      <p:sp>
        <p:nvSpPr>
          <p:cNvPr id="52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471809" y="2617918"/>
            <a:ext cx="3493420" cy="2978225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3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1471809" y="6053343"/>
            <a:ext cx="3493420" cy="2978225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4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5425587" y="2617918"/>
            <a:ext cx="3497502" cy="2978225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5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5425587" y="6053343"/>
            <a:ext cx="3498478" cy="2978225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6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9386500" y="2617918"/>
            <a:ext cx="3485418" cy="2978225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7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9386500" y="6053343"/>
            <a:ext cx="3484277" cy="2978225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8" name="Picture Placeholder 7"/>
          <p:cNvSpPr>
            <a:spLocks noGrp="1"/>
          </p:cNvSpPr>
          <p:nvPr>
            <p:ph type="pic" sz="quarter" idx="27"/>
          </p:nvPr>
        </p:nvSpPr>
        <p:spPr>
          <a:xfrm>
            <a:off x="13322492" y="2617918"/>
            <a:ext cx="3482223" cy="2978225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9" name="Picture Placeholder 7"/>
          <p:cNvSpPr>
            <a:spLocks noGrp="1"/>
          </p:cNvSpPr>
          <p:nvPr>
            <p:ph type="pic" sz="quarter" idx="28"/>
          </p:nvPr>
        </p:nvSpPr>
        <p:spPr>
          <a:xfrm>
            <a:off x="13322492" y="6053343"/>
            <a:ext cx="3482223" cy="2978225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0" name="Title 1"/>
          <p:cNvSpPr>
            <a:spLocks noGrp="1"/>
          </p:cNvSpPr>
          <p:nvPr>
            <p:ph type="title"/>
          </p:nvPr>
        </p:nvSpPr>
        <p:spPr>
          <a:xfrm>
            <a:off x="1476078" y="1147464"/>
            <a:ext cx="11846414" cy="850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8288000" cy="10288587"/>
          </a:xfrm>
          <a:solidFill>
            <a:schemeClr val="tx2">
              <a:lumMod val="10000"/>
              <a:lumOff val="90000"/>
            </a:schemeClr>
          </a:solidFill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3724" y="1147463"/>
            <a:ext cx="11848768" cy="157709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</a:t>
            </a:r>
            <a:r>
              <a:rPr lang="en-US" dirty="0"/>
              <a:t>Master title style</a:t>
            </a:r>
            <a:br>
              <a:rPr lang="en-US" dirty="0"/>
            </a:br>
            <a:r>
              <a:rPr lang="en-US" dirty="0" smtClean="0"/>
              <a:t>Two </a:t>
            </a:r>
            <a:r>
              <a:rPr lang="en-US" dirty="0"/>
              <a:t>Lines Here</a:t>
            </a:r>
          </a:p>
        </p:txBody>
      </p:sp>
      <p:pic>
        <p:nvPicPr>
          <p:cNvPr id="42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51" y="2724902"/>
            <a:ext cx="1314000" cy="72000"/>
          </a:xfrm>
          <a:prstGeom prst="rect">
            <a:avLst/>
          </a:prstGeom>
        </p:spPr>
      </p:pic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1370" y="9031568"/>
            <a:ext cx="13166370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9231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482709" y="3345069"/>
            <a:ext cx="15326856" cy="5686495"/>
          </a:xfrm>
          <a:solidFill>
            <a:schemeClr val="tx2">
              <a:lumMod val="10000"/>
              <a:lumOff val="90000"/>
            </a:schemeClr>
          </a:solidFill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3724" y="1147463"/>
            <a:ext cx="11848768" cy="157709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</a:t>
            </a:r>
            <a:r>
              <a:rPr lang="en-US" dirty="0"/>
              <a:t>Master title style</a:t>
            </a:r>
            <a:br>
              <a:rPr lang="en-US" dirty="0"/>
            </a:br>
            <a:r>
              <a:rPr lang="en-US" dirty="0" smtClean="0"/>
              <a:t>Two </a:t>
            </a:r>
            <a:r>
              <a:rPr lang="en-US" dirty="0"/>
              <a:t>Lines Here</a:t>
            </a:r>
          </a:p>
        </p:txBody>
      </p:sp>
      <p:pic>
        <p:nvPicPr>
          <p:cNvPr id="42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51" y="2724902"/>
            <a:ext cx="1314000" cy="72000"/>
          </a:xfrm>
          <a:prstGeom prst="rect">
            <a:avLst/>
          </a:prstGeom>
        </p:spPr>
      </p:pic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1370" y="9031568"/>
            <a:ext cx="13166370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9231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482709" y="3345069"/>
            <a:ext cx="7448088" cy="5686500"/>
          </a:xfrm>
          <a:solidFill>
            <a:schemeClr val="tx2">
              <a:lumMod val="10000"/>
              <a:lumOff val="90000"/>
            </a:schemeClr>
          </a:solidFill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9386260" y="3345069"/>
            <a:ext cx="7429932" cy="5686500"/>
          </a:xfrm>
          <a:solidFill>
            <a:schemeClr val="tx2">
              <a:lumMod val="10000"/>
              <a:lumOff val="90000"/>
            </a:schemeClr>
          </a:solidFill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8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3724" y="1147463"/>
            <a:ext cx="11848768" cy="157709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</a:t>
            </a:r>
            <a:r>
              <a:rPr lang="en-US" dirty="0"/>
              <a:t>Master title style</a:t>
            </a:r>
            <a:br>
              <a:rPr lang="en-US" dirty="0"/>
            </a:br>
            <a:r>
              <a:rPr lang="en-US" dirty="0" smtClean="0"/>
              <a:t>Two </a:t>
            </a:r>
            <a:r>
              <a:rPr lang="en-US" dirty="0"/>
              <a:t>Lines Here</a:t>
            </a:r>
          </a:p>
        </p:txBody>
      </p:sp>
      <p:pic>
        <p:nvPicPr>
          <p:cNvPr id="42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51" y="2724902"/>
            <a:ext cx="1314000" cy="72000"/>
          </a:xfrm>
          <a:prstGeom prst="rect">
            <a:avLst/>
          </a:prstGeom>
        </p:spPr>
      </p:pic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1370" y="9031568"/>
            <a:ext cx="13166370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9231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471809" y="3345065"/>
            <a:ext cx="3494848" cy="2614652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5425586" y="3345065"/>
            <a:ext cx="3504133" cy="2614652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9386500" y="3345065"/>
            <a:ext cx="3485418" cy="2614652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0" name="Picture Placeholder 7"/>
          <p:cNvSpPr>
            <a:spLocks noGrp="1"/>
          </p:cNvSpPr>
          <p:nvPr>
            <p:ph type="pic" sz="quarter" idx="27"/>
          </p:nvPr>
        </p:nvSpPr>
        <p:spPr>
          <a:xfrm>
            <a:off x="13322492" y="3345064"/>
            <a:ext cx="3494140" cy="2614652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1" name="Picture Placeholder 7"/>
          <p:cNvSpPr>
            <a:spLocks noGrp="1"/>
          </p:cNvSpPr>
          <p:nvPr>
            <p:ph type="pic" sz="quarter" idx="28"/>
          </p:nvPr>
        </p:nvSpPr>
        <p:spPr>
          <a:xfrm>
            <a:off x="1471809" y="6416912"/>
            <a:ext cx="3499824" cy="2614652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29"/>
          </p:nvPr>
        </p:nvSpPr>
        <p:spPr>
          <a:xfrm>
            <a:off x="5425587" y="6416912"/>
            <a:ext cx="3504132" cy="2614652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3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9386500" y="6416912"/>
            <a:ext cx="3485418" cy="2614652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4" name="Picture Placeholder 7"/>
          <p:cNvSpPr>
            <a:spLocks noGrp="1"/>
          </p:cNvSpPr>
          <p:nvPr>
            <p:ph type="pic" sz="quarter" idx="31"/>
          </p:nvPr>
        </p:nvSpPr>
        <p:spPr>
          <a:xfrm>
            <a:off x="13322492" y="6416911"/>
            <a:ext cx="3494140" cy="2614652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6077" y="2617872"/>
            <a:ext cx="7455220" cy="64136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0152" y="9031568"/>
            <a:ext cx="13157588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9231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2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78" y="1997746"/>
            <a:ext cx="1317520" cy="72000"/>
          </a:xfrm>
          <a:prstGeom prst="rect">
            <a:avLst/>
          </a:prstGeom>
        </p:spPr>
      </p:pic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1476078" y="1147464"/>
            <a:ext cx="11846414" cy="850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4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9386501" y="2617918"/>
            <a:ext cx="7422481" cy="6413646"/>
          </a:xfrm>
          <a:solidFill>
            <a:schemeClr val="tx2">
              <a:lumMod val="10000"/>
              <a:lumOff val="90000"/>
            </a:schemeClr>
          </a:solidFill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hird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6076" y="2617872"/>
            <a:ext cx="10074675" cy="64136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pic>
        <p:nvPicPr>
          <p:cNvPr id="43" name="Picture 4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78" y="1997746"/>
            <a:ext cx="1317520" cy="72000"/>
          </a:xfrm>
          <a:prstGeom prst="rect">
            <a:avLst/>
          </a:prstGeom>
        </p:spPr>
      </p:pic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1476078" y="1147464"/>
            <a:ext cx="10074674" cy="850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4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12008414" y="-1006"/>
            <a:ext cx="6279586" cy="10289594"/>
          </a:xfrm>
          <a:solidFill>
            <a:schemeClr val="tx2">
              <a:lumMod val="10000"/>
              <a:lumOff val="90000"/>
            </a:schemeClr>
          </a:solidFill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3724" y="1147463"/>
            <a:ext cx="11848768" cy="157709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</a:t>
            </a:r>
            <a:r>
              <a:rPr lang="en-US" dirty="0"/>
              <a:t>Master title style</a:t>
            </a:r>
            <a:br>
              <a:rPr lang="en-US" dirty="0"/>
            </a:br>
            <a:r>
              <a:rPr lang="en-US" dirty="0" smtClean="0"/>
              <a:t>Two </a:t>
            </a:r>
            <a:r>
              <a:rPr lang="en-US" dirty="0"/>
              <a:t>Lines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8436" y="3345068"/>
            <a:ext cx="7452559" cy="5686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</a:t>
            </a:r>
            <a:r>
              <a:rPr lang="en-US" smtClean="0"/>
              <a:t>styles</a:t>
            </a:r>
            <a:endParaRPr lang="en-US" dirty="0"/>
          </a:p>
        </p:txBody>
      </p:sp>
      <p:pic>
        <p:nvPicPr>
          <p:cNvPr id="42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51" y="2724902"/>
            <a:ext cx="1314000" cy="72000"/>
          </a:xfrm>
          <a:prstGeom prst="rect">
            <a:avLst/>
          </a:prstGeom>
        </p:spPr>
      </p:pic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1370" y="9031568"/>
            <a:ext cx="13166370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9231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9386501" y="3345068"/>
            <a:ext cx="7422481" cy="5686496"/>
          </a:xfrm>
          <a:solidFill>
            <a:schemeClr val="tx2">
              <a:lumMod val="10000"/>
              <a:lumOff val="90000"/>
            </a:schemeClr>
          </a:solidFill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wo Lines Orig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332253" y="3284615"/>
            <a:ext cx="13165060" cy="16912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6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</a:t>
            </a:r>
            <a:r>
              <a:rPr lang="en-US" dirty="0"/>
              <a:t>to edit Master title </a:t>
            </a:r>
            <a:r>
              <a:rPr lang="en-US" dirty="0" smtClean="0"/>
              <a:t>style</a:t>
            </a:r>
            <a:br>
              <a:rPr lang="en-US" dirty="0" smtClean="0"/>
            </a:br>
            <a:r>
              <a:rPr lang="en-US" dirty="0" smtClean="0"/>
              <a:t>Two Lines Here</a:t>
            </a:r>
            <a:endParaRPr lang="en-US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2334235" y="5142829"/>
            <a:ext cx="13176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64799" y="1157987"/>
            <a:ext cx="2606400" cy="418740"/>
          </a:xfrm>
          <a:prstGeom prst="rect">
            <a:avLst/>
          </a:prstGeom>
        </p:spPr>
      </p:pic>
      <p:sp>
        <p:nvSpPr>
          <p:cNvPr id="4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2253" y="7232342"/>
            <a:ext cx="6599293" cy="1799226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Full Name</a:t>
            </a:r>
            <a:br>
              <a:rPr lang="en-US" dirty="0"/>
            </a:br>
            <a:r>
              <a:rPr lang="en-US" dirty="0"/>
              <a:t>Job Title</a:t>
            </a:r>
          </a:p>
          <a:p>
            <a:r>
              <a:rPr lang="en-US" dirty="0"/>
              <a:t>Company Name</a:t>
            </a:r>
          </a:p>
          <a:p>
            <a:r>
              <a:rPr lang="en-US" dirty="0"/>
              <a:t>Email</a:t>
            </a:r>
          </a:p>
        </p:txBody>
      </p:sp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Content thir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3724" y="1147463"/>
            <a:ext cx="10083316" cy="157709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</a:t>
            </a:r>
            <a:r>
              <a:rPr lang="en-US" dirty="0"/>
              <a:t>Master title style</a:t>
            </a:r>
            <a:br>
              <a:rPr lang="en-US" dirty="0"/>
            </a:br>
            <a:r>
              <a:rPr lang="en-US" dirty="0" smtClean="0"/>
              <a:t>Two </a:t>
            </a:r>
            <a:r>
              <a:rPr lang="en-US" dirty="0"/>
              <a:t>Lines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8436" y="3345068"/>
            <a:ext cx="10080619" cy="5686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</a:t>
            </a:r>
            <a:r>
              <a:rPr lang="en-US" smtClean="0"/>
              <a:t>styles</a:t>
            </a:r>
            <a:endParaRPr lang="en-US" dirty="0"/>
          </a:p>
        </p:txBody>
      </p:sp>
      <p:pic>
        <p:nvPicPr>
          <p:cNvPr id="43" name="Picture 4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51" y="2724902"/>
            <a:ext cx="1314000" cy="72000"/>
          </a:xfrm>
          <a:prstGeom prst="rect">
            <a:avLst/>
          </a:prstGeom>
        </p:spPr>
      </p:pic>
      <p:sp>
        <p:nvSpPr>
          <p:cNvPr id="40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12010769" y="0"/>
            <a:ext cx="6277231" cy="10288588"/>
          </a:xfrm>
          <a:solidFill>
            <a:schemeClr val="tx2">
              <a:lumMod val="10000"/>
              <a:lumOff val="90000"/>
            </a:schemeClr>
          </a:solidFill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76078" y="1147464"/>
            <a:ext cx="11846414" cy="850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78" y="1997746"/>
            <a:ext cx="1317520" cy="7200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1370" y="9031568"/>
            <a:ext cx="13166370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9231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0210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1370" y="9031568"/>
            <a:ext cx="13166370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9231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473724" y="1147463"/>
            <a:ext cx="11848768" cy="157709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</a:t>
            </a:r>
            <a:r>
              <a:rPr lang="en-US" dirty="0"/>
              <a:t>Master title style</a:t>
            </a:r>
            <a:br>
              <a:rPr lang="en-US" dirty="0"/>
            </a:br>
            <a:r>
              <a:rPr lang="en-US" dirty="0" smtClean="0"/>
              <a:t>Two </a:t>
            </a:r>
            <a:r>
              <a:rPr lang="en-US" dirty="0"/>
              <a:t>Lines Here</a:t>
            </a:r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51" y="2724902"/>
            <a:ext cx="1314000" cy="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235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rgbClr val="1E38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75869" y="5562600"/>
            <a:ext cx="7455677" cy="3468967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2000" dirty="0" smtClean="0"/>
              <a:t>Full Name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Job Title</a:t>
            </a:r>
            <a:br>
              <a:rPr lang="en-US" sz="2000" dirty="0" smtClean="0"/>
            </a:br>
            <a:r>
              <a:rPr lang="en-US" sz="2000" dirty="0" smtClean="0"/>
              <a:t>Company Name</a:t>
            </a:r>
            <a:br>
              <a:rPr lang="en-US" sz="2000" dirty="0" smtClean="0"/>
            </a:br>
            <a:r>
              <a:rPr lang="en-US" sz="2000" dirty="0" smtClean="0"/>
              <a:t>Your Corporate Email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Your Social Links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6078" y="2617918"/>
            <a:ext cx="15335841" cy="252637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9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41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2189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id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 userDrawn="1"/>
        </p:nvGrpSpPr>
        <p:grpSpPr>
          <a:xfrm>
            <a:off x="1476080" y="-1006"/>
            <a:ext cx="15338196" cy="10289135"/>
            <a:chOff x="1476080" y="-1006"/>
            <a:chExt cx="15338196" cy="10289135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147608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681192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8928056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cxnSpLocks/>
            </p:cNvCxnSpPr>
            <p:nvPr/>
          </p:nvCxnSpPr>
          <p:spPr>
            <a:xfrm>
              <a:off x="1476080" y="9608249"/>
              <a:ext cx="15335840" cy="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cxnSpLocks/>
            </p:cNvCxnSpPr>
            <p:nvPr/>
          </p:nvCxnSpPr>
          <p:spPr>
            <a:xfrm>
              <a:off x="1476080" y="9031568"/>
              <a:ext cx="15335840" cy="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cxnSpLocks/>
            </p:cNvCxnSpPr>
            <p:nvPr userDrawn="1"/>
          </p:nvCxnSpPr>
          <p:spPr>
            <a:xfrm>
              <a:off x="1476080" y="1147820"/>
              <a:ext cx="15335840" cy="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335289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2790753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655133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7605474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411122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496950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5425587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287123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746053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8063676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10243555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69851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11554683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12010769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286920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3326863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14183036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14639123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15499668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15954614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cxnSpLocks/>
            </p:cNvCxnSpPr>
            <p:nvPr/>
          </p:nvCxnSpPr>
          <p:spPr>
            <a:xfrm>
              <a:off x="1476080" y="5144294"/>
              <a:ext cx="15335840" cy="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cxnSpLocks/>
            </p:cNvCxnSpPr>
            <p:nvPr/>
          </p:nvCxnSpPr>
          <p:spPr>
            <a:xfrm>
              <a:off x="1476080" y="2617918"/>
              <a:ext cx="15335840" cy="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cxnSpLocks/>
            </p:cNvCxnSpPr>
            <p:nvPr/>
          </p:nvCxnSpPr>
          <p:spPr>
            <a:xfrm>
              <a:off x="1476080" y="1997748"/>
              <a:ext cx="15335840" cy="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 userDrawn="1"/>
          </p:nvCxnSpPr>
          <p:spPr>
            <a:xfrm>
              <a:off x="9386500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cxnSpLocks/>
            </p:cNvCxnSpPr>
            <p:nvPr userDrawn="1"/>
          </p:nvCxnSpPr>
          <p:spPr>
            <a:xfrm>
              <a:off x="1478437" y="7232342"/>
              <a:ext cx="15335839" cy="0"/>
            </a:xfrm>
            <a:prstGeom prst="line">
              <a:avLst/>
            </a:prstGeom>
            <a:ln>
              <a:solidFill>
                <a:schemeClr val="accent5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87018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id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 userDrawn="1"/>
        </p:nvGrpSpPr>
        <p:grpSpPr>
          <a:xfrm>
            <a:off x="1476080" y="-1006"/>
            <a:ext cx="15338196" cy="10289135"/>
            <a:chOff x="1476080" y="-1006"/>
            <a:chExt cx="15338196" cy="10289135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147608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681192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928056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cxnSpLocks/>
            </p:cNvCxnSpPr>
            <p:nvPr/>
          </p:nvCxnSpPr>
          <p:spPr>
            <a:xfrm>
              <a:off x="1476080" y="9608249"/>
              <a:ext cx="15335840" cy="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cxnSpLocks/>
            </p:cNvCxnSpPr>
            <p:nvPr/>
          </p:nvCxnSpPr>
          <p:spPr>
            <a:xfrm>
              <a:off x="1476080" y="9031568"/>
              <a:ext cx="15335840" cy="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335289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790753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655133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605474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11122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96950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425587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287123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746053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8063676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0243555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069851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554683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2010769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286920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3326863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4183036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4639123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5499668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5954614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 userDrawn="1"/>
          </p:nvCxnSpPr>
          <p:spPr>
            <a:xfrm>
              <a:off x="9386500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cxnSpLocks/>
            </p:cNvCxnSpPr>
            <p:nvPr userDrawn="1"/>
          </p:nvCxnSpPr>
          <p:spPr>
            <a:xfrm>
              <a:off x="1478437" y="1147820"/>
              <a:ext cx="15335839" cy="0"/>
            </a:xfrm>
            <a:prstGeom prst="line">
              <a:avLst/>
            </a:prstGeom>
            <a:ln>
              <a:solidFill>
                <a:schemeClr val="accent5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cxnSpLocks/>
            </p:cNvCxnSpPr>
            <p:nvPr userDrawn="1"/>
          </p:nvCxnSpPr>
          <p:spPr>
            <a:xfrm>
              <a:off x="1478437" y="5144294"/>
              <a:ext cx="15335839" cy="0"/>
            </a:xfrm>
            <a:prstGeom prst="line">
              <a:avLst/>
            </a:prstGeom>
            <a:ln>
              <a:solidFill>
                <a:schemeClr val="accent5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cxnSpLocks/>
            </p:cNvCxnSpPr>
            <p:nvPr userDrawn="1"/>
          </p:nvCxnSpPr>
          <p:spPr>
            <a:xfrm>
              <a:off x="1478437" y="3345068"/>
              <a:ext cx="15335839" cy="0"/>
            </a:xfrm>
            <a:prstGeom prst="line">
              <a:avLst/>
            </a:prstGeom>
            <a:ln>
              <a:solidFill>
                <a:schemeClr val="accent5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cxnSpLocks/>
            </p:cNvCxnSpPr>
            <p:nvPr userDrawn="1"/>
          </p:nvCxnSpPr>
          <p:spPr>
            <a:xfrm>
              <a:off x="1478437" y="2438774"/>
              <a:ext cx="15335839" cy="0"/>
            </a:xfrm>
            <a:prstGeom prst="line">
              <a:avLst/>
            </a:prstGeom>
            <a:ln>
              <a:solidFill>
                <a:schemeClr val="accent5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cxnSpLocks/>
            </p:cNvCxnSpPr>
            <p:nvPr userDrawn="1"/>
          </p:nvCxnSpPr>
          <p:spPr>
            <a:xfrm>
              <a:off x="1478437" y="7232342"/>
              <a:ext cx="15335839" cy="0"/>
            </a:xfrm>
            <a:prstGeom prst="line">
              <a:avLst/>
            </a:prstGeom>
            <a:ln>
              <a:solidFill>
                <a:schemeClr val="accent5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5996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ran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476080" y="0"/>
            <a:ext cx="15338196" cy="10289135"/>
            <a:chOff x="1476080" y="-1006"/>
            <a:chExt cx="15338196" cy="1028913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47608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681192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928056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cxnSpLocks/>
            </p:cNvCxnSpPr>
            <p:nvPr/>
          </p:nvCxnSpPr>
          <p:spPr>
            <a:xfrm>
              <a:off x="1476080" y="9608249"/>
              <a:ext cx="15335840" cy="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476080" y="9031568"/>
              <a:ext cx="15335840" cy="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cxnSpLocks/>
            </p:cNvCxnSpPr>
            <p:nvPr userDrawn="1"/>
          </p:nvCxnSpPr>
          <p:spPr>
            <a:xfrm>
              <a:off x="1476080" y="1147820"/>
              <a:ext cx="15335840" cy="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335289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790753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655133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605474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11122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96950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425587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287123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746053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063676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0243555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069851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1554683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2010769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286920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3326863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4183036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4639123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5499668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5954614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cxnSpLocks/>
            </p:cNvCxnSpPr>
            <p:nvPr/>
          </p:nvCxnSpPr>
          <p:spPr>
            <a:xfrm>
              <a:off x="1476080" y="5144294"/>
              <a:ext cx="15335840" cy="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cxnSpLocks/>
            </p:cNvCxnSpPr>
            <p:nvPr/>
          </p:nvCxnSpPr>
          <p:spPr>
            <a:xfrm>
              <a:off x="1476080" y="2617918"/>
              <a:ext cx="15335840" cy="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cxnSpLocks/>
            </p:cNvCxnSpPr>
            <p:nvPr/>
          </p:nvCxnSpPr>
          <p:spPr>
            <a:xfrm>
              <a:off x="1476080" y="1997748"/>
              <a:ext cx="15335840" cy="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9386500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cxnSpLocks/>
            </p:cNvCxnSpPr>
            <p:nvPr userDrawn="1"/>
          </p:nvCxnSpPr>
          <p:spPr>
            <a:xfrm>
              <a:off x="1478437" y="7232342"/>
              <a:ext cx="15335839" cy="0"/>
            </a:xfrm>
            <a:prstGeom prst="line">
              <a:avLst/>
            </a:prstGeom>
            <a:ln>
              <a:solidFill>
                <a:schemeClr val="accent5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2253" y="7232342"/>
            <a:ext cx="6599293" cy="1799226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Full Name</a:t>
            </a:r>
            <a:br>
              <a:rPr lang="en-US" dirty="0"/>
            </a:br>
            <a:r>
              <a:rPr lang="en-US" dirty="0"/>
              <a:t>Job Title</a:t>
            </a:r>
          </a:p>
          <a:p>
            <a:r>
              <a:rPr lang="en-US" dirty="0"/>
              <a:t>Company Name</a:t>
            </a:r>
          </a:p>
          <a:p>
            <a:r>
              <a:rPr lang="en-US" dirty="0"/>
              <a:t>Email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76E930B-B84F-4D16-A5C6-3C3C7C89D5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3360" y="1147463"/>
            <a:ext cx="2604301" cy="418403"/>
          </a:xfrm>
          <a:prstGeom prst="rect">
            <a:avLst/>
          </a:prstGeom>
        </p:spPr>
      </p:pic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2332253" y="4294055"/>
            <a:ext cx="13165060" cy="850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2334235" y="5142829"/>
            <a:ext cx="1317600" cy="7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2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lue">
    <p:bg>
      <p:bgPr>
        <a:solidFill>
          <a:srgbClr val="1E38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332253" y="3284615"/>
            <a:ext cx="13165060" cy="16912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6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</a:t>
            </a:r>
            <a:r>
              <a:rPr lang="en-US" dirty="0"/>
              <a:t>to edit Master title </a:t>
            </a:r>
            <a:r>
              <a:rPr lang="en-US" dirty="0" smtClean="0"/>
              <a:t>style</a:t>
            </a:r>
            <a:br>
              <a:rPr lang="en-US" dirty="0" smtClean="0"/>
            </a:br>
            <a:r>
              <a:rPr lang="en-US" dirty="0" smtClean="0"/>
              <a:t>Two Lines Here</a:t>
            </a:r>
            <a:endParaRPr lang="en-US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2334235" y="5142829"/>
            <a:ext cx="1317600" cy="7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2253" y="7232342"/>
            <a:ext cx="6599293" cy="1799226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bg2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Full Name</a:t>
            </a:r>
            <a:br>
              <a:rPr lang="en-US" dirty="0"/>
            </a:br>
            <a:r>
              <a:rPr lang="en-US" dirty="0"/>
              <a:t>Job Title</a:t>
            </a:r>
          </a:p>
          <a:p>
            <a:r>
              <a:rPr lang="en-US" dirty="0"/>
              <a:t>Company Name</a:t>
            </a:r>
          </a:p>
          <a:p>
            <a:r>
              <a:rPr lang="en-US" dirty="0"/>
              <a:t>Email</a:t>
            </a:r>
          </a:p>
        </p:txBody>
      </p:sp>
      <p:pic>
        <p:nvPicPr>
          <p:cNvPr id="6" name="Graphic 3">
            <a:extLst>
              <a:ext uri="{FF2B5EF4-FFF2-40B4-BE49-F238E27FC236}">
                <a16:creationId xmlns:a16="http://schemas.microsoft.com/office/drawing/2014/main" id="{D76E930B-B84F-4D16-A5C6-3C3C7C89D5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3360" y="1147463"/>
            <a:ext cx="2604301" cy="41840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6077" y="2617872"/>
            <a:ext cx="15335843" cy="64136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0152" y="9031568"/>
            <a:ext cx="13157588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3937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2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78" y="1997746"/>
            <a:ext cx="1317520" cy="72000"/>
          </a:xfrm>
          <a:prstGeom prst="rect">
            <a:avLst/>
          </a:prstGeom>
        </p:spPr>
      </p:pic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1476078" y="1147464"/>
            <a:ext cx="11846414" cy="850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37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6077" y="2617872"/>
            <a:ext cx="7455220" cy="64136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0152" y="9031568"/>
            <a:ext cx="13157588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9231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2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78" y="1997746"/>
            <a:ext cx="1317520" cy="72000"/>
          </a:xfrm>
          <a:prstGeom prst="rect">
            <a:avLst/>
          </a:prstGeom>
        </p:spPr>
      </p:pic>
      <p:sp>
        <p:nvSpPr>
          <p:cNvPr id="4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9387383" y="2617872"/>
            <a:ext cx="7428608" cy="64136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1476078" y="1147464"/>
            <a:ext cx="11846414" cy="850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6077" y="2617872"/>
            <a:ext cx="4811046" cy="64136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0152" y="9031568"/>
            <a:ext cx="13157588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9231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2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78" y="1997746"/>
            <a:ext cx="1317520" cy="72000"/>
          </a:xfrm>
          <a:prstGeom prst="rect">
            <a:avLst/>
          </a:prstGeom>
        </p:spPr>
      </p:pic>
      <p:sp>
        <p:nvSpPr>
          <p:cNvPr id="4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742587" y="2617872"/>
            <a:ext cx="4809742" cy="64136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4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2007283" y="2617872"/>
            <a:ext cx="4808103" cy="64136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1476078" y="1147464"/>
            <a:ext cx="11846414" cy="850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6077" y="2617872"/>
            <a:ext cx="3489958" cy="64136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0152" y="9031568"/>
            <a:ext cx="13157588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9231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2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78" y="1997746"/>
            <a:ext cx="1317520" cy="72000"/>
          </a:xfrm>
          <a:prstGeom prst="rect">
            <a:avLst/>
          </a:prstGeom>
        </p:spPr>
      </p:pic>
      <p:sp>
        <p:nvSpPr>
          <p:cNvPr id="4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423697" y="2617872"/>
            <a:ext cx="3507849" cy="64136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4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9385743" y="2617872"/>
            <a:ext cx="3481803" cy="64136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4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3321744" y="2617872"/>
            <a:ext cx="3493642" cy="64136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1476078" y="1147464"/>
            <a:ext cx="11846414" cy="850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3802" y="1147464"/>
            <a:ext cx="15334842" cy="7730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802" y="2532862"/>
            <a:ext cx="15334842" cy="64990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6714" y="9031915"/>
            <a:ext cx="12713217" cy="61440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629822" y="9031915"/>
            <a:ext cx="2175911" cy="61440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1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715" r:id="rId3"/>
    <p:sldLayoutId id="2147483673" r:id="rId4"/>
    <p:sldLayoutId id="2147483716" r:id="rId5"/>
    <p:sldLayoutId id="2147483662" r:id="rId6"/>
    <p:sldLayoutId id="2147483691" r:id="rId7"/>
    <p:sldLayoutId id="2147483692" r:id="rId8"/>
    <p:sldLayoutId id="2147483693" r:id="rId9"/>
    <p:sldLayoutId id="2147483688" r:id="rId10"/>
    <p:sldLayoutId id="2147483675" r:id="rId11"/>
    <p:sldLayoutId id="2147483694" r:id="rId12"/>
    <p:sldLayoutId id="2147483695" r:id="rId13"/>
    <p:sldLayoutId id="2147483696" r:id="rId14"/>
    <p:sldLayoutId id="2147483684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681" r:id="rId31"/>
    <p:sldLayoutId id="2147483683" r:id="rId32"/>
    <p:sldLayoutId id="2147483712" r:id="rId33"/>
    <p:sldLayoutId id="2147483667" r:id="rId34"/>
    <p:sldLayoutId id="2147483690" r:id="rId35"/>
    <p:sldLayoutId id="2147483689" r:id="rId36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5"/>
        </a:buClr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rgbClr val="FFC000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5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5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5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rainingBA" TargetMode="External"/><Relationship Id="rId2" Type="http://schemas.openxmlformats.org/officeDocument/2006/relationships/hyperlink" Target="http://www.artofba.com/" TargetMode="Externa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67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приемки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135627" y="2839097"/>
            <a:ext cx="16385457" cy="30307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371600" rtl="0" eaLnBrk="1" latinLnBrk="0" hangingPunct="1">
              <a:lnSpc>
                <a:spcPct val="120000"/>
              </a:lnSpc>
              <a:spcBef>
                <a:spcPts val="150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5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Given: </a:t>
            </a:r>
            <a:r>
              <a:rPr lang="ru-RU" dirty="0" smtClean="0"/>
              <a:t>Незарегистрированный пользователь зашел на сайт</a:t>
            </a:r>
          </a:p>
          <a:p>
            <a:r>
              <a:rPr lang="en-US" b="1" dirty="0" smtClean="0"/>
              <a:t>When: </a:t>
            </a:r>
            <a:r>
              <a:rPr lang="ru-RU" dirty="0" smtClean="0"/>
              <a:t>Пользователь инициировал регистрацию по номер телефона</a:t>
            </a:r>
          </a:p>
          <a:p>
            <a:r>
              <a:rPr lang="en-US" b="1" dirty="0" smtClean="0"/>
              <a:t>Then: </a:t>
            </a:r>
            <a:r>
              <a:rPr lang="ru-RU" dirty="0" smtClean="0"/>
              <a:t>Система отобразила набор атрибутов учетной записи для заполнения и дала возможность их заполнить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4128-43F4-4E6D-9F68-336E6948EE7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7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Сходств</a:t>
            </a:r>
            <a:r>
              <a:rPr lang="uk-UA" dirty="0"/>
              <a:t>о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135627" y="2839097"/>
            <a:ext cx="16385457" cy="30307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371600" rtl="0" eaLnBrk="1" latinLnBrk="0" hangingPunct="1">
              <a:lnSpc>
                <a:spcPct val="120000"/>
              </a:lnSpc>
              <a:spcBef>
                <a:spcPts val="150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5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11908815" y="3442079"/>
            <a:ext cx="4243198" cy="30307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371600" rtl="0" eaLnBrk="1" latinLnBrk="0" hangingPunct="1">
              <a:lnSpc>
                <a:spcPct val="120000"/>
              </a:lnSpc>
              <a:spcBef>
                <a:spcPts val="150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5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b="1" dirty="0" smtClean="0"/>
              <a:t>Роли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b="1" dirty="0" smtClean="0"/>
              <a:t>Цель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b="1" dirty="0" smtClean="0"/>
              <a:t>Шаги/сценарии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b="1" dirty="0" smtClean="0"/>
              <a:t>Триггер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b="1" dirty="0" smtClean="0"/>
              <a:t>Результат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4128-43F4-4E6D-9F68-336E6948EE7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050" name="Picture 2" descr="Image result for Ð±ÐµÐ½ÐµÐ´Ð¸ÐºÑ ÐºÐ°Ð¼Ð±ÐµÑÐ±ÑÑÑ Ð²ÑÐ´Ñ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64" y="2534987"/>
            <a:ext cx="10351060" cy="591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5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Различия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135627" y="2839097"/>
            <a:ext cx="16385457" cy="30307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371600" rtl="0" eaLnBrk="1" latinLnBrk="0" hangingPunct="1">
              <a:lnSpc>
                <a:spcPct val="120000"/>
              </a:lnSpc>
              <a:spcBef>
                <a:spcPts val="150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5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589890"/>
              </p:ext>
            </p:extLst>
          </p:nvPr>
        </p:nvGraphicFramePr>
        <p:xfrm>
          <a:off x="3232355" y="2839095"/>
          <a:ext cx="13123606" cy="3872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1803">
                  <a:extLst>
                    <a:ext uri="{9D8B030D-6E8A-4147-A177-3AD203B41FA5}">
                      <a16:colId xmlns:a16="http://schemas.microsoft.com/office/drawing/2014/main" val="3509291174"/>
                    </a:ext>
                  </a:extLst>
                </a:gridCol>
                <a:gridCol w="6561803">
                  <a:extLst>
                    <a:ext uri="{9D8B030D-6E8A-4147-A177-3AD203B41FA5}">
                      <a16:colId xmlns:a16="http://schemas.microsoft.com/office/drawing/2014/main" val="3615246523"/>
                    </a:ext>
                  </a:extLst>
                </a:gridCol>
              </a:tblGrid>
              <a:tr h="968039">
                <a:tc>
                  <a:txBody>
                    <a:bodyPr/>
                    <a:lstStyle/>
                    <a:p>
                      <a:r>
                        <a:rPr lang="en-US" dirty="0" smtClean="0"/>
                        <a:t>User</a:t>
                      </a:r>
                      <a:r>
                        <a:rPr lang="en-US" baseline="0" dirty="0" smtClean="0"/>
                        <a:t> story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 Case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887522"/>
                  </a:ext>
                </a:extLst>
              </a:tr>
              <a:tr h="9680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354882"/>
                  </a:ext>
                </a:extLst>
              </a:tr>
              <a:tr h="9680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575419"/>
                  </a:ext>
                </a:extLst>
              </a:tr>
              <a:tr h="9680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078316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951076"/>
              </p:ext>
            </p:extLst>
          </p:nvPr>
        </p:nvGraphicFramePr>
        <p:xfrm>
          <a:off x="3232355" y="3807134"/>
          <a:ext cx="13123606" cy="968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1803">
                  <a:extLst>
                    <a:ext uri="{9D8B030D-6E8A-4147-A177-3AD203B41FA5}">
                      <a16:colId xmlns:a16="http://schemas.microsoft.com/office/drawing/2014/main" val="3043706459"/>
                    </a:ext>
                  </a:extLst>
                </a:gridCol>
                <a:gridCol w="6561803">
                  <a:extLst>
                    <a:ext uri="{9D8B030D-6E8A-4147-A177-3AD203B41FA5}">
                      <a16:colId xmlns:a16="http://schemas.microsoft.com/office/drawing/2014/main" val="361750615"/>
                    </a:ext>
                  </a:extLst>
                </a:gridCol>
              </a:tblGrid>
              <a:tr h="968039">
                <a:tc>
                  <a:txBody>
                    <a:bodyPr/>
                    <a:lstStyle/>
                    <a:p>
                      <a:pPr marL="0" algn="l" defTabSz="1371600" rtl="0" eaLnBrk="1" latinLnBrk="0" hangingPunct="1"/>
                      <a:r>
                        <a:rPr lang="ru-RU" sz="2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Ключевой аспект – ценность</a:t>
                      </a:r>
                      <a:endParaRPr lang="en-US" sz="2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9F4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371600" rtl="0" eaLnBrk="1" latinLnBrk="0" hangingPunct="1"/>
                      <a:r>
                        <a:rPr lang="ru-RU" sz="2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Ключевой аспект – поведение</a:t>
                      </a:r>
                      <a:endParaRPr lang="en-US" sz="2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9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39167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314866"/>
              </p:ext>
            </p:extLst>
          </p:nvPr>
        </p:nvGraphicFramePr>
        <p:xfrm>
          <a:off x="3232355" y="4711850"/>
          <a:ext cx="13123606" cy="968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1803">
                  <a:extLst>
                    <a:ext uri="{9D8B030D-6E8A-4147-A177-3AD203B41FA5}">
                      <a16:colId xmlns:a16="http://schemas.microsoft.com/office/drawing/2014/main" val="3894982789"/>
                    </a:ext>
                  </a:extLst>
                </a:gridCol>
                <a:gridCol w="6561803">
                  <a:extLst>
                    <a:ext uri="{9D8B030D-6E8A-4147-A177-3AD203B41FA5}">
                      <a16:colId xmlns:a16="http://schemas.microsoft.com/office/drawing/2014/main" val="698015310"/>
                    </a:ext>
                  </a:extLst>
                </a:gridCol>
              </a:tblGrid>
              <a:tr h="968039">
                <a:tc>
                  <a:txBody>
                    <a:bodyPr/>
                    <a:lstStyle/>
                    <a:p>
                      <a:pPr marL="0" algn="l" defTabSz="1371600" rtl="0" eaLnBrk="1" latinLnBrk="0" hangingPunct="1"/>
                      <a:r>
                        <a:rPr lang="ru-RU" sz="27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«Неважные» детали упускаются</a:t>
                      </a:r>
                      <a:endParaRPr lang="en-US" sz="27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0E9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371600" rtl="0" eaLnBrk="1" latinLnBrk="0" hangingPunct="1"/>
                      <a:r>
                        <a:rPr lang="ru-RU" sz="27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Полный сценарий</a:t>
                      </a:r>
                      <a:endParaRPr lang="en-US" sz="27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0E9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01875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541539"/>
              </p:ext>
            </p:extLst>
          </p:nvPr>
        </p:nvGraphicFramePr>
        <p:xfrm>
          <a:off x="3232355" y="5726886"/>
          <a:ext cx="13123606" cy="968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1803">
                  <a:extLst>
                    <a:ext uri="{9D8B030D-6E8A-4147-A177-3AD203B41FA5}">
                      <a16:colId xmlns:a16="http://schemas.microsoft.com/office/drawing/2014/main" val="1153709534"/>
                    </a:ext>
                  </a:extLst>
                </a:gridCol>
                <a:gridCol w="6561803">
                  <a:extLst>
                    <a:ext uri="{9D8B030D-6E8A-4147-A177-3AD203B41FA5}">
                      <a16:colId xmlns:a16="http://schemas.microsoft.com/office/drawing/2014/main" val="1114713374"/>
                    </a:ext>
                  </a:extLst>
                </a:gridCol>
              </a:tblGrid>
              <a:tr h="968039">
                <a:tc>
                  <a:txBody>
                    <a:bodyPr/>
                    <a:lstStyle/>
                    <a:p>
                      <a:pPr marL="0" algn="l" defTabSz="1371600" rtl="0" eaLnBrk="1" latinLnBrk="0" hangingPunct="1"/>
                      <a:r>
                        <a:rPr lang="ru-RU" sz="27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Простые для понимания бизнесом</a:t>
                      </a:r>
                      <a:endParaRPr lang="en-US" sz="27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9F4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371600" rtl="0" eaLnBrk="1" latinLnBrk="0" hangingPunct="1"/>
                      <a:r>
                        <a:rPr lang="ru-RU" sz="27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Постановка для понимания командой</a:t>
                      </a:r>
                      <a:endParaRPr lang="en-US" sz="27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9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848922"/>
                  </a:ext>
                </a:extLst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4128-43F4-4E6D-9F68-336E6948EE7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8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Управление изменениями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135627" y="2839097"/>
            <a:ext cx="16385457" cy="30307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371600" rtl="0" eaLnBrk="1" latinLnBrk="0" hangingPunct="1">
              <a:lnSpc>
                <a:spcPct val="120000"/>
              </a:lnSpc>
              <a:spcBef>
                <a:spcPts val="150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5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369397" y="2648352"/>
            <a:ext cx="15335843" cy="64136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371600" rtl="0" eaLnBrk="1" latinLnBrk="0" hangingPunct="1">
              <a:lnSpc>
                <a:spcPct val="120000"/>
              </a:lnSpc>
              <a:spcBef>
                <a:spcPts val="150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5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en-US" sz="2800" dirty="0" smtClean="0"/>
              <a:t>Есть одна </a:t>
            </a:r>
            <a:r>
              <a:rPr lang="ru-RU" altLang="en-US" sz="2800" b="1" dirty="0" smtClean="0"/>
              <a:t>неизменная </a:t>
            </a:r>
            <a:r>
              <a:rPr lang="ru-RU" altLang="en-US" sz="2800" dirty="0" smtClean="0"/>
              <a:t>вещь в этом мире – это </a:t>
            </a:r>
            <a:r>
              <a:rPr lang="ru-RU" altLang="en-US" sz="2800" b="1" dirty="0" smtClean="0"/>
              <a:t>изменение</a:t>
            </a:r>
          </a:p>
          <a:p>
            <a:pPr algn="ctr"/>
            <a:endParaRPr lang="en-US" sz="28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5512311" y="3290096"/>
            <a:ext cx="8244177" cy="2997141"/>
            <a:chOff x="5731767" y="2759744"/>
            <a:chExt cx="8244177" cy="2997141"/>
          </a:xfrm>
        </p:grpSpPr>
        <p:sp>
          <p:nvSpPr>
            <p:cNvPr id="9" name="Rectangle 8"/>
            <p:cNvSpPr/>
            <p:nvPr/>
          </p:nvSpPr>
          <p:spPr>
            <a:xfrm>
              <a:off x="12361830" y="3704955"/>
              <a:ext cx="1176793" cy="9700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12361830" y="2759744"/>
              <a:ext cx="1176793" cy="945211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69089" y="3704955"/>
              <a:ext cx="1176793" cy="9700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9265459" y="3704955"/>
              <a:ext cx="1176793" cy="945211"/>
            </a:xfrm>
            <a:prstGeom prst="triangl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31767" y="4802778"/>
              <a:ext cx="20514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/>
                <a:t>Текущее состояние</a:t>
              </a:r>
              <a:endParaRPr lang="ru-RU" sz="28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924508" y="4802778"/>
              <a:ext cx="20514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/>
                <a:t>Целевое состояние</a:t>
              </a:r>
              <a:endParaRPr lang="ru-RU" sz="28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828137" y="4802778"/>
              <a:ext cx="20514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/>
                <a:t>Дельта</a:t>
              </a:r>
              <a:endParaRPr lang="ru-RU" sz="2800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512310" y="7495147"/>
            <a:ext cx="8244177" cy="2051930"/>
            <a:chOff x="5512310" y="7495147"/>
            <a:chExt cx="8244177" cy="2051930"/>
          </a:xfrm>
        </p:grpSpPr>
        <p:sp>
          <p:nvSpPr>
            <p:cNvPr id="17" name="Rectangle 16"/>
            <p:cNvSpPr/>
            <p:nvPr/>
          </p:nvSpPr>
          <p:spPr>
            <a:xfrm>
              <a:off x="12142373" y="7495147"/>
              <a:ext cx="1176793" cy="9700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12142373" y="7500912"/>
              <a:ext cx="1176793" cy="94521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949632" y="7495147"/>
              <a:ext cx="1176793" cy="9700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9046002" y="7495147"/>
              <a:ext cx="1176793" cy="945211"/>
            </a:xfrm>
            <a:prstGeom prst="triangl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12310" y="8592970"/>
              <a:ext cx="20514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/>
                <a:t>Текущее состояние</a:t>
              </a:r>
              <a:endParaRPr lang="ru-RU" sz="28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705051" y="8592970"/>
              <a:ext cx="20514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/>
                <a:t>Целевое состояние</a:t>
              </a:r>
              <a:endParaRPr lang="ru-RU" sz="28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608680" y="8592970"/>
              <a:ext cx="20514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/>
                <a:t>Дельта</a:t>
              </a:r>
              <a:endParaRPr lang="ru-RU" sz="2800" b="1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4128-43F4-4E6D-9F68-336E6948EE7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30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Управление изменениями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135627" y="6523997"/>
            <a:ext cx="16385457" cy="30307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371600" rtl="0" eaLnBrk="1" latinLnBrk="0" hangingPunct="1">
              <a:lnSpc>
                <a:spcPct val="120000"/>
              </a:lnSpc>
              <a:spcBef>
                <a:spcPts val="150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5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142208"/>
              </p:ext>
            </p:extLst>
          </p:nvPr>
        </p:nvGraphicFramePr>
        <p:xfrm>
          <a:off x="2795627" y="3592952"/>
          <a:ext cx="13123606" cy="2904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1803">
                  <a:extLst>
                    <a:ext uri="{9D8B030D-6E8A-4147-A177-3AD203B41FA5}">
                      <a16:colId xmlns:a16="http://schemas.microsoft.com/office/drawing/2014/main" val="3509291174"/>
                    </a:ext>
                  </a:extLst>
                </a:gridCol>
                <a:gridCol w="6561803">
                  <a:extLst>
                    <a:ext uri="{9D8B030D-6E8A-4147-A177-3AD203B41FA5}">
                      <a16:colId xmlns:a16="http://schemas.microsoft.com/office/drawing/2014/main" val="3615246523"/>
                    </a:ext>
                  </a:extLst>
                </a:gridCol>
              </a:tblGrid>
              <a:tr h="968039">
                <a:tc>
                  <a:txBody>
                    <a:bodyPr/>
                    <a:lstStyle/>
                    <a:p>
                      <a:r>
                        <a:rPr lang="en-US" dirty="0" smtClean="0"/>
                        <a:t>User</a:t>
                      </a:r>
                      <a:r>
                        <a:rPr lang="en-US" baseline="0" dirty="0" smtClean="0"/>
                        <a:t> story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 Case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887522"/>
                  </a:ext>
                </a:extLst>
              </a:tr>
              <a:tr h="9680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354882"/>
                  </a:ext>
                </a:extLst>
              </a:tr>
              <a:tr h="9680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575419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789084"/>
              </p:ext>
            </p:extLst>
          </p:nvPr>
        </p:nvGraphicFramePr>
        <p:xfrm>
          <a:off x="2795627" y="4624314"/>
          <a:ext cx="13123606" cy="968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1803">
                  <a:extLst>
                    <a:ext uri="{9D8B030D-6E8A-4147-A177-3AD203B41FA5}">
                      <a16:colId xmlns:a16="http://schemas.microsoft.com/office/drawing/2014/main" val="3043706459"/>
                    </a:ext>
                  </a:extLst>
                </a:gridCol>
                <a:gridCol w="6561803">
                  <a:extLst>
                    <a:ext uri="{9D8B030D-6E8A-4147-A177-3AD203B41FA5}">
                      <a16:colId xmlns:a16="http://schemas.microsoft.com/office/drawing/2014/main" val="361750615"/>
                    </a:ext>
                  </a:extLst>
                </a:gridCol>
              </a:tblGrid>
              <a:tr h="968039">
                <a:tc>
                  <a:txBody>
                    <a:bodyPr/>
                    <a:lstStyle/>
                    <a:p>
                      <a:pPr marL="0" algn="l" defTabSz="1371600" rtl="0" eaLnBrk="1" latinLnBrk="0" hangingPunct="1"/>
                      <a:r>
                        <a:rPr lang="ru-RU" sz="27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Исходные</a:t>
                      </a:r>
                      <a:r>
                        <a:rPr lang="ru-RU" sz="27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требования не изменяются</a:t>
                      </a:r>
                      <a:endParaRPr lang="en-US" sz="27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9F4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371600" rtl="0" eaLnBrk="1" latinLnBrk="0" hangingPunct="1"/>
                      <a:endParaRPr lang="en-US" sz="27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9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39167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677960"/>
              </p:ext>
            </p:extLst>
          </p:nvPr>
        </p:nvGraphicFramePr>
        <p:xfrm>
          <a:off x="2795627" y="5529030"/>
          <a:ext cx="13123606" cy="968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1803">
                  <a:extLst>
                    <a:ext uri="{9D8B030D-6E8A-4147-A177-3AD203B41FA5}">
                      <a16:colId xmlns:a16="http://schemas.microsoft.com/office/drawing/2014/main" val="3894982789"/>
                    </a:ext>
                  </a:extLst>
                </a:gridCol>
                <a:gridCol w="6561803">
                  <a:extLst>
                    <a:ext uri="{9D8B030D-6E8A-4147-A177-3AD203B41FA5}">
                      <a16:colId xmlns:a16="http://schemas.microsoft.com/office/drawing/2014/main" val="698015310"/>
                    </a:ext>
                  </a:extLst>
                </a:gridCol>
              </a:tblGrid>
              <a:tr h="968039">
                <a:tc>
                  <a:txBody>
                    <a:bodyPr/>
                    <a:lstStyle/>
                    <a:p>
                      <a:pPr marL="0" algn="l" defTabSz="1371600" rtl="0" eaLnBrk="1" latinLnBrk="0" hangingPunct="1"/>
                      <a:r>
                        <a:rPr lang="ru-RU" sz="27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Пишется</a:t>
                      </a:r>
                      <a:r>
                        <a:rPr lang="ru-RU" sz="27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новая </a:t>
                      </a:r>
                      <a:r>
                        <a:rPr lang="en-US" sz="27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</a:t>
                      </a:r>
                      <a:endParaRPr lang="en-US" sz="27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0E9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371600" rtl="0" eaLnBrk="1" latinLnBrk="0" hangingPunct="1"/>
                      <a:endParaRPr lang="en-US" sz="27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0E9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01875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598977"/>
              </p:ext>
            </p:extLst>
          </p:nvPr>
        </p:nvGraphicFramePr>
        <p:xfrm>
          <a:off x="2796048" y="4638006"/>
          <a:ext cx="13123606" cy="968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1803">
                  <a:extLst>
                    <a:ext uri="{9D8B030D-6E8A-4147-A177-3AD203B41FA5}">
                      <a16:colId xmlns:a16="http://schemas.microsoft.com/office/drawing/2014/main" val="3043706459"/>
                    </a:ext>
                  </a:extLst>
                </a:gridCol>
                <a:gridCol w="6561803">
                  <a:extLst>
                    <a:ext uri="{9D8B030D-6E8A-4147-A177-3AD203B41FA5}">
                      <a16:colId xmlns:a16="http://schemas.microsoft.com/office/drawing/2014/main" val="361750615"/>
                    </a:ext>
                  </a:extLst>
                </a:gridCol>
              </a:tblGrid>
              <a:tr h="968039"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Исходные</a:t>
                      </a:r>
                      <a:r>
                        <a:rPr lang="ru-RU" sz="27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требования не изменяются</a:t>
                      </a:r>
                      <a:endParaRPr lang="en-US" sz="27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1371600" rtl="0" eaLnBrk="1" latinLnBrk="0" hangingPunct="1"/>
                      <a:endParaRPr lang="en-US" sz="27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9F4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371600" rtl="0" eaLnBrk="1" latinLnBrk="0" hangingPunct="1"/>
                      <a:r>
                        <a:rPr lang="ru-RU" sz="27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Меняются</a:t>
                      </a:r>
                      <a:r>
                        <a:rPr lang="ru-RU" sz="27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исходные требования</a:t>
                      </a:r>
                      <a:endParaRPr lang="en-US" sz="27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9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391678"/>
                  </a:ext>
                </a:extLst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4128-43F4-4E6D-9F68-336E6948EE7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76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Изменения на изменения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135627" y="6523997"/>
            <a:ext cx="16385457" cy="30307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371600" rtl="0" eaLnBrk="1" latinLnBrk="0" hangingPunct="1">
              <a:lnSpc>
                <a:spcPct val="120000"/>
              </a:lnSpc>
              <a:spcBef>
                <a:spcPts val="150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5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4128-43F4-4E6D-9F68-336E6948EE7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170" y="3329156"/>
            <a:ext cx="15795812" cy="384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8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Изменения на изменения</a:t>
            </a:r>
            <a:r>
              <a:rPr lang="en-US" dirty="0" smtClean="0"/>
              <a:t>: US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135627" y="6523997"/>
            <a:ext cx="16385457" cy="30307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371600" rtl="0" eaLnBrk="1" latinLnBrk="0" hangingPunct="1">
              <a:lnSpc>
                <a:spcPct val="120000"/>
              </a:lnSpc>
              <a:spcBef>
                <a:spcPts val="150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5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4128-43F4-4E6D-9F68-336E6948EE7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52" y="1997703"/>
            <a:ext cx="17061405" cy="809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9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Изменения на изменения</a:t>
            </a:r>
            <a:r>
              <a:rPr lang="en-US" dirty="0" smtClean="0"/>
              <a:t>:UC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135627" y="6523997"/>
            <a:ext cx="16385457" cy="30307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371600" rtl="0" eaLnBrk="1" latinLnBrk="0" hangingPunct="1">
              <a:lnSpc>
                <a:spcPct val="120000"/>
              </a:lnSpc>
              <a:spcBef>
                <a:spcPts val="150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5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4128-43F4-4E6D-9F68-336E6948EE7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078" y="2108632"/>
            <a:ext cx="15332904" cy="749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8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76078" y="2617872"/>
            <a:ext cx="9725322" cy="641369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Поставить задача на разработку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Определить тестовые сценарии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Поставить задачу на изменение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Обеспечить поддержку приложения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Зачем мы пишем требования?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8610600" y="2617872"/>
            <a:ext cx="8191500" cy="64136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371600" rtl="0" eaLnBrk="1" latinLnBrk="0" hangingPunct="1">
              <a:lnSpc>
                <a:spcPct val="120000"/>
              </a:lnSpc>
              <a:spcBef>
                <a:spcPts val="150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5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- </a:t>
            </a:r>
            <a:r>
              <a:rPr lang="en-US" b="1" dirty="0" smtClean="0"/>
              <a:t>Use case </a:t>
            </a:r>
            <a:r>
              <a:rPr lang="ru-RU" b="1" dirty="0" smtClean="0"/>
              <a:t>или</a:t>
            </a:r>
            <a:r>
              <a:rPr lang="en-US" b="1" dirty="0" smtClean="0"/>
              <a:t> User story</a:t>
            </a:r>
            <a:endParaRPr lang="ru-RU" b="1" dirty="0" smtClean="0"/>
          </a:p>
          <a:p>
            <a:r>
              <a:rPr lang="en-US" dirty="0" smtClean="0"/>
              <a:t>-</a:t>
            </a:r>
            <a:r>
              <a:rPr lang="en-US" b="1" dirty="0" smtClean="0"/>
              <a:t> User story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en-US" dirty="0" smtClean="0"/>
              <a:t>- </a:t>
            </a:r>
            <a:r>
              <a:rPr lang="en-US" b="1" dirty="0" smtClean="0"/>
              <a:t>Use story </a:t>
            </a:r>
            <a:endParaRPr lang="ru-RU" b="1" dirty="0" smtClean="0"/>
          </a:p>
          <a:p>
            <a:r>
              <a:rPr lang="en-US" dirty="0"/>
              <a:t>- </a:t>
            </a:r>
            <a:r>
              <a:rPr lang="en-US" b="1" dirty="0" smtClean="0"/>
              <a:t>Use Case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4128-43F4-4E6D-9F68-336E6948EE7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22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76078" y="2617872"/>
            <a:ext cx="9725322" cy="2220828"/>
          </a:xfrm>
        </p:spPr>
        <p:txBody>
          <a:bodyPr/>
          <a:lstStyle/>
          <a:p>
            <a:r>
              <a:rPr lang="ru-RU" b="1" dirty="0" smtClean="0"/>
              <a:t>Сценарий 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Основная цель – быстро загрузить команду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Ресурсов БА не хватает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Когда </a:t>
            </a:r>
            <a:r>
              <a:rPr lang="en-US" dirty="0" smtClean="0"/>
              <a:t>User Story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476078" y="5037222"/>
            <a:ext cx="9725322" cy="26589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371600" rtl="0" eaLnBrk="1" latinLnBrk="0" hangingPunct="1">
              <a:lnSpc>
                <a:spcPct val="120000"/>
              </a:lnSpc>
              <a:spcBef>
                <a:spcPts val="150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5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Сценарий 2.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Система уже находится в эксплуатации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Документации на систему нет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Ресурсов БА не хватает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4128-43F4-4E6D-9F68-336E6948EE7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73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252" y="3463637"/>
            <a:ext cx="14639565" cy="1680658"/>
          </a:xfrm>
        </p:spPr>
        <p:txBody>
          <a:bodyPr/>
          <a:lstStyle/>
          <a:p>
            <a:r>
              <a:rPr lang="ru-RU" dirty="0" err="1" smtClean="0"/>
              <a:t>Use</a:t>
            </a:r>
            <a:r>
              <a:rPr lang="ru-RU" dirty="0" smtClean="0"/>
              <a:t> </a:t>
            </a:r>
            <a:r>
              <a:rPr lang="ru-RU" dirty="0" err="1"/>
              <a:t>Case</a:t>
            </a:r>
            <a:r>
              <a:rPr lang="ru-RU" dirty="0"/>
              <a:t> </a:t>
            </a:r>
            <a:r>
              <a:rPr lang="en-US" dirty="0" smtClean="0"/>
              <a:t>vs</a:t>
            </a:r>
            <a:r>
              <a:rPr lang="ru-RU" dirty="0" smtClean="0"/>
              <a:t> </a:t>
            </a:r>
            <a:r>
              <a:rPr lang="ru-RU" dirty="0" err="1"/>
              <a:t>User</a:t>
            </a:r>
            <a:r>
              <a:rPr lang="ru-RU" dirty="0"/>
              <a:t> </a:t>
            </a:r>
            <a:r>
              <a:rPr lang="ru-RU" dirty="0" err="1"/>
              <a:t>Story</a:t>
            </a:r>
            <a:r>
              <a:rPr lang="ru-RU" dirty="0"/>
              <a:t>. Выбираем подход к специфицированию требований</a:t>
            </a:r>
            <a:endParaRPr lang="en-US" dirty="0"/>
          </a:p>
        </p:txBody>
      </p:sp>
      <p:pic>
        <p:nvPicPr>
          <p:cNvPr id="8" name="Picture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4" b="12324"/>
          <a:stretch>
            <a:fillRect/>
          </a:stretch>
        </p:blipFill>
        <p:spPr>
          <a:xfrm>
            <a:off x="1902761" y="5415457"/>
            <a:ext cx="2253603" cy="2253603"/>
          </a:xfrm>
          <a:prstGeom prst="ellipse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665652" y="6232730"/>
            <a:ext cx="10594369" cy="153967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rgbClr val="FFC000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Денис </a:t>
            </a:r>
            <a:r>
              <a:rPr lang="ru-RU" sz="2800" dirty="0" err="1" smtClean="0"/>
              <a:t>Гобов</a:t>
            </a:r>
            <a:r>
              <a:rPr lang="ru-RU" sz="2800" dirty="0" smtClean="0"/>
              <a:t>,</a:t>
            </a:r>
          </a:p>
          <a:p>
            <a:r>
              <a:rPr lang="ru-RU" sz="2800" dirty="0"/>
              <a:t>Лидер сообщества бизнес-аналитиков, </a:t>
            </a:r>
            <a:r>
              <a:rPr lang="en-US" sz="2800" dirty="0" err="1" smtClean="0"/>
              <a:t>DataArt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Основатель и тренер, </a:t>
            </a:r>
            <a:r>
              <a:rPr lang="en-US" sz="2800" dirty="0" smtClean="0"/>
              <a:t>Art of Business Analysis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6036" y="490544"/>
            <a:ext cx="45910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8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Когда </a:t>
            </a:r>
            <a:r>
              <a:rPr lang="en-US" dirty="0" smtClean="0"/>
              <a:t>User Story</a:t>
            </a:r>
            <a:endParaRPr lang="en-US" dirty="0"/>
          </a:p>
        </p:txBody>
      </p:sp>
      <p:sp>
        <p:nvSpPr>
          <p:cNvPr id="6" name="Content Placeholder 10"/>
          <p:cNvSpPr txBox="1">
            <a:spLocks/>
          </p:cNvSpPr>
          <p:nvPr/>
        </p:nvSpPr>
        <p:spPr>
          <a:xfrm>
            <a:off x="1476078" y="2617872"/>
            <a:ext cx="13173372" cy="34646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1371600" rtl="0" eaLnBrk="1" latinLnBrk="0" hangingPunct="1">
              <a:lnSpc>
                <a:spcPct val="120000"/>
              </a:lnSpc>
              <a:spcBef>
                <a:spcPts val="1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rgbClr val="FFC000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5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/>
              <a:t>Минусы</a:t>
            </a:r>
          </a:p>
          <a:p>
            <a:r>
              <a:rPr lang="ru-RU" sz="2800" dirty="0" smtClean="0"/>
              <a:t>Нет общей картины</a:t>
            </a:r>
          </a:p>
          <a:p>
            <a:r>
              <a:rPr lang="ru-RU" sz="2800" dirty="0" smtClean="0"/>
              <a:t>Много артефактов (меньшего размера), которыми надо управлять</a:t>
            </a:r>
          </a:p>
          <a:p>
            <a:r>
              <a:rPr lang="ru-RU" sz="2800" dirty="0" smtClean="0"/>
              <a:t>Сложно отслеживать влияние изменений на смежный функционал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800" dirty="0"/>
          </a:p>
        </p:txBody>
      </p:sp>
      <p:sp>
        <p:nvSpPr>
          <p:cNvPr id="7" name="Content Placeholder 10"/>
          <p:cNvSpPr txBox="1">
            <a:spLocks/>
          </p:cNvSpPr>
          <p:nvPr/>
        </p:nvSpPr>
        <p:spPr>
          <a:xfrm>
            <a:off x="1476078" y="5973742"/>
            <a:ext cx="13173372" cy="34646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1371600" rtl="0" eaLnBrk="1" latinLnBrk="0" hangingPunct="1">
              <a:lnSpc>
                <a:spcPct val="120000"/>
              </a:lnSpc>
              <a:spcBef>
                <a:spcPts val="1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rgbClr val="FFC000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5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/>
              <a:t>Плюсы</a:t>
            </a:r>
          </a:p>
          <a:p>
            <a:r>
              <a:rPr lang="ru-RU" sz="2800" dirty="0"/>
              <a:t>На утверждение приходят небольшие артефакты</a:t>
            </a:r>
            <a:endParaRPr lang="en-US" sz="2800" dirty="0"/>
          </a:p>
          <a:p>
            <a:r>
              <a:rPr lang="ru-RU" sz="2800" dirty="0" smtClean="0"/>
              <a:t>Просто управлять изменениями</a:t>
            </a:r>
          </a:p>
          <a:p>
            <a:r>
              <a:rPr lang="ru-RU" sz="2800" dirty="0" smtClean="0"/>
              <a:t>Хорошо подходит для инкрементальной разработки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4128-43F4-4E6D-9F68-336E6948EE7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26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76078" y="2617872"/>
            <a:ext cx="9725322" cy="2220828"/>
          </a:xfrm>
        </p:spPr>
        <p:txBody>
          <a:bodyPr/>
          <a:lstStyle/>
          <a:p>
            <a:r>
              <a:rPr lang="ru-RU" b="1" dirty="0" smtClean="0"/>
              <a:t>Сценарий 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Есть полное актуальное описание системы или время его подготовить в виде </a:t>
            </a:r>
            <a:r>
              <a:rPr lang="en-US" dirty="0" smtClean="0"/>
              <a:t>Use Case</a:t>
            </a:r>
            <a:endParaRPr lang="ru-R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Будет много изменений «второго порядка»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Когда </a:t>
            </a:r>
            <a:r>
              <a:rPr lang="en-US" dirty="0" smtClean="0"/>
              <a:t>Use Case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476078" y="5458869"/>
            <a:ext cx="9725322" cy="26589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371600" rtl="0" eaLnBrk="1" latinLnBrk="0" hangingPunct="1">
              <a:lnSpc>
                <a:spcPct val="120000"/>
              </a:lnSpc>
              <a:spcBef>
                <a:spcPts val="150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5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Сценарий 2.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Мы в начале проекта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Предполагается его длительная поддержка после сдачи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Понятны границы и их необходимо согласовать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4128-43F4-4E6D-9F68-336E6948EE7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28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Когда </a:t>
            </a:r>
            <a:r>
              <a:rPr lang="en-US" dirty="0"/>
              <a:t>Use Case</a:t>
            </a:r>
          </a:p>
        </p:txBody>
      </p:sp>
      <p:sp>
        <p:nvSpPr>
          <p:cNvPr id="6" name="Content Placeholder 10"/>
          <p:cNvSpPr txBox="1">
            <a:spLocks/>
          </p:cNvSpPr>
          <p:nvPr/>
        </p:nvSpPr>
        <p:spPr>
          <a:xfrm>
            <a:off x="1476078" y="2617872"/>
            <a:ext cx="13173372" cy="34646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1371600" rtl="0" eaLnBrk="1" latinLnBrk="0" hangingPunct="1">
              <a:lnSpc>
                <a:spcPct val="120000"/>
              </a:lnSpc>
              <a:spcBef>
                <a:spcPts val="1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rgbClr val="FFC000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5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/>
              <a:t>Минусы</a:t>
            </a:r>
          </a:p>
          <a:p>
            <a:r>
              <a:rPr lang="ru-RU" sz="2800" dirty="0" smtClean="0"/>
              <a:t>Сложно управлять изменениями</a:t>
            </a:r>
          </a:p>
          <a:p>
            <a:r>
              <a:rPr lang="ru-RU" sz="2800" dirty="0" smtClean="0"/>
              <a:t>Большие трудозатраты на поддержку (?)</a:t>
            </a:r>
          </a:p>
          <a:p>
            <a:r>
              <a:rPr lang="ru-RU" sz="2800" dirty="0" smtClean="0"/>
              <a:t>Если разработка изменения переносится, сложно управлять актуальностью документа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800" dirty="0"/>
          </a:p>
        </p:txBody>
      </p:sp>
      <p:sp>
        <p:nvSpPr>
          <p:cNvPr id="7" name="Content Placeholder 10"/>
          <p:cNvSpPr txBox="1">
            <a:spLocks/>
          </p:cNvSpPr>
          <p:nvPr/>
        </p:nvSpPr>
        <p:spPr>
          <a:xfrm>
            <a:off x="1476078" y="5973742"/>
            <a:ext cx="13173372" cy="34646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1371600" rtl="0" eaLnBrk="1" latinLnBrk="0" hangingPunct="1">
              <a:lnSpc>
                <a:spcPct val="120000"/>
              </a:lnSpc>
              <a:spcBef>
                <a:spcPts val="1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rgbClr val="FFC000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5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/>
              <a:t>Плюсы</a:t>
            </a:r>
          </a:p>
          <a:p>
            <a:r>
              <a:rPr lang="ru-RU" sz="2800" dirty="0" smtClean="0"/>
              <a:t>Полное описание системы</a:t>
            </a:r>
            <a:endParaRPr lang="en-US" sz="2800" dirty="0"/>
          </a:p>
          <a:p>
            <a:r>
              <a:rPr lang="ru-RU" sz="2800" dirty="0" smtClean="0"/>
              <a:t>Легче проводить анализ влияния изменений</a:t>
            </a:r>
          </a:p>
          <a:p>
            <a:r>
              <a:rPr lang="ru-RU" sz="2800" dirty="0" smtClean="0"/>
              <a:t>Легче управлять границами проекта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4128-43F4-4E6D-9F68-336E6948EE7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3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4128-43F4-4E6D-9F68-336E6948EE7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вот у нас был случай…</a:t>
            </a:r>
            <a:endParaRPr lang="en-US" dirty="0"/>
          </a:p>
        </p:txBody>
      </p:sp>
      <p:pic>
        <p:nvPicPr>
          <p:cNvPr id="4100" name="Picture 4" descr="Image result for Ð¾ÑÐ¾ÑÐ½Ð¸ÐºÐ¸ Ð½Ð° Ð¿ÑÐ¸Ð²Ð°Ð»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786" y="2297794"/>
            <a:ext cx="11988614" cy="780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61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549989"/>
              </p:ext>
            </p:extLst>
          </p:nvPr>
        </p:nvGraphicFramePr>
        <p:xfrm>
          <a:off x="1162050" y="609602"/>
          <a:ext cx="16211548" cy="89725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52887">
                  <a:extLst>
                    <a:ext uri="{9D8B030D-6E8A-4147-A177-3AD203B41FA5}">
                      <a16:colId xmlns:a16="http://schemas.microsoft.com/office/drawing/2014/main" val="1638571103"/>
                    </a:ext>
                  </a:extLst>
                </a:gridCol>
                <a:gridCol w="4052887">
                  <a:extLst>
                    <a:ext uri="{9D8B030D-6E8A-4147-A177-3AD203B41FA5}">
                      <a16:colId xmlns:a16="http://schemas.microsoft.com/office/drawing/2014/main" val="4001260429"/>
                    </a:ext>
                  </a:extLst>
                </a:gridCol>
                <a:gridCol w="4052887">
                  <a:extLst>
                    <a:ext uri="{9D8B030D-6E8A-4147-A177-3AD203B41FA5}">
                      <a16:colId xmlns:a16="http://schemas.microsoft.com/office/drawing/2014/main" val="2713606823"/>
                    </a:ext>
                  </a:extLst>
                </a:gridCol>
                <a:gridCol w="4052887">
                  <a:extLst>
                    <a:ext uri="{9D8B030D-6E8A-4147-A177-3AD203B41FA5}">
                      <a16:colId xmlns:a16="http://schemas.microsoft.com/office/drawing/2014/main" val="162514356"/>
                    </a:ext>
                  </a:extLst>
                </a:gridCol>
              </a:tblGrid>
              <a:tr h="51406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3200" b="1" u="none" strike="noStrike" dirty="0" err="1">
                          <a:effectLst/>
                        </a:rPr>
                        <a:t>User</a:t>
                      </a:r>
                      <a:r>
                        <a:rPr lang="uk-UA" sz="3200" b="1" u="none" strike="noStrike" dirty="0">
                          <a:effectLst/>
                        </a:rPr>
                        <a:t> </a:t>
                      </a:r>
                      <a:r>
                        <a:rPr lang="uk-UA" sz="3200" b="1" u="none" strike="noStrike" dirty="0" err="1">
                          <a:effectLst/>
                        </a:rPr>
                        <a:t>Stories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2" marR="5592" marT="55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3200" b="1" u="none" strike="noStrike" dirty="0" err="1">
                          <a:effectLst/>
                        </a:rPr>
                        <a:t>Use</a:t>
                      </a:r>
                      <a:r>
                        <a:rPr lang="uk-UA" sz="3200" b="1" u="none" strike="noStrike" dirty="0">
                          <a:effectLst/>
                        </a:rPr>
                        <a:t> </a:t>
                      </a:r>
                      <a:r>
                        <a:rPr lang="uk-UA" sz="3200" b="1" u="none" strike="noStrike" dirty="0" err="1">
                          <a:effectLst/>
                        </a:rPr>
                        <a:t>Cases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2" marR="5592" marT="55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220029"/>
                  </a:ext>
                </a:extLst>
              </a:tr>
              <a:tr h="51406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3200" b="1" u="none" strike="noStrike" dirty="0" err="1">
                          <a:effectLst/>
                        </a:rPr>
                        <a:t>Плюсы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2" marR="5592" marT="55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u="none" strike="noStrike" dirty="0">
                          <a:effectLst/>
                        </a:rPr>
                        <a:t>Минусы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2" marR="5592" marT="55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3200" b="1" u="none" strike="noStrike" dirty="0" err="1">
                          <a:effectLst/>
                        </a:rPr>
                        <a:t>Плюсы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2" marR="5592" marT="55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u="none" strike="noStrike" dirty="0">
                          <a:effectLst/>
                        </a:rPr>
                        <a:t>Минусы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2" marR="5592" marT="55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299998"/>
                  </a:ext>
                </a:extLst>
              </a:tr>
              <a:tr h="5140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3200" u="none" strike="noStrike" dirty="0">
                          <a:effectLst/>
                        </a:rPr>
                        <a:t>Быстро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7101" marR="5592" marT="55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 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01" marR="5592" marT="5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 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01" marR="5592" marT="5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3200" u="none" strike="noStrike" dirty="0" smtClean="0">
                          <a:effectLst/>
                        </a:rPr>
                        <a:t>Долго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7101" marR="5592" marT="55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132221"/>
                  </a:ext>
                </a:extLst>
              </a:tr>
              <a:tr h="1251257">
                <a:tc>
                  <a:txBody>
                    <a:bodyPr/>
                    <a:lstStyle/>
                    <a:p>
                      <a:pPr marL="0" marR="0" lvl="0" indent="0" algn="l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u="none" strike="noStrike" dirty="0" smtClean="0">
                          <a:effectLst/>
                        </a:rPr>
                        <a:t>Легко управлять изменениями</a:t>
                      </a:r>
                      <a:endParaRPr lang="en-US" sz="3200" b="0" i="0" u="none" strike="noStrike" dirty="0" smtClean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7101" marR="5592" marT="55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7101" marR="5592" marT="55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strike="noStrike" dirty="0">
                          <a:effectLst/>
                        </a:rPr>
                        <a:t> 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101" marR="5592" marT="55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u="none" strike="noStrike" dirty="0" smtClean="0">
                          <a:effectLst/>
                        </a:rPr>
                        <a:t>Сложно управлять изменениями</a:t>
                      </a:r>
                      <a:endParaRPr lang="en-US" sz="3200" b="0" i="0" u="none" strike="noStrike" dirty="0" smtClean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7101" marR="5592" marT="55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865751"/>
                  </a:ext>
                </a:extLst>
              </a:tr>
              <a:tr h="10733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3200" u="none" strike="noStrike" dirty="0">
                          <a:effectLst/>
                        </a:rPr>
                        <a:t>Легко понимаются бизнесом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7101" marR="5592" marT="55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 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01" marR="5592" marT="5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 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01" marR="5592" marT="5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3200" u="none" strike="noStrike" dirty="0">
                          <a:effectLst/>
                        </a:rPr>
                        <a:t>Сложно для бизнеса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7101" marR="5592" marT="55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090402"/>
                  </a:ext>
                </a:extLst>
              </a:tr>
              <a:tr h="102230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 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01" marR="5592" marT="5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3200" u="none" strike="noStrike" dirty="0" smtClean="0">
                          <a:effectLst/>
                        </a:rPr>
                        <a:t>Не все описано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7101" marR="5592" marT="55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3200" u="none" strike="noStrike" dirty="0">
                          <a:effectLst/>
                        </a:rPr>
                        <a:t>Описывает все детали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7101" marR="5592" marT="55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 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01" marR="5592" marT="5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3175228"/>
                  </a:ext>
                </a:extLst>
              </a:tr>
              <a:tr h="15305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3200" u="none" strike="noStrike">
                          <a:effectLst/>
                        </a:rPr>
                        <a:t>Минимальная документация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7101" marR="5592" marT="55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 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01" marR="5592" marT="5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 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01" marR="5592" marT="5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3200" u="none" strike="noStrike" dirty="0">
                          <a:effectLst/>
                        </a:rPr>
                        <a:t>Риск «</a:t>
                      </a:r>
                      <a:r>
                        <a:rPr lang="ru-RU" sz="3200" u="none" strike="noStrike" dirty="0" err="1" smtClean="0">
                          <a:effectLst/>
                        </a:rPr>
                        <a:t>передокументиро-вания</a:t>
                      </a:r>
                      <a:r>
                        <a:rPr lang="ru-RU" sz="3200" u="none" strike="noStrike" dirty="0">
                          <a:effectLst/>
                        </a:rPr>
                        <a:t>»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7101" marR="5592" marT="55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224417"/>
                  </a:ext>
                </a:extLst>
              </a:tr>
              <a:tr h="15305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3200" u="none" strike="noStrike" dirty="0">
                          <a:effectLst/>
                        </a:rPr>
                        <a:t>Критерии приемки – часть US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7101" marR="5592" marT="55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 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01" marR="5592" marT="5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 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01" marR="5592" marT="5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3200" u="none" strike="noStrike" dirty="0">
                          <a:effectLst/>
                        </a:rPr>
                        <a:t>Критерии приемки дублируют сценарии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7101" marR="5592" marT="55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374189"/>
                  </a:ext>
                </a:extLst>
              </a:tr>
              <a:tr h="102230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3200" b="1" u="none" strike="noStrike" dirty="0">
                          <a:effectLst/>
                        </a:rPr>
                        <a:t>Итог: Отлично подходят для </a:t>
                      </a:r>
                      <a:r>
                        <a:rPr lang="ru-RU" sz="3200" b="1" u="none" strike="noStrike" dirty="0" smtClean="0">
                          <a:effectLst/>
                        </a:rPr>
                        <a:t>управления </a:t>
                      </a:r>
                      <a:r>
                        <a:rPr lang="ru-RU" sz="3200" b="1" u="none" strike="noStrike" dirty="0" err="1" smtClean="0">
                          <a:effectLst/>
                        </a:rPr>
                        <a:t>бэклогом</a:t>
                      </a:r>
                      <a:endParaRPr lang="en-US" sz="3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2" marR="5592" marT="55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3200" b="1" u="none" strike="noStrike" dirty="0">
                          <a:effectLst/>
                        </a:rPr>
                        <a:t>Итог: Отличная база для разработки</a:t>
                      </a:r>
                      <a:endParaRPr lang="en-US" sz="3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2" marR="5592" marT="55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56637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4128-43F4-4E6D-9F68-336E6948EE7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9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</a:t>
            </a:r>
            <a:r>
              <a:rPr lang="ru-RU" dirty="0" smtClean="0"/>
              <a:t>+</a:t>
            </a:r>
            <a:r>
              <a:rPr lang="en-US" dirty="0" smtClean="0"/>
              <a:t>User story</a:t>
            </a:r>
            <a:endParaRPr lang="en-US" dirty="0"/>
          </a:p>
        </p:txBody>
      </p:sp>
      <p:sp>
        <p:nvSpPr>
          <p:cNvPr id="6" name="Content Placeholder 10"/>
          <p:cNvSpPr txBox="1">
            <a:spLocks/>
          </p:cNvSpPr>
          <p:nvPr/>
        </p:nvSpPr>
        <p:spPr>
          <a:xfrm>
            <a:off x="1476078" y="2617872"/>
            <a:ext cx="13173372" cy="34646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1371600" rtl="0" eaLnBrk="1" latinLnBrk="0" hangingPunct="1">
              <a:lnSpc>
                <a:spcPct val="120000"/>
              </a:lnSpc>
              <a:spcBef>
                <a:spcPts val="1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rgbClr val="FFC000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5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/>
              <a:t>Вариант 1.</a:t>
            </a:r>
          </a:p>
          <a:p>
            <a:r>
              <a:rPr lang="en-US" sz="2800" dirty="0" smtClean="0"/>
              <a:t>User story – </a:t>
            </a:r>
            <a:r>
              <a:rPr lang="ru-RU" sz="2800" dirty="0" smtClean="0"/>
              <a:t>постановка задачи</a:t>
            </a:r>
          </a:p>
          <a:p>
            <a:r>
              <a:rPr lang="en-US" sz="2800" dirty="0"/>
              <a:t>Use case – </a:t>
            </a:r>
            <a:r>
              <a:rPr lang="ru-RU" sz="2800" dirty="0"/>
              <a:t>база </a:t>
            </a:r>
            <a:r>
              <a:rPr lang="ru-RU" sz="2800" dirty="0" smtClean="0"/>
              <a:t>знаний</a:t>
            </a:r>
          </a:p>
        </p:txBody>
      </p:sp>
      <p:sp>
        <p:nvSpPr>
          <p:cNvPr id="7" name="Content Placeholder 10"/>
          <p:cNvSpPr txBox="1">
            <a:spLocks/>
          </p:cNvSpPr>
          <p:nvPr/>
        </p:nvSpPr>
        <p:spPr>
          <a:xfrm>
            <a:off x="1476078" y="5973741"/>
            <a:ext cx="8341058" cy="31020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1371600" rtl="0" eaLnBrk="1" latinLnBrk="0" hangingPunct="1">
              <a:lnSpc>
                <a:spcPct val="120000"/>
              </a:lnSpc>
              <a:spcBef>
                <a:spcPts val="1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rgbClr val="FFC000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5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/>
              <a:t>Вариант 2.</a:t>
            </a:r>
          </a:p>
          <a:p>
            <a:r>
              <a:rPr lang="en-US" sz="2800" dirty="0"/>
              <a:t>User story – </a:t>
            </a:r>
            <a:r>
              <a:rPr lang="ru-RU" sz="2800" dirty="0"/>
              <a:t>постановка </a:t>
            </a:r>
            <a:r>
              <a:rPr lang="ru-RU" sz="2800" dirty="0" smtClean="0"/>
              <a:t>задачи</a:t>
            </a:r>
            <a:endParaRPr lang="ru-RU" sz="2800" dirty="0"/>
          </a:p>
          <a:p>
            <a:r>
              <a:rPr lang="en-US" sz="2800" dirty="0"/>
              <a:t>Use case – </a:t>
            </a:r>
            <a:r>
              <a:rPr lang="ru-RU" sz="2800" dirty="0" smtClean="0"/>
              <a:t>сквозной бизнес-сценарий на уровне Эпика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800" dirty="0"/>
          </a:p>
        </p:txBody>
      </p:sp>
      <p:sp>
        <p:nvSpPr>
          <p:cNvPr id="5" name="Content Placeholder 10"/>
          <p:cNvSpPr txBox="1">
            <a:spLocks/>
          </p:cNvSpPr>
          <p:nvPr/>
        </p:nvSpPr>
        <p:spPr>
          <a:xfrm>
            <a:off x="9817135" y="2253410"/>
            <a:ext cx="7722720" cy="34646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1371600" rtl="0" eaLnBrk="1" latinLnBrk="0" hangingPunct="1">
              <a:lnSpc>
                <a:spcPct val="120000"/>
              </a:lnSpc>
              <a:spcBef>
                <a:spcPts val="1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rgbClr val="FFC000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5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Минусы: </a:t>
            </a:r>
            <a:r>
              <a:rPr lang="ru-RU" sz="2800" dirty="0" smtClean="0"/>
              <a:t>Двойная работа</a:t>
            </a:r>
          </a:p>
          <a:p>
            <a:pPr marL="0" indent="0">
              <a:buNone/>
            </a:pPr>
            <a:r>
              <a:rPr lang="ru-RU" sz="2800" b="1" dirty="0" smtClean="0"/>
              <a:t>Плюсы</a:t>
            </a:r>
            <a:r>
              <a:rPr lang="ru-RU" sz="2800" dirty="0" smtClean="0"/>
              <a:t>: Преимущества обоих подходов нивелируют недостатки</a:t>
            </a:r>
          </a:p>
        </p:txBody>
      </p:sp>
      <p:sp>
        <p:nvSpPr>
          <p:cNvPr id="8" name="Content Placeholder 10"/>
          <p:cNvSpPr txBox="1">
            <a:spLocks/>
          </p:cNvSpPr>
          <p:nvPr/>
        </p:nvSpPr>
        <p:spPr>
          <a:xfrm>
            <a:off x="9817136" y="5718034"/>
            <a:ext cx="7722720" cy="31020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1371600" rtl="0" eaLnBrk="1" latinLnBrk="0" hangingPunct="1">
              <a:lnSpc>
                <a:spcPct val="120000"/>
              </a:lnSpc>
              <a:spcBef>
                <a:spcPts val="1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rgbClr val="FFC000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5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Минусы: </a:t>
            </a:r>
            <a:r>
              <a:rPr lang="ru-RU" sz="2800" dirty="0"/>
              <a:t>В</a:t>
            </a:r>
            <a:r>
              <a:rPr lang="en-US" sz="2800" b="1" dirty="0" smtClean="0"/>
              <a:t> </a:t>
            </a:r>
            <a:r>
              <a:rPr lang="en-US" sz="2800" dirty="0" smtClean="0"/>
              <a:t>Use case </a:t>
            </a:r>
            <a:r>
              <a:rPr lang="ru-RU" sz="2800" dirty="0" smtClean="0"/>
              <a:t>основное внимание базовому сценарию</a:t>
            </a:r>
            <a:endParaRPr lang="ru-RU" sz="2800" dirty="0"/>
          </a:p>
          <a:p>
            <a:pPr marL="0" indent="0">
              <a:buNone/>
            </a:pPr>
            <a:r>
              <a:rPr lang="ru-RU" sz="2800" b="1" dirty="0" smtClean="0"/>
              <a:t>Плюсы: </a:t>
            </a:r>
            <a:r>
              <a:rPr lang="ru-RU" sz="2800" dirty="0" smtClean="0"/>
              <a:t>Понятен основной целевой бизнес-сценарий</a:t>
            </a:r>
            <a:endParaRPr lang="ru-RU" sz="2800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4128-43F4-4E6D-9F68-336E6948EE7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3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</a:t>
            </a:r>
            <a:r>
              <a:rPr lang="ru-RU" dirty="0" smtClean="0"/>
              <a:t>+</a:t>
            </a:r>
            <a:r>
              <a:rPr lang="en-US" dirty="0" smtClean="0"/>
              <a:t>User story</a:t>
            </a:r>
            <a:endParaRPr lang="en-US" dirty="0"/>
          </a:p>
        </p:txBody>
      </p:sp>
      <p:sp>
        <p:nvSpPr>
          <p:cNvPr id="6" name="Content Placeholder 10"/>
          <p:cNvSpPr txBox="1">
            <a:spLocks/>
          </p:cNvSpPr>
          <p:nvPr/>
        </p:nvSpPr>
        <p:spPr>
          <a:xfrm>
            <a:off x="1476078" y="2600287"/>
            <a:ext cx="13173372" cy="28408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1371600" rtl="0" eaLnBrk="1" latinLnBrk="0" hangingPunct="1">
              <a:lnSpc>
                <a:spcPct val="120000"/>
              </a:lnSpc>
              <a:spcBef>
                <a:spcPts val="1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rgbClr val="FFC000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5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/>
              <a:t>Вариант 1.1</a:t>
            </a:r>
            <a:r>
              <a:rPr lang="en-US" sz="2800" b="1" dirty="0" smtClean="0"/>
              <a:t> (Use Case 2.0)</a:t>
            </a:r>
            <a:endParaRPr lang="ru-RU" sz="2800" b="1" dirty="0" smtClean="0"/>
          </a:p>
          <a:p>
            <a:r>
              <a:rPr lang="en-US" sz="2800" dirty="0"/>
              <a:t>Use case – </a:t>
            </a:r>
            <a:r>
              <a:rPr lang="ru-RU" sz="2800" dirty="0" smtClean="0"/>
              <a:t>общий фронт работ</a:t>
            </a:r>
          </a:p>
          <a:p>
            <a:r>
              <a:rPr lang="en-US" sz="2800" dirty="0" smtClean="0"/>
              <a:t>User story – </a:t>
            </a:r>
            <a:r>
              <a:rPr lang="ru-RU" sz="2800" dirty="0" smtClean="0"/>
              <a:t>единица работы/планирования, включающая один или несколько сценариев </a:t>
            </a:r>
          </a:p>
        </p:txBody>
      </p:sp>
      <p:sp>
        <p:nvSpPr>
          <p:cNvPr id="5" name="Content Placeholder 10"/>
          <p:cNvSpPr txBox="1">
            <a:spLocks/>
          </p:cNvSpPr>
          <p:nvPr/>
        </p:nvSpPr>
        <p:spPr>
          <a:xfrm>
            <a:off x="1476078" y="5665872"/>
            <a:ext cx="13173372" cy="34646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1371600" rtl="0" eaLnBrk="1" latinLnBrk="0" hangingPunct="1">
              <a:lnSpc>
                <a:spcPct val="120000"/>
              </a:lnSpc>
              <a:spcBef>
                <a:spcPts val="1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rgbClr val="FFC000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5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/>
              <a:t>Минусы: </a:t>
            </a:r>
          </a:p>
          <a:p>
            <a:pPr marL="0" indent="0">
              <a:buNone/>
            </a:pPr>
            <a:r>
              <a:rPr lang="ru-RU" sz="2800" dirty="0" smtClean="0"/>
              <a:t>«</a:t>
            </a:r>
            <a:r>
              <a:rPr lang="ru-RU" sz="2800" dirty="0" err="1" smtClean="0"/>
              <a:t>Передокументирование</a:t>
            </a:r>
            <a:r>
              <a:rPr lang="ru-RU" sz="2800" dirty="0" smtClean="0"/>
              <a:t>»</a:t>
            </a:r>
          </a:p>
          <a:p>
            <a:pPr marL="0" indent="0">
              <a:buNone/>
            </a:pPr>
            <a:r>
              <a:rPr lang="ru-RU" sz="2800" b="1" dirty="0" smtClean="0"/>
              <a:t>Плюсы:</a:t>
            </a:r>
          </a:p>
          <a:p>
            <a:pPr marL="0" indent="0">
              <a:buNone/>
            </a:pPr>
            <a:r>
              <a:rPr lang="ru-RU" sz="2800" dirty="0" smtClean="0"/>
              <a:t>Полная постановка задачи</a:t>
            </a:r>
          </a:p>
          <a:p>
            <a:pPr marL="0" indent="0">
              <a:buNone/>
            </a:pPr>
            <a:r>
              <a:rPr lang="ru-RU" sz="2800" dirty="0" smtClean="0"/>
              <a:t>Возможность декомпозиции и планирования с учетом приоритетов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4128-43F4-4E6D-9F68-336E6948EE7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96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Спасибо за внимание!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88321" y="5577840"/>
            <a:ext cx="7455677" cy="3468967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Денис </a:t>
            </a:r>
            <a:r>
              <a:rPr lang="ru-RU" sz="2800" b="1" dirty="0" err="1" smtClean="0">
                <a:solidFill>
                  <a:schemeClr val="tx1"/>
                </a:solidFill>
              </a:rPr>
              <a:t>Гобов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  <a:hlinkClick r:id="rId2"/>
              </a:rPr>
              <a:t>www.ArtofBA.com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en-US" sz="2800" dirty="0">
                <a:solidFill>
                  <a:schemeClr val="tx1"/>
                </a:solidFill>
                <a:hlinkClick r:id="rId3"/>
              </a:rPr>
              <a:t>://</a:t>
            </a:r>
            <a:r>
              <a:rPr lang="en-US" sz="2800" dirty="0" smtClean="0">
                <a:solidFill>
                  <a:schemeClr val="tx1"/>
                </a:solidFill>
                <a:hlinkClick r:id="rId3"/>
              </a:rPr>
              <a:t>www.facebook.com/TrainingBA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+380502721625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4" name="Picture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4" b="12324"/>
          <a:stretch>
            <a:fillRect/>
          </a:stretch>
        </p:blipFill>
        <p:spPr>
          <a:xfrm>
            <a:off x="5416159" y="5831093"/>
            <a:ext cx="2253603" cy="2253603"/>
          </a:xfrm>
          <a:prstGeom prst="ellipse">
            <a:avLst/>
          </a:prstGeom>
        </p:spPr>
      </p:pic>
      <p:pic>
        <p:nvPicPr>
          <p:cNvPr id="1026" name="Picture 2" descr="https://analystdays.ru/files/autoupload/72/7/59/dmrrqibo4448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292" y="617220"/>
            <a:ext cx="5540375" cy="271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%C3%EE%E1%EE%E2+%C4%E5%ED%E8%F1%0D%0Awww.artofba.com%0D%0Ahttps%3A%2F%2Fwww.facebook.com%2FTrainingBA%0D%0A%2B380502721625&amp;10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600" y="5329382"/>
            <a:ext cx="466725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48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Разрешите представиться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946128" y="3055456"/>
            <a:ext cx="12372881" cy="547439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700" b="1" dirty="0" smtClean="0">
                <a:latin typeface="+mj-lt"/>
              </a:rPr>
              <a:t>Денис Гобов</a:t>
            </a:r>
          </a:p>
          <a:p>
            <a: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700" dirty="0" smtClean="0">
                <a:latin typeface="+mj-lt"/>
              </a:rPr>
              <a:t> 17</a:t>
            </a:r>
            <a:r>
              <a:rPr lang="ru-RU" sz="2700" dirty="0" smtClean="0">
                <a:latin typeface="+mj-lt"/>
              </a:rPr>
              <a:t> лет опыта в системном и бизнес-анализе</a:t>
            </a:r>
          </a:p>
          <a:p>
            <a: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700" dirty="0" smtClean="0">
                <a:latin typeface="+mj-lt"/>
              </a:rPr>
              <a:t> Senior Business Analyst, </a:t>
            </a:r>
            <a:r>
              <a:rPr lang="en-US" sz="2700" dirty="0" err="1" smtClean="0">
                <a:latin typeface="+mj-lt"/>
              </a:rPr>
              <a:t>DataArt</a:t>
            </a:r>
            <a:endParaRPr lang="en-US" sz="2700" dirty="0" smtClean="0">
              <a:latin typeface="+mj-lt"/>
            </a:endParaRPr>
          </a:p>
          <a:p>
            <a: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700" dirty="0" smtClean="0">
                <a:latin typeface="+mj-lt"/>
              </a:rPr>
              <a:t> </a:t>
            </a:r>
            <a:r>
              <a:rPr lang="ru-RU" sz="2700" dirty="0" smtClean="0">
                <a:latin typeface="+mj-lt"/>
              </a:rPr>
              <a:t>Основатель и Тренер</a:t>
            </a:r>
            <a:r>
              <a:rPr lang="en-US" sz="2700" dirty="0" smtClean="0">
                <a:latin typeface="+mj-lt"/>
              </a:rPr>
              <a:t>,</a:t>
            </a:r>
            <a:r>
              <a:rPr lang="ru-RU" sz="2700" dirty="0" smtClean="0">
                <a:latin typeface="+mj-lt"/>
              </a:rPr>
              <a:t> </a:t>
            </a:r>
            <a:r>
              <a:rPr lang="en-US" sz="2700" dirty="0" smtClean="0">
                <a:latin typeface="+mj-lt"/>
              </a:rPr>
              <a:t>“Art of Business Analysis” IIBA EEP</a:t>
            </a:r>
            <a:endParaRPr lang="en-US" sz="2700" dirty="0">
              <a:latin typeface="+mj-lt"/>
            </a:endParaRPr>
          </a:p>
          <a:p>
            <a: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700" dirty="0" smtClean="0">
                <a:latin typeface="+mj-lt"/>
              </a:rPr>
              <a:t> Вице-президент по профессиональному развитию, </a:t>
            </a:r>
            <a:r>
              <a:rPr lang="en-US" sz="2700" dirty="0" smtClean="0">
                <a:latin typeface="+mj-lt"/>
              </a:rPr>
              <a:t>Ukraine IIBA Chapter </a:t>
            </a:r>
          </a:p>
          <a:p>
            <a: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700" dirty="0" smtClean="0">
                <a:latin typeface="+mj-lt"/>
              </a:rPr>
              <a:t>CBAP</a:t>
            </a:r>
            <a:r>
              <a:rPr lang="ru-RU" sz="2700" baseline="30000" dirty="0" smtClean="0">
                <a:latin typeface="+mj-lt"/>
                <a:cs typeface="Arial" charset="0"/>
              </a:rPr>
              <a:t>® </a:t>
            </a:r>
            <a:r>
              <a:rPr lang="en-US" sz="2700" dirty="0" smtClean="0">
                <a:latin typeface="+mj-lt"/>
              </a:rPr>
              <a:t> &amp; PMI-PBA</a:t>
            </a:r>
            <a:r>
              <a:rPr lang="ru-RU" sz="2700" baseline="30000" dirty="0">
                <a:cs typeface="Arial" charset="0"/>
              </a:rPr>
              <a:t> ®</a:t>
            </a:r>
            <a:r>
              <a:rPr lang="en-US" sz="2700" dirty="0" smtClean="0">
                <a:latin typeface="+mj-lt"/>
              </a:rPr>
              <a:t> &amp; ACPRE-FL</a:t>
            </a:r>
            <a:r>
              <a:rPr lang="ru-RU" sz="2700" baseline="30000" dirty="0" smtClean="0">
                <a:latin typeface="+mj-lt"/>
                <a:cs typeface="Arial" charset="0"/>
              </a:rPr>
              <a:t>®</a:t>
            </a:r>
            <a:r>
              <a:rPr lang="en-US" sz="2700" baseline="30000" dirty="0" smtClean="0">
                <a:latin typeface="+mj-lt"/>
                <a:cs typeface="Arial" charset="0"/>
              </a:rPr>
              <a:t> </a:t>
            </a:r>
            <a:r>
              <a:rPr lang="en-US" sz="2700" dirty="0" smtClean="0">
                <a:latin typeface="+mj-lt"/>
              </a:rPr>
              <a:t>&amp; ICP-BVA</a:t>
            </a:r>
            <a:r>
              <a:rPr lang="ru-RU" sz="2700" baseline="30000" dirty="0" smtClean="0">
                <a:latin typeface="+mj-lt"/>
                <a:cs typeface="Arial" charset="0"/>
              </a:rPr>
              <a:t>®</a:t>
            </a:r>
            <a:r>
              <a:rPr lang="en-US" sz="2700" dirty="0" smtClean="0">
                <a:latin typeface="+mj-lt"/>
              </a:rPr>
              <a:t>  &amp; BCS BAF</a:t>
            </a:r>
            <a:r>
              <a:rPr lang="ru-RU" sz="2700" baseline="30000" dirty="0" smtClean="0">
                <a:latin typeface="+mj-lt"/>
                <a:cs typeface="Arial" charset="0"/>
              </a:rPr>
              <a:t>®</a:t>
            </a:r>
            <a:endParaRPr lang="en-US" sz="2700" dirty="0" smtClean="0">
              <a:latin typeface="+mj-lt"/>
            </a:endParaRPr>
          </a:p>
          <a:p>
            <a: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700" dirty="0" smtClean="0">
                <a:latin typeface="+mj-lt"/>
              </a:rPr>
              <a:t> </a:t>
            </a:r>
            <a:r>
              <a:rPr lang="ru-RU" sz="2700" dirty="0" smtClean="0">
                <a:latin typeface="+mj-lt"/>
              </a:rPr>
              <a:t>Канд. техн. наук</a:t>
            </a:r>
          </a:p>
          <a:p>
            <a: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700" dirty="0" smtClean="0">
                <a:latin typeface="+mj-lt"/>
              </a:rPr>
              <a:t> Лучший бизнес-аналитик, </a:t>
            </a:r>
            <a:r>
              <a:rPr lang="en-US" sz="2700" dirty="0" smtClean="0">
                <a:latin typeface="+mj-lt"/>
              </a:rPr>
              <a:t>Ukrainian IT Awards-2013, 2016</a:t>
            </a:r>
          </a:p>
          <a:p>
            <a: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700" dirty="0">
                <a:latin typeface="+mj-lt"/>
              </a:rPr>
              <a:t> </a:t>
            </a:r>
            <a:r>
              <a:rPr lang="ru-RU" sz="2700" dirty="0" smtClean="0">
                <a:latin typeface="+mj-lt"/>
              </a:rPr>
              <a:t>Бизнес-аналитик года, </a:t>
            </a:r>
            <a:r>
              <a:rPr lang="en-US" sz="2700" dirty="0" smtClean="0">
                <a:latin typeface="+mj-lt"/>
              </a:rPr>
              <a:t>IT Networks, 2017</a:t>
            </a:r>
            <a:endParaRPr lang="ru-RU" sz="2700" dirty="0">
              <a:latin typeface="+mj-lt"/>
            </a:endParaRPr>
          </a:p>
        </p:txBody>
      </p:sp>
      <p:pic>
        <p:nvPicPr>
          <p:cNvPr id="8" name="Picture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4" b="12324"/>
          <a:stretch>
            <a:fillRect/>
          </a:stretch>
        </p:blipFill>
        <p:spPr>
          <a:xfrm>
            <a:off x="668741" y="3525550"/>
            <a:ext cx="3882405" cy="388240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4128-43F4-4E6D-9F68-336E6948EE7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4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Use Case</a:t>
            </a:r>
          </a:p>
          <a:p>
            <a:r>
              <a:rPr lang="ru-RU" b="1" dirty="0" smtClean="0"/>
              <a:t>2007-2013:</a:t>
            </a:r>
          </a:p>
          <a:p>
            <a:pPr marL="457200" indent="-457200">
              <a:buFontTx/>
              <a:buChar char="-"/>
            </a:pPr>
            <a:r>
              <a:rPr lang="ru-RU" dirty="0" smtClean="0"/>
              <a:t>Крупные заказные проекты</a:t>
            </a:r>
          </a:p>
          <a:p>
            <a:pPr marL="457200" indent="-457200">
              <a:buFontTx/>
              <a:buChar char="-"/>
            </a:pPr>
            <a:r>
              <a:rPr lang="ru-RU" dirty="0" smtClean="0"/>
              <a:t>Госсектор</a:t>
            </a:r>
          </a:p>
          <a:p>
            <a:pPr marL="457200" indent="-457200">
              <a:buFontTx/>
              <a:buChar char="-"/>
            </a:pPr>
            <a:r>
              <a:rPr lang="ru-RU" dirty="0" smtClean="0"/>
              <a:t>Разработка – </a:t>
            </a:r>
            <a:r>
              <a:rPr lang="en-US" dirty="0" smtClean="0"/>
              <a:t>RUP</a:t>
            </a:r>
          </a:p>
          <a:p>
            <a:pPr marL="457200" indent="-457200">
              <a:buFontTx/>
              <a:buChar char="-"/>
            </a:pPr>
            <a:r>
              <a:rPr lang="ru-RU" dirty="0" smtClean="0"/>
              <a:t>Поддержка/развитие - </a:t>
            </a:r>
            <a:r>
              <a:rPr lang="en-US" dirty="0" smtClean="0"/>
              <a:t>Agile</a:t>
            </a:r>
            <a:endParaRPr lang="ru-RU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b="1" dirty="0"/>
              <a:t>User story</a:t>
            </a:r>
          </a:p>
          <a:p>
            <a:r>
              <a:rPr lang="ru-RU" b="1" dirty="0" smtClean="0"/>
              <a:t>20</a:t>
            </a:r>
            <a:r>
              <a:rPr lang="en-US" b="1" dirty="0" smtClean="0"/>
              <a:t>13</a:t>
            </a:r>
            <a:r>
              <a:rPr lang="ru-RU" b="1" dirty="0" smtClean="0"/>
              <a:t>-</a:t>
            </a:r>
            <a:r>
              <a:rPr lang="en-US" b="1" dirty="0" smtClean="0"/>
              <a:t>…</a:t>
            </a:r>
            <a:r>
              <a:rPr lang="ru-RU" b="1" dirty="0" smtClean="0"/>
              <a:t>:</a:t>
            </a:r>
            <a:endParaRPr lang="ru-RU" b="1" dirty="0"/>
          </a:p>
          <a:p>
            <a:pPr marL="457200" indent="-457200">
              <a:buFontTx/>
              <a:buChar char="-"/>
            </a:pPr>
            <a:r>
              <a:rPr lang="ru-RU" dirty="0"/>
              <a:t>Крупные заказные проекты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Outsource (</a:t>
            </a:r>
            <a:r>
              <a:rPr lang="ru-RU" dirty="0" smtClean="0"/>
              <a:t>Финансовый домен)</a:t>
            </a:r>
            <a:endParaRPr lang="ru-RU" dirty="0"/>
          </a:p>
          <a:p>
            <a:pPr marL="457200" indent="-457200">
              <a:buFontTx/>
              <a:buChar char="-"/>
            </a:pPr>
            <a:r>
              <a:rPr lang="ru-RU" dirty="0" smtClean="0"/>
              <a:t>Разработка </a:t>
            </a:r>
            <a:r>
              <a:rPr lang="ru-RU" dirty="0"/>
              <a:t>– </a:t>
            </a:r>
            <a:r>
              <a:rPr lang="en-US" dirty="0"/>
              <a:t>Agile</a:t>
            </a:r>
          </a:p>
          <a:p>
            <a:pPr marL="457200" indent="-457200">
              <a:buFontTx/>
              <a:buChar char="-"/>
            </a:pPr>
            <a:r>
              <a:rPr lang="ru-RU" dirty="0"/>
              <a:t>Поддержка/развитие - </a:t>
            </a:r>
            <a:r>
              <a:rPr lang="en-US" dirty="0"/>
              <a:t>Agile</a:t>
            </a: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Откуда растут ноги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4128-43F4-4E6D-9F68-336E6948EE7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4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Откуда растут ноги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018" y="2169081"/>
            <a:ext cx="9760370" cy="77118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4128-43F4-4E6D-9F68-336E6948EE7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71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476078" y="3311465"/>
            <a:ext cx="10452687" cy="1858594"/>
          </a:xfrm>
        </p:spPr>
        <p:txBody>
          <a:bodyPr/>
          <a:lstStyle/>
          <a:p>
            <a:r>
              <a:rPr lang="en-US" b="1" dirty="0"/>
              <a:t>Use </a:t>
            </a:r>
            <a:r>
              <a:rPr lang="en-US" b="1" dirty="0" smtClean="0"/>
              <a:t>Case</a:t>
            </a:r>
            <a:r>
              <a:rPr lang="ru-RU" b="1" dirty="0" smtClean="0"/>
              <a:t> </a:t>
            </a:r>
            <a:r>
              <a:rPr lang="ru-RU" dirty="0" smtClean="0"/>
              <a:t>описывает, как актер или система взаимодействуют с решением для достижения некоторой цели – набор сценариев</a:t>
            </a:r>
            <a:endParaRPr lang="en-US" b="1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1344459" y="6907405"/>
            <a:ext cx="10937596" cy="1835260"/>
          </a:xfrm>
          <a:prstGeom prst="rect">
            <a:avLst/>
          </a:prstGeom>
        </p:spPr>
        <p:txBody>
          <a:bodyPr/>
          <a:lstStyle>
            <a:lvl1pPr marL="342900" indent="-342900" algn="l" defTabSz="1371600" rtl="0" eaLnBrk="1" latinLnBrk="0" hangingPunct="1">
              <a:lnSpc>
                <a:spcPct val="120000"/>
              </a:lnSpc>
              <a:spcBef>
                <a:spcPts val="1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rgbClr val="FFC000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5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User story</a:t>
            </a:r>
            <a:r>
              <a:rPr lang="ru-RU" b="1" dirty="0"/>
              <a:t> </a:t>
            </a:r>
            <a:r>
              <a:rPr lang="ru-RU" dirty="0"/>
              <a:t>представляет собой небольшой, краткий отчет о функциональности или качестве, необходимых для предоставления ценности конкретному заинтересованному лицу.</a:t>
            </a:r>
            <a:endParaRPr lang="en-US" dirty="0" smtClean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376" y="1997704"/>
            <a:ext cx="3731313" cy="402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Image result for user s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376" y="6026728"/>
            <a:ext cx="3955731" cy="40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4128-43F4-4E6D-9F68-336E6948EE7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80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909694"/>
              </p:ext>
            </p:extLst>
          </p:nvPr>
        </p:nvGraphicFramePr>
        <p:xfrm>
          <a:off x="834252" y="928047"/>
          <a:ext cx="16580291" cy="9166359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tx1"/>
                  </a:outerShdw>
                </a:effectLst>
                <a:tableStyleId>{5C22544A-7EE6-4342-B048-85BDC9FD1C3A}</a:tableStyleId>
              </a:tblPr>
              <a:tblGrid>
                <a:gridCol w="3428027">
                  <a:extLst>
                    <a:ext uri="{9D8B030D-6E8A-4147-A177-3AD203B41FA5}">
                      <a16:colId xmlns:a16="http://schemas.microsoft.com/office/drawing/2014/main" val="918278410"/>
                    </a:ext>
                  </a:extLst>
                </a:gridCol>
                <a:gridCol w="13152264">
                  <a:extLst>
                    <a:ext uri="{9D8B030D-6E8A-4147-A177-3AD203B41FA5}">
                      <a16:colId xmlns:a16="http://schemas.microsoft.com/office/drawing/2014/main" val="2781147255"/>
                    </a:ext>
                  </a:extLst>
                </a:gridCol>
              </a:tblGrid>
              <a:tr h="5874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500" b="1" dirty="0" smtClean="0">
                          <a:effectLst/>
                        </a:rPr>
                        <a:t>Определение/  Ценность</a:t>
                      </a:r>
                      <a:endParaRPr lang="en-US" sz="2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500" dirty="0" smtClean="0">
                          <a:effectLst/>
                        </a:rPr>
                        <a:t>Операция предназначена для самостоятельной регистрации пользователя в Системе по номеру телефона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283444"/>
                  </a:ext>
                </a:extLst>
              </a:tr>
              <a:tr h="2861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500" b="1" dirty="0">
                          <a:effectLst/>
                        </a:rPr>
                        <a:t>Пользователь</a:t>
                      </a:r>
                      <a:endParaRPr lang="en-US" sz="2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500" dirty="0" smtClean="0">
                          <a:effectLst/>
                        </a:rPr>
                        <a:t>Неавторизированный пользователь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025079"/>
                  </a:ext>
                </a:extLst>
              </a:tr>
              <a:tr h="2861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500" b="1" dirty="0">
                          <a:effectLst/>
                        </a:rPr>
                        <a:t>Предусловия</a:t>
                      </a:r>
                      <a:endParaRPr lang="en-US" sz="2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500" dirty="0" smtClean="0">
                          <a:effectLst/>
                        </a:rPr>
                        <a:t>Пользователь инициировал выполнение операции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016167"/>
                  </a:ext>
                </a:extLst>
              </a:tr>
              <a:tr h="30556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500" b="1" dirty="0">
                          <a:effectLst/>
                        </a:rPr>
                        <a:t>Основной сценарий</a:t>
                      </a:r>
                      <a:endParaRPr lang="en-US" sz="2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Bef>
                          <a:spcPts val="0"/>
                        </a:spcBef>
                        <a:buFont typeface="+mj-lt"/>
                        <a:buAutoNum type="arabicPeriod"/>
                      </a:pPr>
                      <a:r>
                        <a:rPr lang="ru-RU" sz="2500" dirty="0" smtClean="0">
                          <a:effectLst/>
                        </a:rPr>
                        <a:t>Система предлагает пользователю указать «Атрибуты регистрации по номер телефона».</a:t>
                      </a:r>
                      <a:endParaRPr lang="en-US" sz="2500" dirty="0" smtClean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Bef>
                          <a:spcPts val="0"/>
                        </a:spcBef>
                        <a:buFont typeface="+mj-lt"/>
                        <a:buAutoNum type="arabicPeriod"/>
                      </a:pPr>
                      <a:r>
                        <a:rPr lang="ru-RU" sz="2500" dirty="0" smtClean="0">
                          <a:effectLst/>
                        </a:rPr>
                        <a:t>Пользователь заполняет атрибуты и инициирует отправку данных.</a:t>
                      </a:r>
                      <a:endParaRPr lang="en-US" sz="2500" dirty="0" smtClean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Bef>
                          <a:spcPts val="0"/>
                        </a:spcBef>
                        <a:buFont typeface="+mj-lt"/>
                        <a:buAutoNum type="arabicPeriod"/>
                      </a:pPr>
                      <a:r>
                        <a:rPr lang="ru-RU" sz="2500" dirty="0" smtClean="0">
                          <a:effectLst/>
                        </a:rPr>
                        <a:t>Система сохраняе</a:t>
                      </a:r>
                      <a:r>
                        <a:rPr lang="ru-RU" sz="2500" baseline="0" dirty="0" smtClean="0">
                          <a:effectLst/>
                        </a:rPr>
                        <a:t>т данные и </a:t>
                      </a:r>
                      <a:r>
                        <a:rPr lang="ru-RU" sz="2500" dirty="0" smtClean="0">
                          <a:effectLst/>
                        </a:rPr>
                        <a:t>предлагает пользователю получить код.</a:t>
                      </a:r>
                      <a:endParaRPr lang="en-US" sz="2500" dirty="0" smtClean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Bef>
                          <a:spcPts val="0"/>
                        </a:spcBef>
                        <a:buFont typeface="+mj-lt"/>
                        <a:buAutoNum type="arabicPeriod"/>
                      </a:pPr>
                      <a:r>
                        <a:rPr lang="ru-RU" sz="2500" dirty="0" smtClean="0">
                          <a:effectLst/>
                        </a:rPr>
                        <a:t>Пользователь инициирует получение кода.</a:t>
                      </a:r>
                      <a:endParaRPr lang="en-US" sz="2500" dirty="0" smtClean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Bef>
                          <a:spcPts val="0"/>
                        </a:spcBef>
                        <a:buFont typeface="+mj-lt"/>
                        <a:buAutoNum type="arabicPeriod"/>
                      </a:pPr>
                      <a:r>
                        <a:rPr lang="ru-RU" sz="2500" dirty="0" smtClean="0">
                          <a:effectLst/>
                        </a:rPr>
                        <a:t>Система генерирует код и отправляет его пользователю на указанный номер телефона в </a:t>
                      </a:r>
                      <a:r>
                        <a:rPr lang="en-US" sz="2500" dirty="0" smtClean="0">
                          <a:effectLst/>
                        </a:rPr>
                        <a:t>SMS </a:t>
                      </a:r>
                      <a:r>
                        <a:rPr lang="ru-RU" sz="2500" dirty="0" smtClean="0">
                          <a:effectLst/>
                        </a:rPr>
                        <a:t>сообщении. 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680910"/>
                  </a:ext>
                </a:extLst>
              </a:tr>
              <a:tr h="27198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500" b="1" noProof="0" dirty="0" smtClean="0">
                          <a:effectLst/>
                        </a:rPr>
                        <a:t>Альтернативные пути</a:t>
                      </a:r>
                      <a:endParaRPr lang="ru-RU" sz="2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2500" dirty="0" smtClean="0">
                          <a:effectLst/>
                        </a:rPr>
                        <a:t>2а</a:t>
                      </a:r>
                      <a:r>
                        <a:rPr lang="ru-RU" sz="2500" dirty="0" smtClean="0">
                          <a:effectLst/>
                        </a:rPr>
                        <a:t>, 4а, Пользователь отказывается от выполнения операции.</a:t>
                      </a:r>
                      <a:endParaRPr lang="en-US" sz="2500" dirty="0" smtClean="0">
                        <a:effectLst/>
                      </a:endParaRPr>
                    </a:p>
                    <a:p>
                      <a:pPr marL="44958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500" dirty="0" smtClean="0">
                          <a:effectLst/>
                        </a:rPr>
                        <a:t>2а.1, 4а.1 Система завершает выполнение операции. </a:t>
                      </a:r>
                      <a:endParaRPr lang="en-US" sz="25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500" dirty="0" smtClean="0">
                          <a:effectLst/>
                        </a:rPr>
                        <a:t>3а. Внесенная информация не соответствует требованиям к</a:t>
                      </a:r>
                      <a:r>
                        <a:rPr lang="ru-RU" sz="2500" baseline="0" dirty="0" smtClean="0">
                          <a:effectLst/>
                        </a:rPr>
                        <a:t> атрибутам</a:t>
                      </a:r>
                      <a:endParaRPr lang="en-US" sz="2500" dirty="0" smtClean="0">
                        <a:effectLst/>
                      </a:endParaRPr>
                    </a:p>
                    <a:p>
                      <a:pPr marL="44958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2500" dirty="0" smtClean="0">
                          <a:effectLst/>
                        </a:rPr>
                        <a:t>3а.1. Система </a:t>
                      </a:r>
                      <a:r>
                        <a:rPr lang="ru-RU" sz="2500" dirty="0" smtClean="0">
                          <a:effectLst/>
                        </a:rPr>
                        <a:t>отображает сообщение об ошибке</a:t>
                      </a:r>
                      <a:r>
                        <a:rPr lang="uk-UA" sz="2500" dirty="0" smtClean="0">
                          <a:effectLst/>
                        </a:rPr>
                        <a:t>.</a:t>
                      </a:r>
                      <a:endParaRPr lang="en-US" sz="2500" dirty="0" smtClean="0">
                        <a:effectLst/>
                      </a:endParaRPr>
                    </a:p>
                    <a:p>
                      <a:pPr marL="44958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2500" dirty="0" smtClean="0">
                          <a:effectLst/>
                        </a:rPr>
                        <a:t>3а.2. </a:t>
                      </a:r>
                      <a:r>
                        <a:rPr lang="ru-RU" sz="2500" dirty="0" smtClean="0">
                          <a:effectLst/>
                        </a:rPr>
                        <a:t>Работа возобновляется с шага 1. Внесенные данные</a:t>
                      </a:r>
                      <a:r>
                        <a:rPr lang="ru-RU" sz="2500" baseline="0" dirty="0" smtClean="0">
                          <a:effectLst/>
                        </a:rPr>
                        <a:t> доступны для изменения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065272"/>
                  </a:ext>
                </a:extLst>
              </a:tr>
              <a:tr h="2861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2500" b="1" dirty="0">
                          <a:effectLst/>
                        </a:rPr>
                        <a:t>Результат</a:t>
                      </a:r>
                      <a:endParaRPr lang="en-US" sz="2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500" dirty="0" smtClean="0">
                          <a:effectLst/>
                        </a:rPr>
                        <a:t>Зарегистрирована учетная запись пользователя.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217547"/>
                  </a:ext>
                </a:extLst>
              </a:tr>
              <a:tr h="2861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500" b="1" dirty="0">
                          <a:effectLst/>
                        </a:rPr>
                        <a:t>Доп. </a:t>
                      </a:r>
                      <a:r>
                        <a:rPr lang="ru-RU" sz="2500" b="1" dirty="0" smtClean="0">
                          <a:effectLst/>
                        </a:rPr>
                        <a:t>Требования</a:t>
                      </a:r>
                      <a:endParaRPr lang="en-US" sz="2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uk-UA" sz="2500" dirty="0" smtClean="0">
                          <a:effectLst/>
                        </a:rPr>
                        <a:t> 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5945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34252" y="404827"/>
            <a:ext cx="6227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Регистрация по номеру телефона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4128-43F4-4E6D-9F68-336E6948EE7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0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Story</a:t>
            </a:r>
            <a:endParaRPr lang="en-US" dirty="0"/>
          </a:p>
        </p:txBody>
      </p:sp>
      <p:pic>
        <p:nvPicPr>
          <p:cNvPr id="3074" name="Picture 2" descr="Image result for user sto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83" y="3092071"/>
            <a:ext cx="3955731" cy="40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5472751" y="2617872"/>
            <a:ext cx="10809027" cy="47563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371600" rtl="0" eaLnBrk="1" latinLnBrk="0" hangingPunct="1">
              <a:lnSpc>
                <a:spcPct val="120000"/>
              </a:lnSpc>
              <a:spcBef>
                <a:spcPts val="150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5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Название: </a:t>
            </a:r>
            <a:r>
              <a:rPr lang="ru-RU" sz="2500" dirty="0"/>
              <a:t>Регистрация по номеру телефона</a:t>
            </a:r>
            <a:endParaRPr lang="en-US" sz="2500" dirty="0"/>
          </a:p>
          <a:p>
            <a:r>
              <a:rPr lang="ru-RU" b="1" dirty="0" smtClean="0"/>
              <a:t>Формулировка: Я, как </a:t>
            </a:r>
            <a:r>
              <a:rPr lang="ru-RU" dirty="0" smtClean="0"/>
              <a:t>пользователь, </a:t>
            </a:r>
            <a:r>
              <a:rPr lang="ru-RU" b="1" dirty="0" smtClean="0"/>
              <a:t>хочу</a:t>
            </a:r>
            <a:r>
              <a:rPr lang="ru-RU" dirty="0" smtClean="0"/>
              <a:t> иметь возможность зарегистрировать свой профиль с привязкой к номеру телефона, </a:t>
            </a:r>
            <a:r>
              <a:rPr lang="ru-RU" b="1" dirty="0" smtClean="0"/>
              <a:t>чтобы</a:t>
            </a:r>
            <a:r>
              <a:rPr lang="ru-RU" dirty="0" smtClean="0"/>
              <a:t> получить безопасный доступ к сервису  Х</a:t>
            </a:r>
          </a:p>
          <a:p>
            <a:r>
              <a:rPr lang="ru-RU" b="1" dirty="0" smtClean="0"/>
              <a:t>Критерии приемки:</a:t>
            </a:r>
            <a:r>
              <a:rPr lang="ru-RU" dirty="0" smtClean="0"/>
              <a:t> определяют границы истории и дают понимание, какое поведение/атрибуты качества должно обеспечить решение, чтобы принести ценность заинтересованных сторонам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4128-43F4-4E6D-9F68-336E6948EE7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6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приемки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657428" y="3139000"/>
            <a:ext cx="7314100" cy="47563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371600" rtl="0" eaLnBrk="1" latinLnBrk="0" hangingPunct="1">
              <a:lnSpc>
                <a:spcPct val="120000"/>
              </a:lnSpc>
              <a:spcBef>
                <a:spcPts val="150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5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/>
              <a:t>Предусловие</a:t>
            </a:r>
            <a:br>
              <a:rPr lang="ru-RU" sz="4000" b="1" dirty="0" smtClean="0"/>
            </a:br>
            <a:endParaRPr lang="en-US" sz="4000" dirty="0"/>
          </a:p>
          <a:p>
            <a:pPr>
              <a:spcBef>
                <a:spcPts val="3000"/>
              </a:spcBef>
            </a:pPr>
            <a:r>
              <a:rPr lang="ru-RU" sz="4000" b="1" dirty="0" smtClean="0"/>
              <a:t>Действие</a:t>
            </a:r>
            <a:br>
              <a:rPr lang="ru-RU" sz="4000" b="1" dirty="0" smtClean="0"/>
            </a:br>
            <a:endParaRPr lang="ru-RU" sz="4000" b="1" dirty="0" smtClean="0"/>
          </a:p>
          <a:p>
            <a:pPr>
              <a:spcBef>
                <a:spcPts val="3000"/>
              </a:spcBef>
            </a:pPr>
            <a:r>
              <a:rPr lang="ru-RU" sz="4000" b="1" dirty="0"/>
              <a:t>Результат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4892" y="3083975"/>
            <a:ext cx="3657600" cy="51530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4128-43F4-4E6D-9F68-336E6948EE7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38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DataArt Primary Colors">
      <a:dk1>
        <a:srgbClr val="333332"/>
      </a:dk1>
      <a:lt1>
        <a:srgbClr val="FFFFFF"/>
      </a:lt1>
      <a:dk2>
        <a:srgbClr val="333332"/>
      </a:dk2>
      <a:lt2>
        <a:srgbClr val="FFFFFF"/>
      </a:lt2>
      <a:accent1>
        <a:srgbClr val="4EC1E2"/>
      </a:accent1>
      <a:accent2>
        <a:srgbClr val="04A87D"/>
      </a:accent2>
      <a:accent3>
        <a:srgbClr val="D8422D"/>
      </a:accent3>
      <a:accent4>
        <a:srgbClr val="725198"/>
      </a:accent4>
      <a:accent5>
        <a:srgbClr val="F39200"/>
      </a:accent5>
      <a:accent6>
        <a:srgbClr val="F6DD00"/>
      </a:accent6>
      <a:hlink>
        <a:srgbClr val="1E3867"/>
      </a:hlink>
      <a:folHlink>
        <a:srgbClr val="725198"/>
      </a:folHlink>
    </a:clrScheme>
    <a:fontScheme name="DataArt Saf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_Corporate_Template_Safe_15-SEP-17" id="{F11DBD31-6792-694E-AFA1-7A49965F7BBC}" vid="{170022F8-1074-214F-A831-E504BF99B2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BFE09117DA1544A47E3976322E47F3" ma:contentTypeVersion="0" ma:contentTypeDescription="Create a new document." ma:contentTypeScope="" ma:versionID="8e5f61ad2a9c4804e9e7d36614c69c4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8A403E-805D-47F4-9AD3-6DD8B9BF12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00A8E24-3688-4769-BF2C-22837FE6A773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861C61A-AC51-4CD8-BA11-C8FFB38FA1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DA_Corporate_Template_Safe_28-SEP-17 (2)</Template>
  <TotalTime>14447</TotalTime>
  <Words>837</Words>
  <Application>Microsoft Office PowerPoint</Application>
  <PresentationFormat>Custom</PresentationFormat>
  <Paragraphs>222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Open Sans</vt:lpstr>
      <vt:lpstr>Times New Roman</vt:lpstr>
      <vt:lpstr>Wingdings</vt:lpstr>
      <vt:lpstr>Office Theme</vt:lpstr>
      <vt:lpstr>PowerPoint Presentation</vt:lpstr>
      <vt:lpstr>Use Case vs User Story. Выбираем подход к специфицированию требований</vt:lpstr>
      <vt:lpstr>Разрешите представиться</vt:lpstr>
      <vt:lpstr>Откуда растут ноги</vt:lpstr>
      <vt:lpstr>Откуда растут ноги</vt:lpstr>
      <vt:lpstr>Определение</vt:lpstr>
      <vt:lpstr>PowerPoint Presentation</vt:lpstr>
      <vt:lpstr>User Story</vt:lpstr>
      <vt:lpstr>Критерии приемки</vt:lpstr>
      <vt:lpstr>Критерии приемки</vt:lpstr>
      <vt:lpstr>Сходство</vt:lpstr>
      <vt:lpstr>Различия</vt:lpstr>
      <vt:lpstr>Управление изменениями</vt:lpstr>
      <vt:lpstr>Управление изменениями</vt:lpstr>
      <vt:lpstr>Изменения на изменения</vt:lpstr>
      <vt:lpstr>Изменения на изменения: US</vt:lpstr>
      <vt:lpstr>Изменения на изменения:UC</vt:lpstr>
      <vt:lpstr>Зачем мы пишем требования?</vt:lpstr>
      <vt:lpstr>Когда User Story</vt:lpstr>
      <vt:lpstr>Когда User Story</vt:lpstr>
      <vt:lpstr>Когда Use Case</vt:lpstr>
      <vt:lpstr>Когда Use Case</vt:lpstr>
      <vt:lpstr>А вот у нас был случай…</vt:lpstr>
      <vt:lpstr>PowerPoint Presentation</vt:lpstr>
      <vt:lpstr>Use Case+User story</vt:lpstr>
      <vt:lpstr>Use Case+User story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 Gobov</dc:creator>
  <cp:lastModifiedBy>Denis Gobov</cp:lastModifiedBy>
  <cp:revision>90</cp:revision>
  <dcterms:created xsi:type="dcterms:W3CDTF">2018-02-07T15:40:30Z</dcterms:created>
  <dcterms:modified xsi:type="dcterms:W3CDTF">2019-05-27T13:30:56Z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0x01010053BFE09117DA1544A47E3976322E47F3</vt:lpwstr>
  </property>
</Properties>
</file>