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8" r:id="rId4"/>
    <p:sldMasterId id="2147483853" r:id="rId5"/>
  </p:sldMasterIdLst>
  <p:notesMasterIdLst>
    <p:notesMasterId r:id="rId26"/>
  </p:notesMasterIdLst>
  <p:handoutMasterIdLst>
    <p:handoutMasterId r:id="rId27"/>
  </p:handoutMasterIdLst>
  <p:sldIdLst>
    <p:sldId id="664" r:id="rId6"/>
    <p:sldId id="670" r:id="rId7"/>
    <p:sldId id="673" r:id="rId8"/>
    <p:sldId id="665" r:id="rId9"/>
    <p:sldId id="704" r:id="rId10"/>
    <p:sldId id="692" r:id="rId11"/>
    <p:sldId id="674" r:id="rId12"/>
    <p:sldId id="675" r:id="rId13"/>
    <p:sldId id="703" r:id="rId14"/>
    <p:sldId id="626" r:id="rId15"/>
    <p:sldId id="677" r:id="rId16"/>
    <p:sldId id="678" r:id="rId17"/>
    <p:sldId id="679" r:id="rId18"/>
    <p:sldId id="683" r:id="rId19"/>
    <p:sldId id="653" r:id="rId20"/>
    <p:sldId id="694" r:id="rId21"/>
    <p:sldId id="627" r:id="rId22"/>
    <p:sldId id="701" r:id="rId23"/>
    <p:sldId id="702" r:id="rId24"/>
    <p:sldId id="607" r:id="rId25"/>
  </p:sldIdLst>
  <p:sldSz cx="9144000" cy="6858000" type="screen4x3"/>
  <p:notesSz cx="6797675" cy="9928225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добнов Н." initials="Здобнов" lastIdx="15" clrIdx="0"/>
  <p:cmAuthor id="1" name="Beley Tatyana" initials="BT" lastIdx="2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8088"/>
    <a:srgbClr val="005F2D"/>
    <a:srgbClr val="406852"/>
    <a:srgbClr val="50A059"/>
    <a:srgbClr val="00A154"/>
    <a:srgbClr val="5A8B62"/>
    <a:srgbClr val="378B60"/>
    <a:srgbClr val="005F33"/>
    <a:srgbClr val="3F5300"/>
    <a:srgbClr val="B7C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77486" autoAdjust="0"/>
  </p:normalViewPr>
  <p:slideViewPr>
    <p:cSldViewPr snapToObjects="1">
      <p:cViewPr>
        <p:scale>
          <a:sx n="75" d="100"/>
          <a:sy n="75" d="100"/>
        </p:scale>
        <p:origin x="-2790" y="-414"/>
      </p:cViewPr>
      <p:guideLst>
        <p:guide orient="horz" pos="2205"/>
        <p:guide orient="horz" pos="799"/>
        <p:guide orient="horz" pos="3521"/>
        <p:guide pos="1066"/>
        <p:guide pos="5148"/>
        <p:guide pos="612"/>
        <p:guide pos="5397"/>
        <p:guide pos="3560"/>
        <p:guide pos="4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3156" y="-108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1BAE-82D1-4828-95EE-A5F38CECB6AA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C57A9-1DDE-4B1B-9BEA-DA521F5DA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8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A1C0F-21CD-4E1C-9797-5C913C413428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B0DA3-EAD7-43E4-9D08-4BD28DE52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7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Здравствуйте, меня зовут Наталья, я представляю компанию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Инфовотч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79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состав каждой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-команды вошли порядка 10 человек: аналитик, дизайнер, 5-6 разработчиков,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Поскольку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релизе было больше, чем аналитиков, – один аналитик мог входить сразу в несколько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-команд.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Сформировать команду – это здорово. Но этого не достаточно, чтобы сразу начать жить по-новому.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15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решили, что нам нужна выделенная роль в команде – человек, который будет драйвером нового процесса.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аналитик стал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фича-оунером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человеком, который имеет общее видение новой функциональности, т.е. видит ту картинку, которая должна получиться в конце, и пройдет вместе с командой путь от требований до реализации.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это значило на практике?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2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Первая задача аналитика до старта непосредственно разработки – увлечь команду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Аналитик проводит встречу с командой. Цель этой встречи – рассказать команде о функциональности с примерами и макетами интерфейсов, объяснить, какие жизненные ситуации пользователя мы этой функциональностью решаем. В результате команда должна осознавать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целиком, и при принятии решений видеть не сухие требования, а конечную цель. На встрече приветствовались все вопросы, сомнения, комментарии участников.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идеале хотелось, чтобы после встречи участники команды ушли с осознанием, что будут делать «общее дело».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25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разработки аналитик является единой точкой входа для вопросов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при необходимости координирует взаимодействия внутри команды.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мы для этого сделали: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может показаться банальным, НО создали чат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 внутреннем мессенджере и всячески инициировали ребят в нем общаться – в том числе и своим примером. Мы старались, чтобы обо всех особенностях, проблемах и трудностях реализации знала вся команда и при необходимости участвовала в решении эти трудностей.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74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мы проводили встречи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Сразу скажу, что встречи были не регулярными, потому что новый процесс у нас только формировался – и на регулярность нас не хватило. Встречи проходили по ситуации. Что это значит.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Первая причина собрать встречу – провести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реализованной части функционала. Если функционал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можно разбить на несколько блоков, то в тот момент, когда один блок уже реализован, мы организовывали встречу, собирали стенд и проводили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того, что получилось.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Вторая причина собрать встречу – понимание, что в процессе разработки возникла проблема. Обычно, об этом сообщали разработчики. Встречу проводили, чтобы найти решение.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Третья возможная причина собрать встречу – аналитик вдруг понимает, что решение, предложенное в требованиях, не очень неудачное, но функциональность еще не разработана и есть возможность что-то поменять. В таком случае мы проводили встречу, на которой обсуждали необходимость изменений и 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трудозатратность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на встрече по какой-либо причине принимали решение поменять или откорректировать реализацию, в таких случаях аналитик выполнял работу по согласованию изменений с менеджером продукта, менеджером проекта.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72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итоге, участие членов команды в процессе разработки можно представить примерно так: после согласования требований никто не расходится, а команда идет по процессу более-менее вместе.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7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Ну, и смогли ли мы решить проблемы прошлых релизов?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Наверное, почти по всем крупным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встречи и промежуточные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помогли выявить некоторые неудачные задумки - и мы успели подкорректировать реализацию.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Участники разработки достаточно позитивно отреагировали на изменения процесса (ну или, как минимум, не негативно), участвовали в обсуждениях и некоторые предлагали варианты улучшения функциональности.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целом, это был позитивный опыт, хотя наш процесс еще нельзя назвать выстроенным и отлаженным. Мы только в начале пути, но собираемся дальше идти в этом направлении и развивать командную работу.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говорить о перспективе, то у нас есть еще одна трудность, которую хотелось бы решить.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Несмотря на то, что процесс разработки отчасти стал итерационным, написание требований по-прежнему происходит до начала самой разработки, т.е. требования прорабатываются не итерационно.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итоге процесс сейчас выглядит как на картинке.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93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бы хотели научиться и требования прорабатывать не все сразу, а отдельными итерациями. Возможно, это позволило бы ускорить общий процесс создания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облегчить длительный и тяжелый этап написания и согласования требований.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Будем стараться в этом направлении.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23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Инфовотч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занимается продуктовой разработкой в области информационной безопасности.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будет посвящен трансформации команды разработки, которая занимается созданием продукта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Инфовотч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Трафик монитор – это коробочный продукт, система защиты организации от утечек конфиденциальных данных наружу за рамки организации, к конкурентами и в публичный доступ.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Все. 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7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достаточно крупный и сложный продукт. Для ориентира – в разработке задействованы около 80-100 человек, это менеджер продукта, аналитики, дизайнер, несколько функциональных подразделений разработки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2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Новая версия продукта выпускается раз в 6-9 месяцев.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Планируемый срок выпуска определяется после формирования менеджером продукта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скоупа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нового релиза, при этом срок выпуска новой версии – дата, которая важна для коммерческих подразделений компании, поскольку они могут озвучивать ее в работе с заказчиками, так же как и состав планируемой функциональности, поэтому департамент разработки не может позволить себе срывать сроки или если и может от них отклоняться, то не намного.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состав новой версии входят порядка 10-15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из которых 5-6 – крупные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Под крупной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 понимаю функциональность, разработка которой (без требований и тестирования) длится 2-3 месяца и в разработке участвуют несколько функциональных подразделений разработчиков.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со всей этой спецификой - жесткие сроки выпуска версий, крупные по составу релизы, большое число участников – разработка в компании велась по водопадной модели.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9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 был следующий.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Аналитики разрабатывают требования 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новой версии. Требования проходят согласование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продактом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лидами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разработки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лидами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тестирования. Согласование – достаточно длительный и сложный процесс и это последний рубеж, когда можно что-то поменять в функциональности.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лиды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разработки и тестирования распределяют задачи между своими сотрудниками. Менеджер проекта верстает общий план разработки релиза и каждый участник получает свою задачу. Требования отдаются в разработку. По окончании разработки – функциональность уходит в тестирование и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валидацию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аналитику. И после завершения процесса тестирования – происходит релиз новой версии.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98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представить участие аналитика в процессе создания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виде картинки, то это будет выглядеть примерно так: аналитик формирует своё видение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начале процесса, отдаёт требования в разработку, чаще всего практически ничего не знает о процессе в течение 2-3 месяцев разработки, а потом видит то, что получилось, уже на этапе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валидации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Результат не всегда соответствует ожиданиям. И в целом хорошо, если он вообще не окажется полным сюрпризом для аналитика.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Стоит сказать, что и другие участники создания продукта зачастую видят только свою отдельную задачу и не вовлечены в общий процесс. Таким образом, цель каждого участника – сделать свою работу в срок и отдать дальше. Что будет дальше с этой функциональностью – его может не волновать.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Такой процесс разработки порождал классические трудности: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98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Поздно узнаем о проблемах.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Будь то аналитик, который не очень удачно продумал функционал, или разработчик невнимательно прочел требования или не удалось что-то реализовать из-за технических ограничений – обо всем этом мы достаточно часто узнавали, когда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уходила в тестирование. Время остается только на исправление критичных багов, времени на серьёзные исправления или переделку уже нет. Поэтому приходилось жить с тем, что получилось.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57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Несогласованность и индивидуализм участников.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команды нет ощущения "общего дела", каждого участника, в основном, интересует его собственная задача, и он не всегда думает о том, кто и что зависит от его работы, взаимодействия между разными функциональными подразделениями происходят не так часто, как хотелось бы.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каждого участника разработки – выполнить свою часть в срок, что будет после – уже не так важно, предложение улучшений и оптимальных решений – также вторично.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51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попробовали разрешить или, по крайней мере, минимизировать эти негативные моменты, используя практики из гибких методологий разработки.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решили для каждой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релизе сформировать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-команды. Главная задача была – инициировать участников команды больше общаться друг с другом и воспринимать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общее дело.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итоге вся большая команда разработки продукта разбилась на мини-команды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получилась вот такая матрица.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4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48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3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48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2304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3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92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62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68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332657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251520" y="836712"/>
            <a:ext cx="720080" cy="0"/>
          </a:xfrm>
          <a:prstGeom prst="line">
            <a:avLst/>
          </a:prstGeom>
          <a:ln w="19050">
            <a:solidFill>
              <a:srgbClr val="305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447" y="5932059"/>
            <a:ext cx="1516013" cy="6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15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67" r:id="rId3"/>
    <p:sldLayoutId id="214748388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40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82" r:id="rId2"/>
    <p:sldLayoutId id="214748388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bryzgalova\Desktop\рабочее\Analyst days\картинки\agilet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493"/>
            <a:ext cx="9144000" cy="54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0"/>
            <a:ext cx="5184577" cy="6886212"/>
          </a:xfrm>
          <a:prstGeom prst="rect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319972" y="2292202"/>
            <a:ext cx="4608512" cy="236093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ru-RU" sz="2800" b="1" u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Как трансформировать большую команду разработк</a:t>
            </a:r>
            <a:r>
              <a:rPr lang="ru-RU" sz="2800" b="1" u="none" dirty="0">
                <a:solidFill>
                  <a:schemeClr val="bg1"/>
                </a:solidFill>
                <a:latin typeface="+mn-lt"/>
              </a:rPr>
              <a:t>и</a:t>
            </a:r>
            <a:r>
              <a:rPr lang="ru-RU" sz="2800" b="1" u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u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800" b="1" u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800" b="1" u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по </a:t>
            </a:r>
            <a:r>
              <a:rPr lang="en-US" sz="2800" b="1" u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Agile</a:t>
            </a:r>
            <a:r>
              <a:rPr lang="ru-RU" sz="2800" b="1" u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-принципам </a:t>
            </a:r>
            <a:r>
              <a:rPr lang="en-US" sz="2800" b="1" u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800" b="1" u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800" b="1" u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и при чём тут аналитики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7" y="6239052"/>
            <a:ext cx="5184576" cy="647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lifintseva\Desktop\logo_Infowatch_2015_белый-без-лого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6411560"/>
            <a:ext cx="2064954" cy="32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6228184" y="6388404"/>
            <a:ext cx="2880320" cy="348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Брызгалова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Наталья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75956" y="2096852"/>
            <a:ext cx="4860540" cy="26294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-27384"/>
            <a:ext cx="2729963" cy="1177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Z:\IW\Презентации\Bryzgalova Natalya\yrnosoyk279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77" y="141988"/>
            <a:ext cx="2209972" cy="9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9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9"/>
          <p:cNvSpPr txBox="1">
            <a:spLocks/>
          </p:cNvSpPr>
          <p:nvPr/>
        </p:nvSpPr>
        <p:spPr>
          <a:xfrm>
            <a:off x="179512" y="152636"/>
            <a:ext cx="5184576" cy="5759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Feature-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команда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084" y="1801155"/>
            <a:ext cx="32004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736812"/>
            <a:ext cx="4392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≈1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0 человек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Аналитик</a:t>
            </a:r>
          </a:p>
          <a:p>
            <a:pPr marL="342900" indent="-342900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Дизайнер</a:t>
            </a:r>
          </a:p>
          <a:p>
            <a:pPr marL="342900" indent="-342900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5-6 разработчиков</a:t>
            </a:r>
          </a:p>
          <a:p>
            <a:pPr marL="342900" indent="-342900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Тестировщики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31540" y="2001039"/>
            <a:ext cx="0" cy="419851"/>
          </a:xfrm>
          <a:prstGeom prst="line">
            <a:avLst/>
          </a:prstGeom>
          <a:ln w="3810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17646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10" y="1880828"/>
            <a:ext cx="55272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Аналитик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feature-owner</a:t>
            </a:r>
            <a:endParaRPr lang="ru-RU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179388" y="152636"/>
            <a:ext cx="7695776" cy="5759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Feature-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команда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3584" y="1376772"/>
            <a:ext cx="3484880" cy="406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59532" y="1952836"/>
            <a:ext cx="0" cy="419851"/>
          </a:xfrm>
          <a:prstGeom prst="line">
            <a:avLst/>
          </a:prstGeom>
          <a:ln w="38100">
            <a:solidFill>
              <a:srgbClr val="2F7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17646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56" y="1532680"/>
            <a:ext cx="9162256" cy="398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8256" y="1532680"/>
            <a:ext cx="4266220" cy="3984552"/>
          </a:xfrm>
          <a:prstGeom prst="rect">
            <a:avLst/>
          </a:prstGeom>
          <a:solidFill>
            <a:srgbClr val="305F3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5606" y="3076508"/>
            <a:ext cx="6700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Рассказ о </a:t>
            </a:r>
            <a:r>
              <a:rPr lang="ru-RU" sz="3200" b="1" dirty="0" err="1" smtClean="0">
                <a:solidFill>
                  <a:schemeClr val="bg1"/>
                </a:solidFill>
                <a:latin typeface="+mn-lt"/>
              </a:rPr>
              <a:t>фиче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180000" indent="-18000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для команды</a:t>
            </a:r>
          </a:p>
          <a:p>
            <a:pPr marL="180000" indent="-180000">
              <a:buFont typeface="Wingdings" panose="05000000000000000000" pitchFamily="2" charset="2"/>
              <a:buChar char="ü"/>
            </a:pPr>
            <a:endParaRPr lang="ru-RU" sz="2000" dirty="0" smtClean="0">
              <a:latin typeface="+mn-lt"/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179388" y="152735"/>
            <a:ext cx="7695776" cy="5759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Аналитик –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feature-owner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933381"/>
            <a:ext cx="4716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Перед стартом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разработки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31218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5570"/>
            <a:ext cx="9144000" cy="417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395571"/>
            <a:ext cx="4283968" cy="4193669"/>
          </a:xfrm>
          <a:prstGeom prst="rect">
            <a:avLst/>
          </a:prstGeom>
          <a:solidFill>
            <a:srgbClr val="305F3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1844824"/>
            <a:ext cx="6700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n-lt"/>
              </a:rPr>
              <a:t>В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процессе разработки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179388" y="152636"/>
            <a:ext cx="7695776" cy="5759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Аналитик –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feature-owner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2602647"/>
            <a:ext cx="48246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/>
            <a:r>
              <a:rPr lang="ru-RU" sz="3200" b="1" dirty="0">
                <a:solidFill>
                  <a:schemeClr val="bg1"/>
                </a:solidFill>
                <a:latin typeface="+mn-lt"/>
              </a:rPr>
              <a:t>А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налитик 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– 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единая</a:t>
            </a:r>
          </a:p>
          <a:p>
            <a:pPr marL="180000" indent="-18000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точка входа для</a:t>
            </a:r>
          </a:p>
          <a:p>
            <a:pPr marL="180000" indent="-18000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вопросов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  <a:p>
            <a:pPr marL="180000" indent="-180000"/>
            <a:endParaRPr lang="ru-RU" sz="1800" b="1" dirty="0" smtClean="0">
              <a:solidFill>
                <a:schemeClr val="bg1"/>
              </a:solidFill>
              <a:latin typeface="+mn-lt"/>
            </a:endParaRPr>
          </a:p>
          <a:p>
            <a:pPr marL="180000" indent="-18000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Чат 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по </a:t>
            </a:r>
            <a:r>
              <a:rPr lang="ru-RU" sz="3200" b="1" dirty="0" err="1">
                <a:solidFill>
                  <a:schemeClr val="bg1"/>
                </a:solidFill>
                <a:latin typeface="+mn-lt"/>
              </a:rPr>
              <a:t>фиче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31218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5570"/>
            <a:ext cx="9098743" cy="394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395572"/>
            <a:ext cx="4499992" cy="3941640"/>
          </a:xfrm>
          <a:prstGeom prst="rect">
            <a:avLst/>
          </a:prstGeom>
          <a:solidFill>
            <a:srgbClr val="305F3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1844824"/>
            <a:ext cx="6700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n-lt"/>
              </a:rPr>
              <a:t>В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процессе разработки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179388" y="152636"/>
            <a:ext cx="7695776" cy="5759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Аналитик –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feature-owner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2636912"/>
            <a:ext cx="5040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Встречи по </a:t>
            </a:r>
            <a:r>
              <a:rPr lang="ru-RU" sz="3200" b="1" dirty="0" err="1" smtClean="0">
                <a:solidFill>
                  <a:schemeClr val="bg1"/>
                </a:solidFill>
                <a:latin typeface="+mn-lt"/>
              </a:rPr>
              <a:t>фиче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:</a:t>
            </a:r>
            <a:endParaRPr lang="en-US" sz="3200" b="1" dirty="0" smtClean="0">
              <a:solidFill>
                <a:schemeClr val="bg1"/>
              </a:solidFill>
              <a:latin typeface="+mn-lt"/>
            </a:endParaRPr>
          </a:p>
          <a:p>
            <a:pPr marL="180000" indent="-18000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+mn-lt"/>
              </a:rPr>
              <a:t>демо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  <a:p>
            <a:pPr marL="180000" indent="-18000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 трудности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  <a:p>
            <a:pPr marL="180000" indent="-18000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 улучшения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17646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5572"/>
            <a:ext cx="9144000" cy="420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1395571"/>
            <a:ext cx="4211960" cy="4200771"/>
          </a:xfrm>
          <a:prstGeom prst="rect">
            <a:avLst/>
          </a:prstGeom>
          <a:solidFill>
            <a:srgbClr val="305F3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844824"/>
            <a:ext cx="6700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n-lt"/>
              </a:rPr>
              <a:t>В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процессе разработки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179388" y="152636"/>
            <a:ext cx="7695776" cy="5759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Аналитик –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feature-owner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600908"/>
            <a:ext cx="4212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Согласование</a:t>
            </a:r>
          </a:p>
          <a:p>
            <a:pPr marL="180000" indent="-18000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изменений с</a:t>
            </a:r>
          </a:p>
          <a:p>
            <a:pPr marL="180000" indent="-18000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менеджером</a:t>
            </a:r>
          </a:p>
          <a:p>
            <a:pPr marL="180000" indent="-18000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продукта и</a:t>
            </a:r>
          </a:p>
          <a:p>
            <a:pPr marL="180000" indent="-18000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менеджером проекта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31218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56276" y="5733256"/>
            <a:ext cx="18722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3508" y="188640"/>
            <a:ext cx="7364640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Цикл создания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фичи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«как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стало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5932059"/>
            <a:ext cx="1516013" cy="6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5" y="1577529"/>
            <a:ext cx="8697775" cy="365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6194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748"/>
            <a:ext cx="9143999" cy="463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68050" y="1952836"/>
            <a:ext cx="4876458" cy="2916324"/>
          </a:xfrm>
          <a:prstGeom prst="rect">
            <a:avLst/>
          </a:prstGeom>
          <a:solidFill>
            <a:srgbClr val="406852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-36512" y="3438287"/>
            <a:ext cx="4042818" cy="1466877"/>
          </a:xfrm>
          <a:prstGeom prst="homePlate">
            <a:avLst>
              <a:gd name="adj" fmla="val 15861"/>
            </a:avLst>
          </a:prstGeom>
          <a:solidFill>
            <a:srgbClr val="74808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-15542" y="1991161"/>
            <a:ext cx="4042818" cy="1293823"/>
          </a:xfrm>
          <a:prstGeom prst="homePlate">
            <a:avLst>
              <a:gd name="adj" fmla="val 26304"/>
            </a:avLst>
          </a:prstGeom>
          <a:solidFill>
            <a:srgbClr val="748088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168860"/>
            <a:ext cx="3348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Поздно узнаем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об ошибках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3988" y="2044005"/>
            <a:ext cx="43919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Встречи и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демо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позволяют раньше узнавать об ошибках</a:t>
            </a: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43508" y="152735"/>
            <a:ext cx="7695776" cy="5759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Проблемы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решили?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448161"/>
            <a:ext cx="3564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Несогласованность и индивидуализм участников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63988" y="3663025"/>
            <a:ext cx="4391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Фича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– общее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дело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участников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команды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14990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9"/>
          <p:cNvSpPr txBox="1">
            <a:spLocks/>
          </p:cNvSpPr>
          <p:nvPr/>
        </p:nvSpPr>
        <p:spPr>
          <a:xfrm>
            <a:off x="179388" y="152636"/>
            <a:ext cx="4716648" cy="5759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дальше?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945" y="1645640"/>
            <a:ext cx="2558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Сейчас так: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395536" y="2528900"/>
            <a:ext cx="2088232" cy="864096"/>
          </a:xfrm>
          <a:prstGeom prst="homePlate">
            <a:avLst>
              <a:gd name="adj" fmla="val 26304"/>
            </a:avLst>
          </a:prstGeom>
          <a:solidFill>
            <a:srgbClr val="748088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591780" y="2528900"/>
            <a:ext cx="6048672" cy="864096"/>
          </a:xfrm>
          <a:prstGeom prst="homePlate">
            <a:avLst>
              <a:gd name="adj" fmla="val 26304"/>
            </a:avLst>
          </a:prstGeom>
          <a:solidFill>
            <a:srgbClr val="406852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540" y="2751311"/>
            <a:ext cx="1863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Т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ребования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36156" y="2564904"/>
            <a:ext cx="1863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Разработка часть 1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427984" y="2562495"/>
            <a:ext cx="0" cy="861444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336196" y="2528900"/>
            <a:ext cx="0" cy="861444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316416" y="2551421"/>
            <a:ext cx="0" cy="861444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27984" y="3431652"/>
            <a:ext cx="0" cy="861444"/>
          </a:xfrm>
          <a:prstGeom prst="line">
            <a:avLst/>
          </a:prstGeom>
          <a:ln w="57150">
            <a:solidFill>
              <a:srgbClr val="40685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36196" y="3429000"/>
            <a:ext cx="0" cy="861444"/>
          </a:xfrm>
          <a:prstGeom prst="line">
            <a:avLst/>
          </a:prstGeom>
          <a:ln w="57150">
            <a:solidFill>
              <a:srgbClr val="40685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316416" y="3412865"/>
            <a:ext cx="0" cy="861444"/>
          </a:xfrm>
          <a:prstGeom prst="line">
            <a:avLst/>
          </a:prstGeom>
          <a:ln w="57150">
            <a:solidFill>
              <a:srgbClr val="40685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604078" y="3825044"/>
            <a:ext cx="931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Демо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231740" y="2564904"/>
            <a:ext cx="0" cy="861444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31740" y="3431652"/>
            <a:ext cx="0" cy="861444"/>
          </a:xfrm>
          <a:prstGeom prst="line">
            <a:avLst/>
          </a:prstGeom>
          <a:ln w="57150">
            <a:solidFill>
              <a:srgbClr val="7480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495420" y="3825044"/>
            <a:ext cx="804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Демо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53145" y="3625279"/>
            <a:ext cx="1763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Передача в тестирование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1920" y="3823718"/>
            <a:ext cx="1863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Согласование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83928" y="4257092"/>
            <a:ext cx="1575804" cy="0"/>
          </a:xfrm>
          <a:prstGeom prst="line">
            <a:avLst/>
          </a:prstGeom>
          <a:ln w="22225">
            <a:solidFill>
              <a:srgbClr val="748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383868" y="4257092"/>
            <a:ext cx="972108" cy="0"/>
          </a:xfrm>
          <a:prstGeom prst="line">
            <a:avLst/>
          </a:prstGeom>
          <a:ln w="22225">
            <a:solidFill>
              <a:srgbClr val="748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291847" y="4257092"/>
            <a:ext cx="972108" cy="0"/>
          </a:xfrm>
          <a:prstGeom prst="line">
            <a:avLst/>
          </a:prstGeom>
          <a:ln w="22225">
            <a:solidFill>
              <a:srgbClr val="748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553145" y="4293096"/>
            <a:ext cx="1669537" cy="0"/>
          </a:xfrm>
          <a:prstGeom prst="line">
            <a:avLst/>
          </a:prstGeom>
          <a:ln w="22225">
            <a:solidFill>
              <a:srgbClr val="748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4472360" y="2561999"/>
            <a:ext cx="1863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Разработка часть 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397727" y="2561999"/>
            <a:ext cx="1863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Разработка часть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29764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ятиугольник 26"/>
          <p:cNvSpPr/>
          <p:nvPr/>
        </p:nvSpPr>
        <p:spPr>
          <a:xfrm>
            <a:off x="3164026" y="2526248"/>
            <a:ext cx="2596106" cy="864096"/>
          </a:xfrm>
          <a:prstGeom prst="homePlate">
            <a:avLst>
              <a:gd name="adj" fmla="val 26304"/>
            </a:avLst>
          </a:prstGeom>
          <a:solidFill>
            <a:schemeClr val="accent1">
              <a:lumMod val="5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79388" y="152636"/>
            <a:ext cx="4716648" cy="5759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дальше?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7524" y="1645640"/>
            <a:ext cx="2558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Хотим так: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287525" y="2528900"/>
            <a:ext cx="2664296" cy="864096"/>
          </a:xfrm>
          <a:prstGeom prst="homePlate">
            <a:avLst>
              <a:gd name="adj" fmla="val 26304"/>
            </a:avLst>
          </a:prstGeom>
          <a:solidFill>
            <a:srgbClr val="748088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5976156" y="2528900"/>
            <a:ext cx="2700300" cy="864096"/>
          </a:xfrm>
          <a:prstGeom prst="homePlate">
            <a:avLst>
              <a:gd name="adj" fmla="val 26304"/>
            </a:avLst>
          </a:prstGeom>
          <a:solidFill>
            <a:srgbClr val="406852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72100" y="2562495"/>
            <a:ext cx="0" cy="861444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387499" y="2551421"/>
            <a:ext cx="0" cy="861444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472100" y="3431652"/>
            <a:ext cx="0" cy="861444"/>
          </a:xfrm>
          <a:prstGeom prst="line">
            <a:avLst/>
          </a:prstGeom>
          <a:ln w="57150">
            <a:solidFill>
              <a:srgbClr val="40685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387499" y="3412865"/>
            <a:ext cx="0" cy="861444"/>
          </a:xfrm>
          <a:prstGeom prst="line">
            <a:avLst/>
          </a:prstGeom>
          <a:ln w="57150">
            <a:solidFill>
              <a:srgbClr val="40685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63788" y="2564904"/>
            <a:ext cx="0" cy="861444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663788" y="3431652"/>
            <a:ext cx="0" cy="861444"/>
          </a:xfrm>
          <a:prstGeom prst="line">
            <a:avLst/>
          </a:prstGeom>
          <a:ln w="57150">
            <a:solidFill>
              <a:srgbClr val="7480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624228" y="3625279"/>
            <a:ext cx="1763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Демо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Тестирование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624228" y="4293096"/>
            <a:ext cx="1669537" cy="0"/>
          </a:xfrm>
          <a:prstGeom prst="line">
            <a:avLst/>
          </a:prstGeom>
          <a:ln w="22225">
            <a:solidFill>
              <a:srgbClr val="748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900517" y="3566423"/>
            <a:ext cx="1763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Демо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Тестирование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900517" y="4234240"/>
            <a:ext cx="1669537" cy="0"/>
          </a:xfrm>
          <a:prstGeom prst="line">
            <a:avLst/>
          </a:prstGeom>
          <a:ln w="22225">
            <a:solidFill>
              <a:srgbClr val="748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708829" y="3625279"/>
            <a:ext cx="1763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Демо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Тестирование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708829" y="4293096"/>
            <a:ext cx="1669537" cy="0"/>
          </a:xfrm>
          <a:prstGeom prst="line">
            <a:avLst/>
          </a:prstGeom>
          <a:ln w="22225">
            <a:solidFill>
              <a:srgbClr val="748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03549" y="2528900"/>
            <a:ext cx="2124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Требования + разработка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311861" y="2525995"/>
            <a:ext cx="2124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Требования + разработка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156176" y="2528900"/>
            <a:ext cx="2124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Требования + разработка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2859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 txBox="1">
            <a:spLocks/>
          </p:cNvSpPr>
          <p:nvPr/>
        </p:nvSpPr>
        <p:spPr>
          <a:xfrm>
            <a:off x="143508" y="152636"/>
            <a:ext cx="7695776" cy="5759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Компания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InfoWatch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9573" y="3068960"/>
            <a:ext cx="65544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Infowath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Traffic Monitor</a:t>
            </a:r>
            <a:r>
              <a:rPr lang="ru-RU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 –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система защиты</a:t>
            </a:r>
          </a:p>
          <a:p>
            <a:pPr marL="342900" indent="-342900"/>
            <a:r>
              <a:rPr lang="ru-RU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от утечек конфиденциальных данных в</a:t>
            </a:r>
          </a:p>
          <a:p>
            <a:pPr marL="342900" indent="-342900"/>
            <a:r>
              <a:rPr lang="ru-RU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организации.</a:t>
            </a:r>
          </a:p>
        </p:txBody>
      </p:sp>
      <p:pic>
        <p:nvPicPr>
          <p:cNvPr id="1027" name="Picture 3" descr="C:\Users\Aksakova\Desktop\Безымянный-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65004"/>
            <a:ext cx="1068076" cy="80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3198180"/>
            <a:ext cx="9144508" cy="1739415"/>
          </a:xfrm>
          <a:prstGeom prst="rect">
            <a:avLst/>
          </a:prstGeom>
          <a:solidFill>
            <a:srgbClr val="305F3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43608" y="1340768"/>
            <a:ext cx="7270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Продуктовая разработка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в сфере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342900" indent="-342900"/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информационной безопасности: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0151" y="3176972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InfoWatch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Traffic Monitor</a:t>
            </a:r>
            <a:r>
              <a:rPr lang="ru-RU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 –</a:t>
            </a:r>
            <a:r>
              <a:rPr lang="en-US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система</a:t>
            </a:r>
            <a:endParaRPr 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342900" indent="-342900"/>
            <a:r>
              <a:rPr lang="ru-RU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з</a:t>
            </a:r>
            <a:r>
              <a:rPr lang="ru-RU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ащиты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от утечек конфиденциальных</a:t>
            </a:r>
          </a:p>
          <a:p>
            <a:pPr marL="342900" indent="-342900"/>
            <a:r>
              <a:rPr lang="ru-RU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данных в организации</a:t>
            </a:r>
            <a:endParaRPr lang="ru-RU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5" name="Picture 3" descr="C:\Users\Aksakova\Desktop\Безымянный-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7" y="3527142"/>
            <a:ext cx="809739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39430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bryzgalova\Desktop\рабочее\Analyst days\картинки\agilet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493"/>
            <a:ext cx="9144000" cy="54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9180513" cy="6885384"/>
          </a:xfrm>
          <a:prstGeom prst="rect">
            <a:avLst/>
          </a:prstGeom>
          <a:solidFill>
            <a:schemeClr val="tx1">
              <a:lumMod val="75000"/>
              <a:lumOff val="2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93296"/>
            <a:ext cx="9180512" cy="7737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0800" y="1772816"/>
            <a:ext cx="5904656" cy="2016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339413" y="1551395"/>
            <a:ext cx="8769091" cy="2564592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8" name="Picture 2" descr="C:\Users\lifintseva\Desktop\logo_Infowatch_2015_белый-без-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996" y="6292980"/>
            <a:ext cx="2376264" cy="37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4169" y="4362199"/>
            <a:ext cx="4722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Брызгалова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Наталья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 err="1">
                <a:solidFill>
                  <a:schemeClr val="bg1"/>
                </a:solidFill>
                <a:latin typeface="+mn-lt"/>
              </a:rPr>
              <a:t>Natalya.Bryzgalova@infowatch.com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5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4764"/>
            <a:ext cx="9144000" cy="442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402814"/>
            <a:ext cx="4283968" cy="4325575"/>
          </a:xfrm>
          <a:prstGeom prst="rect">
            <a:avLst/>
          </a:prstGeom>
          <a:solidFill>
            <a:srgbClr val="305F3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152588" y="152636"/>
            <a:ext cx="7695776" cy="5759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Команда разработки продукта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684833"/>
            <a:ext cx="8155867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≈ 80 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человек: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Менеджер продукта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Менеджер проекта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Аналитики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Дизайнер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Разработчики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+mn-lt"/>
              </a:rPr>
              <a:t>Тестировщики</a:t>
            </a:r>
            <a:endParaRPr lang="ru-RU" sz="2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21653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/>
          <p:cNvSpPr txBox="1">
            <a:spLocks/>
          </p:cNvSpPr>
          <p:nvPr/>
        </p:nvSpPr>
        <p:spPr>
          <a:xfrm>
            <a:off x="143508" y="152735"/>
            <a:ext cx="7695776" cy="5759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Новая версия продукта</a:t>
            </a:r>
          </a:p>
        </p:txBody>
      </p:sp>
      <p:pic>
        <p:nvPicPr>
          <p:cNvPr id="15" name="Picture 2" descr="&amp;Kcy;&amp;acy;&amp;rcy;&amp;tcy;&amp;icy;&amp;ncy;&amp;kcy;&amp;icy; &amp;pcy;&amp;ocy; &amp;zcy;&amp;acy;&amp;pcy;&amp;rcy;&amp;ocy;&amp;scy;&amp;ucy; &amp;kcy;&amp;acy;&amp;lcy;&amp;iecy;&amp;ncy;&amp;dcy;&amp;acy;&amp;rcy;&amp;soft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72" y="1308905"/>
            <a:ext cx="47244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2636466"/>
            <a:ext cx="9144508" cy="2556730"/>
          </a:xfrm>
          <a:prstGeom prst="rect">
            <a:avLst/>
          </a:prstGeom>
          <a:solidFill>
            <a:srgbClr val="305F33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2780" y="2960948"/>
            <a:ext cx="82638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Раз в 6-9 месяцев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Фиксированный срок выхода версии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Состав релиза: 10-15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фич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(5-6 – крупные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фичи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12892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215454" y="1187170"/>
            <a:ext cx="8677088" cy="475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179388" y="152636"/>
            <a:ext cx="7695776" cy="5759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«как было»</a:t>
            </a: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>
            <a:off x="326925" y="2132856"/>
            <a:ext cx="1508771" cy="576064"/>
          </a:xfrm>
          <a:prstGeom prst="bentConnector3">
            <a:avLst>
              <a:gd name="adj1" fmla="val 73569"/>
            </a:avLst>
          </a:prstGeom>
          <a:ln w="381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>
            <a:off x="1763688" y="2708920"/>
            <a:ext cx="1116124" cy="576064"/>
          </a:xfrm>
          <a:prstGeom prst="bentConnector3">
            <a:avLst>
              <a:gd name="adj1" fmla="val 53413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>
            <a:off x="2843808" y="3284984"/>
            <a:ext cx="1116124" cy="576064"/>
          </a:xfrm>
          <a:prstGeom prst="bentConnector3">
            <a:avLst>
              <a:gd name="adj1" fmla="val 43173"/>
            </a:avLst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>
            <a:off x="3851920" y="3861048"/>
            <a:ext cx="972108" cy="576064"/>
          </a:xfrm>
          <a:prstGeom prst="bentConnector3">
            <a:avLst>
              <a:gd name="adj1" fmla="val 42161"/>
            </a:avLst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>
            <a:off x="4824028" y="4437112"/>
            <a:ext cx="1116124" cy="576064"/>
          </a:xfrm>
          <a:prstGeom prst="bentConnector3">
            <a:avLst>
              <a:gd name="adj1" fmla="val 43173"/>
            </a:avLst>
          </a:prstGeom>
          <a:ln w="38100">
            <a:solidFill>
              <a:srgbClr val="50A05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>
            <a:off x="5940152" y="5013176"/>
            <a:ext cx="2808312" cy="576064"/>
          </a:xfrm>
          <a:prstGeom prst="bentConnector3">
            <a:avLst>
              <a:gd name="adj1" fmla="val 27841"/>
            </a:avLst>
          </a:prstGeom>
          <a:ln w="38100">
            <a:solidFill>
              <a:srgbClr val="00A15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47664" y="2113692"/>
            <a:ext cx="3351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Требования: 1 мес.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83768" y="2672916"/>
            <a:ext cx="37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Согласование: 1 мес.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19872" y="326582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Распределение задач: 1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нед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91980" y="3841884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Разработка: 3 мес.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00092" y="4437112"/>
            <a:ext cx="377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Тестирование: 3 мес.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76256" y="5013176"/>
            <a:ext cx="14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Релиз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1520" y="1537628"/>
            <a:ext cx="3351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Состав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фич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релиза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36584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56276" y="5733256"/>
            <a:ext cx="18722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3508" y="188640"/>
            <a:ext cx="7364640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Цикл создания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фичи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«как было»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5932059"/>
            <a:ext cx="1516013" cy="6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5" y="1577529"/>
            <a:ext cx="8697775" cy="365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7745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76772"/>
            <a:ext cx="3577479" cy="394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9"/>
          <p:cNvSpPr txBox="1">
            <a:spLocks/>
          </p:cNvSpPr>
          <p:nvPr/>
        </p:nvSpPr>
        <p:spPr>
          <a:xfrm>
            <a:off x="143508" y="224743"/>
            <a:ext cx="7695776" cy="5759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«как было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»: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Проблемы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508" y="2769705"/>
            <a:ext cx="9144508" cy="1739415"/>
          </a:xfrm>
          <a:prstGeom prst="rect">
            <a:avLst/>
          </a:prstGeom>
          <a:solidFill>
            <a:srgbClr val="305F33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3900" y="3324141"/>
            <a:ext cx="7516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Поздно узнаем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об ошибках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23061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748" y="1340768"/>
            <a:ext cx="4233252" cy="395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9"/>
          <p:cNvSpPr txBox="1">
            <a:spLocks/>
          </p:cNvSpPr>
          <p:nvPr/>
        </p:nvSpPr>
        <p:spPr>
          <a:xfrm>
            <a:off x="143508" y="224743"/>
            <a:ext cx="7695776" cy="5759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«как было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»: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Проблемы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780928"/>
            <a:ext cx="9144508" cy="1739415"/>
          </a:xfrm>
          <a:prstGeom prst="rect">
            <a:avLst/>
          </a:prstGeom>
          <a:solidFill>
            <a:srgbClr val="305F33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9605" y="3140968"/>
            <a:ext cx="78507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Несогласованность и индивидуализм участников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25303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/>
          <p:cNvSpPr txBox="1">
            <a:spLocks/>
          </p:cNvSpPr>
          <p:nvPr/>
        </p:nvSpPr>
        <p:spPr>
          <a:xfrm>
            <a:off x="179388" y="152636"/>
            <a:ext cx="7695776" cy="5759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«как стало»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99" y="1276350"/>
            <a:ext cx="7716837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944" y="6145850"/>
            <a:ext cx="1287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6C8FB3-B366-474E-A181-1E6FEC0039FD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fld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20</a:t>
            </a:r>
          </a:p>
        </p:txBody>
      </p:sp>
    </p:spTree>
    <p:extLst>
      <p:ext uri="{BB962C8B-B14F-4D97-AF65-F5344CB8AC3E}">
        <p14:creationId xmlns:p14="http://schemas.microsoft.com/office/powerpoint/2010/main" val="2275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38B9093A0A443BD67E3B17A1E4284" ma:contentTypeVersion="2" ma:contentTypeDescription="Create a new document." ma:contentTypeScope="" ma:versionID="27ec56dc5d83bab88256082c385bf573">
  <xsd:schema xmlns:xsd="http://www.w3.org/2001/XMLSchema" xmlns:p="http://schemas.microsoft.com/office/2006/metadata/properties" targetNamespace="http://schemas.microsoft.com/office/2006/metadata/properties" ma:root="true" ma:fieldsID="a319a37c5bc42de72af3a391ecc1fcb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A3E5C5-A7DF-4C00-89B7-64A5BB5BAD67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D1EC7EA-6F27-4471-AF70-66DEBD2AC7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33BDDB6-1DE8-41CC-BFA9-79A58C9FD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48614</TotalTime>
  <Words>1795</Words>
  <Application>Microsoft Office PowerPoint</Application>
  <PresentationFormat>Экран (4:3)</PresentationFormat>
  <Paragraphs>184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Специальное оформление</vt:lpstr>
      <vt:lpstr>Как трансформировать большую команду разработки  по Agile-принципам  и при чём тут аналитики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Kaspersky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шаблон презентации 2015</dc:title>
  <dc:creator>Здобнов Н.</dc:creator>
  <dc:description>Новый шаблон презентации</dc:description>
  <cp:lastModifiedBy>Bryzgalova Natalya</cp:lastModifiedBy>
  <cp:revision>3487</cp:revision>
  <cp:lastPrinted>2015-01-28T15:01:37Z</cp:lastPrinted>
  <dcterms:created xsi:type="dcterms:W3CDTF">2010-08-19T13:24:36Z</dcterms:created>
  <dcterms:modified xsi:type="dcterms:W3CDTF">2017-04-18T14:38:17Z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0x0101001DD38B9093A0A443BD67E3B17A1E4284</vt:lpwstr>
  </property>
</Properties>
</file>