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26"/>
  </p:notesMasterIdLst>
  <p:sldIdLst>
    <p:sldId id="283" r:id="rId3"/>
    <p:sldId id="272" r:id="rId4"/>
    <p:sldId id="289" r:id="rId5"/>
    <p:sldId id="290" r:id="rId6"/>
    <p:sldId id="291" r:id="rId7"/>
    <p:sldId id="292" r:id="rId8"/>
    <p:sldId id="308" r:id="rId9"/>
    <p:sldId id="310" r:id="rId10"/>
    <p:sldId id="311" r:id="rId11"/>
    <p:sldId id="296" r:id="rId12"/>
    <p:sldId id="298" r:id="rId13"/>
    <p:sldId id="299" r:id="rId14"/>
    <p:sldId id="300" r:id="rId15"/>
    <p:sldId id="304" r:id="rId16"/>
    <p:sldId id="301" r:id="rId17"/>
    <p:sldId id="302" r:id="rId18"/>
    <p:sldId id="303" r:id="rId19"/>
    <p:sldId id="312" r:id="rId20"/>
    <p:sldId id="306" r:id="rId21"/>
    <p:sldId id="313" r:id="rId22"/>
    <p:sldId id="314" r:id="rId23"/>
    <p:sldId id="315" r:id="rId24"/>
    <p:sldId id="287" r:id="rId25"/>
  </p:sldIdLst>
  <p:sldSz cx="12192000" cy="6858000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E8B"/>
    <a:srgbClr val="F26F21"/>
    <a:srgbClr val="0DB04B"/>
    <a:srgbClr val="874AA8"/>
    <a:srgbClr val="8C51AC"/>
    <a:srgbClr val="009639"/>
    <a:srgbClr val="009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9" autoAdjust="0"/>
    <p:restoredTop sz="94937" autoAdjust="0"/>
  </p:normalViewPr>
  <p:slideViewPr>
    <p:cSldViewPr snapToGrid="0">
      <p:cViewPr varScale="1">
        <p:scale>
          <a:sx n="85" d="100"/>
          <a:sy n="85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1D81-B598-43DF-BF02-1CE779655561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E5756-4122-49F6-BD1F-07263813E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65F6A-0C42-4770-B967-46A480D6BF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8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6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71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Методы борьбы:</a:t>
            </a:r>
          </a:p>
          <a:p>
            <a:pPr lvl="1"/>
            <a:r>
              <a:rPr lang="ru-RU" dirty="0" smtClean="0"/>
              <a:t>«вычеркивание сделанного», у меня в </a:t>
            </a:r>
            <a:r>
              <a:rPr lang="ru-RU" dirty="0" err="1" smtClean="0"/>
              <a:t>трелло</a:t>
            </a:r>
            <a:r>
              <a:rPr lang="ru-RU" dirty="0" smtClean="0"/>
              <a:t> отдельная колонка под эти задачи и всегда приятно просматривать сколько всего сделать успел сделать за день.</a:t>
            </a:r>
          </a:p>
          <a:p>
            <a:pPr lvl="1"/>
            <a:r>
              <a:rPr lang="ru-RU" dirty="0" smtClean="0"/>
              <a:t>Отслеживать движение по контрольным точкам для каждого проекта – осознавать сколько всего сделано, какие точки пройдены – приносит чувство облегчения, если успеваешь, и помогает отсекать все лишнее с большой уверенностью, так понимаешь приближение «конца».</a:t>
            </a:r>
          </a:p>
          <a:p>
            <a:pPr lvl="1"/>
            <a:r>
              <a:rPr lang="ru-RU" dirty="0" smtClean="0"/>
              <a:t>Дело для себя, которое делается всегда, не смотря на то, что происходит на проекте. Ощущение, что есть что-то что ты всегда держишь под контролем. У меня это было в одно время спорт – строго в определенные дни, в другое время - учеба утром в 10.00.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7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Методы борьбы:</a:t>
            </a:r>
          </a:p>
          <a:p>
            <a:pPr lvl="1"/>
            <a:r>
              <a:rPr lang="ru-RU" dirty="0" smtClean="0"/>
              <a:t>«вычеркивание сделанного», у меня в </a:t>
            </a:r>
            <a:r>
              <a:rPr lang="ru-RU" dirty="0" err="1" smtClean="0"/>
              <a:t>трелло</a:t>
            </a:r>
            <a:r>
              <a:rPr lang="ru-RU" dirty="0" smtClean="0"/>
              <a:t> отдельная колонка под эти задачи и всегда приятно просматривать сколько всего сделать успел сделать за день.</a:t>
            </a:r>
          </a:p>
          <a:p>
            <a:pPr lvl="1"/>
            <a:r>
              <a:rPr lang="ru-RU" dirty="0" smtClean="0"/>
              <a:t>Отслеживать движение по контрольным точкам для каждого проекта – осознавать сколько всего сделано, какие точки пройдены – приносит чувство облегчения, если успеваешь, и помогает отсекать все лишнее с большой уверенностью, так понимаешь приближение «конца».</a:t>
            </a:r>
          </a:p>
          <a:p>
            <a:pPr lvl="1"/>
            <a:r>
              <a:rPr lang="ru-RU" dirty="0" smtClean="0"/>
              <a:t>Дело для себя, которое делается всегда, не смотря на то, что происходит на проекте. Ощущение, что есть что-то что ты всегда держишь под контролем. У меня это было в одно время спорт – строго в определенные дни, в другое время - учеба утром в 10.00.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7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Отдых – обязательно, т.к. долгое пребывание в стрессовой ситуации сказывается много на чем.</a:t>
            </a:r>
          </a:p>
          <a:p>
            <a:pPr lvl="1"/>
            <a:r>
              <a:rPr lang="ru-RU" dirty="0" smtClean="0"/>
              <a:t>Временно – побольше упор на рутинных задачах. К этому моменту уже не хочется обычно решать «сложное и интересное», а хочется на какое-то время покоя и размеренности. Обычно после такого жаркого периода, как раз остается масса мелких рутинных задач, которые откладывались на потом.</a:t>
            </a:r>
          </a:p>
          <a:p>
            <a:pPr lvl="1"/>
            <a:r>
              <a:rPr lang="ru-RU" dirty="0" smtClean="0"/>
              <a:t>Выводы для себя – какие практики помогли, какие не помогли, над чем стоит поработать.</a:t>
            </a:r>
          </a:p>
          <a:p>
            <a:pPr lvl="1"/>
            <a:r>
              <a:rPr lang="ru-RU" dirty="0" smtClean="0"/>
              <a:t>Получить тот бонус, который был заявлен для себя в самом начале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9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Отдых – обязательно, т.к. долгое пребывание в стрессовой ситуации сказывается много на чем.</a:t>
            </a:r>
          </a:p>
          <a:p>
            <a:pPr lvl="1"/>
            <a:r>
              <a:rPr lang="ru-RU" dirty="0" smtClean="0"/>
              <a:t>Временно – побольше упор на рутинных задачах. К этому моменту уже не хочется обычно решать «сложное и интересное», а хочется на какое-то время покоя и размеренности. Обычно после такого жаркого периода, как раз остается масса мелких рутинных задач, которые откладывались на потом.</a:t>
            </a:r>
          </a:p>
          <a:p>
            <a:pPr lvl="1"/>
            <a:r>
              <a:rPr lang="ru-RU" dirty="0" smtClean="0"/>
              <a:t>Выводы для себя – какие практики помогли, какие не помогли, над чем стоит поработать.</a:t>
            </a:r>
          </a:p>
          <a:p>
            <a:pPr lvl="1"/>
            <a:r>
              <a:rPr lang="ru-RU" dirty="0" smtClean="0"/>
              <a:t>Получить тот бонус, который был заявлен для себя в самом начале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7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9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7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0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363" y="6268734"/>
            <a:ext cx="1072537" cy="3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A7B-B982-40E2-9715-A22BA15DFF2C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87FF-2898-4741-AD5E-CB240E027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7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790A7-C6B3-4802-AF3E-6B781F757D0B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363" y="6268734"/>
            <a:ext cx="1072537" cy="3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/>
          <a:stretch/>
        </p:blipFill>
        <p:spPr>
          <a:xfrm>
            <a:off x="0" y="0"/>
            <a:ext cx="823587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EA7B-B982-40E2-9715-A22BA15DFF2C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A87FF-2898-4741-AD5E-CB240E0271B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115" y="524213"/>
            <a:ext cx="1163341" cy="3452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9144" y="4390940"/>
            <a:ext cx="4992624" cy="904875"/>
          </a:xfrm>
          <a:prstGeom prst="rect">
            <a:avLst/>
          </a:prstGeom>
          <a:solidFill>
            <a:srgbClr val="0DB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29728" y="4609003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ИНТЕГРИРУЕМ </a:t>
            </a:r>
            <a:r>
              <a:rPr lang="ru-RU" sz="24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БУДУЩЕЕ</a:t>
            </a:r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9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/>
          <a:stretch/>
        </p:blipFill>
        <p:spPr>
          <a:xfrm>
            <a:off x="3956130" y="0"/>
            <a:ext cx="823587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2105024"/>
            <a:ext cx="7933509" cy="2510519"/>
          </a:xfrm>
          <a:prstGeom prst="rect">
            <a:avLst/>
          </a:prstGeom>
          <a:solidFill>
            <a:srgbClr val="0DB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40" y="586614"/>
            <a:ext cx="1562899" cy="463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441" y="2472341"/>
            <a:ext cx="7189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Антикризисный аналитик: как подхватить проект </a:t>
            </a:r>
            <a:endParaRPr lang="ru-RU" sz="4000" dirty="0" smtClean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и </a:t>
            </a:r>
            <a:r>
              <a:rPr lang="ru-RU" sz="40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не надорваться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295" y="5762481"/>
            <a:ext cx="3673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  <a:cs typeface="Calibri" panose="020F0502020204030204" pitchFamily="34" charset="0"/>
              </a:rPr>
              <a:t>Екатерина Герт</a:t>
            </a:r>
            <a:endParaRPr lang="ru-RU" b="1" dirty="0">
              <a:latin typeface="+mj-lt"/>
              <a:cs typeface="Calibri" panose="020F0502020204030204" pitchFamily="34" charset="0"/>
            </a:endParaRPr>
          </a:p>
          <a:p>
            <a:r>
              <a:rPr lang="ru-RU" sz="1400" dirty="0" smtClean="0">
                <a:cs typeface="Calibri" panose="020F0502020204030204" pitchFamily="34" charset="0"/>
              </a:rPr>
              <a:t>Ведущий аналитик</a:t>
            </a:r>
            <a:endParaRPr lang="ru-RU" sz="1400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0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048" y="0"/>
            <a:ext cx="10515600" cy="1325563"/>
          </a:xfrm>
        </p:spPr>
        <p:txBody>
          <a:bodyPr/>
          <a:lstStyle/>
          <a:p>
            <a:r>
              <a:rPr lang="ru-RU" dirty="0" smtClean="0"/>
              <a:t>Встреча с менеджером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02" y="1207580"/>
            <a:ext cx="3952152" cy="5261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85" y="2939530"/>
            <a:ext cx="1306071" cy="3098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749" y="2695689"/>
            <a:ext cx="1586487" cy="3342139"/>
          </a:xfrm>
          <a:prstGeom prst="rect">
            <a:avLst/>
          </a:prstGeom>
        </p:spPr>
      </p:pic>
      <p:pic>
        <p:nvPicPr>
          <p:cNvPr id="9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126"/>
            <a:ext cx="10515600" cy="1325563"/>
          </a:xfrm>
        </p:spPr>
        <p:txBody>
          <a:bodyPr/>
          <a:lstStyle/>
          <a:p>
            <a:r>
              <a:rPr lang="ru-RU" dirty="0" smtClean="0"/>
              <a:t>Алгоритм беседы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3689"/>
            <a:ext cx="10030988" cy="4427229"/>
          </a:xfrm>
          <a:prstGeom prst="rect">
            <a:avLst/>
          </a:prstGeom>
        </p:spPr>
      </p:pic>
      <p:pic>
        <p:nvPicPr>
          <p:cNvPr id="6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Быстрое погружение в проект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64" y="1024568"/>
            <a:ext cx="3863191" cy="5507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93" y="1144630"/>
            <a:ext cx="4567074" cy="5267863"/>
          </a:xfrm>
          <a:prstGeom prst="rect">
            <a:avLst/>
          </a:prstGeom>
        </p:spPr>
      </p:pic>
      <p:pic>
        <p:nvPicPr>
          <p:cNvPr id="6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233" y="0"/>
            <a:ext cx="10515600" cy="1325563"/>
          </a:xfrm>
        </p:spPr>
        <p:txBody>
          <a:bodyPr/>
          <a:lstStyle/>
          <a:p>
            <a:r>
              <a:rPr lang="ru-RU" dirty="0" smtClean="0"/>
              <a:t>Быстрое погружение в проект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75" y="1198079"/>
            <a:ext cx="7366444" cy="5560769"/>
          </a:xfrm>
          <a:prstGeom prst="rect">
            <a:avLst/>
          </a:prstGeom>
        </p:spPr>
      </p:pic>
      <p:pic>
        <p:nvPicPr>
          <p:cNvPr id="4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Приоритеты и фокусировка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66" y="1690688"/>
            <a:ext cx="3256795" cy="4061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6495"/>
            <a:ext cx="3675961" cy="4355661"/>
          </a:xfrm>
          <a:prstGeom prst="rect">
            <a:avLst/>
          </a:prstGeom>
        </p:spPr>
      </p:pic>
      <p:pic>
        <p:nvPicPr>
          <p:cNvPr id="5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</a:t>
            </a:r>
            <a:r>
              <a:rPr lang="ru-RU" dirty="0" err="1" smtClean="0"/>
              <a:t>Йерк-Додсона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5" y="1690688"/>
            <a:ext cx="7863950" cy="4214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058" y="3861933"/>
            <a:ext cx="1540569" cy="1150741"/>
          </a:xfrm>
          <a:prstGeom prst="rect">
            <a:avLst/>
          </a:prstGeom>
        </p:spPr>
      </p:pic>
      <p:pic>
        <p:nvPicPr>
          <p:cNvPr id="6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Управление потоком задач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94" y="977492"/>
            <a:ext cx="7117812" cy="5392827"/>
          </a:xfrm>
          <a:prstGeom prst="rect">
            <a:avLst/>
          </a:prstGeom>
        </p:spPr>
      </p:pic>
      <p:pic>
        <p:nvPicPr>
          <p:cNvPr id="5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366" y="0"/>
            <a:ext cx="10515600" cy="1325563"/>
          </a:xfrm>
        </p:spPr>
        <p:txBody>
          <a:bodyPr/>
          <a:lstStyle/>
          <a:p>
            <a:r>
              <a:rPr lang="ru-RU" dirty="0" smtClean="0"/>
              <a:t>Записываем все задачи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1" y="1106886"/>
            <a:ext cx="7232305" cy="5298268"/>
          </a:xfrm>
          <a:prstGeom prst="rect">
            <a:avLst/>
          </a:prstGeom>
        </p:spPr>
      </p:pic>
      <p:pic>
        <p:nvPicPr>
          <p:cNvPr id="5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366" y="0"/>
            <a:ext cx="10515600" cy="1325563"/>
          </a:xfrm>
        </p:spPr>
        <p:txBody>
          <a:bodyPr/>
          <a:lstStyle/>
          <a:p>
            <a:r>
              <a:rPr lang="ru-RU" dirty="0" smtClean="0"/>
              <a:t>Формулируем задачи</a:t>
            </a:r>
            <a:endParaRPr lang="ru-RU" dirty="0"/>
          </a:p>
        </p:txBody>
      </p:sp>
      <p:pic>
        <p:nvPicPr>
          <p:cNvPr id="5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43" y="1234241"/>
            <a:ext cx="9462535" cy="50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Повышаем внимание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75" y="1470546"/>
            <a:ext cx="3390907" cy="4073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713" y="1763497"/>
            <a:ext cx="3208027" cy="3707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771" y="1513218"/>
            <a:ext cx="3244603" cy="3988316"/>
          </a:xfrm>
          <a:prstGeom prst="rect">
            <a:avLst/>
          </a:prstGeom>
        </p:spPr>
      </p:pic>
      <p:pic>
        <p:nvPicPr>
          <p:cNvPr id="8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87828" y="646233"/>
            <a:ext cx="1135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ea typeface="+mj-ea"/>
                <a:cs typeface="Futura Medium" panose="020B0602020204020303" pitchFamily="34" charset="-79"/>
              </a:rPr>
              <a:t>Дано</a:t>
            </a:r>
            <a:endParaRPr lang="ru-RU" sz="3600" dirty="0">
              <a:ea typeface="+mj-ea"/>
              <a:cs typeface="Futura Medium" panose="020B0602020204020303" pitchFamily="34" charset="-79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23" y="1426582"/>
            <a:ext cx="965004" cy="100387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86" y="2501204"/>
            <a:ext cx="853777" cy="91636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444" y="3511114"/>
            <a:ext cx="744977" cy="99298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444" y="4597636"/>
            <a:ext cx="918393" cy="100575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756" y="1477857"/>
            <a:ext cx="710351" cy="71841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305" y="2381560"/>
            <a:ext cx="750816" cy="75081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7618" y="3417572"/>
            <a:ext cx="717758" cy="77398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193" y="4255808"/>
            <a:ext cx="747584" cy="84603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8559" y="5166092"/>
            <a:ext cx="747584" cy="80853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7195" y="952306"/>
            <a:ext cx="2196088" cy="4939294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>
            <a:stCxn id="51" idx="3"/>
            <a:endCxn id="55" idx="1"/>
          </p:cNvCxnSpPr>
          <p:nvPr/>
        </p:nvCxnSpPr>
        <p:spPr>
          <a:xfrm flipV="1">
            <a:off x="4108027" y="1837063"/>
            <a:ext cx="604729" cy="914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52" idx="3"/>
            <a:endCxn id="57" idx="1"/>
          </p:cNvCxnSpPr>
          <p:nvPr/>
        </p:nvCxnSpPr>
        <p:spPr>
          <a:xfrm flipV="1">
            <a:off x="4117663" y="2756968"/>
            <a:ext cx="697642" cy="20242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53" idx="3"/>
          </p:cNvCxnSpPr>
          <p:nvPr/>
        </p:nvCxnSpPr>
        <p:spPr>
          <a:xfrm flipV="1">
            <a:off x="4070421" y="3990256"/>
            <a:ext cx="350316" cy="1734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54" idx="3"/>
          </p:cNvCxnSpPr>
          <p:nvPr/>
        </p:nvCxnSpPr>
        <p:spPr>
          <a:xfrm flipV="1">
            <a:off x="4243837" y="5100513"/>
            <a:ext cx="265350" cy="1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4420737" y="3978271"/>
            <a:ext cx="116565" cy="1122242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endCxn id="58" idx="1"/>
          </p:cNvCxnSpPr>
          <p:nvPr/>
        </p:nvCxnSpPr>
        <p:spPr>
          <a:xfrm flipV="1">
            <a:off x="4479019" y="3804564"/>
            <a:ext cx="408599" cy="6221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59" idx="1"/>
          </p:cNvCxnSpPr>
          <p:nvPr/>
        </p:nvCxnSpPr>
        <p:spPr>
          <a:xfrm flipH="1" flipV="1">
            <a:off x="4479019" y="4426721"/>
            <a:ext cx="441174" cy="25210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endCxn id="60" idx="1"/>
          </p:cNvCxnSpPr>
          <p:nvPr/>
        </p:nvCxnSpPr>
        <p:spPr>
          <a:xfrm>
            <a:off x="4479019" y="4426721"/>
            <a:ext cx="509540" cy="114363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55" idx="3"/>
          </p:cNvCxnSpPr>
          <p:nvPr/>
        </p:nvCxnSpPr>
        <p:spPr>
          <a:xfrm>
            <a:off x="5423107" y="1837063"/>
            <a:ext cx="136225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57" idx="3"/>
          </p:cNvCxnSpPr>
          <p:nvPr/>
        </p:nvCxnSpPr>
        <p:spPr>
          <a:xfrm>
            <a:off x="5566121" y="2756968"/>
            <a:ext cx="111669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58" idx="3"/>
          </p:cNvCxnSpPr>
          <p:nvPr/>
        </p:nvCxnSpPr>
        <p:spPr>
          <a:xfrm>
            <a:off x="5605376" y="3804564"/>
            <a:ext cx="95181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59" idx="3"/>
          </p:cNvCxnSpPr>
          <p:nvPr/>
        </p:nvCxnSpPr>
        <p:spPr>
          <a:xfrm>
            <a:off x="5667777" y="4678824"/>
            <a:ext cx="101503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60" idx="3"/>
          </p:cNvCxnSpPr>
          <p:nvPr/>
        </p:nvCxnSpPr>
        <p:spPr>
          <a:xfrm>
            <a:off x="5736143" y="5570359"/>
            <a:ext cx="129704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5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48" y="401184"/>
            <a:ext cx="8218949" cy="52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926" y="0"/>
            <a:ext cx="10515600" cy="1325563"/>
          </a:xfrm>
        </p:spPr>
        <p:txBody>
          <a:bodyPr/>
          <a:lstStyle/>
          <a:p>
            <a:r>
              <a:rPr lang="ru-RU" dirty="0" smtClean="0"/>
              <a:t>Что потом</a:t>
            </a:r>
            <a:endParaRPr lang="ru-RU" dirty="0"/>
          </a:p>
        </p:txBody>
      </p:sp>
      <p:pic>
        <p:nvPicPr>
          <p:cNvPr id="8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5" y="1551972"/>
            <a:ext cx="2945898" cy="3336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003" y="1551972"/>
            <a:ext cx="3543307" cy="3567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841" y="799117"/>
            <a:ext cx="2976378" cy="398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926" y="0"/>
            <a:ext cx="10515600" cy="1325563"/>
          </a:xfrm>
        </p:spPr>
        <p:txBody>
          <a:bodyPr/>
          <a:lstStyle/>
          <a:p>
            <a:r>
              <a:rPr lang="ru-RU" dirty="0" smtClean="0"/>
              <a:t>Летний Аналитический Фестиваль</a:t>
            </a:r>
            <a:endParaRPr lang="ru-RU" dirty="0"/>
          </a:p>
        </p:txBody>
      </p:sp>
      <p:pic>
        <p:nvPicPr>
          <p:cNvPr id="8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426" y="1398070"/>
            <a:ext cx="4975870" cy="23423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349" y="1325563"/>
            <a:ext cx="3976124" cy="4341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176" y="3740463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Кодовое слово: </a:t>
            </a:r>
            <a:r>
              <a:rPr lang="ru-RU" b="1" dirty="0" smtClean="0"/>
              <a:t>Юбилей ЛАФ</a:t>
            </a:r>
          </a:p>
          <a:p>
            <a:r>
              <a:rPr lang="ru-RU" dirty="0" smtClean="0"/>
              <a:t>Скидка: -1000 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7715" y="3496505"/>
            <a:ext cx="4936581" cy="126599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7"/>
          <p:cNvSpPr/>
          <p:nvPr/>
        </p:nvSpPr>
        <p:spPr>
          <a:xfrm>
            <a:off x="9103233" y="5314103"/>
            <a:ext cx="30099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Екатерина Герт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Ведущий аналитик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Москва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EGert@croc.ru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7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87828" y="646233"/>
            <a:ext cx="1135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ea typeface="+mj-ea"/>
                <a:cs typeface="Futura Medium" panose="020B0602020204020303" pitchFamily="34" charset="-79"/>
              </a:rPr>
              <a:t>Ушли 2-е</a:t>
            </a:r>
            <a:endParaRPr lang="ru-RU" sz="3600" dirty="0">
              <a:ea typeface="+mj-ea"/>
              <a:cs typeface="Futura Medium" panose="020B0602020204020303" pitchFamily="34" charset="-79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23" y="1426582"/>
            <a:ext cx="965004" cy="1003876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86" y="2501204"/>
            <a:ext cx="853777" cy="91636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756" y="1477857"/>
            <a:ext cx="710351" cy="71841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305" y="2381560"/>
            <a:ext cx="750816" cy="75081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618" y="3417572"/>
            <a:ext cx="717758" cy="773984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193" y="4255808"/>
            <a:ext cx="747584" cy="84603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559" y="5166092"/>
            <a:ext cx="747584" cy="80853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7195" y="952306"/>
            <a:ext cx="2196088" cy="4939294"/>
          </a:xfrm>
          <a:prstGeom prst="rect">
            <a:avLst/>
          </a:prstGeom>
        </p:spPr>
      </p:pic>
      <p:cxnSp>
        <p:nvCxnSpPr>
          <p:cNvPr id="73" name="Прямая соединительная линия 72"/>
          <p:cNvCxnSpPr>
            <a:stCxn id="63" idx="3"/>
            <a:endCxn id="67" idx="1"/>
          </p:cNvCxnSpPr>
          <p:nvPr/>
        </p:nvCxnSpPr>
        <p:spPr>
          <a:xfrm flipV="1">
            <a:off x="4108027" y="1837063"/>
            <a:ext cx="604729" cy="914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stCxn id="64" idx="3"/>
            <a:endCxn id="68" idx="1"/>
          </p:cNvCxnSpPr>
          <p:nvPr/>
        </p:nvCxnSpPr>
        <p:spPr>
          <a:xfrm flipV="1">
            <a:off x="4117663" y="2756968"/>
            <a:ext cx="697642" cy="20242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4070421" y="3990256"/>
            <a:ext cx="350316" cy="1734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4161466" y="5100514"/>
            <a:ext cx="347721" cy="2407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4420737" y="3978271"/>
            <a:ext cx="88450" cy="112063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69" idx="1"/>
          </p:cNvCxnSpPr>
          <p:nvPr/>
        </p:nvCxnSpPr>
        <p:spPr>
          <a:xfrm flipV="1">
            <a:off x="4479019" y="3804564"/>
            <a:ext cx="408599" cy="6221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70" idx="1"/>
          </p:cNvCxnSpPr>
          <p:nvPr/>
        </p:nvCxnSpPr>
        <p:spPr>
          <a:xfrm flipH="1" flipV="1">
            <a:off x="4479019" y="4426721"/>
            <a:ext cx="441174" cy="25210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endCxn id="71" idx="1"/>
          </p:cNvCxnSpPr>
          <p:nvPr/>
        </p:nvCxnSpPr>
        <p:spPr>
          <a:xfrm>
            <a:off x="4479019" y="4426721"/>
            <a:ext cx="509540" cy="114363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7" idx="3"/>
          </p:cNvCxnSpPr>
          <p:nvPr/>
        </p:nvCxnSpPr>
        <p:spPr>
          <a:xfrm>
            <a:off x="5423107" y="1837063"/>
            <a:ext cx="136225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8" idx="3"/>
          </p:cNvCxnSpPr>
          <p:nvPr/>
        </p:nvCxnSpPr>
        <p:spPr>
          <a:xfrm>
            <a:off x="5566121" y="2756968"/>
            <a:ext cx="111669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3"/>
          </p:cNvCxnSpPr>
          <p:nvPr/>
        </p:nvCxnSpPr>
        <p:spPr>
          <a:xfrm>
            <a:off x="5605376" y="3804564"/>
            <a:ext cx="95181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70" idx="3"/>
          </p:cNvCxnSpPr>
          <p:nvPr/>
        </p:nvCxnSpPr>
        <p:spPr>
          <a:xfrm>
            <a:off x="5667777" y="4678824"/>
            <a:ext cx="101503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1" idx="3"/>
          </p:cNvCxnSpPr>
          <p:nvPr/>
        </p:nvCxnSpPr>
        <p:spPr>
          <a:xfrm>
            <a:off x="5736143" y="5570359"/>
            <a:ext cx="129704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ятно 1 9"/>
          <p:cNvSpPr/>
          <p:nvPr/>
        </p:nvSpPr>
        <p:spPr>
          <a:xfrm>
            <a:off x="3263886" y="3804564"/>
            <a:ext cx="667179" cy="622157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3399055" y="4813713"/>
            <a:ext cx="555477" cy="633715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6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79282" y="560568"/>
            <a:ext cx="1135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ea typeface="+mj-ea"/>
                <a:cs typeface="Futura Medium" panose="020B0602020204020303" pitchFamily="34" charset="-79"/>
              </a:rPr>
              <a:t>Кто подхватит проекты?</a:t>
            </a:r>
            <a:endParaRPr lang="ru-RU" sz="3600" dirty="0">
              <a:ea typeface="+mj-ea"/>
              <a:cs typeface="Futura Medium" panose="020B0602020204020303" pitchFamily="34" charset="-79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23" y="1460766"/>
            <a:ext cx="965004" cy="100387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86" y="2535388"/>
            <a:ext cx="853777" cy="9163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756" y="1512041"/>
            <a:ext cx="710351" cy="71841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305" y="2415744"/>
            <a:ext cx="750816" cy="75081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618" y="3451756"/>
            <a:ext cx="717758" cy="77398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193" y="4289992"/>
            <a:ext cx="747584" cy="84603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559" y="5200276"/>
            <a:ext cx="747584" cy="80853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7195" y="952306"/>
            <a:ext cx="2196088" cy="4939294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>
            <a:stCxn id="36" idx="3"/>
            <a:endCxn id="41" idx="1"/>
          </p:cNvCxnSpPr>
          <p:nvPr/>
        </p:nvCxnSpPr>
        <p:spPr>
          <a:xfrm flipV="1">
            <a:off x="4108027" y="1871247"/>
            <a:ext cx="604729" cy="914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39" idx="3"/>
            <a:endCxn id="43" idx="1"/>
          </p:cNvCxnSpPr>
          <p:nvPr/>
        </p:nvCxnSpPr>
        <p:spPr>
          <a:xfrm flipV="1">
            <a:off x="4117663" y="2791152"/>
            <a:ext cx="697642" cy="20242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4070421" y="4024440"/>
            <a:ext cx="350316" cy="1734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4161466" y="5134698"/>
            <a:ext cx="347721" cy="2407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420737" y="4012455"/>
            <a:ext cx="88450" cy="112063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45" idx="1"/>
          </p:cNvCxnSpPr>
          <p:nvPr/>
        </p:nvCxnSpPr>
        <p:spPr>
          <a:xfrm flipV="1">
            <a:off x="4479019" y="3838748"/>
            <a:ext cx="408599" cy="62215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47" idx="1"/>
          </p:cNvCxnSpPr>
          <p:nvPr/>
        </p:nvCxnSpPr>
        <p:spPr>
          <a:xfrm flipH="1" flipV="1">
            <a:off x="4479019" y="4460905"/>
            <a:ext cx="441174" cy="25210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endCxn id="49" idx="1"/>
          </p:cNvCxnSpPr>
          <p:nvPr/>
        </p:nvCxnSpPr>
        <p:spPr>
          <a:xfrm>
            <a:off x="4479019" y="4460905"/>
            <a:ext cx="509540" cy="114363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41" idx="3"/>
          </p:cNvCxnSpPr>
          <p:nvPr/>
        </p:nvCxnSpPr>
        <p:spPr>
          <a:xfrm>
            <a:off x="5423107" y="1871247"/>
            <a:ext cx="136225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43" idx="3"/>
          </p:cNvCxnSpPr>
          <p:nvPr/>
        </p:nvCxnSpPr>
        <p:spPr>
          <a:xfrm>
            <a:off x="5566121" y="2791152"/>
            <a:ext cx="111669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45" idx="3"/>
          </p:cNvCxnSpPr>
          <p:nvPr/>
        </p:nvCxnSpPr>
        <p:spPr>
          <a:xfrm>
            <a:off x="5605376" y="3838748"/>
            <a:ext cx="95181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47" idx="3"/>
          </p:cNvCxnSpPr>
          <p:nvPr/>
        </p:nvCxnSpPr>
        <p:spPr>
          <a:xfrm>
            <a:off x="5667777" y="4713008"/>
            <a:ext cx="1015034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49" idx="3"/>
          </p:cNvCxnSpPr>
          <p:nvPr/>
        </p:nvCxnSpPr>
        <p:spPr>
          <a:xfrm>
            <a:off x="5736143" y="5604543"/>
            <a:ext cx="129704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ятно 1 63"/>
          <p:cNvSpPr/>
          <p:nvPr/>
        </p:nvSpPr>
        <p:spPr>
          <a:xfrm>
            <a:off x="3263886" y="3838748"/>
            <a:ext cx="667179" cy="622157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ятно 1 64"/>
          <p:cNvSpPr/>
          <p:nvPr/>
        </p:nvSpPr>
        <p:spPr>
          <a:xfrm>
            <a:off x="3399055" y="4847897"/>
            <a:ext cx="555477" cy="633715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137" y="3665696"/>
            <a:ext cx="1720600" cy="1842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1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4831"/>
            <a:ext cx="5699333" cy="1006859"/>
          </a:xfrm>
        </p:spPr>
        <p:txBody>
          <a:bodyPr/>
          <a:lstStyle/>
          <a:p>
            <a:r>
              <a:rPr lang="ru-RU" dirty="0" smtClean="0"/>
              <a:t>Аналитик может…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8097" y="1733756"/>
            <a:ext cx="2622809" cy="3561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732030" cy="3537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73" y="2374266"/>
            <a:ext cx="2476505" cy="2988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7309" y="429496"/>
            <a:ext cx="4154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согласиться</a:t>
            </a:r>
          </a:p>
        </p:txBody>
      </p:sp>
      <p:pic>
        <p:nvPicPr>
          <p:cNvPr id="9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217"/>
            <a:ext cx="5733516" cy="1325563"/>
          </a:xfrm>
        </p:spPr>
        <p:txBody>
          <a:bodyPr/>
          <a:lstStyle/>
          <a:p>
            <a:r>
              <a:rPr lang="ru-RU" dirty="0" smtClean="0"/>
              <a:t>Аналитик может…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8404" y="538277"/>
            <a:ext cx="4154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подумать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85" y="2939530"/>
            <a:ext cx="1306071" cy="3098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26" y="1307718"/>
            <a:ext cx="3894756" cy="5272222"/>
          </a:xfrm>
          <a:prstGeom prst="rect">
            <a:avLst/>
          </a:prstGeom>
        </p:spPr>
      </p:pic>
      <p:pic>
        <p:nvPicPr>
          <p:cNvPr id="9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217"/>
            <a:ext cx="5733516" cy="1325563"/>
          </a:xfrm>
        </p:spPr>
        <p:txBody>
          <a:bodyPr/>
          <a:lstStyle/>
          <a:p>
            <a:r>
              <a:rPr lang="ru-RU" dirty="0" smtClean="0"/>
              <a:t>Аналитик может…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8404" y="538277"/>
            <a:ext cx="4154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подумать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85" y="2939530"/>
            <a:ext cx="1306071" cy="3098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98" y="1299172"/>
            <a:ext cx="3919268" cy="5289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845" y="2671305"/>
            <a:ext cx="1379223" cy="3366523"/>
          </a:xfrm>
          <a:prstGeom prst="rect">
            <a:avLst/>
          </a:prstGeom>
        </p:spPr>
      </p:pic>
      <p:pic>
        <p:nvPicPr>
          <p:cNvPr id="9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217"/>
            <a:ext cx="5733516" cy="1325563"/>
          </a:xfrm>
        </p:spPr>
        <p:txBody>
          <a:bodyPr/>
          <a:lstStyle/>
          <a:p>
            <a:r>
              <a:rPr lang="ru-RU" dirty="0" smtClean="0"/>
              <a:t>Квадрат Декарта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95" y="1277957"/>
            <a:ext cx="7776987" cy="4742610"/>
          </a:xfrm>
          <a:prstGeom prst="rect">
            <a:avLst/>
          </a:prstGeom>
        </p:spPr>
      </p:pic>
      <p:pic>
        <p:nvPicPr>
          <p:cNvPr id="5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217"/>
            <a:ext cx="5733516" cy="1325563"/>
          </a:xfrm>
        </p:spPr>
        <p:txBody>
          <a:bodyPr/>
          <a:lstStyle/>
          <a:p>
            <a:r>
              <a:rPr lang="ru-RU" dirty="0" smtClean="0"/>
              <a:t>Квадрат Декарта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12" y="1357694"/>
            <a:ext cx="7679086" cy="4621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9" y="1588353"/>
            <a:ext cx="3134874" cy="101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431" y="1585780"/>
            <a:ext cx="2525273" cy="928118"/>
          </a:xfrm>
          <a:prstGeom prst="rect">
            <a:avLst/>
          </a:prstGeom>
        </p:spPr>
      </p:pic>
      <p:pic>
        <p:nvPicPr>
          <p:cNvPr id="7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5" y="6155365"/>
            <a:ext cx="1129680" cy="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0f8e550-398a-4840-8b48-37a2546474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e92dafc-571f-4bee-9d00-8e7c951133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e92dafc-571f-4bee-9d00-8e7c951133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e92dafc-571f-4bee-9d00-8e7c951133a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3397a57-1dd9-41e3-8f6e-fa6fb6dd2450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24864</TotalTime>
  <Words>520</Words>
  <Application>Microsoft Office PowerPoint</Application>
  <PresentationFormat>Широкоэкранный</PresentationFormat>
  <Paragraphs>58</Paragraphs>
  <Slides>23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Futura Medium</vt:lpstr>
      <vt:lpstr>Verdana</vt:lpstr>
      <vt:lpstr>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Аналитик может…</vt:lpstr>
      <vt:lpstr>Аналитик может…</vt:lpstr>
      <vt:lpstr>Аналитик может…</vt:lpstr>
      <vt:lpstr>Квадрат Декарта</vt:lpstr>
      <vt:lpstr>Квадрат Декарта</vt:lpstr>
      <vt:lpstr>Встреча с менеджером</vt:lpstr>
      <vt:lpstr>Алгоритм беседы</vt:lpstr>
      <vt:lpstr>Быстрое погружение в проект</vt:lpstr>
      <vt:lpstr>Быстрое погружение в проект</vt:lpstr>
      <vt:lpstr>Приоритеты и фокусировка</vt:lpstr>
      <vt:lpstr>Закон Йерк-Додсона</vt:lpstr>
      <vt:lpstr>Управление потоком задач</vt:lpstr>
      <vt:lpstr>Записываем все задачи</vt:lpstr>
      <vt:lpstr>Формулируем задачи</vt:lpstr>
      <vt:lpstr>Повышаем внимание</vt:lpstr>
      <vt:lpstr>Презентация PowerPoint</vt:lpstr>
      <vt:lpstr>Что потом</vt:lpstr>
      <vt:lpstr>Летний Аналитический Фестиваль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Krutova Elizaveta</dc:creator>
  <cp:lastModifiedBy>Екатерина Герт</cp:lastModifiedBy>
  <cp:revision>77</cp:revision>
  <dcterms:created xsi:type="dcterms:W3CDTF">2018-10-01T12:54:00Z</dcterms:created>
  <dcterms:modified xsi:type="dcterms:W3CDTF">2019-05-24T08:15:15Z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https://jive.croc.ru</vt:lpwstr>
  </property>
  <property fmtid="{D5CDD505-2E9C-101B-9397-08002B2CF9AE}" pid="3" name="Offisync_UniqueId">
    <vt:lpwstr>152114</vt:lpwstr>
  </property>
  <property fmtid="{D5CDD505-2E9C-101B-9397-08002B2CF9AE}" pid="4" name="Offisync_UpdateToken">
    <vt:lpwstr>7</vt:lpwstr>
  </property>
  <property fmtid="{D5CDD505-2E9C-101B-9397-08002B2CF9AE}" pid="5" name="Jive_LatestUserAccountName">
    <vt:lpwstr>EGert</vt:lpwstr>
  </property>
  <property fmtid="{D5CDD505-2E9C-101B-9397-08002B2CF9AE}" pid="6" name="Offisync_ServerID">
    <vt:lpwstr>d81fa5fc-e6d4-4a02-91a9-ab1e2c1de9ed</vt:lpwstr>
  </property>
  <property fmtid="{D5CDD505-2E9C-101B-9397-08002B2CF9AE}" pid="7" name="Jive_VersionGuid">
    <vt:lpwstr>5633e05ad2ff4769b8d0ebf57d189265</vt:lpwstr>
  </property>
  <property fmtid="{D5CDD505-2E9C-101B-9397-08002B2CF9AE}" pid="8" name="Jive_ModifiedButNotPublished">
    <vt:lpwstr>True</vt:lpwstr>
  </property>
  <property fmtid="{D5CDD505-2E9C-101B-9397-08002B2CF9AE}" pid="9" name="Jive_PrevVersionNumber">
    <vt:lpwstr/>
  </property>
  <property fmtid="{D5CDD505-2E9C-101B-9397-08002B2CF9AE}" pid="10" name="Jive_VersionGuid_v2.5">
    <vt:lpwstr/>
  </property>
  <property fmtid="{D5CDD505-2E9C-101B-9397-08002B2CF9AE}" pid="11" name="Jive_LatestFileFullName">
    <vt:lpwstr/>
  </property>
</Properties>
</file>