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Black"/>
      <p:bold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Black-bold.fntdata"/><Relationship Id="rId21" Type="http://schemas.openxmlformats.org/officeDocument/2006/relationships/slide" Target="slides/slide17.xml"/><Relationship Id="rId24" Type="http://schemas.openxmlformats.org/officeDocument/2006/relationships/font" Target="fonts/RobotoMedium-regular.fntdata"/><Relationship Id="rId23" Type="http://schemas.openxmlformats.org/officeDocument/2006/relationships/font" Target="fonts/RobotoBlac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45365f4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45365f4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62aad558_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62aad558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45365f4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845365f4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9bcbcda6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9bcbcda6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45365f4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845365f4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62aad558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62aad558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162aad558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162aad558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0bd951775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0bd951775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56d72039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56d72039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845365f4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845365f4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0487634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0487634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1b280e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1b280e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51b280e6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51b280e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51b280e6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51b280e6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029d055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029d05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769dd94f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769dd94f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2000" y="205377"/>
            <a:ext cx="8564400" cy="7149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2000" y="2160000"/>
            <a:ext cx="8564400" cy="3936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7493128" y="1069515"/>
            <a:ext cx="4614720" cy="4614720"/>
          </a:xfrm>
          <a:prstGeom prst="rect">
            <a:avLst/>
          </a:prstGeom>
          <a:noFill/>
          <a:ln cap="flat" cmpd="sng" w="228600">
            <a:solidFill>
              <a:srgbClr val="00AA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000" y="4323283"/>
            <a:ext cx="1249300" cy="2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700" y="4225671"/>
            <a:ext cx="990166" cy="4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59">
          <p15:clr>
            <a:srgbClr val="F9AD4C"/>
          </p15:clr>
        </p15:guide>
        <p15:guide id="2" pos="612">
          <p15:clr>
            <a:srgbClr val="F9AD4C"/>
          </p15:clr>
        </p15:guide>
        <p15:guide id="3" pos="1066">
          <p15:clr>
            <a:srgbClr val="F9AD4C"/>
          </p15:clr>
        </p15:guide>
        <p15:guide id="4" pos="1519">
          <p15:clr>
            <a:srgbClr val="F9AD4C"/>
          </p15:clr>
        </p15:guide>
        <p15:guide id="5" pos="1973">
          <p15:clr>
            <a:srgbClr val="F9AD4C"/>
          </p15:clr>
        </p15:guide>
        <p15:guide id="6" pos="2426">
          <p15:clr>
            <a:srgbClr val="F9AD4C"/>
          </p15:clr>
        </p15:guide>
        <p15:guide id="7" pos="5601">
          <p15:clr>
            <a:srgbClr val="F9AD4C"/>
          </p15:clr>
        </p15:guide>
        <p15:guide id="8" pos="5148">
          <p15:clr>
            <a:srgbClr val="F9AD4C"/>
          </p15:clr>
        </p15:guide>
        <p15:guide id="9" pos="4694">
          <p15:clr>
            <a:srgbClr val="F9AD4C"/>
          </p15:clr>
        </p15:guide>
        <p15:guide id="10" pos="4241">
          <p15:clr>
            <a:srgbClr val="F9AD4C"/>
          </p15:clr>
        </p15:guide>
        <p15:guide id="11" pos="3787">
          <p15:clr>
            <a:srgbClr val="F9AD4C"/>
          </p15:clr>
        </p15:guide>
        <p15:guide id="12" pos="3334">
          <p15:clr>
            <a:srgbClr val="F9AD4C"/>
          </p15:clr>
        </p15:guide>
        <p15:guide id="13" pos="2880">
          <p15:clr>
            <a:srgbClr val="F9AD4C"/>
          </p15:clr>
        </p15:guide>
        <p15:guide id="14" orient="horz" pos="454">
          <p15:clr>
            <a:srgbClr val="F9AD4C"/>
          </p15:clr>
        </p15:guide>
        <p15:guide id="15" orient="horz" pos="907">
          <p15:clr>
            <a:srgbClr val="F9AD4C"/>
          </p15:clr>
        </p15:guide>
        <p15:guide id="16" orient="horz" pos="1361">
          <p15:clr>
            <a:srgbClr val="F9AD4C"/>
          </p15:clr>
        </p15:guide>
        <p15:guide id="17" orient="horz" pos="1814">
          <p15:clr>
            <a:srgbClr val="F9AD4C"/>
          </p15:clr>
        </p15:guide>
        <p15:guide id="18" orient="horz" pos="2268">
          <p15:clr>
            <a:srgbClr val="F9AD4C"/>
          </p15:clr>
        </p15:guide>
        <p15:guide id="19" orient="horz" pos="2721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Большой заголовок">
  <p:cSld name="TITLE_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252000" y="204441"/>
            <a:ext cx="8564400" cy="12306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000" y="4323292"/>
            <a:ext cx="1249300" cy="2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700" y="4225679"/>
            <a:ext cx="990166" cy="4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4571992" y="4319929"/>
            <a:ext cx="23856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«Пиши-упрощай»: как сделать требования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легкими для восприятия</a:t>
            </a:r>
            <a:endParaRPr sz="900">
              <a:solidFill>
                <a:srgbClr val="00AA8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7451993" y="4319929"/>
            <a:ext cx="6975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Алёна Андреева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9">
          <p15:clr>
            <a:srgbClr val="F9AD4C"/>
          </p15:clr>
        </p15:guide>
        <p15:guide id="2" pos="612">
          <p15:clr>
            <a:srgbClr val="F9AD4C"/>
          </p15:clr>
        </p15:guide>
        <p15:guide id="3" pos="1066">
          <p15:clr>
            <a:srgbClr val="F9AD4C"/>
          </p15:clr>
        </p15:guide>
        <p15:guide id="4" pos="1519">
          <p15:clr>
            <a:srgbClr val="F9AD4C"/>
          </p15:clr>
        </p15:guide>
        <p15:guide id="5" pos="1973">
          <p15:clr>
            <a:srgbClr val="F9AD4C"/>
          </p15:clr>
        </p15:guide>
        <p15:guide id="6" pos="2426">
          <p15:clr>
            <a:srgbClr val="F9AD4C"/>
          </p15:clr>
        </p15:guide>
        <p15:guide id="7" pos="5601">
          <p15:clr>
            <a:srgbClr val="F9AD4C"/>
          </p15:clr>
        </p15:guide>
        <p15:guide id="8" pos="5148">
          <p15:clr>
            <a:srgbClr val="F9AD4C"/>
          </p15:clr>
        </p15:guide>
        <p15:guide id="9" pos="4694">
          <p15:clr>
            <a:srgbClr val="F9AD4C"/>
          </p15:clr>
        </p15:guide>
        <p15:guide id="10" pos="4241">
          <p15:clr>
            <a:srgbClr val="F9AD4C"/>
          </p15:clr>
        </p15:guide>
        <p15:guide id="11" pos="3787">
          <p15:clr>
            <a:srgbClr val="F9AD4C"/>
          </p15:clr>
        </p15:guide>
        <p15:guide id="12" pos="3334">
          <p15:clr>
            <a:srgbClr val="F9AD4C"/>
          </p15:clr>
        </p15:guide>
        <p15:guide id="13" pos="2880">
          <p15:clr>
            <a:srgbClr val="F9AD4C"/>
          </p15:clr>
        </p15:guide>
        <p15:guide id="14" orient="horz" pos="454">
          <p15:clr>
            <a:srgbClr val="F9AD4C"/>
          </p15:clr>
        </p15:guide>
        <p15:guide id="15" orient="horz" pos="907">
          <p15:clr>
            <a:srgbClr val="F9AD4C"/>
          </p15:clr>
        </p15:guide>
        <p15:guide id="16" orient="horz" pos="1361">
          <p15:clr>
            <a:srgbClr val="F9AD4C"/>
          </p15:clr>
        </p15:guide>
        <p15:guide id="17" orient="horz" pos="1814">
          <p15:clr>
            <a:srgbClr val="F9AD4C"/>
          </p15:clr>
        </p15:guide>
        <p15:guide id="18" orient="horz" pos="2268">
          <p15:clr>
            <a:srgbClr val="F9AD4C"/>
          </p15:clr>
        </p15:guide>
        <p15:guide id="19" orient="horz" pos="2721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заголовок">
  <p:cSld name="TITLE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252000" y="353679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252000" y="1021462"/>
            <a:ext cx="8640000" cy="4233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000" y="4323292"/>
            <a:ext cx="1249300" cy="2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700" y="4225679"/>
            <a:ext cx="990166" cy="4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4571992" y="4319929"/>
            <a:ext cx="23856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«Пиши-упрощай»: как сделать требования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легкими для восприятия</a:t>
            </a:r>
            <a:endParaRPr sz="900">
              <a:solidFill>
                <a:srgbClr val="00AA8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7451993" y="4319929"/>
            <a:ext cx="6975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Алёна Андреева</a:t>
            </a:r>
            <a:endParaRPr sz="9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9">
          <p15:clr>
            <a:srgbClr val="F9AD4C"/>
          </p15:clr>
        </p15:guide>
        <p15:guide id="2" pos="612">
          <p15:clr>
            <a:srgbClr val="F9AD4C"/>
          </p15:clr>
        </p15:guide>
        <p15:guide id="3" pos="1066">
          <p15:clr>
            <a:srgbClr val="F9AD4C"/>
          </p15:clr>
        </p15:guide>
        <p15:guide id="4" pos="1519">
          <p15:clr>
            <a:srgbClr val="F9AD4C"/>
          </p15:clr>
        </p15:guide>
        <p15:guide id="5" pos="1973">
          <p15:clr>
            <a:srgbClr val="F9AD4C"/>
          </p15:clr>
        </p15:guide>
        <p15:guide id="6" pos="2426">
          <p15:clr>
            <a:srgbClr val="F9AD4C"/>
          </p15:clr>
        </p15:guide>
        <p15:guide id="7" pos="5601">
          <p15:clr>
            <a:srgbClr val="F9AD4C"/>
          </p15:clr>
        </p15:guide>
        <p15:guide id="8" pos="5148">
          <p15:clr>
            <a:srgbClr val="F9AD4C"/>
          </p15:clr>
        </p15:guide>
        <p15:guide id="9" pos="4694">
          <p15:clr>
            <a:srgbClr val="F9AD4C"/>
          </p15:clr>
        </p15:guide>
        <p15:guide id="10" pos="4241">
          <p15:clr>
            <a:srgbClr val="F9AD4C"/>
          </p15:clr>
        </p15:guide>
        <p15:guide id="11" pos="3787">
          <p15:clr>
            <a:srgbClr val="F9AD4C"/>
          </p15:clr>
        </p15:guide>
        <p15:guide id="12" pos="3334">
          <p15:clr>
            <a:srgbClr val="F9AD4C"/>
          </p15:clr>
        </p15:guide>
        <p15:guide id="13" pos="2880">
          <p15:clr>
            <a:srgbClr val="F9AD4C"/>
          </p15:clr>
        </p15:guide>
        <p15:guide id="14" orient="horz" pos="454">
          <p15:clr>
            <a:srgbClr val="F9AD4C"/>
          </p15:clr>
        </p15:guide>
        <p15:guide id="15" orient="horz" pos="907">
          <p15:clr>
            <a:srgbClr val="F9AD4C"/>
          </p15:clr>
        </p15:guide>
        <p15:guide id="16" orient="horz" pos="1361">
          <p15:clr>
            <a:srgbClr val="F9AD4C"/>
          </p15:clr>
        </p15:guide>
        <p15:guide id="17" orient="horz" pos="1814">
          <p15:clr>
            <a:srgbClr val="F9AD4C"/>
          </p15:clr>
        </p15:guide>
        <p15:guide id="18" orient="horz" pos="2268">
          <p15:clr>
            <a:srgbClr val="F9AD4C"/>
          </p15:clr>
        </p15:guide>
        <p15:guide id="19" orient="horz" pos="2721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без лого">
  <p:cSld name="TITLE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81">
          <p15:clr>
            <a:srgbClr val="F9AD4C"/>
          </p15:clr>
        </p15:guide>
        <p15:guide id="2" pos="636">
          <p15:clr>
            <a:srgbClr val="F9AD4C"/>
          </p15:clr>
        </p15:guide>
        <p15:guide id="3" pos="1083">
          <p15:clr>
            <a:srgbClr val="F9AD4C"/>
          </p15:clr>
        </p15:guide>
        <p15:guide id="4" pos="1531">
          <p15:clr>
            <a:srgbClr val="F9AD4C"/>
          </p15:clr>
        </p15:guide>
        <p15:guide id="5" pos="1978">
          <p15:clr>
            <a:srgbClr val="F9AD4C"/>
          </p15:clr>
        </p15:guide>
        <p15:guide id="6" pos="2431">
          <p15:clr>
            <a:srgbClr val="F9AD4C"/>
          </p15:clr>
        </p15:guide>
        <p15:guide id="7" pos="5577">
          <p15:clr>
            <a:srgbClr val="F9AD4C"/>
          </p15:clr>
        </p15:guide>
        <p15:guide id="8" pos="5127">
          <p15:clr>
            <a:srgbClr val="F9AD4C"/>
          </p15:clr>
        </p15:guide>
        <p15:guide id="9" pos="4677">
          <p15:clr>
            <a:srgbClr val="F9AD4C"/>
          </p15:clr>
        </p15:guide>
        <p15:guide id="10" pos="4229">
          <p15:clr>
            <a:srgbClr val="F9AD4C"/>
          </p15:clr>
        </p15:guide>
        <p15:guide id="11" pos="3780">
          <p15:clr>
            <a:srgbClr val="F9AD4C"/>
          </p15:clr>
        </p15:guide>
        <p15:guide id="12" pos="3331">
          <p15:clr>
            <a:srgbClr val="F9AD4C"/>
          </p15:clr>
        </p15:guide>
        <p15:guide id="13" pos="2880">
          <p15:clr>
            <a:srgbClr val="F9AD4C"/>
          </p15:clr>
        </p15:guide>
        <p15:guide id="14" orient="horz" pos="181">
          <p15:clr>
            <a:srgbClr val="F9AD4C"/>
          </p15:clr>
        </p15:guide>
        <p15:guide id="15" orient="horz" pos="630">
          <p15:clr>
            <a:srgbClr val="F9AD4C"/>
          </p15:clr>
        </p15:guide>
        <p15:guide id="16" orient="horz" pos="1079">
          <p15:clr>
            <a:srgbClr val="F9AD4C"/>
          </p15:clr>
        </p15:guide>
        <p15:guide id="17" orient="horz" pos="1528">
          <p15:clr>
            <a:srgbClr val="F9AD4C"/>
          </p15:clr>
        </p15:guide>
        <p15:guide id="18" orient="horz" pos="1976">
          <p15:clr>
            <a:srgbClr val="F9AD4C"/>
          </p15:clr>
        </p15:guide>
        <p15:guide id="19" orient="horz" pos="2425">
          <p15:clr>
            <a:srgbClr val="F9AD4C"/>
          </p15:clr>
        </p15:guide>
        <p15:guide id="20" orient="horz" pos="2875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Char char="●"/>
              <a:defRPr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○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■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●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○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■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●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edium"/>
              <a:buChar char="○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oboto Medium"/>
              <a:buChar char="■"/>
              <a:defRPr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252000" y="205377"/>
            <a:ext cx="85644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</a:t>
            </a:r>
            <a:r>
              <a:rPr lang="ru"/>
              <a:t>Пиши-упрощай»: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сделать требования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легкими для восприятия</a:t>
            </a:r>
            <a:endParaRPr/>
          </a:p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252000" y="2660287"/>
            <a:ext cx="8564400" cy="3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Алёна</a:t>
            </a:r>
            <a:r>
              <a:rPr lang="ru"/>
              <a:t> </a:t>
            </a:r>
            <a:r>
              <a:rPr lang="ru" sz="1800"/>
              <a:t>Андреева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252000" y="353520"/>
            <a:ext cx="47355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мы поняли, что в наших требованиях надо что-то менять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252000" y="2159207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Количество багов</a:t>
            </a:r>
            <a:endParaRPr/>
          </a:p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252000" y="2712282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Количество вопросов по задаче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252000" y="3265341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Жалобы на требования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09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ctrTitle"/>
          </p:nvPr>
        </p:nvSpPr>
        <p:spPr>
          <a:xfrm>
            <a:off x="252000" y="353679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требования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выглядели раньше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10841" l="813" r="0" t="0"/>
          <a:stretch/>
        </p:blipFill>
        <p:spPr>
          <a:xfrm>
            <a:off x="4552950" y="0"/>
            <a:ext cx="4349100" cy="397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52000" y="1645242"/>
            <a:ext cx="43011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Длинные таблицы с требованиями</a:t>
            </a:r>
            <a:endParaRPr/>
          </a:p>
        </p:txBody>
      </p:sp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252000" y="2198317"/>
            <a:ext cx="4301100" cy="9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Много переходов </a:t>
            </a:r>
            <a:endParaRPr/>
          </a:p>
          <a:p>
            <a:pPr indent="0" lvl="0" marL="349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(требования к одному функционалу в нескольких местах)</a:t>
            </a:r>
            <a:endParaRPr/>
          </a:p>
        </p:txBody>
      </p:sp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252000" y="3304403"/>
            <a:ext cx="4301100" cy="74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●"/>
            </a:pPr>
            <a:r>
              <a:rPr lang="ru"/>
              <a:t>Картинка (макет) отдельно — требования к макету отдельно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ctrTitle"/>
          </p:nvPr>
        </p:nvSpPr>
        <p:spPr>
          <a:xfrm>
            <a:off x="252000" y="353520"/>
            <a:ext cx="432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/>
              <a:t>Первая попытка 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1604" l="-796" r="-1369" t="1128"/>
          <a:stretch/>
        </p:blipFill>
        <p:spPr>
          <a:xfrm>
            <a:off x="5540681" y="6"/>
            <a:ext cx="2815200" cy="39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252000" y="953820"/>
            <a:ext cx="4320000" cy="4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PDF-ки при помощи Enterprise Architect</a:t>
            </a:r>
            <a:endParaRPr/>
          </a:p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252000" y="1646870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+"/>
            </a:pPr>
            <a:r>
              <a:rPr lang="ru">
                <a:solidFill>
                  <a:srgbClr val="00AA87"/>
                </a:solidFill>
              </a:rPr>
              <a:t>Разработчикам нравится</a:t>
            </a:r>
            <a:endParaRPr>
              <a:solidFill>
                <a:srgbClr val="00AA87"/>
              </a:solidFill>
            </a:endParaRPr>
          </a:p>
        </p:txBody>
      </p:sp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252000" y="2199945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500" lvl="0" marL="338400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-"/>
            </a:pPr>
            <a:r>
              <a:rPr lang="ru">
                <a:solidFill>
                  <a:srgbClr val="F05C5C"/>
                </a:solidFill>
              </a:rPr>
              <a:t>Нельзя оперативно исправить</a:t>
            </a:r>
            <a:endParaRPr/>
          </a:p>
        </p:txBody>
      </p:sp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252000" y="2753004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500" lvl="0" marL="338400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-"/>
            </a:pPr>
            <a:r>
              <a:rPr lang="ru">
                <a:solidFill>
                  <a:srgbClr val="F05C5C"/>
                </a:solidFill>
              </a:rPr>
              <a:t>Неудобно комментировать</a:t>
            </a:r>
            <a:endParaRPr/>
          </a:p>
        </p:txBody>
      </p:sp>
      <p:sp>
        <p:nvSpPr>
          <p:cNvPr id="133" name="Google Shape;133;p17"/>
          <p:cNvSpPr txBox="1"/>
          <p:nvPr>
            <p:ph idx="1" type="subTitle"/>
          </p:nvPr>
        </p:nvSpPr>
        <p:spPr>
          <a:xfrm>
            <a:off x="252000" y="3306045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500" lvl="0" marL="338400" rtl="0" algn="l">
              <a:spcBef>
                <a:spcPts val="0"/>
              </a:spcBef>
              <a:spcAft>
                <a:spcPts val="0"/>
              </a:spcAft>
              <a:buClr>
                <a:srgbClr val="F05C5C"/>
              </a:buClr>
              <a:buSzPts val="1800"/>
              <a:buChar char="-"/>
            </a:pPr>
            <a:r>
              <a:rPr lang="ru">
                <a:solidFill>
                  <a:srgbClr val="F05C5C"/>
                </a:solidFill>
              </a:rPr>
              <a:t>Много механической работы при изменениях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9690" l="0" r="0" t="0"/>
          <a:stretch/>
        </p:blipFill>
        <p:spPr>
          <a:xfrm>
            <a:off x="4315650" y="1276826"/>
            <a:ext cx="2550522" cy="2908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>
            <p:ph type="ctrTitle"/>
          </p:nvPr>
        </p:nvSpPr>
        <p:spPr>
          <a:xfrm>
            <a:off x="252000" y="353679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требования выглядят сейчас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798" y="1478143"/>
            <a:ext cx="3120502" cy="2219026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47625">
              <a:srgbClr val="000000">
                <a:alpha val="20000"/>
              </a:srgbClr>
            </a:outerShdw>
          </a:effectLst>
        </p:spPr>
      </p:pic>
      <p:sp>
        <p:nvSpPr>
          <p:cNvPr id="142" name="Google Shape;142;p18"/>
          <p:cNvSpPr/>
          <p:nvPr/>
        </p:nvSpPr>
        <p:spPr>
          <a:xfrm>
            <a:off x="2371798" y="1473843"/>
            <a:ext cx="8148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517748" y="2230819"/>
            <a:ext cx="870900" cy="12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4517748" y="2409293"/>
            <a:ext cx="870900" cy="417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4517748" y="2997192"/>
            <a:ext cx="870900" cy="12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4517748" y="3123192"/>
            <a:ext cx="870900" cy="12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4517748" y="3306920"/>
            <a:ext cx="870900" cy="12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5785494" y="1443441"/>
            <a:ext cx="949500" cy="417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785494" y="1900118"/>
            <a:ext cx="949500" cy="330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785494" y="2266341"/>
            <a:ext cx="949500" cy="501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5785494" y="2803569"/>
            <a:ext cx="949500" cy="578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5785494" y="3417893"/>
            <a:ext cx="949500" cy="501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4614944" y="3879043"/>
            <a:ext cx="870900" cy="306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18"/>
          <p:cNvCxnSpPr>
            <a:stCxn id="143" idx="3"/>
            <a:endCxn id="148" idx="1"/>
          </p:cNvCxnSpPr>
          <p:nvPr/>
        </p:nvCxnSpPr>
        <p:spPr>
          <a:xfrm flipH="1" rot="10800000">
            <a:off x="5388648" y="1652119"/>
            <a:ext cx="396900" cy="641700"/>
          </a:xfrm>
          <a:prstGeom prst="bentConnector3">
            <a:avLst>
              <a:gd fmla="val 26449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18"/>
          <p:cNvCxnSpPr>
            <a:stCxn id="144" idx="3"/>
            <a:endCxn id="149" idx="1"/>
          </p:cNvCxnSpPr>
          <p:nvPr/>
        </p:nvCxnSpPr>
        <p:spPr>
          <a:xfrm flipH="1" rot="10800000">
            <a:off x="5388648" y="2065493"/>
            <a:ext cx="396900" cy="552600"/>
          </a:xfrm>
          <a:prstGeom prst="bentConnector3">
            <a:avLst>
              <a:gd fmla="val 3967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8"/>
          <p:cNvCxnSpPr>
            <a:stCxn id="146" idx="3"/>
            <a:endCxn id="152" idx="1"/>
          </p:cNvCxnSpPr>
          <p:nvPr/>
        </p:nvCxnSpPr>
        <p:spPr>
          <a:xfrm>
            <a:off x="5388648" y="3186192"/>
            <a:ext cx="396900" cy="4824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8"/>
          <p:cNvSpPr/>
          <p:nvPr/>
        </p:nvSpPr>
        <p:spPr>
          <a:xfrm>
            <a:off x="5162923" y="2828044"/>
            <a:ext cx="225600" cy="91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18"/>
          <p:cNvCxnSpPr>
            <a:stCxn id="157" idx="3"/>
            <a:endCxn id="150" idx="1"/>
          </p:cNvCxnSpPr>
          <p:nvPr/>
        </p:nvCxnSpPr>
        <p:spPr>
          <a:xfrm flipH="1" rot="10800000">
            <a:off x="5388523" y="2517244"/>
            <a:ext cx="396900" cy="3564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8"/>
          <p:cNvCxnSpPr>
            <a:endCxn id="160" idx="1"/>
          </p:cNvCxnSpPr>
          <p:nvPr/>
        </p:nvCxnSpPr>
        <p:spPr>
          <a:xfrm>
            <a:off x="5394402" y="2084020"/>
            <a:ext cx="1764900" cy="702600"/>
          </a:xfrm>
          <a:prstGeom prst="straightConnector1">
            <a:avLst/>
          </a:prstGeom>
          <a:noFill/>
          <a:ln cap="flat" cmpd="sng" w="9525">
            <a:solidFill>
              <a:srgbClr val="FEC65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1" name="Google Shape;161;p18"/>
          <p:cNvCxnSpPr>
            <a:stCxn id="153" idx="0"/>
          </p:cNvCxnSpPr>
          <p:nvPr/>
        </p:nvCxnSpPr>
        <p:spPr>
          <a:xfrm rot="10800000">
            <a:off x="5050394" y="3434743"/>
            <a:ext cx="0" cy="444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2" name="Google Shape;162;p18"/>
          <p:cNvSpPr txBox="1"/>
          <p:nvPr>
            <p:ph idx="1" type="subTitle"/>
          </p:nvPr>
        </p:nvSpPr>
        <p:spPr>
          <a:xfrm>
            <a:off x="252000" y="953858"/>
            <a:ext cx="4320000" cy="4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99999"/>
                </a:solidFill>
              </a:rPr>
              <a:t>со сниппета резюме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63" name="Google Shape;163;p18"/>
          <p:cNvSpPr txBox="1"/>
          <p:nvPr>
            <p:ph idx="1" type="subTitle"/>
          </p:nvPr>
        </p:nvSpPr>
        <p:spPr>
          <a:xfrm>
            <a:off x="4572000" y="953858"/>
            <a:ext cx="4320000" cy="4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99999"/>
                </a:solidFill>
              </a:rPr>
              <a:t>со страницы резюме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00" y="1478133"/>
            <a:ext cx="1842123" cy="75475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47625">
              <a:srgbClr val="000000">
                <a:alpha val="20000"/>
              </a:srgbClr>
            </a:outerShdw>
          </a:effectLst>
        </p:spPr>
      </p:pic>
      <p:pic>
        <p:nvPicPr>
          <p:cNvPr id="165" name="Google Shape;16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6403" y="1478132"/>
            <a:ext cx="2065597" cy="6003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47625">
              <a:srgbClr val="000000">
                <a:alpha val="20000"/>
              </a:srgbClr>
            </a:outerShdw>
          </a:effectLst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9302" y="2266332"/>
            <a:ext cx="1732699" cy="1040575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000000">
                <a:alpha val="18000"/>
              </a:srgbClr>
            </a:outerShdw>
          </a:effectLst>
        </p:spPr>
      </p:pic>
      <p:cxnSp>
        <p:nvCxnSpPr>
          <p:cNvPr id="166" name="Google Shape;166;p18"/>
          <p:cNvCxnSpPr>
            <a:stCxn id="142" idx="1"/>
            <a:endCxn id="167" idx="3"/>
          </p:cNvCxnSpPr>
          <p:nvPr/>
        </p:nvCxnSpPr>
        <p:spPr>
          <a:xfrm rot="10800000">
            <a:off x="1825198" y="1836993"/>
            <a:ext cx="546600" cy="746400"/>
          </a:xfrm>
          <a:prstGeom prst="bentConnector3">
            <a:avLst>
              <a:gd fmla="val 29189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18"/>
          <p:cNvSpPr/>
          <p:nvPr/>
        </p:nvSpPr>
        <p:spPr>
          <a:xfrm>
            <a:off x="1187578" y="1774108"/>
            <a:ext cx="637500" cy="12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040551" y="1715283"/>
            <a:ext cx="496800" cy="588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18"/>
          <p:cNvCxnSpPr>
            <a:stCxn id="168" idx="0"/>
          </p:cNvCxnSpPr>
          <p:nvPr/>
        </p:nvCxnSpPr>
        <p:spPr>
          <a:xfrm flipH="1" rot="5400000">
            <a:off x="6409751" y="-163917"/>
            <a:ext cx="452100" cy="3306300"/>
          </a:xfrm>
          <a:prstGeom prst="bentConnector2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0" name="Google Shape;170;p18"/>
          <p:cNvCxnSpPr/>
          <p:nvPr/>
        </p:nvCxnSpPr>
        <p:spPr>
          <a:xfrm>
            <a:off x="4987647" y="1268133"/>
            <a:ext cx="0" cy="216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18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ctrTitle"/>
          </p:nvPr>
        </p:nvSpPr>
        <p:spPr>
          <a:xfrm>
            <a:off x="252000" y="353520"/>
            <a:ext cx="8640000" cy="12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 правил из книги «Пиши-сокращай», которые мы используем при написании требований</a:t>
            </a:r>
            <a:endParaRPr/>
          </a:p>
        </p:txBody>
      </p:sp>
      <p:sp>
        <p:nvSpPr>
          <p:cNvPr id="177" name="Google Shape;177;p19"/>
          <p:cNvSpPr txBox="1"/>
          <p:nvPr>
            <p:ph idx="1" type="subTitle"/>
          </p:nvPr>
        </p:nvSpPr>
        <p:spPr>
          <a:xfrm>
            <a:off x="252000" y="1650370"/>
            <a:ext cx="360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Скобки — зло</a:t>
            </a:r>
            <a:endParaRPr/>
          </a:p>
        </p:txBody>
      </p:sp>
      <p:sp>
        <p:nvSpPr>
          <p:cNvPr id="178" name="Google Shape;178;p19"/>
          <p:cNvSpPr txBox="1"/>
          <p:nvPr>
            <p:ph idx="1" type="subTitle"/>
          </p:nvPr>
        </p:nvSpPr>
        <p:spPr>
          <a:xfrm>
            <a:off x="252000" y="2203444"/>
            <a:ext cx="360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НЕТ вводным словам </a:t>
            </a:r>
            <a:endParaRPr/>
          </a:p>
          <a:p>
            <a:pPr indent="0" lvl="0" marL="349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 нумерации</a:t>
            </a:r>
            <a:endParaRPr/>
          </a:p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252000" y="3033045"/>
            <a:ext cx="360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Упростить синтаксис</a:t>
            </a:r>
            <a:endParaRPr/>
          </a:p>
        </p:txBody>
      </p:sp>
      <p:sp>
        <p:nvSpPr>
          <p:cNvPr id="180" name="Google Shape;180;p19"/>
          <p:cNvSpPr txBox="1"/>
          <p:nvPr>
            <p:ph idx="1" type="subTitle"/>
          </p:nvPr>
        </p:nvSpPr>
        <p:spPr>
          <a:xfrm>
            <a:off x="4572000" y="2479981"/>
            <a:ext cx="432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Убрать сложноподчиненные предложения</a:t>
            </a:r>
            <a:endParaRPr/>
          </a:p>
        </p:txBody>
      </p:sp>
      <p:sp>
        <p:nvSpPr>
          <p:cNvPr id="181" name="Google Shape;181;p19"/>
          <p:cNvSpPr txBox="1"/>
          <p:nvPr>
            <p:ph idx="1" type="subTitle"/>
          </p:nvPr>
        </p:nvSpPr>
        <p:spPr>
          <a:xfrm>
            <a:off x="4572000" y="3306145"/>
            <a:ext cx="432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Убрать страдательный залог</a:t>
            </a:r>
            <a:endParaRPr/>
          </a:p>
        </p:txBody>
      </p:sp>
      <p:sp>
        <p:nvSpPr>
          <p:cNvPr id="182" name="Google Shape;182;p19"/>
          <p:cNvSpPr txBox="1"/>
          <p:nvPr>
            <p:ph idx="1" type="subTitle"/>
          </p:nvPr>
        </p:nvSpPr>
        <p:spPr>
          <a:xfrm>
            <a:off x="4572000" y="1650370"/>
            <a:ext cx="43200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Нет канцеляризмам: лучший синтаксис — естественная речь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13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ctrTitle"/>
          </p:nvPr>
        </p:nvSpPr>
        <p:spPr>
          <a:xfrm>
            <a:off x="252000" y="353679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Советы от Николаса Карра, которые </a:t>
            </a:r>
            <a:br>
              <a:rPr lang="ru"/>
            </a:br>
            <a:r>
              <a:rPr lang="ru"/>
              <a:t>помогли изменить формат требований</a:t>
            </a:r>
            <a:endParaRPr/>
          </a:p>
        </p:txBody>
      </p:sp>
      <p:sp>
        <p:nvSpPr>
          <p:cNvPr id="189" name="Google Shape;189;p20"/>
          <p:cNvSpPr txBox="1"/>
          <p:nvPr>
            <p:ph idx="1" type="subTitle"/>
          </p:nvPr>
        </p:nvSpPr>
        <p:spPr>
          <a:xfrm>
            <a:off x="973288" y="1650409"/>
            <a:ext cx="3744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Больше визуализированной информации</a:t>
            </a:r>
            <a:endParaRPr/>
          </a:p>
        </p:txBody>
      </p:sp>
      <p:sp>
        <p:nvSpPr>
          <p:cNvPr id="190" name="Google Shape;190;p20"/>
          <p:cNvSpPr txBox="1"/>
          <p:nvPr>
            <p:ph idx="1" type="subTitle"/>
          </p:nvPr>
        </p:nvSpPr>
        <p:spPr>
          <a:xfrm>
            <a:off x="973288" y="2881297"/>
            <a:ext cx="2880000" cy="4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Меньше ссылок</a:t>
            </a:r>
            <a:endParaRPr/>
          </a:p>
        </p:txBody>
      </p:sp>
      <p:sp>
        <p:nvSpPr>
          <p:cNvPr id="191" name="Google Shape;191;p20"/>
          <p:cNvSpPr txBox="1"/>
          <p:nvPr>
            <p:ph idx="1" type="subTitle"/>
          </p:nvPr>
        </p:nvSpPr>
        <p:spPr>
          <a:xfrm>
            <a:off x="5292000" y="1650409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Информация на одной </a:t>
            </a:r>
            <a:br>
              <a:rPr lang="ru"/>
            </a:br>
            <a:r>
              <a:rPr lang="ru"/>
              <a:t>странице</a:t>
            </a:r>
            <a:endParaRPr/>
          </a:p>
        </p:txBody>
      </p:sp>
      <p:sp>
        <p:nvSpPr>
          <p:cNvPr id="192" name="Google Shape;192;p20"/>
          <p:cNvSpPr txBox="1"/>
          <p:nvPr>
            <p:ph idx="1" type="subTitle"/>
          </p:nvPr>
        </p:nvSpPr>
        <p:spPr>
          <a:xfrm>
            <a:off x="5292000" y="2755433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Визуализация </a:t>
            </a:r>
            <a:br>
              <a:rPr lang="ru"/>
            </a:br>
            <a:r>
              <a:rPr lang="ru"/>
              <a:t>и текст к ней вместе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99" y="1704447"/>
            <a:ext cx="450000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00" y="2810122"/>
            <a:ext cx="450000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02647"/>
            <a:ext cx="450000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0884" y="2810122"/>
            <a:ext cx="450000" cy="4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14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ctrTitle"/>
          </p:nvPr>
        </p:nvSpPr>
        <p:spPr>
          <a:xfrm>
            <a:off x="252000" y="353679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</a:t>
            </a:r>
            <a:endParaRPr/>
          </a:p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252000" y="2250052"/>
            <a:ext cx="26541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Получили положительные отзывы от разработчиков</a:t>
            </a:r>
            <a:endParaRPr/>
          </a:p>
        </p:txBody>
      </p:sp>
      <p:sp>
        <p:nvSpPr>
          <p:cNvPr id="204" name="Google Shape;204;p21"/>
          <p:cNvSpPr txBox="1"/>
          <p:nvPr>
            <p:ph idx="1" type="subTitle"/>
          </p:nvPr>
        </p:nvSpPr>
        <p:spPr>
          <a:xfrm>
            <a:off x="3132000" y="2250052"/>
            <a:ext cx="216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Уменьшили количество багов</a:t>
            </a:r>
            <a:endParaRPr/>
          </a:p>
        </p:txBody>
      </p:sp>
      <p:sp>
        <p:nvSpPr>
          <p:cNvPr id="205" name="Google Shape;205;p21"/>
          <p:cNvSpPr txBox="1"/>
          <p:nvPr>
            <p:ph idx="1" type="subTitle"/>
          </p:nvPr>
        </p:nvSpPr>
        <p:spPr>
          <a:xfrm>
            <a:off x="6012000" y="2250052"/>
            <a:ext cx="2847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Улучшился процесс формирования и поддержки требований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313118" y="1380047"/>
            <a:ext cx="604800" cy="604800"/>
          </a:xfrm>
          <a:prstGeom prst="rect">
            <a:avLst/>
          </a:prstGeom>
          <a:noFill/>
          <a:ln cap="flat" cmpd="sng" w="114300">
            <a:solidFill>
              <a:srgbClr val="00AA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454199" y="1558458"/>
            <a:ext cx="322648" cy="217812"/>
          </a:xfrm>
          <a:custGeom>
            <a:rect b="b" l="l" r="r" t="t"/>
            <a:pathLst>
              <a:path extrusionOk="0" h="19027" w="28185">
                <a:moveTo>
                  <a:pt x="0" y="9665"/>
                </a:moveTo>
                <a:lnTo>
                  <a:pt x="9157" y="19027"/>
                </a:lnTo>
                <a:lnTo>
                  <a:pt x="28185" y="0"/>
                </a:ln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08" name="Google Shape;208;p21"/>
          <p:cNvSpPr/>
          <p:nvPr/>
        </p:nvSpPr>
        <p:spPr>
          <a:xfrm>
            <a:off x="3188082" y="1380047"/>
            <a:ext cx="604800" cy="604800"/>
          </a:xfrm>
          <a:prstGeom prst="rect">
            <a:avLst/>
          </a:prstGeom>
          <a:noFill/>
          <a:ln cap="flat" cmpd="sng" w="114300">
            <a:solidFill>
              <a:srgbClr val="00AA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3329162" y="1558458"/>
            <a:ext cx="322648" cy="217812"/>
          </a:xfrm>
          <a:custGeom>
            <a:rect b="b" l="l" r="r" t="t"/>
            <a:pathLst>
              <a:path extrusionOk="0" h="19027" w="28185">
                <a:moveTo>
                  <a:pt x="0" y="9665"/>
                </a:moveTo>
                <a:lnTo>
                  <a:pt x="9157" y="19027"/>
                </a:lnTo>
                <a:lnTo>
                  <a:pt x="28185" y="0"/>
                </a:ln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10" name="Google Shape;210;p21"/>
          <p:cNvSpPr/>
          <p:nvPr/>
        </p:nvSpPr>
        <p:spPr>
          <a:xfrm>
            <a:off x="6068096" y="1380047"/>
            <a:ext cx="604800" cy="604800"/>
          </a:xfrm>
          <a:prstGeom prst="rect">
            <a:avLst/>
          </a:prstGeom>
          <a:noFill/>
          <a:ln cap="flat" cmpd="sng" w="114300">
            <a:solidFill>
              <a:srgbClr val="00AA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209176" y="1558458"/>
            <a:ext cx="322648" cy="217812"/>
          </a:xfrm>
          <a:custGeom>
            <a:rect b="b" l="l" r="r" t="t"/>
            <a:pathLst>
              <a:path extrusionOk="0" h="19027" w="28185">
                <a:moveTo>
                  <a:pt x="0" y="9665"/>
                </a:moveTo>
                <a:lnTo>
                  <a:pt x="9157" y="19027"/>
                </a:lnTo>
                <a:lnTo>
                  <a:pt x="28185" y="0"/>
                </a:ln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12" name="Google Shape;212;p21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15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ctrTitle"/>
          </p:nvPr>
        </p:nvSpPr>
        <p:spPr>
          <a:xfrm>
            <a:off x="252000" y="205377"/>
            <a:ext cx="85644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</a:t>
            </a:r>
            <a:br>
              <a:rPr lang="ru"/>
            </a:br>
            <a:r>
              <a:rPr lang="ru"/>
              <a:t>за внимание!</a:t>
            </a:r>
            <a:endParaRPr/>
          </a:p>
        </p:txBody>
      </p:sp>
      <p:sp>
        <p:nvSpPr>
          <p:cNvPr id="218" name="Google Shape;218;p22"/>
          <p:cNvSpPr txBox="1"/>
          <p:nvPr>
            <p:ph idx="1" type="subTitle"/>
          </p:nvPr>
        </p:nvSpPr>
        <p:spPr>
          <a:xfrm>
            <a:off x="252000" y="2982394"/>
            <a:ext cx="28506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AA87"/>
                </a:solidFill>
              </a:rPr>
              <a:t>a.andreeva@superjob.ru</a:t>
            </a:r>
            <a:endParaRPr>
              <a:solidFill>
                <a:srgbClr val="00AA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AA87"/>
                </a:solidFill>
              </a:rPr>
              <a:t>+7 (908) 349-30-17</a:t>
            </a:r>
            <a:endParaRPr>
              <a:solidFill>
                <a:srgbClr val="00AA87"/>
              </a:solidFill>
            </a:endParaRPr>
          </a:p>
        </p:txBody>
      </p:sp>
      <p:sp>
        <p:nvSpPr>
          <p:cNvPr id="219" name="Google Shape;219;p22"/>
          <p:cNvSpPr txBox="1"/>
          <p:nvPr>
            <p:ph idx="1" type="subTitle"/>
          </p:nvPr>
        </p:nvSpPr>
        <p:spPr>
          <a:xfrm>
            <a:off x="252000" y="1936595"/>
            <a:ext cx="36000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есть вопросы,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настало время их задавать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252000" y="350143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нас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02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252000" y="1236787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Компания по поиску работы и сотрудников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Делаем редизайн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Дорабатываем текущую версию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Требований пишем много</a:t>
            </a: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500" y="1569474"/>
            <a:ext cx="3205500" cy="104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ctrTitle"/>
          </p:nvPr>
        </p:nvSpPr>
        <p:spPr>
          <a:xfrm>
            <a:off x="252000" y="350143"/>
            <a:ext cx="86400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чем я расскажу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252000" y="1236787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Требования должны быть удобными</a:t>
            </a:r>
            <a:endParaRPr/>
          </a:p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252000" y="1789862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Какую информацию усваивать легче</a:t>
            </a:r>
            <a:endParaRPr/>
          </a:p>
        </p:txBody>
      </p: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252000" y="2342921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В требованиях надо что-то менять</a:t>
            </a:r>
            <a:endParaRPr/>
          </a:p>
        </p:txBody>
      </p:sp>
      <p:sp>
        <p:nvSpPr>
          <p:cNvPr id="55" name="Google Shape;55;p8"/>
          <p:cNvSpPr txBox="1"/>
          <p:nvPr>
            <p:ph idx="1" type="subTitle"/>
          </p:nvPr>
        </p:nvSpPr>
        <p:spPr>
          <a:xfrm>
            <a:off x="252000" y="2895962"/>
            <a:ext cx="4735500" cy="3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4699" lvl="0" marL="352799" rtl="0" algn="l">
              <a:spcBef>
                <a:spcPts val="0"/>
              </a:spcBef>
              <a:spcAft>
                <a:spcPts val="0"/>
              </a:spcAft>
              <a:buClr>
                <a:srgbClr val="00AA87"/>
              </a:buClr>
              <a:buSzPts val="1800"/>
              <a:buChar char="●"/>
            </a:pPr>
            <a:r>
              <a:rPr lang="ru"/>
              <a:t>Что мы поменяли и что из этого вышло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03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ctrTitle"/>
          </p:nvPr>
        </p:nvSpPr>
        <p:spPr>
          <a:xfrm>
            <a:off x="252000" y="348993"/>
            <a:ext cx="2989800" cy="26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должны быть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удобными.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18989" l="15807" r="48454" t="31826"/>
          <a:stretch/>
        </p:blipFill>
        <p:spPr>
          <a:xfrm>
            <a:off x="4572000" y="0"/>
            <a:ext cx="4320000" cy="397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04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252000" y="349713"/>
            <a:ext cx="4640400" cy="267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Немного о мозге.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Почему мы постоянно что-то упускаем</a:t>
            </a:r>
            <a:endParaRPr sz="3000"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6689" l="9" r="0" t="24207"/>
          <a:stretch/>
        </p:blipFill>
        <p:spPr>
          <a:xfrm>
            <a:off x="4572000" y="0"/>
            <a:ext cx="4320003" cy="39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05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ctrTitle"/>
          </p:nvPr>
        </p:nvSpPr>
        <p:spPr>
          <a:xfrm>
            <a:off x="1692000" y="353680"/>
            <a:ext cx="4215600" cy="25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ничуть не умнее ни наших родителей, ни других предков.  Просто наш ум построен немного по-другому</a:t>
            </a:r>
            <a:endParaRPr/>
          </a:p>
        </p:txBody>
      </p:sp>
      <p:sp>
        <p:nvSpPr>
          <p:cNvPr id="76" name="Google Shape;76;p11"/>
          <p:cNvSpPr txBox="1"/>
          <p:nvPr>
            <p:ph idx="1" type="subTitle"/>
          </p:nvPr>
        </p:nvSpPr>
        <p:spPr>
          <a:xfrm>
            <a:off x="5686500" y="2787408"/>
            <a:ext cx="2160000" cy="4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Николас Карр</a:t>
            </a:r>
            <a:endParaRPr/>
          </a:p>
        </p:txBody>
      </p:sp>
      <p:sp>
        <p:nvSpPr>
          <p:cNvPr id="77" name="Google Shape;77;p11"/>
          <p:cNvSpPr txBox="1"/>
          <p:nvPr>
            <p:ph idx="1" type="subTitle"/>
          </p:nvPr>
        </p:nvSpPr>
        <p:spPr>
          <a:xfrm>
            <a:off x="170772" y="-845205"/>
            <a:ext cx="14400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0">
                <a:solidFill>
                  <a:srgbClr val="00AA87"/>
                </a:solidFill>
                <a:latin typeface="Roboto"/>
                <a:ea typeface="Roboto"/>
                <a:cs typeface="Roboto"/>
                <a:sym typeface="Roboto"/>
              </a:rPr>
              <a:t>«</a:t>
            </a:r>
            <a:endParaRPr b="1" sz="20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5979" t="0"/>
          <a:stretch/>
        </p:blipFill>
        <p:spPr>
          <a:xfrm>
            <a:off x="5686500" y="0"/>
            <a:ext cx="3205502" cy="25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7541486" y="926941"/>
            <a:ext cx="14400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0">
                <a:solidFill>
                  <a:srgbClr val="00AA87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endParaRPr b="1" sz="2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06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1692000" y="353495"/>
            <a:ext cx="5377200" cy="25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</a:t>
            </a:r>
            <a:r>
              <a:rPr lang="ru"/>
              <a:t> тестах IQ стало проще решать вопросы, связанные с абстрактными понятиями и визуальными образами</a:t>
            </a:r>
            <a:endParaRPr/>
          </a:p>
        </p:txBody>
      </p:sp>
      <p:sp>
        <p:nvSpPr>
          <p:cNvPr id="86" name="Google Shape;86;p12"/>
          <p:cNvSpPr txBox="1"/>
          <p:nvPr>
            <p:ph idx="1" type="subTitle"/>
          </p:nvPr>
        </p:nvSpPr>
        <p:spPr>
          <a:xfrm>
            <a:off x="170772" y="-845390"/>
            <a:ext cx="14400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0">
                <a:solidFill>
                  <a:srgbClr val="00AA87"/>
                </a:solidFill>
                <a:latin typeface="Roboto"/>
                <a:ea typeface="Roboto"/>
                <a:cs typeface="Roboto"/>
                <a:sym typeface="Roboto"/>
              </a:rPr>
              <a:t>«</a:t>
            </a:r>
            <a:endParaRPr b="1" sz="2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2"/>
          <p:cNvSpPr txBox="1"/>
          <p:nvPr>
            <p:ph idx="1" type="subTitle"/>
          </p:nvPr>
        </p:nvSpPr>
        <p:spPr>
          <a:xfrm>
            <a:off x="5686500" y="2787408"/>
            <a:ext cx="2160000" cy="4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Николас Карр</a:t>
            </a:r>
            <a:endParaRPr/>
          </a:p>
        </p:txBody>
      </p:sp>
      <p:sp>
        <p:nvSpPr>
          <p:cNvPr id="88" name="Google Shape;88;p12"/>
          <p:cNvSpPr txBox="1"/>
          <p:nvPr>
            <p:ph idx="1" type="subTitle"/>
          </p:nvPr>
        </p:nvSpPr>
        <p:spPr>
          <a:xfrm>
            <a:off x="7541486" y="723728"/>
            <a:ext cx="14400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0">
                <a:solidFill>
                  <a:srgbClr val="00AA87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endParaRPr b="1" sz="2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07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ctrTitle"/>
          </p:nvPr>
        </p:nvSpPr>
        <p:spPr>
          <a:xfrm>
            <a:off x="252000" y="353765"/>
            <a:ext cx="4365000" cy="25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Почему так</a:t>
            </a:r>
            <a:r>
              <a:rPr lang="ru"/>
              <a:t> </a:t>
            </a:r>
            <a:r>
              <a:rPr lang="ru" sz="3000"/>
              <a:t>важно сокращать количество переходов </a:t>
            </a:r>
            <a:endParaRPr sz="3000"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28673" l="13697" r="15475" t="6128"/>
          <a:stretch/>
        </p:blipFill>
        <p:spPr>
          <a:xfrm>
            <a:off x="5653800" y="0"/>
            <a:ext cx="3238201" cy="3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08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252000" y="353520"/>
            <a:ext cx="4735500" cy="6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мы поняли, что в наших требованиях надо что-то менять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473800" y="4284444"/>
            <a:ext cx="418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 Black"/>
                <a:ea typeface="Roboto Black"/>
                <a:cs typeface="Roboto Black"/>
                <a:sym typeface="Roboto Black"/>
              </a:rPr>
              <a:t>09</a:t>
            </a:r>
            <a:endParaRPr sz="25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575" y="3"/>
            <a:ext cx="2981425" cy="29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