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320" r:id="rId3"/>
    <p:sldId id="321" r:id="rId4"/>
    <p:sldId id="332" r:id="rId5"/>
    <p:sldId id="328" r:id="rId6"/>
    <p:sldId id="329" r:id="rId7"/>
    <p:sldId id="334" r:id="rId8"/>
    <p:sldId id="335" r:id="rId9"/>
    <p:sldId id="336" r:id="rId10"/>
    <p:sldId id="333" r:id="rId11"/>
    <p:sldId id="326" r:id="rId12"/>
    <p:sldId id="340" r:id="rId13"/>
    <p:sldId id="341" r:id="rId14"/>
    <p:sldId id="342" r:id="rId15"/>
    <p:sldId id="343" r:id="rId16"/>
    <p:sldId id="319" r:id="rId17"/>
    <p:sldId id="344" r:id="rId18"/>
    <p:sldId id="345" r:id="rId19"/>
    <p:sldId id="346" r:id="rId20"/>
    <p:sldId id="31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87743" autoAdjust="0"/>
  </p:normalViewPr>
  <p:slideViewPr>
    <p:cSldViewPr>
      <p:cViewPr varScale="1">
        <p:scale>
          <a:sx n="66" d="100"/>
          <a:sy n="66" d="100"/>
        </p:scale>
        <p:origin x="78" y="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934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1470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510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8098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9077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517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3738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4929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7248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5917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122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691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735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749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790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540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985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988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609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121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r.vesnin@ruru.ru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ruru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3"/>
            <a:ext cx="7772400" cy="20162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Моделирование </a:t>
            </a:r>
            <a:r>
              <a:rPr lang="ru-RU" dirty="0" err="1" smtClean="0"/>
              <a:t>межпроцессного</a:t>
            </a:r>
            <a:r>
              <a:rPr lang="ru-RU" dirty="0" smtClean="0"/>
              <a:t> взаимодействия</a:t>
            </a:r>
            <a:br>
              <a:rPr lang="ru-RU" dirty="0" smtClean="0"/>
            </a:br>
            <a:r>
              <a:rPr lang="ru-RU" dirty="0" smtClean="0"/>
              <a:t>в мобильной коммерции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Радий Веснин</a:t>
            </a:r>
          </a:p>
          <a:p>
            <a:r>
              <a:rPr lang="ru-RU" dirty="0" smtClean="0"/>
              <a:t>ЗАО «Национальная сервисная компания»</a:t>
            </a:r>
            <a:endParaRPr lang="en-US" dirty="0" smtClean="0"/>
          </a:p>
          <a:p>
            <a:r>
              <a:rPr lang="en-US" dirty="0" smtClean="0"/>
              <a:t>www.ruru.ru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16632"/>
            <a:ext cx="3810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428776"/>
            <a:ext cx="8229600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Структура объекта учета</a:t>
            </a: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640" y="1095251"/>
            <a:ext cx="7202685" cy="56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37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Уточненная модель</a:t>
            </a:r>
          </a:p>
          <a:p>
            <a:r>
              <a:rPr lang="ru-RU" dirty="0" err="1" smtClean="0"/>
              <a:t>межпроцессного</a:t>
            </a:r>
            <a:r>
              <a:rPr lang="ru-RU" dirty="0" smtClean="0"/>
              <a:t> </a:t>
            </a:r>
            <a:r>
              <a:rPr lang="ru-RU" dirty="0"/>
              <a:t>взаимодействия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1417638"/>
            <a:ext cx="8711952" cy="5343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8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Уточненная модель</a:t>
            </a:r>
          </a:p>
          <a:p>
            <a:r>
              <a:rPr lang="ru-RU" dirty="0" err="1" smtClean="0"/>
              <a:t>межпроцессного</a:t>
            </a:r>
            <a:r>
              <a:rPr lang="ru-RU" dirty="0" smtClean="0"/>
              <a:t> </a:t>
            </a:r>
            <a:r>
              <a:rPr lang="ru-RU" dirty="0"/>
              <a:t>взаимодействия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Рисунок 8"/>
          <p:cNvSpPr>
            <a:spLocks noGrp="1"/>
          </p:cNvSpPr>
          <p:nvPr>
            <p:ph type="pic" idx="1"/>
          </p:nvPr>
        </p:nvSpPr>
        <p:spPr>
          <a:xfrm>
            <a:off x="463414" y="1417638"/>
            <a:ext cx="8223385" cy="5107706"/>
          </a:xfrm>
        </p:spPr>
      </p:sp>
      <p:pic>
        <p:nvPicPr>
          <p:cNvPr id="1026" name="Picture 2" descr="C:\Users\Rady\Desktop\Доклад\Картинки\Анимация НСК\НСК (точно ч.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88" y="1340768"/>
            <a:ext cx="8243312" cy="5261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05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Уточненная модель</a:t>
            </a:r>
          </a:p>
          <a:p>
            <a:r>
              <a:rPr lang="ru-RU" dirty="0" err="1" smtClean="0"/>
              <a:t>межпроцессного</a:t>
            </a:r>
            <a:r>
              <a:rPr lang="ru-RU" dirty="0" smtClean="0"/>
              <a:t> </a:t>
            </a:r>
            <a:r>
              <a:rPr lang="ru-RU" dirty="0"/>
              <a:t>взаимодействия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Рисунок 8"/>
          <p:cNvSpPr>
            <a:spLocks noGrp="1"/>
          </p:cNvSpPr>
          <p:nvPr>
            <p:ph type="pic" idx="1"/>
          </p:nvPr>
        </p:nvSpPr>
        <p:spPr>
          <a:xfrm>
            <a:off x="463414" y="1417638"/>
            <a:ext cx="8223385" cy="5107706"/>
          </a:xfrm>
        </p:spPr>
      </p:sp>
      <p:pic>
        <p:nvPicPr>
          <p:cNvPr id="2050" name="Picture 2" descr="C:\Users\Rady\Desktop\Доклад\Картинки\Анимация НСК\НСК (точно ч.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28" y="1382460"/>
            <a:ext cx="8263990" cy="4241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868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Уточненная модель</a:t>
            </a:r>
          </a:p>
          <a:p>
            <a:r>
              <a:rPr lang="ru-RU" dirty="0" err="1" smtClean="0"/>
              <a:t>межпроцессного</a:t>
            </a:r>
            <a:r>
              <a:rPr lang="ru-RU" dirty="0" smtClean="0"/>
              <a:t> </a:t>
            </a:r>
            <a:r>
              <a:rPr lang="ru-RU" dirty="0"/>
              <a:t>взаимодействия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Рисунок 8"/>
          <p:cNvSpPr>
            <a:spLocks noGrp="1"/>
          </p:cNvSpPr>
          <p:nvPr>
            <p:ph type="pic" idx="1"/>
          </p:nvPr>
        </p:nvSpPr>
        <p:spPr>
          <a:xfrm>
            <a:off x="463414" y="1417638"/>
            <a:ext cx="8223385" cy="5107706"/>
          </a:xfrm>
        </p:spPr>
      </p:sp>
      <p:pic>
        <p:nvPicPr>
          <p:cNvPr id="3074" name="Picture 2" descr="C:\Users\Rady\Desktop\Доклад\Картинки\Анимация НСК\НСК (точно ч.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18" y="1418273"/>
            <a:ext cx="6850786" cy="516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381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Уточненная модель</a:t>
            </a:r>
          </a:p>
          <a:p>
            <a:r>
              <a:rPr lang="ru-RU" dirty="0" err="1" smtClean="0"/>
              <a:t>межпроцессного</a:t>
            </a:r>
            <a:r>
              <a:rPr lang="ru-RU" dirty="0" smtClean="0"/>
              <a:t> </a:t>
            </a:r>
            <a:r>
              <a:rPr lang="ru-RU" dirty="0"/>
              <a:t>взаимодействия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Рисунок 8"/>
          <p:cNvSpPr>
            <a:spLocks noGrp="1"/>
          </p:cNvSpPr>
          <p:nvPr>
            <p:ph type="pic" idx="1"/>
          </p:nvPr>
        </p:nvSpPr>
        <p:spPr>
          <a:xfrm>
            <a:off x="463414" y="1417638"/>
            <a:ext cx="8223385" cy="5107706"/>
          </a:xfrm>
        </p:spPr>
      </p:sp>
      <p:pic>
        <p:nvPicPr>
          <p:cNvPr id="4098" name="Picture 2" descr="C:\Users\Rady\Desktop\Доклад\Картинки\Анимация НСК\НСК (точно ч.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17638"/>
            <a:ext cx="8177902" cy="3883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81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Преимущества при</a:t>
            </a:r>
            <a:endParaRPr lang="en-US" dirty="0"/>
          </a:p>
          <a:p>
            <a:r>
              <a:rPr lang="ru-RU" dirty="0"/>
              <a:t>р</a:t>
            </a:r>
            <a:r>
              <a:rPr lang="ru-RU" smtClean="0"/>
              <a:t>еализации </a:t>
            </a:r>
            <a:r>
              <a:rPr lang="ru-RU" dirty="0" smtClean="0"/>
              <a:t>для бизнеса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 Уменьшение </a:t>
            </a:r>
            <a:r>
              <a:rPr lang="ru-RU" sz="4000" spc="-150" dirty="0">
                <a:solidFill>
                  <a:schemeClr val="accent4">
                    <a:lumMod val="75000"/>
                  </a:schemeClr>
                </a:solidFill>
              </a:rPr>
              <a:t>количества </a:t>
            </a: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ошибок на этапах согласования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 Ускорение подключения услуг ТСП для отдельных ОМС</a:t>
            </a:r>
            <a:endParaRPr lang="ru-RU" sz="4000" dirty="0" smtClean="0"/>
          </a:p>
          <a:p>
            <a:pPr algn="l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 Полный контроль над процессом подключения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697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Элементарный паттерн </a:t>
            </a:r>
            <a:r>
              <a:rPr lang="ru-RU" dirty="0" err="1" smtClean="0"/>
              <a:t>межпроцессного</a:t>
            </a:r>
            <a:r>
              <a:rPr lang="ru-RU" dirty="0" smtClean="0"/>
              <a:t> взаимодействия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417638"/>
            <a:ext cx="8224719" cy="496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81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Паттерн двойного</a:t>
            </a:r>
          </a:p>
          <a:p>
            <a:r>
              <a:rPr lang="ru-RU" dirty="0" err="1" smtClean="0"/>
              <a:t>межпроцессного</a:t>
            </a:r>
            <a:r>
              <a:rPr lang="ru-RU" dirty="0" smtClean="0"/>
              <a:t> взаимодействия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7638"/>
            <a:ext cx="8229599" cy="464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85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7427168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Исполнимый паттерн двойного </a:t>
            </a:r>
            <a:r>
              <a:rPr lang="ru-RU" dirty="0" err="1" smtClean="0"/>
              <a:t>межпроцессного</a:t>
            </a:r>
            <a:r>
              <a:rPr lang="ru-RU" dirty="0" smtClean="0"/>
              <a:t> взаимодействия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7638"/>
            <a:ext cx="8003232" cy="51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55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Что такое</a:t>
            </a:r>
          </a:p>
          <a:p>
            <a:r>
              <a:rPr lang="ru-RU" dirty="0" smtClean="0"/>
              <a:t>мобильная коммерция</a:t>
            </a:r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752" y="1417638"/>
            <a:ext cx="5310569" cy="5191352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79051" y="2348880"/>
            <a:ext cx="4557192" cy="3124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Оплата со счета оператора мобильной связи товаров </a:t>
            </a:r>
            <a:r>
              <a:rPr lang="ru-RU" sz="4000" spc="-150" dirty="0">
                <a:solidFill>
                  <a:schemeClr val="accent4">
                    <a:lumMod val="75000"/>
                  </a:schemeClr>
                </a:solidFill>
              </a:rPr>
              <a:t>и услуг третьих лиц </a:t>
            </a: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sz="4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58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Спасибо за внимание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/>
              <a:t>Радий Веснин</a:t>
            </a:r>
          </a:p>
          <a:p>
            <a:r>
              <a:rPr lang="ru-RU" sz="3600" dirty="0" smtClean="0"/>
              <a:t>ЗАО «Национальная сервисная компания»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>
                <a:hlinkClick r:id="rId3"/>
              </a:rPr>
              <a:t>r</a:t>
            </a:r>
            <a:r>
              <a:rPr lang="tr-TR" sz="3600" dirty="0">
                <a:hlinkClick r:id="rId3"/>
              </a:rPr>
              <a:t>.</a:t>
            </a:r>
            <a:r>
              <a:rPr lang="en-US" sz="3600" dirty="0" err="1">
                <a:hlinkClick r:id="rId3"/>
              </a:rPr>
              <a:t>vesnin</a:t>
            </a:r>
            <a:r>
              <a:rPr lang="tr-TR" sz="3600" dirty="0" smtClean="0">
                <a:hlinkClick r:id="rId3"/>
              </a:rPr>
              <a:t>@ruru.ru</a:t>
            </a:r>
            <a:endParaRPr lang="ru-RU" sz="3600" dirty="0" smtClean="0"/>
          </a:p>
          <a:p>
            <a:r>
              <a:rPr lang="en-US" dirty="0" smtClean="0">
                <a:hlinkClick r:id="rId4"/>
              </a:rPr>
              <a:t>www.ruru.ru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Общая схема работы</a:t>
            </a:r>
          </a:p>
          <a:p>
            <a:r>
              <a:rPr lang="ru-RU" dirty="0" smtClean="0"/>
              <a:t>в </a:t>
            </a:r>
            <a:r>
              <a:rPr lang="ru-RU" dirty="0"/>
              <a:t>мобильной коммерции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84" y="2132856"/>
            <a:ext cx="7539584" cy="3023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8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Схема </a:t>
            </a:r>
            <a:r>
              <a:rPr lang="ru-RU" dirty="0" smtClean="0"/>
              <a:t>работы</a:t>
            </a:r>
          </a:p>
          <a:p>
            <a:r>
              <a:rPr lang="ru-RU" dirty="0" smtClean="0"/>
              <a:t>в </a:t>
            </a:r>
            <a:r>
              <a:rPr lang="ru-RU" dirty="0"/>
              <a:t>мобильной </a:t>
            </a:r>
            <a:r>
              <a:rPr lang="ru-RU" dirty="0" smtClean="0"/>
              <a:t>коммерции (НСК)</a:t>
            </a:r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972" y="1417638"/>
            <a:ext cx="7020056" cy="4948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1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8229600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Клиентский сценарий</a:t>
            </a:r>
          </a:p>
          <a:p>
            <a:r>
              <a:rPr lang="ru-RU" dirty="0"/>
              <a:t>в мобильной коммерции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«</a:t>
            </a:r>
            <a:r>
              <a:rPr lang="en-US" spc="-150" dirty="0" smtClean="0">
                <a:solidFill>
                  <a:schemeClr val="accent4">
                    <a:lumMod val="75000"/>
                  </a:schemeClr>
                </a:solidFill>
              </a:rPr>
              <a:t>Happy path</a:t>
            </a: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»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Клиент инициализирует платеж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ОМС проверяет наличие средств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ТСП резервирует товар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ОМС списывает средства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ТСП оказывает услуги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Клиент получает подтверждающее </a:t>
            </a:r>
            <a:r>
              <a:rPr lang="en-US" spc="-150" dirty="0" smtClean="0">
                <a:solidFill>
                  <a:schemeClr val="accent4">
                    <a:lumMod val="75000"/>
                  </a:schemeClr>
                </a:solidFill>
              </a:rPr>
              <a:t>SMS</a:t>
            </a:r>
            <a:endParaRPr lang="ru-RU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497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976944"/>
            <a:ext cx="2900040" cy="290004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332656"/>
            <a:ext cx="7139136" cy="10849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Внутренняя настройка системы</a:t>
            </a:r>
          </a:p>
          <a:p>
            <a:r>
              <a:rPr lang="ru-RU" dirty="0"/>
              <a:t>в мобильной коммерции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51520" y="1417638"/>
            <a:ext cx="7657419" cy="31082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Font typeface="+mj-lt"/>
              <a:buAutoNum type="arabicPeriod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Настроить комиссии ОС </a:t>
            </a:r>
            <a:r>
              <a:rPr lang="en-US" sz="2800" spc="-15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(</a:t>
            </a:r>
            <a:r>
              <a:rPr lang="en-US" sz="2800" spc="-15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4 оператора связи</a:t>
            </a:r>
            <a:r>
              <a:rPr lang="en-US" sz="2800" spc="-15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2800" spc="-150" dirty="0">
                <a:solidFill>
                  <a:schemeClr val="accent4">
                    <a:lumMod val="75000"/>
                  </a:schemeClr>
                </a:solidFill>
              </a:rPr>
              <a:t>Настроить комиссии </a:t>
            </a: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ТСП ( </a:t>
            </a:r>
            <a:r>
              <a:rPr lang="en-US" sz="2800" spc="-150" dirty="0" smtClean="0">
                <a:solidFill>
                  <a:schemeClr val="accent4">
                    <a:lumMod val="75000"/>
                  </a:schemeClr>
                </a:solidFill>
              </a:rPr>
              <a:t>&gt; 200</a:t>
            </a: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 ТСП )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2800" spc="-150" dirty="0">
                <a:solidFill>
                  <a:schemeClr val="accent4">
                    <a:lumMod val="75000"/>
                  </a:schemeClr>
                </a:solidFill>
              </a:rPr>
              <a:t>Настроить комиссии </a:t>
            </a: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Банка ( 5 Расчетных банков )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sz="2800" spc="-150" dirty="0">
                <a:solidFill>
                  <a:schemeClr val="accent4">
                    <a:lumMod val="75000"/>
                  </a:schemeClr>
                </a:solidFill>
              </a:rPr>
              <a:t>Настроить комиссии </a:t>
            </a: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НСК (собственная комиссионная политика в зависимости от типа ТСП, категории услуг и витрин)</a:t>
            </a:r>
            <a:endParaRPr lang="ru-RU" sz="2800" spc="-15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66280" y="4756948"/>
            <a:ext cx="4753792" cy="1624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600" dirty="0" smtClean="0">
                <a:solidFill>
                  <a:srgbClr val="FF0000"/>
                </a:solidFill>
              </a:rPr>
              <a:t>В настоящий момент в системе </a:t>
            </a:r>
            <a:r>
              <a:rPr lang="en-US" sz="3600" dirty="0" smtClean="0">
                <a:solidFill>
                  <a:srgbClr val="FF0000"/>
                </a:solidFill>
              </a:rPr>
              <a:t>&gt; </a:t>
            </a:r>
            <a:r>
              <a:rPr lang="ru-RU" sz="3600" dirty="0" smtClean="0">
                <a:solidFill>
                  <a:srgbClr val="FF0000"/>
                </a:solidFill>
              </a:rPr>
              <a:t>40 000  услуг</a:t>
            </a:r>
            <a:endParaRPr lang="ru-RU" sz="36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41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26458" y="483251"/>
            <a:ext cx="8229600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Как настроить систему</a:t>
            </a:r>
            <a:endParaRPr lang="ru-RU" dirty="0"/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860032" y="4869160"/>
            <a:ext cx="3672408" cy="4248472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/>
            </a:pPr>
            <a:endParaRPr lang="ru-RU" sz="33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213585"/>
              </p:ext>
            </p:extLst>
          </p:nvPr>
        </p:nvGraphicFramePr>
        <p:xfrm>
          <a:off x="1022532" y="1466604"/>
          <a:ext cx="7237452" cy="4740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5153"/>
                <a:gridCol w="822409"/>
                <a:gridCol w="3289890"/>
              </a:tblGrid>
              <a:tr h="55808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Что</a:t>
                      </a:r>
                      <a:r>
                        <a:rPr lang="ru-RU" sz="2400" b="1" baseline="0" dirty="0" smtClean="0">
                          <a:solidFill>
                            <a:schemeClr val="bg1"/>
                          </a:solidFill>
                        </a:rPr>
                        <a:t> нужно н</a:t>
                      </a:r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астроить 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Документы</a:t>
                      </a:r>
                      <a:endParaRPr lang="ru-RU" sz="2400" dirty="0"/>
                    </a:p>
                  </a:txBody>
                  <a:tcPr anchor="ctr"/>
                </a:tc>
              </a:tr>
              <a:tr h="4983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Комиссии ТСП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=&gt;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Запрос ТСП</a:t>
                      </a:r>
                      <a:endParaRPr lang="ru-RU" sz="2800" dirty="0"/>
                    </a:p>
                  </a:txBody>
                  <a:tcPr/>
                </a:tc>
              </a:tr>
              <a:tr h="90883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Комиссии ОМС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=&gt;</a:t>
                      </a:r>
                      <a:endParaRPr lang="ru-RU" sz="2800" dirty="0" smtClean="0"/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Заявление ОМС</a:t>
                      </a:r>
                    </a:p>
                  </a:txBody>
                  <a:tcPr/>
                </a:tc>
              </a:tr>
              <a:tr h="15370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Комиссии Банка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=&gt;</a:t>
                      </a:r>
                      <a:endParaRPr lang="ru-RU" sz="2800" dirty="0" smtClean="0"/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Приложение к договору с Банком</a:t>
                      </a:r>
                    </a:p>
                  </a:txBody>
                  <a:tcPr/>
                </a:tc>
              </a:tr>
              <a:tr h="11823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Комиссии НСК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=&gt;</a:t>
                      </a:r>
                      <a:endParaRPr lang="ru-RU" sz="2800" dirty="0" smtClean="0"/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Коммерческая политика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73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26458" y="483251"/>
            <a:ext cx="7733526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Процесс последовательный ?</a:t>
            </a:r>
            <a:endParaRPr lang="ru-RU" dirty="0"/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860032" y="4869160"/>
            <a:ext cx="3672408" cy="4248472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/>
            </a:pPr>
            <a:endParaRPr lang="ru-RU" sz="33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8" y="1340768"/>
            <a:ext cx="9044205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49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26458" y="483251"/>
            <a:ext cx="7733526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Процесс параллельный ?</a:t>
            </a:r>
            <a:endParaRPr lang="ru-RU" dirty="0"/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860032" y="4869160"/>
            <a:ext cx="3672408" cy="4248472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/>
            </a:pPr>
            <a:endParaRPr lang="ru-RU" sz="33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4" y="1556792"/>
            <a:ext cx="9093927" cy="362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21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vtayyg2x25989</Template>
  <TotalTime>1094</TotalTime>
  <Words>261</Words>
  <Application>Microsoft Office PowerPoint</Application>
  <PresentationFormat>Экран (4:3)</PresentationFormat>
  <Paragraphs>90</Paragraphs>
  <Slides>20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presentation-template</vt:lpstr>
      <vt:lpstr>Моделирование межпроцессного взаимодействия в мобильной коммерции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</dc:title>
  <dc:creator>Веснин Радий</dc:creator>
  <cp:lastModifiedBy>Веснин Радий</cp:lastModifiedBy>
  <cp:revision>55</cp:revision>
  <dcterms:created xsi:type="dcterms:W3CDTF">2016-02-29T11:01:53Z</dcterms:created>
  <dcterms:modified xsi:type="dcterms:W3CDTF">2016-04-18T08:48:53Z</dcterms:modified>
</cp:coreProperties>
</file>