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246697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SB Sans Display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SB Sans Display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SB Sans Display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SB Sans Display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SB Sans Display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SB Sans Display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SB Sans Display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SB Sans Display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SB Sans Display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539476-D01C-475F-98A8-52FC783415DA}" v="3" dt="2020-03-01T17:21:47.07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27"/>
    <p:restoredTop sz="75300"/>
  </p:normalViewPr>
  <p:slideViewPr>
    <p:cSldViewPr snapToGrid="0" snapToObjects="1" showGuides="1">
      <p:cViewPr varScale="1">
        <p:scale>
          <a:sx n="97" d="100"/>
          <a:sy n="97" d="100"/>
        </p:scale>
        <p:origin x="60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ech52" userId="TLmf74tta+VjnlqHmiqgZximSQ9BGCUmbSCMj6SrPn4=" providerId="None" clId="Web-{2514A6BA-14D7-44BC-9CEC-5A94CF2BDB9A}"/>
    <pc:docChg chg="modSld">
      <pc:chgData name="krech52" userId="TLmf74tta+VjnlqHmiqgZximSQ9BGCUmbSCMj6SrPn4=" providerId="None" clId="Web-{2514A6BA-14D7-44BC-9CEC-5A94CF2BDB9A}" dt="2020-10-05T07:30:11.953" v="1"/>
      <pc:docMkLst>
        <pc:docMk/>
      </pc:docMkLst>
      <pc:sldChg chg="modNotes">
        <pc:chgData name="krech52" userId="TLmf74tta+VjnlqHmiqgZximSQ9BGCUmbSCMj6SrPn4=" providerId="None" clId="Web-{2514A6BA-14D7-44BC-9CEC-5A94CF2BDB9A}" dt="2020-10-05T07:30:11.953" v="1"/>
        <pc:sldMkLst>
          <pc:docMk/>
          <pc:sldMk cId="0" sldId="258"/>
        </pc:sldMkLst>
      </pc:sldChg>
    </pc:docChg>
  </pc:docChgLst>
  <pc:docChgLst>
    <pc:chgData clId="Web-{36539476-D01C-475F-98A8-52FC783415DA}"/>
    <pc:docChg chg="delSld modSld">
      <pc:chgData name="" userId="" providerId="" clId="Web-{36539476-D01C-475F-98A8-52FC783415DA}" dt="2020-03-01T17:29:38.917" v="6"/>
      <pc:docMkLst>
        <pc:docMk/>
      </pc:docMkLst>
      <pc:sldChg chg="modNotes">
        <pc:chgData name="" userId="" providerId="" clId="Web-{36539476-D01C-475F-98A8-52FC783415DA}" dt="2020-03-01T17:29:38.917" v="6"/>
        <pc:sldMkLst>
          <pc:docMk/>
          <pc:sldMk cId="0" sldId="259"/>
        </pc:sldMkLst>
      </pc:sldChg>
      <pc:sldChg chg="del">
        <pc:chgData name="" userId="" providerId="" clId="Web-{36539476-D01C-475F-98A8-52FC783415DA}" dt="2020-03-01T17:21:47.072" v="3"/>
        <pc:sldMkLst>
          <pc:docMk/>
          <pc:sldMk cId="0" sldId="271"/>
        </pc:sldMkLst>
      </pc:sldChg>
      <pc:sldChg chg="modNotes">
        <pc:chgData name="" userId="" providerId="" clId="Web-{36539476-D01C-475F-98A8-52FC783415DA}" dt="2020-03-01T17:21:40.400" v="2"/>
        <pc:sldMkLst>
          <pc:docMk/>
          <pc:sldMk cId="0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SB Sans Display"/>
      </a:defRPr>
    </a:lvl1pPr>
    <a:lvl2pPr indent="228600" latinLnBrk="0">
      <a:defRPr sz="1200">
        <a:latin typeface="+mn-lt"/>
        <a:ea typeface="+mn-ea"/>
        <a:cs typeface="+mn-cs"/>
        <a:sym typeface="SB Sans Display"/>
      </a:defRPr>
    </a:lvl2pPr>
    <a:lvl3pPr indent="457200" latinLnBrk="0">
      <a:defRPr sz="1200">
        <a:latin typeface="+mn-lt"/>
        <a:ea typeface="+mn-ea"/>
        <a:cs typeface="+mn-cs"/>
        <a:sym typeface="SB Sans Display"/>
      </a:defRPr>
    </a:lvl3pPr>
    <a:lvl4pPr indent="685800" latinLnBrk="0">
      <a:defRPr sz="1200">
        <a:latin typeface="+mn-lt"/>
        <a:ea typeface="+mn-ea"/>
        <a:cs typeface="+mn-cs"/>
        <a:sym typeface="SB Sans Display"/>
      </a:defRPr>
    </a:lvl4pPr>
    <a:lvl5pPr indent="914400" latinLnBrk="0">
      <a:defRPr sz="1200">
        <a:latin typeface="+mn-lt"/>
        <a:ea typeface="+mn-ea"/>
        <a:cs typeface="+mn-cs"/>
        <a:sym typeface="SB Sans Display"/>
      </a:defRPr>
    </a:lvl5pPr>
    <a:lvl6pPr indent="1143000" latinLnBrk="0">
      <a:defRPr sz="1200">
        <a:latin typeface="+mn-lt"/>
        <a:ea typeface="+mn-ea"/>
        <a:cs typeface="+mn-cs"/>
        <a:sym typeface="SB Sans Display"/>
      </a:defRPr>
    </a:lvl6pPr>
    <a:lvl7pPr indent="1371600" latinLnBrk="0">
      <a:defRPr sz="1200">
        <a:latin typeface="+mn-lt"/>
        <a:ea typeface="+mn-ea"/>
        <a:cs typeface="+mn-cs"/>
        <a:sym typeface="SB Sans Display"/>
      </a:defRPr>
    </a:lvl7pPr>
    <a:lvl8pPr indent="1600200" latinLnBrk="0">
      <a:defRPr sz="1200">
        <a:latin typeface="+mn-lt"/>
        <a:ea typeface="+mn-ea"/>
        <a:cs typeface="+mn-cs"/>
        <a:sym typeface="SB Sans Display"/>
      </a:defRPr>
    </a:lvl8pPr>
    <a:lvl9pPr indent="1828800" latinLnBrk="0">
      <a:defRPr sz="1200">
        <a:latin typeface="+mn-lt"/>
        <a:ea typeface="+mn-ea"/>
        <a:cs typeface="+mn-cs"/>
        <a:sym typeface="SB Sans Display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Добрый день, уважаемы коллеги!</a:t>
            </a:r>
          </a:p>
          <a:p>
            <a:r>
              <a:t>Меня зовут Затуловский Вадим и я работаю аналитиком в Отделе мобильной разработки Департамента IT Блока "Сервисы и безопасность" в Сбербанке.</a:t>
            </a:r>
          </a:p>
          <a:p>
            <a:r>
              <a:t>Как легко понять из названия, наше подразделение занимается в основном именно фронтальными решениями (не только мобильными но и Web), а разработкой бекенда занимаются другие подразделения.</a:t>
            </a:r>
          </a:p>
          <a:p>
            <a:r>
              <a:t>Поэтому моя команда часто сталкивается с ситуацией, когда сервер разрабатывают по нашей постановке одни люди, фронты - другие и от того, как хорошо мы, аналитики, спроектируем контракт и, главное, проверим его, зависит в результате успех всего проекта.</a:t>
            </a:r>
          </a:p>
          <a:p>
            <a:r>
              <a:t>Нужно заметить, что у нас аналитики почти всегда сами разрабатывают контракты между фронтом и беком, особенно в тех случаях, когда бек делает отдельная команда. Поэтому в какой-то момент мы являемся теми единственными, кто точно знает, как АПИ должно работать ☺</a:t>
            </a:r>
          </a:p>
          <a:p>
            <a:r>
              <a:t>Сегодня хочу рассказать вам о подходе и инструменте, который помогает нам контролировать исполнение придуманного нами контракта и принимать работу у разработчиков бека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Вот мы проверяем, что ответ метода на создание - 201 (если помните, хттп-201 - это created, то есть правильный код ответа на метод создания) дальше мы проверяем, что у нас создался id сущности. В нашем примере id это GUID, поэтому мы проверяем его регулярным выражением (регулярка на гуид гуглится на раз-два).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Здесь мы проверяем, что нам пришел айди.</a:t>
            </a:r>
          </a:p>
          <a:p>
            <a:r>
              <a:t>В данном случае, айди это гуид, так что мы просто проверяем его регулярным выражением.</a:t>
            </a:r>
          </a:p>
          <a:p>
            <a:r>
              <a:t>Не пугайтесь его сложности, регулярка на гуид гуглится за 15 секунд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А вот дальше мы берем название аэропорта, которое нам вернул сервер и сравниваем с тем, которое мы отправляли. Также мы проверяем и другие поля (к примеру, если сервер еще добавляет сам автора записи, то мы можем легко проверить, что автор соответствует тем данным о пользователе, которые мы ввели при авторизации)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Ну и последнее важное в этом - это мы достаем по ключу id свежесозданного аэропорта, чтобы положить его в переменную и дальше с ним работать.</a:t>
            </a:r>
          </a:p>
          <a:p>
            <a:r>
              <a:t>В целом, вот этого нехитрого инструментария буквально из нескольких элементов, хватит вам для того, чтобы проверить множество разных ситуаций</a:t>
            </a:r>
          </a:p>
          <a:p>
            <a:r>
              <a:t>1. Мы можем получить список и проверить, что свежесозданный аэропорт в этом списке есть</a:t>
            </a:r>
          </a:p>
          <a:p>
            <a:r>
              <a:t>2. Мы можем авторизоваться под разными пользователями с разными ролями и убедиться, что аэропорт доступен им всем (или наоборот, не доступен, кому не нужен). Для проверки обратной ситуации, нужно всего лишь поставить галочку, которая инвертирует проверку. То есть мы запросим список и если в нем есть новый аэропорт, проверка упадет.</a:t>
            </a:r>
          </a:p>
          <a:p>
            <a:r>
              <a:t>3. Мы можем получить список и быстро пробежаться по всем его элементам, чтобы убедиться, что все они получаются и валидные.</a:t>
            </a:r>
          </a:p>
          <a:p>
            <a:r>
              <a:t>4. Если у нас есть какая-то хитрая логика выдачи, к примеру, на мобильное устройство, мы можем проверить, что новый аэропорт ему передался с каким-то конкретным параметром</a:t>
            </a:r>
          </a:p>
          <a:p>
            <a:r>
              <a:t>5. Если у аэропорта есть картинка, мы можем легко загрузить файл, а потом убедиться, что файл сохранился и ссылка на него возвращается. При определенном желании можем даже проверить, что это тот же файл (посчитав его хеш) и тд.</a:t>
            </a:r>
          </a:p>
          <a:p>
            <a:r>
              <a:t>Боюсь, что краткой лекции не хватит, чтобы перечислить все возможности.</a:t>
            </a:r>
          </a:p>
          <a:p>
            <a:r>
              <a:t>Если копать глубже, то можно написать скрипты на проверку сортировки. Можно даже используя JDBC-плагин перед началом теста разворачивать БД, а в конце теста ее убивать, чтобы не было конфликтов с существующими тестовыми данными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Ну и последнее, что мы сделаем, это запустим наш тест и посмотрим, как он работает. Для этого нам как раз и понадобится </a:t>
            </a:r>
            <a:r>
              <a:rPr lang="ru-RU" dirty="0" err="1"/>
              <a:t>view</a:t>
            </a:r>
            <a:r>
              <a:rPr lang="ru-RU" dirty="0"/>
              <a:t> </a:t>
            </a:r>
            <a:r>
              <a:rPr lang="ru-RU" dirty="0" err="1"/>
              <a:t>result</a:t>
            </a:r>
            <a:r>
              <a:rPr lang="ru-RU" dirty="0"/>
              <a:t> </a:t>
            </a:r>
            <a:r>
              <a:rPr lang="ru-RU" dirty="0" err="1"/>
              <a:t>tree</a:t>
            </a:r>
            <a:r>
              <a:rPr lang="ru-RU" dirty="0"/>
              <a:t>.</a:t>
            </a:r>
          </a:p>
          <a:p>
            <a:r>
              <a:rPr dirty="0" err="1"/>
              <a:t>Запустим</a:t>
            </a:r>
            <a:r>
              <a:rPr dirty="0"/>
              <a:t> </a:t>
            </a:r>
            <a:r>
              <a:rPr dirty="0" err="1"/>
              <a:t>тест</a:t>
            </a:r>
            <a:r>
              <a:rPr dirty="0"/>
              <a:t> и </a:t>
            </a:r>
            <a:r>
              <a:rPr dirty="0" err="1"/>
              <a:t>посмотрим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результаты</a:t>
            </a:r>
            <a:r>
              <a:rPr dirty="0"/>
              <a:t>. </a:t>
            </a:r>
            <a:r>
              <a:rPr dirty="0" err="1"/>
              <a:t>Мы</a:t>
            </a:r>
            <a:r>
              <a:rPr dirty="0"/>
              <a:t> </a:t>
            </a:r>
            <a:r>
              <a:rPr dirty="0" err="1"/>
              <a:t>можем</a:t>
            </a:r>
            <a:r>
              <a:rPr dirty="0"/>
              <a:t> </a:t>
            </a:r>
            <a:r>
              <a:rPr dirty="0" err="1"/>
              <a:t>видеть</a:t>
            </a:r>
            <a:r>
              <a:rPr dirty="0"/>
              <a:t>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мы</a:t>
            </a:r>
            <a:r>
              <a:rPr dirty="0"/>
              <a:t> </a:t>
            </a:r>
            <a:r>
              <a:rPr dirty="0" err="1"/>
              <a:t>отправляем</a:t>
            </a:r>
            <a:r>
              <a:rPr dirty="0"/>
              <a:t>,</a:t>
            </a:r>
            <a:r>
              <a:rPr lang="ru-RU" dirty="0"/>
              <a:t> 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что мы получаем,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какие проверки упали и почему. Здесь же видно, какие конкретно проверки выдали ошибку (их ведь может быть много, как минимум, по одной на каждый ключ).</a:t>
            </a:r>
          </a:p>
          <a:p>
            <a:r>
              <a:t>В данном случае, у нас 400 ответ, поэтому упали все проверки, но может же быть, что какой-то один ключ сервером не сохранен.</a:t>
            </a:r>
          </a:p>
          <a:p>
            <a:r>
              <a:t>Это поможет как на отладке так и при реальном тестировании.</a:t>
            </a:r>
          </a:p>
          <a:p>
            <a:r>
              <a:t>Чтобы не быть голословным, приведу пример того, что мы сделали на примере того проекта, на основании которого я готовил эту презентацию.</a:t>
            </a:r>
          </a:p>
          <a:p>
            <a:r>
              <a:t>Мы покрыли тестами примерно 60 методов из 70.</a:t>
            </a:r>
          </a:p>
          <a:p>
            <a:r>
              <a:t>За счет автотестов мы выявили примерно 60-70 дефектов, а не выявили около 10 (то есть 10 не отловили из-за неполноты модели)</a:t>
            </a:r>
          </a:p>
          <a:p>
            <a:r>
              <a:t>Из выявленных дефектов примерно треть - это дефекты, выявленные на регрессе, то есть при повторном запуске уже готовых тестов.</a:t>
            </a:r>
          </a:p>
          <a:p>
            <a:r>
              <a:t>Суммарно на разработку модели мы потратили примерно неделю.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Конечно</a:t>
            </a:r>
            <a:r>
              <a:rPr dirty="0"/>
              <a:t>, </a:t>
            </a:r>
            <a:r>
              <a:rPr dirty="0" err="1"/>
              <a:t>нельзя</a:t>
            </a:r>
            <a:r>
              <a:rPr dirty="0"/>
              <a:t> </a:t>
            </a:r>
            <a:r>
              <a:rPr lang="ru-RU" dirty="0"/>
              <a:t>не </a:t>
            </a:r>
            <a:r>
              <a:rPr dirty="0" err="1"/>
              <a:t>сказать</a:t>
            </a:r>
            <a:r>
              <a:rPr dirty="0"/>
              <a:t> 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минусах</a:t>
            </a:r>
            <a:r>
              <a:rPr dirty="0"/>
              <a:t> </a:t>
            </a:r>
            <a:r>
              <a:rPr dirty="0" err="1"/>
              <a:t>данного</a:t>
            </a:r>
            <a:r>
              <a:rPr dirty="0"/>
              <a:t> </a:t>
            </a:r>
            <a:r>
              <a:rPr dirty="0" err="1"/>
              <a:t>подхода</a:t>
            </a:r>
            <a:r>
              <a:rPr dirty="0"/>
              <a:t>.</a:t>
            </a:r>
          </a:p>
          <a:p>
            <a:r>
              <a:rPr dirty="0"/>
              <a:t>1. </a:t>
            </a:r>
            <a:r>
              <a:rPr dirty="0" err="1"/>
              <a:t>Первый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основной</a:t>
            </a:r>
            <a:r>
              <a:rPr dirty="0"/>
              <a:t> - </a:t>
            </a:r>
            <a:r>
              <a:rPr dirty="0" err="1"/>
              <a:t>это</a:t>
            </a:r>
            <a:r>
              <a:rPr dirty="0"/>
              <a:t>, </a:t>
            </a:r>
            <a:r>
              <a:rPr dirty="0" err="1"/>
              <a:t>конечно</a:t>
            </a:r>
            <a:r>
              <a:rPr dirty="0"/>
              <a:t>, </a:t>
            </a:r>
            <a:r>
              <a:rPr dirty="0" err="1"/>
              <a:t>время</a:t>
            </a:r>
            <a:r>
              <a:rPr dirty="0"/>
              <a:t>.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всей</a:t>
            </a:r>
            <a:r>
              <a:rPr dirty="0"/>
              <a:t> </a:t>
            </a:r>
            <a:r>
              <a:rPr dirty="0" err="1"/>
              <a:t>простоте</a:t>
            </a:r>
            <a:r>
              <a:rPr dirty="0"/>
              <a:t> </a:t>
            </a:r>
            <a:r>
              <a:rPr dirty="0" err="1"/>
              <a:t>метода</a:t>
            </a:r>
            <a:r>
              <a:rPr dirty="0"/>
              <a:t>, </a:t>
            </a:r>
            <a:r>
              <a:rPr dirty="0" err="1"/>
              <a:t>вам</a:t>
            </a:r>
            <a:r>
              <a:rPr dirty="0"/>
              <a:t> </a:t>
            </a:r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же</a:t>
            </a:r>
            <a:r>
              <a:rPr dirty="0"/>
              <a:t> </a:t>
            </a:r>
            <a:r>
              <a:rPr dirty="0" err="1"/>
              <a:t>потребуется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какое-то</a:t>
            </a:r>
            <a:r>
              <a:rPr dirty="0"/>
              <a:t> </a:t>
            </a:r>
            <a:r>
              <a:rPr dirty="0" err="1"/>
              <a:t>время</a:t>
            </a:r>
            <a:r>
              <a:rPr dirty="0"/>
              <a:t>. </a:t>
            </a:r>
            <a:r>
              <a:rPr dirty="0" err="1"/>
              <a:t>Плюс</a:t>
            </a:r>
            <a:r>
              <a:rPr dirty="0"/>
              <a:t>,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везде</a:t>
            </a:r>
            <a:r>
              <a:rPr dirty="0"/>
              <a:t> - </a:t>
            </a:r>
            <a:r>
              <a:rPr dirty="0" err="1"/>
              <a:t>время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отладку</a:t>
            </a:r>
            <a:endParaRPr dirty="0"/>
          </a:p>
          <a:p>
            <a:r>
              <a:rPr dirty="0"/>
              <a:t>2. </a:t>
            </a:r>
            <a:r>
              <a:rPr dirty="0" err="1"/>
              <a:t>Если</a:t>
            </a:r>
            <a:r>
              <a:rPr dirty="0"/>
              <a:t> </a:t>
            </a:r>
            <a:r>
              <a:rPr dirty="0" err="1"/>
              <a:t>у</a:t>
            </a:r>
            <a:r>
              <a:rPr dirty="0"/>
              <a:t> </a:t>
            </a:r>
            <a:r>
              <a:rPr dirty="0" err="1"/>
              <a:t>вас</a:t>
            </a:r>
            <a:r>
              <a:rPr dirty="0"/>
              <a:t> </a:t>
            </a:r>
            <a:r>
              <a:rPr dirty="0" err="1"/>
              <a:t>очень</a:t>
            </a:r>
            <a:r>
              <a:rPr dirty="0"/>
              <a:t> </a:t>
            </a:r>
            <a:r>
              <a:rPr dirty="0" err="1"/>
              <a:t>большие</a:t>
            </a:r>
            <a:r>
              <a:rPr dirty="0"/>
              <a:t> </a:t>
            </a:r>
            <a:r>
              <a:rPr dirty="0" err="1"/>
              <a:t>объекты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сотнями</a:t>
            </a:r>
            <a:r>
              <a:rPr dirty="0"/>
              <a:t> </a:t>
            </a:r>
            <a:r>
              <a:rPr dirty="0" err="1"/>
              <a:t>ключей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каждом</a:t>
            </a:r>
            <a:r>
              <a:rPr dirty="0"/>
              <a:t> </a:t>
            </a:r>
            <a:r>
              <a:rPr dirty="0" err="1"/>
              <a:t>запросе</a:t>
            </a:r>
            <a:r>
              <a:rPr dirty="0"/>
              <a:t>, </a:t>
            </a:r>
            <a:r>
              <a:rPr dirty="0" err="1"/>
              <a:t>то</a:t>
            </a:r>
            <a:r>
              <a:rPr dirty="0"/>
              <a:t> </a:t>
            </a:r>
            <a:r>
              <a:rPr dirty="0" err="1"/>
              <a:t>ваш</a:t>
            </a:r>
            <a:r>
              <a:rPr dirty="0"/>
              <a:t> </a:t>
            </a:r>
            <a:r>
              <a:rPr dirty="0" err="1"/>
              <a:t>тест</a:t>
            </a:r>
            <a:r>
              <a:rPr dirty="0"/>
              <a:t> </a:t>
            </a:r>
            <a:r>
              <a:rPr dirty="0" err="1"/>
              <a:t>станет</a:t>
            </a:r>
            <a:r>
              <a:rPr dirty="0"/>
              <a:t> </a:t>
            </a:r>
            <a:r>
              <a:rPr dirty="0" err="1"/>
              <a:t>достаточно</a:t>
            </a:r>
            <a:r>
              <a:rPr dirty="0"/>
              <a:t> </a:t>
            </a:r>
            <a:r>
              <a:rPr dirty="0" err="1"/>
              <a:t>трудным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восприятия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поддержки</a:t>
            </a:r>
            <a:r>
              <a:rPr dirty="0"/>
              <a:t>. </a:t>
            </a:r>
            <a:r>
              <a:rPr dirty="0" err="1"/>
              <a:t>Он</a:t>
            </a:r>
            <a:r>
              <a:rPr dirty="0"/>
              <a:t>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будет</a:t>
            </a:r>
            <a:r>
              <a:rPr dirty="0"/>
              <a:t> </a:t>
            </a:r>
            <a:r>
              <a:rPr dirty="0" err="1"/>
              <a:t>работать</a:t>
            </a:r>
            <a:r>
              <a:rPr dirty="0"/>
              <a:t>, </a:t>
            </a:r>
            <a:r>
              <a:rPr dirty="0" err="1"/>
              <a:t>но</a:t>
            </a:r>
            <a:r>
              <a:rPr dirty="0"/>
              <a:t> </a:t>
            </a:r>
            <a:r>
              <a:rPr dirty="0" err="1"/>
              <a:t>вы</a:t>
            </a:r>
            <a:r>
              <a:rPr dirty="0"/>
              <a:t> </a:t>
            </a:r>
            <a:r>
              <a:rPr dirty="0" err="1"/>
              <a:t>потратите</a:t>
            </a:r>
            <a:r>
              <a:rPr dirty="0"/>
              <a:t> </a:t>
            </a:r>
            <a:r>
              <a:rPr dirty="0" err="1"/>
              <a:t>куда</a:t>
            </a:r>
            <a:r>
              <a:rPr dirty="0"/>
              <a:t> </a:t>
            </a:r>
            <a:r>
              <a:rPr dirty="0" err="1"/>
              <a:t>больше</a:t>
            </a:r>
            <a:r>
              <a:rPr dirty="0"/>
              <a:t> </a:t>
            </a:r>
            <a:r>
              <a:rPr dirty="0" err="1"/>
              <a:t>времени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написание</a:t>
            </a:r>
            <a:r>
              <a:rPr dirty="0"/>
              <a:t>, </a:t>
            </a:r>
            <a:r>
              <a:rPr dirty="0" err="1"/>
              <a:t>отладку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поддержку</a:t>
            </a:r>
            <a:endParaRPr dirty="0"/>
          </a:p>
          <a:p>
            <a:r>
              <a:rPr dirty="0"/>
              <a:t>3. </a:t>
            </a:r>
            <a:r>
              <a:rPr dirty="0" err="1"/>
              <a:t>Если</a:t>
            </a:r>
            <a:r>
              <a:rPr dirty="0"/>
              <a:t> </a:t>
            </a:r>
            <a:r>
              <a:rPr dirty="0" err="1"/>
              <a:t>у</a:t>
            </a:r>
            <a:r>
              <a:rPr dirty="0"/>
              <a:t> </a:t>
            </a:r>
            <a:r>
              <a:rPr dirty="0" err="1"/>
              <a:t>вас</a:t>
            </a:r>
            <a:r>
              <a:rPr dirty="0"/>
              <a:t> </a:t>
            </a:r>
            <a:r>
              <a:rPr dirty="0" err="1"/>
              <a:t>есть</a:t>
            </a:r>
            <a:r>
              <a:rPr dirty="0"/>
              <a:t> </a:t>
            </a:r>
            <a:r>
              <a:rPr dirty="0" err="1"/>
              <a:t>множество</a:t>
            </a:r>
            <a:r>
              <a:rPr dirty="0"/>
              <a:t> </a:t>
            </a:r>
            <a:r>
              <a:rPr dirty="0" err="1"/>
              <a:t>какой-то</a:t>
            </a:r>
            <a:r>
              <a:rPr dirty="0"/>
              <a:t> </a:t>
            </a:r>
            <a:r>
              <a:rPr dirty="0" err="1"/>
              <a:t>сложной</a:t>
            </a:r>
            <a:r>
              <a:rPr dirty="0"/>
              <a:t> </a:t>
            </a:r>
            <a:r>
              <a:rPr dirty="0" err="1"/>
              <a:t>логики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приложении</a:t>
            </a:r>
            <a:r>
              <a:rPr dirty="0"/>
              <a:t>, </a:t>
            </a:r>
            <a:r>
              <a:rPr dirty="0" err="1"/>
              <a:t>может</a:t>
            </a:r>
            <a:r>
              <a:rPr dirty="0"/>
              <a:t> </a:t>
            </a:r>
            <a:r>
              <a:rPr dirty="0" err="1"/>
              <a:t>случиться</a:t>
            </a:r>
            <a:r>
              <a:rPr dirty="0"/>
              <a:t> </a:t>
            </a:r>
            <a:r>
              <a:rPr dirty="0" err="1"/>
              <a:t>так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вам</a:t>
            </a:r>
            <a:r>
              <a:rPr dirty="0"/>
              <a:t> </a:t>
            </a:r>
            <a:r>
              <a:rPr dirty="0" err="1"/>
              <a:t>придется</a:t>
            </a:r>
            <a:r>
              <a:rPr dirty="0"/>
              <a:t> </a:t>
            </a:r>
            <a:r>
              <a:rPr dirty="0" err="1"/>
              <a:t>писать</a:t>
            </a:r>
            <a:r>
              <a:rPr dirty="0"/>
              <a:t> </a:t>
            </a:r>
            <a:r>
              <a:rPr dirty="0" err="1"/>
              <a:t>больше</a:t>
            </a:r>
            <a:r>
              <a:rPr dirty="0"/>
              <a:t> </a:t>
            </a:r>
            <a:r>
              <a:rPr dirty="0" err="1"/>
              <a:t>кода</a:t>
            </a:r>
            <a:r>
              <a:rPr dirty="0"/>
              <a:t>, </a:t>
            </a:r>
            <a:r>
              <a:rPr dirty="0" err="1"/>
              <a:t>чем</a:t>
            </a:r>
            <a:r>
              <a:rPr dirty="0"/>
              <a:t> </a:t>
            </a:r>
            <a:r>
              <a:rPr dirty="0" err="1"/>
              <a:t>пользоваться</a:t>
            </a:r>
            <a:r>
              <a:rPr dirty="0"/>
              <a:t> </a:t>
            </a:r>
            <a:r>
              <a:rPr dirty="0" err="1"/>
              <a:t>стандартными</a:t>
            </a:r>
            <a:r>
              <a:rPr dirty="0"/>
              <a:t> </a:t>
            </a:r>
            <a:r>
              <a:rPr dirty="0" err="1"/>
              <a:t>решениями</a:t>
            </a:r>
            <a:r>
              <a:rPr dirty="0"/>
              <a:t>.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Ну и пара примеров несколько нестандартного применения тех возможностей, которые вам дает Jmeter</a:t>
            </a:r>
          </a:p>
          <a:p>
            <a:r>
              <a:t>1. Случай из реальной жизни. У нас есть приложение, которое используется для учета электроэнергии, помогает проверить входящие платежки и предлагает меряы по оптимизации энергопотребления. В своей работе приложение использует данные с нескольких государственных сайтов. Часть данных пользоваетели вводят вручную централизовано 1 раз для всех объектов (к примеру данные из постановлений правительства региона по тарифам), часть показаний счетчиков считывается автоматически, часть загружается вручную из Excel или XML. Так как система активно дорабатывается и изменяется, нам нужен был инструмент, который позволит быстро проверить, что ничего не поломалось. Что расчеты остаются верными с каждым релизом. Мы просто создали несколько референтных расчетов, которые нам дал бизнес и сказал, что они 100% верные. И буквально за часов написали тесты, которые загружают эти данные и проверяют результат. То есть загрузил это, получил именно 4505,52 и ни копейкой больше или меньше.</a:t>
            </a:r>
          </a:p>
          <a:p>
            <a:r>
              <a:t>2. Уже на этапе интеграции между фронтом и беком, разработчики мобильного приложения попросили от нас на тестовом стенде набор заведомо корректных данных. Мы быстро надергали из готовой модели запросы на корретное создание данных и несколько раз накатывали одной кнопкой нужный набор данных (тут еще сказать, что я знаю про генерацию, но если нет - то нет)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вывод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цель</a:t>
            </a:r>
            <a:r>
              <a:rPr dirty="0"/>
              <a:t> </a:t>
            </a:r>
            <a:r>
              <a:rPr dirty="0" err="1"/>
              <a:t>моего</a:t>
            </a:r>
            <a:r>
              <a:rPr dirty="0"/>
              <a:t> </a:t>
            </a:r>
            <a:r>
              <a:rPr dirty="0" err="1"/>
              <a:t>доклада</a:t>
            </a:r>
            <a:r>
              <a:rPr dirty="0"/>
              <a:t> – </a:t>
            </a:r>
            <a:r>
              <a:rPr dirty="0" err="1"/>
              <a:t>показать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тестировать</a:t>
            </a:r>
            <a:r>
              <a:rPr dirty="0"/>
              <a:t> АПИ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даже</a:t>
            </a:r>
            <a:r>
              <a:rPr dirty="0"/>
              <a:t> </a:t>
            </a:r>
            <a:r>
              <a:rPr dirty="0" err="1"/>
              <a:t>автоматизировано</a:t>
            </a:r>
            <a:r>
              <a:rPr dirty="0"/>
              <a:t> –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очень</a:t>
            </a:r>
            <a:r>
              <a:rPr dirty="0"/>
              <a:t> </a:t>
            </a:r>
            <a:r>
              <a:rPr dirty="0" err="1"/>
              <a:t>просто</a:t>
            </a:r>
            <a:r>
              <a:rPr dirty="0"/>
              <a:t>.</a:t>
            </a:r>
          </a:p>
          <a:p>
            <a:r>
              <a:rPr lang="en-US" dirty="0" err="1"/>
              <a:t>Jmeter</a:t>
            </a:r>
            <a:r>
              <a:rPr lang="en-US" dirty="0"/>
              <a:t> – </a:t>
            </a:r>
            <a:r>
              <a:rPr lang="ru-RU" dirty="0"/>
              <a:t>инструмент именно аналитика, так как для </a:t>
            </a:r>
            <a:r>
              <a:rPr lang="ru-RU" dirty="0" err="1"/>
              <a:t>автотестировщика</a:t>
            </a:r>
            <a:r>
              <a:rPr lang="ru-RU" dirty="0"/>
              <a:t> есть более полезные, но при этом, более </a:t>
            </a:r>
            <a:r>
              <a:rPr lang="ru-RU" dirty="0" err="1"/>
              <a:t>трудозатратные</a:t>
            </a:r>
            <a:r>
              <a:rPr lang="ru-RU"/>
              <a:t> методы</a:t>
            </a:r>
          </a:p>
          <a:p>
            <a:r>
              <a:rPr dirty="0" err="1"/>
              <a:t>Разумеется</a:t>
            </a:r>
            <a:r>
              <a:rPr dirty="0"/>
              <a:t>, </a:t>
            </a:r>
            <a:r>
              <a:rPr dirty="0" err="1"/>
              <a:t>здесь</a:t>
            </a:r>
            <a:r>
              <a:rPr dirty="0"/>
              <a:t>,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везде</a:t>
            </a:r>
            <a:r>
              <a:rPr dirty="0"/>
              <a:t> </a:t>
            </a:r>
            <a:r>
              <a:rPr dirty="0" err="1"/>
              <a:t>есть</a:t>
            </a:r>
            <a:r>
              <a:rPr dirty="0"/>
              <a:t> </a:t>
            </a:r>
            <a:r>
              <a:rPr dirty="0" err="1"/>
              <a:t>свои</a:t>
            </a:r>
            <a:r>
              <a:rPr dirty="0"/>
              <a:t> </a:t>
            </a:r>
            <a:r>
              <a:rPr dirty="0" err="1"/>
              <a:t>особенности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подводные</a:t>
            </a:r>
            <a:r>
              <a:rPr dirty="0"/>
              <a:t> </a:t>
            </a:r>
            <a:r>
              <a:rPr dirty="0" err="1"/>
              <a:t>камни</a:t>
            </a:r>
            <a:r>
              <a:rPr dirty="0"/>
              <a:t>, </a:t>
            </a:r>
            <a:r>
              <a:rPr dirty="0" err="1"/>
              <a:t>но</a:t>
            </a:r>
            <a:r>
              <a:rPr dirty="0"/>
              <a:t>, </a:t>
            </a:r>
            <a:r>
              <a:rPr dirty="0" err="1"/>
              <a:t>изучив</a:t>
            </a:r>
            <a:r>
              <a:rPr dirty="0"/>
              <a:t> </a:t>
            </a:r>
            <a:r>
              <a:rPr dirty="0" err="1"/>
              <a:t>их</a:t>
            </a:r>
            <a:r>
              <a:rPr dirty="0"/>
              <a:t>, </a:t>
            </a:r>
            <a:r>
              <a:rPr dirty="0" err="1"/>
              <a:t>вы</a:t>
            </a:r>
            <a:r>
              <a:rPr dirty="0"/>
              <a:t> </a:t>
            </a:r>
            <a:r>
              <a:rPr dirty="0" err="1"/>
              <a:t>получите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руки</a:t>
            </a:r>
            <a:r>
              <a:rPr dirty="0"/>
              <a:t> </a:t>
            </a:r>
            <a:r>
              <a:rPr dirty="0" err="1"/>
              <a:t>отличный</a:t>
            </a:r>
            <a:r>
              <a:rPr dirty="0"/>
              <a:t> </a:t>
            </a:r>
            <a:r>
              <a:rPr dirty="0" err="1"/>
              <a:t>инструмент</a:t>
            </a:r>
            <a:r>
              <a:rPr dirty="0"/>
              <a:t>, </a:t>
            </a:r>
            <a:r>
              <a:rPr dirty="0" err="1"/>
              <a:t>чтобы</a:t>
            </a:r>
            <a:r>
              <a:rPr dirty="0"/>
              <a:t> </a:t>
            </a:r>
            <a:r>
              <a:rPr dirty="0" err="1"/>
              <a:t>быстро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правильно</a:t>
            </a:r>
            <a:r>
              <a:rPr dirty="0"/>
              <a:t> </a:t>
            </a:r>
            <a:r>
              <a:rPr dirty="0" err="1"/>
              <a:t>тестировать</a:t>
            </a:r>
            <a:r>
              <a:rPr dirty="0"/>
              <a:t> </a:t>
            </a:r>
            <a:r>
              <a:rPr dirty="0" err="1"/>
              <a:t>контракты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вы</a:t>
            </a:r>
            <a:r>
              <a:rPr dirty="0"/>
              <a:t> </a:t>
            </a:r>
            <a:r>
              <a:rPr dirty="0" err="1"/>
              <a:t>разрабатываете</a:t>
            </a:r>
            <a:r>
              <a:rPr dirty="0"/>
              <a:t>!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Рассмотрим</a:t>
            </a:r>
            <a:r>
              <a:rPr dirty="0"/>
              <a:t> </a:t>
            </a:r>
            <a:r>
              <a:rPr dirty="0" err="1"/>
              <a:t>стандартную</a:t>
            </a:r>
            <a:r>
              <a:rPr dirty="0"/>
              <a:t> </a:t>
            </a:r>
            <a:r>
              <a:rPr dirty="0" err="1"/>
              <a:t>ситуацию</a:t>
            </a:r>
            <a:r>
              <a:rPr dirty="0"/>
              <a:t>.</a:t>
            </a:r>
          </a:p>
          <a:p>
            <a:r>
              <a:rPr dirty="0" err="1"/>
              <a:t>Три</a:t>
            </a:r>
            <a:r>
              <a:rPr dirty="0"/>
              <a:t> </a:t>
            </a:r>
            <a:r>
              <a:rPr dirty="0" err="1"/>
              <a:t>команды</a:t>
            </a:r>
            <a:r>
              <a:rPr dirty="0"/>
              <a:t> </a:t>
            </a:r>
            <a:r>
              <a:rPr dirty="0" err="1"/>
              <a:t>работают</a:t>
            </a:r>
            <a:r>
              <a:rPr dirty="0"/>
              <a:t> </a:t>
            </a:r>
            <a:r>
              <a:rPr dirty="0" err="1"/>
              <a:t>над</a:t>
            </a:r>
            <a:r>
              <a:rPr dirty="0"/>
              <a:t> </a:t>
            </a:r>
            <a:r>
              <a:rPr dirty="0" err="1"/>
              <a:t>проектом</a:t>
            </a:r>
            <a:r>
              <a:rPr dirty="0"/>
              <a:t>: </a:t>
            </a:r>
            <a:r>
              <a:rPr dirty="0" err="1"/>
              <a:t>Команда</a:t>
            </a:r>
            <a:r>
              <a:rPr dirty="0"/>
              <a:t> </a:t>
            </a:r>
            <a:r>
              <a:rPr dirty="0" err="1"/>
              <a:t>сервера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другого</a:t>
            </a:r>
            <a:r>
              <a:rPr dirty="0"/>
              <a:t> </a:t>
            </a:r>
            <a:r>
              <a:rPr dirty="0" err="1"/>
              <a:t>подразделения</a:t>
            </a:r>
            <a:r>
              <a:rPr dirty="0"/>
              <a:t>, </a:t>
            </a:r>
            <a:r>
              <a:rPr dirty="0" err="1"/>
              <a:t>команда</a:t>
            </a:r>
            <a:r>
              <a:rPr dirty="0"/>
              <a:t> </a:t>
            </a:r>
            <a:r>
              <a:rPr dirty="0" err="1"/>
              <a:t>мобильной</a:t>
            </a:r>
            <a:r>
              <a:rPr dirty="0"/>
              <a:t> </a:t>
            </a:r>
            <a:r>
              <a:rPr dirty="0" err="1"/>
              <a:t>разработки</a:t>
            </a:r>
            <a:r>
              <a:rPr dirty="0"/>
              <a:t> и </a:t>
            </a:r>
            <a:r>
              <a:rPr dirty="0" err="1"/>
              <a:t>команда</a:t>
            </a:r>
            <a:r>
              <a:rPr dirty="0"/>
              <a:t> Веб-</a:t>
            </a:r>
            <a:r>
              <a:rPr dirty="0" err="1"/>
              <a:t>разработки</a:t>
            </a:r>
            <a:r>
              <a:rPr dirty="0"/>
              <a:t>.</a:t>
            </a:r>
          </a:p>
          <a:p>
            <a:r>
              <a:rPr dirty="0" err="1"/>
              <a:t>Аналитик</a:t>
            </a:r>
            <a:r>
              <a:rPr dirty="0"/>
              <a:t> </a:t>
            </a:r>
            <a:r>
              <a:rPr dirty="0" err="1"/>
              <a:t>написал</a:t>
            </a:r>
            <a:r>
              <a:rPr dirty="0"/>
              <a:t> </a:t>
            </a:r>
            <a:r>
              <a:rPr dirty="0" err="1"/>
              <a:t>требования</a:t>
            </a:r>
            <a:r>
              <a:rPr dirty="0"/>
              <a:t>, </a:t>
            </a:r>
            <a:r>
              <a:rPr dirty="0" err="1"/>
              <a:t>описал</a:t>
            </a:r>
            <a:r>
              <a:rPr dirty="0"/>
              <a:t> </a:t>
            </a:r>
            <a:r>
              <a:rPr dirty="0" err="1"/>
              <a:t>контракт</a:t>
            </a:r>
            <a:r>
              <a:rPr dirty="0"/>
              <a:t> (</a:t>
            </a:r>
            <a:r>
              <a:rPr dirty="0" err="1"/>
              <a:t>то</a:t>
            </a:r>
            <a:r>
              <a:rPr dirty="0"/>
              <a:t> </a:t>
            </a:r>
            <a:r>
              <a:rPr dirty="0" err="1"/>
              <a:t>есть</a:t>
            </a:r>
            <a:r>
              <a:rPr dirty="0"/>
              <a:t> АПИ), </a:t>
            </a:r>
            <a:r>
              <a:rPr dirty="0" err="1"/>
              <a:t>показал</a:t>
            </a:r>
            <a:r>
              <a:rPr dirty="0"/>
              <a:t> </a:t>
            </a:r>
            <a:r>
              <a:rPr dirty="0" err="1"/>
              <a:t>его</a:t>
            </a:r>
            <a:r>
              <a:rPr dirty="0"/>
              <a:t> </a:t>
            </a:r>
            <a:r>
              <a:rPr dirty="0" err="1"/>
              <a:t>тимлидам</a:t>
            </a:r>
            <a:r>
              <a:rPr dirty="0"/>
              <a:t>.</a:t>
            </a:r>
          </a:p>
          <a:p>
            <a:r>
              <a:rPr dirty="0"/>
              <a:t>Тимлиды </a:t>
            </a:r>
            <a:r>
              <a:rPr lang="ru-RU" dirty="0"/>
              <a:t>сказали</a:t>
            </a:r>
            <a:r>
              <a:rPr dirty="0"/>
              <a:t> "</a:t>
            </a:r>
            <a:r>
              <a:rPr dirty="0" err="1"/>
              <a:t>Отличное</a:t>
            </a:r>
            <a:r>
              <a:rPr dirty="0"/>
              <a:t> </a:t>
            </a:r>
            <a:r>
              <a:rPr dirty="0" err="1"/>
              <a:t>описание</a:t>
            </a:r>
            <a:r>
              <a:rPr dirty="0"/>
              <a:t>, </a:t>
            </a:r>
            <a:r>
              <a:rPr dirty="0" err="1"/>
              <a:t>нам</a:t>
            </a:r>
            <a:r>
              <a:rPr dirty="0"/>
              <a:t> </a:t>
            </a:r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кристально</a:t>
            </a:r>
            <a:r>
              <a:rPr dirty="0"/>
              <a:t> </a:t>
            </a:r>
            <a:r>
              <a:rPr dirty="0" err="1"/>
              <a:t>ясно</a:t>
            </a:r>
            <a:r>
              <a:rPr dirty="0"/>
              <a:t>, </a:t>
            </a:r>
            <a:r>
              <a:rPr dirty="0" err="1"/>
              <a:t>спасибо</a:t>
            </a:r>
            <a:r>
              <a:rPr dirty="0"/>
              <a:t> </a:t>
            </a:r>
            <a:r>
              <a:rPr dirty="0" err="1"/>
              <a:t>большое</a:t>
            </a:r>
            <a:r>
              <a:rPr dirty="0"/>
              <a:t> </a:t>
            </a:r>
            <a:r>
              <a:rPr dirty="0" err="1"/>
              <a:t>тебе</a:t>
            </a:r>
            <a:r>
              <a:rPr dirty="0"/>
              <a:t>, </a:t>
            </a:r>
            <a:r>
              <a:rPr dirty="0" err="1"/>
              <a:t>аналитик</a:t>
            </a:r>
            <a:r>
              <a:rPr dirty="0"/>
              <a:t>, </a:t>
            </a:r>
            <a:r>
              <a:rPr dirty="0" err="1"/>
              <a:t>мы</a:t>
            </a:r>
            <a:r>
              <a:rPr dirty="0"/>
              <a:t> </a:t>
            </a:r>
            <a:r>
              <a:rPr dirty="0" err="1"/>
              <a:t>пойдем</a:t>
            </a:r>
            <a:r>
              <a:rPr dirty="0"/>
              <a:t> </a:t>
            </a:r>
            <a:r>
              <a:rPr dirty="0" err="1"/>
              <a:t>работать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ЗАКАЗЧИК</a:t>
            </a:r>
            <a:endParaRPr lang="ru-RU" dirty="0"/>
          </a:p>
          <a:p>
            <a:r>
              <a:rPr dirty="0"/>
              <a:t>И </a:t>
            </a:r>
            <a:r>
              <a:rPr dirty="0" err="1"/>
              <a:t>тут</a:t>
            </a:r>
            <a:r>
              <a:rPr dirty="0"/>
              <a:t> </a:t>
            </a:r>
            <a:r>
              <a:rPr dirty="0" err="1"/>
              <a:t>аналитик</a:t>
            </a:r>
            <a:r>
              <a:rPr dirty="0"/>
              <a:t> </a:t>
            </a:r>
            <a:r>
              <a:rPr dirty="0" err="1"/>
              <a:t>начинает</a:t>
            </a:r>
            <a:r>
              <a:rPr dirty="0"/>
              <a:t> </a:t>
            </a:r>
            <a:r>
              <a:rPr dirty="0" err="1"/>
              <a:t>думать</a:t>
            </a:r>
            <a:r>
              <a:rPr dirty="0"/>
              <a:t>. </a:t>
            </a:r>
            <a:r>
              <a:rPr dirty="0" err="1"/>
              <a:t>Вот</a:t>
            </a:r>
            <a:r>
              <a:rPr dirty="0"/>
              <a:t> я </a:t>
            </a:r>
            <a:r>
              <a:rPr dirty="0" err="1"/>
              <a:t>спроектировал</a:t>
            </a:r>
            <a:r>
              <a:rPr dirty="0"/>
              <a:t> </a:t>
            </a:r>
            <a:r>
              <a:rPr dirty="0" err="1"/>
              <a:t>примерно</a:t>
            </a:r>
            <a:r>
              <a:rPr dirty="0"/>
              <a:t> 70 </a:t>
            </a:r>
            <a:r>
              <a:rPr dirty="0" err="1"/>
              <a:t>методов</a:t>
            </a:r>
            <a:r>
              <a:rPr dirty="0"/>
              <a:t> АПИ, </a:t>
            </a:r>
            <a:r>
              <a:rPr dirty="0" err="1"/>
              <a:t>мобильные</a:t>
            </a:r>
            <a:r>
              <a:rPr dirty="0"/>
              <a:t> и </a:t>
            </a:r>
            <a:r>
              <a:rPr dirty="0" err="1"/>
              <a:t>веб-объекты</a:t>
            </a:r>
            <a:r>
              <a:rPr dirty="0"/>
              <a:t> и </a:t>
            </a:r>
            <a:r>
              <a:rPr dirty="0" err="1"/>
              <a:t>написал</a:t>
            </a:r>
            <a:r>
              <a:rPr dirty="0"/>
              <a:t> 40 </a:t>
            </a:r>
            <a:r>
              <a:rPr dirty="0" err="1"/>
              <a:t>страниц</a:t>
            </a:r>
            <a:r>
              <a:rPr dirty="0"/>
              <a:t> с </a:t>
            </a:r>
            <a:r>
              <a:rPr dirty="0" err="1"/>
              <a:t>логикой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сервера</a:t>
            </a:r>
            <a:r>
              <a:rPr dirty="0"/>
              <a:t>.</a:t>
            </a:r>
            <a:r>
              <a:rPr lang="ru-RU" dirty="0"/>
              <a:t> </a:t>
            </a:r>
            <a:endParaRPr/>
          </a:p>
          <a:p>
            <a:r>
              <a:rPr dirty="0" err="1"/>
              <a:t>Теперь</a:t>
            </a:r>
            <a:r>
              <a:rPr dirty="0"/>
              <a:t> </a:t>
            </a:r>
            <a:r>
              <a:rPr dirty="0" err="1"/>
              <a:t>команды</a:t>
            </a:r>
            <a:r>
              <a:rPr dirty="0"/>
              <a:t> </a:t>
            </a:r>
            <a:r>
              <a:rPr dirty="0" err="1"/>
              <a:t>будут</a:t>
            </a:r>
            <a:r>
              <a:rPr dirty="0"/>
              <a:t> </a:t>
            </a:r>
            <a:r>
              <a:rPr dirty="0" err="1"/>
              <a:t>пару-тройку</a:t>
            </a:r>
            <a:r>
              <a:rPr dirty="0"/>
              <a:t> </a:t>
            </a:r>
            <a:r>
              <a:rPr dirty="0" err="1"/>
              <a:t>месяцев</a:t>
            </a:r>
            <a:r>
              <a:rPr dirty="0"/>
              <a:t> </a:t>
            </a:r>
            <a:r>
              <a:rPr dirty="0" err="1"/>
              <a:t>писать</a:t>
            </a:r>
            <a:r>
              <a:rPr dirty="0"/>
              <a:t> </a:t>
            </a:r>
            <a:r>
              <a:rPr dirty="0" err="1"/>
              <a:t>код</a:t>
            </a:r>
            <a:r>
              <a:rPr dirty="0"/>
              <a:t>, </a:t>
            </a:r>
            <a:r>
              <a:rPr dirty="0" err="1"/>
              <a:t>практически</a:t>
            </a:r>
            <a:r>
              <a:rPr dirty="0"/>
              <a:t> </a:t>
            </a:r>
            <a:r>
              <a:rPr dirty="0" err="1"/>
              <a:t>независимо</a:t>
            </a:r>
            <a:r>
              <a:rPr dirty="0"/>
              <a:t> </a:t>
            </a:r>
            <a:r>
              <a:rPr dirty="0" err="1"/>
              <a:t>друг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друга</a:t>
            </a:r>
            <a:r>
              <a:rPr dirty="0"/>
              <a:t>, а </a:t>
            </a:r>
            <a:r>
              <a:rPr dirty="0" err="1"/>
              <a:t>потом</a:t>
            </a:r>
            <a:r>
              <a:rPr dirty="0"/>
              <a:t> </a:t>
            </a:r>
            <a:r>
              <a:rPr dirty="0" err="1"/>
              <a:t>мы</a:t>
            </a:r>
            <a:r>
              <a:rPr dirty="0"/>
              <a:t> </a:t>
            </a:r>
            <a:r>
              <a:rPr dirty="0" err="1"/>
              <a:t>начнем</a:t>
            </a:r>
            <a:r>
              <a:rPr dirty="0"/>
              <a:t> </a:t>
            </a:r>
            <a:r>
              <a:rPr dirty="0" err="1"/>
              <a:t>интегрироваться</a:t>
            </a:r>
            <a:r>
              <a:rPr dirty="0"/>
              <a:t>.</a:t>
            </a:r>
          </a:p>
          <a:p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своего</a:t>
            </a:r>
            <a:r>
              <a:rPr dirty="0"/>
              <a:t> </a:t>
            </a:r>
            <a:r>
              <a:rPr dirty="0" err="1"/>
              <a:t>опыта</a:t>
            </a:r>
            <a:r>
              <a:rPr dirty="0"/>
              <a:t> </a:t>
            </a:r>
            <a:r>
              <a:rPr dirty="0" err="1"/>
              <a:t>он</a:t>
            </a:r>
            <a:r>
              <a:rPr dirty="0"/>
              <a:t> </a:t>
            </a:r>
            <a:r>
              <a:rPr dirty="0" err="1"/>
              <a:t>знает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часто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этапе</a:t>
            </a:r>
            <a:r>
              <a:rPr dirty="0"/>
              <a:t> </a:t>
            </a:r>
            <a:r>
              <a:rPr dirty="0" err="1"/>
              <a:t>интеграции</a:t>
            </a:r>
            <a:r>
              <a:rPr dirty="0"/>
              <a:t> </a:t>
            </a:r>
            <a:r>
              <a:rPr dirty="0" err="1"/>
              <a:t>начинаются</a:t>
            </a:r>
            <a:r>
              <a:rPr dirty="0"/>
              <a:t> </a:t>
            </a:r>
            <a:r>
              <a:rPr dirty="0" err="1"/>
              <a:t>проблемы</a:t>
            </a:r>
            <a:r>
              <a:rPr dirty="0"/>
              <a:t>. </a:t>
            </a:r>
            <a:r>
              <a:rPr dirty="0" err="1"/>
              <a:t>Кто-то</a:t>
            </a:r>
            <a:r>
              <a:rPr dirty="0"/>
              <a:t> </a:t>
            </a:r>
            <a:r>
              <a:rPr dirty="0" err="1"/>
              <a:t>что-то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понял</a:t>
            </a:r>
            <a:r>
              <a:rPr dirty="0"/>
              <a:t>, </a:t>
            </a:r>
            <a:r>
              <a:rPr dirty="0" err="1"/>
              <a:t>тут</a:t>
            </a:r>
            <a:r>
              <a:rPr dirty="0"/>
              <a:t> </a:t>
            </a:r>
            <a:r>
              <a:rPr dirty="0" err="1"/>
              <a:t>разработчики</a:t>
            </a:r>
            <a:r>
              <a:rPr dirty="0"/>
              <a:t> </a:t>
            </a:r>
            <a:r>
              <a:rPr dirty="0" err="1"/>
              <a:t>фронта</a:t>
            </a:r>
            <a:r>
              <a:rPr dirty="0"/>
              <a:t> </a:t>
            </a:r>
            <a:r>
              <a:rPr dirty="0" err="1"/>
              <a:t>ждали</a:t>
            </a:r>
            <a:r>
              <a:rPr dirty="0"/>
              <a:t> </a:t>
            </a:r>
            <a:r>
              <a:rPr dirty="0" err="1"/>
              <a:t>одно</a:t>
            </a:r>
            <a:r>
              <a:rPr dirty="0"/>
              <a:t>, а </a:t>
            </a:r>
            <a:r>
              <a:rPr dirty="0" err="1"/>
              <a:t>сервер</a:t>
            </a:r>
            <a:r>
              <a:rPr dirty="0"/>
              <a:t> </a:t>
            </a:r>
            <a:r>
              <a:rPr dirty="0" err="1"/>
              <a:t>вернул</a:t>
            </a:r>
            <a:r>
              <a:rPr dirty="0"/>
              <a:t> </a:t>
            </a:r>
            <a:r>
              <a:rPr dirty="0" err="1"/>
              <a:t>другое</a:t>
            </a:r>
            <a:r>
              <a:rPr dirty="0"/>
              <a:t>, </a:t>
            </a:r>
            <a:r>
              <a:rPr dirty="0" err="1"/>
              <a:t>тут</a:t>
            </a:r>
            <a:r>
              <a:rPr dirty="0"/>
              <a:t> </a:t>
            </a:r>
            <a:r>
              <a:rPr dirty="0" err="1"/>
              <a:t>аналитик</a:t>
            </a:r>
            <a:r>
              <a:rPr dirty="0"/>
              <a:t> </a:t>
            </a:r>
            <a:r>
              <a:rPr dirty="0" err="1"/>
              <a:t>ошибся</a:t>
            </a:r>
            <a:r>
              <a:rPr dirty="0"/>
              <a:t>, </a:t>
            </a:r>
            <a:r>
              <a:rPr dirty="0" err="1"/>
              <a:t>тут</a:t>
            </a:r>
            <a:r>
              <a:rPr dirty="0"/>
              <a:t> </a:t>
            </a:r>
            <a:r>
              <a:rPr dirty="0" err="1"/>
              <a:t>еще</a:t>
            </a:r>
            <a:r>
              <a:rPr dirty="0"/>
              <a:t> </a:t>
            </a:r>
            <a:r>
              <a:rPr dirty="0" err="1"/>
              <a:t>что-то</a:t>
            </a:r>
            <a:r>
              <a:rPr dirty="0"/>
              <a:t>.</a:t>
            </a:r>
            <a:r>
              <a:rPr lang="ru-RU" dirty="0"/>
              <a:t> </a:t>
            </a:r>
            <a:endParaRPr dirty="0"/>
          </a:p>
          <a:p>
            <a:r>
              <a:rPr dirty="0"/>
              <a:t>А </a:t>
            </a:r>
            <a:r>
              <a:rPr dirty="0" err="1"/>
              <a:t>еще</a:t>
            </a:r>
            <a:r>
              <a:rPr dirty="0"/>
              <a:t> </a:t>
            </a:r>
            <a:r>
              <a:rPr dirty="0" err="1"/>
              <a:t>мобильные</a:t>
            </a:r>
            <a:r>
              <a:rPr dirty="0"/>
              <a:t> </a:t>
            </a:r>
            <a:r>
              <a:rPr dirty="0" err="1"/>
              <a:t>приложения</a:t>
            </a:r>
            <a:r>
              <a:rPr dirty="0"/>
              <a:t> </a:t>
            </a:r>
            <a:r>
              <a:rPr dirty="0" err="1"/>
              <a:t>очень</a:t>
            </a:r>
            <a:r>
              <a:rPr dirty="0"/>
              <a:t> </a:t>
            </a:r>
            <a:r>
              <a:rPr dirty="0" err="1"/>
              <a:t>чувствительны</a:t>
            </a:r>
            <a:r>
              <a:rPr dirty="0"/>
              <a:t> к </a:t>
            </a:r>
            <a:r>
              <a:rPr dirty="0" err="1"/>
              <a:t>корректности</a:t>
            </a:r>
            <a:r>
              <a:rPr dirty="0"/>
              <a:t> </a:t>
            </a:r>
            <a:r>
              <a:rPr dirty="0" err="1"/>
              <a:t>данных</a:t>
            </a:r>
            <a:r>
              <a:rPr dirty="0"/>
              <a:t>.</a:t>
            </a:r>
          </a:p>
          <a:p>
            <a:r>
              <a:rPr dirty="0"/>
              <a:t>И </a:t>
            </a:r>
            <a:r>
              <a:rPr dirty="0" err="1"/>
              <a:t>хорошо</a:t>
            </a:r>
            <a:r>
              <a:rPr dirty="0"/>
              <a:t> </a:t>
            </a:r>
            <a:r>
              <a:rPr dirty="0" err="1"/>
              <a:t>бы</a:t>
            </a:r>
            <a:r>
              <a:rPr dirty="0"/>
              <a:t> к </a:t>
            </a:r>
            <a:r>
              <a:rPr dirty="0" err="1"/>
              <a:t>моменту</a:t>
            </a:r>
            <a:r>
              <a:rPr dirty="0"/>
              <a:t>, </a:t>
            </a:r>
            <a:r>
              <a:rPr dirty="0" err="1"/>
              <a:t>когда</a:t>
            </a:r>
            <a:r>
              <a:rPr dirty="0"/>
              <a:t> </a:t>
            </a:r>
            <a:r>
              <a:rPr dirty="0" err="1"/>
              <a:t>начнется</a:t>
            </a:r>
            <a:r>
              <a:rPr dirty="0"/>
              <a:t> </a:t>
            </a:r>
            <a:r>
              <a:rPr dirty="0" err="1"/>
              <a:t>интеграция</a:t>
            </a:r>
            <a:r>
              <a:rPr dirty="0"/>
              <a:t>, </a:t>
            </a:r>
            <a:r>
              <a:rPr dirty="0" err="1"/>
              <a:t>быть</a:t>
            </a:r>
            <a:r>
              <a:rPr dirty="0"/>
              <a:t> </a:t>
            </a:r>
            <a:r>
              <a:rPr dirty="0" err="1"/>
              <a:t>уверенным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хотя</a:t>
            </a:r>
            <a:r>
              <a:rPr dirty="0"/>
              <a:t> </a:t>
            </a:r>
            <a:r>
              <a:rPr dirty="0" err="1"/>
              <a:t>бы</a:t>
            </a:r>
            <a:r>
              <a:rPr dirty="0"/>
              <a:t> </a:t>
            </a:r>
            <a:r>
              <a:rPr dirty="0" err="1"/>
              <a:t>сервер</a:t>
            </a:r>
            <a:r>
              <a:rPr dirty="0"/>
              <a:t> </a:t>
            </a:r>
            <a:r>
              <a:rPr dirty="0" err="1"/>
              <a:t>работает</a:t>
            </a:r>
            <a:r>
              <a:rPr dirty="0"/>
              <a:t> </a:t>
            </a:r>
            <a:r>
              <a:rPr dirty="0" err="1"/>
              <a:t>корректно</a:t>
            </a:r>
            <a:r>
              <a:rPr dirty="0"/>
              <a:t>.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сильно</a:t>
            </a:r>
            <a:r>
              <a:rPr dirty="0"/>
              <a:t> </a:t>
            </a:r>
            <a:r>
              <a:rPr dirty="0" err="1"/>
              <a:t>снизит</a:t>
            </a:r>
            <a:r>
              <a:rPr dirty="0"/>
              <a:t> </a:t>
            </a:r>
            <a:r>
              <a:rPr dirty="0" err="1"/>
              <a:t>трудозатраты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тестировании</a:t>
            </a:r>
            <a:r>
              <a:rPr dirty="0"/>
              <a:t>, </a:t>
            </a:r>
            <a:r>
              <a:rPr dirty="0" err="1"/>
              <a:t>так</a:t>
            </a:r>
            <a:r>
              <a:rPr dirty="0"/>
              <a:t>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поможет</a:t>
            </a:r>
            <a:r>
              <a:rPr dirty="0"/>
              <a:t> </a:t>
            </a:r>
            <a:r>
              <a:rPr dirty="0" err="1"/>
              <a:t>быстрее</a:t>
            </a:r>
            <a:r>
              <a:rPr dirty="0"/>
              <a:t> </a:t>
            </a:r>
            <a:r>
              <a:rPr dirty="0" err="1"/>
              <a:t>локализовать</a:t>
            </a:r>
            <a:r>
              <a:rPr dirty="0"/>
              <a:t> </a:t>
            </a:r>
            <a:r>
              <a:rPr dirty="0" err="1"/>
              <a:t>проблему</a:t>
            </a:r>
            <a:r>
              <a:rPr dirty="0"/>
              <a:t>.</a:t>
            </a:r>
          </a:p>
          <a:p>
            <a:r>
              <a:rPr dirty="0" err="1"/>
              <a:t>Конечно</a:t>
            </a:r>
            <a:r>
              <a:rPr dirty="0"/>
              <a:t>, </a:t>
            </a:r>
            <a:r>
              <a:rPr dirty="0" err="1"/>
              <a:t>если</a:t>
            </a:r>
            <a:r>
              <a:rPr dirty="0"/>
              <a:t> в </a:t>
            </a:r>
            <a:r>
              <a:rPr dirty="0" err="1"/>
              <a:t>проекте</a:t>
            </a:r>
            <a:r>
              <a:rPr dirty="0"/>
              <a:t> </a:t>
            </a:r>
            <a:r>
              <a:rPr dirty="0" err="1"/>
              <a:t>есть</a:t>
            </a:r>
            <a:r>
              <a:rPr dirty="0"/>
              <a:t> </a:t>
            </a:r>
            <a:r>
              <a:rPr dirty="0" err="1"/>
              <a:t>автотестер</a:t>
            </a:r>
            <a:r>
              <a:rPr dirty="0"/>
              <a:t>, у </a:t>
            </a:r>
            <a:r>
              <a:rPr dirty="0" err="1"/>
              <a:t>него</a:t>
            </a:r>
            <a:r>
              <a:rPr dirty="0"/>
              <a:t> </a:t>
            </a:r>
            <a:r>
              <a:rPr dirty="0" err="1"/>
              <a:t>есть</a:t>
            </a:r>
            <a:r>
              <a:rPr dirty="0"/>
              <a:t> </a:t>
            </a:r>
            <a:r>
              <a:rPr dirty="0" err="1"/>
              <a:t>ресурсы</a:t>
            </a:r>
            <a:r>
              <a:rPr dirty="0"/>
              <a:t>, </a:t>
            </a:r>
            <a:r>
              <a:rPr dirty="0" err="1"/>
              <a:t>чтобы</a:t>
            </a:r>
            <a:r>
              <a:rPr dirty="0"/>
              <a:t> </a:t>
            </a:r>
            <a:r>
              <a:rPr dirty="0" err="1"/>
              <a:t>покрыть</a:t>
            </a:r>
            <a:r>
              <a:rPr dirty="0"/>
              <a:t> </a:t>
            </a:r>
            <a:r>
              <a:rPr dirty="0" err="1"/>
              <a:t>весь</a:t>
            </a:r>
            <a:r>
              <a:rPr dirty="0"/>
              <a:t> </a:t>
            </a:r>
            <a:r>
              <a:rPr dirty="0" err="1"/>
              <a:t>сервер</a:t>
            </a:r>
            <a:r>
              <a:rPr dirty="0"/>
              <a:t> </a:t>
            </a:r>
            <a:r>
              <a:rPr dirty="0" err="1"/>
              <a:t>автотестами</a:t>
            </a:r>
            <a:r>
              <a:rPr dirty="0"/>
              <a:t> к </a:t>
            </a:r>
            <a:r>
              <a:rPr dirty="0" err="1"/>
              <a:t>моменту</a:t>
            </a:r>
            <a:r>
              <a:rPr dirty="0"/>
              <a:t>, </a:t>
            </a:r>
            <a:r>
              <a:rPr dirty="0" err="1"/>
              <a:t>когда</a:t>
            </a:r>
            <a:r>
              <a:rPr dirty="0"/>
              <a:t> </a:t>
            </a:r>
            <a:r>
              <a:rPr dirty="0" err="1"/>
              <a:t>начнется</a:t>
            </a:r>
            <a:r>
              <a:rPr dirty="0"/>
              <a:t> </a:t>
            </a:r>
            <a:r>
              <a:rPr dirty="0" err="1"/>
              <a:t>интеграция</a:t>
            </a:r>
            <a:r>
              <a:rPr dirty="0"/>
              <a:t> </a:t>
            </a:r>
            <a:r>
              <a:rPr dirty="0" err="1"/>
              <a:t>сервера</a:t>
            </a:r>
            <a:r>
              <a:rPr dirty="0"/>
              <a:t> и </a:t>
            </a:r>
            <a:r>
              <a:rPr dirty="0" err="1"/>
              <a:t>клиентов</a:t>
            </a:r>
            <a:r>
              <a:rPr dirty="0"/>
              <a:t>, </a:t>
            </a:r>
            <a:r>
              <a:rPr dirty="0" err="1"/>
              <a:t>то</a:t>
            </a:r>
            <a:r>
              <a:rPr dirty="0"/>
              <a:t> </a:t>
            </a:r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ок</a:t>
            </a:r>
            <a:r>
              <a:rPr dirty="0"/>
              <a:t>.</a:t>
            </a:r>
          </a:p>
          <a:p>
            <a:r>
              <a:rPr dirty="0" err="1"/>
              <a:t>Но</a:t>
            </a:r>
            <a:r>
              <a:rPr dirty="0"/>
              <a:t> </a:t>
            </a:r>
            <a:r>
              <a:rPr dirty="0" err="1"/>
              <a:t>мы</a:t>
            </a:r>
            <a:r>
              <a:rPr dirty="0"/>
              <a:t> </a:t>
            </a:r>
            <a:r>
              <a:rPr dirty="0" err="1"/>
              <a:t>живем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в </a:t>
            </a:r>
            <a:r>
              <a:rPr dirty="0" err="1"/>
              <a:t>идеальном</a:t>
            </a:r>
            <a:r>
              <a:rPr dirty="0"/>
              <a:t> </a:t>
            </a:r>
            <a:r>
              <a:rPr dirty="0" err="1"/>
              <a:t>мире</a:t>
            </a:r>
            <a:r>
              <a:rPr dirty="0"/>
              <a:t> и </a:t>
            </a:r>
            <a:r>
              <a:rPr dirty="0" err="1"/>
              <a:t>зачастую</a:t>
            </a:r>
            <a:r>
              <a:rPr dirty="0"/>
              <a:t> </a:t>
            </a:r>
            <a:r>
              <a:rPr dirty="0" err="1"/>
              <a:t>бывает</a:t>
            </a:r>
            <a:r>
              <a:rPr dirty="0"/>
              <a:t> </a:t>
            </a:r>
            <a:r>
              <a:rPr dirty="0" err="1"/>
              <a:t>так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автотестера</a:t>
            </a:r>
            <a:r>
              <a:rPr dirty="0"/>
              <a:t> </a:t>
            </a:r>
            <a:r>
              <a:rPr dirty="0" err="1"/>
              <a:t>нет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он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справляется</a:t>
            </a:r>
            <a:r>
              <a:rPr dirty="0"/>
              <a:t> с </a:t>
            </a:r>
            <a:r>
              <a:rPr dirty="0" err="1"/>
              <a:t>нагрузкой</a:t>
            </a:r>
            <a:r>
              <a:rPr dirty="0"/>
              <a:t>.</a:t>
            </a:r>
          </a:p>
          <a:p>
            <a:r>
              <a:rPr dirty="0" err="1"/>
              <a:t>Также</a:t>
            </a:r>
            <a:r>
              <a:rPr dirty="0"/>
              <a:t>, </a:t>
            </a:r>
            <a:r>
              <a:rPr dirty="0" err="1"/>
              <a:t>если</a:t>
            </a:r>
            <a:r>
              <a:rPr dirty="0"/>
              <a:t> </a:t>
            </a:r>
            <a:r>
              <a:rPr dirty="0" err="1"/>
              <a:t>команда</a:t>
            </a:r>
            <a:r>
              <a:rPr dirty="0"/>
              <a:t> </a:t>
            </a:r>
            <a:r>
              <a:rPr dirty="0" err="1"/>
              <a:t>серверной</a:t>
            </a:r>
            <a:r>
              <a:rPr dirty="0"/>
              <a:t> </a:t>
            </a:r>
            <a:r>
              <a:rPr dirty="0" err="1"/>
              <a:t>разработки</a:t>
            </a:r>
            <a:r>
              <a:rPr dirty="0"/>
              <a:t> </a:t>
            </a:r>
            <a:r>
              <a:rPr dirty="0" err="1"/>
              <a:t>работает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Agile, </a:t>
            </a:r>
            <a:r>
              <a:rPr dirty="0" err="1"/>
              <a:t>то</a:t>
            </a:r>
            <a:r>
              <a:rPr dirty="0"/>
              <a:t> </a:t>
            </a:r>
            <a:r>
              <a:rPr dirty="0" err="1"/>
              <a:t>они</a:t>
            </a:r>
            <a:r>
              <a:rPr dirty="0"/>
              <a:t> </a:t>
            </a:r>
            <a:r>
              <a:rPr dirty="0" err="1"/>
              <a:t>должны</a:t>
            </a:r>
            <a:r>
              <a:rPr dirty="0"/>
              <a:t> </a:t>
            </a:r>
            <a:r>
              <a:rPr dirty="0" err="1"/>
              <a:t>каждый</a:t>
            </a:r>
            <a:r>
              <a:rPr dirty="0"/>
              <a:t> </a:t>
            </a:r>
            <a:r>
              <a:rPr dirty="0" err="1"/>
              <a:t>спринт</a:t>
            </a:r>
            <a:r>
              <a:rPr dirty="0"/>
              <a:t> </a:t>
            </a:r>
            <a:r>
              <a:rPr dirty="0" err="1"/>
              <a:t>как-то</a:t>
            </a:r>
            <a:r>
              <a:rPr dirty="0"/>
              <a:t> </a:t>
            </a:r>
            <a:r>
              <a:rPr dirty="0" err="1"/>
              <a:t>закрывать</a:t>
            </a:r>
            <a:r>
              <a:rPr dirty="0"/>
              <a:t> </a:t>
            </a:r>
            <a:r>
              <a:rPr dirty="0" err="1"/>
              <a:t>свои</a:t>
            </a:r>
            <a:r>
              <a:rPr dirty="0"/>
              <a:t> </a:t>
            </a:r>
            <a:r>
              <a:rPr dirty="0" err="1"/>
              <a:t>задачи</a:t>
            </a:r>
            <a:r>
              <a:rPr dirty="0"/>
              <a:t>, а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принять</a:t>
            </a:r>
            <a:r>
              <a:rPr dirty="0"/>
              <a:t> и </a:t>
            </a:r>
            <a:r>
              <a:rPr dirty="0" err="1"/>
              <a:t>проверить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совсем</a:t>
            </a:r>
            <a:r>
              <a:rPr dirty="0"/>
              <a:t> </a:t>
            </a:r>
            <a:r>
              <a:rPr dirty="0" err="1"/>
              <a:t>понятно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Возможностей проверить, конечно, много.</a:t>
            </a:r>
          </a:p>
          <a:p>
            <a:r>
              <a:t>Возможно, вам известны http-реквестеры, типа Постмана, или некоторых плагинов Хрома. </a:t>
            </a:r>
          </a:p>
          <a:p>
            <a:r>
              <a:t>Также ответственные разработчики размечают свой код, выставляя АПИ в Сваггере, чтобы его можно было проверить.</a:t>
            </a:r>
          </a:p>
          <a:p>
            <a:r>
              <a:t>Оба эти решения, при их несомненной полезности, имеют 3 недостатка:</a:t>
            </a:r>
          </a:p>
          <a:p>
            <a:r>
              <a:t>1. Большую часть проверок придется делать "на глаз", то есть отправил одно, посмотрел на ответ, отправил другое, снова посмотрел и тд</a:t>
            </a:r>
          </a:p>
          <a:p>
            <a:r>
              <a:t>2. Проверив один раз, после следующего релиза по-хорошему нужно заново провести ту же проверку, чтобы убедиться, что ничего из старого ф-ла не сломалось.</a:t>
            </a:r>
          </a:p>
          <a:p>
            <a:r>
              <a:t>3. Что реквестеры, что Сваггер становятся актуальны, когда уже что-то работает, методы уже выставлены. А это не всегда происходит сразу (пока сделают базу, пока напишут основную логику и тд)</a:t>
            </a:r>
          </a:p>
          <a:p>
            <a:r>
              <a:t>Selenium, он великолепен, но, увы, требует больших трудозатрат и немалой компетенции в автотестировании. То есть это все-таки инструмент автотестера, а не аналитика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И здесь нам на помощь приходит Jmeter. Что такое Jmeter?</a:t>
            </a:r>
          </a:p>
          <a:p>
            <a:r>
              <a:t>Это опенсорсный продукт, распространяемый по Апач-лицензии, который в первую очередь предназначен для нагрузочного тестирования. Однако, за время существования решения для него было написано множество различных функциональных модулей и плагинов, которые позволяют не только (и не столько) провести нагрузочный тест, но и логическую проверку АПИ.</a:t>
            </a:r>
          </a:p>
          <a:p>
            <a:r>
              <a:t>Для этого мы его и используем.</a:t>
            </a:r>
          </a:p>
          <a:p>
            <a:r>
              <a:t>Основные плюсы решения:</a:t>
            </a:r>
          </a:p>
          <a:p>
            <a:r>
              <a:t>1. Jmeter очень простой инструмент, он не требует каких-либо навыков написания кода, чтобы создать простую проверку АПИ. На самом деле единственное, что от вас потребуется это понимать в целом как работает АПИ и знать логику, заложенную в него. Но с этим-то проблем точно не возникнет, вы же сами проектировали это АПИ и кто как не вы знаете, как оно должно работать.</a:t>
            </a:r>
          </a:p>
          <a:p>
            <a:r>
              <a:t>2. Как следствие первого пункта, используя Jmeter можно очень быстро написать тесты, не тратя на это слишком много времени.</a:t>
            </a:r>
          </a:p>
          <a:p>
            <a:r>
              <a:t>3. Jmeter - популярный инструмент и в сети огромное количество гайдов, разобранных случаев и т.п.</a:t>
            </a:r>
          </a:p>
          <a:p>
            <a:r>
              <a:t>4. Если же вам все-таки потребуется провести какую-то сложную проверку, которую не сделать стандартными методами, всегда можно попросить разработчика потратить 15-20 минут и написать простейшую функцию, которая выполнит требуемую проверку</a:t>
            </a:r>
          </a:p>
          <a:p>
            <a:r>
              <a:t>Давайте рассмотрим простой пример того, как мы можем быстро сделать простой тест работы метода на Jmeter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Предположим, что нам нужно проверить, что некая сущность, пусть это будет аэропорт, создается, удаляется, получается в списке и тп. </a:t>
            </a:r>
          </a:p>
          <a:p>
            <a:r>
              <a:t>Вот как выглядит аэропорт. Есть название на русском, код, город, страна, и три этих же параметра на английском. </a:t>
            </a:r>
          </a:p>
          <a:p>
            <a:r>
              <a:t>И по аэропорту у нас есть стандартный набор методов CRUD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Рассмотрим теперь элементы нашего теста, которые позволят нам провести тестирование и достаточно хорошо проверить методы.</a:t>
            </a:r>
          </a:p>
          <a:p>
            <a:r>
              <a:t>1. Мы создаем тред. Тред - это по сути наш тестплан, который содержит в себе все наши вызовы. Желательно, чтобы тред был с одной стороны законченным с точки зрения ожидаемых сценариев тестирования, а с другой не слишком громоздким, чтобы вам было проще с ним разобраться. </a:t>
            </a:r>
          </a:p>
          <a:p>
            <a:r>
              <a:t>Нужно помнить, что без дополнительных приседаний нельзя передать переменные из треда в тред (хотя, если очень нужно, это возможно), так что лучше всего в рамках треда работать с одной сущностью и пройти все сценарии так, чтобы план был законченным и не зависел от других тредов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3. И последнее приготовление, мы пишем генератор переменных, то есть тех данных, которые мы будем отправлять и возврат которых мы будем ожидать. То есть, к примеру, мы делаем переменную названия аэропорта и мы ждем, что если мы создадим аэропорт с названием таким-то, то и в ответ нам должно прийти то же название. </a:t>
            </a:r>
          </a:p>
          <a:p>
            <a:r>
              <a:t>Можно по-разному подходить к генерации переменных - можно использовать GUID, тогда переменная точно будет уникальной, можно, как на примере использовать человекопонятные названия, добавляя к ним рандомное число для некоторой уникальности. Человекопонятные хороши тем, что они ближе к реальным данным и, к примеру, если разработчики накосячили и сделали длину поля в БД слишком короткой, мы сразу это увидим.</a:t>
            </a:r>
          </a:p>
          <a:p>
            <a:r>
              <a:t>4. и последнее - мы добавляем элемент view results tree, который позволит нам увидеть, как идет тест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Теперь самое время перейти к самому запросу. </a:t>
            </a:r>
          </a:p>
          <a:p>
            <a:r>
              <a:t>Мы создаем папку в проекте (папка почти ни на что не влияет, но помогает проект структурировать, чтобы быстро находить нужные места) и создаем запрос.</a:t>
            </a:r>
          </a:p>
          <a:p>
            <a:r>
              <a:t>Вот на примере запрос создания собственно аэропорта. Здесь нет ничего сложно, все как в обычном хттп-реквестере - тело запрос, тип хттп-метода да и все (хедеры и путь подтянулись из хттп-дефолтс)</a:t>
            </a:r>
          </a:p>
          <a:p>
            <a:r>
              <a:t>Теперь перейдем непосредственно к проверкам - тому, ради чего все затевалось.</a:t>
            </a:r>
          </a:p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1164" y="6397942"/>
            <a:ext cx="262636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B San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B San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B San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B San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B San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B San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B San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B San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B San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SB Sans Display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B Sans Display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SB Sans Display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B Sans Display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SB Sans Display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B Sans Display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SB Sans Display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B Sans Display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SB Sans Display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B Sans Display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SB Sans Display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B Sans Display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SB Sans Display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B Sans Display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SB Sans Display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B Sans Display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SB Sans Display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SB Sans Display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B Sans Display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B Sans Display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B Sans Display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B Sans Display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B Sans Display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B Sans Display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B Sans Display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B Sans Display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B Sans Display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tif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1569" y="-467174"/>
            <a:ext cx="18030030" cy="7759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38" y="570512"/>
            <a:ext cx="1290452" cy="317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851" y="2767595"/>
            <a:ext cx="2692401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29" y="3392369"/>
            <a:ext cx="3558832" cy="271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Изображение" descr="Изображе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524" y="5322656"/>
            <a:ext cx="1903278" cy="4493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Рисунок 3" descr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474" y="-8538"/>
            <a:ext cx="13441839" cy="693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Рисунок 5" descr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502" y="-88900"/>
            <a:ext cx="12268804" cy="75711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Группа"/>
          <p:cNvGrpSpPr/>
          <p:nvPr/>
        </p:nvGrpSpPr>
        <p:grpSpPr>
          <a:xfrm>
            <a:off x="-85476" y="-63144"/>
            <a:ext cx="12345482" cy="7324469"/>
            <a:chOff x="0" y="0"/>
            <a:chExt cx="12345481" cy="7324467"/>
          </a:xfrm>
        </p:grpSpPr>
        <p:grpSp>
          <p:nvGrpSpPr>
            <p:cNvPr id="170" name="Группа"/>
            <p:cNvGrpSpPr/>
            <p:nvPr/>
          </p:nvGrpSpPr>
          <p:grpSpPr>
            <a:xfrm>
              <a:off x="17469" y="0"/>
              <a:ext cx="12328013" cy="6962169"/>
              <a:chOff x="0" y="0"/>
              <a:chExt cx="12328011" cy="6962168"/>
            </a:xfrm>
          </p:grpSpPr>
          <p:pic>
            <p:nvPicPr>
              <p:cNvPr id="168" name="Рисунок 7" descr="Рисунок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8258" y="0"/>
                <a:ext cx="8899754" cy="69621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9" name="Рисунок 7" descr="Рисунок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8899753" cy="69621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71" name="Рисунок 6" descr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737"/>
              <a:ext cx="9274021" cy="73207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Группа"/>
          <p:cNvGrpSpPr/>
          <p:nvPr/>
        </p:nvGrpSpPr>
        <p:grpSpPr>
          <a:xfrm>
            <a:off x="-68007" y="-63144"/>
            <a:ext cx="12328013" cy="6962170"/>
            <a:chOff x="0" y="0"/>
            <a:chExt cx="12328011" cy="6962168"/>
          </a:xfrm>
        </p:grpSpPr>
        <p:pic>
          <p:nvPicPr>
            <p:cNvPr id="176" name="Рисунок 7" descr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8258" y="0"/>
              <a:ext cx="8899754" cy="69621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Рисунок 7" descr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899753" cy="69621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Рисунок 1" descr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14" y="-56199"/>
            <a:ext cx="12359414" cy="69616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Рисунок 2" descr="Рисунок 2"/>
          <p:cNvPicPr>
            <a:picLocks noChangeAspect="1"/>
          </p:cNvPicPr>
          <p:nvPr/>
        </p:nvPicPr>
        <p:blipFill>
          <a:blip r:embed="rId2"/>
          <a:srcRect t="1328"/>
          <a:stretch>
            <a:fillRect/>
          </a:stretch>
        </p:blipFill>
        <p:spPr>
          <a:xfrm>
            <a:off x="3860755" y="844133"/>
            <a:ext cx="4470490" cy="47160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Рисунок 1" descr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-3627"/>
            <a:ext cx="12228225" cy="8485913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Прямоугольник"/>
          <p:cNvSpPr/>
          <p:nvPr/>
        </p:nvSpPr>
        <p:spPr>
          <a:xfrm>
            <a:off x="4350143" y="1205732"/>
            <a:ext cx="7834478" cy="4379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Рисунок 1" descr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2" y="228"/>
            <a:ext cx="14245076" cy="8008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Рисунок 1" descr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2" y="228"/>
            <a:ext cx="14600648" cy="8208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Рисунок 1" descr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87" y="-17911"/>
            <a:ext cx="12231374" cy="86105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93195" y="-1860059"/>
            <a:ext cx="22440759" cy="12347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85" y="2051472"/>
            <a:ext cx="4699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685" y="3257761"/>
            <a:ext cx="4699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Изображение" descr="Изображе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685" y="4464050"/>
            <a:ext cx="469901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Изображение" descr="Изображение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837" y="648969"/>
            <a:ext cx="3429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Изображение" descr="Изображение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159" y="2191172"/>
            <a:ext cx="558801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Изображение" descr="Изображение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159" y="3410161"/>
            <a:ext cx="1143001" cy="16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Изображение" descr="Изображение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3159" y="4597400"/>
            <a:ext cx="2095501" cy="20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867" y="-943469"/>
            <a:ext cx="11817409" cy="8487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2979580"/>
            <a:ext cx="472661" cy="452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571500"/>
            <a:ext cx="1296988" cy="314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3384" y="3110936"/>
            <a:ext cx="3837457" cy="2502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2932" y="-15965"/>
            <a:ext cx="16251236" cy="6989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Изображение" descr="Изображение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000" y="2717006"/>
            <a:ext cx="2710158" cy="13477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00" y="-186313"/>
            <a:ext cx="12918956" cy="7112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37" y="656886"/>
            <a:ext cx="1117601" cy="266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666" y="2058669"/>
            <a:ext cx="3733801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Изображение" descr="Изображе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571" y="3052215"/>
            <a:ext cx="5867401" cy="68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Изображение" descr="Изображение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636" y="4645957"/>
            <a:ext cx="2578101" cy="190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1" animBg="1" advAuto="0"/>
      <p:bldP spid="225" grpId="2" animBg="1" advAuto="0"/>
      <p:bldP spid="226" grpId="3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267" y="-1049867"/>
            <a:ext cx="12491732" cy="9368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35910" y="-157811"/>
            <a:ext cx="16668886" cy="7173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34" y="3004820"/>
            <a:ext cx="3390901" cy="241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6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9824" y="-146220"/>
            <a:ext cx="14460446" cy="7453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0" name="Группа"/>
          <p:cNvGrpSpPr/>
          <p:nvPr/>
        </p:nvGrpSpPr>
        <p:grpSpPr>
          <a:xfrm>
            <a:off x="885526" y="714100"/>
            <a:ext cx="1730674" cy="474515"/>
            <a:chOff x="0" y="0"/>
            <a:chExt cx="1730673" cy="474513"/>
          </a:xfrm>
        </p:grpSpPr>
        <p:pic>
          <p:nvPicPr>
            <p:cNvPr id="108" name="Изображение" descr="Изображение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74514" cy="4745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" name="Изображение" descr="Изображение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3873" y="142006"/>
              <a:ext cx="1066801" cy="190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7" name="Группа"/>
          <p:cNvGrpSpPr/>
          <p:nvPr/>
        </p:nvGrpSpPr>
        <p:grpSpPr>
          <a:xfrm>
            <a:off x="885526" y="1331062"/>
            <a:ext cx="1489374" cy="1886962"/>
            <a:chOff x="0" y="0"/>
            <a:chExt cx="1489373" cy="1886961"/>
          </a:xfrm>
        </p:grpSpPr>
        <p:grpSp>
          <p:nvGrpSpPr>
            <p:cNvPr id="115" name="Группа"/>
            <p:cNvGrpSpPr/>
            <p:nvPr/>
          </p:nvGrpSpPr>
          <p:grpSpPr>
            <a:xfrm>
              <a:off x="0" y="0"/>
              <a:ext cx="1489374" cy="1886962"/>
              <a:chOff x="0" y="0"/>
              <a:chExt cx="1489373" cy="1886961"/>
            </a:xfrm>
          </p:grpSpPr>
          <p:grpSp>
            <p:nvGrpSpPr>
              <p:cNvPr id="113" name="Группа"/>
              <p:cNvGrpSpPr/>
              <p:nvPr/>
            </p:nvGrpSpPr>
            <p:grpSpPr>
              <a:xfrm>
                <a:off x="0" y="1412447"/>
                <a:ext cx="1489374" cy="474515"/>
                <a:chOff x="0" y="0"/>
                <a:chExt cx="1489373" cy="474513"/>
              </a:xfrm>
            </p:grpSpPr>
            <p:pic>
              <p:nvPicPr>
                <p:cNvPr id="111" name="Изображение" descr="Изображение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474514" cy="47451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12" name="Изображение" descr="Изображение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3873" y="142006"/>
                  <a:ext cx="825501" cy="1905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114" name="Изображение" descr="Изображение"/>
              <p:cNvPicPr>
                <a:picLocks noChangeAspect="1"/>
              </p:cNvPicPr>
              <p:nvPr/>
            </p:nvPicPr>
            <p:blipFill>
              <a:blip r:embed="rId8">
                <a:alphaModFix amt="50000"/>
              </a:blip>
              <a:stretch>
                <a:fillRect/>
              </a:stretch>
            </p:blipFill>
            <p:spPr>
              <a:xfrm rot="16200000">
                <a:off x="-359644" y="571500"/>
                <a:ext cx="1193801" cy="508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16" name="Изображение" descr="Изображение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154706" y="1102858"/>
              <a:ext cx="165101" cy="203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2" name="Группа"/>
          <p:cNvGrpSpPr/>
          <p:nvPr/>
        </p:nvGrpSpPr>
        <p:grpSpPr>
          <a:xfrm>
            <a:off x="885526" y="3389604"/>
            <a:ext cx="2415262" cy="3010535"/>
            <a:chOff x="0" y="0"/>
            <a:chExt cx="2415260" cy="3010533"/>
          </a:xfrm>
        </p:grpSpPr>
        <p:grpSp>
          <p:nvGrpSpPr>
            <p:cNvPr id="120" name="Группа"/>
            <p:cNvGrpSpPr/>
            <p:nvPr/>
          </p:nvGrpSpPr>
          <p:grpSpPr>
            <a:xfrm>
              <a:off x="148356" y="0"/>
              <a:ext cx="203201" cy="1287010"/>
              <a:chOff x="0" y="0"/>
              <a:chExt cx="203199" cy="1287009"/>
            </a:xfrm>
          </p:grpSpPr>
          <p:pic>
            <p:nvPicPr>
              <p:cNvPr id="118" name="Изображение" descr="Изображение"/>
              <p:cNvPicPr>
                <a:picLocks noChangeAspect="1"/>
              </p:cNvPicPr>
              <p:nvPr/>
            </p:nvPicPr>
            <p:blipFill>
              <a:blip r:embed="rId8">
                <a:alphaModFix amt="50000"/>
              </a:blip>
              <a:stretch>
                <a:fillRect/>
              </a:stretch>
            </p:blipFill>
            <p:spPr>
              <a:xfrm rot="16200000">
                <a:off x="-495301" y="571500"/>
                <a:ext cx="1193801" cy="508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9" name="Изображение" descr="Изображение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5400000">
                <a:off x="19050" y="1102859"/>
                <a:ext cx="165101" cy="2032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21" name="Изображение" descr="Изображение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1411366"/>
              <a:ext cx="2415261" cy="1599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3" animBg="1" advAuto="0"/>
      <p:bldP spid="117" grpId="1" animBg="1" advAuto="0"/>
      <p:bldP spid="122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36946" y="-32766"/>
            <a:ext cx="16099161" cy="69235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" name="Группа"/>
          <p:cNvGrpSpPr/>
          <p:nvPr/>
        </p:nvGrpSpPr>
        <p:grpSpPr>
          <a:xfrm>
            <a:off x="905616" y="1567212"/>
            <a:ext cx="6267756" cy="4369142"/>
            <a:chOff x="0" y="0"/>
            <a:chExt cx="6267755" cy="4369141"/>
          </a:xfrm>
        </p:grpSpPr>
        <p:pic>
          <p:nvPicPr>
            <p:cNvPr id="127" name="Рисунок 2" descr="Рисунок 2"/>
            <p:cNvPicPr>
              <a:picLocks noChangeAspect="1"/>
            </p:cNvPicPr>
            <p:nvPr/>
          </p:nvPicPr>
          <p:blipFill>
            <a:blip r:embed="rId4"/>
            <a:srcRect r="15837"/>
            <a:stretch>
              <a:fillRect/>
            </a:stretch>
          </p:blipFill>
          <p:spPr>
            <a:xfrm>
              <a:off x="547927" y="206600"/>
              <a:ext cx="5719829" cy="4162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" name="Изображение" descr="Изображение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71647" cy="471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2" name="Группа"/>
          <p:cNvGrpSpPr/>
          <p:nvPr/>
        </p:nvGrpSpPr>
        <p:grpSpPr>
          <a:xfrm>
            <a:off x="889582" y="537406"/>
            <a:ext cx="5237010" cy="464067"/>
            <a:chOff x="0" y="0"/>
            <a:chExt cx="5237009" cy="464065"/>
          </a:xfrm>
        </p:grpSpPr>
        <p:pic>
          <p:nvPicPr>
            <p:cNvPr id="130" name="Изображение" descr="Изображение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464066" cy="4640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Изображение" descr="Изображение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7709" y="155773"/>
              <a:ext cx="4559301" cy="203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2" animBg="1" advAuto="0"/>
      <p:bldP spid="132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Рисунок 2" descr="Рисунок 2"/>
          <p:cNvPicPr>
            <a:picLocks noChangeAspect="1"/>
          </p:cNvPicPr>
          <p:nvPr/>
        </p:nvPicPr>
        <p:blipFill>
          <a:blip r:embed="rId3"/>
          <a:srcRect t="3994" r="257" b="2455"/>
          <a:stretch>
            <a:fillRect/>
          </a:stretch>
        </p:blipFill>
        <p:spPr>
          <a:xfrm>
            <a:off x="384716" y="457048"/>
            <a:ext cx="4914281" cy="3086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Рисунок 4" descr="Рисунок 4"/>
          <p:cNvPicPr>
            <a:picLocks noChangeAspect="1"/>
          </p:cNvPicPr>
          <p:nvPr/>
        </p:nvPicPr>
        <p:blipFill>
          <a:blip r:embed="rId4"/>
          <a:srcRect b="399"/>
          <a:stretch>
            <a:fillRect/>
          </a:stretch>
        </p:blipFill>
        <p:spPr>
          <a:xfrm>
            <a:off x="3497765" y="1535804"/>
            <a:ext cx="5354444" cy="3169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Рисунок 6" descr="Рисунок 6"/>
          <p:cNvPicPr>
            <a:picLocks noChangeAspect="1"/>
          </p:cNvPicPr>
          <p:nvPr/>
        </p:nvPicPr>
        <p:blipFill>
          <a:blip r:embed="rId5"/>
          <a:srcRect b="5359"/>
          <a:stretch>
            <a:fillRect/>
          </a:stretch>
        </p:blipFill>
        <p:spPr>
          <a:xfrm>
            <a:off x="6043960" y="2797242"/>
            <a:ext cx="5912005" cy="3139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1" animBg="1" advAuto="0"/>
      <p:bldP spid="138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Рисунок 2" descr="Рисунок 2"/>
          <p:cNvPicPr>
            <a:picLocks noChangeAspect="1"/>
          </p:cNvPicPr>
          <p:nvPr/>
        </p:nvPicPr>
        <p:blipFill>
          <a:blip r:embed="rId3"/>
          <a:srcRect l="302" t="1087"/>
          <a:stretch>
            <a:fillRect/>
          </a:stretch>
        </p:blipFill>
        <p:spPr>
          <a:xfrm>
            <a:off x="1732359" y="-10915"/>
            <a:ext cx="8625806" cy="69560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Снимок экрана 2020-02-26 в 17.45.16.png" descr="Снимок экрана 2020-02-26 в 17.45.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450" y="698500"/>
            <a:ext cx="7023100" cy="5461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Рисунок 2" descr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" y="-20486"/>
            <a:ext cx="15245742" cy="6898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Группа"/>
          <p:cNvGrpSpPr/>
          <p:nvPr/>
        </p:nvGrpSpPr>
        <p:grpSpPr>
          <a:xfrm>
            <a:off x="-39792" y="0"/>
            <a:ext cx="12229560" cy="6858000"/>
            <a:chOff x="0" y="0"/>
            <a:chExt cx="12229559" cy="6858000"/>
          </a:xfrm>
        </p:grpSpPr>
        <p:pic>
          <p:nvPicPr>
            <p:cNvPr id="154" name="Рисунок 4" descr="Рисунок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711414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Изображение" descr="Изображение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79192" y="0"/>
              <a:ext cx="1750368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SB Sans Display"/>
        <a:ea typeface="SB Sans Display"/>
        <a:cs typeface="SB Sans Display"/>
      </a:majorFont>
      <a:minorFont>
        <a:latin typeface="SB Sans Display"/>
        <a:ea typeface="SB Sans Display"/>
        <a:cs typeface="SB Sans Display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SB Sans Displa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SB Sans Displa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SB Sans Display"/>
        <a:ea typeface="SB Sans Display"/>
        <a:cs typeface="SB Sans Display"/>
      </a:majorFont>
      <a:minorFont>
        <a:latin typeface="SB Sans Display"/>
        <a:ea typeface="SB Sans Display"/>
        <a:cs typeface="SB Sans Display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SB Sans Displa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SB Sans Displa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2343</Words>
  <Application>Microsoft Office PowerPoint</Application>
  <PresentationFormat>Широкоэкранный</PresentationFormat>
  <Paragraphs>83</Paragraphs>
  <Slides>22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Microsoft Office User</cp:lastModifiedBy>
  <cp:revision>10</cp:revision>
  <dcterms:modified xsi:type="dcterms:W3CDTF">2020-10-05T07:30:16Z</dcterms:modified>
</cp:coreProperties>
</file>