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22BDF9C-B2B7-4593-B962-31A9421396DA}">
  <a:tblStyle styleId="{522BDF9C-B2B7-4593-B962-31A9421396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08f7699c0_0_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a08f7699c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5" name="Google Shape;165;ga08f7699c0_0_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08f7699c0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a08f7699c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2" name="Google Shape;172;ga08f7699c0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08f7699c0_0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a08f7699c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9" name="Google Shape;179;ga08f7699c0_0_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180dcd66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9180dcd6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/>
              <a:t>Небольшое упущение в требованиях приводит к возникновению совершенно негодной архитектуры..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7" name="Google Shape;187;g9180dcd66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dd6670d33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9dd6670d3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9dd6670d33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08f7699c0_0_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a08f7699c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a08f7699c0_0_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08f7699c0_0_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a08f7699c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a08f7699c0_0_8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922cdd48ec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922cdd48e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1" name="Google Shape;301;g922cdd48ec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a08f7699c0_0_2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a08f7699c0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9" name="Google Shape;309;ga08f7699c0_0_2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56b48d5ba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g956b48d5b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  <p:sp>
        <p:nvSpPr>
          <p:cNvPr id="318" name="Google Shape;318;g956b48d5ba_0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08f7699c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a08f7699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5" name="Google Shape;85;ga08f7699c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02ad43de3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a02ad43de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  <p:sp>
        <p:nvSpPr>
          <p:cNvPr id="327" name="Google Shape;327;ga02ad43de3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a02ad43de3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ga02ad43de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  <p:sp>
        <p:nvSpPr>
          <p:cNvPr id="336" name="Google Shape;336;ga02ad43de3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a08f7699c0_0_1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ga08f7699c0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  <p:sp>
        <p:nvSpPr>
          <p:cNvPr id="344" name="Google Shape;344;ga08f7699c0_0_1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a08f7699c0_0_1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ga08f7699c0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  <p:sp>
        <p:nvSpPr>
          <p:cNvPr id="352" name="Google Shape;352;ga08f7699c0_0_1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a08f7699c0_0_1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a08f7699c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  <p:sp>
        <p:nvSpPr>
          <p:cNvPr id="360" name="Google Shape;360;ga08f7699c0_0_1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a08f7699c0_0_1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ga08f7699c0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  <p:sp>
        <p:nvSpPr>
          <p:cNvPr id="368" name="Google Shape;368;ga08f7699c0_0_1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9575e4d22c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9575e4d22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  <p:sp>
        <p:nvSpPr>
          <p:cNvPr id="377" name="Google Shape;377;g9575e4d22c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a08f7699c0_0_1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a08f7699c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Паттерн </a:t>
            </a:r>
            <a:r>
              <a:rPr i="1" lang="ru-RU" sz="10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Facade,</a:t>
            </a:r>
            <a:endParaRPr i="1" sz="10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a08f7699c0_0_1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922cdd48ec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g922cdd48e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25" name="Google Shape;425;g922cdd48ec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922cdd48ec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g922cdd48e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33" name="Google Shape;433;g922cdd48ec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6" name="Google Shape;96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a08f7699c0_0_1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ga08f7699c0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41" name="Google Shape;441;ga08f7699c0_0_19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a08f7699c0_0_2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ga08f7699c0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49" name="Google Shape;449;ga08f7699c0_0_20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58" name="Google Shape;458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034a8b79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9034a8b7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Иногда</a:t>
            </a:r>
            <a:r>
              <a:rPr lang="ru-RU" sz="1400"/>
              <a:t> непросто понять разницу между тем, чем занимаются аналитики и архитекторы.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ru-RU" sz="1400"/>
              <a:t> разработка json API задача архитектора или аналитика?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ru-RU" sz="1400"/>
              <a:t>лет 10 назад ответ был бы - архитектора. Сейчас большинство скажет - аналитика</a:t>
            </a:r>
            <a:endParaRPr sz="14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4" name="Google Shape;104;g9034a8b79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4564b57c4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94564b57c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3" name="Google Shape;113;g94564b57c4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1024f027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91024f02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4" name="Google Shape;124;g91024f027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08f7699c0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a08f7699c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1" name="Google Shape;151;ga08f7699c0_0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08f7699c0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a08f7699c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8" name="Google Shape;158;ga08f7699c0_0_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0" type="dt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1"/>
          <p:cNvSpPr txBox="1"/>
          <p:nvPr>
            <p:ph idx="11" type="ftr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0" type="dt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1" type="ftr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3" name="Google Shape;33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0" type="dt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11" type="ftr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dd-logo-big.png"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70596" t="0"/>
          <a:stretch/>
        </p:blipFill>
        <p:spPr>
          <a:xfrm>
            <a:off x="8776172" y="61216"/>
            <a:ext cx="332332" cy="3024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28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26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26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26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26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ctrTitle"/>
          </p:nvPr>
        </p:nvSpPr>
        <p:spPr>
          <a:xfrm>
            <a:off x="685800" y="2607051"/>
            <a:ext cx="7772400" cy="18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Архитекторы с Марса, аналитики с Венеры?</a:t>
            </a:r>
            <a:endParaRPr b="1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600">
                <a:solidFill>
                  <a:srgbClr val="FF0000"/>
                </a:solidFill>
              </a:rPr>
              <a:t>…взгляд марсианина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1371600" y="5339645"/>
            <a:ext cx="64008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80"/>
              <a:buNone/>
            </a:pPr>
            <a:r>
              <a:rPr lang="ru-RU" sz="3000">
                <a:solidFill>
                  <a:srgbClr val="6AA84F"/>
                </a:solidFill>
              </a:rPr>
              <a:t>Дмитрий Смирягин</a:t>
            </a:r>
            <a:endParaRPr sz="3000">
              <a:solidFill>
                <a:srgbClr val="6AA84F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ts val="2480"/>
              <a:buNone/>
            </a:pPr>
            <a:r>
              <a:t/>
            </a:r>
            <a:endParaRPr sz="2480"/>
          </a:p>
          <a:p>
            <a:pPr indent="0" lvl="0" marL="0" rtl="0" algn="ctr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ts val="2480"/>
              <a:buNone/>
            </a:pPr>
            <a:r>
              <a:t/>
            </a:r>
            <a:endParaRPr sz="2480"/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6224" y="188640"/>
            <a:ext cx="3971552" cy="189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9050" y="5831650"/>
            <a:ext cx="2225900" cy="40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1034" y="273272"/>
            <a:ext cx="1080698" cy="5158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8" name="Google Shape;168;p22"/>
          <p:cNvGraphicFramePr/>
          <p:nvPr/>
        </p:nvGraphicFramePr>
        <p:xfrm>
          <a:off x="989175" y="1052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{522BDF9C-B2B7-4593-B962-31A9421396DA}</a:tableStyleId>
              </a:tblPr>
              <a:tblGrid>
                <a:gridCol w="3619500"/>
                <a:gridCol w="3619500"/>
              </a:tblGrid>
              <a:tr h="89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Аналитик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Архитектор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7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5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Конкретно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Абстрактно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97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5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Есть проблема - решаем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Нет проблемы - решаем</a:t>
                      </a:r>
                      <a:endParaRPr b="1" sz="2400">
                        <a:solidFill>
                          <a:srgbClr val="E36C0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-RU" sz="18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b="1" i="1" lang="ru-RU" sz="1800" u="sng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сейчас</a:t>
                      </a:r>
                      <a:r>
                        <a:rPr b="1" i="1" lang="ru-RU" sz="18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нет проблемы)</a:t>
                      </a:r>
                      <a:endParaRPr i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59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5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Дьявол в деталях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Детали вторичны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2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5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Усложнение. Выделение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Упрощение. Обобщение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1034" y="273272"/>
            <a:ext cx="1080698" cy="5158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5" name="Google Shape;175;p23"/>
          <p:cNvGraphicFramePr/>
          <p:nvPr/>
        </p:nvGraphicFramePr>
        <p:xfrm>
          <a:off x="989175" y="1052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{522BDF9C-B2B7-4593-B962-31A9421396DA}</a:tableStyleId>
              </a:tblPr>
              <a:tblGrid>
                <a:gridCol w="3619500"/>
                <a:gridCol w="3619500"/>
              </a:tblGrid>
              <a:tr h="89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Аналитик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Архитектор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7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5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Конкретно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Абстрактно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97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5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Есть проблема - решаем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Нет проблемы - решаем</a:t>
                      </a:r>
                      <a:endParaRPr b="1" sz="2400">
                        <a:solidFill>
                          <a:srgbClr val="E36C0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-RU" sz="18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b="1" i="1" lang="ru-RU" sz="1800" u="sng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сейчас</a:t>
                      </a:r>
                      <a:r>
                        <a:rPr b="1" i="1" lang="ru-RU" sz="18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нет проблемы)</a:t>
                      </a:r>
                      <a:endParaRPr i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59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5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Дьявол в деталях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Детали вторичны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2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5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Усложнение. Выделение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Упрощение. Обобщение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5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5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Знает кому это надо</a:t>
                      </a:r>
                      <a:r>
                        <a:rPr b="1" lang="ru-RU" sz="24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2500">
                        <a:solidFill>
                          <a:srgbClr val="20586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Знает зачем это надо</a:t>
                      </a:r>
                      <a:endParaRPr b="1" sz="2400">
                        <a:solidFill>
                          <a:srgbClr val="E36C0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1034" y="273272"/>
            <a:ext cx="1080698" cy="5158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2" name="Google Shape;182;p24"/>
          <p:cNvGraphicFramePr/>
          <p:nvPr/>
        </p:nvGraphicFramePr>
        <p:xfrm>
          <a:off x="989175" y="1052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{522BDF9C-B2B7-4593-B962-31A9421396DA}</a:tableStyleId>
              </a:tblPr>
              <a:tblGrid>
                <a:gridCol w="3619500"/>
                <a:gridCol w="3619500"/>
              </a:tblGrid>
              <a:tr h="89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Аналитик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Архитектор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7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5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Конкретно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Абстрактно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97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5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Есть проблема - решаем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Нет проблемы - решаем</a:t>
                      </a:r>
                      <a:endParaRPr b="1" sz="2400">
                        <a:solidFill>
                          <a:srgbClr val="E36C0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-RU" sz="18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b="1" i="1" lang="ru-RU" sz="1800" u="sng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сейчас</a:t>
                      </a:r>
                      <a:r>
                        <a:rPr b="1" i="1" lang="ru-RU" sz="18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нет проблемы)</a:t>
                      </a:r>
                      <a:endParaRPr i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59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5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Дьявол в деталях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Детали вторичны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2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5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Усложнение. Выделение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Упрощение. Обобщение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5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5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Знает кому это надо</a:t>
                      </a:r>
                      <a:r>
                        <a:rPr b="1" lang="ru-RU" sz="24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2500">
                        <a:solidFill>
                          <a:srgbClr val="20586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Знает зачем это надо</a:t>
                      </a:r>
                      <a:endParaRPr b="1" sz="2400">
                        <a:solidFill>
                          <a:srgbClr val="E36C0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3" name="Google Shape;183;p24"/>
          <p:cNvSpPr txBox="1"/>
          <p:nvPr/>
        </p:nvSpPr>
        <p:spPr>
          <a:xfrm>
            <a:off x="365625" y="5615025"/>
            <a:ext cx="84861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Единство и борьба противоположностей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Это не разные роли, не должности, или люди.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Это разный mind set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Строим дом для птиц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-3193825" y="5044000"/>
            <a:ext cx="8384100" cy="47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4647"/>
            <a:ext cx="1080698" cy="51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775" y="4142038"/>
            <a:ext cx="3784983" cy="240388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5"/>
          <p:cNvSpPr txBox="1"/>
          <p:nvPr/>
        </p:nvSpPr>
        <p:spPr>
          <a:xfrm>
            <a:off x="190775" y="1618275"/>
            <a:ext cx="3391200" cy="1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Дано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Спроектировать вольер для птиц.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Удобный и просторный,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На 40 особей.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 Вес птицы около полутора- двух килограмм.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Обеспечить защиту от хищников (птиц и животных)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2887" y="1503575"/>
            <a:ext cx="5408712" cy="240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7724" y="4462050"/>
            <a:ext cx="2083875" cy="208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/>
        </p:nvSpPr>
        <p:spPr>
          <a:xfrm>
            <a:off x="4122450" y="4142050"/>
            <a:ext cx="3603900" cy="24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Теория хаоса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900">
                <a:latin typeface="Calibri"/>
                <a:ea typeface="Calibri"/>
                <a:cs typeface="Calibri"/>
                <a:sym typeface="Calibri"/>
              </a:rPr>
              <a:t>Сложные системы чрезвычайно зависимы от первоначальных условий, небольшие изменения в окружающей среде ведут к непредсказуемым последствиям</a:t>
            </a:r>
            <a:endParaRPr i="1"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/>
          <p:nvPr/>
        </p:nvSpPr>
        <p:spPr>
          <a:xfrm>
            <a:off x="562450" y="1057750"/>
            <a:ext cx="7657200" cy="2643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562575" y="1781050"/>
            <a:ext cx="4124700" cy="4479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927550" y="2644500"/>
            <a:ext cx="1500000" cy="1569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"/>
          <p:cNvSpPr/>
          <p:nvPr/>
        </p:nvSpPr>
        <p:spPr>
          <a:xfrm>
            <a:off x="3041413" y="2644500"/>
            <a:ext cx="1500000" cy="1569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6"/>
          <p:cNvSpPr/>
          <p:nvPr/>
        </p:nvSpPr>
        <p:spPr>
          <a:xfrm>
            <a:off x="6570725" y="2644500"/>
            <a:ext cx="1500000" cy="15690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6"/>
          <p:cNvSpPr/>
          <p:nvPr/>
        </p:nvSpPr>
        <p:spPr>
          <a:xfrm>
            <a:off x="5155288" y="1573750"/>
            <a:ext cx="947400" cy="468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4647"/>
            <a:ext cx="1080698" cy="51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1918" y="3097500"/>
            <a:ext cx="731258" cy="6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3750" y="2931325"/>
            <a:ext cx="995350" cy="9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3050" y="2931325"/>
            <a:ext cx="995350" cy="9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5300" y="1573750"/>
            <a:ext cx="947400" cy="9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 txBox="1"/>
          <p:nvPr/>
        </p:nvSpPr>
        <p:spPr>
          <a:xfrm rot="-5400000">
            <a:off x="1978675" y="2373875"/>
            <a:ext cx="1500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Изображение,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размер max </a:t>
            </a:r>
            <a:r>
              <a:rPr b="1" lang="ru-RU">
                <a:latin typeface="Calibri"/>
                <a:ea typeface="Calibri"/>
                <a:cs typeface="Calibri"/>
                <a:sym typeface="Calibri"/>
              </a:rPr>
              <a:t>2mb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6"/>
          <p:cNvSpPr/>
          <p:nvPr/>
        </p:nvSpPr>
        <p:spPr>
          <a:xfrm>
            <a:off x="6463600" y="1716975"/>
            <a:ext cx="1746300" cy="4479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6"/>
          <p:cNvSpPr txBox="1"/>
          <p:nvPr/>
        </p:nvSpPr>
        <p:spPr>
          <a:xfrm>
            <a:off x="621650" y="976900"/>
            <a:ext cx="20328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Клиентский фронт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2888413" y="976900"/>
            <a:ext cx="18477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Бэк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6463588" y="995750"/>
            <a:ext cx="18477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Внешняя АС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8" name="Google Shape;218;p26"/>
          <p:cNvCxnSpPr/>
          <p:nvPr/>
        </p:nvCxnSpPr>
        <p:spPr>
          <a:xfrm>
            <a:off x="562450" y="1381475"/>
            <a:ext cx="7657200" cy="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9" name="Google Shape;219;p26"/>
          <p:cNvSpPr/>
          <p:nvPr/>
        </p:nvSpPr>
        <p:spPr>
          <a:xfrm>
            <a:off x="2486675" y="3296850"/>
            <a:ext cx="504300" cy="26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4596213" y="3296850"/>
            <a:ext cx="504300" cy="26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6"/>
          <p:cNvSpPr/>
          <p:nvPr/>
        </p:nvSpPr>
        <p:spPr>
          <a:xfrm>
            <a:off x="6157475" y="3296850"/>
            <a:ext cx="413400" cy="26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6"/>
          <p:cNvSpPr txBox="1"/>
          <p:nvPr/>
        </p:nvSpPr>
        <p:spPr>
          <a:xfrm>
            <a:off x="5280850" y="4489750"/>
            <a:ext cx="628200" cy="12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300">
                <a:latin typeface="Calibri"/>
                <a:ea typeface="Calibri"/>
                <a:cs typeface="Calibri"/>
                <a:sym typeface="Calibri"/>
              </a:rPr>
              <a:t>?</a:t>
            </a:r>
            <a:endParaRPr sz="8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562450" y="621700"/>
            <a:ext cx="42825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Система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6"/>
          <p:cNvSpPr txBox="1"/>
          <p:nvPr/>
        </p:nvSpPr>
        <p:spPr>
          <a:xfrm>
            <a:off x="6335025" y="611875"/>
            <a:ext cx="10806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Система 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6"/>
          <p:cNvSpPr txBox="1"/>
          <p:nvPr/>
        </p:nvSpPr>
        <p:spPr>
          <a:xfrm rot="-5400000">
            <a:off x="4517788" y="3450850"/>
            <a:ext cx="23289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Событийная шина.  Kafka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59163" y="3632051"/>
            <a:ext cx="350650" cy="37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5400" y="3652788"/>
            <a:ext cx="311750" cy="332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27263" y="3652800"/>
            <a:ext cx="311750" cy="3325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26"/>
          <p:cNvCxnSpPr/>
          <p:nvPr/>
        </p:nvCxnSpPr>
        <p:spPr>
          <a:xfrm>
            <a:off x="5624500" y="720250"/>
            <a:ext cx="2400" cy="828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/>
          <p:nvPr/>
        </p:nvSpPr>
        <p:spPr>
          <a:xfrm>
            <a:off x="562450" y="1057750"/>
            <a:ext cx="7657200" cy="2643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7"/>
          <p:cNvSpPr/>
          <p:nvPr/>
        </p:nvSpPr>
        <p:spPr>
          <a:xfrm>
            <a:off x="562575" y="1781050"/>
            <a:ext cx="4124700" cy="4479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7"/>
          <p:cNvSpPr/>
          <p:nvPr/>
        </p:nvSpPr>
        <p:spPr>
          <a:xfrm>
            <a:off x="927550" y="2644500"/>
            <a:ext cx="1500000" cy="1569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7"/>
          <p:cNvSpPr/>
          <p:nvPr/>
        </p:nvSpPr>
        <p:spPr>
          <a:xfrm>
            <a:off x="3041413" y="2644500"/>
            <a:ext cx="1500000" cy="1569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7"/>
          <p:cNvSpPr/>
          <p:nvPr/>
        </p:nvSpPr>
        <p:spPr>
          <a:xfrm>
            <a:off x="6570725" y="2644500"/>
            <a:ext cx="1500000" cy="15690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/>
          <p:nvPr/>
        </p:nvSpPr>
        <p:spPr>
          <a:xfrm>
            <a:off x="5155288" y="1573750"/>
            <a:ext cx="947400" cy="468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4647"/>
            <a:ext cx="1080698" cy="51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1918" y="3097500"/>
            <a:ext cx="731258" cy="6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3750" y="2931325"/>
            <a:ext cx="995350" cy="9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3050" y="2931325"/>
            <a:ext cx="995350" cy="9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5300" y="1573750"/>
            <a:ext cx="947400" cy="9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7"/>
          <p:cNvSpPr txBox="1"/>
          <p:nvPr/>
        </p:nvSpPr>
        <p:spPr>
          <a:xfrm rot="-5400000">
            <a:off x="1978675" y="2373875"/>
            <a:ext cx="1500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Изображение,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размер max </a:t>
            </a:r>
            <a:r>
              <a:rPr b="1" lang="ru-RU">
                <a:latin typeface="Calibri"/>
                <a:ea typeface="Calibri"/>
                <a:cs typeface="Calibri"/>
                <a:sym typeface="Calibri"/>
              </a:rPr>
              <a:t>2mb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6463600" y="1716975"/>
            <a:ext cx="1746300" cy="4479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7"/>
          <p:cNvSpPr txBox="1"/>
          <p:nvPr/>
        </p:nvSpPr>
        <p:spPr>
          <a:xfrm>
            <a:off x="621650" y="976900"/>
            <a:ext cx="20328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Клиентский фронт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7"/>
          <p:cNvSpPr txBox="1"/>
          <p:nvPr/>
        </p:nvSpPr>
        <p:spPr>
          <a:xfrm>
            <a:off x="2888413" y="976900"/>
            <a:ext cx="18477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Бэк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7"/>
          <p:cNvSpPr txBox="1"/>
          <p:nvPr/>
        </p:nvSpPr>
        <p:spPr>
          <a:xfrm>
            <a:off x="6463588" y="995750"/>
            <a:ext cx="18477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Внешняя АС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1" name="Google Shape;251;p27"/>
          <p:cNvCxnSpPr/>
          <p:nvPr/>
        </p:nvCxnSpPr>
        <p:spPr>
          <a:xfrm>
            <a:off x="562450" y="1381475"/>
            <a:ext cx="7657200" cy="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2" name="Google Shape;252;p27"/>
          <p:cNvSpPr/>
          <p:nvPr/>
        </p:nvSpPr>
        <p:spPr>
          <a:xfrm>
            <a:off x="2486675" y="3296850"/>
            <a:ext cx="504300" cy="26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7"/>
          <p:cNvSpPr/>
          <p:nvPr/>
        </p:nvSpPr>
        <p:spPr>
          <a:xfrm>
            <a:off x="4596213" y="3296850"/>
            <a:ext cx="504300" cy="26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7"/>
          <p:cNvSpPr/>
          <p:nvPr/>
        </p:nvSpPr>
        <p:spPr>
          <a:xfrm>
            <a:off x="6157475" y="3296850"/>
            <a:ext cx="413400" cy="26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7"/>
          <p:cNvSpPr txBox="1"/>
          <p:nvPr/>
        </p:nvSpPr>
        <p:spPr>
          <a:xfrm>
            <a:off x="562450" y="621700"/>
            <a:ext cx="42825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Система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7"/>
          <p:cNvSpPr txBox="1"/>
          <p:nvPr/>
        </p:nvSpPr>
        <p:spPr>
          <a:xfrm>
            <a:off x="6335025" y="611875"/>
            <a:ext cx="10806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Система 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7"/>
          <p:cNvSpPr txBox="1"/>
          <p:nvPr/>
        </p:nvSpPr>
        <p:spPr>
          <a:xfrm rot="-5400000">
            <a:off x="4517788" y="3450850"/>
            <a:ext cx="23289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Событийная шина.  Kafka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59163" y="3632051"/>
            <a:ext cx="350650" cy="37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5400" y="3652788"/>
            <a:ext cx="311750" cy="332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27263" y="3652800"/>
            <a:ext cx="311750" cy="3325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27"/>
          <p:cNvCxnSpPr/>
          <p:nvPr/>
        </p:nvCxnSpPr>
        <p:spPr>
          <a:xfrm>
            <a:off x="5624500" y="720250"/>
            <a:ext cx="2400" cy="828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27"/>
          <p:cNvCxnSpPr/>
          <p:nvPr/>
        </p:nvCxnSpPr>
        <p:spPr>
          <a:xfrm flipH="1" rot="10800000">
            <a:off x="4937350" y="2442425"/>
            <a:ext cx="1461300" cy="2411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3" name="Google Shape;263;p27"/>
          <p:cNvCxnSpPr/>
          <p:nvPr/>
        </p:nvCxnSpPr>
        <p:spPr>
          <a:xfrm rot="10800000">
            <a:off x="4898350" y="2479900"/>
            <a:ext cx="1461300" cy="2411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/>
          <p:nvPr/>
        </p:nvSpPr>
        <p:spPr>
          <a:xfrm>
            <a:off x="562450" y="1057750"/>
            <a:ext cx="7657200" cy="2643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8"/>
          <p:cNvSpPr/>
          <p:nvPr/>
        </p:nvSpPr>
        <p:spPr>
          <a:xfrm>
            <a:off x="562575" y="1781050"/>
            <a:ext cx="4124700" cy="4479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8"/>
          <p:cNvSpPr/>
          <p:nvPr/>
        </p:nvSpPr>
        <p:spPr>
          <a:xfrm>
            <a:off x="927550" y="2644500"/>
            <a:ext cx="1500000" cy="1569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8"/>
          <p:cNvSpPr/>
          <p:nvPr/>
        </p:nvSpPr>
        <p:spPr>
          <a:xfrm>
            <a:off x="3041413" y="2644500"/>
            <a:ext cx="1500000" cy="1569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8"/>
          <p:cNvSpPr/>
          <p:nvPr/>
        </p:nvSpPr>
        <p:spPr>
          <a:xfrm>
            <a:off x="6570725" y="2644500"/>
            <a:ext cx="1500000" cy="15690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8"/>
          <p:cNvSpPr/>
          <p:nvPr/>
        </p:nvSpPr>
        <p:spPr>
          <a:xfrm>
            <a:off x="5155288" y="1573750"/>
            <a:ext cx="947400" cy="468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4647"/>
            <a:ext cx="1080698" cy="51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1918" y="3097500"/>
            <a:ext cx="731258" cy="6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3750" y="2931325"/>
            <a:ext cx="995350" cy="9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3050" y="2931325"/>
            <a:ext cx="995350" cy="9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5300" y="1573750"/>
            <a:ext cx="947400" cy="9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8"/>
          <p:cNvSpPr txBox="1"/>
          <p:nvPr/>
        </p:nvSpPr>
        <p:spPr>
          <a:xfrm rot="-5400000">
            <a:off x="1978675" y="2373875"/>
            <a:ext cx="1500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Изображение,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размер max </a:t>
            </a:r>
            <a:r>
              <a:rPr b="1" lang="ru-RU">
                <a:latin typeface="Calibri"/>
                <a:ea typeface="Calibri"/>
                <a:cs typeface="Calibri"/>
                <a:sym typeface="Calibri"/>
              </a:rPr>
              <a:t>2mb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8"/>
          <p:cNvSpPr/>
          <p:nvPr/>
        </p:nvSpPr>
        <p:spPr>
          <a:xfrm>
            <a:off x="6463600" y="1716975"/>
            <a:ext cx="1746300" cy="4479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8"/>
          <p:cNvSpPr txBox="1"/>
          <p:nvPr/>
        </p:nvSpPr>
        <p:spPr>
          <a:xfrm>
            <a:off x="621650" y="976900"/>
            <a:ext cx="20328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Клиентский фронт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8"/>
          <p:cNvSpPr txBox="1"/>
          <p:nvPr/>
        </p:nvSpPr>
        <p:spPr>
          <a:xfrm>
            <a:off x="2888413" y="976900"/>
            <a:ext cx="18477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Бэк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8"/>
          <p:cNvSpPr txBox="1"/>
          <p:nvPr/>
        </p:nvSpPr>
        <p:spPr>
          <a:xfrm>
            <a:off x="6463588" y="995750"/>
            <a:ext cx="18477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Внешняя АС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5" name="Google Shape;285;p28"/>
          <p:cNvCxnSpPr/>
          <p:nvPr/>
        </p:nvCxnSpPr>
        <p:spPr>
          <a:xfrm>
            <a:off x="562450" y="1381475"/>
            <a:ext cx="7657200" cy="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6" name="Google Shape;286;p28"/>
          <p:cNvSpPr/>
          <p:nvPr/>
        </p:nvSpPr>
        <p:spPr>
          <a:xfrm>
            <a:off x="2486675" y="3296850"/>
            <a:ext cx="504300" cy="26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8"/>
          <p:cNvSpPr/>
          <p:nvPr/>
        </p:nvSpPr>
        <p:spPr>
          <a:xfrm>
            <a:off x="4596213" y="3296850"/>
            <a:ext cx="504300" cy="26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8"/>
          <p:cNvSpPr/>
          <p:nvPr/>
        </p:nvSpPr>
        <p:spPr>
          <a:xfrm>
            <a:off x="6157475" y="3296850"/>
            <a:ext cx="413400" cy="26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8"/>
          <p:cNvSpPr txBox="1"/>
          <p:nvPr/>
        </p:nvSpPr>
        <p:spPr>
          <a:xfrm>
            <a:off x="5208750" y="5272625"/>
            <a:ext cx="8373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OK</a:t>
            </a:r>
            <a:endParaRPr sz="36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562450" y="621700"/>
            <a:ext cx="42825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Система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8"/>
          <p:cNvSpPr txBox="1"/>
          <p:nvPr/>
        </p:nvSpPr>
        <p:spPr>
          <a:xfrm>
            <a:off x="6335025" y="611875"/>
            <a:ext cx="10806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Система 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8"/>
          <p:cNvSpPr txBox="1"/>
          <p:nvPr/>
        </p:nvSpPr>
        <p:spPr>
          <a:xfrm rot="-5400000">
            <a:off x="4517788" y="3450850"/>
            <a:ext cx="23289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Событийная шина.  Kafka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59163" y="3632051"/>
            <a:ext cx="350650" cy="37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5400" y="3652788"/>
            <a:ext cx="311750" cy="332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27263" y="3652800"/>
            <a:ext cx="311750" cy="3325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6" name="Google Shape;296;p28"/>
          <p:cNvCxnSpPr/>
          <p:nvPr/>
        </p:nvCxnSpPr>
        <p:spPr>
          <a:xfrm>
            <a:off x="5624500" y="720250"/>
            <a:ext cx="2400" cy="828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7" name="Google Shape;297;p28"/>
          <p:cNvSpPr txBox="1"/>
          <p:nvPr/>
        </p:nvSpPr>
        <p:spPr>
          <a:xfrm rot="-5400000">
            <a:off x="4118300" y="2290338"/>
            <a:ext cx="1500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Изображение,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размер max </a:t>
            </a:r>
            <a:r>
              <a:rPr b="1" lang="ru-RU">
                <a:latin typeface="Calibri"/>
                <a:ea typeface="Calibri"/>
                <a:cs typeface="Calibri"/>
                <a:sym typeface="Calibri"/>
              </a:rPr>
              <a:t>50kb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Два главных вопроса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9"/>
          <p:cNvSpPr txBox="1"/>
          <p:nvPr/>
        </p:nvSpPr>
        <p:spPr>
          <a:xfrm>
            <a:off x="676400" y="1417650"/>
            <a:ext cx="7956000" cy="4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Для построения построения хорошей архитектуры любая деталь может оказаться значимой.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Архитектура должна игнорировать незначимые детали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sng">
                <a:latin typeface="Calibri"/>
                <a:ea typeface="Calibri"/>
                <a:cs typeface="Calibri"/>
                <a:sym typeface="Calibri"/>
              </a:rPr>
              <a:t>Вопрос 1.</a:t>
            </a:r>
            <a:endParaRPr sz="24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не потерять важные детали, необходимые для построения правильной архитектуры?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Вопрос 2.</a:t>
            </a:r>
            <a:endParaRPr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создать такую архитектуру, которая будет адаптивной по отношению к появлению новых вводных и потере исходных деталей?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3600"/>
            <a:ext cx="1080698" cy="515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Два главных вопроса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0"/>
          <p:cNvSpPr txBox="1"/>
          <p:nvPr/>
        </p:nvSpPr>
        <p:spPr>
          <a:xfrm>
            <a:off x="457200" y="1600200"/>
            <a:ext cx="83841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-RU" sz="24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Эти два вопроса абсолютного ответа не имеют</a:t>
            </a:r>
            <a:endParaRPr i="1" sz="24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-RU" sz="24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Такова природа сложных систем. Не дефект, а фича</a:t>
            </a:r>
            <a:endParaRPr i="1" sz="24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3600"/>
            <a:ext cx="1080698" cy="51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3600" y="2752938"/>
            <a:ext cx="48768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не потерять детали?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1"/>
          <p:cNvSpPr txBox="1"/>
          <p:nvPr/>
        </p:nvSpPr>
        <p:spPr>
          <a:xfrm>
            <a:off x="457200" y="1600200"/>
            <a:ext cx="83841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latin typeface="Calibri"/>
                <a:ea typeface="Calibri"/>
                <a:cs typeface="Calibri"/>
                <a:sym typeface="Calibri"/>
              </a:rPr>
              <a:t>Вариант 1. Много деталей. Максимально подробно все описываем. Полный конспект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не работает!</a:t>
            </a: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 Не будет архитектор все это вычитывать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3600"/>
            <a:ext cx="1080698" cy="51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0675" y="3695700"/>
            <a:ext cx="4357128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/>
        </p:nvSpPr>
        <p:spPr>
          <a:xfrm>
            <a:off x="4295675" y="1165950"/>
            <a:ext cx="4420800" cy="39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rPr lang="ru-RU"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Дмитрий Смирягин</a:t>
            </a:r>
            <a:endParaRPr sz="3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rPr lang="ru-RU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Архитектор и техлид в Сбере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В IT 20+ лет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В ролях: Разработчик, Архитектор, ТимЛид, Руководитель Отдела, Управления Производства ПО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Преподаю темы по менеджменту в IT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Экспертиза по управлению и архитектуре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3600"/>
            <a:ext cx="1080698" cy="51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4">
            <a:alphaModFix/>
          </a:blip>
          <a:srcRect b="0" l="17580" r="0" t="0"/>
          <a:stretch/>
        </p:blipFill>
        <p:spPr>
          <a:xfrm>
            <a:off x="400525" y="958725"/>
            <a:ext cx="3711226" cy="512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42850" y="5861200"/>
            <a:ext cx="175150" cy="17534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6473150" y="4948525"/>
            <a:ext cx="23103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ru-RU"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www.dsmiryagin.ru</a:t>
            </a:r>
            <a:endParaRPr sz="1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ru-RU"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info@dsmiryagin.ru</a:t>
            </a:r>
            <a:endParaRPr sz="1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ru-RU"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    @dmitry_smiryagin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6">
            <a:alphaModFix/>
          </a:blip>
          <a:srcRect b="0" l="0" r="82809" t="0"/>
          <a:stretch/>
        </p:blipFill>
        <p:spPr>
          <a:xfrm>
            <a:off x="7939600" y="1729375"/>
            <a:ext cx="358875" cy="37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2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не потерять детали?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2"/>
          <p:cNvSpPr txBox="1"/>
          <p:nvPr/>
        </p:nvSpPr>
        <p:spPr>
          <a:xfrm>
            <a:off x="457200" y="1600200"/>
            <a:ext cx="8384100" cy="13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latin typeface="Calibri"/>
                <a:ea typeface="Calibri"/>
                <a:cs typeface="Calibri"/>
                <a:sym typeface="Calibri"/>
              </a:rPr>
              <a:t>Вариант 2. Мало деталей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не работает!</a:t>
            </a: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 упустим важное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3600"/>
            <a:ext cx="1080698" cy="51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8000" y="2819475"/>
            <a:ext cx="3648000" cy="3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не потерять детали?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3"/>
          <p:cNvSpPr txBox="1"/>
          <p:nvPr/>
        </p:nvSpPr>
        <p:spPr>
          <a:xfrm>
            <a:off x="457200" y="1600200"/>
            <a:ext cx="8384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latin typeface="Calibri"/>
                <a:ea typeface="Calibri"/>
                <a:cs typeface="Calibri"/>
                <a:sym typeface="Calibri"/>
              </a:rPr>
              <a:t>Что делать?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Char char="●"/>
            </a:pPr>
            <a:r>
              <a:rPr b="1" lang="ru-RU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проговаривать</a:t>
            </a:r>
            <a:r>
              <a:rPr lang="ru-RU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 на плановых встречах. Режим диалога. Вопросы.. Встречи плановые, а не подошел, от работы отвлек, рассказал что-то</a:t>
            </a:r>
            <a:endParaRPr sz="2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3600"/>
            <a:ext cx="1080698" cy="515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Какие детали нужны архитектору?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4"/>
          <p:cNvSpPr txBox="1"/>
          <p:nvPr/>
        </p:nvSpPr>
        <p:spPr>
          <a:xfrm>
            <a:off x="457200" y="1600200"/>
            <a:ext cx="8384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latin typeface="Calibri"/>
                <a:ea typeface="Calibri"/>
                <a:cs typeface="Calibri"/>
                <a:sym typeface="Calibri"/>
              </a:rPr>
              <a:t>Что делать?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ru-RU" sz="1800">
                <a:latin typeface="Calibri"/>
                <a:ea typeface="Calibri"/>
                <a:cs typeface="Calibri"/>
                <a:sym typeface="Calibri"/>
              </a:rPr>
              <a:t>проговаривать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  на плановых встречах. Режим диалога. Вопросы.. Встречи плановые, а не подошел, от работы отвлек, рассказал что-то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Char char="●"/>
            </a:pPr>
            <a:r>
              <a:rPr lang="ru-RU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прописывать  </a:t>
            </a:r>
            <a:r>
              <a:rPr b="1" lang="ru-RU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ограничения и границы</a:t>
            </a:r>
            <a:r>
              <a:rPr lang="ru-RU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. Отличное упражнение для понимания того, что же мы делаем</a:t>
            </a:r>
            <a:endParaRPr sz="2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3600"/>
            <a:ext cx="1080698" cy="515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Какие детали нужны архитектору?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5"/>
          <p:cNvSpPr txBox="1"/>
          <p:nvPr/>
        </p:nvSpPr>
        <p:spPr>
          <a:xfrm>
            <a:off x="457200" y="1600200"/>
            <a:ext cx="8384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latin typeface="Calibri"/>
                <a:ea typeface="Calibri"/>
                <a:cs typeface="Calibri"/>
                <a:sym typeface="Calibri"/>
              </a:rPr>
              <a:t>Что делать?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ru-RU" sz="1800">
                <a:latin typeface="Calibri"/>
                <a:ea typeface="Calibri"/>
                <a:cs typeface="Calibri"/>
                <a:sym typeface="Calibri"/>
              </a:rPr>
              <a:t>проговаривать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  на плановых встречах. Режим диалога. Вопросы.. Встречи плановые, а не подошел, от работы отвлек, рассказал что-то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прописывать  </a:t>
            </a:r>
            <a:r>
              <a:rPr b="1" lang="ru-RU" sz="1800">
                <a:latin typeface="Calibri"/>
                <a:ea typeface="Calibri"/>
                <a:cs typeface="Calibri"/>
                <a:sym typeface="Calibri"/>
              </a:rPr>
              <a:t>ограничения и границы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. Отличное упражнение для понимания того, что же мы делаем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Char char="●"/>
            </a:pPr>
            <a:r>
              <a:rPr b="1" lang="ru-RU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акцентировать</a:t>
            </a:r>
            <a:r>
              <a:rPr lang="ru-RU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 внимание на важном и на разрушении стереотипов. Архитектор строит модели на базе опыта и стереотипов. Птица - стереотипический образ. Курица рушит стереотип птицы</a:t>
            </a:r>
            <a:endParaRPr sz="2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3600"/>
            <a:ext cx="1080698" cy="515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Какие детали нужны архитектору?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6"/>
          <p:cNvSpPr txBox="1"/>
          <p:nvPr/>
        </p:nvSpPr>
        <p:spPr>
          <a:xfrm>
            <a:off x="457200" y="1600200"/>
            <a:ext cx="8384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latin typeface="Calibri"/>
                <a:ea typeface="Calibri"/>
                <a:cs typeface="Calibri"/>
                <a:sym typeface="Calibri"/>
              </a:rPr>
              <a:t>Что делать?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ru-RU" sz="1800">
                <a:latin typeface="Calibri"/>
                <a:ea typeface="Calibri"/>
                <a:cs typeface="Calibri"/>
                <a:sym typeface="Calibri"/>
              </a:rPr>
              <a:t>проговаривать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  на плановых встречах. Режим диалога. Вопросы.. Встречи плановые, а не подошел, от работы отвлек, рассказал что-то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прописывать  </a:t>
            </a:r>
            <a:r>
              <a:rPr b="1" lang="ru-RU" sz="1800">
                <a:latin typeface="Calibri"/>
                <a:ea typeface="Calibri"/>
                <a:cs typeface="Calibri"/>
                <a:sym typeface="Calibri"/>
              </a:rPr>
              <a:t>ограничения и границы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. Отличное упражнение для понимания того, что же мы делаем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ru-RU" sz="1800">
                <a:latin typeface="Calibri"/>
                <a:ea typeface="Calibri"/>
                <a:cs typeface="Calibri"/>
                <a:sym typeface="Calibri"/>
              </a:rPr>
              <a:t>акцентировать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  внимание на важном и на разрушении стереотипов. Архитектор строит модели на базе опыта и стереотипов. Птица - стереотипический образ. Курица рушит стереотип птицы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Char char="●"/>
            </a:pPr>
            <a:r>
              <a:rPr lang="ru-RU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определять  </a:t>
            </a:r>
            <a:r>
              <a:rPr b="1" lang="ru-RU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приоритеты</a:t>
            </a:r>
            <a:r>
              <a:rPr lang="ru-RU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 в требованиях.</a:t>
            </a:r>
            <a:endParaRPr sz="2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Велосипед - должен ездить, а ночью освещать дорогу по ходу движения</a:t>
            </a:r>
            <a:r>
              <a:rPr lang="ru-RU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Два требования, но их важность различна</a:t>
            </a:r>
            <a:endParaRPr sz="2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3600"/>
            <a:ext cx="1080698" cy="515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7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Какие детали нужны архитектору?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7"/>
          <p:cNvSpPr txBox="1"/>
          <p:nvPr/>
        </p:nvSpPr>
        <p:spPr>
          <a:xfrm>
            <a:off x="457200" y="1600200"/>
            <a:ext cx="8384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latin typeface="Calibri"/>
                <a:ea typeface="Calibri"/>
                <a:cs typeface="Calibri"/>
                <a:sym typeface="Calibri"/>
              </a:rPr>
              <a:t>Что делать?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ru-RU" sz="1800">
                <a:latin typeface="Calibri"/>
                <a:ea typeface="Calibri"/>
                <a:cs typeface="Calibri"/>
                <a:sym typeface="Calibri"/>
              </a:rPr>
              <a:t>проговаривать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  на плановых встречах. Режим диалога. Вопросы.. Встречи плановые, а не подошел, от работы отвлек, рассказал что-то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прописывать  </a:t>
            </a:r>
            <a:r>
              <a:rPr b="1" lang="ru-RU" sz="1800">
                <a:latin typeface="Calibri"/>
                <a:ea typeface="Calibri"/>
                <a:cs typeface="Calibri"/>
                <a:sym typeface="Calibri"/>
              </a:rPr>
              <a:t>ограничения и границы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. Отличное упражнение для понимания того, что же мы делаем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ru-RU" sz="1800">
                <a:latin typeface="Calibri"/>
                <a:ea typeface="Calibri"/>
                <a:cs typeface="Calibri"/>
                <a:sym typeface="Calibri"/>
              </a:rPr>
              <a:t>акцентировать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  внимание на важном и на разрушении стереотипов. Архитектор строит модели на базе опыта и стереотипов. Птица - стереотипический образ. Курица рушит стереотип птицы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определять  </a:t>
            </a:r>
            <a:r>
              <a:rPr b="1" lang="ru-RU" sz="1800">
                <a:latin typeface="Calibri"/>
                <a:ea typeface="Calibri"/>
                <a:cs typeface="Calibri"/>
                <a:sym typeface="Calibri"/>
              </a:rPr>
              <a:t>приоритеты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  в требованиях.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latin typeface="Calibri"/>
                <a:ea typeface="Calibri"/>
                <a:cs typeface="Calibri"/>
                <a:sym typeface="Calibri"/>
              </a:rPr>
              <a:t>Велосипед - должен ездить, а ночью освещать дорогу по ходу движения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Два требования, но их важность различна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Искусство аналитика - систематизация и выделение главного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3600"/>
            <a:ext cx="1080698" cy="515882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7"/>
          <p:cNvSpPr txBox="1"/>
          <p:nvPr/>
        </p:nvSpPr>
        <p:spPr>
          <a:xfrm rot="1881359">
            <a:off x="29578" y="774328"/>
            <a:ext cx="2901104" cy="631557"/>
          </a:xfrm>
          <a:prstGeom prst="rect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Архитекторы смышленые, но без помощи не обойтись 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Адаптивная архитектура 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8"/>
          <p:cNvSpPr txBox="1"/>
          <p:nvPr/>
        </p:nvSpPr>
        <p:spPr>
          <a:xfrm>
            <a:off x="219075" y="4795125"/>
            <a:ext cx="83841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Чем безобиднее на вид изменение, тем большим будет его влияние в дальнейшем и тем больше компонент придётся изменять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Вывод - строить логически слабосвязанные и абстрактные системы.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Google Shape;38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3600"/>
            <a:ext cx="1080698" cy="51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6075" y="1417650"/>
            <a:ext cx="46101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8"/>
          <p:cNvSpPr txBox="1"/>
          <p:nvPr/>
        </p:nvSpPr>
        <p:spPr>
          <a:xfrm>
            <a:off x="2596950" y="3686225"/>
            <a:ext cx="34863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Вывод - нельзя верить “.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 такого сценария не может быть...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9"/>
          <p:cNvSpPr/>
          <p:nvPr/>
        </p:nvSpPr>
        <p:spPr>
          <a:xfrm>
            <a:off x="562450" y="1057750"/>
            <a:ext cx="7657200" cy="2643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562575" y="1781050"/>
            <a:ext cx="4124700" cy="4479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9"/>
          <p:cNvSpPr/>
          <p:nvPr/>
        </p:nvSpPr>
        <p:spPr>
          <a:xfrm>
            <a:off x="927550" y="2644500"/>
            <a:ext cx="1500000" cy="1569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9"/>
          <p:cNvSpPr/>
          <p:nvPr/>
        </p:nvSpPr>
        <p:spPr>
          <a:xfrm>
            <a:off x="3041413" y="2644500"/>
            <a:ext cx="1500000" cy="1569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9"/>
          <p:cNvSpPr/>
          <p:nvPr/>
        </p:nvSpPr>
        <p:spPr>
          <a:xfrm>
            <a:off x="6570725" y="2644500"/>
            <a:ext cx="1500000" cy="15690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9"/>
          <p:cNvSpPr/>
          <p:nvPr/>
        </p:nvSpPr>
        <p:spPr>
          <a:xfrm>
            <a:off x="5155288" y="1573750"/>
            <a:ext cx="947400" cy="468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5" name="Google Shape;39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4647"/>
            <a:ext cx="1080698" cy="51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1918" y="3097500"/>
            <a:ext cx="731258" cy="6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3750" y="2931325"/>
            <a:ext cx="995350" cy="9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3050" y="2931325"/>
            <a:ext cx="995350" cy="9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5300" y="1573750"/>
            <a:ext cx="947400" cy="9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9"/>
          <p:cNvSpPr txBox="1"/>
          <p:nvPr/>
        </p:nvSpPr>
        <p:spPr>
          <a:xfrm rot="-5400000">
            <a:off x="1978675" y="2373875"/>
            <a:ext cx="1500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Изображение,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размер max </a:t>
            </a:r>
            <a:r>
              <a:rPr b="1" lang="ru-RU">
                <a:latin typeface="Calibri"/>
                <a:ea typeface="Calibri"/>
                <a:cs typeface="Calibri"/>
                <a:sym typeface="Calibri"/>
              </a:rPr>
              <a:t>2mb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9"/>
          <p:cNvSpPr/>
          <p:nvPr/>
        </p:nvSpPr>
        <p:spPr>
          <a:xfrm>
            <a:off x="6463600" y="1716975"/>
            <a:ext cx="1746300" cy="4479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9"/>
          <p:cNvSpPr txBox="1"/>
          <p:nvPr/>
        </p:nvSpPr>
        <p:spPr>
          <a:xfrm>
            <a:off x="621650" y="976900"/>
            <a:ext cx="20328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Клиентский фронт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9"/>
          <p:cNvSpPr txBox="1"/>
          <p:nvPr/>
        </p:nvSpPr>
        <p:spPr>
          <a:xfrm>
            <a:off x="2888413" y="976900"/>
            <a:ext cx="18477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Бэк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9"/>
          <p:cNvSpPr txBox="1"/>
          <p:nvPr/>
        </p:nvSpPr>
        <p:spPr>
          <a:xfrm>
            <a:off x="6463588" y="995750"/>
            <a:ext cx="18477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Внешняя АС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5" name="Google Shape;405;p39"/>
          <p:cNvCxnSpPr/>
          <p:nvPr/>
        </p:nvCxnSpPr>
        <p:spPr>
          <a:xfrm>
            <a:off x="562450" y="1381475"/>
            <a:ext cx="7657200" cy="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6" name="Google Shape;406;p39"/>
          <p:cNvSpPr/>
          <p:nvPr/>
        </p:nvSpPr>
        <p:spPr>
          <a:xfrm>
            <a:off x="2486675" y="3296850"/>
            <a:ext cx="504300" cy="26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9"/>
          <p:cNvSpPr/>
          <p:nvPr/>
        </p:nvSpPr>
        <p:spPr>
          <a:xfrm rot="5400000">
            <a:off x="3539263" y="4374063"/>
            <a:ext cx="504300" cy="26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9"/>
          <p:cNvSpPr/>
          <p:nvPr/>
        </p:nvSpPr>
        <p:spPr>
          <a:xfrm>
            <a:off x="6157475" y="3296850"/>
            <a:ext cx="413400" cy="26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9"/>
          <p:cNvSpPr txBox="1"/>
          <p:nvPr/>
        </p:nvSpPr>
        <p:spPr>
          <a:xfrm>
            <a:off x="5263600" y="5262575"/>
            <a:ext cx="8373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OK</a:t>
            </a:r>
            <a:endParaRPr sz="36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9"/>
          <p:cNvSpPr txBox="1"/>
          <p:nvPr/>
        </p:nvSpPr>
        <p:spPr>
          <a:xfrm>
            <a:off x="562450" y="621700"/>
            <a:ext cx="42825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Система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9"/>
          <p:cNvSpPr txBox="1"/>
          <p:nvPr/>
        </p:nvSpPr>
        <p:spPr>
          <a:xfrm>
            <a:off x="6335025" y="611875"/>
            <a:ext cx="10806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Система 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9"/>
          <p:cNvSpPr txBox="1"/>
          <p:nvPr/>
        </p:nvSpPr>
        <p:spPr>
          <a:xfrm rot="-5400000">
            <a:off x="4517788" y="3450850"/>
            <a:ext cx="23289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Событийная шина.  Kafka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59163" y="3632051"/>
            <a:ext cx="350650" cy="37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19213" y="5343788"/>
            <a:ext cx="311750" cy="332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27263" y="3652800"/>
            <a:ext cx="311750" cy="3325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6" name="Google Shape;416;p39"/>
          <p:cNvCxnSpPr/>
          <p:nvPr/>
        </p:nvCxnSpPr>
        <p:spPr>
          <a:xfrm>
            <a:off x="5624500" y="720250"/>
            <a:ext cx="2400" cy="828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7" name="Google Shape;417;p39"/>
          <p:cNvSpPr/>
          <p:nvPr/>
        </p:nvSpPr>
        <p:spPr>
          <a:xfrm>
            <a:off x="3041425" y="4798925"/>
            <a:ext cx="1500000" cy="663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Адаптер</a:t>
            </a:r>
            <a:endParaRPr/>
          </a:p>
        </p:txBody>
      </p:sp>
      <p:sp>
        <p:nvSpPr>
          <p:cNvPr id="418" name="Google Shape;418;p39"/>
          <p:cNvSpPr/>
          <p:nvPr/>
        </p:nvSpPr>
        <p:spPr>
          <a:xfrm>
            <a:off x="4596200" y="4998275"/>
            <a:ext cx="504300" cy="26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9" name="Google Shape;419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77338" y="4339938"/>
            <a:ext cx="311750" cy="332534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9"/>
          <p:cNvSpPr txBox="1"/>
          <p:nvPr/>
        </p:nvSpPr>
        <p:spPr>
          <a:xfrm>
            <a:off x="6570725" y="4758375"/>
            <a:ext cx="1500000" cy="11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Область неизвестного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9"/>
          <p:cNvSpPr txBox="1"/>
          <p:nvPr/>
        </p:nvSpPr>
        <p:spPr>
          <a:xfrm>
            <a:off x="996925" y="4758375"/>
            <a:ext cx="1500000" cy="11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Область контроля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(условного)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0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Иногда ошибаются все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40"/>
          <p:cNvSpPr txBox="1"/>
          <p:nvPr/>
        </p:nvSpPr>
        <p:spPr>
          <a:xfrm>
            <a:off x="457200" y="1600200"/>
            <a:ext cx="8384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Написал - работу сделал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Зачем мы делаем это? Бизнес так хочет… Хаос уже не просто где-то там, а совсем близко..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Зона условного контроля становится зоной хаоса и неизвестности, если мы не знаем драйверов развития</a:t>
            </a:r>
            <a:endParaRPr i="1"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Нет акцентов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Нет приоритетов в требованиях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Google Shape;42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3600"/>
            <a:ext cx="1080698" cy="515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41"/>
          <p:cNvSpPr txBox="1"/>
          <p:nvPr/>
        </p:nvSpPr>
        <p:spPr>
          <a:xfrm>
            <a:off x="457200" y="1600200"/>
            <a:ext cx="8384100" cy="3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Проектирование системы - совмещение абстракций архитектурного подхода с реальной жизнью, которая шире и разнообразней любых моделей. Но всегда есть важное и второстепенное. Идем навстречу, общаемся: усл</a:t>
            </a:r>
            <a:r>
              <a:rPr i="1" lang="ru-RU" sz="2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ожняем модель и отбрасываем второстепенные детали</a:t>
            </a:r>
            <a:r>
              <a:rPr lang="ru-RU" sz="2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3600"/>
            <a:ext cx="1080698" cy="515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Доклад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457200" y="1600200"/>
            <a:ext cx="8395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i="1" lang="ru-RU" sz="3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О  </a:t>
            </a:r>
            <a:r>
              <a:rPr i="1" lang="ru-RU" sz="31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взаимодействии</a:t>
            </a:r>
            <a:r>
              <a:rPr i="1" lang="ru-RU" sz="3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 двух основных ролей, проектирующих IT системы</a:t>
            </a:r>
            <a:endParaRPr i="1" sz="3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Разница между взглядом на систему архитектора и аналитика. Есть ли она?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Как нюансы требований могут влиять на архитектуру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Что ждут архитекторы от аналитиков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Каких ошибок стоит избегать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4647"/>
            <a:ext cx="1080698" cy="515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2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42"/>
          <p:cNvSpPr txBox="1"/>
          <p:nvPr/>
        </p:nvSpPr>
        <p:spPr>
          <a:xfrm>
            <a:off x="457200" y="1600200"/>
            <a:ext cx="8384100" cy="3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Проектирование системы - совмещение абстракций архитектурного подхода с реальной жизнью, которая шире и разнообразней любых моделей. Но всегда есть важное и второстепенное. Идем навстречу, общаемся: усложняем модель и отбрасываем второстепенные детали</a:t>
            </a:r>
            <a:r>
              <a:rPr lang="ru-RU" sz="2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Всегда будут две планеты и где-то место встречи между ними.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Это планета Земля?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5" name="Google Shape;44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3600"/>
            <a:ext cx="1080698" cy="515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3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43"/>
          <p:cNvSpPr txBox="1"/>
          <p:nvPr/>
        </p:nvSpPr>
        <p:spPr>
          <a:xfrm>
            <a:off x="457200" y="1600200"/>
            <a:ext cx="8384100" cy="3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Проектирование системы - совмещение абстракций архитектурного подхода с реальной жизнью, которая шире и разнообразней любых моделей. Но всегда есть важное и второстепенное. Идем навстречу, общаемся: усложняем модель и отбрасываем второстепенные детали</a:t>
            </a:r>
            <a:r>
              <a:rPr lang="ru-RU" sz="2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Всегда будут две планеты и где-то место встречи между ними.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Это планета Земля?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3600"/>
            <a:ext cx="1080698" cy="51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8975" y="5422650"/>
            <a:ext cx="1080698" cy="515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4"/>
          <p:cNvSpPr txBox="1"/>
          <p:nvPr/>
        </p:nvSpPr>
        <p:spPr>
          <a:xfrm>
            <a:off x="4295675" y="1165950"/>
            <a:ext cx="44208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rPr lang="ru-RU"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Дмитрий Смирягин</a:t>
            </a:r>
            <a:endParaRPr sz="3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rPr lang="ru-RU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Экспертиза по управлению и архитектуре</a:t>
            </a:r>
            <a:endParaRPr sz="36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1" name="Google Shape;46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3600"/>
            <a:ext cx="1080698" cy="51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4"/>
          <p:cNvPicPr preferRelativeResize="0"/>
          <p:nvPr/>
        </p:nvPicPr>
        <p:blipFill rotWithShape="1">
          <a:blip r:embed="rId4">
            <a:alphaModFix/>
          </a:blip>
          <a:srcRect b="0" l="17580" r="0" t="0"/>
          <a:stretch/>
        </p:blipFill>
        <p:spPr>
          <a:xfrm>
            <a:off x="400525" y="958725"/>
            <a:ext cx="3711226" cy="512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2850" y="6028200"/>
            <a:ext cx="175150" cy="17534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4"/>
          <p:cNvSpPr txBox="1"/>
          <p:nvPr/>
        </p:nvSpPr>
        <p:spPr>
          <a:xfrm>
            <a:off x="4641700" y="5107175"/>
            <a:ext cx="42114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ru-RU"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www.dsmiryagin.ru</a:t>
            </a:r>
            <a:endParaRPr sz="1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ru-RU"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info@dsmiryagin.ru</a:t>
            </a:r>
            <a:endParaRPr sz="1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ru-RU"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    @dmitry_smiryagin</a:t>
            </a:r>
            <a:endParaRPr sz="1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ru-RU"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https://habr.com/ru/users/eng-math/posts/</a:t>
            </a:r>
            <a:endParaRPr sz="1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9413" y="2392475"/>
            <a:ext cx="2482975" cy="24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/>
        </p:nvSpPr>
        <p:spPr>
          <a:xfrm>
            <a:off x="457200" y="5410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Архитектор и Аналитик. Разница?</a:t>
            </a:r>
            <a:endParaRPr b="1" i="0" sz="4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4647"/>
            <a:ext cx="1080698" cy="51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8672" y="1417650"/>
            <a:ext cx="5766664" cy="346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228600" y="5044550"/>
            <a:ext cx="86868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Для кого задача? Для System Analyst или Solutions Architect?</a:t>
            </a:r>
            <a:endParaRPr sz="21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/>
        </p:nvSpPr>
        <p:spPr>
          <a:xfrm>
            <a:off x="457200" y="5410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Архитектор и Аналитик. Разница?</a:t>
            </a:r>
            <a:endParaRPr b="1" i="0" sz="4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3600"/>
            <a:ext cx="1080698" cy="51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500" y="1417638"/>
            <a:ext cx="4876800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268075" y="3961050"/>
            <a:ext cx="86868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Для кого задача? Для System Analyst или Solutions Architect?</a:t>
            </a:r>
            <a:endParaRPr sz="21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2757" y="4671450"/>
            <a:ext cx="2451193" cy="18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6800" y="4671450"/>
            <a:ext cx="2497749" cy="171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Талончик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74647"/>
            <a:ext cx="1080698" cy="51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 b="0" l="26461" r="26461" t="0"/>
          <a:stretch/>
        </p:blipFill>
        <p:spPr>
          <a:xfrm>
            <a:off x="1653300" y="2344450"/>
            <a:ext cx="1614200" cy="34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4242323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3941575" y="2657125"/>
            <a:ext cx="26628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Досадно, когда очередь чужая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6">
            <a:alphaModFix/>
          </a:blip>
          <a:srcRect b="0" l="25830" r="24361" t="0"/>
          <a:stretch/>
        </p:blipFill>
        <p:spPr>
          <a:xfrm>
            <a:off x="7342325" y="1589850"/>
            <a:ext cx="1510775" cy="455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6869" y="2905325"/>
            <a:ext cx="983656" cy="72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3925" y="1102723"/>
            <a:ext cx="1614200" cy="107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/>
          <p:nvPr/>
        </p:nvSpPr>
        <p:spPr>
          <a:xfrm>
            <a:off x="294525" y="2344450"/>
            <a:ext cx="3033000" cy="37992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>
            <a:off x="2173800" y="2082600"/>
            <a:ext cx="279000" cy="55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" name="Google Shape;136;p18"/>
          <p:cNvCxnSpPr/>
          <p:nvPr/>
        </p:nvCxnSpPr>
        <p:spPr>
          <a:xfrm rot="10800000">
            <a:off x="1511800" y="3183925"/>
            <a:ext cx="620700" cy="1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" name="Google Shape;137;p18"/>
          <p:cNvCxnSpPr/>
          <p:nvPr/>
        </p:nvCxnSpPr>
        <p:spPr>
          <a:xfrm>
            <a:off x="1541800" y="3383950"/>
            <a:ext cx="620700" cy="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18"/>
          <p:cNvCxnSpPr/>
          <p:nvPr/>
        </p:nvCxnSpPr>
        <p:spPr>
          <a:xfrm flipH="1">
            <a:off x="1561750" y="4305025"/>
            <a:ext cx="450600" cy="27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18"/>
          <p:cNvCxnSpPr/>
          <p:nvPr/>
        </p:nvCxnSpPr>
        <p:spPr>
          <a:xfrm>
            <a:off x="3754375" y="4114800"/>
            <a:ext cx="3223800" cy="9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0" name="Google Shape;140;p18"/>
          <p:cNvPicPr preferRelativeResize="0"/>
          <p:nvPr/>
        </p:nvPicPr>
        <p:blipFill rotWithShape="1">
          <a:blip r:embed="rId9">
            <a:alphaModFix/>
          </a:blip>
          <a:srcRect b="23806" l="14185" r="19343" t="21765"/>
          <a:stretch/>
        </p:blipFill>
        <p:spPr>
          <a:xfrm>
            <a:off x="4435863" y="4365100"/>
            <a:ext cx="1614200" cy="13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1034" y="273272"/>
            <a:ext cx="1080698" cy="5158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7" name="Google Shape;147;p19"/>
          <p:cNvGraphicFramePr/>
          <p:nvPr/>
        </p:nvGraphicFramePr>
        <p:xfrm>
          <a:off x="989175" y="1052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{522BDF9C-B2B7-4593-B962-31A9421396DA}</a:tableStyleId>
              </a:tblPr>
              <a:tblGrid>
                <a:gridCol w="3619500"/>
                <a:gridCol w="3619500"/>
              </a:tblGrid>
              <a:tr h="89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5867"/>
                        </a:buClr>
                        <a:buSzPts val="4000"/>
                        <a:buFont typeface="Arial"/>
                        <a:buNone/>
                      </a:pPr>
                      <a:r>
                        <a:rPr b="1" lang="ru-RU" sz="40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Аналитик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36C09"/>
                        </a:buClr>
                        <a:buSzPts val="4000"/>
                        <a:buFont typeface="Arial"/>
                        <a:buNone/>
                      </a:pPr>
                      <a:r>
                        <a:rPr b="1" lang="ru-RU" sz="40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Архитектор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7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5867"/>
                        </a:buClr>
                        <a:buSzPts val="4000"/>
                        <a:buFont typeface="Arial"/>
                        <a:buNone/>
                      </a:pPr>
                      <a:r>
                        <a:rPr b="1" lang="ru-RU" sz="25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Конкретно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36C09"/>
                        </a:buClr>
                        <a:buSzPts val="4000"/>
                        <a:buFont typeface="Arial"/>
                        <a:buNone/>
                      </a:pPr>
                      <a:r>
                        <a:rPr b="1" lang="ru-RU" sz="24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Абстрактно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1034" y="273272"/>
            <a:ext cx="1080698" cy="5158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4" name="Google Shape;154;p20"/>
          <p:cNvGraphicFramePr/>
          <p:nvPr/>
        </p:nvGraphicFramePr>
        <p:xfrm>
          <a:off x="989175" y="1052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{522BDF9C-B2B7-4593-B962-31A9421396DA}</a:tableStyleId>
              </a:tblPr>
              <a:tblGrid>
                <a:gridCol w="3619500"/>
                <a:gridCol w="3619500"/>
              </a:tblGrid>
              <a:tr h="89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Аналитик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Архитектор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7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5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Конкретно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Абстрактно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97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5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Есть проблема - решаем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Нет проблемы - решаем</a:t>
                      </a:r>
                      <a:endParaRPr b="1" sz="2400">
                        <a:solidFill>
                          <a:srgbClr val="E36C0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-RU" sz="18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b="1" i="1" lang="ru-RU" sz="1800" u="sng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сейчас</a:t>
                      </a:r>
                      <a:r>
                        <a:rPr b="1" i="1" lang="ru-RU" sz="18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нет проблемы)</a:t>
                      </a:r>
                      <a:endParaRPr i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1034" y="273272"/>
            <a:ext cx="1080698" cy="5158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1" name="Google Shape;161;p21"/>
          <p:cNvGraphicFramePr/>
          <p:nvPr/>
        </p:nvGraphicFramePr>
        <p:xfrm>
          <a:off x="989175" y="1052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{522BDF9C-B2B7-4593-B962-31A9421396DA}</a:tableStyleId>
              </a:tblPr>
              <a:tblGrid>
                <a:gridCol w="3619500"/>
                <a:gridCol w="3619500"/>
              </a:tblGrid>
              <a:tr h="89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Аналитик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Архитектор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7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5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Конкретно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Абстрактно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97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5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Есть проблема - решаем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Нет проблемы - решаем</a:t>
                      </a:r>
                      <a:endParaRPr b="1" sz="2400">
                        <a:solidFill>
                          <a:srgbClr val="E36C0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-RU" sz="18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b="1" i="1" lang="ru-RU" sz="1800" u="sng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сейчас</a:t>
                      </a:r>
                      <a:r>
                        <a:rPr b="1" i="1" lang="ru-RU" sz="18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нет проблемы)</a:t>
                      </a:r>
                      <a:endParaRPr i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59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500">
                          <a:solidFill>
                            <a:srgbClr val="20586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Дьявол в деталях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Детали вторичны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-templat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