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62" r:id="rId4"/>
    <p:sldId id="284" r:id="rId5"/>
    <p:sldId id="263" r:id="rId6"/>
    <p:sldId id="266" r:id="rId7"/>
    <p:sldId id="286" r:id="rId8"/>
    <p:sldId id="287" r:id="rId9"/>
    <p:sldId id="264" r:id="rId10"/>
    <p:sldId id="288" r:id="rId11"/>
    <p:sldId id="289" r:id="rId12"/>
    <p:sldId id="265" r:id="rId13"/>
    <p:sldId id="290" r:id="rId14"/>
    <p:sldId id="277" r:id="rId15"/>
    <p:sldId id="291" r:id="rId16"/>
    <p:sldId id="292" r:id="rId17"/>
    <p:sldId id="268" r:id="rId18"/>
    <p:sldId id="272" r:id="rId19"/>
    <p:sldId id="294" r:id="rId20"/>
    <p:sldId id="295" r:id="rId21"/>
    <p:sldId id="279" r:id="rId22"/>
    <p:sldId id="280" r:id="rId23"/>
    <p:sldId id="275" r:id="rId24"/>
    <p:sldId id="274" r:id="rId25"/>
    <p:sldId id="276" r:id="rId26"/>
    <p:sldId id="281" r:id="rId27"/>
    <p:sldId id="282" r:id="rId28"/>
    <p:sldId id="29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0"/>
  </p:normalViewPr>
  <p:slideViewPr>
    <p:cSldViewPr>
      <p:cViewPr varScale="1">
        <p:scale>
          <a:sx n="54" d="100"/>
          <a:sy n="54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3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4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3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0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4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3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4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0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5F5CB-2D15-4EE9-BFBF-A43B2F3964C5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6C754-F8AE-4F3B-890D-1E3129AC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2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Скоупинг</a:t>
            </a:r>
            <a:r>
              <a:rPr lang="ru-RU" dirty="0" smtClean="0"/>
              <a:t> процессов в арсенале аналитика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886200"/>
            <a:ext cx="8712968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Too many process analysts talk as if flow diagrams, like BPMN, are the most important diagrams a business analyst can use.</a:t>
            </a:r>
          </a:p>
          <a:p>
            <a:endParaRPr lang="en-US" dirty="0"/>
          </a:p>
          <a:p>
            <a:r>
              <a:rPr lang="en-US" dirty="0" smtClean="0"/>
              <a:t>In fact, in most cases, a process analyst would be better advised to begin with a Scope Diagram, which will provide much more valuable information.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35288" y="566464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http://www.bptrends.com/publicationfiles/advisor20121009.pdf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407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Всё дело в фишках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395536" y="1628800"/>
            <a:ext cx="7740352" cy="444217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Фишка – она же маркер. Или </a:t>
            </a:r>
            <a:r>
              <a:rPr lang="ru-RU" dirty="0" err="1" smtClean="0"/>
              <a:t>токен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Один </a:t>
            </a:r>
            <a:r>
              <a:rPr lang="ru-RU" dirty="0"/>
              <a:t>процесс = один </a:t>
            </a:r>
            <a:r>
              <a:rPr lang="ru-RU" dirty="0" err="1"/>
              <a:t>токен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Как только </a:t>
            </a:r>
            <a:r>
              <a:rPr lang="ru-RU" dirty="0" err="1" smtClean="0"/>
              <a:t>токен</a:t>
            </a:r>
            <a:r>
              <a:rPr lang="ru-RU" dirty="0" smtClean="0"/>
              <a:t> начинает превращаться – ищем процессный интерфейс</a:t>
            </a:r>
          </a:p>
          <a:p>
            <a:pPr lvl="1"/>
            <a:r>
              <a:rPr lang="ru-RU" dirty="0" smtClean="0"/>
              <a:t>Например </a:t>
            </a:r>
            <a:r>
              <a:rPr lang="ru-RU" dirty="0"/>
              <a:t>«Поиск </a:t>
            </a:r>
            <a:r>
              <a:rPr lang="ru-RU" dirty="0" err="1"/>
              <a:t>лида</a:t>
            </a:r>
            <a:r>
              <a:rPr lang="ru-RU" dirty="0"/>
              <a:t>» - «Оценка </a:t>
            </a:r>
            <a:r>
              <a:rPr lang="ru-RU" dirty="0" err="1"/>
              <a:t>лида</a:t>
            </a:r>
            <a:r>
              <a:rPr lang="ru-RU" dirty="0"/>
              <a:t>» - «Регистрация </a:t>
            </a:r>
            <a:r>
              <a:rPr lang="ru-RU" dirty="0" err="1"/>
              <a:t>лида</a:t>
            </a:r>
            <a:r>
              <a:rPr lang="ru-RU" dirty="0"/>
              <a:t>» - </a:t>
            </a:r>
            <a:r>
              <a:rPr lang="ru-RU" dirty="0" smtClean="0"/>
              <a:t>«Подписание контракта» –  «Получение </a:t>
            </a:r>
            <a:r>
              <a:rPr lang="ru-RU" dirty="0"/>
              <a:t>заявки от </a:t>
            </a:r>
            <a:r>
              <a:rPr lang="ru-RU" dirty="0" err="1" smtClean="0"/>
              <a:t>контрактора</a:t>
            </a:r>
            <a:r>
              <a:rPr lang="ru-RU" dirty="0" smtClean="0"/>
              <a:t>» </a:t>
            </a:r>
            <a:r>
              <a:rPr lang="ru-RU" dirty="0"/>
              <a:t>- </a:t>
            </a:r>
            <a:r>
              <a:rPr lang="ru-RU" dirty="0" smtClean="0"/>
              <a:t>«Обработка заявки от </a:t>
            </a:r>
            <a:r>
              <a:rPr lang="ru-RU" dirty="0" err="1" smtClean="0"/>
              <a:t>контрактора</a:t>
            </a:r>
            <a:r>
              <a:rPr lang="ru-RU" dirty="0" smtClean="0"/>
              <a:t>»</a:t>
            </a:r>
            <a:endParaRPr lang="ru-RU" dirty="0"/>
          </a:p>
          <a:p>
            <a:r>
              <a:rPr lang="ru-RU" dirty="0"/>
              <a:t>В том месте, где «</a:t>
            </a:r>
            <a:r>
              <a:rPr lang="ru-RU" dirty="0" err="1"/>
              <a:t>лид</a:t>
            </a:r>
            <a:r>
              <a:rPr lang="ru-RU" dirty="0"/>
              <a:t>» стал </a:t>
            </a:r>
            <a:r>
              <a:rPr lang="ru-RU" dirty="0" smtClean="0"/>
              <a:t>«</a:t>
            </a:r>
            <a:r>
              <a:rPr lang="ru-RU" dirty="0" err="1" smtClean="0"/>
              <a:t>контрактором</a:t>
            </a:r>
            <a:r>
              <a:rPr lang="ru-RU" dirty="0" smtClean="0"/>
              <a:t>», </a:t>
            </a:r>
            <a:r>
              <a:rPr lang="ru-RU" dirty="0"/>
              <a:t>ищем </a:t>
            </a:r>
            <a:r>
              <a:rPr lang="ru-RU" dirty="0" smtClean="0"/>
              <a:t>интерфейс</a:t>
            </a:r>
          </a:p>
          <a:p>
            <a:r>
              <a:rPr lang="ru-RU" dirty="0" smtClean="0"/>
              <a:t>Замена </a:t>
            </a:r>
            <a:r>
              <a:rPr lang="ru-RU" dirty="0" err="1"/>
              <a:t>токена</a:t>
            </a:r>
            <a:r>
              <a:rPr lang="ru-RU" dirty="0"/>
              <a:t> = </a:t>
            </a:r>
            <a:r>
              <a:rPr lang="ru-RU" dirty="0" smtClean="0"/>
              <a:t>интерфейс, Преображение </a:t>
            </a:r>
            <a:r>
              <a:rPr lang="ru-RU" dirty="0" err="1"/>
              <a:t>токена</a:t>
            </a:r>
            <a:r>
              <a:rPr lang="ru-RU" dirty="0"/>
              <a:t> != </a:t>
            </a:r>
            <a:r>
              <a:rPr lang="ru-RU" dirty="0" smtClean="0"/>
              <a:t>интерфейс</a:t>
            </a:r>
          </a:p>
          <a:p>
            <a:pPr lvl="1"/>
            <a:r>
              <a:rPr lang="ru-RU" dirty="0" smtClean="0"/>
              <a:t>Например «Регистрация новой заявки» - «Оценка зарегистрированной заявки» - «Утверждение оцененной заявки»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67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 немного в арности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395536" y="1628800"/>
            <a:ext cx="7740352" cy="444217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Сколько экземпляров следующего шага может запустить один экземпляр текущего?</a:t>
            </a:r>
          </a:p>
          <a:p>
            <a:r>
              <a:rPr lang="ru-RU" dirty="0" smtClean="0"/>
              <a:t>Сколько нужно экземпляров предыдущего шага, чтобы запустить текущий?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dirty="0" smtClean="0"/>
              <a:t>На нашем примере:</a:t>
            </a:r>
          </a:p>
          <a:p>
            <a:pPr marL="742950" lvl="2" indent="-342900"/>
            <a:r>
              <a:rPr lang="ru-RU" dirty="0" smtClean="0"/>
              <a:t>«Поиск </a:t>
            </a:r>
            <a:r>
              <a:rPr lang="ru-RU" dirty="0" err="1"/>
              <a:t>лида</a:t>
            </a:r>
            <a:r>
              <a:rPr lang="ru-RU" dirty="0"/>
              <a:t>» - «Оценка </a:t>
            </a:r>
            <a:r>
              <a:rPr lang="ru-RU" dirty="0" err="1"/>
              <a:t>лида</a:t>
            </a:r>
            <a:r>
              <a:rPr lang="ru-RU" dirty="0"/>
              <a:t>» - «Регистрация </a:t>
            </a:r>
            <a:r>
              <a:rPr lang="ru-RU" dirty="0" err="1"/>
              <a:t>лида</a:t>
            </a:r>
            <a:r>
              <a:rPr lang="ru-RU" dirty="0"/>
              <a:t>» - «Подписание контракта» –  «Получение заявки от </a:t>
            </a:r>
            <a:r>
              <a:rPr lang="ru-RU" dirty="0" err="1"/>
              <a:t>контрактора</a:t>
            </a:r>
            <a:r>
              <a:rPr lang="ru-RU" dirty="0"/>
              <a:t>» - «Обработка заявки от </a:t>
            </a:r>
            <a:r>
              <a:rPr lang="ru-RU" dirty="0" err="1"/>
              <a:t>контрактора</a:t>
            </a:r>
            <a:r>
              <a:rPr lang="ru-RU" dirty="0"/>
              <a:t>»</a:t>
            </a:r>
          </a:p>
          <a:p>
            <a:r>
              <a:rPr lang="ru-RU" dirty="0" smtClean="0"/>
              <a:t>Один найденный </a:t>
            </a:r>
            <a:r>
              <a:rPr lang="ru-RU" dirty="0" err="1" smtClean="0"/>
              <a:t>лид</a:t>
            </a:r>
            <a:r>
              <a:rPr lang="ru-RU" dirty="0" smtClean="0"/>
              <a:t> – одна оценка </a:t>
            </a:r>
            <a:r>
              <a:rPr lang="ru-RU" dirty="0" err="1" smtClean="0"/>
              <a:t>лида</a:t>
            </a:r>
            <a:r>
              <a:rPr lang="ru-RU" dirty="0"/>
              <a:t> </a:t>
            </a:r>
            <a:r>
              <a:rPr lang="ru-RU" dirty="0" smtClean="0"/>
              <a:t>– одна регистрация </a:t>
            </a:r>
            <a:r>
              <a:rPr lang="ru-RU" dirty="0" err="1" smtClean="0"/>
              <a:t>лида</a:t>
            </a:r>
            <a:r>
              <a:rPr lang="ru-RU" dirty="0"/>
              <a:t> </a:t>
            </a:r>
            <a:r>
              <a:rPr lang="ru-RU" dirty="0" smtClean="0"/>
              <a:t>– подписание одного контракта – получение </a:t>
            </a:r>
            <a:r>
              <a:rPr lang="en-US" dirty="0" smtClean="0"/>
              <a:t>N </a:t>
            </a:r>
            <a:r>
              <a:rPr lang="ru-RU" dirty="0" smtClean="0"/>
              <a:t>заявок по контракту. Для каждой заявки – одна обработка заявки и т.д.</a:t>
            </a:r>
          </a:p>
          <a:p>
            <a:r>
              <a:rPr lang="ru-RU" dirty="0" smtClean="0"/>
              <a:t>1:1 = </a:t>
            </a:r>
            <a:r>
              <a:rPr lang="ru-RU" dirty="0"/>
              <a:t>переход внутри </a:t>
            </a:r>
            <a:r>
              <a:rPr lang="ru-RU" dirty="0" smtClean="0"/>
              <a:t>процесса</a:t>
            </a:r>
          </a:p>
          <a:p>
            <a:r>
              <a:rPr lang="ru-RU" dirty="0"/>
              <a:t>1</a:t>
            </a:r>
            <a:r>
              <a:rPr lang="ru-RU" dirty="0" smtClean="0"/>
              <a:t>:* </a:t>
            </a:r>
            <a:r>
              <a:rPr lang="en-US" dirty="0" smtClean="0"/>
              <a:t>; *:1 ; *:*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smtClean="0"/>
              <a:t>ищем процессные интерфейсы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294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Попробуем другой </a:t>
            </a:r>
            <a:r>
              <a:rPr lang="ru-RU" dirty="0" err="1" smtClean="0"/>
              <a:t>фреймворк</a:t>
            </a:r>
            <a:r>
              <a:rPr lang="ru-RU" dirty="0" smtClean="0"/>
              <a:t>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Все знают </a:t>
            </a:r>
            <a:r>
              <a:rPr lang="en-US" dirty="0" smtClean="0"/>
              <a:t>SIPOC</a:t>
            </a:r>
          </a:p>
          <a:p>
            <a:pPr lvl="1"/>
            <a:r>
              <a:rPr lang="ru-RU" dirty="0" smtClean="0"/>
              <a:t>Даже если не слышали такого слова</a:t>
            </a:r>
          </a:p>
          <a:p>
            <a:pPr marL="457200" lvl="1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sz="4200" dirty="0"/>
              <a:t>S</a:t>
            </a:r>
            <a:r>
              <a:rPr lang="en-US" sz="4200" dirty="0" smtClean="0"/>
              <a:t>upplier </a:t>
            </a:r>
            <a:r>
              <a:rPr lang="ru-RU" sz="4200" dirty="0" smtClean="0"/>
              <a:t>		</a:t>
            </a:r>
            <a:r>
              <a:rPr lang="en-US" sz="4200" dirty="0" smtClean="0"/>
              <a:t>– </a:t>
            </a:r>
            <a:r>
              <a:rPr lang="ru-RU" sz="4200" dirty="0" smtClean="0"/>
              <a:t>поставщик </a:t>
            </a:r>
            <a:endParaRPr lang="ru-RU" sz="4200" dirty="0"/>
          </a:p>
          <a:p>
            <a:pPr marL="0" indent="0">
              <a:buNone/>
            </a:pPr>
            <a:r>
              <a:rPr lang="en-US" sz="4200" dirty="0" smtClean="0"/>
              <a:t>Input </a:t>
            </a:r>
            <a:r>
              <a:rPr lang="ru-RU" sz="4200" dirty="0" smtClean="0"/>
              <a:t>		– вход</a:t>
            </a:r>
            <a:endParaRPr lang="ru-RU" sz="4200" dirty="0"/>
          </a:p>
          <a:p>
            <a:pPr marL="0" indent="0">
              <a:buNone/>
            </a:pPr>
            <a:r>
              <a:rPr lang="en-US" sz="4200" dirty="0" smtClean="0"/>
              <a:t>Process</a:t>
            </a:r>
            <a:r>
              <a:rPr lang="ru-RU" sz="4200" dirty="0" smtClean="0"/>
              <a:t> 		– набор действий</a:t>
            </a:r>
            <a:endParaRPr lang="ru-RU" sz="4200" dirty="0"/>
          </a:p>
          <a:p>
            <a:pPr marL="0" indent="0">
              <a:buNone/>
            </a:pPr>
            <a:r>
              <a:rPr lang="en-US" sz="4200" dirty="0" smtClean="0"/>
              <a:t>Output </a:t>
            </a:r>
            <a:r>
              <a:rPr lang="ru-RU" sz="4200" dirty="0" smtClean="0"/>
              <a:t>		– выход</a:t>
            </a:r>
            <a:endParaRPr lang="ru-RU" sz="4200" dirty="0"/>
          </a:p>
          <a:p>
            <a:pPr marL="0" indent="0">
              <a:buNone/>
            </a:pPr>
            <a:r>
              <a:rPr lang="en-US" sz="4200" dirty="0"/>
              <a:t>Customer </a:t>
            </a:r>
            <a:r>
              <a:rPr lang="ru-RU" sz="4200" dirty="0" smtClean="0"/>
              <a:t>	– </a:t>
            </a:r>
            <a:r>
              <a:rPr lang="ru-RU" sz="4200" dirty="0"/>
              <a:t>потребитель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55331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 мыслей о </a:t>
            </a:r>
            <a:r>
              <a:rPr lang="en-US" dirty="0" smtClean="0"/>
              <a:t>SIPOC’</a:t>
            </a:r>
            <a:r>
              <a:rPr lang="ru-RU" dirty="0" smtClean="0"/>
              <a:t>е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Кто может быть потребителем? </a:t>
            </a:r>
          </a:p>
          <a:p>
            <a:pPr lvl="1"/>
            <a:r>
              <a:rPr lang="ru-RU" dirty="0"/>
              <a:t>Клиент – да. </a:t>
            </a:r>
            <a:r>
              <a:rPr lang="ru-RU" dirty="0" smtClean="0"/>
              <a:t>Другой </a:t>
            </a:r>
            <a:r>
              <a:rPr lang="ru-RU" dirty="0"/>
              <a:t>процесс? Тоже да</a:t>
            </a:r>
            <a:r>
              <a:rPr lang="ru-RU" dirty="0" smtClean="0"/>
              <a:t>!</a:t>
            </a:r>
          </a:p>
          <a:p>
            <a:r>
              <a:rPr lang="ru-RU" dirty="0" smtClean="0"/>
              <a:t>Кто может быть поставщиком?</a:t>
            </a:r>
          </a:p>
          <a:p>
            <a:pPr lvl="1"/>
            <a:r>
              <a:rPr lang="ru-RU" dirty="0" smtClean="0"/>
              <a:t>Партнёр </a:t>
            </a:r>
            <a:r>
              <a:rPr lang="ru-RU" dirty="0"/>
              <a:t>–</a:t>
            </a:r>
            <a:r>
              <a:rPr lang="ru-RU" dirty="0" smtClean="0"/>
              <a:t> да</a:t>
            </a:r>
            <a:r>
              <a:rPr lang="ru-RU" dirty="0"/>
              <a:t>. Другой процесс? Тоже да</a:t>
            </a:r>
            <a:r>
              <a:rPr lang="ru-RU" dirty="0" smtClean="0"/>
              <a:t>!</a:t>
            </a:r>
            <a:endParaRPr lang="ru-RU" dirty="0"/>
          </a:p>
          <a:p>
            <a:r>
              <a:rPr lang="ru-RU" dirty="0" smtClean="0"/>
              <a:t>В </a:t>
            </a:r>
            <a:r>
              <a:rPr lang="ru-RU" dirty="0"/>
              <a:t>чем загвоздка? В арности! </a:t>
            </a:r>
            <a:endParaRPr lang="ru-RU" dirty="0" smtClean="0"/>
          </a:p>
          <a:p>
            <a:pPr lvl="1"/>
            <a:r>
              <a:rPr lang="ru-RU" dirty="0" smtClean="0"/>
              <a:t>Проанализировав </a:t>
            </a:r>
            <a:r>
              <a:rPr lang="ru-RU" dirty="0"/>
              <a:t>таким образом ряд процессов, которые являются взаимными поставщиками-потребителями, можно случайно обнаружить, что они работают с одним </a:t>
            </a:r>
            <a:r>
              <a:rPr lang="ru-RU" dirty="0" err="1"/>
              <a:t>токеном</a:t>
            </a:r>
            <a:r>
              <a:rPr lang="ru-RU" dirty="0"/>
              <a:t> и связаны входами-выходами как </a:t>
            </a:r>
            <a:r>
              <a:rPr lang="ru-RU" dirty="0" smtClean="0"/>
              <a:t>1:1</a:t>
            </a:r>
            <a:r>
              <a:rPr lang="ru-RU" dirty="0"/>
              <a:t>. </a:t>
            </a:r>
            <a:r>
              <a:rPr lang="en-US" dirty="0" smtClean="0"/>
              <a:t>oh wait…</a:t>
            </a:r>
          </a:p>
          <a:p>
            <a:r>
              <a:rPr lang="ru-RU" dirty="0" smtClean="0"/>
              <a:t>В </a:t>
            </a:r>
            <a:r>
              <a:rPr lang="ru-RU" dirty="0"/>
              <a:t>остальном такой </a:t>
            </a:r>
            <a:r>
              <a:rPr lang="ru-RU" dirty="0" err="1"/>
              <a:t>фреймворк</a:t>
            </a:r>
            <a:r>
              <a:rPr lang="ru-RU" dirty="0"/>
              <a:t> </a:t>
            </a:r>
            <a:r>
              <a:rPr lang="ru-RU" dirty="0" smtClean="0"/>
              <a:t>работает</a:t>
            </a:r>
            <a:r>
              <a:rPr lang="en-US" dirty="0" smtClean="0"/>
              <a:t> </a:t>
            </a:r>
            <a:r>
              <a:rPr lang="ru-RU" dirty="0" smtClean="0"/>
              <a:t>очень даже </a:t>
            </a:r>
            <a:r>
              <a:rPr lang="ru-RU" dirty="0"/>
              <a:t>хорошо. Единственный </a:t>
            </a:r>
            <a:r>
              <a:rPr lang="ru-RU" dirty="0" smtClean="0"/>
              <a:t>недостаток </a:t>
            </a:r>
            <a:r>
              <a:rPr lang="ru-RU" dirty="0"/>
              <a:t>в терминологии. Общаться в терминах входы-выходы на непроизводственном предприятия – грустное дело. Тебя не понимают. В терминах </a:t>
            </a:r>
            <a:r>
              <a:rPr lang="ru-RU" dirty="0" smtClean="0"/>
              <a:t>«события – </a:t>
            </a:r>
            <a:r>
              <a:rPr lang="ru-RU" dirty="0"/>
              <a:t>результаты» понимание находится быстрее. </a:t>
            </a:r>
            <a:endParaRPr lang="ru-RU" dirty="0" smtClean="0"/>
          </a:p>
          <a:p>
            <a:pPr lvl="1"/>
            <a:r>
              <a:rPr lang="ru-RU" dirty="0" smtClean="0"/>
              <a:t>Почему </a:t>
            </a:r>
            <a:r>
              <a:rPr lang="ru-RU" dirty="0"/>
              <a:t>– не знаю </a:t>
            </a:r>
            <a:r>
              <a:rPr lang="ru-RU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78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Итак, что у нас уже есть?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4294967295"/>
          </p:nvPr>
        </p:nvSpPr>
        <p:spPr>
          <a:xfrm>
            <a:off x="233772" y="1556792"/>
            <a:ext cx="8586700" cy="534682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Есть костяк процесса: триггер – основные шаги – результат</a:t>
            </a:r>
          </a:p>
          <a:p>
            <a:r>
              <a:rPr lang="ru-RU" dirty="0" smtClean="0"/>
              <a:t>Что забыли?</a:t>
            </a:r>
          </a:p>
          <a:p>
            <a:pPr lvl="1"/>
            <a:r>
              <a:rPr lang="ru-RU" dirty="0" smtClean="0"/>
              <a:t>Участников.</a:t>
            </a:r>
          </a:p>
          <a:p>
            <a:pPr lvl="2"/>
            <a:r>
              <a:rPr lang="ru-RU" dirty="0" smtClean="0"/>
              <a:t>Добавляем их крупными мазками, не разбираясь в распределении ответственностей на этом этапе</a:t>
            </a:r>
          </a:p>
          <a:p>
            <a:r>
              <a:rPr lang="ru-RU" dirty="0" smtClean="0"/>
              <a:t>Что забыли еще?</a:t>
            </a:r>
          </a:p>
          <a:p>
            <a:pPr lvl="1"/>
            <a:r>
              <a:rPr lang="ru-RU" dirty="0" smtClean="0"/>
              <a:t>Вариации</a:t>
            </a:r>
          </a:p>
          <a:p>
            <a:pPr lvl="2"/>
            <a:r>
              <a:rPr lang="ru-RU" dirty="0" smtClean="0"/>
              <a:t>Добавляем внешние факторы, которые могут повлиять на ход процесса</a:t>
            </a:r>
          </a:p>
          <a:p>
            <a:r>
              <a:rPr lang="ru-RU" dirty="0" smtClean="0"/>
              <a:t>В сами реализации пока не лезем!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263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It’s a TRAC!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4294967295"/>
          </p:nvPr>
        </p:nvSpPr>
        <p:spPr>
          <a:xfrm>
            <a:off x="233772" y="1556792"/>
            <a:ext cx="8586700" cy="5346823"/>
          </a:xfrm>
        </p:spPr>
        <p:txBody>
          <a:bodyPr>
            <a:normAutofit/>
          </a:bodyPr>
          <a:lstStyle/>
          <a:p>
            <a:r>
              <a:rPr lang="ru-RU" dirty="0"/>
              <a:t>Алек </a:t>
            </a:r>
            <a:r>
              <a:rPr lang="ru-RU" dirty="0" smtClean="0"/>
              <a:t>Шарп</a:t>
            </a:r>
            <a:r>
              <a:rPr lang="en-US" dirty="0" smtClean="0"/>
              <a:t>*</a:t>
            </a:r>
            <a:r>
              <a:rPr lang="ru-RU" dirty="0" smtClean="0"/>
              <a:t> </a:t>
            </a:r>
            <a:r>
              <a:rPr lang="ru-RU" dirty="0"/>
              <a:t>называет такой подход: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TRAC </a:t>
            </a:r>
            <a:r>
              <a:rPr lang="en-US" dirty="0"/>
              <a:t>= </a:t>
            </a:r>
            <a:r>
              <a:rPr lang="en-US" dirty="0" smtClean="0"/>
              <a:t>Triggers-Results-Activities-Cases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Вот мы и определили рамки процесса (оно же </a:t>
            </a:r>
            <a:r>
              <a:rPr lang="ru-RU" dirty="0" err="1" smtClean="0"/>
              <a:t>скоуп</a:t>
            </a:r>
            <a:r>
              <a:rPr lang="ru-RU" dirty="0" smtClean="0"/>
              <a:t>). Как это выглядит?</a:t>
            </a:r>
            <a:endParaRPr lang="ru-RU" dirty="0"/>
          </a:p>
          <a:p>
            <a:endParaRPr lang="ru-RU" dirty="0"/>
          </a:p>
        </p:txBody>
      </p:sp>
      <p:sp>
        <p:nvSpPr>
          <p:cNvPr id="2" name="Rectangle 1"/>
          <p:cNvSpPr/>
          <p:nvPr/>
        </p:nvSpPr>
        <p:spPr>
          <a:xfrm>
            <a:off x="4211960" y="6488668"/>
            <a:ext cx="4270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* http</a:t>
            </a:r>
            <a:r>
              <a:rPr lang="en-US" dirty="0"/>
              <a:t>://www.clariteq.com/about-alec.html</a:t>
            </a:r>
          </a:p>
        </p:txBody>
      </p:sp>
    </p:spTree>
    <p:extLst>
      <p:ext uri="{BB962C8B-B14F-4D97-AF65-F5344CB8AC3E}">
        <p14:creationId xmlns:p14="http://schemas.microsoft.com/office/powerpoint/2010/main" val="6614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It’s a TRAC!</a:t>
            </a:r>
            <a:endParaRPr lang="en-US" dirty="0"/>
          </a:p>
        </p:txBody>
      </p:sp>
      <p:sp>
        <p:nvSpPr>
          <p:cNvPr id="63" name="Text Placeholder 4"/>
          <p:cNvSpPr txBox="1">
            <a:spLocks/>
          </p:cNvSpPr>
          <p:nvPr/>
        </p:nvSpPr>
        <p:spPr>
          <a:xfrm>
            <a:off x="32018" y="5589240"/>
            <a:ext cx="8586700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- Типичная рамочная диаграмма процесса</a:t>
            </a:r>
          </a:p>
          <a:p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6868"/>
            <a:ext cx="7704856" cy="3958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777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Есть ли место итерациям?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Неправильный вопрос - Нет места работе без итераций!</a:t>
            </a:r>
          </a:p>
          <a:p>
            <a:r>
              <a:rPr lang="ru-RU" dirty="0" smtClean="0"/>
              <a:t>Задача выявления и ограничения процесса может быть только итеративной.</a:t>
            </a:r>
          </a:p>
          <a:p>
            <a:r>
              <a:rPr lang="ru-RU" dirty="0" smtClean="0"/>
              <a:t>Сначала выявляется контекст.</a:t>
            </a:r>
          </a:p>
          <a:p>
            <a:pPr lvl="1"/>
            <a:r>
              <a:rPr lang="en-US" dirty="0" smtClean="0"/>
              <a:t>Value added </a:t>
            </a:r>
            <a:r>
              <a:rPr lang="ru-RU" dirty="0" smtClean="0"/>
              <a:t>результат – определённый домен или группа процессов</a:t>
            </a:r>
          </a:p>
          <a:p>
            <a:r>
              <a:rPr lang="ru-RU" dirty="0" smtClean="0"/>
              <a:t>Следующая итерация – выявление артефактов</a:t>
            </a:r>
          </a:p>
          <a:p>
            <a:pPr lvl="1"/>
            <a:r>
              <a:rPr lang="en-US" dirty="0"/>
              <a:t>Value added </a:t>
            </a:r>
            <a:r>
              <a:rPr lang="ru-RU" dirty="0"/>
              <a:t>результат – </a:t>
            </a:r>
            <a:r>
              <a:rPr lang="ru-RU" dirty="0" smtClean="0"/>
              <a:t>из чего состоит деятельность внутри домена </a:t>
            </a:r>
          </a:p>
          <a:p>
            <a:r>
              <a:rPr lang="ru-RU" dirty="0" smtClean="0"/>
              <a:t>Следующая итерация – </a:t>
            </a:r>
            <a:r>
              <a:rPr lang="ru-RU" b="1" dirty="0" smtClean="0"/>
              <a:t>рамочная</a:t>
            </a:r>
            <a:r>
              <a:rPr lang="ru-RU" dirty="0" smtClean="0"/>
              <a:t> </a:t>
            </a:r>
            <a:r>
              <a:rPr lang="ru-RU" b="1" dirty="0" smtClean="0"/>
              <a:t>диаграмма</a:t>
            </a:r>
          </a:p>
          <a:p>
            <a:r>
              <a:rPr lang="ru-RU" dirty="0" smtClean="0"/>
              <a:t>Только потом строится концептуальная модель, где появляются </a:t>
            </a:r>
            <a:r>
              <a:rPr lang="ru-RU" dirty="0" err="1" smtClean="0"/>
              <a:t>лейны</a:t>
            </a:r>
            <a:r>
              <a:rPr lang="ru-RU" dirty="0" smtClean="0"/>
              <a:t> (дорожки) у тех, кто любит </a:t>
            </a:r>
            <a:r>
              <a:rPr lang="en-US" dirty="0" smtClean="0"/>
              <a:t>flowchart </a:t>
            </a:r>
            <a:r>
              <a:rPr lang="ru-RU" dirty="0" smtClean="0"/>
              <a:t>и </a:t>
            </a:r>
            <a:r>
              <a:rPr lang="en-US" dirty="0" smtClean="0"/>
              <a:t>BPMN. </a:t>
            </a:r>
            <a:endParaRPr lang="ru-RU" dirty="0" smtClean="0"/>
          </a:p>
          <a:p>
            <a:pPr lvl="1"/>
            <a:r>
              <a:rPr lang="ru-RU" dirty="0" smtClean="0"/>
              <a:t>Добавленная ценность на этом этапе – распределение ответственности</a:t>
            </a:r>
          </a:p>
          <a:p>
            <a:r>
              <a:rPr lang="ru-RU" dirty="0" smtClean="0"/>
              <a:t>Следующие итерации – детальное моделирование. Тут появляются и все возможные варианты прохождения процесса (от наиболее популярных и вероятных к самым фантастических), и взаимодействие с системами и т.д. до тех пор, пока цель моделирования не будет достигнута.</a:t>
            </a:r>
          </a:p>
        </p:txBody>
      </p:sp>
    </p:spTree>
    <p:extLst>
      <p:ext uri="{BB962C8B-B14F-4D97-AF65-F5344CB8AC3E}">
        <p14:creationId xmlns:p14="http://schemas.microsoft.com/office/powerpoint/2010/main" val="223456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 промежуточных итогов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Переходы 1:1 – как правило внутри процесса</a:t>
            </a:r>
          </a:p>
          <a:p>
            <a:r>
              <a:rPr lang="ru-RU" dirty="0" smtClean="0"/>
              <a:t>Переходы 1:</a:t>
            </a:r>
            <a:r>
              <a:rPr lang="en-US" dirty="0" smtClean="0"/>
              <a:t>M </a:t>
            </a:r>
            <a:r>
              <a:rPr lang="ru-RU" dirty="0" smtClean="0"/>
              <a:t>или </a:t>
            </a:r>
            <a:r>
              <a:rPr lang="en-US" dirty="0" smtClean="0"/>
              <a:t>M:M </a:t>
            </a:r>
            <a:r>
              <a:rPr lang="ru-RU" dirty="0" smtClean="0"/>
              <a:t>как правило – между процессами</a:t>
            </a:r>
          </a:p>
          <a:p>
            <a:r>
              <a:rPr lang="ru-RU" dirty="0" smtClean="0"/>
              <a:t>Момент замены </a:t>
            </a:r>
            <a:r>
              <a:rPr lang="ru-RU" dirty="0" err="1" smtClean="0"/>
              <a:t>токена</a:t>
            </a:r>
            <a:r>
              <a:rPr lang="ru-RU" dirty="0" smtClean="0"/>
              <a:t> как правило –   место процессного интерфейса</a:t>
            </a:r>
          </a:p>
          <a:p>
            <a:r>
              <a:rPr lang="ru-RU" dirty="0" smtClean="0"/>
              <a:t>Процесс начинается с события</a:t>
            </a:r>
          </a:p>
          <a:p>
            <a:r>
              <a:rPr lang="ru-RU" dirty="0" smtClean="0"/>
              <a:t>Процесс заканчивается имеющим ценность результатом</a:t>
            </a:r>
          </a:p>
          <a:p>
            <a:r>
              <a:rPr lang="ru-RU" dirty="0" smtClean="0"/>
              <a:t>Процесс состоит из шагов и точек принятия решения</a:t>
            </a:r>
          </a:p>
          <a:p>
            <a:r>
              <a:rPr lang="ru-RU" dirty="0" smtClean="0"/>
              <a:t>В процессе есть участники</a:t>
            </a:r>
          </a:p>
          <a:p>
            <a:r>
              <a:rPr lang="ru-RU" dirty="0" smtClean="0"/>
              <a:t>Процесс может идти по-разному, в зависимости от  внешних факторов</a:t>
            </a:r>
          </a:p>
          <a:p>
            <a:r>
              <a:rPr lang="ru-RU" dirty="0" smtClean="0"/>
              <a:t>Всё это вместе – </a:t>
            </a:r>
            <a:r>
              <a:rPr lang="ru-RU" b="1" dirty="0" err="1" smtClean="0"/>
              <a:t>скоуп</a:t>
            </a:r>
            <a:r>
              <a:rPr lang="ru-RU" b="1" dirty="0" smtClean="0"/>
              <a:t> процесса</a:t>
            </a:r>
          </a:p>
          <a:p>
            <a:pPr lvl="1"/>
            <a:r>
              <a:rPr lang="ru-RU" dirty="0" smtClean="0"/>
              <a:t>с которым можно работать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5297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Если мы посмотрим с высоты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…профессора </a:t>
            </a:r>
            <a:r>
              <a:rPr lang="ru-RU" sz="2800" dirty="0" err="1" smtClean="0"/>
              <a:t>Захмана</a:t>
            </a:r>
            <a:r>
              <a:rPr lang="ru-RU" sz="2800" dirty="0" smtClean="0"/>
              <a:t>, то всё, чем мы сейчас занимались, находится вот тут. И чуть </a:t>
            </a:r>
            <a:r>
              <a:rPr lang="ru-RU" sz="2800" dirty="0" err="1" smtClean="0"/>
              <a:t>чуть</a:t>
            </a:r>
            <a:r>
              <a:rPr lang="ru-RU" sz="2800" dirty="0" smtClean="0"/>
              <a:t> вот тут.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5828506" cy="4497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012160" y="400506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88557" y="400506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87824" y="400506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003034" y="3509392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99992" y="3513770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2160" y="3509392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 авторе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Игорь Архипов</a:t>
            </a:r>
          </a:p>
          <a:p>
            <a:r>
              <a:rPr lang="en-US" dirty="0" smtClean="0"/>
              <a:t>CBAP</a:t>
            </a:r>
          </a:p>
          <a:p>
            <a:r>
              <a:rPr lang="ru-RU" dirty="0" smtClean="0"/>
              <a:t>Электронная коммерция</a:t>
            </a:r>
          </a:p>
          <a:p>
            <a:r>
              <a:rPr lang="en-US" dirty="0" smtClean="0"/>
              <a:t>Customer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07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это важно?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based on </a:t>
            </a:r>
            <a:r>
              <a:rPr lang="en-US" dirty="0" err="1" smtClean="0"/>
              <a:t>onthological</a:t>
            </a:r>
            <a:r>
              <a:rPr lang="en-US" dirty="0" smtClean="0"/>
              <a:t> structure will be predictable and produce repeatable results</a:t>
            </a:r>
          </a:p>
          <a:p>
            <a:r>
              <a:rPr lang="en-US" dirty="0" smtClean="0"/>
              <a:t>Processes without ontological structures are ad hoc, fixed and dependent on practitioner skills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681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Мы получили </a:t>
            </a:r>
            <a:r>
              <a:rPr lang="ru-RU" dirty="0" err="1" smtClean="0"/>
              <a:t>скоуп</a:t>
            </a:r>
            <a:r>
              <a:rPr lang="ru-RU" dirty="0" smtClean="0"/>
              <a:t> – что с ним можно делать?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Несколько вариантов:</a:t>
            </a:r>
          </a:p>
          <a:p>
            <a:pPr lvl="1"/>
            <a:r>
              <a:rPr lang="ru-RU" dirty="0" smtClean="0"/>
              <a:t>Использовать как артефакт сам по себе</a:t>
            </a:r>
          </a:p>
          <a:p>
            <a:pPr lvl="1"/>
            <a:r>
              <a:rPr lang="ru-RU" dirty="0" smtClean="0"/>
              <a:t>Использовать как основу для дальнейшего анализа процесса</a:t>
            </a:r>
          </a:p>
          <a:p>
            <a:r>
              <a:rPr lang="ru-RU" dirty="0" smtClean="0"/>
              <a:t>Как артефакт, рамочная модель процесса позволяет:</a:t>
            </a:r>
          </a:p>
          <a:p>
            <a:pPr lvl="1" indent="-342900">
              <a:buFont typeface="+mj-lt"/>
              <a:buAutoNum type="arabicPeriod"/>
            </a:pPr>
            <a:r>
              <a:rPr lang="ru-RU" dirty="0" smtClean="0"/>
              <a:t>Делать обзорные презентации</a:t>
            </a:r>
          </a:p>
          <a:p>
            <a:pPr lvl="1" indent="-342900">
              <a:buFont typeface="+mj-lt"/>
              <a:buAutoNum type="arabicPeriod"/>
            </a:pPr>
            <a:r>
              <a:rPr lang="ru-RU" dirty="0" smtClean="0"/>
              <a:t>Бороться со </a:t>
            </a:r>
            <a:r>
              <a:rPr lang="en-US" dirty="0" smtClean="0"/>
              <a:t>scope </a:t>
            </a:r>
            <a:r>
              <a:rPr lang="en-US" dirty="0"/>
              <a:t>c</a:t>
            </a:r>
            <a:r>
              <a:rPr lang="en-US" dirty="0" smtClean="0"/>
              <a:t>reep </a:t>
            </a:r>
            <a:r>
              <a:rPr lang="ru-RU" dirty="0" smtClean="0"/>
              <a:t>в проектах</a:t>
            </a:r>
          </a:p>
          <a:p>
            <a:pPr lvl="1" indent="-342900">
              <a:buFont typeface="+mj-lt"/>
              <a:buAutoNum type="arabicPeriod"/>
            </a:pPr>
            <a:r>
              <a:rPr lang="ru-RU" dirty="0" smtClean="0"/>
              <a:t>Выявлять заинтересованных лиц</a:t>
            </a:r>
          </a:p>
          <a:p>
            <a:pPr lvl="1" indent="-342900">
              <a:buFont typeface="+mj-lt"/>
              <a:buAutoNum type="arabicPeriod"/>
            </a:pPr>
            <a:r>
              <a:rPr lang="ru-RU" dirty="0" smtClean="0"/>
              <a:t>Использовать общую терминологию</a:t>
            </a:r>
          </a:p>
          <a:p>
            <a:pPr lvl="1" indent="-342900">
              <a:buFont typeface="+mj-lt"/>
              <a:buAutoNum type="arabicPeriod"/>
            </a:pPr>
            <a:r>
              <a:rPr lang="ru-RU" dirty="0" smtClean="0"/>
              <a:t>Строить дальнейшую коммуникацию и планировать действия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  <a:p>
            <a:r>
              <a:rPr lang="ru-RU" dirty="0" smtClean="0"/>
              <a:t>Как базис для дальнейшего анализа, </a:t>
            </a:r>
            <a:r>
              <a:rPr lang="ru-RU" dirty="0" err="1" smtClean="0"/>
              <a:t>скоуп</a:t>
            </a:r>
            <a:r>
              <a:rPr lang="ru-RU" dirty="0" smtClean="0"/>
              <a:t> может быть использован по-разному. Посмотрим, какие есть техники, которые опираются только на модель, которую мы получили</a:t>
            </a:r>
          </a:p>
          <a:p>
            <a:pPr lvl="1"/>
            <a:r>
              <a:rPr lang="ru-RU" dirty="0" smtClean="0"/>
              <a:t>Использовать все эти техники одновременно, конечно, смысла нет. </a:t>
            </a:r>
          </a:p>
        </p:txBody>
      </p:sp>
    </p:spTree>
    <p:extLst>
      <p:ext uri="{BB962C8B-B14F-4D97-AF65-F5344CB8AC3E}">
        <p14:creationId xmlns:p14="http://schemas.microsoft.com/office/powerpoint/2010/main" val="47843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Enablers analysis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В английском языке есть слово </a:t>
            </a:r>
            <a:r>
              <a:rPr lang="en-US" dirty="0" smtClean="0"/>
              <a:t>enabler</a:t>
            </a:r>
          </a:p>
          <a:p>
            <a:pPr lvl="1"/>
            <a:r>
              <a:rPr lang="ru-RU" dirty="0" smtClean="0"/>
              <a:t>Грустно, но в русском его нет</a:t>
            </a:r>
            <a:endParaRPr lang="ru-RU" dirty="0"/>
          </a:p>
          <a:p>
            <a:pPr lvl="1"/>
            <a:r>
              <a:rPr lang="ru-RU" dirty="0" smtClean="0"/>
              <a:t>Давайте </a:t>
            </a:r>
            <a:r>
              <a:rPr lang="ru-RU" dirty="0"/>
              <a:t>использовать страшное слово-заглушку «</a:t>
            </a:r>
            <a:r>
              <a:rPr lang="ru-RU" dirty="0" err="1"/>
              <a:t>деблокиратор</a:t>
            </a:r>
            <a:r>
              <a:rPr lang="ru-RU" dirty="0" smtClean="0"/>
              <a:t>»</a:t>
            </a:r>
            <a:r>
              <a:rPr lang="ru-RU" dirty="0" smtClean="0">
                <a:sym typeface="Wingdings" panose="05000000000000000000" pitchFamily="2" charset="2"/>
              </a:rPr>
              <a:t></a:t>
            </a:r>
            <a:endParaRPr lang="ru-RU" dirty="0" smtClean="0"/>
          </a:p>
          <a:p>
            <a:r>
              <a:rPr lang="ru-RU" dirty="0" smtClean="0"/>
              <a:t>Любой процесс работает благодаря этим  </a:t>
            </a:r>
            <a:r>
              <a:rPr lang="ru-RU" dirty="0" err="1" smtClean="0"/>
              <a:t>деблокираторам</a:t>
            </a:r>
            <a:r>
              <a:rPr lang="ru-RU" dirty="0" smtClean="0"/>
              <a:t> .  Они бывают внутренние и внешние по отношению к процессу.</a:t>
            </a:r>
          </a:p>
          <a:p>
            <a:r>
              <a:rPr lang="ru-RU" dirty="0" smtClean="0"/>
              <a:t>Внутренние </a:t>
            </a:r>
            <a:r>
              <a:rPr lang="ru-RU" dirty="0" err="1" smtClean="0"/>
              <a:t>деблокираторы</a:t>
            </a:r>
            <a:r>
              <a:rPr lang="ru-RU" dirty="0"/>
              <a:t>:</a:t>
            </a:r>
            <a:endParaRPr lang="ru-RU" dirty="0" smtClean="0"/>
          </a:p>
          <a:p>
            <a:pPr lvl="1"/>
            <a:r>
              <a:rPr lang="ru-RU" dirty="0" smtClean="0"/>
              <a:t>Дизайн. То, по какой логике работает процесс</a:t>
            </a:r>
          </a:p>
          <a:p>
            <a:pPr lvl="2"/>
            <a:r>
              <a:rPr lang="ru-RU" dirty="0" smtClean="0"/>
              <a:t>Все как правило копают сюда</a:t>
            </a:r>
          </a:p>
          <a:p>
            <a:pPr lvl="1"/>
            <a:r>
              <a:rPr lang="ru-RU" dirty="0" smtClean="0"/>
              <a:t>Информационные системы</a:t>
            </a:r>
          </a:p>
          <a:p>
            <a:pPr lvl="2"/>
            <a:r>
              <a:rPr lang="ru-RU" dirty="0" smtClean="0"/>
              <a:t>Или сюда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r>
              <a:rPr lang="ru-RU" dirty="0" smtClean="0"/>
              <a:t> </a:t>
            </a:r>
          </a:p>
          <a:p>
            <a:r>
              <a:rPr lang="ru-RU" dirty="0"/>
              <a:t>Внешние </a:t>
            </a:r>
            <a:r>
              <a:rPr lang="ru-RU" dirty="0" err="1" smtClean="0"/>
              <a:t>деблокираторы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Персонал. Сюда входит оценка количества и качества людей, необходимые навыки и знания</a:t>
            </a:r>
          </a:p>
          <a:p>
            <a:pPr lvl="1"/>
            <a:r>
              <a:rPr lang="ru-RU" dirty="0" smtClean="0"/>
              <a:t>Политики. Для того, чтобы процесс работал, необходимы общие правила по которым он должен работать. Например, по </a:t>
            </a:r>
            <a:r>
              <a:rPr lang="en-US" dirty="0" smtClean="0"/>
              <a:t>ISO 10002 </a:t>
            </a:r>
            <a:r>
              <a:rPr lang="ru-RU" dirty="0" smtClean="0"/>
              <a:t> - сначала составляется политика обработки жалоб, потом детализируется процесс обработки жалоб.</a:t>
            </a:r>
          </a:p>
          <a:p>
            <a:pPr lvl="1"/>
            <a:r>
              <a:rPr lang="ru-RU" dirty="0" smtClean="0"/>
              <a:t>Контроль. Метрики процесса и </a:t>
            </a:r>
            <a:r>
              <a:rPr lang="en-US" dirty="0" smtClean="0"/>
              <a:t>KPI, </a:t>
            </a:r>
            <a:r>
              <a:rPr lang="ru-RU" dirty="0" smtClean="0"/>
              <a:t>в которые они собираются.</a:t>
            </a:r>
          </a:p>
          <a:p>
            <a:pPr lvl="1"/>
            <a:r>
              <a:rPr lang="ru-RU" dirty="0" smtClean="0"/>
              <a:t>Прочие элементы. (География, знание языков, оборудование и т.д.)</a:t>
            </a:r>
          </a:p>
          <a:p>
            <a:r>
              <a:rPr lang="ru-RU" dirty="0" smtClean="0"/>
              <a:t>Что замечательно – для проработки любого </a:t>
            </a:r>
            <a:r>
              <a:rPr lang="ru-RU" dirty="0" err="1" smtClean="0"/>
              <a:t>делокиратора</a:t>
            </a:r>
            <a:r>
              <a:rPr lang="ru-RU" dirty="0" smtClean="0"/>
              <a:t>, остальные не обязательны! А обязательно что? Правильно, </a:t>
            </a:r>
            <a:r>
              <a:rPr lang="ru-RU" b="1" dirty="0" smtClean="0"/>
              <a:t>рамочная</a:t>
            </a:r>
            <a:r>
              <a:rPr lang="ru-RU" dirty="0" smtClean="0"/>
              <a:t> </a:t>
            </a:r>
            <a:r>
              <a:rPr lang="ru-RU" b="1" dirty="0" smtClean="0"/>
              <a:t>модель</a:t>
            </a:r>
            <a:r>
              <a:rPr lang="ru-RU" dirty="0" smtClean="0"/>
              <a:t>– в ней есть вся необходимая информация для дальнейшей проработки остальных элементов!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41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Еще один хороший подход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8820472" cy="46910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Который получил название </a:t>
            </a:r>
            <a:r>
              <a:rPr lang="en-US" dirty="0" err="1" smtClean="0"/>
              <a:t>Burlton’s</a:t>
            </a:r>
            <a:r>
              <a:rPr lang="en-US" dirty="0" smtClean="0"/>
              <a:t> hexagon</a:t>
            </a:r>
            <a:r>
              <a:rPr lang="ru-RU" dirty="0" smtClean="0"/>
              <a:t>*</a:t>
            </a:r>
          </a:p>
          <a:p>
            <a:endParaRPr lang="ru-RU" dirty="0"/>
          </a:p>
          <a:p>
            <a:r>
              <a:rPr lang="ru-RU" dirty="0" smtClean="0"/>
              <a:t>Он предлагает набор факторов, которые нужно изучить, чтобы ответить на вопрос «Почему процесс работает так, как он работает» или на вопрос «Что нужно, чтобы процесс заработал так, как нам хочется».</a:t>
            </a:r>
          </a:p>
          <a:p>
            <a:endParaRPr lang="ru-RU" dirty="0" smtClean="0"/>
          </a:p>
          <a:p>
            <a:r>
              <a:rPr lang="ru-RU" dirty="0" smtClean="0"/>
              <a:t>Эта модель похожа на модель </a:t>
            </a:r>
            <a:r>
              <a:rPr lang="ru-RU" dirty="0" err="1" smtClean="0"/>
              <a:t>деблокираторов</a:t>
            </a:r>
            <a:r>
              <a:rPr lang="ru-RU" dirty="0" smtClean="0"/>
              <a:t>, но нарезает их другими кусками: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Орг.структура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Намерения и Стратегия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Политики и правила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Человеческий капитал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Обеспечивающие технологии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Поддерживающая инфраструктура </a:t>
            </a:r>
            <a:endParaRPr lang="ru-RU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43808" y="6237312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*</a:t>
            </a:r>
            <a:r>
              <a:rPr lang="en-US" dirty="0" smtClean="0"/>
              <a:t>http</a:t>
            </a:r>
            <a:r>
              <a:rPr lang="en-US" dirty="0"/>
              <a:t>://www.bptrends.com/about/advisors/roger-burlton/</a:t>
            </a:r>
          </a:p>
        </p:txBody>
      </p:sp>
    </p:spTree>
    <p:extLst>
      <p:ext uri="{BB962C8B-B14F-4D97-AF65-F5344CB8AC3E}">
        <p14:creationId xmlns:p14="http://schemas.microsoft.com/office/powerpoint/2010/main" val="55657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еще можно сделать со </a:t>
            </a:r>
            <a:r>
              <a:rPr lang="ru-RU" dirty="0" err="1" smtClean="0"/>
              <a:t>скоупом</a:t>
            </a:r>
            <a:r>
              <a:rPr lang="ru-RU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Обратиться к Игорю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ru-RU" dirty="0" smtClean="0"/>
              <a:t> </a:t>
            </a:r>
            <a:r>
              <a:rPr lang="en-US" dirty="0" smtClean="0"/>
              <a:t>IGOR</a:t>
            </a:r>
            <a:r>
              <a:rPr lang="ru-RU" dirty="0" smtClean="0"/>
              <a:t> зародился в </a:t>
            </a:r>
            <a:r>
              <a:rPr lang="en-US" dirty="0" smtClean="0"/>
              <a:t>IDEF’</a:t>
            </a:r>
            <a:r>
              <a:rPr lang="ru-RU" dirty="0" smtClean="0"/>
              <a:t>е.</a:t>
            </a:r>
          </a:p>
          <a:p>
            <a:r>
              <a:rPr lang="ru-RU" dirty="0" smtClean="0"/>
              <a:t>Должен признать, </a:t>
            </a:r>
            <a:r>
              <a:rPr lang="en-US" dirty="0" smtClean="0"/>
              <a:t>IDEF</a:t>
            </a:r>
            <a:r>
              <a:rPr lang="ru-RU" dirty="0" smtClean="0"/>
              <a:t>0 – это пример плохой нотации</a:t>
            </a:r>
          </a:p>
          <a:p>
            <a:pPr lvl="1"/>
            <a:r>
              <a:rPr lang="ru-RU" dirty="0" smtClean="0"/>
              <a:t> но хорошего </a:t>
            </a:r>
            <a:r>
              <a:rPr lang="ru-RU" dirty="0" err="1" smtClean="0"/>
              <a:t>фреймворка</a:t>
            </a:r>
            <a:endParaRPr lang="ru-RU" dirty="0" smtClean="0"/>
          </a:p>
          <a:p>
            <a:pPr lvl="1"/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I – inputs. </a:t>
            </a:r>
            <a:r>
              <a:rPr lang="ru-RU" dirty="0" smtClean="0"/>
              <a:t>С какой информацией или материалами работает процесс. Что может быть объектом анализа в этом домене? Источник входов, например, и как можно повлиять на него, чтобы изменилось качество входов, тем самым улучшив процесс.</a:t>
            </a:r>
          </a:p>
          <a:p>
            <a:pPr marL="400050" lvl="1" indent="0">
              <a:buNone/>
            </a:pPr>
            <a:r>
              <a:rPr lang="en-US" dirty="0" smtClean="0"/>
              <a:t>G – guidelines. </a:t>
            </a:r>
            <a:r>
              <a:rPr lang="ru-RU" dirty="0" smtClean="0"/>
              <a:t>Требования регулирующих органов, стандарты, законы. Повлиять мы на них в общем случае не можем, но принять во внимание (причем, желательно ДО имплементации процесса) – можем</a:t>
            </a:r>
          </a:p>
          <a:p>
            <a:pPr marL="400050" lvl="1" indent="0">
              <a:buNone/>
            </a:pPr>
            <a:r>
              <a:rPr lang="en-US" dirty="0" smtClean="0"/>
              <a:t>O – outputs. </a:t>
            </a:r>
            <a:r>
              <a:rPr lang="ru-RU" dirty="0" smtClean="0"/>
              <a:t>Выходы процесса в виде информации или продуктов/услуг. По сути, какую ценность должен принести процесс, чтобы его выход был необходим потребителю</a:t>
            </a:r>
          </a:p>
          <a:p>
            <a:pPr marL="400050" lvl="1" indent="0">
              <a:buNone/>
            </a:pPr>
            <a:r>
              <a:rPr lang="en-US" dirty="0" smtClean="0"/>
              <a:t>R – resources. </a:t>
            </a:r>
            <a:r>
              <a:rPr lang="ru-RU" dirty="0" smtClean="0"/>
              <a:t>Какие ресурсы необходимо привлечь для того, что процесс закрутился – персонал, расходные материалы, оборудование, </a:t>
            </a:r>
            <a:r>
              <a:rPr lang="ru-RU" dirty="0" err="1" smtClean="0"/>
              <a:t>ит</a:t>
            </a:r>
            <a:r>
              <a:rPr lang="ru-RU" dirty="0" smtClean="0"/>
              <a:t>-системы и т.д.</a:t>
            </a:r>
          </a:p>
        </p:txBody>
      </p:sp>
    </p:spTree>
    <p:extLst>
      <p:ext uri="{BB962C8B-B14F-4D97-AF65-F5344CB8AC3E}">
        <p14:creationId xmlns:p14="http://schemas.microsoft.com/office/powerpoint/2010/main" val="363924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Issues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8820472" cy="501823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Скоупинговая</a:t>
            </a:r>
            <a:r>
              <a:rPr lang="ru-RU" dirty="0" smtClean="0"/>
              <a:t> модель может служить  и для решения проблем в самом процессе без построения детальных схем</a:t>
            </a:r>
          </a:p>
          <a:p>
            <a:r>
              <a:rPr lang="ru-RU" dirty="0" smtClean="0"/>
              <a:t>Как это работает?</a:t>
            </a:r>
          </a:p>
          <a:p>
            <a:r>
              <a:rPr lang="ru-RU" dirty="0" smtClean="0"/>
              <a:t>Для каждого выделенного на уровне </a:t>
            </a:r>
            <a:r>
              <a:rPr lang="ru-RU" dirty="0" err="1" smtClean="0"/>
              <a:t>скоупа</a:t>
            </a:r>
            <a:r>
              <a:rPr lang="ru-RU" dirty="0" smtClean="0"/>
              <a:t> шага процесса выписываются списком важные/релевантные детали.</a:t>
            </a:r>
          </a:p>
          <a:p>
            <a:r>
              <a:rPr lang="ru-RU" dirty="0" smtClean="0"/>
              <a:t>Для этих деталей – списком релевантные проблемы.</a:t>
            </a:r>
          </a:p>
          <a:p>
            <a:r>
              <a:rPr lang="ru-RU" dirty="0" smtClean="0"/>
              <a:t>Для каждой проблемы – списком лист </a:t>
            </a:r>
            <a:r>
              <a:rPr lang="en-US" dirty="0" smtClean="0"/>
              <a:t>to-do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чем прелесть такого подхода, результаты легко вывернуть нужным боком.</a:t>
            </a:r>
          </a:p>
          <a:p>
            <a:pPr lvl="1"/>
            <a:r>
              <a:rPr lang="ru-RU" dirty="0"/>
              <a:t>Н</a:t>
            </a:r>
            <a:r>
              <a:rPr lang="ru-RU" dirty="0" smtClean="0"/>
              <a:t>апример, по </a:t>
            </a:r>
            <a:r>
              <a:rPr lang="ru-RU" dirty="0" err="1" smtClean="0"/>
              <a:t>стейкхолдерам</a:t>
            </a:r>
            <a:r>
              <a:rPr lang="ru-RU" dirty="0" smtClean="0"/>
              <a:t> – получите схему </a:t>
            </a:r>
            <a:r>
              <a:rPr lang="en-US" dirty="0" err="1" smtClean="0"/>
              <a:t>painchain+action</a:t>
            </a:r>
            <a:r>
              <a:rPr lang="en-US" dirty="0" smtClean="0"/>
              <a:t> plan </a:t>
            </a:r>
            <a:r>
              <a:rPr lang="ru-RU" dirty="0" smtClean="0"/>
              <a:t>для каждого </a:t>
            </a:r>
            <a:r>
              <a:rPr lang="ru-RU" dirty="0" err="1" smtClean="0"/>
              <a:t>стейкхолдера</a:t>
            </a:r>
            <a:r>
              <a:rPr lang="ru-RU" dirty="0" smtClean="0"/>
              <a:t>, берёте с собой и идёте продавать</a:t>
            </a:r>
          </a:p>
          <a:p>
            <a:pPr lvl="2"/>
            <a:r>
              <a:rPr lang="ru-RU" dirty="0" smtClean="0"/>
              <a:t>что вы там продаёте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endParaRPr lang="ru-RU" dirty="0" smtClean="0"/>
          </a:p>
          <a:p>
            <a:pPr lvl="1"/>
            <a:r>
              <a:rPr lang="ru-RU" dirty="0" smtClean="0"/>
              <a:t>Или по проблемам – получите, кого она затрагивает, какую ценность не даёт получить и что с ней можно сделать. </a:t>
            </a:r>
          </a:p>
          <a:p>
            <a:r>
              <a:rPr lang="ru-RU" dirty="0" smtClean="0"/>
              <a:t>Сортируете по размеру недополучаемой из-за проблемы ценности и получаете план действий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1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Заметьте, мы еще нарисовали ни одного </a:t>
            </a:r>
            <a:r>
              <a:rPr lang="en-US" dirty="0" err="1"/>
              <a:t>swimlane</a:t>
            </a:r>
            <a:r>
              <a:rPr lang="en-US" dirty="0"/>
              <a:t>’</a:t>
            </a:r>
            <a:r>
              <a:rPr lang="ru-RU" dirty="0" smtClean="0"/>
              <a:t>а и не </a:t>
            </a:r>
            <a:r>
              <a:rPr lang="ru-RU" dirty="0"/>
              <a:t>построили ни одной </a:t>
            </a:r>
            <a:r>
              <a:rPr lang="en-US" dirty="0"/>
              <a:t>EPC</a:t>
            </a:r>
            <a:r>
              <a:rPr lang="ru-RU" dirty="0" smtClean="0"/>
              <a:t>-цепочки</a:t>
            </a:r>
          </a:p>
          <a:p>
            <a:r>
              <a:rPr lang="ru-RU" dirty="0" smtClean="0"/>
              <a:t>Но уже имеем на руках результаты</a:t>
            </a:r>
          </a:p>
          <a:p>
            <a:r>
              <a:rPr lang="ru-RU" dirty="0" smtClean="0"/>
              <a:t>И надо этим пользоваться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2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Приносите пользу бизнесу. Вместе с рамочными моделями.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Спасибо, до свидания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ссылки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Добавлю ссылки на статьи и книги, где можно подробнее прочитать обо всём, что было в докладе – в том числе на работы </a:t>
            </a:r>
            <a:r>
              <a:rPr lang="en-US" dirty="0" smtClean="0"/>
              <a:t>Alec Sharp, Roger </a:t>
            </a:r>
            <a:r>
              <a:rPr lang="en-US" dirty="0" err="1" smtClean="0"/>
              <a:t>Burlton</a:t>
            </a:r>
            <a:r>
              <a:rPr lang="en-US" dirty="0" smtClean="0"/>
              <a:t>, Paul Harmon, John </a:t>
            </a:r>
            <a:r>
              <a:rPr lang="en-US" dirty="0" err="1" smtClean="0"/>
              <a:t>Zachman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02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бизнес процесса нет единого верного определения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dirty="0"/>
              <a:t>Часто процессом называют то, что является группой процессов</a:t>
            </a:r>
          </a:p>
          <a:p>
            <a:pPr lvl="1"/>
            <a:r>
              <a:rPr lang="ru-RU" dirty="0"/>
              <a:t>Например, техническая поддержка.</a:t>
            </a:r>
          </a:p>
          <a:p>
            <a:endParaRPr lang="ru-RU" dirty="0"/>
          </a:p>
          <a:p>
            <a:r>
              <a:rPr lang="ru-RU" dirty="0"/>
              <a:t>Еще чаще процессом называют процедуры (инструкции для отдельных шагов)</a:t>
            </a:r>
          </a:p>
          <a:p>
            <a:pPr lvl="1"/>
            <a:r>
              <a:rPr lang="ru-RU" dirty="0"/>
              <a:t>Например, должностная инструкция инженера </a:t>
            </a:r>
            <a:r>
              <a:rPr lang="ru-RU" dirty="0" err="1"/>
              <a:t>тех.поддержки</a:t>
            </a:r>
            <a:endParaRPr lang="ru-RU" dirty="0"/>
          </a:p>
          <a:p>
            <a:endParaRPr lang="ru-RU" dirty="0"/>
          </a:p>
          <a:p>
            <a:r>
              <a:rPr lang="ru-RU" dirty="0"/>
              <a:t>Где же тут одиночный процесс?</a:t>
            </a:r>
          </a:p>
          <a:p>
            <a:pPr lvl="1"/>
            <a:r>
              <a:rPr lang="ru-RU" dirty="0"/>
              <a:t>Для этого нет четких правил. </a:t>
            </a:r>
          </a:p>
          <a:p>
            <a:r>
              <a:rPr lang="ru-RU" dirty="0"/>
              <a:t>Но есть «процессная зона» с мягкими границами </a:t>
            </a:r>
          </a:p>
          <a:p>
            <a:pPr lvl="1"/>
            <a:r>
              <a:rPr lang="ru-RU" dirty="0"/>
              <a:t>все элементы процесса должны быть взаимосвязаны (обмазаны одним «бизнес клеем»)</a:t>
            </a:r>
          </a:p>
          <a:p>
            <a:pPr lvl="1"/>
            <a:r>
              <a:rPr lang="ru-RU" dirty="0"/>
              <a:t>детализация не должна опускаться ниже уровня экспертизы исполнителей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2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 это хорошо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Бизнес процесс есть модель части реального мира</a:t>
            </a:r>
          </a:p>
          <a:p>
            <a:r>
              <a:rPr lang="ru-RU" dirty="0" smtClean="0"/>
              <a:t>По сути -  инструмент для работы</a:t>
            </a:r>
          </a:p>
          <a:p>
            <a:r>
              <a:rPr lang="ru-RU" dirty="0" smtClean="0"/>
              <a:t>В зависимости от целей этой работы, масштаб того, что изучается как процесс, может и должен меняться</a:t>
            </a:r>
          </a:p>
        </p:txBody>
      </p:sp>
    </p:spTree>
    <p:extLst>
      <p:ext uri="{BB962C8B-B14F-4D97-AF65-F5344CB8AC3E}">
        <p14:creationId xmlns:p14="http://schemas.microsoft.com/office/powerpoint/2010/main" val="193229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есть общий </a:t>
            </a:r>
            <a:r>
              <a:rPr lang="ru-RU" dirty="0" err="1" smtClean="0"/>
              <a:t>фреймворк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…на котором строятся процессы</a:t>
            </a:r>
          </a:p>
          <a:p>
            <a:endParaRPr lang="ru-RU" dirty="0"/>
          </a:p>
          <a:p>
            <a:r>
              <a:rPr lang="ru-RU" dirty="0" smtClean="0"/>
              <a:t>Любой процесс имеет:</a:t>
            </a:r>
          </a:p>
          <a:p>
            <a:pPr lvl="1"/>
            <a:r>
              <a:rPr lang="ru-RU" dirty="0" smtClean="0"/>
              <a:t> начало </a:t>
            </a:r>
          </a:p>
          <a:p>
            <a:pPr lvl="2"/>
            <a:r>
              <a:rPr lang="ru-RU" dirty="0" smtClean="0"/>
              <a:t>триггер или событие, наступление которого запускает процесс</a:t>
            </a:r>
          </a:p>
          <a:p>
            <a:pPr lvl="1"/>
            <a:r>
              <a:rPr lang="ru-RU" dirty="0" smtClean="0"/>
              <a:t>финальный результат</a:t>
            </a:r>
          </a:p>
          <a:p>
            <a:pPr lvl="2"/>
            <a:r>
              <a:rPr lang="ru-RU" dirty="0" smtClean="0"/>
              <a:t> ради которого он существует.</a:t>
            </a:r>
          </a:p>
          <a:p>
            <a:pPr lvl="1"/>
            <a:r>
              <a:rPr lang="ru-RU" dirty="0" smtClean="0"/>
              <a:t>набор активностей и точек принятия решений</a:t>
            </a:r>
            <a:endParaRPr lang="ru-RU" dirty="0"/>
          </a:p>
          <a:p>
            <a:pPr lvl="2"/>
            <a:r>
              <a:rPr lang="ru-RU" dirty="0" smtClean="0"/>
              <a:t>которые обеспечивают получение результата.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83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определить процесс? Начните с домена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358770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 smtClean="0"/>
              <a:t>Прежде</a:t>
            </a:r>
            <a:r>
              <a:rPr lang="en-US" dirty="0" smtClean="0"/>
              <a:t> </a:t>
            </a:r>
            <a:r>
              <a:rPr lang="ru-RU" dirty="0" smtClean="0"/>
              <a:t>чем </a:t>
            </a:r>
            <a:r>
              <a:rPr lang="ru-RU" dirty="0"/>
              <a:t>приступать к </a:t>
            </a:r>
            <a:r>
              <a:rPr lang="ru-RU" dirty="0" smtClean="0"/>
              <a:t>анализу одного </a:t>
            </a:r>
            <a:r>
              <a:rPr lang="ru-RU" dirty="0"/>
              <a:t>конкретного процесса, нужно определиться с контекстом – частью какого домена организации он является, в какую группу входит </a:t>
            </a:r>
            <a:endParaRPr lang="ru-RU" dirty="0" smtClean="0"/>
          </a:p>
          <a:p>
            <a:pPr lvl="1"/>
            <a:r>
              <a:rPr lang="ru-RU" dirty="0" smtClean="0"/>
              <a:t>это </a:t>
            </a:r>
            <a:r>
              <a:rPr lang="ru-RU" dirty="0"/>
              <a:t>даст понимание </a:t>
            </a:r>
            <a:r>
              <a:rPr lang="ru-RU" dirty="0" smtClean="0"/>
              <a:t>терминологии</a:t>
            </a:r>
          </a:p>
          <a:p>
            <a:pPr lvl="1"/>
            <a:r>
              <a:rPr lang="ru-RU" dirty="0" smtClean="0"/>
              <a:t>связных процессов</a:t>
            </a:r>
          </a:p>
          <a:p>
            <a:pPr lvl="1"/>
            <a:r>
              <a:rPr lang="ru-RU" dirty="0" err="1" smtClean="0"/>
              <a:t>стейкхолдеров</a:t>
            </a:r>
            <a:r>
              <a:rPr lang="ru-RU" dirty="0"/>
              <a:t>. </a:t>
            </a:r>
            <a:endParaRPr lang="en-US" dirty="0" smtClean="0"/>
          </a:p>
          <a:p>
            <a:pPr marL="354013" indent="-354013"/>
            <a:r>
              <a:rPr lang="en-US" sz="3600" dirty="0" smtClean="0"/>
              <a:t>N.B.</a:t>
            </a:r>
            <a:r>
              <a:rPr lang="ru-RU" sz="3600" dirty="0"/>
              <a:t>Если в организации есть </a:t>
            </a:r>
            <a:r>
              <a:rPr lang="en-US" sz="3600" dirty="0"/>
              <a:t>Enterprise Process Architecture – </a:t>
            </a:r>
            <a:r>
              <a:rPr lang="ru-RU" sz="3600" dirty="0"/>
              <a:t>она как </a:t>
            </a:r>
            <a:r>
              <a:rPr lang="ru-RU" sz="3600" dirty="0" smtClean="0"/>
              <a:t>ра</a:t>
            </a:r>
            <a:r>
              <a:rPr lang="ru-RU" sz="3600" dirty="0"/>
              <a:t>з</a:t>
            </a:r>
            <a:r>
              <a:rPr lang="ru-RU" sz="3600" dirty="0" smtClean="0"/>
              <a:t> </a:t>
            </a:r>
            <a:r>
              <a:rPr lang="ru-RU" sz="3600" dirty="0"/>
              <a:t>состоит из таких </a:t>
            </a:r>
            <a:r>
              <a:rPr lang="ru-RU" sz="3600" dirty="0" smtClean="0"/>
              <a:t>доменов</a:t>
            </a:r>
            <a:endParaRPr lang="en-US" dirty="0"/>
          </a:p>
          <a:p>
            <a:endParaRPr lang="ru-RU" dirty="0" smtClean="0"/>
          </a:p>
        </p:txBody>
      </p:sp>
      <p:sp>
        <p:nvSpPr>
          <p:cNvPr id="2" name="Rectangle 1"/>
          <p:cNvSpPr/>
          <p:nvPr/>
        </p:nvSpPr>
        <p:spPr>
          <a:xfrm>
            <a:off x="3491880" y="1245262"/>
            <a:ext cx="55114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tint val="75000"/>
                  </a:schemeClr>
                </a:solidFill>
              </a:rPr>
              <a:t>— Начинай сначала, — строго сказал Король, — и продолжай до тех пор, пока не дойдёшь до конца: тогда и остановись</a:t>
            </a:r>
            <a:r>
              <a:rPr lang="ru-RU" sz="1600" dirty="0" smtClean="0">
                <a:solidFill>
                  <a:schemeClr val="tx1">
                    <a:tint val="75000"/>
                  </a:schemeClr>
                </a:solidFill>
              </a:rPr>
              <a:t>!</a:t>
            </a:r>
          </a:p>
          <a:p>
            <a:pPr algn="r"/>
            <a:r>
              <a:rPr lang="ru-RU" sz="1600" dirty="0" smtClean="0">
                <a:solidFill>
                  <a:schemeClr val="tx1">
                    <a:tint val="75000"/>
                  </a:schemeClr>
                </a:solidFill>
              </a:rPr>
              <a:t>«Алиса в стране чудес»</a:t>
            </a:r>
            <a:endParaRPr lang="en-US" sz="16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56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мы получили?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358770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Определив </a:t>
            </a:r>
            <a:r>
              <a:rPr lang="ru-RU" dirty="0"/>
              <a:t>домен, мы условно выделили </a:t>
            </a:r>
            <a:r>
              <a:rPr lang="ru-RU" dirty="0" smtClean="0"/>
              <a:t>набор телодвижений в </a:t>
            </a:r>
            <a:r>
              <a:rPr lang="ru-RU" dirty="0"/>
              <a:t>компании, которые </a:t>
            </a:r>
            <a:r>
              <a:rPr lang="ru-RU" dirty="0" smtClean="0"/>
              <a:t>как-то </a:t>
            </a:r>
            <a:r>
              <a:rPr lang="ru-RU" dirty="0" err="1" smtClean="0"/>
              <a:t>процессно</a:t>
            </a:r>
            <a:r>
              <a:rPr lang="ru-RU" dirty="0" smtClean="0"/>
              <a:t> связаны</a:t>
            </a:r>
          </a:p>
          <a:p>
            <a:pPr lvl="1"/>
            <a:r>
              <a:rPr lang="ru-RU" dirty="0" smtClean="0"/>
              <a:t>наверное</a:t>
            </a:r>
          </a:p>
          <a:p>
            <a:r>
              <a:rPr lang="ru-RU" dirty="0" smtClean="0"/>
              <a:t>Возможно этот кусок и есть процесс</a:t>
            </a:r>
          </a:p>
          <a:p>
            <a:r>
              <a:rPr lang="ru-RU" dirty="0" smtClean="0"/>
              <a:t>А может – их там много</a:t>
            </a:r>
          </a:p>
          <a:p>
            <a:r>
              <a:rPr lang="ru-RU" dirty="0" smtClean="0"/>
              <a:t>Или ни одного </a:t>
            </a:r>
          </a:p>
          <a:p>
            <a:pPr lvl="1"/>
            <a:r>
              <a:rPr lang="ru-RU" dirty="0" smtClean="0"/>
              <a:t>мы промахнулись и отрезали часть более глобального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42369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 как в этом разобраться?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358770" y="1844824"/>
            <a:ext cx="8229600" cy="489654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Поняв контекст, можно начинать разбираться с сущностями входящих в него процессов</a:t>
            </a:r>
          </a:p>
          <a:p>
            <a:r>
              <a:rPr lang="ru-RU" dirty="0" smtClean="0"/>
              <a:t>Смотрим, какие результаты этот набор телодвижений производит (зачем эти телодвижения нужны)</a:t>
            </a:r>
            <a:endParaRPr lang="ru-RU" dirty="0"/>
          </a:p>
          <a:p>
            <a:r>
              <a:rPr lang="ru-RU" dirty="0" smtClean="0"/>
              <a:t>Затем отвечаем на вопрос </a:t>
            </a:r>
            <a:r>
              <a:rPr lang="ru-RU" dirty="0"/>
              <a:t>«Что должно произойти в компании, прежде чем мы «получим что-то»*»</a:t>
            </a:r>
          </a:p>
          <a:p>
            <a:pPr lvl="1"/>
            <a:r>
              <a:rPr lang="ru-RU" dirty="0"/>
              <a:t>* «что-то» заменить на любой </a:t>
            </a:r>
            <a:r>
              <a:rPr lang="ru-RU" dirty="0" smtClean="0"/>
              <a:t>из результатов</a:t>
            </a:r>
            <a:endParaRPr lang="ru-RU" dirty="0"/>
          </a:p>
          <a:p>
            <a:r>
              <a:rPr lang="ru-RU" dirty="0" smtClean="0"/>
              <a:t>Таким образом мы находим необходимые шаги и точки принятия решений, которые приводят к выбранному результату</a:t>
            </a:r>
          </a:p>
          <a:p>
            <a:pPr lvl="1"/>
            <a:r>
              <a:rPr lang="ru-RU" dirty="0" smtClean="0"/>
              <a:t>Повторить </a:t>
            </a:r>
            <a:r>
              <a:rPr lang="en-US" dirty="0" smtClean="0"/>
              <a:t>N </a:t>
            </a:r>
            <a:r>
              <a:rPr lang="ru-RU" dirty="0" smtClean="0"/>
              <a:t>раз</a:t>
            </a:r>
          </a:p>
          <a:p>
            <a:r>
              <a:rPr lang="ru-RU" dirty="0" smtClean="0"/>
              <a:t>Потом </a:t>
            </a:r>
            <a:r>
              <a:rPr lang="ru-RU" dirty="0"/>
              <a:t>ищем триггеры - события, по наступлении которых запускается </a:t>
            </a:r>
            <a:r>
              <a:rPr lang="ru-RU" dirty="0" smtClean="0"/>
              <a:t>деятельность</a:t>
            </a:r>
          </a:p>
          <a:p>
            <a:pPr lvl="1"/>
            <a:r>
              <a:rPr lang="ru-RU" dirty="0" smtClean="0"/>
              <a:t>Что </a:t>
            </a:r>
            <a:r>
              <a:rPr lang="ru-RU" dirty="0"/>
              <a:t>должно </a:t>
            </a:r>
            <a:r>
              <a:rPr lang="ru-RU" dirty="0" smtClean="0"/>
              <a:t>стрястись, чтобы выявленные шаги начали выполняться?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smtClean="0"/>
              <a:t>N.B. </a:t>
            </a:r>
            <a:r>
              <a:rPr lang="ru-RU" dirty="0" smtClean="0"/>
              <a:t>На этом </a:t>
            </a:r>
            <a:r>
              <a:rPr lang="ru-RU" dirty="0"/>
              <a:t>этапе рано задавать другие </a:t>
            </a:r>
            <a:r>
              <a:rPr lang="ru-RU" dirty="0" smtClean="0"/>
              <a:t>вопросы</a:t>
            </a:r>
            <a:r>
              <a:rPr lang="en-US" dirty="0" smtClean="0"/>
              <a:t> (</a:t>
            </a:r>
            <a:r>
              <a:rPr lang="ru-RU" dirty="0" smtClean="0"/>
              <a:t>«</a:t>
            </a:r>
            <a:r>
              <a:rPr lang="ru-RU" dirty="0"/>
              <a:t>Кто?», «Как?», «Где?», «Сколько</a:t>
            </a:r>
            <a:r>
              <a:rPr lang="ru-RU" dirty="0" smtClean="0"/>
              <a:t>?»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ru-RU" dirty="0" smtClean="0"/>
              <a:t>можно </a:t>
            </a:r>
            <a:r>
              <a:rPr lang="ru-RU" dirty="0"/>
              <a:t>утонуть у деталях, не получив общей </a:t>
            </a:r>
            <a:r>
              <a:rPr lang="ru-RU" dirty="0" smtClean="0"/>
              <a:t>картины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649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 – набор несвязанных пока артефактов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395536" y="1628800"/>
            <a:ext cx="7740352" cy="4442172"/>
          </a:xfrm>
        </p:spPr>
        <p:txBody>
          <a:bodyPr>
            <a:normAutofit/>
          </a:bodyPr>
          <a:lstStyle/>
          <a:p>
            <a:r>
              <a:rPr lang="ru-RU" dirty="0" smtClean="0"/>
              <a:t>Триггеры, действия, </a:t>
            </a:r>
            <a:r>
              <a:rPr lang="en-US" dirty="0" smtClean="0"/>
              <a:t>work products (</a:t>
            </a:r>
            <a:r>
              <a:rPr lang="ru-RU" dirty="0" smtClean="0"/>
              <a:t>пока не </a:t>
            </a:r>
            <a:r>
              <a:rPr lang="en-US" dirty="0" smtClean="0"/>
              <a:t>deliverables)</a:t>
            </a:r>
          </a:p>
          <a:p>
            <a:r>
              <a:rPr lang="ru-RU" dirty="0" smtClean="0"/>
              <a:t>Из которых состоят процессы</a:t>
            </a:r>
          </a:p>
          <a:p>
            <a:r>
              <a:rPr lang="ru-RU" dirty="0" smtClean="0"/>
              <a:t>Теперь надо эти процессы из них получить</a:t>
            </a:r>
          </a:p>
          <a:p>
            <a:pPr lvl="1"/>
            <a:r>
              <a:rPr lang="ru-RU" dirty="0" smtClean="0"/>
              <a:t>Не сложнее, чем «нарисовать сову»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72140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1913</Words>
  <Application>Microsoft Office PowerPoint</Application>
  <PresentationFormat>On-screen Show (4:3)</PresentationFormat>
  <Paragraphs>219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Скоупинг процессов в арсенале аналитика</vt:lpstr>
      <vt:lpstr>Об авторе</vt:lpstr>
      <vt:lpstr>Для бизнес процесса нет единого верного определения</vt:lpstr>
      <vt:lpstr>И это хорошо</vt:lpstr>
      <vt:lpstr>Но есть общий фреймворк</vt:lpstr>
      <vt:lpstr>Как определить процесс? Начните с домена</vt:lpstr>
      <vt:lpstr>Что мы получили?</vt:lpstr>
      <vt:lpstr>И как в этом разобраться?</vt:lpstr>
      <vt:lpstr>Результат – набор несвязанных пока артефактов</vt:lpstr>
      <vt:lpstr>Всё дело в фишках</vt:lpstr>
      <vt:lpstr>И немного в арности</vt:lpstr>
      <vt:lpstr>Попробуем другой фреймворк?</vt:lpstr>
      <vt:lpstr>Пара мыслей о SIPOC’е</vt:lpstr>
      <vt:lpstr>Итак, что у нас уже есть?</vt:lpstr>
      <vt:lpstr>It’s a TRAC!</vt:lpstr>
      <vt:lpstr>It’s a TRAC!</vt:lpstr>
      <vt:lpstr>Есть ли место итерациям?</vt:lpstr>
      <vt:lpstr>Пара промежуточных итогов</vt:lpstr>
      <vt:lpstr>Если мы посмотрим с высоты</vt:lpstr>
      <vt:lpstr>Почему это важно?</vt:lpstr>
      <vt:lpstr>Мы получили скоуп – что с ним можно делать?</vt:lpstr>
      <vt:lpstr>Enablers analysis</vt:lpstr>
      <vt:lpstr>Еще один хороший подход</vt:lpstr>
      <vt:lpstr>Что еще можно сделать со скоупом?</vt:lpstr>
      <vt:lpstr>Issues analysis</vt:lpstr>
      <vt:lpstr>PowerPoint Presentation</vt:lpstr>
      <vt:lpstr>PowerPoint Presentation</vt:lpstr>
      <vt:lpstr>Полезные ссылки</vt:lpstr>
    </vt:vector>
  </TitlesOfParts>
  <Company>Kaspersky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Arkhipov</dc:creator>
  <cp:lastModifiedBy>Igor Arkhipov</cp:lastModifiedBy>
  <cp:revision>39</cp:revision>
  <dcterms:created xsi:type="dcterms:W3CDTF">2014-11-05T14:11:11Z</dcterms:created>
  <dcterms:modified xsi:type="dcterms:W3CDTF">2014-11-19T09:43:37Z</dcterms:modified>
</cp:coreProperties>
</file>