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1" r:id="rId1"/>
    <p:sldMasterId id="2147484491" r:id="rId2"/>
  </p:sldMasterIdLst>
  <p:notesMasterIdLst>
    <p:notesMasterId r:id="rId26"/>
  </p:notesMasterIdLst>
  <p:handoutMasterIdLst>
    <p:handoutMasterId r:id="rId27"/>
  </p:handoutMasterIdLst>
  <p:sldIdLst>
    <p:sldId id="547" r:id="rId3"/>
    <p:sldId id="663" r:id="rId4"/>
    <p:sldId id="664" r:id="rId5"/>
    <p:sldId id="618" r:id="rId6"/>
    <p:sldId id="665" r:id="rId7"/>
    <p:sldId id="619" r:id="rId8"/>
    <p:sldId id="630" r:id="rId9"/>
    <p:sldId id="645" r:id="rId10"/>
    <p:sldId id="666" r:id="rId11"/>
    <p:sldId id="628" r:id="rId12"/>
    <p:sldId id="635" r:id="rId13"/>
    <p:sldId id="656" r:id="rId14"/>
    <p:sldId id="659" r:id="rId15"/>
    <p:sldId id="658" r:id="rId16"/>
    <p:sldId id="647" r:id="rId17"/>
    <p:sldId id="648" r:id="rId18"/>
    <p:sldId id="667" r:id="rId19"/>
    <p:sldId id="652" r:id="rId20"/>
    <p:sldId id="660" r:id="rId21"/>
    <p:sldId id="661" r:id="rId22"/>
    <p:sldId id="662" r:id="rId23"/>
    <p:sldId id="644" r:id="rId24"/>
    <p:sldId id="545" r:id="rId25"/>
  </p:sldIdLst>
  <p:sldSz cx="12192000" cy="6858000"/>
  <p:notesSz cx="6797675" cy="9928225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4DE8BB-2EFD-48D9-A531-D84A562F3EF8}">
          <p14:sldIdLst>
            <p14:sldId id="547"/>
            <p14:sldId id="663"/>
            <p14:sldId id="664"/>
            <p14:sldId id="618"/>
            <p14:sldId id="665"/>
            <p14:sldId id="619"/>
            <p14:sldId id="630"/>
            <p14:sldId id="645"/>
            <p14:sldId id="666"/>
            <p14:sldId id="628"/>
            <p14:sldId id="635"/>
            <p14:sldId id="656"/>
            <p14:sldId id="659"/>
            <p14:sldId id="658"/>
            <p14:sldId id="647"/>
            <p14:sldId id="648"/>
            <p14:sldId id="667"/>
            <p14:sldId id="652"/>
            <p14:sldId id="660"/>
            <p14:sldId id="661"/>
            <p14:sldId id="662"/>
            <p14:sldId id="644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262626"/>
    <a:srgbClr val="195857"/>
    <a:srgbClr val="3EC6C5"/>
    <a:srgbClr val="00B054"/>
    <a:srgbClr val="0B828F"/>
    <a:srgbClr val="0C8B98"/>
    <a:srgbClr val="0C8E9C"/>
    <a:srgbClr val="C7C7C7"/>
    <a:srgbClr val="007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88673" autoAdjust="0"/>
  </p:normalViewPr>
  <p:slideViewPr>
    <p:cSldViewPr>
      <p:cViewPr>
        <p:scale>
          <a:sx n="70" d="100"/>
          <a:sy n="70" d="100"/>
        </p:scale>
        <p:origin x="55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EF6B-8F72-4020-B54F-09CA67AAA16B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62F9-5FB2-4EE5-8256-EFFA3475A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43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6EE2-48AA-2D43-95E5-668AB17B0FD7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5D04-E76A-FF48-8568-3E88D4BB4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3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Изменение</a:t>
            </a:r>
            <a:r>
              <a:rPr lang="ru-RU" baseline="0" dirty="0" smtClean="0"/>
              <a:t> бизнес-задач требует изменение подхода к их реализации, причем, именно концептуального подхода. Ну и в сознании проектной команды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endParaRPr lang="ru-RU" baseline="0" dirty="0" smtClean="0"/>
          </a:p>
          <a:p>
            <a:pPr algn="just"/>
            <a:r>
              <a:rPr lang="ru-RU" baseline="0" dirty="0" smtClean="0"/>
              <a:t>Подход, который использовался при внедрении </a:t>
            </a:r>
            <a:r>
              <a:rPr lang="en-US" baseline="0" dirty="0" smtClean="0"/>
              <a:t>ETL</a:t>
            </a:r>
            <a:r>
              <a:rPr lang="ru-RU" baseline="0" dirty="0" smtClean="0"/>
              <a:t> и иных </a:t>
            </a:r>
            <a:r>
              <a:rPr lang="en-US" baseline="0" dirty="0" smtClean="0"/>
              <a:t>enterprise</a:t>
            </a:r>
            <a:r>
              <a:rPr lang="ru-RU" baseline="0" dirty="0" smtClean="0"/>
              <a:t>-решений: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На</a:t>
            </a:r>
            <a:r>
              <a:rPr lang="ru-RU" baseline="0" dirty="0" smtClean="0"/>
              <a:t> входе имеем потребности бизнеса, которые четко очерчивают границы работ. Например, нужен отчет, показывающий средний доход в месяц по каждому филиалу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Аналитик трансформирует потребности</a:t>
            </a:r>
            <a:r>
              <a:rPr lang="ru-RU" baseline="0" dirty="0" smtClean="0"/>
              <a:t> в постановку для ИТ, где фиксирует перечень параметров и правила их расчета, а также источник для получения данных (как правило, выполняется получение только этого перечня требуемых данных с непосредственной их обработкой при импорте)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ИТ выполняет реализацию в соответствии с постановкой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Если</a:t>
            </a:r>
            <a:r>
              <a:rPr lang="ru-RU" baseline="0" dirty="0" smtClean="0"/>
              <a:t> потребность бизнеса изменилась, то необходимо инициировать весь процесс заново, и не факт, что данные, требуемые для реализации отчета, мы имеем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Подход, подразумевающийся</a:t>
            </a:r>
            <a:r>
              <a:rPr lang="ru-RU" baseline="0" dirty="0" smtClean="0"/>
              <a:t> при внедрении </a:t>
            </a:r>
            <a:r>
              <a:rPr lang="en-US" baseline="0" dirty="0" smtClean="0"/>
              <a:t>BigData</a:t>
            </a:r>
            <a:r>
              <a:rPr lang="ru-RU" baseline="0" dirty="0" smtClean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Есть возможность получения данных, причем,</a:t>
            </a:r>
            <a:r>
              <a:rPr lang="ru-RU" baseline="0" dirty="0" smtClean="0"/>
              <a:t> не факт, что на данный момент мы уже все их планируем обрабатывать – реализуем соответствующие интерфейсы (ИТ). Таким образом накапливаем базу данных по клиенту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aseline="0" dirty="0" smtClean="0"/>
              <a:t>Выполняя анализ имеющихся данных, проверяя гипотезы, аналитиком формируется модель использования данных для решения задач бизнеса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 smtClean="0"/>
              <a:t>Бизнес получает данные</a:t>
            </a:r>
            <a:r>
              <a:rPr lang="ru-RU" baseline="0" dirty="0" smtClean="0"/>
              <a:t> в нужном ему формате и в нужное время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2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aseline="0" dirty="0" smtClean="0"/>
              <a:t>Проекта реализации </a:t>
            </a:r>
            <a:r>
              <a:rPr lang="en-US" baseline="0" dirty="0" smtClean="0"/>
              <a:t>BigData</a:t>
            </a:r>
            <a:r>
              <a:rPr lang="ru-RU" baseline="0" dirty="0" smtClean="0"/>
              <a:t> можно разделить на два основных этапа: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aseline="0" dirty="0" smtClean="0"/>
              <a:t>Импорт всех доступных данных – определение пула источников, возможностей их подключения, реализация механизмов импорта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aseline="0" dirty="0" smtClean="0"/>
              <a:t>Анализ имеющихся накопленных данных, их совокупностей, построение моделей предсказательной аналитики, проверка гипотез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2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Задачи этапа импорта данных очень похожи с задачами, которые решаются при внедрении </a:t>
            </a:r>
            <a:r>
              <a:rPr lang="en-US" sz="1000" dirty="0" smtClean="0"/>
              <a:t>enterprise</a:t>
            </a:r>
            <a:r>
              <a:rPr lang="ru-RU" sz="1000" dirty="0" smtClean="0"/>
              <a:t>-решений,</a:t>
            </a:r>
            <a:r>
              <a:rPr lang="ru-RU" sz="1000" baseline="0" dirty="0" smtClean="0"/>
              <a:t> соответственно, оправданно </a:t>
            </a:r>
            <a:r>
              <a:rPr lang="ru-RU" sz="1000" dirty="0" smtClean="0"/>
              <a:t>использование соответствующей методологии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Оправданно использование методологии, применяемой при внедрении </a:t>
            </a:r>
            <a:r>
              <a:rPr lang="en-US" sz="1000" dirty="0" smtClean="0"/>
              <a:t>enterprise</a:t>
            </a:r>
            <a:r>
              <a:rPr lang="ru-RU" sz="1000" dirty="0" smtClean="0"/>
              <a:t>-решений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9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/>
              <a:t>Основные</a:t>
            </a:r>
            <a:r>
              <a:rPr lang="ru-RU" sz="1000" baseline="0" dirty="0" smtClean="0"/>
              <a:t> шаги процесса, но возникает итерационность</a:t>
            </a:r>
            <a:endParaRPr lang="ru-RU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7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задач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анализа и построения моделей рекомендуется использовать методологию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CRISP-DM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Cross-Industry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Process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Mining-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кросс-индустриальный стандарт глубинного анализа данных.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которой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явно прослеживается итерационность выполнения работ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7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1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Ранее используемый подход  - единая методология на всех этапах проекта, в данном случае не является оптимальным.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Поэтому мы декомпозируем на задачи в соответствии с их назначением и вариантами решения, и уже для каждой </a:t>
            </a:r>
            <a:r>
              <a:rPr lang="ru-RU" baseline="0" dirty="0" err="1" smtClean="0"/>
              <a:t>декомпозиционной</a:t>
            </a:r>
            <a:r>
              <a:rPr lang="ru-RU" baseline="0" dirty="0" smtClean="0"/>
              <a:t> задачи используем оптимальную для ее решения методологию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6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149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Также</a:t>
            </a:r>
            <a:r>
              <a:rPr lang="ru-RU" baseline="0" dirty="0" smtClean="0"/>
              <a:t> стоит отметить эволюцию некоторых ролей проектной команды.</a:t>
            </a:r>
          </a:p>
          <a:p>
            <a:pPr algn="just"/>
            <a:r>
              <a:rPr lang="ru-RU" dirty="0" smtClean="0"/>
              <a:t>Для внедрения проектов </a:t>
            </a:r>
            <a:r>
              <a:rPr lang="en-US" dirty="0" smtClean="0"/>
              <a:t>ETL</a:t>
            </a:r>
            <a:r>
              <a:rPr lang="ru-RU" dirty="0" smtClean="0"/>
              <a:t> оптимальным</a:t>
            </a:r>
            <a:r>
              <a:rPr lang="ru-RU" baseline="0" dirty="0" smtClean="0"/>
              <a:t> был следующий состав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6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</a:t>
            </a:r>
            <a:r>
              <a:rPr lang="ru-RU" baseline="0" dirty="0" smtClean="0"/>
              <a:t> виду того, что одним из ключевых этапов стал анализ данных, построение и проверка гипотез</a:t>
            </a:r>
            <a:r>
              <a:rPr lang="en-US" baseline="0" dirty="0" smtClean="0"/>
              <a:t> </a:t>
            </a:r>
            <a:r>
              <a:rPr lang="ru-RU" baseline="0" dirty="0" smtClean="0"/>
              <a:t>с использованием специфики предметной области, роль </a:t>
            </a:r>
            <a:r>
              <a:rPr lang="en-US" baseline="0" dirty="0" smtClean="0"/>
              <a:t>DM</a:t>
            </a:r>
            <a:r>
              <a:rPr lang="ru-RU" baseline="0" dirty="0" smtClean="0"/>
              <a:t> трансформировалась в роль </a:t>
            </a:r>
            <a:r>
              <a:rPr lang="en-US" baseline="0" dirty="0" smtClean="0"/>
              <a:t>DS</a:t>
            </a:r>
            <a:endParaRPr lang="ru-RU" baseline="0" dirty="0" smtClean="0"/>
          </a:p>
          <a:p>
            <a:pPr algn="just"/>
            <a:r>
              <a:rPr lang="ru-RU" baseline="0" dirty="0" smtClean="0"/>
              <a:t>Роль </a:t>
            </a:r>
            <a:r>
              <a:rPr lang="en-US" baseline="0" dirty="0" smtClean="0"/>
              <a:t>ETL</a:t>
            </a:r>
            <a:r>
              <a:rPr lang="ru-RU" baseline="0" dirty="0" smtClean="0"/>
              <a:t>  - в </a:t>
            </a:r>
            <a:r>
              <a:rPr lang="en-US" baseline="0" dirty="0" smtClean="0"/>
              <a:t>DA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03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Также</a:t>
            </a:r>
            <a:r>
              <a:rPr lang="ru-RU" baseline="0" dirty="0" smtClean="0"/>
              <a:t> стоит отметить эволюцию некоторых ролей проектной команды.</a:t>
            </a:r>
          </a:p>
          <a:p>
            <a:pPr algn="just"/>
            <a:r>
              <a:rPr lang="ru-RU" dirty="0" smtClean="0"/>
              <a:t>Для внедрения проектов </a:t>
            </a:r>
            <a:r>
              <a:rPr lang="en-US" dirty="0" smtClean="0"/>
              <a:t>ETL</a:t>
            </a:r>
            <a:r>
              <a:rPr lang="ru-RU" dirty="0" smtClean="0"/>
              <a:t> оптимальным</a:t>
            </a:r>
            <a:r>
              <a:rPr lang="ru-RU" baseline="0" dirty="0" smtClean="0"/>
              <a:t> был следующий состав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5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8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77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9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6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9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последнее время постоянно слышим о потребности бизнеса внедрения </a:t>
            </a:r>
            <a:r>
              <a:rPr lang="en-US" dirty="0" smtClean="0"/>
              <a:t>BigData</a:t>
            </a:r>
            <a:r>
              <a:rPr lang="ru-RU" dirty="0" smtClean="0"/>
              <a:t> (кому-то реально нужно для бизнеса, кому-то</a:t>
            </a:r>
            <a:r>
              <a:rPr lang="ru-RU" baseline="0" dirty="0" smtClean="0"/>
              <a:t> хочется быть как все), об этом говорят много и часто. Остановимся на основных особенностях </a:t>
            </a:r>
            <a:r>
              <a:rPr lang="en-US" baseline="0" dirty="0" smtClean="0"/>
              <a:t>BigData</a:t>
            </a:r>
            <a:r>
              <a:rPr lang="ru-RU" baseline="0" dirty="0" smtClean="0"/>
              <a:t>, которые отличают ее от давно используемых ЦХД: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i="1" dirty="0" smtClean="0"/>
              <a:t>Бизнесу требуется</a:t>
            </a:r>
            <a:r>
              <a:rPr lang="ru-RU" i="1" baseline="0" dirty="0" smtClean="0"/>
              <a:t> решать задачи в режиме реального времени, например, сформировать для Клиента предложение по страховой услуге, пока он находится на сайте </a:t>
            </a:r>
            <a:r>
              <a:rPr lang="ru-RU" i="1" baseline="0" dirty="0" err="1" smtClean="0"/>
              <a:t>СК</a:t>
            </a:r>
            <a:r>
              <a:rPr lang="ru-RU" baseline="0" dirty="0" smtClean="0"/>
              <a:t>, соответственно необходима возможность п</a:t>
            </a:r>
            <a:r>
              <a:rPr lang="ru-RU" dirty="0" smtClean="0"/>
              <a:t>олучения</a:t>
            </a:r>
            <a:r>
              <a:rPr lang="ru-RU" baseline="0" dirty="0" smtClean="0"/>
              <a:t> и обработки данных в режиме потока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i="1" baseline="0" dirty="0" smtClean="0"/>
              <a:t>Бизнесу требуется иметь информацию о своем бизнес-объекте разной природы, например, оценивать лояльность Клиента по записям (аудиофайлам) разговоров с ним</a:t>
            </a:r>
            <a:r>
              <a:rPr lang="ru-RU" baseline="0" dirty="0" smtClean="0"/>
              <a:t>, соответственно необходима возможность п</a:t>
            </a:r>
            <a:r>
              <a:rPr lang="ru-RU" dirty="0" smtClean="0"/>
              <a:t>олучения, хранения и обработки данных различных типов, в</a:t>
            </a:r>
            <a:r>
              <a:rPr lang="ru-RU" baseline="0" dirty="0" smtClean="0"/>
              <a:t> том числе, полу структурированных и неструктурированных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i="1" dirty="0" smtClean="0"/>
              <a:t>Бизнесу</a:t>
            </a:r>
            <a:r>
              <a:rPr lang="ru-RU" i="1" baseline="0" dirty="0" smtClean="0"/>
              <a:t> требуется оперативно принимать решения об изменении своей модели, например, по модификации расчета скоринга кредитоспособности Клиента</a:t>
            </a:r>
            <a:r>
              <a:rPr lang="ru-RU" baseline="0" dirty="0" smtClean="0"/>
              <a:t>, соответственно необходима возможность анализа имеющихся данных (в том числе и пока не используемых), построения гипотезы и ее проверки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86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Для компаний,</a:t>
            </a:r>
            <a:r>
              <a:rPr lang="ru-RU" baseline="0" dirty="0" smtClean="0"/>
              <a:t> работающих в рамках </a:t>
            </a:r>
            <a:r>
              <a:rPr lang="en-US" baseline="0" dirty="0" smtClean="0"/>
              <a:t>B2C</a:t>
            </a:r>
            <a:r>
              <a:rPr lang="ru-RU" baseline="0" dirty="0" smtClean="0"/>
              <a:t>, в последнее время одна из актуальных задач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доставки товара/услуги клиенту наиболее эффективным способом. Для этого необходимо </a:t>
            </a:r>
            <a:r>
              <a:rPr lang="ru-RU" baseline="0" dirty="0" smtClean="0"/>
              <a:t>знать о Клиенте все, или, хотя бы, очень много. В это «все, или, хотя бы, очень много» включается не только информация, напрямую связанная с деятельностью Компании, например, кредитоспособность для клиента Банка или статистика страховых случаев для </a:t>
            </a:r>
            <a:r>
              <a:rPr lang="ru-RU" baseline="0" dirty="0" err="1" smtClean="0"/>
              <a:t>СК</a:t>
            </a:r>
            <a:r>
              <a:rPr lang="ru-RU" baseline="0" dirty="0" smtClean="0"/>
              <a:t>, но и любая информация, позволяющая определять характеристики Клиента. Например, если мы знаем, что человек часто путешествует и не имеет склонности к экстремальным видам спорта, то можем предложить ему страхование от несчастного случая в странах Европы.</a:t>
            </a:r>
          </a:p>
          <a:p>
            <a:pPr algn="just"/>
            <a:r>
              <a:rPr lang="ru-RU" baseline="0" dirty="0" smtClean="0"/>
              <a:t>Поэтому компании стараются сформировать у себя так называемый Профиль Клиента 360, данные которого позволяют оценить поведение Клиента и спрогнозировать его поведение/реакцию в будущем.</a:t>
            </a:r>
          </a:p>
          <a:p>
            <a:pPr algn="just"/>
            <a:r>
              <a:rPr lang="ru-RU" baseline="0" dirty="0" smtClean="0"/>
              <a:t>Профиль может состоять из любых данных, которые доступны компании, например,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aseline="0" dirty="0" smtClean="0"/>
              <a:t>история коммуникаций, полученная из внутренних источников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baseline="0" dirty="0" smtClean="0"/>
              <a:t>Различные скоринговые оценки, полученные от агрегаторов данных и </a:t>
            </a:r>
            <a:r>
              <a:rPr lang="ru-RU" baseline="0" dirty="0" err="1" smtClean="0"/>
              <a:t>соцсетей</a:t>
            </a:r>
            <a:r>
              <a:rPr lang="ru-RU" baseline="0" dirty="0" smtClean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1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aseline="0" dirty="0" smtClean="0"/>
              <a:t>Имея информацию по Клиенту, можем определить – интересен он нам или нет, и если да, то отслеживать его действия на определённых ресурсах. И при фиксации определенных триггеров, например, просмотр авто на сайтах или тексты сообщений с маячковыми словами на авто форумах, предложить ему автокредит. При этом канал передачи предложения также может быть выбран.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2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C5D04-E76A-FF48-8568-3E88D4BB4D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ogo_eng" hidden="1"/>
          <p:cNvGrpSpPr/>
          <p:nvPr/>
        </p:nvGrpSpPr>
        <p:grpSpPr>
          <a:xfrm>
            <a:off x="4028874" y="2916794"/>
            <a:ext cx="4162407" cy="964052"/>
            <a:chOff x="3031926" y="2916794"/>
            <a:chExt cx="3121805" cy="964052"/>
          </a:xfrm>
        </p:grpSpPr>
        <p:pic>
          <p:nvPicPr>
            <p:cNvPr id="11" name="Рисунок 10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926" y="3721027"/>
              <a:ext cx="3121805" cy="159819"/>
            </a:xfrm>
            <a:prstGeom prst="rect">
              <a:avLst/>
            </a:prstGeom>
          </p:spPr>
        </p:pic>
        <p:pic>
          <p:nvPicPr>
            <p:cNvPr id="12" name="Рисунок 11" hidden="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74" y="2916794"/>
              <a:ext cx="2161108" cy="601200"/>
            </a:xfrm>
            <a:prstGeom prst="rect">
              <a:avLst/>
            </a:prstGeom>
          </p:spPr>
        </p:pic>
      </p:grpSp>
      <p:sp>
        <p:nvSpPr>
          <p:cNvPr id="2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2" y="5760000"/>
            <a:ext cx="6720000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1">
                <a:solidFill>
                  <a:srgbClr val="32323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2" y="5976000"/>
            <a:ext cx="6720000" cy="144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50"/>
              </a:lnSpc>
              <a:buNone/>
              <a:defRPr sz="1600" b="0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22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575732" y="6300000"/>
            <a:ext cx="6720000" cy="144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050"/>
              </a:lnSpc>
              <a:buNone/>
              <a:defRPr sz="1600" b="1" i="0">
                <a:solidFill>
                  <a:srgbClr val="323233"/>
                </a:solidFill>
                <a:latin typeface="+mn-lt"/>
                <a:cs typeface="Calibri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Город,</a:t>
            </a:r>
            <a:r>
              <a:rPr lang="en-US" dirty="0" smtClean="0"/>
              <a:t> </a:t>
            </a:r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76000" y="1836738"/>
            <a:ext cx="6720000" cy="2266950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3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ru-RU" dirty="0" smtClean="0"/>
              <a:t>Шаблон презентации на русском языке 4х3</a:t>
            </a:r>
            <a:endParaRPr lang="en-US" dirty="0" smtClean="0"/>
          </a:p>
        </p:txBody>
      </p:sp>
      <p:pic>
        <p:nvPicPr>
          <p:cNvPr id="18" name="Изображение 22" descr="KROK_Logo_r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2" y="282779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2"/>
          </p:nvPr>
        </p:nvSpPr>
        <p:spPr>
          <a:xfrm>
            <a:off x="480000" y="1512000"/>
            <a:ext cx="537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23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with_not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872000"/>
            <a:ext cx="5376000" cy="4320000"/>
          </a:xfrm>
        </p:spPr>
        <p:txBody>
          <a:bodyPr tIns="7200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2"/>
          </p:nvPr>
        </p:nvSpPr>
        <p:spPr>
          <a:xfrm>
            <a:off x="480000" y="1872000"/>
            <a:ext cx="5376000" cy="4320000"/>
          </a:xfrm>
        </p:spPr>
        <p:txBody>
          <a:bodyPr tIns="7200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512000"/>
            <a:ext cx="5376000" cy="360000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336000" y="1512000"/>
            <a:ext cx="5376000" cy="360000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10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s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512000"/>
            <a:ext cx="537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4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s_and_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480000" y="1512000"/>
            <a:ext cx="489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6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5" y="1512000"/>
            <a:ext cx="11233151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12192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681600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3"/>
          </p:nvPr>
        </p:nvSpPr>
        <p:spPr>
          <a:xfrm>
            <a:off x="681600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1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81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81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16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to_th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48000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48000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6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to_the_lef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856000" y="1512000"/>
            <a:ext cx="585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034080" cy="700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_to_th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376000" y="1512000"/>
            <a:ext cx="633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5376000" y="4032000"/>
            <a:ext cx="633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480000" y="1512000"/>
            <a:ext cx="441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480000" y="4032000"/>
            <a:ext cx="441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8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_to_the_lef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5376000" y="1512000"/>
            <a:ext cx="633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5376000" y="4032000"/>
            <a:ext cx="633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0" y="1512000"/>
            <a:ext cx="489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0" y="4032000"/>
            <a:ext cx="489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4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7" name="Объект 5"/>
          <p:cNvSpPr>
            <a:spLocks noGrp="1"/>
          </p:cNvSpPr>
          <p:nvPr>
            <p:ph sz="quarter" idx="14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6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6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3120000" y="151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3120000" y="313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3120000" y="4752000"/>
            <a:ext cx="8592000" cy="126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9"/>
          </p:nvPr>
        </p:nvSpPr>
        <p:spPr>
          <a:xfrm>
            <a:off x="480000" y="1512000"/>
            <a:ext cx="2160000" cy="1260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>
          <a:xfrm>
            <a:off x="480000" y="3132000"/>
            <a:ext cx="2160000" cy="1260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21"/>
          </p:nvPr>
        </p:nvSpPr>
        <p:spPr>
          <a:xfrm>
            <a:off x="480000" y="4752000"/>
            <a:ext cx="2160000" cy="12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94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400000" y="151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400000" y="313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2400000" y="4752000"/>
            <a:ext cx="9312000" cy="1440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480000" y="1512000"/>
            <a:ext cx="1680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/>
          </p:nvPr>
        </p:nvSpPr>
        <p:spPr>
          <a:xfrm>
            <a:off x="480000" y="3132000"/>
            <a:ext cx="1680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21"/>
          </p:nvPr>
        </p:nvSpPr>
        <p:spPr>
          <a:xfrm>
            <a:off x="480000" y="4752000"/>
            <a:ext cx="1680000" cy="144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12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_with_picture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>
          <a:xfrm>
            <a:off x="2736000" y="1512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2736000" y="2700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2736000" y="3888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20"/>
          </p:nvPr>
        </p:nvSpPr>
        <p:spPr>
          <a:xfrm>
            <a:off x="2736000" y="5076000"/>
            <a:ext cx="8976000" cy="1008000"/>
          </a:xfrm>
        </p:spPr>
        <p:txBody>
          <a:bodyPr anchor="ctr" anchorCtr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21"/>
          </p:nvPr>
        </p:nvSpPr>
        <p:spPr>
          <a:xfrm>
            <a:off x="480000" y="1512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22"/>
          </p:nvPr>
        </p:nvSpPr>
        <p:spPr>
          <a:xfrm>
            <a:off x="480000" y="2700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3"/>
          </p:nvPr>
        </p:nvSpPr>
        <p:spPr>
          <a:xfrm>
            <a:off x="480000" y="3888000"/>
            <a:ext cx="2016000" cy="1008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4"/>
          </p:nvPr>
        </p:nvSpPr>
        <p:spPr>
          <a:xfrm>
            <a:off x="480000" y="5076000"/>
            <a:ext cx="2016000" cy="100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43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n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1"/>
          </p:nvPr>
        </p:nvSpPr>
        <p:spPr>
          <a:xfrm>
            <a:off x="432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2"/>
          </p:nvPr>
        </p:nvSpPr>
        <p:spPr>
          <a:xfrm>
            <a:off x="8160000" y="151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480000" y="313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320000" y="313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5"/>
          <p:cNvSpPr>
            <a:spLocks noGrp="1"/>
          </p:cNvSpPr>
          <p:nvPr>
            <p:ph type="pic" sz="quarter" idx="15"/>
          </p:nvPr>
        </p:nvSpPr>
        <p:spPr>
          <a:xfrm>
            <a:off x="8160000" y="313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6"/>
          </p:nvPr>
        </p:nvSpPr>
        <p:spPr>
          <a:xfrm>
            <a:off x="480000" y="475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7"/>
          </p:nvPr>
        </p:nvSpPr>
        <p:spPr>
          <a:xfrm>
            <a:off x="4320000" y="4752000"/>
            <a:ext cx="3552000" cy="1440000"/>
          </a:xfrm>
        </p:spPr>
        <p:txBody>
          <a:bodyPr/>
          <a:lstStyle/>
          <a:p>
            <a:endParaRPr lang="ru-RU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8"/>
          </p:nvPr>
        </p:nvSpPr>
        <p:spPr>
          <a:xfrm>
            <a:off x="8160000" y="4752000"/>
            <a:ext cx="3552000" cy="1440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85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0" y="403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856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99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pictures_with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0000" y="309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5"/>
          </p:nvPr>
        </p:nvSpPr>
        <p:spPr>
          <a:xfrm>
            <a:off x="6336000" y="309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6"/>
          </p:nvPr>
        </p:nvSpPr>
        <p:spPr>
          <a:xfrm>
            <a:off x="480000" y="561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7"/>
          </p:nvPr>
        </p:nvSpPr>
        <p:spPr>
          <a:xfrm>
            <a:off x="6336000" y="5616000"/>
            <a:ext cx="5376000" cy="576000"/>
          </a:xfrm>
          <a:solidFill>
            <a:srgbClr val="005A00">
              <a:alpha val="74902"/>
            </a:srgbClr>
          </a:solidFill>
        </p:spPr>
        <p:txBody>
          <a:bodyPr lIns="72000" tIns="36000" rIns="72000" bIns="36000" anchor="ctr"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  <a:effectLst>
                  <a:outerShdw blurRad="40005" dist="22860" dir="5400000" algn="tl">
                    <a:srgbClr val="000000">
                      <a:alpha val="35000"/>
                    </a:srgbClr>
                  </a:outerShdw>
                </a:effectLst>
              </a:defRPr>
            </a:lvl1pPr>
            <a:lvl2pPr marL="27360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02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parato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03445" y="2636912"/>
            <a:ext cx="10753195" cy="15048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nav4" hidden="1"/>
          <p:cNvSpPr txBox="1"/>
          <p:nvPr/>
        </p:nvSpPr>
        <p:spPr>
          <a:xfrm>
            <a:off x="9696112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rgbClr val="269B19"/>
                </a:solidFill>
              </a:rPr>
              <a:t>4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8" name="nav5" hidden="1"/>
          <p:cNvSpPr txBox="1"/>
          <p:nvPr/>
        </p:nvSpPr>
        <p:spPr>
          <a:xfrm>
            <a:off x="10256149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rgbClr val="269B19"/>
                </a:solidFill>
              </a:rPr>
              <a:t>5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9" name="nav6" hidden="1"/>
          <p:cNvSpPr txBox="1"/>
          <p:nvPr/>
        </p:nvSpPr>
        <p:spPr>
          <a:xfrm>
            <a:off x="10816187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rgbClr val="269B19"/>
                </a:solidFill>
              </a:rPr>
              <a:t>6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10" name="nav7" hidden="1"/>
          <p:cNvSpPr txBox="1"/>
          <p:nvPr/>
        </p:nvSpPr>
        <p:spPr>
          <a:xfrm>
            <a:off x="11376228" y="6354000"/>
            <a:ext cx="4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200" dirty="0" smtClean="0">
                <a:solidFill>
                  <a:srgbClr val="269B19"/>
                </a:solidFill>
              </a:rPr>
              <a:t>7</a:t>
            </a:r>
            <a:endParaRPr lang="ru-RU" sz="2200" dirty="0">
              <a:solidFill>
                <a:srgbClr val="269B1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27383" y="3099447"/>
            <a:ext cx="45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4B14A"/>
                </a:solidFill>
              </a:rPr>
              <a:t>#</a:t>
            </a:r>
            <a:endParaRPr lang="ru-RU" sz="3600" dirty="0">
              <a:solidFill>
                <a:srgbClr val="04B14A"/>
              </a:solidFill>
            </a:endParaRPr>
          </a:p>
        </p:txBody>
      </p:sp>
      <p:pic>
        <p:nvPicPr>
          <p:cNvPr id="12" name="Изображение 2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332656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92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0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picture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403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6336000" y="1512000"/>
            <a:ext cx="5856000" cy="46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47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826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6336000" y="1512000"/>
            <a:ext cx="5856000" cy="2160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1808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5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4032000"/>
            <a:ext cx="12192000" cy="216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30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45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3" y="1512000"/>
            <a:ext cx="49911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568949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80000" y="403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96314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0564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80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1512000"/>
            <a:ext cx="5376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62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logo_eng" hidden="1"/>
          <p:cNvGrpSpPr/>
          <p:nvPr/>
        </p:nvGrpSpPr>
        <p:grpSpPr>
          <a:xfrm>
            <a:off x="4028874" y="2916794"/>
            <a:ext cx="4162407" cy="964052"/>
            <a:chOff x="3031926" y="2916794"/>
            <a:chExt cx="3121805" cy="964052"/>
          </a:xfrm>
        </p:grpSpPr>
        <p:pic>
          <p:nvPicPr>
            <p:cNvPr id="11" name="Рисунок 10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926" y="3721027"/>
              <a:ext cx="3121805" cy="159819"/>
            </a:xfrm>
            <a:prstGeom prst="rect">
              <a:avLst/>
            </a:prstGeom>
          </p:spPr>
        </p:pic>
        <p:pic>
          <p:nvPicPr>
            <p:cNvPr id="12" name="Рисунок 11" hidden="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274" y="2916794"/>
              <a:ext cx="2161108" cy="601200"/>
            </a:xfrm>
            <a:prstGeom prst="rect">
              <a:avLst/>
            </a:prstGeom>
          </p:spPr>
        </p:pic>
      </p:grpSp>
      <p:sp>
        <p:nvSpPr>
          <p:cNvPr id="13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6239933" y="1836738"/>
            <a:ext cx="3600451" cy="226695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1" i="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5002549"/>
            <a:ext cx="1488000" cy="1116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/>
            </a:lvl1pPr>
          </a:lstStyle>
          <a:p>
            <a:r>
              <a:rPr lang="ru-RU" dirty="0" smtClean="0"/>
              <a:t>Фото автора добавить тут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пропустить</a:t>
            </a:r>
            <a:endParaRPr lang="ru-RU" dirty="0"/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48003" y="5220000"/>
            <a:ext cx="3408001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508000"/>
            <a:ext cx="3408000" cy="61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40000" y="5184000"/>
            <a:ext cx="5376000" cy="648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111033, Москва, ул. </a:t>
            </a:r>
            <a:r>
              <a:rPr lang="ru-RU" dirty="0" err="1" smtClean="0"/>
              <a:t>Волочаевская</a:t>
            </a:r>
            <a:r>
              <a:rPr lang="ru-RU" dirty="0" smtClean="0"/>
              <a:t>, д.5, к.1</a:t>
            </a:r>
          </a:p>
          <a:p>
            <a:pPr lvl="0"/>
            <a:r>
              <a:rPr lang="ru-RU" dirty="0" smtClean="0"/>
              <a:t>Т: (495) 974 2274  |  Ф: (495) 974 2277</a:t>
            </a:r>
          </a:p>
          <a:p>
            <a:pPr lvl="0"/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00" y="5940000"/>
            <a:ext cx="5376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60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 smtClean="0"/>
              <a:t>croc.ru</a:t>
            </a:r>
            <a:endParaRPr lang="ru-RU" dirty="0"/>
          </a:p>
        </p:txBody>
      </p:sp>
      <p:pic>
        <p:nvPicPr>
          <p:cNvPr id="20" name="Изображение 22" descr="KROK_Logo_ru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332656"/>
            <a:ext cx="1152128" cy="3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_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5376000" cy="4698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6336000" y="4032000"/>
            <a:ext cx="5376000" cy="21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61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2091600"/>
            <a:ext cx="11232000" cy="410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13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1512000"/>
            <a:ext cx="12192000" cy="1749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1440000" y="3636000"/>
            <a:ext cx="9312000" cy="43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1440000" y="4068000"/>
            <a:ext cx="9312000" cy="43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440000" y="4788000"/>
            <a:ext cx="9312000" cy="1260000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2000"/>
            </a:lvl1pPr>
            <a:lvl2pPr marL="27360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71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62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26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26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85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22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71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инальны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5615949" y="1819327"/>
            <a:ext cx="3600451" cy="2266950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="1" i="0" cap="all" baseline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</a:defRPr>
            </a:lvl1pPr>
            <a:lvl2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3pPr>
            <a:lvl4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4pPr>
            <a:lvl5pPr>
              <a:lnSpc>
                <a:spcPct val="90000"/>
              </a:lnSpc>
              <a:defRPr sz="3000"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76000" y="5002549"/>
            <a:ext cx="1488000" cy="1116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/>
            </a:lvl1pPr>
          </a:lstStyle>
          <a:p>
            <a:r>
              <a:rPr lang="ru-RU" dirty="0" smtClean="0"/>
              <a:t>Фото автора добавить тут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или пропустить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48003" y="5220000"/>
            <a:ext cx="3408001" cy="21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48000" y="5508000"/>
            <a:ext cx="3408000" cy="612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Должность автора</a:t>
            </a:r>
            <a:endParaRPr lang="ru-RU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40000" y="5184000"/>
            <a:ext cx="5376000" cy="648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000"/>
              </a:lnSpc>
              <a:spcBef>
                <a:spcPts val="384"/>
              </a:spcBef>
              <a:buFontTx/>
              <a:buNone/>
              <a:defRPr sz="1600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ru-RU" dirty="0" smtClean="0"/>
              <a:t>111033, Москва, ул. </a:t>
            </a:r>
            <a:r>
              <a:rPr lang="ru-RU" dirty="0" err="1" smtClean="0"/>
              <a:t>Волочаевская</a:t>
            </a:r>
            <a:r>
              <a:rPr lang="ru-RU" dirty="0" smtClean="0"/>
              <a:t>, д.5, к.1</a:t>
            </a:r>
          </a:p>
          <a:p>
            <a:pPr lvl="0"/>
            <a:r>
              <a:rPr lang="ru-RU" dirty="0" smtClean="0"/>
              <a:t>Т: (495) 974 2274  |  Ф: (495) 974 2277</a:t>
            </a:r>
          </a:p>
          <a:p>
            <a:pPr lvl="0"/>
            <a:r>
              <a:rPr lang="ru-RU" dirty="0" err="1" smtClean="0"/>
              <a:t>E-mail</a:t>
            </a:r>
            <a:r>
              <a:rPr lang="ru-RU" dirty="0" smtClean="0"/>
              <a:t>: </a:t>
            </a:r>
            <a:r>
              <a:rPr lang="ru-RU" dirty="0" err="1" smtClean="0"/>
              <a:t>croc@croc.ru</a:t>
            </a:r>
            <a:endParaRPr lang="ru-RU" dirty="0"/>
          </a:p>
        </p:txBody>
      </p:sp>
      <p:sp>
        <p:nvSpPr>
          <p:cNvPr id="1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0000" y="6028549"/>
            <a:ext cx="5376000" cy="180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1600" b="1" baseline="0">
                <a:solidFill>
                  <a:srgbClr val="323233"/>
                </a:solidFill>
                <a:latin typeface="+mn-lt"/>
              </a:defRPr>
            </a:lvl1pPr>
            <a:lvl2pPr marL="457200" indent="0">
              <a:buFontTx/>
              <a:buNone/>
              <a:defRPr sz="1300" baseline="0">
                <a:latin typeface="Calibri Light"/>
              </a:defRPr>
            </a:lvl2pPr>
            <a:lvl3pPr marL="914400" indent="0">
              <a:buFontTx/>
              <a:buNone/>
              <a:defRPr sz="1300" baseline="0">
                <a:latin typeface="Calibri Light"/>
              </a:defRPr>
            </a:lvl3pPr>
            <a:lvl4pPr marL="1371600" indent="0">
              <a:buFontTx/>
              <a:buNone/>
              <a:defRPr sz="1300" baseline="0">
                <a:latin typeface="Calibri Light"/>
              </a:defRPr>
            </a:lvl4pPr>
            <a:lvl5pPr marL="1828800" indent="0">
              <a:buFontTx/>
              <a:buNone/>
              <a:defRPr sz="1300" baseline="0">
                <a:latin typeface="Calibri Light"/>
              </a:defRPr>
            </a:lvl5pPr>
          </a:lstStyle>
          <a:p>
            <a:pPr lvl="0"/>
            <a:r>
              <a:rPr lang="en-US" dirty="0" err="1" smtClean="0"/>
              <a:t>croc.ru</a:t>
            </a:r>
            <a:endParaRPr lang="ru-RU" dirty="0"/>
          </a:p>
        </p:txBody>
      </p:sp>
      <p:pic>
        <p:nvPicPr>
          <p:cNvPr id="11" name="Изображение 22" descr="KROK_Logo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260648"/>
            <a:ext cx="1152128" cy="309255"/>
          </a:xfrm>
          <a:prstGeom prst="rect">
            <a:avLst/>
          </a:prstGeom>
        </p:spPr>
      </p:pic>
      <p:pic>
        <p:nvPicPr>
          <p:cNvPr id="13" name="Изображение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4392" y="1777330"/>
            <a:ext cx="2393347" cy="233845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8693434" y="1617438"/>
            <a:ext cx="3324305" cy="2493229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54288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25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3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46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8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468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207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80000" y="1512000"/>
            <a:ext cx="11232000" cy="43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4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with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b">
            <a:normAutofit/>
          </a:bodyPr>
          <a:lstStyle>
            <a:lvl1pPr>
              <a:defRPr lang="ru-RU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1200000" y="1512000"/>
            <a:ext cx="9792000" cy="396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480000" y="5832000"/>
            <a:ext cx="11232000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2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_object_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80000" y="1512000"/>
            <a:ext cx="5376333" cy="43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6336000" y="1512000"/>
            <a:ext cx="5376000" cy="43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480000" y="5832000"/>
            <a:ext cx="11232000" cy="288000"/>
          </a:xfrm>
        </p:spPr>
        <p:txBody>
          <a:bodyPr anchor="ctr">
            <a:norm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288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061436"/>
            <a:ext cx="11521280" cy="53198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034080" cy="7001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88640" y="6453336"/>
            <a:ext cx="768000" cy="28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A5F09DD-C791-4038-97A6-09BB35FA7C32}" type="slidenum">
              <a:rPr lang="ru-RU" sz="2200" smtClean="0">
                <a:solidFill>
                  <a:srgbClr val="269B19"/>
                </a:solidFill>
              </a:rPr>
              <a:pPr algn="r"/>
              <a:t>‹#›</a:t>
            </a:fld>
            <a:endParaRPr lang="ru-RU" sz="2200" dirty="0">
              <a:solidFill>
                <a:srgbClr val="269B19"/>
              </a:solidFill>
            </a:endParaRPr>
          </a:p>
        </p:txBody>
      </p:sp>
      <p:pic>
        <p:nvPicPr>
          <p:cNvPr id="4" name="logo_eng" hidden="1"/>
          <p:cNvPicPr>
            <a:picLocks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12" y="430858"/>
            <a:ext cx="2155200" cy="4644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330821" y="223672"/>
            <a:ext cx="288032" cy="392188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 sz="2300" b="1" kern="1200" cap="all" baseline="0">
                <a:solidFill>
                  <a:srgbClr val="04B1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smtClean="0"/>
              <a:t>#</a:t>
            </a:r>
            <a:endParaRPr lang="ru-RU" sz="2300" dirty="0"/>
          </a:p>
        </p:txBody>
      </p:sp>
      <p:pic>
        <p:nvPicPr>
          <p:cNvPr id="12" name="Изображение 22" descr="KROK_Logo_ru.png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57" y="241377"/>
            <a:ext cx="1267341" cy="3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4489" r:id="rId3"/>
    <p:sldLayoutId id="2147484487" r:id="rId4"/>
    <p:sldLayoutId id="214748448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</p:sldLayoutIdLst>
  <p:timing>
    <p:tnLst>
      <p:par>
        <p:cTn id="1" dur="indefinite" restart="never" nodeType="tmRoot"/>
      </p:par>
    </p:tnLst>
  </p:timing>
  <p:txStyles>
    <p:titleStyle>
      <a:lvl1pPr indent="0" algn="l" defTabSz="914400" rtl="0" eaLnBrk="1" latinLnBrk="0" hangingPunct="1">
        <a:lnSpc>
          <a:spcPct val="120000"/>
        </a:lnSpc>
        <a:spcBef>
          <a:spcPct val="0"/>
        </a:spcBef>
        <a:spcAft>
          <a:spcPts val="0"/>
        </a:spcAft>
        <a:buNone/>
        <a:defRPr sz="2300" b="0" kern="1200" cap="all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3600" indent="-273600" algn="l" defTabSz="914400" rtl="0" eaLnBrk="1" latinLnBrk="0" hangingPunct="1">
        <a:spcBef>
          <a:spcPts val="0"/>
        </a:spcBef>
        <a:spcAft>
          <a:spcPts val="9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00" indent="-262800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F1D1-AB94-4045-8914-5E16154551F9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09F6-CB01-4C1B-9B87-7EC3618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5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tiff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7.jpe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1.tiff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0.png"/><Relationship Id="rId11" Type="http://schemas.openxmlformats.org/officeDocument/2006/relationships/image" Target="../media/image46.png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8.png"/><Relationship Id="rId9" Type="http://schemas.openxmlformats.org/officeDocument/2006/relationships/image" Target="../media/image44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7.jpeg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3.png"/><Relationship Id="rId18" Type="http://schemas.openxmlformats.org/officeDocument/2006/relationships/image" Target="../media/image21.tif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17.xml"/><Relationship Id="rId6" Type="http://schemas.openxmlformats.org/officeDocument/2006/relationships/image" Target="../media/image16.jpe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5" Type="http://schemas.openxmlformats.org/officeDocument/2006/relationships/image" Target="../media/image45.png"/><Relationship Id="rId10" Type="http://schemas.openxmlformats.org/officeDocument/2006/relationships/image" Target="../media/image57.png"/><Relationship Id="rId19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56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9.png"/><Relationship Id="rId5" Type="http://schemas.openxmlformats.org/officeDocument/2006/relationships/image" Target="../media/image51.jpeg"/><Relationship Id="rId10" Type="http://schemas.openxmlformats.org/officeDocument/2006/relationships/image" Target="../media/image63.jpeg"/><Relationship Id="rId4" Type="http://schemas.openxmlformats.org/officeDocument/2006/relationships/image" Target="../media/image6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72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0.png"/><Relationship Id="rId12" Type="http://schemas.openxmlformats.org/officeDocument/2006/relationships/image" Target="../media/image46.png"/><Relationship Id="rId1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11" Type="http://schemas.openxmlformats.org/officeDocument/2006/relationships/image" Target="../media/image45.png"/><Relationship Id="rId5" Type="http://schemas.openxmlformats.org/officeDocument/2006/relationships/image" Target="../media/image68.png"/><Relationship Id="rId15" Type="http://schemas.openxmlformats.org/officeDocument/2006/relationships/image" Target="../media/image54.png"/><Relationship Id="rId10" Type="http://schemas.openxmlformats.org/officeDocument/2006/relationships/image" Target="../media/image44.png"/><Relationship Id="rId19" Type="http://schemas.openxmlformats.org/officeDocument/2006/relationships/image" Target="../media/image8.png"/><Relationship Id="rId4" Type="http://schemas.openxmlformats.org/officeDocument/2006/relationships/image" Target="../media/image67.jpg"/><Relationship Id="rId9" Type="http://schemas.openxmlformats.org/officeDocument/2006/relationships/image" Target="../media/image43.png"/><Relationship Id="rId14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jpeg"/><Relationship Id="rId9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590338" y="2119563"/>
            <a:ext cx="9048660" cy="21949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BigData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подходы к реализации проекта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Изображение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392" y="2061100"/>
            <a:ext cx="2393347" cy="2338454"/>
          </a:xfrm>
          <a:prstGeom prst="rect">
            <a:avLst/>
          </a:prstGeom>
        </p:spPr>
      </p:pic>
      <p:pic>
        <p:nvPicPr>
          <p:cNvPr id="1026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864" y="116632"/>
            <a:ext cx="1080120" cy="5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7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31479" cy="700168"/>
          </a:xfrm>
        </p:spPr>
        <p:txBody>
          <a:bodyPr/>
          <a:lstStyle/>
          <a:p>
            <a:pPr algn="just"/>
            <a:r>
              <a:rPr lang="en-US" dirty="0" err="1" smtClean="0"/>
              <a:t>DWH&amp;BigData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7571199" y="1200183"/>
            <a:ext cx="165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endParaRPr lang="ru-RU" sz="24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6" name="Straight Connector 5"/>
          <p:cNvCxnSpPr/>
          <p:nvPr/>
        </p:nvCxnSpPr>
        <p:spPr>
          <a:xfrm>
            <a:off x="5951984" y="1618503"/>
            <a:ext cx="0" cy="4503235"/>
          </a:xfrm>
          <a:prstGeom prst="line">
            <a:avLst/>
          </a:prstGeom>
          <a:ln>
            <a:solidFill>
              <a:srgbClr val="F36F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00334" y="2360149"/>
            <a:ext cx="347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5C044"/>
                </a:solidFill>
              </a:rPr>
              <a:t>Бизнес: </a:t>
            </a:r>
            <a:r>
              <a:rPr lang="ru-RU" dirty="0">
                <a:solidFill>
                  <a:srgbClr val="56565A"/>
                </a:solidFill>
              </a:rPr>
              <a:t>Хочу такой отчет!</a:t>
            </a:r>
          </a:p>
        </p:txBody>
      </p:sp>
      <p:pic>
        <p:nvPicPr>
          <p:cNvPr id="68" name="Picture 2" descr="http://www.draketrainingacademy.com/wp-content/uploads/2016/04/reports_int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277" y="2145591"/>
            <a:ext cx="800680" cy="82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44229" y="3433049"/>
            <a:ext cx="3201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A4D3"/>
                </a:solidFill>
              </a:rPr>
              <a:t>Аналитик: </a:t>
            </a:r>
            <a:r>
              <a:rPr lang="ru-RU" dirty="0">
                <a:solidFill>
                  <a:srgbClr val="56565A"/>
                </a:solidFill>
              </a:rPr>
              <a:t>Для такого отчета нам понадобятся такие параметры…</a:t>
            </a:r>
          </a:p>
        </p:txBody>
      </p:sp>
      <p:grpSp>
        <p:nvGrpSpPr>
          <p:cNvPr id="70" name="Group 9"/>
          <p:cNvGrpSpPr/>
          <p:nvPr/>
        </p:nvGrpSpPr>
        <p:grpSpPr>
          <a:xfrm>
            <a:off x="4190129" y="3394706"/>
            <a:ext cx="1069543" cy="810897"/>
            <a:chOff x="4759920" y="4795019"/>
            <a:chExt cx="1549919" cy="1139708"/>
          </a:xfrm>
        </p:grpSpPr>
        <p:pic>
          <p:nvPicPr>
            <p:cNvPr id="71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9030" y="5431283"/>
              <a:ext cx="28803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34880" y="5364874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48932" y="4922437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0884" y="4902949"/>
              <a:ext cx="288032" cy="288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3244" y="5276350"/>
              <a:ext cx="207640" cy="20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58916" y="5276350"/>
              <a:ext cx="233822" cy="23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Freeform 16"/>
            <p:cNvSpPr/>
            <p:nvPr/>
          </p:nvSpPr>
          <p:spPr>
            <a:xfrm>
              <a:off x="4759920" y="4795019"/>
              <a:ext cx="1549919" cy="1139708"/>
            </a:xfrm>
            <a:custGeom>
              <a:avLst/>
              <a:gdLst>
                <a:gd name="connsiteX0" fmla="*/ 230461 w 1549919"/>
                <a:gd name="connsiteY0" fmla="*/ 125018 h 1139708"/>
                <a:gd name="connsiteX1" fmla="*/ 25673 w 1549919"/>
                <a:gd name="connsiteY1" fmla="*/ 729856 h 1139708"/>
                <a:gd name="connsiteX2" fmla="*/ 611461 w 1549919"/>
                <a:gd name="connsiteY2" fmla="*/ 1134668 h 1139708"/>
                <a:gd name="connsiteX3" fmla="*/ 1487761 w 1549919"/>
                <a:gd name="connsiteY3" fmla="*/ 896543 h 1139708"/>
                <a:gd name="connsiteX4" fmla="*/ 1340123 w 1549919"/>
                <a:gd name="connsiteY4" fmla="*/ 67868 h 1139708"/>
                <a:gd name="connsiteX5" fmla="*/ 230461 w 1549919"/>
                <a:gd name="connsiteY5" fmla="*/ 125018 h 113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9919" h="1139708">
                  <a:moveTo>
                    <a:pt x="230461" y="125018"/>
                  </a:moveTo>
                  <a:cubicBezTo>
                    <a:pt x="11386" y="235349"/>
                    <a:pt x="-37827" y="561581"/>
                    <a:pt x="25673" y="729856"/>
                  </a:cubicBezTo>
                  <a:cubicBezTo>
                    <a:pt x="89173" y="898131"/>
                    <a:pt x="367780" y="1106887"/>
                    <a:pt x="611461" y="1134668"/>
                  </a:cubicBezTo>
                  <a:cubicBezTo>
                    <a:pt x="855142" y="1162449"/>
                    <a:pt x="1366317" y="1074343"/>
                    <a:pt x="1487761" y="896543"/>
                  </a:cubicBezTo>
                  <a:cubicBezTo>
                    <a:pt x="1609205" y="718743"/>
                    <a:pt x="1548879" y="197249"/>
                    <a:pt x="1340123" y="67868"/>
                  </a:cubicBezTo>
                  <a:cubicBezTo>
                    <a:pt x="1131367" y="-61513"/>
                    <a:pt x="449536" y="14687"/>
                    <a:pt x="230461" y="125018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98283" y="4780655"/>
            <a:ext cx="288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36F21"/>
                </a:solidFill>
              </a:rPr>
              <a:t>ИТ: </a:t>
            </a:r>
            <a:r>
              <a:rPr lang="ru-RU" dirty="0">
                <a:solidFill>
                  <a:srgbClr val="56565A"/>
                </a:solidFill>
              </a:rPr>
              <a:t>Эти параметры мы сможем интегрировать из таких источников..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30391" y="2428185"/>
            <a:ext cx="3611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36F21"/>
                </a:solidFill>
              </a:rPr>
              <a:t>ИТ: </a:t>
            </a:r>
            <a:r>
              <a:rPr lang="ru-RU" dirty="0">
                <a:solidFill>
                  <a:srgbClr val="56565A"/>
                </a:solidFill>
              </a:rPr>
              <a:t>Давайте соберем все доступные нам данные в одном месте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184460" y="3438797"/>
            <a:ext cx="3032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A4D3"/>
                </a:solidFill>
              </a:rPr>
              <a:t>Аналитик: </a:t>
            </a:r>
          </a:p>
          <a:p>
            <a:pPr algn="just"/>
            <a:r>
              <a:rPr lang="ru-RU" dirty="0">
                <a:solidFill>
                  <a:srgbClr val="56565A"/>
                </a:solidFill>
              </a:rPr>
              <a:t>Тогда у меня будет возможность проверять гипотезы бизнеса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9473690" y="4111147"/>
            <a:ext cx="714084" cy="736263"/>
            <a:chOff x="9473690" y="4111147"/>
            <a:chExt cx="714084" cy="736263"/>
          </a:xfrm>
        </p:grpSpPr>
        <p:pic>
          <p:nvPicPr>
            <p:cNvPr id="92" name="Picture 4" descr="Картинки по запросу correlation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690" y="4111147"/>
              <a:ext cx="714084" cy="73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94945" y="4544746"/>
              <a:ext cx="186665" cy="1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89993" y="4219342"/>
              <a:ext cx="273295" cy="28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5" name="Picture 2" descr="http://www.draketrainingacademy.com/wp-content/uploads/2016/04/reports_intro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4450" y="5079854"/>
            <a:ext cx="631839" cy="6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draketrainingacademy.com/wp-content/uploads/2016/04/reports_intro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4761" y="4426517"/>
            <a:ext cx="631839" cy="6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www.draketrainingacademy.com/wp-content/uploads/2016/04/reports_intr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600" y="4461210"/>
            <a:ext cx="605178" cy="62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6201458" y="4821966"/>
            <a:ext cx="285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5C044"/>
                </a:solidFill>
              </a:rPr>
              <a:t>Бизнес: </a:t>
            </a:r>
            <a:r>
              <a:rPr lang="ru-RU" dirty="0">
                <a:solidFill>
                  <a:srgbClr val="56565A"/>
                </a:solidFill>
              </a:rPr>
              <a:t>Я смогу быстро получать информацию                в любом виде</a:t>
            </a:r>
          </a:p>
        </p:txBody>
      </p:sp>
      <p:sp>
        <p:nvSpPr>
          <p:cNvPr id="99" name="Isosceles Triangle 1"/>
          <p:cNvSpPr/>
          <p:nvPr/>
        </p:nvSpPr>
        <p:spPr>
          <a:xfrm rot="10800000">
            <a:off x="4502881" y="3060227"/>
            <a:ext cx="439616" cy="186165"/>
          </a:xfrm>
          <a:prstGeom prst="triangle">
            <a:avLst/>
          </a:prstGeom>
          <a:solidFill>
            <a:srgbClr val="75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0" name="Isosceles Triangle 48"/>
          <p:cNvSpPr/>
          <p:nvPr/>
        </p:nvSpPr>
        <p:spPr>
          <a:xfrm rot="10800000">
            <a:off x="4548674" y="4305367"/>
            <a:ext cx="439616" cy="186165"/>
          </a:xfrm>
          <a:prstGeom prst="triangle">
            <a:avLst/>
          </a:prstGeom>
          <a:solidFill>
            <a:srgbClr val="75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2"/>
          <p:cNvGrpSpPr/>
          <p:nvPr/>
        </p:nvGrpSpPr>
        <p:grpSpPr>
          <a:xfrm>
            <a:off x="3954393" y="4607964"/>
            <a:ext cx="1421527" cy="1195273"/>
            <a:chOff x="3954393" y="4607964"/>
            <a:chExt cx="1421527" cy="1195273"/>
          </a:xfrm>
        </p:grpSpPr>
        <p:pic>
          <p:nvPicPr>
            <p:cNvPr id="79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0790" y="4607964"/>
              <a:ext cx="335930" cy="3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19987" y="4667865"/>
              <a:ext cx="335930" cy="3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http://www.draketrainingacademy.com/wp-content/uploads/2016/04/reports_intro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15387" y="4635892"/>
              <a:ext cx="335930" cy="3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http://cliparts.co/cliparts/8cz/K4b/8czK4b4q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393" y="5309895"/>
              <a:ext cx="420015" cy="43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 descr="http://www.nasserver.com/wp-content/uploads/2015/08/computer-156951_128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712" y="5298173"/>
              <a:ext cx="408720" cy="50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http://icons.veryicon.com/png/System/Flatastic%201/folder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587" y="5334175"/>
              <a:ext cx="394333" cy="40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Isosceles Triangle 49"/>
            <p:cNvSpPr/>
            <p:nvPr/>
          </p:nvSpPr>
          <p:spPr>
            <a:xfrm>
              <a:off x="3989994" y="5081057"/>
              <a:ext cx="348027" cy="147379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2" name="Isosceles Triangle 50"/>
            <p:cNvSpPr/>
            <p:nvPr/>
          </p:nvSpPr>
          <p:spPr>
            <a:xfrm>
              <a:off x="4483253" y="5079708"/>
              <a:ext cx="348027" cy="147379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3" name="Isosceles Triangle 51"/>
            <p:cNvSpPr/>
            <p:nvPr/>
          </p:nvSpPr>
          <p:spPr>
            <a:xfrm>
              <a:off x="5000063" y="5078359"/>
              <a:ext cx="348027" cy="147379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068756" y="2227051"/>
            <a:ext cx="1397978" cy="719375"/>
            <a:chOff x="9348676" y="2227051"/>
            <a:chExt cx="1397978" cy="719375"/>
          </a:xfrm>
        </p:grpSpPr>
        <p:pic>
          <p:nvPicPr>
            <p:cNvPr id="86" name="Picture 4" descr="http://cliparts.co/cliparts/8cz/K4b/8czK4b4qi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676" y="2263053"/>
              <a:ext cx="420015" cy="43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 descr="http://www.nasserver.com/wp-content/uploads/2015/08/computer-156951_128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446" y="2227051"/>
              <a:ext cx="408720" cy="50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" descr="http://icons.veryicon.com/png/System/Flatastic%201/folder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2321" y="2263055"/>
              <a:ext cx="394333" cy="406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Isosceles Triangle 52"/>
            <p:cNvSpPr/>
            <p:nvPr/>
          </p:nvSpPr>
          <p:spPr>
            <a:xfrm rot="10800000">
              <a:off x="9354139" y="2782329"/>
              <a:ext cx="371575" cy="157352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5" name="Isosceles Triangle 55"/>
            <p:cNvSpPr/>
            <p:nvPr/>
          </p:nvSpPr>
          <p:spPr>
            <a:xfrm rot="10800000">
              <a:off x="9839544" y="2789074"/>
              <a:ext cx="371575" cy="157352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6" name="Isosceles Triangle 56"/>
            <p:cNvSpPr/>
            <p:nvPr/>
          </p:nvSpPr>
          <p:spPr>
            <a:xfrm rot="10800000">
              <a:off x="10332804" y="2787727"/>
              <a:ext cx="371575" cy="157352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917213" y="2891935"/>
            <a:ext cx="1515617" cy="1379708"/>
            <a:chOff x="9917213" y="2891935"/>
            <a:chExt cx="1515617" cy="1379708"/>
          </a:xfrm>
        </p:grpSpPr>
        <p:pic>
          <p:nvPicPr>
            <p:cNvPr id="89" name="Picture 2" descr="Картинки по запросу png lake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324" r="13184" b="6824"/>
            <a:stretch/>
          </p:blipFill>
          <p:spPr bwMode="auto">
            <a:xfrm>
              <a:off x="10088958" y="2891935"/>
              <a:ext cx="1343872" cy="1082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10068756" y="3332827"/>
              <a:ext cx="1345956" cy="35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cap="all" dirty="0">
                  <a:solidFill>
                    <a:schemeClr val="bg1"/>
                  </a:solidFill>
                </a:rPr>
                <a:t>Data Lake</a:t>
              </a:r>
              <a:endParaRPr lang="ru-RU" sz="1350" cap="all" dirty="0">
                <a:solidFill>
                  <a:schemeClr val="bg1"/>
                </a:solidFill>
              </a:endParaRPr>
            </a:p>
          </p:txBody>
        </p:sp>
        <p:sp>
          <p:nvSpPr>
            <p:cNvPr id="107" name="Isosceles Triangle 57"/>
            <p:cNvSpPr/>
            <p:nvPr/>
          </p:nvSpPr>
          <p:spPr>
            <a:xfrm rot="13019312">
              <a:off x="9917213" y="3883126"/>
              <a:ext cx="439616" cy="186165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8" name="Isosceles Triangle 58"/>
            <p:cNvSpPr/>
            <p:nvPr/>
          </p:nvSpPr>
          <p:spPr>
            <a:xfrm rot="10800000">
              <a:off x="10592337" y="4085478"/>
              <a:ext cx="439616" cy="186165"/>
            </a:xfrm>
            <a:prstGeom prst="triangle">
              <a:avLst/>
            </a:prstGeom>
            <a:solidFill>
              <a:srgbClr val="75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48837" y="1222774"/>
            <a:ext cx="52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DWH</a:t>
            </a:r>
            <a:endParaRPr lang="ru-RU" sz="24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9237915" y="1614242"/>
            <a:ext cx="277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small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Лаборатория данных</a:t>
            </a:r>
            <a:endParaRPr lang="ru-RU" cap="small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70122" y="1774557"/>
            <a:ext cx="318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5C044"/>
                </a:solidFill>
              </a:rPr>
              <a:t>Бизнес: </a:t>
            </a:r>
            <a:r>
              <a:rPr lang="ru-RU" dirty="0">
                <a:solidFill>
                  <a:srgbClr val="56565A"/>
                </a:solidFill>
              </a:rPr>
              <a:t>Хочу </a:t>
            </a:r>
            <a:r>
              <a:rPr lang="ru-RU" dirty="0" smtClean="0">
                <a:solidFill>
                  <a:srgbClr val="56565A"/>
                </a:solidFill>
              </a:rPr>
              <a:t>сейчас, а потом еще ….</a:t>
            </a:r>
            <a:endParaRPr lang="ru-RU" dirty="0">
              <a:solidFill>
                <a:srgbClr val="56565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5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91" grpId="0"/>
      <p:bldP spid="98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ru-RU" dirty="0" smtClean="0"/>
              <a:t>Основа проектов </a:t>
            </a:r>
            <a:r>
              <a:rPr lang="en-US" dirty="0" smtClean="0"/>
              <a:t>BigData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271464" y="1320960"/>
            <a:ext cx="35283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Импортируем все доступные </a:t>
            </a:r>
            <a:r>
              <a:rPr lang="ru-RU" sz="2400" dirty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нам данные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95499" y="5368247"/>
            <a:ext cx="2880320" cy="792088"/>
          </a:xfrm>
          <a:prstGeom prst="roundRect">
            <a:avLst/>
          </a:prstGeom>
          <a:gradFill>
            <a:gsLst>
              <a:gs pos="0">
                <a:srgbClr val="FFFFFF"/>
              </a:gs>
              <a:gs pos="40000">
                <a:srgbClr val="F5F5F5"/>
              </a:gs>
              <a:gs pos="72000">
                <a:srgbClr val="E8E8E8"/>
              </a:gs>
              <a:gs pos="100000">
                <a:srgbClr val="CFCFCF"/>
              </a:gs>
            </a:gsLst>
            <a:lin ang="5400000" scaled="1"/>
          </a:gradFill>
          <a:ln>
            <a:gradFill>
              <a:gsLst>
                <a:gs pos="0">
                  <a:schemeClr val="tx2">
                    <a:lumMod val="95000"/>
                  </a:schemeClr>
                </a:gs>
                <a:gs pos="40000">
                  <a:schemeClr val="tx2">
                    <a:lumMod val="85000"/>
                  </a:schemeClr>
                </a:gs>
                <a:gs pos="72000">
                  <a:schemeClr val="tx2">
                    <a:lumMod val="8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713482" y="5368251"/>
            <a:ext cx="669321" cy="715143"/>
            <a:chOff x="5498687" y="3645024"/>
            <a:chExt cx="669321" cy="7871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944" y="3933054"/>
              <a:ext cx="499120" cy="4991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98687" y="3645024"/>
              <a:ext cx="669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ERP</a:t>
              </a:r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69" y="5529320"/>
            <a:ext cx="530405" cy="5304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50540" y="5379326"/>
            <a:ext cx="770399" cy="648933"/>
            <a:chOff x="6071064" y="2695687"/>
            <a:chExt cx="669321" cy="798930"/>
          </a:xfrm>
        </p:grpSpPr>
        <p:pic>
          <p:nvPicPr>
            <p:cNvPr id="1028" name="Picture 4" descr="Картинки по запросу ,fpf lfyys[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07" y="3021385"/>
              <a:ext cx="475434" cy="47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071064" y="2695687"/>
              <a:ext cx="669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CRM</a:t>
              </a:r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618730" y="4653136"/>
            <a:ext cx="2833859" cy="720080"/>
          </a:xfrm>
          <a:prstGeom prst="rect">
            <a:avLst/>
          </a:prstGeom>
          <a:gradFill>
            <a:gsLst>
              <a:gs pos="0">
                <a:srgbClr val="FFFFFF"/>
              </a:gs>
              <a:gs pos="40000">
                <a:srgbClr val="F5F5F5"/>
              </a:gs>
              <a:gs pos="72000">
                <a:srgbClr val="E8E8E8"/>
              </a:gs>
              <a:gs pos="100000">
                <a:srgbClr val="CFCF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9930" y="4909613"/>
            <a:ext cx="658815" cy="299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778" y="4926789"/>
            <a:ext cx="504056" cy="2654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4867" y="4894816"/>
            <a:ext cx="814488" cy="329415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 flipV="1">
            <a:off x="1630493" y="2436243"/>
            <a:ext cx="2810333" cy="2067908"/>
          </a:xfrm>
          <a:prstGeom prst="cloud">
            <a:avLst/>
          </a:prstGeom>
          <a:gradFill>
            <a:gsLst>
              <a:gs pos="0">
                <a:srgbClr val="FFFFFF"/>
              </a:gs>
              <a:gs pos="40000">
                <a:srgbClr val="F5F5F5"/>
              </a:gs>
              <a:gs pos="72000">
                <a:srgbClr val="E8E8E8"/>
              </a:gs>
              <a:gs pos="100000">
                <a:srgbClr val="CFCF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618730" y="3712063"/>
            <a:ext cx="2833859" cy="936905"/>
          </a:xfrm>
          <a:prstGeom prst="rect">
            <a:avLst/>
          </a:prstGeom>
          <a:gradFill>
            <a:gsLst>
              <a:gs pos="0">
                <a:srgbClr val="FFFFFF"/>
              </a:gs>
              <a:gs pos="40000">
                <a:srgbClr val="F5F5F5"/>
              </a:gs>
              <a:gs pos="72000">
                <a:srgbClr val="E8E8E8"/>
              </a:gs>
              <a:gs pos="100000">
                <a:srgbClr val="CFCFC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20" descr="Картинки по запросу social m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694" y="3942212"/>
            <a:ext cx="819402" cy="6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0" descr="Картинки по запросу crm 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951" y="3894985"/>
            <a:ext cx="696946" cy="6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4019410"/>
            <a:ext cx="445942" cy="40413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08181" y="2826583"/>
            <a:ext cx="184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BigData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104667" y="1505626"/>
            <a:ext cx="42473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Анализируем данные</a:t>
            </a:r>
            <a:endParaRPr lang="ru-RU" sz="2400" b="0" cap="none" spc="0" dirty="0">
              <a:ln w="0"/>
              <a:solidFill>
                <a:srgbClr val="0022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456040" y="5334307"/>
            <a:ext cx="554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Модель предсказательной аналитики/проверка гипотезы</a:t>
            </a:r>
            <a:endParaRPr lang="ru-RU" sz="2400" b="0" cap="none" spc="0" dirty="0">
              <a:ln w="0"/>
              <a:solidFill>
                <a:srgbClr val="0022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ÐÐ°ÑÑÐ¸Ð½ÐºÐ¸ Ð¿Ð¾ Ð·Ð°Ð¿ÑÐ¾ÑÑ data scienc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60" y="2382635"/>
            <a:ext cx="4532577" cy="28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9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"/>
                            </p:stCondLst>
                            <p:childTnLst>
                              <p:par>
                                <p:cTn id="6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" grpId="0" animBg="1"/>
      <p:bldP spid="9" grpId="0" animBg="1"/>
      <p:bldP spid="15" grpId="0" animBg="1"/>
      <p:bldP spid="63" grpId="0" animBg="1"/>
      <p:bldP spid="20" grpId="0"/>
      <p:bldP spid="49" grpId="0"/>
      <p:bldP spid="1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ru-RU" dirty="0" smtClean="0"/>
              <a:t>Этапы проектов, </a:t>
            </a:r>
            <a:r>
              <a:rPr lang="en-US" dirty="0" smtClean="0"/>
              <a:t>BigData</a:t>
            </a:r>
            <a:r>
              <a:rPr lang="ru-RU" dirty="0" smtClean="0"/>
              <a:t>: импорт данных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25876" y="1556792"/>
            <a:ext cx="2136775" cy="3178628"/>
            <a:chOff x="678594" y="1042460"/>
            <a:chExt cx="2136775" cy="3178628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78594" y="1042460"/>
              <a:ext cx="213677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 smtClean="0">
                  <a:ln w="0"/>
                  <a:solidFill>
                    <a:srgbClr val="0046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Импортируем все доступные </a:t>
              </a:r>
              <a:r>
                <a:rPr lang="ru-RU" sz="1400" dirty="0">
                  <a:ln w="0"/>
                  <a:solidFill>
                    <a:srgbClr val="0046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нам данные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874828" y="1628800"/>
              <a:ext cx="1744307" cy="2592288"/>
              <a:chOff x="1400374" y="2276872"/>
              <a:chExt cx="2880320" cy="3724092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400374" y="2276872"/>
                <a:ext cx="2880320" cy="3724092"/>
                <a:chOff x="1400374" y="2276872"/>
                <a:chExt cx="2880320" cy="3724092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1400374" y="5208876"/>
                  <a:ext cx="2880320" cy="792088"/>
                </a:xfrm>
                <a:prstGeom prst="roundRect">
                  <a:avLst/>
                </a:prstGeom>
                <a:gradFill>
                  <a:gsLst>
                    <a:gs pos="0">
                      <a:srgbClr val="FFFFFF"/>
                    </a:gs>
                    <a:gs pos="40000">
                      <a:srgbClr val="F5F5F5"/>
                    </a:gs>
                    <a:gs pos="72000">
                      <a:srgbClr val="E8E8E8"/>
                    </a:gs>
                    <a:gs pos="100000">
                      <a:srgbClr val="CFCFCF"/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tx2">
                          <a:lumMod val="95000"/>
                        </a:schemeClr>
                      </a:gs>
                      <a:gs pos="40000">
                        <a:schemeClr val="tx2">
                          <a:lumMod val="85000"/>
                        </a:schemeClr>
                      </a:gs>
                      <a:gs pos="72000">
                        <a:schemeClr val="tx2">
                          <a:lumMod val="85000"/>
                        </a:schemeClr>
                      </a:gs>
                      <a:gs pos="100000">
                        <a:schemeClr val="tx2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6" name="Группа 5"/>
                <p:cNvGrpSpPr/>
                <p:nvPr/>
              </p:nvGrpSpPr>
              <p:grpSpPr>
                <a:xfrm>
                  <a:off x="1518357" y="5208880"/>
                  <a:ext cx="669321" cy="715143"/>
                  <a:chOff x="5498687" y="3645024"/>
                  <a:chExt cx="669321" cy="787150"/>
                </a:xfrm>
              </p:grpSpPr>
              <p:pic>
                <p:nvPicPr>
                  <p:cNvPr id="4" name="Рисунок 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91944" y="3933054"/>
                    <a:ext cx="499120" cy="499120"/>
                  </a:xfrm>
                  <a:prstGeom prst="rect">
                    <a:avLst/>
                  </a:prstGeom>
                </p:spPr>
              </p:pic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5498687" y="3645024"/>
                    <a:ext cx="669321" cy="4136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dirty="0" smtClean="0"/>
                      <a:t>ERP</a:t>
                    </a:r>
                    <a:endParaRPr lang="ru-RU" sz="1050" dirty="0"/>
                  </a:p>
                </p:txBody>
              </p:sp>
            </p:grpSp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6639" y="5369949"/>
                  <a:ext cx="530405" cy="530405"/>
                </a:xfrm>
                <a:prstGeom prst="rect">
                  <a:avLst/>
                </a:prstGeom>
              </p:spPr>
            </p:pic>
            <p:grpSp>
              <p:nvGrpSpPr>
                <p:cNvPr id="8" name="Группа 7"/>
                <p:cNvGrpSpPr/>
                <p:nvPr/>
              </p:nvGrpSpPr>
              <p:grpSpPr>
                <a:xfrm>
                  <a:off x="3455415" y="5219956"/>
                  <a:ext cx="770399" cy="648933"/>
                  <a:chOff x="6071064" y="2695687"/>
                  <a:chExt cx="669321" cy="798930"/>
                </a:xfrm>
              </p:grpSpPr>
              <p:pic>
                <p:nvPicPr>
                  <p:cNvPr id="1028" name="Picture 4" descr="Картинки по запросу ,fpf lfyys[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-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8007" y="3021385"/>
                    <a:ext cx="475434" cy="47323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071064" y="2695687"/>
                    <a:ext cx="669321" cy="4354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00" dirty="0" smtClean="0"/>
                      <a:t>CRM</a:t>
                    </a:r>
                    <a:endParaRPr lang="ru-RU" dirty="0"/>
                  </a:p>
                </p:txBody>
              </p:sp>
            </p:grpSp>
            <p:sp>
              <p:nvSpPr>
                <p:cNvPr id="9" name="Прямоугольник 8"/>
                <p:cNvSpPr/>
                <p:nvPr/>
              </p:nvSpPr>
              <p:spPr>
                <a:xfrm>
                  <a:off x="1423605" y="4509155"/>
                  <a:ext cx="2833859" cy="720080"/>
                </a:xfrm>
                <a:prstGeom prst="rect">
                  <a:avLst/>
                </a:prstGeom>
                <a:gradFill>
                  <a:gsLst>
                    <a:gs pos="0">
                      <a:srgbClr val="FFFFFF"/>
                    </a:gs>
                    <a:gs pos="40000">
                      <a:srgbClr val="F5F5F5"/>
                    </a:gs>
                    <a:gs pos="72000">
                      <a:srgbClr val="E8E8E8"/>
                    </a:gs>
                    <a:gs pos="100000">
                      <a:srgbClr val="CFCFC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64805" y="4750242"/>
                  <a:ext cx="658815" cy="299820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4953" y="4767418"/>
                  <a:ext cx="504056" cy="265469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99742" y="4735445"/>
                  <a:ext cx="814488" cy="329415"/>
                </a:xfrm>
                <a:prstGeom prst="rect">
                  <a:avLst/>
                </a:prstGeom>
              </p:spPr>
            </p:pic>
            <p:sp>
              <p:nvSpPr>
                <p:cNvPr id="15" name="Облако 14"/>
                <p:cNvSpPr/>
                <p:nvPr/>
              </p:nvSpPr>
              <p:spPr>
                <a:xfrm flipV="1">
                  <a:off x="1415480" y="2276872"/>
                  <a:ext cx="2810333" cy="2067908"/>
                </a:xfrm>
                <a:prstGeom prst="cloud">
                  <a:avLst/>
                </a:prstGeom>
                <a:gradFill>
                  <a:gsLst>
                    <a:gs pos="0">
                      <a:srgbClr val="FFFFFF"/>
                    </a:gs>
                    <a:gs pos="40000">
                      <a:srgbClr val="F5F5F5"/>
                    </a:gs>
                    <a:gs pos="72000">
                      <a:srgbClr val="E8E8E8"/>
                    </a:gs>
                    <a:gs pos="100000">
                      <a:srgbClr val="CFCFC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1423605" y="3552692"/>
                  <a:ext cx="2833859" cy="936905"/>
                </a:xfrm>
                <a:prstGeom prst="rect">
                  <a:avLst/>
                </a:prstGeom>
                <a:gradFill>
                  <a:gsLst>
                    <a:gs pos="0">
                      <a:srgbClr val="FFFFFF"/>
                    </a:gs>
                    <a:gs pos="40000">
                      <a:srgbClr val="F5F5F5"/>
                    </a:gs>
                    <a:gs pos="72000">
                      <a:srgbClr val="E8E8E8"/>
                    </a:gs>
                    <a:gs pos="100000">
                      <a:srgbClr val="CFCFCF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9" name="Picture 20" descr="Картинки по запросу social media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569" y="3782841"/>
                  <a:ext cx="819402" cy="6004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10" descr="Картинки по запросу crm 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2403" y="3735614"/>
                  <a:ext cx="696946" cy="6649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Рисунок 11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66998" y="3860039"/>
                  <a:ext cx="445942" cy="404135"/>
                </a:xfrm>
                <a:prstGeom prst="rect">
                  <a:avLst/>
                </a:prstGeom>
              </p:spPr>
            </p:pic>
          </p:grpSp>
          <p:sp>
            <p:nvSpPr>
              <p:cNvPr id="20" name="Прямоугольник 19"/>
              <p:cNvSpPr/>
              <p:nvPr/>
            </p:nvSpPr>
            <p:spPr>
              <a:xfrm>
                <a:off x="1722969" y="2667212"/>
                <a:ext cx="2220613" cy="751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BigData</a:t>
                </a:r>
                <a:endParaRPr lang="ru-RU" sz="28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p:grpSp>
      </p:grpSp>
      <p:pic>
        <p:nvPicPr>
          <p:cNvPr id="55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18">
            <a:extLst>
              <a:ext uri="{FF2B5EF4-FFF2-40B4-BE49-F238E27FC236}">
                <a16:creationId xmlns:a16="http://schemas.microsoft.com/office/drawing/2014/main" xmlns="" id="{F985928C-ABDC-4B09-A9AD-2BF126A8B219}"/>
              </a:ext>
            </a:extLst>
          </p:cNvPr>
          <p:cNvCxnSpPr>
            <a:cxnSpLocks/>
            <a:stCxn id="100" idx="0"/>
          </p:cNvCxnSpPr>
          <p:nvPr/>
        </p:nvCxnSpPr>
        <p:spPr>
          <a:xfrm>
            <a:off x="8733057" y="1268399"/>
            <a:ext cx="0" cy="475288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2">
            <a:extLst>
              <a:ext uri="{FF2B5EF4-FFF2-40B4-BE49-F238E27FC236}">
                <a16:creationId xmlns:a16="http://schemas.microsoft.com/office/drawing/2014/main" xmlns="" id="{15E02ED7-C25A-45C0-BD76-28A7DA8235D9}"/>
              </a:ext>
            </a:extLst>
          </p:cNvPr>
          <p:cNvSpPr/>
          <p:nvPr/>
        </p:nvSpPr>
        <p:spPr>
          <a:xfrm>
            <a:off x="5469739" y="1360678"/>
            <a:ext cx="3145872" cy="335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just"/>
            <a:r>
              <a:rPr lang="ru-RU" b="1" dirty="0">
                <a:solidFill>
                  <a:schemeClr val="tx2">
                    <a:lumMod val="95000"/>
                  </a:schemeClr>
                </a:solidFill>
              </a:rPr>
              <a:t>ОПЭ</a:t>
            </a:r>
            <a:endParaRPr lang="en-US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00" name="Oval 4">
            <a:extLst>
              <a:ext uri="{FF2B5EF4-FFF2-40B4-BE49-F238E27FC236}">
                <a16:creationId xmlns:a16="http://schemas.microsoft.com/office/drawing/2014/main" xmlns="" id="{8A55F3B5-9474-4871-BDAE-C0897AAE621E}"/>
              </a:ext>
            </a:extLst>
          </p:cNvPr>
          <p:cNvSpPr/>
          <p:nvPr/>
        </p:nvSpPr>
        <p:spPr>
          <a:xfrm>
            <a:off x="8472998" y="1268399"/>
            <a:ext cx="520118" cy="520118"/>
          </a:xfrm>
          <a:prstGeom prst="ellipse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01" name="Right Triangle 5">
            <a:extLst>
              <a:ext uri="{FF2B5EF4-FFF2-40B4-BE49-F238E27FC236}">
                <a16:creationId xmlns:a16="http://schemas.microsoft.com/office/drawing/2014/main" xmlns="" id="{556F606A-91B2-48CE-A8BE-6C26BECBABAC}"/>
              </a:ext>
            </a:extLst>
          </p:cNvPr>
          <p:cNvSpPr/>
          <p:nvPr/>
        </p:nvSpPr>
        <p:spPr>
          <a:xfrm rot="5400000" flipV="1">
            <a:off x="5473609" y="1692369"/>
            <a:ext cx="391188" cy="39892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xmlns="" id="{3EA5AED7-9CAC-4B76-BEF7-CF34A71B44C0}"/>
              </a:ext>
            </a:extLst>
          </p:cNvPr>
          <p:cNvSpPr/>
          <p:nvPr/>
        </p:nvSpPr>
        <p:spPr>
          <a:xfrm>
            <a:off x="5713020" y="1696238"/>
            <a:ext cx="2432808" cy="98151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Перевод в опытно-промышленную эксплуатацию для импорта данных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Rectangle 8">
            <a:extLst>
              <a:ext uri="{FF2B5EF4-FFF2-40B4-BE49-F238E27FC236}">
                <a16:creationId xmlns:a16="http://schemas.microsoft.com/office/drawing/2014/main" xmlns="" id="{014D2165-52D8-403B-941A-1A24CADD3D5A}"/>
              </a:ext>
            </a:extLst>
          </p:cNvPr>
          <p:cNvSpPr/>
          <p:nvPr/>
        </p:nvSpPr>
        <p:spPr>
          <a:xfrm>
            <a:off x="5469739" y="3032448"/>
            <a:ext cx="3145872" cy="335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95000"/>
                  </a:schemeClr>
                </a:solidFill>
              </a:rPr>
              <a:t>Техническое задание</a:t>
            </a:r>
            <a:endParaRPr lang="en-US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xmlns="" id="{04187CF0-6555-48E9-8DD8-5C76B579F9EA}"/>
              </a:ext>
            </a:extLst>
          </p:cNvPr>
          <p:cNvSpPr/>
          <p:nvPr/>
        </p:nvSpPr>
        <p:spPr>
          <a:xfrm>
            <a:off x="8472998" y="2940169"/>
            <a:ext cx="520118" cy="520118"/>
          </a:xfrm>
          <a:prstGeom prst="ellipse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6" name="Right Triangle 10">
            <a:extLst>
              <a:ext uri="{FF2B5EF4-FFF2-40B4-BE49-F238E27FC236}">
                <a16:creationId xmlns:a16="http://schemas.microsoft.com/office/drawing/2014/main" xmlns="" id="{533E4D42-1962-42ED-8382-E7821BEE79A9}"/>
              </a:ext>
            </a:extLst>
          </p:cNvPr>
          <p:cNvSpPr/>
          <p:nvPr/>
        </p:nvSpPr>
        <p:spPr>
          <a:xfrm rot="5400000" flipV="1">
            <a:off x="5473609" y="3364139"/>
            <a:ext cx="391188" cy="398925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1">
            <a:extLst>
              <a:ext uri="{FF2B5EF4-FFF2-40B4-BE49-F238E27FC236}">
                <a16:creationId xmlns:a16="http://schemas.microsoft.com/office/drawing/2014/main" xmlns="" id="{B5CE78D4-F676-4DEB-809C-4DA2F3938465}"/>
              </a:ext>
            </a:extLst>
          </p:cNvPr>
          <p:cNvSpPr/>
          <p:nvPr/>
        </p:nvSpPr>
        <p:spPr>
          <a:xfrm>
            <a:off x="5713020" y="3368008"/>
            <a:ext cx="2432808" cy="98151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Документирование требований и принципов их реализации в ТЗ</a:t>
            </a:r>
          </a:p>
        </p:txBody>
      </p:sp>
      <p:sp>
        <p:nvSpPr>
          <p:cNvPr id="110" name="Rectangle 13">
            <a:extLst>
              <a:ext uri="{FF2B5EF4-FFF2-40B4-BE49-F238E27FC236}">
                <a16:creationId xmlns:a16="http://schemas.microsoft.com/office/drawing/2014/main" xmlns="" id="{F2FDBB9D-F56A-43FA-AFD0-6B56DF2BCC68}"/>
              </a:ext>
            </a:extLst>
          </p:cNvPr>
          <p:cNvSpPr/>
          <p:nvPr/>
        </p:nvSpPr>
        <p:spPr>
          <a:xfrm>
            <a:off x="5469739" y="4704216"/>
            <a:ext cx="3145872" cy="3355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95000"/>
                  </a:schemeClr>
                </a:solidFill>
              </a:rPr>
              <a:t>Анализ</a:t>
            </a:r>
            <a:endParaRPr lang="en-US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13" name="Oval 14">
            <a:extLst>
              <a:ext uri="{FF2B5EF4-FFF2-40B4-BE49-F238E27FC236}">
                <a16:creationId xmlns:a16="http://schemas.microsoft.com/office/drawing/2014/main" xmlns="" id="{9DD7A077-32EE-49F5-BBC3-1861E017C3BC}"/>
              </a:ext>
            </a:extLst>
          </p:cNvPr>
          <p:cNvSpPr/>
          <p:nvPr/>
        </p:nvSpPr>
        <p:spPr>
          <a:xfrm>
            <a:off x="8472998" y="4611937"/>
            <a:ext cx="520118" cy="520118"/>
          </a:xfrm>
          <a:prstGeom prst="ellipse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4" name="Right Triangle 15">
            <a:extLst>
              <a:ext uri="{FF2B5EF4-FFF2-40B4-BE49-F238E27FC236}">
                <a16:creationId xmlns:a16="http://schemas.microsoft.com/office/drawing/2014/main" xmlns="" id="{577DEE50-6AD8-4541-A7E0-3700C92D677D}"/>
              </a:ext>
            </a:extLst>
          </p:cNvPr>
          <p:cNvSpPr/>
          <p:nvPr/>
        </p:nvSpPr>
        <p:spPr>
          <a:xfrm rot="5400000" flipV="1">
            <a:off x="5473609" y="5035907"/>
            <a:ext cx="391188" cy="39892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6">
            <a:extLst>
              <a:ext uri="{FF2B5EF4-FFF2-40B4-BE49-F238E27FC236}">
                <a16:creationId xmlns:a16="http://schemas.microsoft.com/office/drawing/2014/main" xmlns="" id="{C9E880CB-098C-4325-AFDD-65F8597867A8}"/>
              </a:ext>
            </a:extLst>
          </p:cNvPr>
          <p:cNvSpPr/>
          <p:nvPr/>
        </p:nvSpPr>
        <p:spPr>
          <a:xfrm>
            <a:off x="5713020" y="5039776"/>
            <a:ext cx="2432808" cy="98151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Сбор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анализ информации по источникам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7" name="Right Triangle 28">
            <a:extLst>
              <a:ext uri="{FF2B5EF4-FFF2-40B4-BE49-F238E27FC236}">
                <a16:creationId xmlns:a16="http://schemas.microsoft.com/office/drawing/2014/main" xmlns="" id="{4E78FC44-2D85-47D6-9746-E295EEF30B4B}"/>
              </a:ext>
            </a:extLst>
          </p:cNvPr>
          <p:cNvSpPr/>
          <p:nvPr/>
        </p:nvSpPr>
        <p:spPr>
          <a:xfrm rot="5400000">
            <a:off x="11603894" y="4198319"/>
            <a:ext cx="391188" cy="402336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26">
            <a:extLst>
              <a:ext uri="{FF2B5EF4-FFF2-40B4-BE49-F238E27FC236}">
                <a16:creationId xmlns:a16="http://schemas.microsoft.com/office/drawing/2014/main" xmlns="" id="{7BF115FF-0B7F-4731-90A7-EDA98B1B0D75}"/>
              </a:ext>
            </a:extLst>
          </p:cNvPr>
          <p:cNvSpPr/>
          <p:nvPr/>
        </p:nvSpPr>
        <p:spPr>
          <a:xfrm>
            <a:off x="8854784" y="3868333"/>
            <a:ext cx="3145872" cy="3355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95000"/>
                  </a:schemeClr>
                </a:solidFill>
              </a:rPr>
              <a:t>Архитектура</a:t>
            </a:r>
            <a:endParaRPr lang="en-US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19" name="Oval 27">
            <a:extLst>
              <a:ext uri="{FF2B5EF4-FFF2-40B4-BE49-F238E27FC236}">
                <a16:creationId xmlns:a16="http://schemas.microsoft.com/office/drawing/2014/main" xmlns="" id="{104D9638-C00F-4A0B-8C70-7A03DB0E32A7}"/>
              </a:ext>
            </a:extLst>
          </p:cNvPr>
          <p:cNvSpPr/>
          <p:nvPr/>
        </p:nvSpPr>
        <p:spPr>
          <a:xfrm>
            <a:off x="8472998" y="3776054"/>
            <a:ext cx="520118" cy="520118"/>
          </a:xfrm>
          <a:prstGeom prst="ellipse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0" name="Rectangle 29">
            <a:extLst>
              <a:ext uri="{FF2B5EF4-FFF2-40B4-BE49-F238E27FC236}">
                <a16:creationId xmlns:a16="http://schemas.microsoft.com/office/drawing/2014/main" xmlns="" id="{5D3D78BB-A246-41C8-8CB2-A92FDD476A47}"/>
              </a:ext>
            </a:extLst>
          </p:cNvPr>
          <p:cNvSpPr/>
          <p:nvPr/>
        </p:nvSpPr>
        <p:spPr>
          <a:xfrm>
            <a:off x="9228794" y="4203893"/>
            <a:ext cx="2432808" cy="98151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функциональной и технической архитектуры разрабатываемого решения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Right Triangle 34">
            <a:extLst>
              <a:ext uri="{FF2B5EF4-FFF2-40B4-BE49-F238E27FC236}">
                <a16:creationId xmlns:a16="http://schemas.microsoft.com/office/drawing/2014/main" xmlns="" id="{5DD5767C-340B-4974-AF13-C99CB7982E78}"/>
              </a:ext>
            </a:extLst>
          </p:cNvPr>
          <p:cNvSpPr/>
          <p:nvPr/>
        </p:nvSpPr>
        <p:spPr>
          <a:xfrm rot="5400000">
            <a:off x="11603894" y="2526549"/>
            <a:ext cx="391188" cy="40233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35">
            <a:extLst>
              <a:ext uri="{FF2B5EF4-FFF2-40B4-BE49-F238E27FC236}">
                <a16:creationId xmlns:a16="http://schemas.microsoft.com/office/drawing/2014/main" xmlns="" id="{D3C45F6B-767A-43A9-8341-A3EDF51F9EF1}"/>
              </a:ext>
            </a:extLst>
          </p:cNvPr>
          <p:cNvSpPr/>
          <p:nvPr/>
        </p:nvSpPr>
        <p:spPr>
          <a:xfrm>
            <a:off x="8854784" y="2196563"/>
            <a:ext cx="3145872" cy="335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95000"/>
                  </a:schemeClr>
                </a:solidFill>
              </a:rPr>
              <a:t>Разработка и тестирование</a:t>
            </a:r>
            <a:endParaRPr lang="en-US" b="1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24" name="Oval 36">
            <a:extLst>
              <a:ext uri="{FF2B5EF4-FFF2-40B4-BE49-F238E27FC236}">
                <a16:creationId xmlns:a16="http://schemas.microsoft.com/office/drawing/2014/main" xmlns="" id="{84FD108D-0AEE-4766-A9CA-40F899E8EB72}"/>
              </a:ext>
            </a:extLst>
          </p:cNvPr>
          <p:cNvSpPr/>
          <p:nvPr/>
        </p:nvSpPr>
        <p:spPr>
          <a:xfrm>
            <a:off x="8472998" y="2104284"/>
            <a:ext cx="520118" cy="520118"/>
          </a:xfrm>
          <a:prstGeom prst="ellipse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xmlns="" id="{19448EA3-95EC-49B5-BEDC-99E7E28D441C}"/>
              </a:ext>
            </a:extLst>
          </p:cNvPr>
          <p:cNvSpPr/>
          <p:nvPr/>
        </p:nvSpPr>
        <p:spPr>
          <a:xfrm>
            <a:off x="9228794" y="2532123"/>
            <a:ext cx="2432808" cy="981512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решения, выполнение тестирования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95948" y="5042109"/>
            <a:ext cx="459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Оправдано использование методологии, применяемой при внедрении </a:t>
            </a:r>
            <a:r>
              <a:rPr lang="en-US" dirty="0" smtClean="0"/>
              <a:t>enterprise</a:t>
            </a:r>
            <a:r>
              <a:rPr lang="ru-RU" dirty="0" smtClean="0"/>
              <a:t>-решений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1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1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4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10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ÐÐ°ÑÑÐ¸Ð½ÐºÐ¸ Ð¿Ð¾ Ð·Ð°Ð¿ÑÐ¾ÑÑ data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76" y="3104232"/>
            <a:ext cx="3031192" cy="1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791956" cy="7001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Этапы проектов, </a:t>
            </a:r>
            <a:r>
              <a:rPr lang="en-US" dirty="0"/>
              <a:t>BigData</a:t>
            </a:r>
            <a:r>
              <a:rPr lang="ru-RU" dirty="0"/>
              <a:t>: анализ, Модели и гипотезы</a:t>
            </a:r>
          </a:p>
        </p:txBody>
      </p:sp>
      <p:pic>
        <p:nvPicPr>
          <p:cNvPr id="1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109"/>
          <p:cNvSpPr>
            <a:spLocks/>
          </p:cNvSpPr>
          <p:nvPr/>
        </p:nvSpPr>
        <p:spPr bwMode="auto">
          <a:xfrm>
            <a:off x="7066607" y="2355972"/>
            <a:ext cx="1630791" cy="1758613"/>
          </a:xfrm>
          <a:custGeom>
            <a:avLst/>
            <a:gdLst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88325 w 1630791"/>
              <a:gd name="connsiteY33" fmla="*/ 785235 h 1758613"/>
              <a:gd name="connsiteX34" fmla="*/ 188383 w 1630791"/>
              <a:gd name="connsiteY34" fmla="*/ 785189 h 1758613"/>
              <a:gd name="connsiteX35" fmla="*/ 154511 w 1630791"/>
              <a:gd name="connsiteY35" fmla="*/ 748206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88325 w 1630791"/>
              <a:gd name="connsiteY33" fmla="*/ 785235 h 1758613"/>
              <a:gd name="connsiteX34" fmla="*/ 154511 w 1630791"/>
              <a:gd name="connsiteY34" fmla="*/ 748206 h 1758613"/>
              <a:gd name="connsiteX35" fmla="*/ 902250 w 1630791"/>
              <a:gd name="connsiteY35" fmla="*/ 0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54511 w 1630791"/>
              <a:gd name="connsiteY33" fmla="*/ 748206 h 1758613"/>
              <a:gd name="connsiteX34" fmla="*/ 902250 w 1630791"/>
              <a:gd name="connsiteY34" fmla="*/ 0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3094 w 1630791"/>
              <a:gd name="connsiteY19" fmla="*/ 1758613 h 1758613"/>
              <a:gd name="connsiteX20" fmla="*/ 355085 w 1630791"/>
              <a:gd name="connsiteY20" fmla="*/ 1758613 h 1758613"/>
              <a:gd name="connsiteX21" fmla="*/ 352278 w 1630791"/>
              <a:gd name="connsiteY21" fmla="*/ 1696838 h 1758613"/>
              <a:gd name="connsiteX22" fmla="*/ 336839 w 1630791"/>
              <a:gd name="connsiteY22" fmla="*/ 1576562 h 1758613"/>
              <a:gd name="connsiteX23" fmla="*/ 310641 w 1630791"/>
              <a:gd name="connsiteY23" fmla="*/ 1459095 h 1758613"/>
              <a:gd name="connsiteX24" fmla="*/ 281337 w 1630791"/>
              <a:gd name="connsiteY24" fmla="*/ 1366964 h 1758613"/>
              <a:gd name="connsiteX25" fmla="*/ 109562 w 1630791"/>
              <a:gd name="connsiteY25" fmla="*/ 1346055 h 1758613"/>
              <a:gd name="connsiteX26" fmla="*/ 213033 w 1630791"/>
              <a:gd name="connsiteY26" fmla="*/ 1207997 h 1758613"/>
              <a:gd name="connsiteX27" fmla="*/ 174034 w 1630791"/>
              <a:gd name="connsiteY27" fmla="*/ 1134305 h 1758613"/>
              <a:gd name="connsiteX28" fmla="*/ 110409 w 1630791"/>
              <a:gd name="connsiteY28" fmla="*/ 1036961 h 1758613"/>
              <a:gd name="connsiteX29" fmla="*/ 39298 w 1630791"/>
              <a:gd name="connsiteY29" fmla="*/ 945234 h 1758613"/>
              <a:gd name="connsiteX30" fmla="*/ 0 w 1630791"/>
              <a:gd name="connsiteY30" fmla="*/ 902646 h 1758613"/>
              <a:gd name="connsiteX31" fmla="*/ 154853 w 1630791"/>
              <a:gd name="connsiteY31" fmla="*/ 748675 h 1758613"/>
              <a:gd name="connsiteX32" fmla="*/ 154511 w 1630791"/>
              <a:gd name="connsiteY32" fmla="*/ 748206 h 1758613"/>
              <a:gd name="connsiteX33" fmla="*/ 902250 w 1630791"/>
              <a:gd name="connsiteY33" fmla="*/ 0 h 17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0791" h="1758613">
                <a:moveTo>
                  <a:pt x="902250" y="0"/>
                </a:moveTo>
                <a:lnTo>
                  <a:pt x="943452" y="42607"/>
                </a:lnTo>
                <a:lnTo>
                  <a:pt x="1022113" y="132504"/>
                </a:lnTo>
                <a:lnTo>
                  <a:pt x="1097027" y="225679"/>
                </a:lnTo>
                <a:lnTo>
                  <a:pt x="1167259" y="321663"/>
                </a:lnTo>
                <a:lnTo>
                  <a:pt x="1233277" y="421393"/>
                </a:lnTo>
                <a:lnTo>
                  <a:pt x="1294613" y="524868"/>
                </a:lnTo>
                <a:lnTo>
                  <a:pt x="1351267" y="630684"/>
                </a:lnTo>
                <a:lnTo>
                  <a:pt x="1403239" y="738842"/>
                </a:lnTo>
                <a:lnTo>
                  <a:pt x="1450529" y="850745"/>
                </a:lnTo>
                <a:lnTo>
                  <a:pt x="1492668" y="964521"/>
                </a:lnTo>
                <a:lnTo>
                  <a:pt x="1529189" y="1080638"/>
                </a:lnTo>
                <a:lnTo>
                  <a:pt x="1560559" y="1199565"/>
                </a:lnTo>
                <a:lnTo>
                  <a:pt x="1586311" y="1320364"/>
                </a:lnTo>
                <a:lnTo>
                  <a:pt x="1606444" y="1443504"/>
                </a:lnTo>
                <a:lnTo>
                  <a:pt x="1620959" y="1568517"/>
                </a:lnTo>
                <a:lnTo>
                  <a:pt x="1629855" y="1694935"/>
                </a:lnTo>
                <a:lnTo>
                  <a:pt x="1630791" y="1758612"/>
                </a:lnTo>
                <a:lnTo>
                  <a:pt x="573095" y="1758612"/>
                </a:lnTo>
                <a:cubicBezTo>
                  <a:pt x="396812" y="1758612"/>
                  <a:pt x="609429" y="1758613"/>
                  <a:pt x="573094" y="1758613"/>
                </a:cubicBezTo>
                <a:lnTo>
                  <a:pt x="355085" y="1758613"/>
                </a:lnTo>
                <a:lnTo>
                  <a:pt x="352278" y="1696838"/>
                </a:lnTo>
                <a:lnTo>
                  <a:pt x="336839" y="1576562"/>
                </a:lnTo>
                <a:lnTo>
                  <a:pt x="310641" y="1459095"/>
                </a:lnTo>
                <a:lnTo>
                  <a:pt x="281337" y="1366964"/>
                </a:lnTo>
                <a:lnTo>
                  <a:pt x="109562" y="1346055"/>
                </a:lnTo>
                <a:lnTo>
                  <a:pt x="213033" y="1207997"/>
                </a:lnTo>
                <a:lnTo>
                  <a:pt x="174034" y="1134305"/>
                </a:lnTo>
                <a:lnTo>
                  <a:pt x="110409" y="1036961"/>
                </a:lnTo>
                <a:lnTo>
                  <a:pt x="39298" y="945234"/>
                </a:lnTo>
                <a:lnTo>
                  <a:pt x="0" y="902646"/>
                </a:lnTo>
                <a:lnTo>
                  <a:pt x="154853" y="748675"/>
                </a:lnTo>
                <a:lnTo>
                  <a:pt x="154511" y="748206"/>
                </a:lnTo>
                <a:lnTo>
                  <a:pt x="902250" y="0"/>
                </a:lnTo>
                <a:close/>
              </a:path>
            </a:pathLst>
          </a:custGeom>
          <a:solidFill>
            <a:srgbClr val="FF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rgbClr val="540054"/>
              </a:solidFill>
            </a:endParaRPr>
          </a:p>
        </p:txBody>
      </p:sp>
      <p:sp>
        <p:nvSpPr>
          <p:cNvPr id="84" name="Freeform: Shape 103"/>
          <p:cNvSpPr>
            <a:spLocks/>
          </p:cNvSpPr>
          <p:nvPr/>
        </p:nvSpPr>
        <p:spPr bwMode="auto">
          <a:xfrm>
            <a:off x="6143757" y="1560945"/>
            <a:ext cx="1758612" cy="1630789"/>
          </a:xfrm>
          <a:custGeom>
            <a:avLst/>
            <a:gdLst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42566 w 1758612"/>
              <a:gd name="connsiteY36" fmla="*/ 1059702 h 1630789"/>
              <a:gd name="connsiteX37" fmla="*/ 36511 w 1758612"/>
              <a:gd name="connsiteY37" fmla="*/ 1059233 h 1630789"/>
              <a:gd name="connsiteX38" fmla="*/ 0 w 1758612"/>
              <a:gd name="connsiteY38" fmla="*/ 1058296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42566 w 1758612"/>
              <a:gd name="connsiteY36" fmla="*/ 1059702 h 1630789"/>
              <a:gd name="connsiteX37" fmla="*/ 0 w 1758612"/>
              <a:gd name="connsiteY37" fmla="*/ 1058296 h 1630789"/>
              <a:gd name="connsiteX38" fmla="*/ 0 w 1758612"/>
              <a:gd name="connsiteY38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0 w 1758612"/>
              <a:gd name="connsiteY36" fmla="*/ 1058296 h 1630789"/>
              <a:gd name="connsiteX37" fmla="*/ 0 w 1758612"/>
              <a:gd name="connsiteY37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0 w 1758612"/>
              <a:gd name="connsiteY35" fmla="*/ 1058296 h 1630789"/>
              <a:gd name="connsiteX36" fmla="*/ 0 w 1758612"/>
              <a:gd name="connsiteY36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0 w 1758612"/>
              <a:gd name="connsiteY34" fmla="*/ 1058296 h 1630789"/>
              <a:gd name="connsiteX35" fmla="*/ 0 w 1758612"/>
              <a:gd name="connsiteY35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1009938 w 1758612"/>
              <a:gd name="connsiteY20" fmla="*/ 1476873 h 1630789"/>
              <a:gd name="connsiteX21" fmla="*/ 856038 w 1758612"/>
              <a:gd name="connsiteY21" fmla="*/ 1630789 h 1630789"/>
              <a:gd name="connsiteX22" fmla="*/ 812535 w 1758612"/>
              <a:gd name="connsiteY22" fmla="*/ 1592427 h 1630789"/>
              <a:gd name="connsiteX23" fmla="*/ 721318 w 1758612"/>
              <a:gd name="connsiteY23" fmla="*/ 1520849 h 1630789"/>
              <a:gd name="connsiteX24" fmla="*/ 623552 w 1758612"/>
              <a:gd name="connsiteY24" fmla="*/ 1457224 h 1630789"/>
              <a:gd name="connsiteX25" fmla="*/ 521785 w 1758612"/>
              <a:gd name="connsiteY25" fmla="*/ 1403314 h 1630789"/>
              <a:gd name="connsiteX26" fmla="*/ 387214 w 1758612"/>
              <a:gd name="connsiteY26" fmla="*/ 1508586 h 1630789"/>
              <a:gd name="connsiteX27" fmla="*/ 363626 w 1758612"/>
              <a:gd name="connsiteY27" fmla="*/ 1341549 h 1630789"/>
              <a:gd name="connsiteX28" fmla="*/ 299847 w 1758612"/>
              <a:gd name="connsiteY28" fmla="*/ 1321085 h 1630789"/>
              <a:gd name="connsiteX29" fmla="*/ 182434 w 1758612"/>
              <a:gd name="connsiteY29" fmla="*/ 1295354 h 1630789"/>
              <a:gd name="connsiteX30" fmla="*/ 61747 w 1758612"/>
              <a:gd name="connsiteY30" fmla="*/ 1280383 h 1630789"/>
              <a:gd name="connsiteX31" fmla="*/ 0 w 1758612"/>
              <a:gd name="connsiteY31" fmla="*/ 1276641 h 1630789"/>
              <a:gd name="connsiteX32" fmla="*/ 0 w 1758612"/>
              <a:gd name="connsiteY32" fmla="*/ 1059099 h 1630789"/>
              <a:gd name="connsiteX33" fmla="*/ 0 w 1758612"/>
              <a:gd name="connsiteY33" fmla="*/ 1058296 h 1630789"/>
              <a:gd name="connsiteX34" fmla="*/ 0 w 1758612"/>
              <a:gd name="connsiteY34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1009938 w 1758612"/>
              <a:gd name="connsiteY19" fmla="*/ 1476873 h 1630789"/>
              <a:gd name="connsiteX20" fmla="*/ 856038 w 1758612"/>
              <a:gd name="connsiteY20" fmla="*/ 1630789 h 1630789"/>
              <a:gd name="connsiteX21" fmla="*/ 812535 w 1758612"/>
              <a:gd name="connsiteY21" fmla="*/ 1592427 h 1630789"/>
              <a:gd name="connsiteX22" fmla="*/ 721318 w 1758612"/>
              <a:gd name="connsiteY22" fmla="*/ 1520849 h 1630789"/>
              <a:gd name="connsiteX23" fmla="*/ 623552 w 1758612"/>
              <a:gd name="connsiteY23" fmla="*/ 1457224 h 1630789"/>
              <a:gd name="connsiteX24" fmla="*/ 521785 w 1758612"/>
              <a:gd name="connsiteY24" fmla="*/ 1403314 h 1630789"/>
              <a:gd name="connsiteX25" fmla="*/ 387214 w 1758612"/>
              <a:gd name="connsiteY25" fmla="*/ 1508586 h 1630789"/>
              <a:gd name="connsiteX26" fmla="*/ 363626 w 1758612"/>
              <a:gd name="connsiteY26" fmla="*/ 1341549 h 1630789"/>
              <a:gd name="connsiteX27" fmla="*/ 299847 w 1758612"/>
              <a:gd name="connsiteY27" fmla="*/ 1321085 h 1630789"/>
              <a:gd name="connsiteX28" fmla="*/ 182434 w 1758612"/>
              <a:gd name="connsiteY28" fmla="*/ 1295354 h 1630789"/>
              <a:gd name="connsiteX29" fmla="*/ 61747 w 1758612"/>
              <a:gd name="connsiteY29" fmla="*/ 1280383 h 1630789"/>
              <a:gd name="connsiteX30" fmla="*/ 0 w 1758612"/>
              <a:gd name="connsiteY30" fmla="*/ 1276641 h 1630789"/>
              <a:gd name="connsiteX31" fmla="*/ 0 w 1758612"/>
              <a:gd name="connsiteY31" fmla="*/ 1059099 h 1630789"/>
              <a:gd name="connsiteX32" fmla="*/ 0 w 1758612"/>
              <a:gd name="connsiteY32" fmla="*/ 1058296 h 1630789"/>
              <a:gd name="connsiteX33" fmla="*/ 0 w 1758612"/>
              <a:gd name="connsiteY33" fmla="*/ 0 h 163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58612" h="1630789">
                <a:moveTo>
                  <a:pt x="0" y="0"/>
                </a:moveTo>
                <a:lnTo>
                  <a:pt x="64129" y="1872"/>
                </a:lnTo>
                <a:lnTo>
                  <a:pt x="190513" y="10765"/>
                </a:lnTo>
                <a:lnTo>
                  <a:pt x="315493" y="24807"/>
                </a:lnTo>
                <a:lnTo>
                  <a:pt x="437664" y="44934"/>
                </a:lnTo>
                <a:lnTo>
                  <a:pt x="558899" y="70678"/>
                </a:lnTo>
                <a:lnTo>
                  <a:pt x="677326" y="101570"/>
                </a:lnTo>
                <a:lnTo>
                  <a:pt x="794348" y="138547"/>
                </a:lnTo>
                <a:lnTo>
                  <a:pt x="908094" y="180673"/>
                </a:lnTo>
                <a:lnTo>
                  <a:pt x="1019031" y="227480"/>
                </a:lnTo>
                <a:lnTo>
                  <a:pt x="1128096" y="279435"/>
                </a:lnTo>
                <a:lnTo>
                  <a:pt x="1233884" y="336539"/>
                </a:lnTo>
                <a:lnTo>
                  <a:pt x="1336396" y="397856"/>
                </a:lnTo>
                <a:lnTo>
                  <a:pt x="1436099" y="463853"/>
                </a:lnTo>
                <a:lnTo>
                  <a:pt x="1532993" y="534063"/>
                </a:lnTo>
                <a:lnTo>
                  <a:pt x="1625675" y="608485"/>
                </a:lnTo>
                <a:lnTo>
                  <a:pt x="1715080" y="687588"/>
                </a:lnTo>
                <a:lnTo>
                  <a:pt x="1758612" y="728310"/>
                </a:lnTo>
                <a:lnTo>
                  <a:pt x="1010605" y="1476279"/>
                </a:lnTo>
                <a:lnTo>
                  <a:pt x="1009938" y="1476873"/>
                </a:lnTo>
                <a:lnTo>
                  <a:pt x="856038" y="1630789"/>
                </a:lnTo>
                <a:lnTo>
                  <a:pt x="812535" y="1592427"/>
                </a:lnTo>
                <a:lnTo>
                  <a:pt x="721318" y="1520849"/>
                </a:lnTo>
                <a:lnTo>
                  <a:pt x="623552" y="1457224"/>
                </a:lnTo>
                <a:lnTo>
                  <a:pt x="521785" y="1403314"/>
                </a:lnTo>
                <a:lnTo>
                  <a:pt x="387214" y="1508586"/>
                </a:lnTo>
                <a:lnTo>
                  <a:pt x="363626" y="1341549"/>
                </a:lnTo>
                <a:lnTo>
                  <a:pt x="299847" y="1321085"/>
                </a:lnTo>
                <a:lnTo>
                  <a:pt x="182434" y="1295354"/>
                </a:lnTo>
                <a:lnTo>
                  <a:pt x="61747" y="1280383"/>
                </a:lnTo>
                <a:lnTo>
                  <a:pt x="0" y="1276641"/>
                </a:lnTo>
                <a:lnTo>
                  <a:pt x="0" y="1059099"/>
                </a:lnTo>
                <a:lnTo>
                  <a:pt x="0" y="1058296"/>
                </a:lnTo>
                <a:lnTo>
                  <a:pt x="0" y="0"/>
                </a:lnTo>
                <a:close/>
              </a:path>
            </a:pathLst>
          </a:cu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rgbClr val="824100"/>
              </a:solidFill>
            </a:endParaRPr>
          </a:p>
        </p:txBody>
      </p:sp>
      <p:sp>
        <p:nvSpPr>
          <p:cNvPr id="94" name="Freeform: Shape 98"/>
          <p:cNvSpPr>
            <a:spLocks/>
          </p:cNvSpPr>
          <p:nvPr/>
        </p:nvSpPr>
        <p:spPr bwMode="auto">
          <a:xfrm>
            <a:off x="4289630" y="1560945"/>
            <a:ext cx="1760017" cy="1630789"/>
          </a:xfrm>
          <a:custGeom>
            <a:avLst/>
            <a:gdLst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38730 w 1760017"/>
              <a:gd name="connsiteY2" fmla="*/ 1058835 h 1630789"/>
              <a:gd name="connsiteX3" fmla="*/ 1738775 w 1760017"/>
              <a:gd name="connsiteY3" fmla="*/ 1059637 h 1630789"/>
              <a:gd name="connsiteX4" fmla="*/ 1760016 w 1760017"/>
              <a:gd name="connsiteY4" fmla="*/ 1059099 h 1630789"/>
              <a:gd name="connsiteX5" fmla="*/ 1760016 w 1760017"/>
              <a:gd name="connsiteY5" fmla="*/ 1276641 h 1630789"/>
              <a:gd name="connsiteX6" fmla="*/ 1698212 w 1760017"/>
              <a:gd name="connsiteY6" fmla="*/ 1280383 h 1630789"/>
              <a:gd name="connsiteX7" fmla="*/ 1576945 w 1760017"/>
              <a:gd name="connsiteY7" fmla="*/ 1295354 h 1630789"/>
              <a:gd name="connsiteX8" fmla="*/ 1460359 w 1760017"/>
              <a:gd name="connsiteY8" fmla="*/ 1321085 h 1630789"/>
              <a:gd name="connsiteX9" fmla="*/ 1359899 w 1760017"/>
              <a:gd name="connsiteY9" fmla="*/ 1353023 h 1630789"/>
              <a:gd name="connsiteX10" fmla="*/ 1339498 w 1760017"/>
              <a:gd name="connsiteY10" fmla="*/ 1517013 h 1630789"/>
              <a:gd name="connsiteX11" fmla="*/ 1209241 w 1760017"/>
              <a:gd name="connsiteY11" fmla="*/ 1418507 h 1630789"/>
              <a:gd name="connsiteX12" fmla="*/ 1135419 w 1760017"/>
              <a:gd name="connsiteY12" fmla="*/ 1457224 h 1630789"/>
              <a:gd name="connsiteX13" fmla="*/ 1037562 w 1760017"/>
              <a:gd name="connsiteY13" fmla="*/ 1520849 h 1630789"/>
              <a:gd name="connsiteX14" fmla="*/ 946260 w 1760017"/>
              <a:gd name="connsiteY14" fmla="*/ 1592427 h 1630789"/>
              <a:gd name="connsiteX15" fmla="*/ 903653 w 1760017"/>
              <a:gd name="connsiteY15" fmla="*/ 1630789 h 1630789"/>
              <a:gd name="connsiteX16" fmla="*/ 748674 w 1760017"/>
              <a:gd name="connsiteY16" fmla="*/ 1476873 h 1630789"/>
              <a:gd name="connsiteX17" fmla="*/ 789889 w 1760017"/>
              <a:gd name="connsiteY17" fmla="*/ 1439847 h 1630789"/>
              <a:gd name="connsiteX18" fmla="*/ 789512 w 1760017"/>
              <a:gd name="connsiteY18" fmla="*/ 1439343 h 1630789"/>
              <a:gd name="connsiteX19" fmla="*/ 748405 w 1760017"/>
              <a:gd name="connsiteY19" fmla="*/ 1476279 h 1630789"/>
              <a:gd name="connsiteX20" fmla="*/ 0 w 1760017"/>
              <a:gd name="connsiteY20" fmla="*/ 728310 h 1630789"/>
              <a:gd name="connsiteX21" fmla="*/ 43555 w 1760017"/>
              <a:gd name="connsiteY21" fmla="*/ 687588 h 1630789"/>
              <a:gd name="connsiteX22" fmla="*/ 133008 w 1760017"/>
              <a:gd name="connsiteY22" fmla="*/ 608485 h 1630789"/>
              <a:gd name="connsiteX23" fmla="*/ 225739 w 1760017"/>
              <a:gd name="connsiteY23" fmla="*/ 534063 h 1630789"/>
              <a:gd name="connsiteX24" fmla="*/ 322685 w 1760017"/>
              <a:gd name="connsiteY24" fmla="*/ 463853 h 1630789"/>
              <a:gd name="connsiteX25" fmla="*/ 422441 w 1760017"/>
              <a:gd name="connsiteY25" fmla="*/ 397856 h 1630789"/>
              <a:gd name="connsiteX26" fmla="*/ 525008 w 1760017"/>
              <a:gd name="connsiteY26" fmla="*/ 336539 h 1630789"/>
              <a:gd name="connsiteX27" fmla="*/ 630852 w 1760017"/>
              <a:gd name="connsiteY27" fmla="*/ 279435 h 1630789"/>
              <a:gd name="connsiteX28" fmla="*/ 739975 w 1760017"/>
              <a:gd name="connsiteY28" fmla="*/ 227480 h 1630789"/>
              <a:gd name="connsiteX29" fmla="*/ 851440 w 1760017"/>
              <a:gd name="connsiteY29" fmla="*/ 180673 h 1630789"/>
              <a:gd name="connsiteX30" fmla="*/ 965715 w 1760017"/>
              <a:gd name="connsiteY30" fmla="*/ 138547 h 1630789"/>
              <a:gd name="connsiteX31" fmla="*/ 1081863 w 1760017"/>
              <a:gd name="connsiteY31" fmla="*/ 101570 h 1630789"/>
              <a:gd name="connsiteX32" fmla="*/ 1200821 w 1760017"/>
              <a:gd name="connsiteY32" fmla="*/ 70678 h 1630789"/>
              <a:gd name="connsiteX33" fmla="*/ 1321652 w 1760017"/>
              <a:gd name="connsiteY33" fmla="*/ 44934 h 1630789"/>
              <a:gd name="connsiteX34" fmla="*/ 1444825 w 1760017"/>
              <a:gd name="connsiteY34" fmla="*/ 24807 h 1630789"/>
              <a:gd name="connsiteX35" fmla="*/ 1569403 w 1760017"/>
              <a:gd name="connsiteY35" fmla="*/ 10765 h 1630789"/>
              <a:gd name="connsiteX36" fmla="*/ 1695386 w 1760017"/>
              <a:gd name="connsiteY36" fmla="*/ 1872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38730 w 1760017"/>
              <a:gd name="connsiteY2" fmla="*/ 1058835 h 1630789"/>
              <a:gd name="connsiteX3" fmla="*/ 1760016 w 1760017"/>
              <a:gd name="connsiteY3" fmla="*/ 1059099 h 1630789"/>
              <a:gd name="connsiteX4" fmla="*/ 1760016 w 1760017"/>
              <a:gd name="connsiteY4" fmla="*/ 1276641 h 1630789"/>
              <a:gd name="connsiteX5" fmla="*/ 1698212 w 1760017"/>
              <a:gd name="connsiteY5" fmla="*/ 1280383 h 1630789"/>
              <a:gd name="connsiteX6" fmla="*/ 1576945 w 1760017"/>
              <a:gd name="connsiteY6" fmla="*/ 1295354 h 1630789"/>
              <a:gd name="connsiteX7" fmla="*/ 1460359 w 1760017"/>
              <a:gd name="connsiteY7" fmla="*/ 1321085 h 1630789"/>
              <a:gd name="connsiteX8" fmla="*/ 1359899 w 1760017"/>
              <a:gd name="connsiteY8" fmla="*/ 1353023 h 1630789"/>
              <a:gd name="connsiteX9" fmla="*/ 1339498 w 1760017"/>
              <a:gd name="connsiteY9" fmla="*/ 1517013 h 1630789"/>
              <a:gd name="connsiteX10" fmla="*/ 1209241 w 1760017"/>
              <a:gd name="connsiteY10" fmla="*/ 1418507 h 1630789"/>
              <a:gd name="connsiteX11" fmla="*/ 1135419 w 1760017"/>
              <a:gd name="connsiteY11" fmla="*/ 1457224 h 1630789"/>
              <a:gd name="connsiteX12" fmla="*/ 1037562 w 1760017"/>
              <a:gd name="connsiteY12" fmla="*/ 1520849 h 1630789"/>
              <a:gd name="connsiteX13" fmla="*/ 946260 w 1760017"/>
              <a:gd name="connsiteY13" fmla="*/ 1592427 h 1630789"/>
              <a:gd name="connsiteX14" fmla="*/ 903653 w 1760017"/>
              <a:gd name="connsiteY14" fmla="*/ 1630789 h 1630789"/>
              <a:gd name="connsiteX15" fmla="*/ 748674 w 1760017"/>
              <a:gd name="connsiteY15" fmla="*/ 1476873 h 1630789"/>
              <a:gd name="connsiteX16" fmla="*/ 789889 w 1760017"/>
              <a:gd name="connsiteY16" fmla="*/ 1439847 h 1630789"/>
              <a:gd name="connsiteX17" fmla="*/ 789512 w 1760017"/>
              <a:gd name="connsiteY17" fmla="*/ 1439343 h 1630789"/>
              <a:gd name="connsiteX18" fmla="*/ 748405 w 1760017"/>
              <a:gd name="connsiteY18" fmla="*/ 1476279 h 1630789"/>
              <a:gd name="connsiteX19" fmla="*/ 0 w 1760017"/>
              <a:gd name="connsiteY19" fmla="*/ 728310 h 1630789"/>
              <a:gd name="connsiteX20" fmla="*/ 43555 w 1760017"/>
              <a:gd name="connsiteY20" fmla="*/ 687588 h 1630789"/>
              <a:gd name="connsiteX21" fmla="*/ 133008 w 1760017"/>
              <a:gd name="connsiteY21" fmla="*/ 608485 h 1630789"/>
              <a:gd name="connsiteX22" fmla="*/ 225739 w 1760017"/>
              <a:gd name="connsiteY22" fmla="*/ 534063 h 1630789"/>
              <a:gd name="connsiteX23" fmla="*/ 322685 w 1760017"/>
              <a:gd name="connsiteY23" fmla="*/ 463853 h 1630789"/>
              <a:gd name="connsiteX24" fmla="*/ 422441 w 1760017"/>
              <a:gd name="connsiteY24" fmla="*/ 397856 h 1630789"/>
              <a:gd name="connsiteX25" fmla="*/ 525008 w 1760017"/>
              <a:gd name="connsiteY25" fmla="*/ 336539 h 1630789"/>
              <a:gd name="connsiteX26" fmla="*/ 630852 w 1760017"/>
              <a:gd name="connsiteY26" fmla="*/ 279435 h 1630789"/>
              <a:gd name="connsiteX27" fmla="*/ 739975 w 1760017"/>
              <a:gd name="connsiteY27" fmla="*/ 227480 h 1630789"/>
              <a:gd name="connsiteX28" fmla="*/ 851440 w 1760017"/>
              <a:gd name="connsiteY28" fmla="*/ 180673 h 1630789"/>
              <a:gd name="connsiteX29" fmla="*/ 965715 w 1760017"/>
              <a:gd name="connsiteY29" fmla="*/ 138547 h 1630789"/>
              <a:gd name="connsiteX30" fmla="*/ 1081863 w 1760017"/>
              <a:gd name="connsiteY30" fmla="*/ 101570 h 1630789"/>
              <a:gd name="connsiteX31" fmla="*/ 1200821 w 1760017"/>
              <a:gd name="connsiteY31" fmla="*/ 70678 h 1630789"/>
              <a:gd name="connsiteX32" fmla="*/ 1321652 w 1760017"/>
              <a:gd name="connsiteY32" fmla="*/ 44934 h 1630789"/>
              <a:gd name="connsiteX33" fmla="*/ 1444825 w 1760017"/>
              <a:gd name="connsiteY33" fmla="*/ 24807 h 1630789"/>
              <a:gd name="connsiteX34" fmla="*/ 1569403 w 1760017"/>
              <a:gd name="connsiteY34" fmla="*/ 10765 h 1630789"/>
              <a:gd name="connsiteX35" fmla="*/ 1695386 w 1760017"/>
              <a:gd name="connsiteY35" fmla="*/ 1872 h 1630789"/>
              <a:gd name="connsiteX36" fmla="*/ 1760017 w 1760017"/>
              <a:gd name="connsiteY36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89889 w 1760017"/>
              <a:gd name="connsiteY15" fmla="*/ 1439847 h 1630789"/>
              <a:gd name="connsiteX16" fmla="*/ 789512 w 1760017"/>
              <a:gd name="connsiteY16" fmla="*/ 1439343 h 1630789"/>
              <a:gd name="connsiteX17" fmla="*/ 748405 w 1760017"/>
              <a:gd name="connsiteY17" fmla="*/ 1476279 h 1630789"/>
              <a:gd name="connsiteX18" fmla="*/ 0 w 1760017"/>
              <a:gd name="connsiteY18" fmla="*/ 728310 h 1630789"/>
              <a:gd name="connsiteX19" fmla="*/ 43555 w 1760017"/>
              <a:gd name="connsiteY19" fmla="*/ 687588 h 1630789"/>
              <a:gd name="connsiteX20" fmla="*/ 133008 w 1760017"/>
              <a:gd name="connsiteY20" fmla="*/ 608485 h 1630789"/>
              <a:gd name="connsiteX21" fmla="*/ 225739 w 1760017"/>
              <a:gd name="connsiteY21" fmla="*/ 534063 h 1630789"/>
              <a:gd name="connsiteX22" fmla="*/ 322685 w 1760017"/>
              <a:gd name="connsiteY22" fmla="*/ 463853 h 1630789"/>
              <a:gd name="connsiteX23" fmla="*/ 422441 w 1760017"/>
              <a:gd name="connsiteY23" fmla="*/ 397856 h 1630789"/>
              <a:gd name="connsiteX24" fmla="*/ 525008 w 1760017"/>
              <a:gd name="connsiteY24" fmla="*/ 336539 h 1630789"/>
              <a:gd name="connsiteX25" fmla="*/ 630852 w 1760017"/>
              <a:gd name="connsiteY25" fmla="*/ 279435 h 1630789"/>
              <a:gd name="connsiteX26" fmla="*/ 739975 w 1760017"/>
              <a:gd name="connsiteY26" fmla="*/ 227480 h 1630789"/>
              <a:gd name="connsiteX27" fmla="*/ 851440 w 1760017"/>
              <a:gd name="connsiteY27" fmla="*/ 180673 h 1630789"/>
              <a:gd name="connsiteX28" fmla="*/ 965715 w 1760017"/>
              <a:gd name="connsiteY28" fmla="*/ 138547 h 1630789"/>
              <a:gd name="connsiteX29" fmla="*/ 1081863 w 1760017"/>
              <a:gd name="connsiteY29" fmla="*/ 101570 h 1630789"/>
              <a:gd name="connsiteX30" fmla="*/ 1200821 w 1760017"/>
              <a:gd name="connsiteY30" fmla="*/ 70678 h 1630789"/>
              <a:gd name="connsiteX31" fmla="*/ 1321652 w 1760017"/>
              <a:gd name="connsiteY31" fmla="*/ 44934 h 1630789"/>
              <a:gd name="connsiteX32" fmla="*/ 1444825 w 1760017"/>
              <a:gd name="connsiteY32" fmla="*/ 24807 h 1630789"/>
              <a:gd name="connsiteX33" fmla="*/ 1569403 w 1760017"/>
              <a:gd name="connsiteY33" fmla="*/ 10765 h 1630789"/>
              <a:gd name="connsiteX34" fmla="*/ 1695386 w 1760017"/>
              <a:gd name="connsiteY34" fmla="*/ 1872 h 1630789"/>
              <a:gd name="connsiteX35" fmla="*/ 1760017 w 1760017"/>
              <a:gd name="connsiteY35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89889 w 1760017"/>
              <a:gd name="connsiteY15" fmla="*/ 1439847 h 1630789"/>
              <a:gd name="connsiteX16" fmla="*/ 748405 w 1760017"/>
              <a:gd name="connsiteY16" fmla="*/ 1476279 h 1630789"/>
              <a:gd name="connsiteX17" fmla="*/ 0 w 1760017"/>
              <a:gd name="connsiteY17" fmla="*/ 728310 h 1630789"/>
              <a:gd name="connsiteX18" fmla="*/ 43555 w 1760017"/>
              <a:gd name="connsiteY18" fmla="*/ 687588 h 1630789"/>
              <a:gd name="connsiteX19" fmla="*/ 133008 w 1760017"/>
              <a:gd name="connsiteY19" fmla="*/ 608485 h 1630789"/>
              <a:gd name="connsiteX20" fmla="*/ 225739 w 1760017"/>
              <a:gd name="connsiteY20" fmla="*/ 534063 h 1630789"/>
              <a:gd name="connsiteX21" fmla="*/ 322685 w 1760017"/>
              <a:gd name="connsiteY21" fmla="*/ 463853 h 1630789"/>
              <a:gd name="connsiteX22" fmla="*/ 422441 w 1760017"/>
              <a:gd name="connsiteY22" fmla="*/ 397856 h 1630789"/>
              <a:gd name="connsiteX23" fmla="*/ 525008 w 1760017"/>
              <a:gd name="connsiteY23" fmla="*/ 336539 h 1630789"/>
              <a:gd name="connsiteX24" fmla="*/ 630852 w 1760017"/>
              <a:gd name="connsiteY24" fmla="*/ 279435 h 1630789"/>
              <a:gd name="connsiteX25" fmla="*/ 739975 w 1760017"/>
              <a:gd name="connsiteY25" fmla="*/ 227480 h 1630789"/>
              <a:gd name="connsiteX26" fmla="*/ 851440 w 1760017"/>
              <a:gd name="connsiteY26" fmla="*/ 180673 h 1630789"/>
              <a:gd name="connsiteX27" fmla="*/ 965715 w 1760017"/>
              <a:gd name="connsiteY27" fmla="*/ 138547 h 1630789"/>
              <a:gd name="connsiteX28" fmla="*/ 1081863 w 1760017"/>
              <a:gd name="connsiteY28" fmla="*/ 101570 h 1630789"/>
              <a:gd name="connsiteX29" fmla="*/ 1200821 w 1760017"/>
              <a:gd name="connsiteY29" fmla="*/ 70678 h 1630789"/>
              <a:gd name="connsiteX30" fmla="*/ 1321652 w 1760017"/>
              <a:gd name="connsiteY30" fmla="*/ 44934 h 1630789"/>
              <a:gd name="connsiteX31" fmla="*/ 1444825 w 1760017"/>
              <a:gd name="connsiteY31" fmla="*/ 24807 h 1630789"/>
              <a:gd name="connsiteX32" fmla="*/ 1569403 w 1760017"/>
              <a:gd name="connsiteY32" fmla="*/ 10765 h 1630789"/>
              <a:gd name="connsiteX33" fmla="*/ 1695386 w 1760017"/>
              <a:gd name="connsiteY33" fmla="*/ 1872 h 1630789"/>
              <a:gd name="connsiteX34" fmla="*/ 1760017 w 1760017"/>
              <a:gd name="connsiteY34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48405 w 1760017"/>
              <a:gd name="connsiteY15" fmla="*/ 1476279 h 1630789"/>
              <a:gd name="connsiteX16" fmla="*/ 0 w 1760017"/>
              <a:gd name="connsiteY16" fmla="*/ 728310 h 1630789"/>
              <a:gd name="connsiteX17" fmla="*/ 43555 w 1760017"/>
              <a:gd name="connsiteY17" fmla="*/ 687588 h 1630789"/>
              <a:gd name="connsiteX18" fmla="*/ 133008 w 1760017"/>
              <a:gd name="connsiteY18" fmla="*/ 608485 h 1630789"/>
              <a:gd name="connsiteX19" fmla="*/ 225739 w 1760017"/>
              <a:gd name="connsiteY19" fmla="*/ 534063 h 1630789"/>
              <a:gd name="connsiteX20" fmla="*/ 322685 w 1760017"/>
              <a:gd name="connsiteY20" fmla="*/ 463853 h 1630789"/>
              <a:gd name="connsiteX21" fmla="*/ 422441 w 1760017"/>
              <a:gd name="connsiteY21" fmla="*/ 397856 h 1630789"/>
              <a:gd name="connsiteX22" fmla="*/ 525008 w 1760017"/>
              <a:gd name="connsiteY22" fmla="*/ 336539 h 1630789"/>
              <a:gd name="connsiteX23" fmla="*/ 630852 w 1760017"/>
              <a:gd name="connsiteY23" fmla="*/ 279435 h 1630789"/>
              <a:gd name="connsiteX24" fmla="*/ 739975 w 1760017"/>
              <a:gd name="connsiteY24" fmla="*/ 227480 h 1630789"/>
              <a:gd name="connsiteX25" fmla="*/ 851440 w 1760017"/>
              <a:gd name="connsiteY25" fmla="*/ 180673 h 1630789"/>
              <a:gd name="connsiteX26" fmla="*/ 965715 w 1760017"/>
              <a:gd name="connsiteY26" fmla="*/ 138547 h 1630789"/>
              <a:gd name="connsiteX27" fmla="*/ 1081863 w 1760017"/>
              <a:gd name="connsiteY27" fmla="*/ 101570 h 1630789"/>
              <a:gd name="connsiteX28" fmla="*/ 1200821 w 1760017"/>
              <a:gd name="connsiteY28" fmla="*/ 70678 h 1630789"/>
              <a:gd name="connsiteX29" fmla="*/ 1321652 w 1760017"/>
              <a:gd name="connsiteY29" fmla="*/ 44934 h 1630789"/>
              <a:gd name="connsiteX30" fmla="*/ 1444825 w 1760017"/>
              <a:gd name="connsiteY30" fmla="*/ 24807 h 1630789"/>
              <a:gd name="connsiteX31" fmla="*/ 1569403 w 1760017"/>
              <a:gd name="connsiteY31" fmla="*/ 10765 h 1630789"/>
              <a:gd name="connsiteX32" fmla="*/ 1695386 w 1760017"/>
              <a:gd name="connsiteY32" fmla="*/ 1872 h 1630789"/>
              <a:gd name="connsiteX33" fmla="*/ 1760017 w 1760017"/>
              <a:gd name="connsiteY33" fmla="*/ 0 h 163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0017" h="1630789">
                <a:moveTo>
                  <a:pt x="1760017" y="0"/>
                </a:moveTo>
                <a:lnTo>
                  <a:pt x="1760017" y="1058296"/>
                </a:lnTo>
                <a:cubicBezTo>
                  <a:pt x="1760017" y="1058564"/>
                  <a:pt x="1760016" y="1058831"/>
                  <a:pt x="1760016" y="1059099"/>
                </a:cubicBezTo>
                <a:lnTo>
                  <a:pt x="1760016" y="1276641"/>
                </a:lnTo>
                <a:lnTo>
                  <a:pt x="1698212" y="1280383"/>
                </a:lnTo>
                <a:lnTo>
                  <a:pt x="1576945" y="1295354"/>
                </a:lnTo>
                <a:lnTo>
                  <a:pt x="1460359" y="1321085"/>
                </a:lnTo>
                <a:lnTo>
                  <a:pt x="1359899" y="1353023"/>
                </a:lnTo>
                <a:lnTo>
                  <a:pt x="1339498" y="1517013"/>
                </a:lnTo>
                <a:lnTo>
                  <a:pt x="1209241" y="1418507"/>
                </a:lnTo>
                <a:lnTo>
                  <a:pt x="1135419" y="1457224"/>
                </a:lnTo>
                <a:lnTo>
                  <a:pt x="1037562" y="1520849"/>
                </a:lnTo>
                <a:lnTo>
                  <a:pt x="946260" y="1592427"/>
                </a:lnTo>
                <a:lnTo>
                  <a:pt x="903653" y="1630789"/>
                </a:lnTo>
                <a:lnTo>
                  <a:pt x="748674" y="1476873"/>
                </a:lnTo>
                <a:lnTo>
                  <a:pt x="748405" y="1476279"/>
                </a:lnTo>
                <a:lnTo>
                  <a:pt x="0" y="728310"/>
                </a:lnTo>
                <a:lnTo>
                  <a:pt x="43555" y="687588"/>
                </a:lnTo>
                <a:lnTo>
                  <a:pt x="133008" y="608485"/>
                </a:lnTo>
                <a:lnTo>
                  <a:pt x="225739" y="534063"/>
                </a:lnTo>
                <a:lnTo>
                  <a:pt x="322685" y="463853"/>
                </a:lnTo>
                <a:lnTo>
                  <a:pt x="422441" y="397856"/>
                </a:lnTo>
                <a:lnTo>
                  <a:pt x="525008" y="336539"/>
                </a:lnTo>
                <a:lnTo>
                  <a:pt x="630852" y="279435"/>
                </a:lnTo>
                <a:lnTo>
                  <a:pt x="739975" y="227480"/>
                </a:lnTo>
                <a:lnTo>
                  <a:pt x="851440" y="180673"/>
                </a:lnTo>
                <a:lnTo>
                  <a:pt x="965715" y="138547"/>
                </a:lnTo>
                <a:lnTo>
                  <a:pt x="1081863" y="101570"/>
                </a:lnTo>
                <a:lnTo>
                  <a:pt x="1200821" y="70678"/>
                </a:lnTo>
                <a:lnTo>
                  <a:pt x="1321652" y="44934"/>
                </a:lnTo>
                <a:lnTo>
                  <a:pt x="1444825" y="24807"/>
                </a:lnTo>
                <a:lnTo>
                  <a:pt x="1569403" y="10765"/>
                </a:lnTo>
                <a:lnTo>
                  <a:pt x="1695386" y="1872"/>
                </a:lnTo>
                <a:lnTo>
                  <a:pt x="1760017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3" name="Freeform: Shape 93"/>
          <p:cNvSpPr>
            <a:spLocks/>
          </p:cNvSpPr>
          <p:nvPr/>
        </p:nvSpPr>
        <p:spPr bwMode="auto">
          <a:xfrm>
            <a:off x="3494602" y="2355972"/>
            <a:ext cx="1632193" cy="1758613"/>
          </a:xfrm>
          <a:custGeom>
            <a:avLst/>
            <a:gdLst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42837 w 1632193"/>
              <a:gd name="connsiteY2" fmla="*/ 795385 h 1758613"/>
              <a:gd name="connsiteX3" fmla="*/ 1443343 w 1632193"/>
              <a:gd name="connsiteY3" fmla="*/ 795795 h 1758613"/>
              <a:gd name="connsiteX4" fmla="*/ 1478151 w 1632193"/>
              <a:gd name="connsiteY4" fmla="*/ 748675 h 1758613"/>
              <a:gd name="connsiteX5" fmla="*/ 1632193 w 1632193"/>
              <a:gd name="connsiteY5" fmla="*/ 902646 h 1758613"/>
              <a:gd name="connsiteX6" fmla="*/ 1593331 w 1632193"/>
              <a:gd name="connsiteY6" fmla="*/ 945234 h 1758613"/>
              <a:gd name="connsiteX7" fmla="*/ 1521695 w 1632193"/>
              <a:gd name="connsiteY7" fmla="*/ 1036961 h 1758613"/>
              <a:gd name="connsiteX8" fmla="*/ 1458486 w 1632193"/>
              <a:gd name="connsiteY8" fmla="*/ 1134305 h 1758613"/>
              <a:gd name="connsiteX9" fmla="*/ 1403705 w 1632193"/>
              <a:gd name="connsiteY9" fmla="*/ 1237732 h 1758613"/>
              <a:gd name="connsiteX10" fmla="*/ 1402808 w 1632193"/>
              <a:gd name="connsiteY10" fmla="*/ 1239845 h 1758613"/>
              <a:gd name="connsiteX11" fmla="*/ 1501562 w 1632193"/>
              <a:gd name="connsiteY11" fmla="*/ 1366180 h 1758613"/>
              <a:gd name="connsiteX12" fmla="*/ 1344347 w 1632193"/>
              <a:gd name="connsiteY12" fmla="*/ 1388161 h 1758613"/>
              <a:gd name="connsiteX13" fmla="*/ 1321767 w 1632193"/>
              <a:gd name="connsiteY13" fmla="*/ 1459095 h 1758613"/>
              <a:gd name="connsiteX14" fmla="*/ 1296016 w 1632193"/>
              <a:gd name="connsiteY14" fmla="*/ 1576562 h 1758613"/>
              <a:gd name="connsiteX15" fmla="*/ 1280096 w 1632193"/>
              <a:gd name="connsiteY15" fmla="*/ 1696838 h 1758613"/>
              <a:gd name="connsiteX16" fmla="*/ 1276819 w 1632193"/>
              <a:gd name="connsiteY16" fmla="*/ 1758613 h 1758613"/>
              <a:gd name="connsiteX17" fmla="*/ 1059099 w 1632193"/>
              <a:gd name="connsiteY17" fmla="*/ 1758613 h 1758613"/>
              <a:gd name="connsiteX18" fmla="*/ 1060474 w 1632193"/>
              <a:gd name="connsiteY18" fmla="*/ 1722412 h 1758613"/>
              <a:gd name="connsiteX19" fmla="*/ 1059878 w 1632193"/>
              <a:gd name="connsiteY19" fmla="*/ 1722346 h 1758613"/>
              <a:gd name="connsiteX20" fmla="*/ 1058499 w 1632193"/>
              <a:gd name="connsiteY20" fmla="*/ 1758612 h 1758613"/>
              <a:gd name="connsiteX21" fmla="*/ 0 w 1632193"/>
              <a:gd name="connsiteY21" fmla="*/ 1758612 h 1758613"/>
              <a:gd name="connsiteX22" fmla="*/ 1873 w 1632193"/>
              <a:gd name="connsiteY22" fmla="*/ 1694935 h 1758613"/>
              <a:gd name="connsiteX23" fmla="*/ 9835 w 1632193"/>
              <a:gd name="connsiteY23" fmla="*/ 1568517 h 1758613"/>
              <a:gd name="connsiteX24" fmla="*/ 24355 w 1632193"/>
              <a:gd name="connsiteY24" fmla="*/ 1443504 h 1758613"/>
              <a:gd name="connsiteX25" fmla="*/ 44494 w 1632193"/>
              <a:gd name="connsiteY25" fmla="*/ 1320364 h 1758613"/>
              <a:gd name="connsiteX26" fmla="*/ 70254 w 1632193"/>
              <a:gd name="connsiteY26" fmla="*/ 1199565 h 1758613"/>
              <a:gd name="connsiteX27" fmla="*/ 101635 w 1632193"/>
              <a:gd name="connsiteY27" fmla="*/ 1080638 h 1758613"/>
              <a:gd name="connsiteX28" fmla="*/ 138167 w 1632193"/>
              <a:gd name="connsiteY28" fmla="*/ 964521 h 1758613"/>
              <a:gd name="connsiteX29" fmla="*/ 180319 w 1632193"/>
              <a:gd name="connsiteY29" fmla="*/ 850745 h 1758613"/>
              <a:gd name="connsiteX30" fmla="*/ 227624 w 1632193"/>
              <a:gd name="connsiteY30" fmla="*/ 738842 h 1758613"/>
              <a:gd name="connsiteX31" fmla="*/ 279612 w 1632193"/>
              <a:gd name="connsiteY31" fmla="*/ 630684 h 1758613"/>
              <a:gd name="connsiteX32" fmla="*/ 336284 w 1632193"/>
              <a:gd name="connsiteY32" fmla="*/ 524868 h 1758613"/>
              <a:gd name="connsiteX33" fmla="*/ 397640 w 1632193"/>
              <a:gd name="connsiteY33" fmla="*/ 421393 h 1758613"/>
              <a:gd name="connsiteX34" fmla="*/ 463679 w 1632193"/>
              <a:gd name="connsiteY34" fmla="*/ 321663 h 1758613"/>
              <a:gd name="connsiteX35" fmla="*/ 534870 w 1632193"/>
              <a:gd name="connsiteY35" fmla="*/ 225679 h 1758613"/>
              <a:gd name="connsiteX36" fmla="*/ 609340 w 1632193"/>
              <a:gd name="connsiteY36" fmla="*/ 132504 h 1758613"/>
              <a:gd name="connsiteX37" fmla="*/ 688493 w 1632193"/>
              <a:gd name="connsiteY37" fmla="*/ 42607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42837 w 1632193"/>
              <a:gd name="connsiteY2" fmla="*/ 795385 h 1758613"/>
              <a:gd name="connsiteX3" fmla="*/ 1478151 w 1632193"/>
              <a:gd name="connsiteY3" fmla="*/ 748675 h 1758613"/>
              <a:gd name="connsiteX4" fmla="*/ 1632193 w 1632193"/>
              <a:gd name="connsiteY4" fmla="*/ 902646 h 1758613"/>
              <a:gd name="connsiteX5" fmla="*/ 1593331 w 1632193"/>
              <a:gd name="connsiteY5" fmla="*/ 945234 h 1758613"/>
              <a:gd name="connsiteX6" fmla="*/ 1521695 w 1632193"/>
              <a:gd name="connsiteY6" fmla="*/ 1036961 h 1758613"/>
              <a:gd name="connsiteX7" fmla="*/ 1458486 w 1632193"/>
              <a:gd name="connsiteY7" fmla="*/ 1134305 h 1758613"/>
              <a:gd name="connsiteX8" fmla="*/ 1403705 w 1632193"/>
              <a:gd name="connsiteY8" fmla="*/ 1237732 h 1758613"/>
              <a:gd name="connsiteX9" fmla="*/ 1402808 w 1632193"/>
              <a:gd name="connsiteY9" fmla="*/ 1239845 h 1758613"/>
              <a:gd name="connsiteX10" fmla="*/ 1501562 w 1632193"/>
              <a:gd name="connsiteY10" fmla="*/ 1366180 h 1758613"/>
              <a:gd name="connsiteX11" fmla="*/ 1344347 w 1632193"/>
              <a:gd name="connsiteY11" fmla="*/ 1388161 h 1758613"/>
              <a:gd name="connsiteX12" fmla="*/ 1321767 w 1632193"/>
              <a:gd name="connsiteY12" fmla="*/ 1459095 h 1758613"/>
              <a:gd name="connsiteX13" fmla="*/ 1296016 w 1632193"/>
              <a:gd name="connsiteY13" fmla="*/ 1576562 h 1758613"/>
              <a:gd name="connsiteX14" fmla="*/ 1280096 w 1632193"/>
              <a:gd name="connsiteY14" fmla="*/ 1696838 h 1758613"/>
              <a:gd name="connsiteX15" fmla="*/ 1276819 w 1632193"/>
              <a:gd name="connsiteY15" fmla="*/ 1758613 h 1758613"/>
              <a:gd name="connsiteX16" fmla="*/ 1059099 w 1632193"/>
              <a:gd name="connsiteY16" fmla="*/ 1758613 h 1758613"/>
              <a:gd name="connsiteX17" fmla="*/ 1060474 w 1632193"/>
              <a:gd name="connsiteY17" fmla="*/ 1722412 h 1758613"/>
              <a:gd name="connsiteX18" fmla="*/ 1059878 w 1632193"/>
              <a:gd name="connsiteY18" fmla="*/ 1722346 h 1758613"/>
              <a:gd name="connsiteX19" fmla="*/ 1058499 w 1632193"/>
              <a:gd name="connsiteY19" fmla="*/ 1758612 h 1758613"/>
              <a:gd name="connsiteX20" fmla="*/ 0 w 1632193"/>
              <a:gd name="connsiteY20" fmla="*/ 1758612 h 1758613"/>
              <a:gd name="connsiteX21" fmla="*/ 1873 w 1632193"/>
              <a:gd name="connsiteY21" fmla="*/ 1694935 h 1758613"/>
              <a:gd name="connsiteX22" fmla="*/ 9835 w 1632193"/>
              <a:gd name="connsiteY22" fmla="*/ 1568517 h 1758613"/>
              <a:gd name="connsiteX23" fmla="*/ 24355 w 1632193"/>
              <a:gd name="connsiteY23" fmla="*/ 1443504 h 1758613"/>
              <a:gd name="connsiteX24" fmla="*/ 44494 w 1632193"/>
              <a:gd name="connsiteY24" fmla="*/ 1320364 h 1758613"/>
              <a:gd name="connsiteX25" fmla="*/ 70254 w 1632193"/>
              <a:gd name="connsiteY25" fmla="*/ 1199565 h 1758613"/>
              <a:gd name="connsiteX26" fmla="*/ 101635 w 1632193"/>
              <a:gd name="connsiteY26" fmla="*/ 1080638 h 1758613"/>
              <a:gd name="connsiteX27" fmla="*/ 138167 w 1632193"/>
              <a:gd name="connsiteY27" fmla="*/ 964521 h 1758613"/>
              <a:gd name="connsiteX28" fmla="*/ 180319 w 1632193"/>
              <a:gd name="connsiteY28" fmla="*/ 850745 h 1758613"/>
              <a:gd name="connsiteX29" fmla="*/ 227624 w 1632193"/>
              <a:gd name="connsiteY29" fmla="*/ 738842 h 1758613"/>
              <a:gd name="connsiteX30" fmla="*/ 279612 w 1632193"/>
              <a:gd name="connsiteY30" fmla="*/ 630684 h 1758613"/>
              <a:gd name="connsiteX31" fmla="*/ 336284 w 1632193"/>
              <a:gd name="connsiteY31" fmla="*/ 524868 h 1758613"/>
              <a:gd name="connsiteX32" fmla="*/ 397640 w 1632193"/>
              <a:gd name="connsiteY32" fmla="*/ 421393 h 1758613"/>
              <a:gd name="connsiteX33" fmla="*/ 463679 w 1632193"/>
              <a:gd name="connsiteY33" fmla="*/ 321663 h 1758613"/>
              <a:gd name="connsiteX34" fmla="*/ 534870 w 1632193"/>
              <a:gd name="connsiteY34" fmla="*/ 225679 h 1758613"/>
              <a:gd name="connsiteX35" fmla="*/ 609340 w 1632193"/>
              <a:gd name="connsiteY35" fmla="*/ 132504 h 1758613"/>
              <a:gd name="connsiteX36" fmla="*/ 688493 w 1632193"/>
              <a:gd name="connsiteY36" fmla="*/ 42607 h 1758613"/>
              <a:gd name="connsiteX37" fmla="*/ 729240 w 1632193"/>
              <a:gd name="connsiteY37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60474 w 1632193"/>
              <a:gd name="connsiteY16" fmla="*/ 1722412 h 1758613"/>
              <a:gd name="connsiteX17" fmla="*/ 1059878 w 1632193"/>
              <a:gd name="connsiteY17" fmla="*/ 1722346 h 1758613"/>
              <a:gd name="connsiteX18" fmla="*/ 1058499 w 1632193"/>
              <a:gd name="connsiteY18" fmla="*/ 1758612 h 1758613"/>
              <a:gd name="connsiteX19" fmla="*/ 0 w 1632193"/>
              <a:gd name="connsiteY19" fmla="*/ 1758612 h 1758613"/>
              <a:gd name="connsiteX20" fmla="*/ 1873 w 1632193"/>
              <a:gd name="connsiteY20" fmla="*/ 1694935 h 1758613"/>
              <a:gd name="connsiteX21" fmla="*/ 9835 w 1632193"/>
              <a:gd name="connsiteY21" fmla="*/ 1568517 h 1758613"/>
              <a:gd name="connsiteX22" fmla="*/ 24355 w 1632193"/>
              <a:gd name="connsiteY22" fmla="*/ 1443504 h 1758613"/>
              <a:gd name="connsiteX23" fmla="*/ 44494 w 1632193"/>
              <a:gd name="connsiteY23" fmla="*/ 1320364 h 1758613"/>
              <a:gd name="connsiteX24" fmla="*/ 70254 w 1632193"/>
              <a:gd name="connsiteY24" fmla="*/ 1199565 h 1758613"/>
              <a:gd name="connsiteX25" fmla="*/ 101635 w 1632193"/>
              <a:gd name="connsiteY25" fmla="*/ 1080638 h 1758613"/>
              <a:gd name="connsiteX26" fmla="*/ 138167 w 1632193"/>
              <a:gd name="connsiteY26" fmla="*/ 964521 h 1758613"/>
              <a:gd name="connsiteX27" fmla="*/ 180319 w 1632193"/>
              <a:gd name="connsiteY27" fmla="*/ 850745 h 1758613"/>
              <a:gd name="connsiteX28" fmla="*/ 227624 w 1632193"/>
              <a:gd name="connsiteY28" fmla="*/ 738842 h 1758613"/>
              <a:gd name="connsiteX29" fmla="*/ 279612 w 1632193"/>
              <a:gd name="connsiteY29" fmla="*/ 630684 h 1758613"/>
              <a:gd name="connsiteX30" fmla="*/ 336284 w 1632193"/>
              <a:gd name="connsiteY30" fmla="*/ 524868 h 1758613"/>
              <a:gd name="connsiteX31" fmla="*/ 397640 w 1632193"/>
              <a:gd name="connsiteY31" fmla="*/ 421393 h 1758613"/>
              <a:gd name="connsiteX32" fmla="*/ 463679 w 1632193"/>
              <a:gd name="connsiteY32" fmla="*/ 321663 h 1758613"/>
              <a:gd name="connsiteX33" fmla="*/ 534870 w 1632193"/>
              <a:gd name="connsiteY33" fmla="*/ 225679 h 1758613"/>
              <a:gd name="connsiteX34" fmla="*/ 609340 w 1632193"/>
              <a:gd name="connsiteY34" fmla="*/ 132504 h 1758613"/>
              <a:gd name="connsiteX35" fmla="*/ 688493 w 1632193"/>
              <a:gd name="connsiteY35" fmla="*/ 42607 h 1758613"/>
              <a:gd name="connsiteX36" fmla="*/ 729240 w 1632193"/>
              <a:gd name="connsiteY36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60474 w 1632193"/>
              <a:gd name="connsiteY16" fmla="*/ 1722412 h 1758613"/>
              <a:gd name="connsiteX17" fmla="*/ 1058499 w 1632193"/>
              <a:gd name="connsiteY17" fmla="*/ 1758612 h 1758613"/>
              <a:gd name="connsiteX18" fmla="*/ 0 w 1632193"/>
              <a:gd name="connsiteY18" fmla="*/ 1758612 h 1758613"/>
              <a:gd name="connsiteX19" fmla="*/ 1873 w 1632193"/>
              <a:gd name="connsiteY19" fmla="*/ 1694935 h 1758613"/>
              <a:gd name="connsiteX20" fmla="*/ 9835 w 1632193"/>
              <a:gd name="connsiteY20" fmla="*/ 1568517 h 1758613"/>
              <a:gd name="connsiteX21" fmla="*/ 24355 w 1632193"/>
              <a:gd name="connsiteY21" fmla="*/ 1443504 h 1758613"/>
              <a:gd name="connsiteX22" fmla="*/ 44494 w 1632193"/>
              <a:gd name="connsiteY22" fmla="*/ 1320364 h 1758613"/>
              <a:gd name="connsiteX23" fmla="*/ 70254 w 1632193"/>
              <a:gd name="connsiteY23" fmla="*/ 1199565 h 1758613"/>
              <a:gd name="connsiteX24" fmla="*/ 101635 w 1632193"/>
              <a:gd name="connsiteY24" fmla="*/ 1080638 h 1758613"/>
              <a:gd name="connsiteX25" fmla="*/ 138167 w 1632193"/>
              <a:gd name="connsiteY25" fmla="*/ 964521 h 1758613"/>
              <a:gd name="connsiteX26" fmla="*/ 180319 w 1632193"/>
              <a:gd name="connsiteY26" fmla="*/ 850745 h 1758613"/>
              <a:gd name="connsiteX27" fmla="*/ 227624 w 1632193"/>
              <a:gd name="connsiteY27" fmla="*/ 738842 h 1758613"/>
              <a:gd name="connsiteX28" fmla="*/ 279612 w 1632193"/>
              <a:gd name="connsiteY28" fmla="*/ 630684 h 1758613"/>
              <a:gd name="connsiteX29" fmla="*/ 336284 w 1632193"/>
              <a:gd name="connsiteY29" fmla="*/ 524868 h 1758613"/>
              <a:gd name="connsiteX30" fmla="*/ 397640 w 1632193"/>
              <a:gd name="connsiteY30" fmla="*/ 421393 h 1758613"/>
              <a:gd name="connsiteX31" fmla="*/ 463679 w 1632193"/>
              <a:gd name="connsiteY31" fmla="*/ 321663 h 1758613"/>
              <a:gd name="connsiteX32" fmla="*/ 534870 w 1632193"/>
              <a:gd name="connsiteY32" fmla="*/ 225679 h 1758613"/>
              <a:gd name="connsiteX33" fmla="*/ 609340 w 1632193"/>
              <a:gd name="connsiteY33" fmla="*/ 132504 h 1758613"/>
              <a:gd name="connsiteX34" fmla="*/ 688493 w 1632193"/>
              <a:gd name="connsiteY34" fmla="*/ 42607 h 1758613"/>
              <a:gd name="connsiteX35" fmla="*/ 729240 w 1632193"/>
              <a:gd name="connsiteY35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58499 w 1632193"/>
              <a:gd name="connsiteY16" fmla="*/ 1758612 h 1758613"/>
              <a:gd name="connsiteX17" fmla="*/ 0 w 1632193"/>
              <a:gd name="connsiteY17" fmla="*/ 1758612 h 1758613"/>
              <a:gd name="connsiteX18" fmla="*/ 1873 w 1632193"/>
              <a:gd name="connsiteY18" fmla="*/ 1694935 h 1758613"/>
              <a:gd name="connsiteX19" fmla="*/ 9835 w 1632193"/>
              <a:gd name="connsiteY19" fmla="*/ 1568517 h 1758613"/>
              <a:gd name="connsiteX20" fmla="*/ 24355 w 1632193"/>
              <a:gd name="connsiteY20" fmla="*/ 1443504 h 1758613"/>
              <a:gd name="connsiteX21" fmla="*/ 44494 w 1632193"/>
              <a:gd name="connsiteY21" fmla="*/ 1320364 h 1758613"/>
              <a:gd name="connsiteX22" fmla="*/ 70254 w 1632193"/>
              <a:gd name="connsiteY22" fmla="*/ 1199565 h 1758613"/>
              <a:gd name="connsiteX23" fmla="*/ 101635 w 1632193"/>
              <a:gd name="connsiteY23" fmla="*/ 1080638 h 1758613"/>
              <a:gd name="connsiteX24" fmla="*/ 138167 w 1632193"/>
              <a:gd name="connsiteY24" fmla="*/ 964521 h 1758613"/>
              <a:gd name="connsiteX25" fmla="*/ 180319 w 1632193"/>
              <a:gd name="connsiteY25" fmla="*/ 850745 h 1758613"/>
              <a:gd name="connsiteX26" fmla="*/ 227624 w 1632193"/>
              <a:gd name="connsiteY26" fmla="*/ 738842 h 1758613"/>
              <a:gd name="connsiteX27" fmla="*/ 279612 w 1632193"/>
              <a:gd name="connsiteY27" fmla="*/ 630684 h 1758613"/>
              <a:gd name="connsiteX28" fmla="*/ 336284 w 1632193"/>
              <a:gd name="connsiteY28" fmla="*/ 524868 h 1758613"/>
              <a:gd name="connsiteX29" fmla="*/ 397640 w 1632193"/>
              <a:gd name="connsiteY29" fmla="*/ 421393 h 1758613"/>
              <a:gd name="connsiteX30" fmla="*/ 463679 w 1632193"/>
              <a:gd name="connsiteY30" fmla="*/ 321663 h 1758613"/>
              <a:gd name="connsiteX31" fmla="*/ 534870 w 1632193"/>
              <a:gd name="connsiteY31" fmla="*/ 225679 h 1758613"/>
              <a:gd name="connsiteX32" fmla="*/ 609340 w 1632193"/>
              <a:gd name="connsiteY32" fmla="*/ 132504 h 1758613"/>
              <a:gd name="connsiteX33" fmla="*/ 688493 w 1632193"/>
              <a:gd name="connsiteY33" fmla="*/ 42607 h 1758613"/>
              <a:gd name="connsiteX34" fmla="*/ 729240 w 1632193"/>
              <a:gd name="connsiteY34" fmla="*/ 0 h 17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32193" h="1758613">
                <a:moveTo>
                  <a:pt x="729240" y="0"/>
                </a:moveTo>
                <a:lnTo>
                  <a:pt x="1477684" y="748206"/>
                </a:lnTo>
                <a:lnTo>
                  <a:pt x="1478151" y="748675"/>
                </a:lnTo>
                <a:lnTo>
                  <a:pt x="1632193" y="902646"/>
                </a:lnTo>
                <a:lnTo>
                  <a:pt x="1593331" y="945234"/>
                </a:lnTo>
                <a:lnTo>
                  <a:pt x="1521695" y="1036961"/>
                </a:lnTo>
                <a:lnTo>
                  <a:pt x="1458486" y="1134305"/>
                </a:lnTo>
                <a:lnTo>
                  <a:pt x="1403705" y="1237732"/>
                </a:lnTo>
                <a:lnTo>
                  <a:pt x="1402808" y="1239845"/>
                </a:lnTo>
                <a:lnTo>
                  <a:pt x="1501562" y="1366180"/>
                </a:lnTo>
                <a:lnTo>
                  <a:pt x="1344347" y="1388161"/>
                </a:lnTo>
                <a:lnTo>
                  <a:pt x="1321767" y="1459095"/>
                </a:lnTo>
                <a:lnTo>
                  <a:pt x="1296016" y="1576562"/>
                </a:lnTo>
                <a:lnTo>
                  <a:pt x="1280096" y="1696838"/>
                </a:lnTo>
                <a:lnTo>
                  <a:pt x="1276819" y="1758613"/>
                </a:lnTo>
                <a:lnTo>
                  <a:pt x="1059099" y="1758613"/>
                </a:lnTo>
                <a:lnTo>
                  <a:pt x="1058499" y="1758612"/>
                </a:lnTo>
                <a:lnTo>
                  <a:pt x="0" y="1758612"/>
                </a:lnTo>
                <a:cubicBezTo>
                  <a:pt x="624" y="1737386"/>
                  <a:pt x="1249" y="1716161"/>
                  <a:pt x="1873" y="1694935"/>
                </a:cubicBezTo>
                <a:lnTo>
                  <a:pt x="9835" y="1568517"/>
                </a:lnTo>
                <a:lnTo>
                  <a:pt x="24355" y="1443504"/>
                </a:lnTo>
                <a:lnTo>
                  <a:pt x="44494" y="1320364"/>
                </a:lnTo>
                <a:lnTo>
                  <a:pt x="70254" y="1199565"/>
                </a:lnTo>
                <a:lnTo>
                  <a:pt x="101635" y="1080638"/>
                </a:lnTo>
                <a:lnTo>
                  <a:pt x="138167" y="964521"/>
                </a:lnTo>
                <a:lnTo>
                  <a:pt x="180319" y="850745"/>
                </a:lnTo>
                <a:lnTo>
                  <a:pt x="227624" y="738842"/>
                </a:lnTo>
                <a:lnTo>
                  <a:pt x="279612" y="630684"/>
                </a:lnTo>
                <a:lnTo>
                  <a:pt x="336284" y="524868"/>
                </a:lnTo>
                <a:lnTo>
                  <a:pt x="397640" y="421393"/>
                </a:lnTo>
                <a:lnTo>
                  <a:pt x="463679" y="321663"/>
                </a:lnTo>
                <a:lnTo>
                  <a:pt x="534870" y="225679"/>
                </a:lnTo>
                <a:lnTo>
                  <a:pt x="609340" y="132504"/>
                </a:lnTo>
                <a:lnTo>
                  <a:pt x="688493" y="42607"/>
                </a:lnTo>
                <a:lnTo>
                  <a:pt x="729240" y="0"/>
                </a:lnTo>
                <a:close/>
              </a:path>
            </a:pathLst>
          </a:custGeom>
          <a:solidFill>
            <a:srgbClr val="D3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04" name="Freeform: Shape 72"/>
          <p:cNvSpPr>
            <a:spLocks/>
          </p:cNvSpPr>
          <p:nvPr/>
        </p:nvSpPr>
        <p:spPr bwMode="auto">
          <a:xfrm>
            <a:off x="3494602" y="4208695"/>
            <a:ext cx="1630789" cy="1760018"/>
          </a:xfrm>
          <a:custGeom>
            <a:avLst/>
            <a:gdLst>
              <a:gd name="connsiteX0" fmla="*/ 1057695 w 1630789"/>
              <a:gd name="connsiteY0" fmla="*/ 0 h 1760018"/>
              <a:gd name="connsiteX1" fmla="*/ 1275883 w 1630789"/>
              <a:gd name="connsiteY1" fmla="*/ 0 h 1760018"/>
              <a:gd name="connsiteX2" fmla="*/ 1279160 w 1630789"/>
              <a:gd name="connsiteY2" fmla="*/ 61804 h 1760018"/>
              <a:gd name="connsiteX3" fmla="*/ 1294143 w 1630789"/>
              <a:gd name="connsiteY3" fmla="*/ 182135 h 1760018"/>
              <a:gd name="connsiteX4" fmla="*/ 1320832 w 1630789"/>
              <a:gd name="connsiteY4" fmla="*/ 299657 h 1760018"/>
              <a:gd name="connsiteX5" fmla="*/ 1351552 w 1630789"/>
              <a:gd name="connsiteY5" fmla="*/ 396207 h 1760018"/>
              <a:gd name="connsiteX6" fmla="*/ 1509990 w 1630789"/>
              <a:gd name="connsiteY6" fmla="*/ 415650 h 1760018"/>
              <a:gd name="connsiteX7" fmla="*/ 1413686 w 1630789"/>
              <a:gd name="connsiteY7" fmla="*/ 543690 h 1760018"/>
              <a:gd name="connsiteX8" fmla="*/ 1457082 w 1630789"/>
              <a:gd name="connsiteY8" fmla="*/ 624598 h 1760018"/>
              <a:gd name="connsiteX9" fmla="*/ 1519823 w 1630789"/>
              <a:gd name="connsiteY9" fmla="*/ 722454 h 1760018"/>
              <a:gd name="connsiteX10" fmla="*/ 1591459 w 1630789"/>
              <a:gd name="connsiteY10" fmla="*/ 814224 h 1760018"/>
              <a:gd name="connsiteX11" fmla="*/ 1630789 w 1630789"/>
              <a:gd name="connsiteY11" fmla="*/ 856832 h 1760018"/>
              <a:gd name="connsiteX12" fmla="*/ 1476970 w 1630789"/>
              <a:gd name="connsiteY12" fmla="*/ 1011118 h 1760018"/>
              <a:gd name="connsiteX13" fmla="*/ 1477684 w 1630789"/>
              <a:gd name="connsiteY13" fmla="*/ 1011882 h 1760018"/>
              <a:gd name="connsiteX14" fmla="*/ 729003 w 1630789"/>
              <a:gd name="connsiteY14" fmla="*/ 1760018 h 1760018"/>
              <a:gd name="connsiteX15" fmla="*/ 687774 w 1630789"/>
              <a:gd name="connsiteY15" fmla="*/ 1717388 h 1760018"/>
              <a:gd name="connsiteX16" fmla="*/ 609064 w 1630789"/>
              <a:gd name="connsiteY16" fmla="*/ 1627443 h 1760018"/>
              <a:gd name="connsiteX17" fmla="*/ 534102 w 1630789"/>
              <a:gd name="connsiteY17" fmla="*/ 1534219 h 1760018"/>
              <a:gd name="connsiteX18" fmla="*/ 463826 w 1630789"/>
              <a:gd name="connsiteY18" fmla="*/ 1437715 h 1760018"/>
              <a:gd name="connsiteX19" fmla="*/ 397766 w 1630789"/>
              <a:gd name="connsiteY19" fmla="*/ 1337933 h 1760018"/>
              <a:gd name="connsiteX20" fmla="*/ 335922 w 1630789"/>
              <a:gd name="connsiteY20" fmla="*/ 1234871 h 1760018"/>
              <a:gd name="connsiteX21" fmla="*/ 279232 w 1630789"/>
              <a:gd name="connsiteY21" fmla="*/ 1128998 h 1760018"/>
              <a:gd name="connsiteX22" fmla="*/ 227228 w 1630789"/>
              <a:gd name="connsiteY22" fmla="*/ 1020315 h 1760018"/>
              <a:gd name="connsiteX23" fmla="*/ 179908 w 1630789"/>
              <a:gd name="connsiteY23" fmla="*/ 908820 h 1760018"/>
              <a:gd name="connsiteX24" fmla="*/ 138211 w 1630789"/>
              <a:gd name="connsiteY24" fmla="*/ 794515 h 1760018"/>
              <a:gd name="connsiteX25" fmla="*/ 101667 w 1630789"/>
              <a:gd name="connsiteY25" fmla="*/ 678336 h 1760018"/>
              <a:gd name="connsiteX26" fmla="*/ 70277 w 1630789"/>
              <a:gd name="connsiteY26" fmla="*/ 559347 h 1760018"/>
              <a:gd name="connsiteX27" fmla="*/ 44040 w 1630789"/>
              <a:gd name="connsiteY27" fmla="*/ 438015 h 1760018"/>
              <a:gd name="connsiteX28" fmla="*/ 24362 w 1630789"/>
              <a:gd name="connsiteY28" fmla="*/ 315277 h 1760018"/>
              <a:gd name="connsiteX29" fmla="*/ 9839 w 1630789"/>
              <a:gd name="connsiteY29" fmla="*/ 190197 h 1760018"/>
              <a:gd name="connsiteX30" fmla="*/ 1874 w 1630789"/>
              <a:gd name="connsiteY30" fmla="*/ 63712 h 1760018"/>
              <a:gd name="connsiteX31" fmla="*/ 0 w 1630789"/>
              <a:gd name="connsiteY31" fmla="*/ 1 h 1760018"/>
              <a:gd name="connsiteX32" fmla="*/ 1057695 w 1630789"/>
              <a:gd name="connsiteY32" fmla="*/ 1 h 176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0789" h="1760018">
                <a:moveTo>
                  <a:pt x="1057695" y="0"/>
                </a:moveTo>
                <a:lnTo>
                  <a:pt x="1275883" y="0"/>
                </a:lnTo>
                <a:lnTo>
                  <a:pt x="1279160" y="61804"/>
                </a:lnTo>
                <a:lnTo>
                  <a:pt x="1294143" y="182135"/>
                </a:lnTo>
                <a:lnTo>
                  <a:pt x="1320832" y="299657"/>
                </a:lnTo>
                <a:lnTo>
                  <a:pt x="1351552" y="396207"/>
                </a:lnTo>
                <a:lnTo>
                  <a:pt x="1509990" y="415650"/>
                </a:lnTo>
                <a:lnTo>
                  <a:pt x="1413686" y="543690"/>
                </a:lnTo>
                <a:lnTo>
                  <a:pt x="1457082" y="624598"/>
                </a:lnTo>
                <a:lnTo>
                  <a:pt x="1519823" y="722454"/>
                </a:lnTo>
                <a:lnTo>
                  <a:pt x="1591459" y="814224"/>
                </a:lnTo>
                <a:lnTo>
                  <a:pt x="1630789" y="856832"/>
                </a:lnTo>
                <a:lnTo>
                  <a:pt x="1476970" y="1011118"/>
                </a:lnTo>
                <a:lnTo>
                  <a:pt x="1477684" y="1011882"/>
                </a:lnTo>
                <a:lnTo>
                  <a:pt x="729003" y="1760018"/>
                </a:lnTo>
                <a:lnTo>
                  <a:pt x="687774" y="1717388"/>
                </a:lnTo>
                <a:lnTo>
                  <a:pt x="609064" y="1627443"/>
                </a:lnTo>
                <a:lnTo>
                  <a:pt x="534102" y="1534219"/>
                </a:lnTo>
                <a:lnTo>
                  <a:pt x="463826" y="1437715"/>
                </a:lnTo>
                <a:lnTo>
                  <a:pt x="397766" y="1337933"/>
                </a:lnTo>
                <a:lnTo>
                  <a:pt x="335922" y="1234871"/>
                </a:lnTo>
                <a:lnTo>
                  <a:pt x="279232" y="1128998"/>
                </a:lnTo>
                <a:lnTo>
                  <a:pt x="227228" y="1020315"/>
                </a:lnTo>
                <a:lnTo>
                  <a:pt x="179908" y="908820"/>
                </a:lnTo>
                <a:lnTo>
                  <a:pt x="138211" y="794515"/>
                </a:lnTo>
                <a:lnTo>
                  <a:pt x="101667" y="678336"/>
                </a:lnTo>
                <a:lnTo>
                  <a:pt x="70277" y="559347"/>
                </a:lnTo>
                <a:lnTo>
                  <a:pt x="44040" y="438015"/>
                </a:lnTo>
                <a:lnTo>
                  <a:pt x="24362" y="315277"/>
                </a:lnTo>
                <a:lnTo>
                  <a:pt x="9839" y="190197"/>
                </a:lnTo>
                <a:lnTo>
                  <a:pt x="1874" y="63712"/>
                </a:lnTo>
                <a:lnTo>
                  <a:pt x="0" y="1"/>
                </a:lnTo>
                <a:lnTo>
                  <a:pt x="1057695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5" name="Freeform: Shape 114"/>
          <p:cNvSpPr>
            <a:spLocks/>
          </p:cNvSpPr>
          <p:nvPr/>
        </p:nvSpPr>
        <p:spPr bwMode="auto">
          <a:xfrm>
            <a:off x="7066608" y="4208696"/>
            <a:ext cx="1630790" cy="1760017"/>
          </a:xfrm>
          <a:custGeom>
            <a:avLst/>
            <a:gdLst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83120 w 1630790"/>
              <a:gd name="connsiteY22" fmla="*/ 980638 h 1760017"/>
              <a:gd name="connsiteX23" fmla="*/ 183110 w 1630790"/>
              <a:gd name="connsiteY23" fmla="*/ 980628 h 1760017"/>
              <a:gd name="connsiteX24" fmla="*/ 154979 w 1630790"/>
              <a:gd name="connsiteY24" fmla="*/ 1011342 h 1760017"/>
              <a:gd name="connsiteX25" fmla="*/ 0 w 1630790"/>
              <a:gd name="connsiteY25" fmla="*/ 856832 h 1760017"/>
              <a:gd name="connsiteX26" fmla="*/ 39330 w 1630790"/>
              <a:gd name="connsiteY26" fmla="*/ 814224 h 1760017"/>
              <a:gd name="connsiteX27" fmla="*/ 110966 w 1630790"/>
              <a:gd name="connsiteY27" fmla="*/ 722454 h 1760017"/>
              <a:gd name="connsiteX28" fmla="*/ 173708 w 1630790"/>
              <a:gd name="connsiteY28" fmla="*/ 624598 h 1760017"/>
              <a:gd name="connsiteX29" fmla="*/ 223735 w 1630790"/>
              <a:gd name="connsiteY29" fmla="*/ 531326 h 1760017"/>
              <a:gd name="connsiteX30" fmla="*/ 117990 w 1630790"/>
              <a:gd name="connsiteY30" fmla="*/ 395242 h 1760017"/>
              <a:gd name="connsiteX31" fmla="*/ 288085 w 1630790"/>
              <a:gd name="connsiteY31" fmla="*/ 371342 h 1760017"/>
              <a:gd name="connsiteX32" fmla="*/ 310894 w 1630790"/>
              <a:gd name="connsiteY32" fmla="*/ 299657 h 1760017"/>
              <a:gd name="connsiteX33" fmla="*/ 336646 w 1630790"/>
              <a:gd name="connsiteY33" fmla="*/ 182135 h 1760017"/>
              <a:gd name="connsiteX34" fmla="*/ 352097 w 1630790"/>
              <a:gd name="connsiteY34" fmla="*/ 61804 h 1760017"/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83120 w 1630790"/>
              <a:gd name="connsiteY22" fmla="*/ 980638 h 1760017"/>
              <a:gd name="connsiteX23" fmla="*/ 154979 w 1630790"/>
              <a:gd name="connsiteY23" fmla="*/ 1011342 h 1760017"/>
              <a:gd name="connsiteX24" fmla="*/ 0 w 1630790"/>
              <a:gd name="connsiteY24" fmla="*/ 856832 h 1760017"/>
              <a:gd name="connsiteX25" fmla="*/ 39330 w 1630790"/>
              <a:gd name="connsiteY25" fmla="*/ 814224 h 1760017"/>
              <a:gd name="connsiteX26" fmla="*/ 110966 w 1630790"/>
              <a:gd name="connsiteY26" fmla="*/ 722454 h 1760017"/>
              <a:gd name="connsiteX27" fmla="*/ 173708 w 1630790"/>
              <a:gd name="connsiteY27" fmla="*/ 624598 h 1760017"/>
              <a:gd name="connsiteX28" fmla="*/ 223735 w 1630790"/>
              <a:gd name="connsiteY28" fmla="*/ 531326 h 1760017"/>
              <a:gd name="connsiteX29" fmla="*/ 117990 w 1630790"/>
              <a:gd name="connsiteY29" fmla="*/ 395242 h 1760017"/>
              <a:gd name="connsiteX30" fmla="*/ 288085 w 1630790"/>
              <a:gd name="connsiteY30" fmla="*/ 371342 h 1760017"/>
              <a:gd name="connsiteX31" fmla="*/ 310894 w 1630790"/>
              <a:gd name="connsiteY31" fmla="*/ 299657 h 1760017"/>
              <a:gd name="connsiteX32" fmla="*/ 336646 w 1630790"/>
              <a:gd name="connsiteY32" fmla="*/ 182135 h 1760017"/>
              <a:gd name="connsiteX33" fmla="*/ 352097 w 1630790"/>
              <a:gd name="connsiteY33" fmla="*/ 61804 h 1760017"/>
              <a:gd name="connsiteX34" fmla="*/ 354906 w 1630790"/>
              <a:gd name="connsiteY34" fmla="*/ 0 h 1760017"/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54979 w 1630790"/>
              <a:gd name="connsiteY22" fmla="*/ 1011342 h 1760017"/>
              <a:gd name="connsiteX23" fmla="*/ 0 w 1630790"/>
              <a:gd name="connsiteY23" fmla="*/ 856832 h 1760017"/>
              <a:gd name="connsiteX24" fmla="*/ 39330 w 1630790"/>
              <a:gd name="connsiteY24" fmla="*/ 814224 h 1760017"/>
              <a:gd name="connsiteX25" fmla="*/ 110966 w 1630790"/>
              <a:gd name="connsiteY25" fmla="*/ 722454 h 1760017"/>
              <a:gd name="connsiteX26" fmla="*/ 173708 w 1630790"/>
              <a:gd name="connsiteY26" fmla="*/ 624598 h 1760017"/>
              <a:gd name="connsiteX27" fmla="*/ 223735 w 1630790"/>
              <a:gd name="connsiteY27" fmla="*/ 531326 h 1760017"/>
              <a:gd name="connsiteX28" fmla="*/ 117990 w 1630790"/>
              <a:gd name="connsiteY28" fmla="*/ 395242 h 1760017"/>
              <a:gd name="connsiteX29" fmla="*/ 288085 w 1630790"/>
              <a:gd name="connsiteY29" fmla="*/ 371342 h 1760017"/>
              <a:gd name="connsiteX30" fmla="*/ 310894 w 1630790"/>
              <a:gd name="connsiteY30" fmla="*/ 299657 h 1760017"/>
              <a:gd name="connsiteX31" fmla="*/ 336646 w 1630790"/>
              <a:gd name="connsiteY31" fmla="*/ 182135 h 1760017"/>
              <a:gd name="connsiteX32" fmla="*/ 352097 w 1630790"/>
              <a:gd name="connsiteY32" fmla="*/ 61804 h 1760017"/>
              <a:gd name="connsiteX33" fmla="*/ 354906 w 1630790"/>
              <a:gd name="connsiteY33" fmla="*/ 0 h 176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0790" h="1760017">
                <a:moveTo>
                  <a:pt x="354906" y="0"/>
                </a:moveTo>
                <a:lnTo>
                  <a:pt x="572758" y="0"/>
                </a:lnTo>
                <a:lnTo>
                  <a:pt x="573094" y="0"/>
                </a:lnTo>
                <a:lnTo>
                  <a:pt x="1630790" y="0"/>
                </a:lnTo>
                <a:cubicBezTo>
                  <a:pt x="1630478" y="21237"/>
                  <a:pt x="1630165" y="42474"/>
                  <a:pt x="1629853" y="63711"/>
                </a:cubicBezTo>
                <a:lnTo>
                  <a:pt x="1620954" y="190196"/>
                </a:lnTo>
                <a:lnTo>
                  <a:pt x="1606904" y="315276"/>
                </a:lnTo>
                <a:lnTo>
                  <a:pt x="1586764" y="438014"/>
                </a:lnTo>
                <a:lnTo>
                  <a:pt x="1561004" y="559346"/>
                </a:lnTo>
                <a:lnTo>
                  <a:pt x="1530092" y="678335"/>
                </a:lnTo>
                <a:lnTo>
                  <a:pt x="1493091" y="794514"/>
                </a:lnTo>
                <a:lnTo>
                  <a:pt x="1450939" y="908819"/>
                </a:lnTo>
                <a:lnTo>
                  <a:pt x="1404102" y="1020314"/>
                </a:lnTo>
                <a:lnTo>
                  <a:pt x="1352114" y="1128997"/>
                </a:lnTo>
                <a:lnTo>
                  <a:pt x="1294974" y="1234870"/>
                </a:lnTo>
                <a:lnTo>
                  <a:pt x="1233618" y="1337932"/>
                </a:lnTo>
                <a:lnTo>
                  <a:pt x="1167579" y="1437714"/>
                </a:lnTo>
                <a:lnTo>
                  <a:pt x="1097325" y="1534218"/>
                </a:lnTo>
                <a:lnTo>
                  <a:pt x="1022855" y="1627442"/>
                </a:lnTo>
                <a:lnTo>
                  <a:pt x="943702" y="1717387"/>
                </a:lnTo>
                <a:lnTo>
                  <a:pt x="902954" y="1760017"/>
                </a:lnTo>
                <a:lnTo>
                  <a:pt x="154510" y="1011881"/>
                </a:lnTo>
                <a:lnTo>
                  <a:pt x="154979" y="1011342"/>
                </a:lnTo>
                <a:lnTo>
                  <a:pt x="0" y="856832"/>
                </a:lnTo>
                <a:lnTo>
                  <a:pt x="39330" y="814224"/>
                </a:lnTo>
                <a:lnTo>
                  <a:pt x="110966" y="722454"/>
                </a:lnTo>
                <a:lnTo>
                  <a:pt x="173708" y="624598"/>
                </a:lnTo>
                <a:lnTo>
                  <a:pt x="223735" y="531326"/>
                </a:lnTo>
                <a:lnTo>
                  <a:pt x="117990" y="395242"/>
                </a:lnTo>
                <a:lnTo>
                  <a:pt x="288085" y="371342"/>
                </a:lnTo>
                <a:lnTo>
                  <a:pt x="310894" y="299657"/>
                </a:lnTo>
                <a:lnTo>
                  <a:pt x="336646" y="182135"/>
                </a:lnTo>
                <a:lnTo>
                  <a:pt x="352097" y="61804"/>
                </a:lnTo>
                <a:lnTo>
                  <a:pt x="354906" y="0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Freeform: Shape 85"/>
          <p:cNvSpPr>
            <a:spLocks/>
          </p:cNvSpPr>
          <p:nvPr/>
        </p:nvSpPr>
        <p:spPr bwMode="auto">
          <a:xfrm>
            <a:off x="4552297" y="4208695"/>
            <a:ext cx="573094" cy="1011342"/>
          </a:xfrm>
          <a:custGeom>
            <a:avLst/>
            <a:gdLst>
              <a:gd name="connsiteX0" fmla="*/ 0 w 573094"/>
              <a:gd name="connsiteY0" fmla="*/ 0 h 1011342"/>
              <a:gd name="connsiteX1" fmla="*/ 218188 w 573094"/>
              <a:gd name="connsiteY1" fmla="*/ 0 h 1011342"/>
              <a:gd name="connsiteX2" fmla="*/ 221465 w 573094"/>
              <a:gd name="connsiteY2" fmla="*/ 61804 h 1011342"/>
              <a:gd name="connsiteX3" fmla="*/ 236448 w 573094"/>
              <a:gd name="connsiteY3" fmla="*/ 182135 h 1011342"/>
              <a:gd name="connsiteX4" fmla="*/ 263137 w 573094"/>
              <a:gd name="connsiteY4" fmla="*/ 299657 h 1011342"/>
              <a:gd name="connsiteX5" fmla="*/ 293857 w 573094"/>
              <a:gd name="connsiteY5" fmla="*/ 396207 h 1011342"/>
              <a:gd name="connsiteX6" fmla="*/ 452295 w 573094"/>
              <a:gd name="connsiteY6" fmla="*/ 415650 h 1011342"/>
              <a:gd name="connsiteX7" fmla="*/ 355991 w 573094"/>
              <a:gd name="connsiteY7" fmla="*/ 543690 h 1011342"/>
              <a:gd name="connsiteX8" fmla="*/ 399387 w 573094"/>
              <a:gd name="connsiteY8" fmla="*/ 624598 h 1011342"/>
              <a:gd name="connsiteX9" fmla="*/ 462128 w 573094"/>
              <a:gd name="connsiteY9" fmla="*/ 722454 h 1011342"/>
              <a:gd name="connsiteX10" fmla="*/ 533764 w 573094"/>
              <a:gd name="connsiteY10" fmla="*/ 814224 h 1011342"/>
              <a:gd name="connsiteX11" fmla="*/ 573094 w 573094"/>
              <a:gd name="connsiteY11" fmla="*/ 856832 h 1011342"/>
              <a:gd name="connsiteX12" fmla="*/ 419052 w 573094"/>
              <a:gd name="connsiteY12" fmla="*/ 1011342 h 1011342"/>
              <a:gd name="connsiteX13" fmla="*/ 372230 w 573094"/>
              <a:gd name="connsiteY13" fmla="*/ 961243 h 1011342"/>
              <a:gd name="connsiteX14" fmla="*/ 287952 w 573094"/>
              <a:gd name="connsiteY14" fmla="*/ 853554 h 1011342"/>
              <a:gd name="connsiteX15" fmla="*/ 231298 w 573094"/>
              <a:gd name="connsiteY15" fmla="*/ 766935 h 1011342"/>
              <a:gd name="connsiteX16" fmla="*/ 195714 w 573094"/>
              <a:gd name="connsiteY16" fmla="*/ 707940 h 1011342"/>
              <a:gd name="connsiteX17" fmla="*/ 163406 w 573094"/>
              <a:gd name="connsiteY17" fmla="*/ 647072 h 1011342"/>
              <a:gd name="connsiteX18" fmla="*/ 133909 w 573094"/>
              <a:gd name="connsiteY18" fmla="*/ 584331 h 1011342"/>
              <a:gd name="connsiteX19" fmla="*/ 106753 w 573094"/>
              <a:gd name="connsiteY19" fmla="*/ 520654 h 1011342"/>
              <a:gd name="connsiteX20" fmla="*/ 82405 w 573094"/>
              <a:gd name="connsiteY20" fmla="*/ 455104 h 1011342"/>
              <a:gd name="connsiteX21" fmla="*/ 61804 w 573094"/>
              <a:gd name="connsiteY21" fmla="*/ 387681 h 1011342"/>
              <a:gd name="connsiteX22" fmla="*/ 43544 w 573094"/>
              <a:gd name="connsiteY22" fmla="*/ 319790 h 1011342"/>
              <a:gd name="connsiteX23" fmla="*/ 28093 w 573094"/>
              <a:gd name="connsiteY23" fmla="*/ 250962 h 1011342"/>
              <a:gd name="connsiteX24" fmla="*/ 15919 w 573094"/>
              <a:gd name="connsiteY24" fmla="*/ 180262 h 1011342"/>
              <a:gd name="connsiteX25" fmla="*/ 7023 w 573094"/>
              <a:gd name="connsiteY25" fmla="*/ 109094 h 1011342"/>
              <a:gd name="connsiteX26" fmla="*/ 1873 w 573094"/>
              <a:gd name="connsiteY26" fmla="*/ 36520 h 10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11342">
                <a:moveTo>
                  <a:pt x="0" y="0"/>
                </a:moveTo>
                <a:lnTo>
                  <a:pt x="218188" y="0"/>
                </a:lnTo>
                <a:lnTo>
                  <a:pt x="221465" y="61804"/>
                </a:lnTo>
                <a:lnTo>
                  <a:pt x="236448" y="182135"/>
                </a:lnTo>
                <a:lnTo>
                  <a:pt x="263137" y="299657"/>
                </a:lnTo>
                <a:lnTo>
                  <a:pt x="293857" y="396207"/>
                </a:lnTo>
                <a:lnTo>
                  <a:pt x="452295" y="415650"/>
                </a:lnTo>
                <a:lnTo>
                  <a:pt x="355991" y="543690"/>
                </a:lnTo>
                <a:lnTo>
                  <a:pt x="399387" y="624598"/>
                </a:lnTo>
                <a:lnTo>
                  <a:pt x="462128" y="722454"/>
                </a:lnTo>
                <a:lnTo>
                  <a:pt x="533764" y="814224"/>
                </a:lnTo>
                <a:lnTo>
                  <a:pt x="573094" y="856832"/>
                </a:lnTo>
                <a:lnTo>
                  <a:pt x="419052" y="1011342"/>
                </a:lnTo>
                <a:lnTo>
                  <a:pt x="372230" y="961243"/>
                </a:lnTo>
                <a:lnTo>
                  <a:pt x="287952" y="853554"/>
                </a:lnTo>
                <a:lnTo>
                  <a:pt x="231298" y="766935"/>
                </a:lnTo>
                <a:lnTo>
                  <a:pt x="195714" y="707940"/>
                </a:lnTo>
                <a:lnTo>
                  <a:pt x="163406" y="647072"/>
                </a:lnTo>
                <a:lnTo>
                  <a:pt x="133909" y="584331"/>
                </a:lnTo>
                <a:lnTo>
                  <a:pt x="106753" y="520654"/>
                </a:lnTo>
                <a:lnTo>
                  <a:pt x="82405" y="455104"/>
                </a:lnTo>
                <a:lnTo>
                  <a:pt x="61804" y="387681"/>
                </a:lnTo>
                <a:lnTo>
                  <a:pt x="43544" y="319790"/>
                </a:lnTo>
                <a:lnTo>
                  <a:pt x="28093" y="250962"/>
                </a:lnTo>
                <a:lnTo>
                  <a:pt x="15919" y="180262"/>
                </a:lnTo>
                <a:lnTo>
                  <a:pt x="7023" y="109094"/>
                </a:lnTo>
                <a:lnTo>
                  <a:pt x="1873" y="36520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Freeform: Shape 94"/>
          <p:cNvSpPr>
            <a:spLocks/>
          </p:cNvSpPr>
          <p:nvPr/>
        </p:nvSpPr>
        <p:spPr bwMode="auto">
          <a:xfrm>
            <a:off x="4553701" y="3104647"/>
            <a:ext cx="573094" cy="1009938"/>
          </a:xfrm>
          <a:custGeom>
            <a:avLst/>
            <a:gdLst>
              <a:gd name="connsiteX0" fmla="*/ 419052 w 573094"/>
              <a:gd name="connsiteY0" fmla="*/ 0 h 1009938"/>
              <a:gd name="connsiteX1" fmla="*/ 573094 w 573094"/>
              <a:gd name="connsiteY1" fmla="*/ 153971 h 1009938"/>
              <a:gd name="connsiteX2" fmla="*/ 534232 w 573094"/>
              <a:gd name="connsiteY2" fmla="*/ 196559 h 1009938"/>
              <a:gd name="connsiteX3" fmla="*/ 462596 w 573094"/>
              <a:gd name="connsiteY3" fmla="*/ 288286 h 1009938"/>
              <a:gd name="connsiteX4" fmla="*/ 399387 w 573094"/>
              <a:gd name="connsiteY4" fmla="*/ 385630 h 1009938"/>
              <a:gd name="connsiteX5" fmla="*/ 344606 w 573094"/>
              <a:gd name="connsiteY5" fmla="*/ 489057 h 1009938"/>
              <a:gd name="connsiteX6" fmla="*/ 343709 w 573094"/>
              <a:gd name="connsiteY6" fmla="*/ 491170 h 1009938"/>
              <a:gd name="connsiteX7" fmla="*/ 442463 w 573094"/>
              <a:gd name="connsiteY7" fmla="*/ 617505 h 1009938"/>
              <a:gd name="connsiteX8" fmla="*/ 285248 w 573094"/>
              <a:gd name="connsiteY8" fmla="*/ 639486 h 1009938"/>
              <a:gd name="connsiteX9" fmla="*/ 262668 w 573094"/>
              <a:gd name="connsiteY9" fmla="*/ 710420 h 1009938"/>
              <a:gd name="connsiteX10" fmla="*/ 236917 w 573094"/>
              <a:gd name="connsiteY10" fmla="*/ 827887 h 1009938"/>
              <a:gd name="connsiteX11" fmla="*/ 220997 w 573094"/>
              <a:gd name="connsiteY11" fmla="*/ 948163 h 1009938"/>
              <a:gd name="connsiteX12" fmla="*/ 217720 w 573094"/>
              <a:gd name="connsiteY12" fmla="*/ 1009938 h 1009938"/>
              <a:gd name="connsiteX13" fmla="*/ 0 w 573094"/>
              <a:gd name="connsiteY13" fmla="*/ 1009938 h 1009938"/>
              <a:gd name="connsiteX14" fmla="*/ 1404 w 573094"/>
              <a:gd name="connsiteY14" fmla="*/ 972966 h 1009938"/>
              <a:gd name="connsiteX15" fmla="*/ 6555 w 573094"/>
              <a:gd name="connsiteY15" fmla="*/ 900895 h 1009938"/>
              <a:gd name="connsiteX16" fmla="*/ 15451 w 573094"/>
              <a:gd name="connsiteY16" fmla="*/ 829291 h 1009938"/>
              <a:gd name="connsiteX17" fmla="*/ 27624 w 573094"/>
              <a:gd name="connsiteY17" fmla="*/ 759092 h 1009938"/>
              <a:gd name="connsiteX18" fmla="*/ 43075 w 573094"/>
              <a:gd name="connsiteY18" fmla="*/ 690296 h 1009938"/>
              <a:gd name="connsiteX19" fmla="*/ 61336 w 573094"/>
              <a:gd name="connsiteY19" fmla="*/ 622436 h 1009938"/>
              <a:gd name="connsiteX20" fmla="*/ 82405 w 573094"/>
              <a:gd name="connsiteY20" fmla="*/ 555513 h 1009938"/>
              <a:gd name="connsiteX21" fmla="*/ 106284 w 573094"/>
              <a:gd name="connsiteY21" fmla="*/ 489993 h 1009938"/>
              <a:gd name="connsiteX22" fmla="*/ 133909 w 573094"/>
              <a:gd name="connsiteY22" fmla="*/ 425878 h 1009938"/>
              <a:gd name="connsiteX23" fmla="*/ 163407 w 573094"/>
              <a:gd name="connsiteY23" fmla="*/ 363634 h 1009938"/>
              <a:gd name="connsiteX24" fmla="*/ 195714 w 573094"/>
              <a:gd name="connsiteY24" fmla="*/ 302326 h 1009938"/>
              <a:gd name="connsiteX25" fmla="*/ 231298 w 573094"/>
              <a:gd name="connsiteY25" fmla="*/ 243358 h 1009938"/>
              <a:gd name="connsiteX26" fmla="*/ 287952 w 573094"/>
              <a:gd name="connsiteY26" fmla="*/ 157715 h 1009938"/>
              <a:gd name="connsiteX27" fmla="*/ 372699 w 573094"/>
              <a:gd name="connsiteY27" fmla="*/ 50076 h 10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094" h="1009938">
                <a:moveTo>
                  <a:pt x="419052" y="0"/>
                </a:moveTo>
                <a:lnTo>
                  <a:pt x="573094" y="153971"/>
                </a:lnTo>
                <a:lnTo>
                  <a:pt x="534232" y="196559"/>
                </a:lnTo>
                <a:lnTo>
                  <a:pt x="462596" y="288286"/>
                </a:lnTo>
                <a:lnTo>
                  <a:pt x="399387" y="385630"/>
                </a:lnTo>
                <a:lnTo>
                  <a:pt x="344606" y="489057"/>
                </a:lnTo>
                <a:lnTo>
                  <a:pt x="343709" y="491170"/>
                </a:lnTo>
                <a:lnTo>
                  <a:pt x="442463" y="617505"/>
                </a:lnTo>
                <a:lnTo>
                  <a:pt x="285248" y="639486"/>
                </a:lnTo>
                <a:lnTo>
                  <a:pt x="262668" y="710420"/>
                </a:lnTo>
                <a:lnTo>
                  <a:pt x="236917" y="827887"/>
                </a:lnTo>
                <a:lnTo>
                  <a:pt x="220997" y="948163"/>
                </a:lnTo>
                <a:lnTo>
                  <a:pt x="217720" y="1009938"/>
                </a:lnTo>
                <a:lnTo>
                  <a:pt x="0" y="1009938"/>
                </a:lnTo>
                <a:lnTo>
                  <a:pt x="1404" y="972966"/>
                </a:lnTo>
                <a:lnTo>
                  <a:pt x="6555" y="900895"/>
                </a:lnTo>
                <a:lnTo>
                  <a:pt x="15451" y="829291"/>
                </a:lnTo>
                <a:lnTo>
                  <a:pt x="27624" y="759092"/>
                </a:lnTo>
                <a:lnTo>
                  <a:pt x="43075" y="690296"/>
                </a:lnTo>
                <a:lnTo>
                  <a:pt x="61336" y="622436"/>
                </a:lnTo>
                <a:lnTo>
                  <a:pt x="82405" y="555513"/>
                </a:lnTo>
                <a:lnTo>
                  <a:pt x="106284" y="489993"/>
                </a:lnTo>
                <a:lnTo>
                  <a:pt x="133909" y="425878"/>
                </a:lnTo>
                <a:lnTo>
                  <a:pt x="163407" y="363634"/>
                </a:lnTo>
                <a:lnTo>
                  <a:pt x="195714" y="302326"/>
                </a:lnTo>
                <a:lnTo>
                  <a:pt x="231298" y="243358"/>
                </a:lnTo>
                <a:lnTo>
                  <a:pt x="287952" y="157715"/>
                </a:lnTo>
                <a:lnTo>
                  <a:pt x="372699" y="50076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: Shape 99"/>
          <p:cNvSpPr>
            <a:spLocks/>
          </p:cNvSpPr>
          <p:nvPr/>
        </p:nvSpPr>
        <p:spPr bwMode="auto">
          <a:xfrm>
            <a:off x="5038304" y="2620044"/>
            <a:ext cx="1011342" cy="571690"/>
          </a:xfrm>
          <a:custGeom>
            <a:avLst/>
            <a:gdLst>
              <a:gd name="connsiteX0" fmla="*/ 1011342 w 1011342"/>
              <a:gd name="connsiteY0" fmla="*/ 0 h 571690"/>
              <a:gd name="connsiteX1" fmla="*/ 1011342 w 1011342"/>
              <a:gd name="connsiteY1" fmla="*/ 217542 h 571690"/>
              <a:gd name="connsiteX2" fmla="*/ 949538 w 1011342"/>
              <a:gd name="connsiteY2" fmla="*/ 221284 h 571690"/>
              <a:gd name="connsiteX3" fmla="*/ 828271 w 1011342"/>
              <a:gd name="connsiteY3" fmla="*/ 236255 h 571690"/>
              <a:gd name="connsiteX4" fmla="*/ 711685 w 1011342"/>
              <a:gd name="connsiteY4" fmla="*/ 261986 h 571690"/>
              <a:gd name="connsiteX5" fmla="*/ 611225 w 1011342"/>
              <a:gd name="connsiteY5" fmla="*/ 293924 h 571690"/>
              <a:gd name="connsiteX6" fmla="*/ 590824 w 1011342"/>
              <a:gd name="connsiteY6" fmla="*/ 457914 h 571690"/>
              <a:gd name="connsiteX7" fmla="*/ 460567 w 1011342"/>
              <a:gd name="connsiteY7" fmla="*/ 359408 h 571690"/>
              <a:gd name="connsiteX8" fmla="*/ 386745 w 1011342"/>
              <a:gd name="connsiteY8" fmla="*/ 398125 h 571690"/>
              <a:gd name="connsiteX9" fmla="*/ 288888 w 1011342"/>
              <a:gd name="connsiteY9" fmla="*/ 461750 h 571690"/>
              <a:gd name="connsiteX10" fmla="*/ 197586 w 1011342"/>
              <a:gd name="connsiteY10" fmla="*/ 533328 h 571690"/>
              <a:gd name="connsiteX11" fmla="*/ 154979 w 1011342"/>
              <a:gd name="connsiteY11" fmla="*/ 571690 h 571690"/>
              <a:gd name="connsiteX12" fmla="*/ 0 w 1011342"/>
              <a:gd name="connsiteY12" fmla="*/ 417774 h 571690"/>
              <a:gd name="connsiteX13" fmla="*/ 51035 w 1011342"/>
              <a:gd name="connsiteY13" fmla="*/ 371926 h 571690"/>
              <a:gd name="connsiteX14" fmla="*/ 158256 w 1011342"/>
              <a:gd name="connsiteY14" fmla="*/ 287249 h 571690"/>
              <a:gd name="connsiteX15" fmla="*/ 243939 w 1011342"/>
              <a:gd name="connsiteY15" fmla="*/ 230173 h 571690"/>
              <a:gd name="connsiteX16" fmla="*/ 303402 w 1011342"/>
              <a:gd name="connsiteY16" fmla="*/ 195554 h 571690"/>
              <a:gd name="connsiteX17" fmla="*/ 364739 w 1011342"/>
              <a:gd name="connsiteY17" fmla="*/ 162805 h 571690"/>
              <a:gd name="connsiteX18" fmla="*/ 427011 w 1011342"/>
              <a:gd name="connsiteY18" fmla="*/ 132864 h 571690"/>
              <a:gd name="connsiteX19" fmla="*/ 490688 w 1011342"/>
              <a:gd name="connsiteY19" fmla="*/ 106198 h 571690"/>
              <a:gd name="connsiteX20" fmla="*/ 556238 w 1011342"/>
              <a:gd name="connsiteY20" fmla="*/ 82338 h 571690"/>
              <a:gd name="connsiteX21" fmla="*/ 623193 w 1011342"/>
              <a:gd name="connsiteY21" fmla="*/ 60818 h 571690"/>
              <a:gd name="connsiteX22" fmla="*/ 691084 w 1011342"/>
              <a:gd name="connsiteY22" fmla="*/ 42573 h 571690"/>
              <a:gd name="connsiteX23" fmla="*/ 760380 w 1011342"/>
              <a:gd name="connsiteY23" fmla="*/ 27134 h 571690"/>
              <a:gd name="connsiteX24" fmla="*/ 830612 w 1011342"/>
              <a:gd name="connsiteY24" fmla="*/ 15906 h 571690"/>
              <a:gd name="connsiteX25" fmla="*/ 902248 w 1011342"/>
              <a:gd name="connsiteY25" fmla="*/ 6550 h 571690"/>
              <a:gd name="connsiteX26" fmla="*/ 974353 w 1011342"/>
              <a:gd name="connsiteY26" fmla="*/ 936 h 5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1342" h="571690">
                <a:moveTo>
                  <a:pt x="1011342" y="0"/>
                </a:moveTo>
                <a:lnTo>
                  <a:pt x="1011342" y="217542"/>
                </a:lnTo>
                <a:lnTo>
                  <a:pt x="949538" y="221284"/>
                </a:lnTo>
                <a:lnTo>
                  <a:pt x="828271" y="236255"/>
                </a:lnTo>
                <a:lnTo>
                  <a:pt x="711685" y="261986"/>
                </a:lnTo>
                <a:lnTo>
                  <a:pt x="611225" y="293924"/>
                </a:lnTo>
                <a:lnTo>
                  <a:pt x="590824" y="457914"/>
                </a:lnTo>
                <a:lnTo>
                  <a:pt x="460567" y="359408"/>
                </a:lnTo>
                <a:lnTo>
                  <a:pt x="386745" y="398125"/>
                </a:lnTo>
                <a:lnTo>
                  <a:pt x="288888" y="461750"/>
                </a:lnTo>
                <a:lnTo>
                  <a:pt x="197586" y="533328"/>
                </a:lnTo>
                <a:lnTo>
                  <a:pt x="154979" y="571690"/>
                </a:lnTo>
                <a:lnTo>
                  <a:pt x="0" y="417774"/>
                </a:lnTo>
                <a:lnTo>
                  <a:pt x="51035" y="371926"/>
                </a:lnTo>
                <a:lnTo>
                  <a:pt x="158256" y="287249"/>
                </a:lnTo>
                <a:lnTo>
                  <a:pt x="243939" y="230173"/>
                </a:lnTo>
                <a:lnTo>
                  <a:pt x="303402" y="195554"/>
                </a:lnTo>
                <a:lnTo>
                  <a:pt x="364739" y="162805"/>
                </a:lnTo>
                <a:lnTo>
                  <a:pt x="427011" y="132864"/>
                </a:lnTo>
                <a:lnTo>
                  <a:pt x="490688" y="106198"/>
                </a:lnTo>
                <a:lnTo>
                  <a:pt x="556238" y="82338"/>
                </a:lnTo>
                <a:lnTo>
                  <a:pt x="623193" y="60818"/>
                </a:lnTo>
                <a:lnTo>
                  <a:pt x="691084" y="42573"/>
                </a:lnTo>
                <a:lnTo>
                  <a:pt x="760380" y="27134"/>
                </a:lnTo>
                <a:lnTo>
                  <a:pt x="830612" y="15906"/>
                </a:lnTo>
                <a:lnTo>
                  <a:pt x="902248" y="6550"/>
                </a:lnTo>
                <a:lnTo>
                  <a:pt x="974353" y="936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: Shape 104"/>
          <p:cNvSpPr>
            <a:spLocks/>
          </p:cNvSpPr>
          <p:nvPr/>
        </p:nvSpPr>
        <p:spPr bwMode="auto">
          <a:xfrm>
            <a:off x="6143757" y="2620044"/>
            <a:ext cx="1009938" cy="571690"/>
          </a:xfrm>
          <a:custGeom>
            <a:avLst/>
            <a:gdLst>
              <a:gd name="connsiteX0" fmla="*/ 0 w 1009938"/>
              <a:gd name="connsiteY0" fmla="*/ 0 h 571690"/>
              <a:gd name="connsiteX1" fmla="*/ 36487 w 1009938"/>
              <a:gd name="connsiteY1" fmla="*/ 936 h 571690"/>
              <a:gd name="connsiteX2" fmla="*/ 108993 w 1009938"/>
              <a:gd name="connsiteY2" fmla="*/ 6550 h 571690"/>
              <a:gd name="connsiteX3" fmla="*/ 180095 w 1009938"/>
              <a:gd name="connsiteY3" fmla="*/ 15906 h 571690"/>
              <a:gd name="connsiteX4" fmla="*/ 250262 w 1009938"/>
              <a:gd name="connsiteY4" fmla="*/ 27134 h 571690"/>
              <a:gd name="connsiteX5" fmla="*/ 319962 w 1009938"/>
              <a:gd name="connsiteY5" fmla="*/ 42573 h 571690"/>
              <a:gd name="connsiteX6" fmla="*/ 387790 w 1009938"/>
              <a:gd name="connsiteY6" fmla="*/ 60818 h 571690"/>
              <a:gd name="connsiteX7" fmla="*/ 454683 w 1009938"/>
              <a:gd name="connsiteY7" fmla="*/ 82338 h 571690"/>
              <a:gd name="connsiteX8" fmla="*/ 519704 w 1009938"/>
              <a:gd name="connsiteY8" fmla="*/ 106198 h 571690"/>
              <a:gd name="connsiteX9" fmla="*/ 583322 w 1009938"/>
              <a:gd name="connsiteY9" fmla="*/ 132864 h 571690"/>
              <a:gd name="connsiteX10" fmla="*/ 646473 w 1009938"/>
              <a:gd name="connsiteY10" fmla="*/ 162805 h 571690"/>
              <a:gd name="connsiteX11" fmla="*/ 706816 w 1009938"/>
              <a:gd name="connsiteY11" fmla="*/ 195554 h 571690"/>
              <a:gd name="connsiteX12" fmla="*/ 766225 w 1009938"/>
              <a:gd name="connsiteY12" fmla="*/ 230173 h 571690"/>
              <a:gd name="connsiteX13" fmla="*/ 851828 w 1009938"/>
              <a:gd name="connsiteY13" fmla="*/ 287249 h 571690"/>
              <a:gd name="connsiteX14" fmla="*/ 959418 w 1009938"/>
              <a:gd name="connsiteY14" fmla="*/ 371926 h 571690"/>
              <a:gd name="connsiteX15" fmla="*/ 1009938 w 1009938"/>
              <a:gd name="connsiteY15" fmla="*/ 417774 h 571690"/>
              <a:gd name="connsiteX16" fmla="*/ 856038 w 1009938"/>
              <a:gd name="connsiteY16" fmla="*/ 571690 h 571690"/>
              <a:gd name="connsiteX17" fmla="*/ 812535 w 1009938"/>
              <a:gd name="connsiteY17" fmla="*/ 533328 h 571690"/>
              <a:gd name="connsiteX18" fmla="*/ 721318 w 1009938"/>
              <a:gd name="connsiteY18" fmla="*/ 461750 h 571690"/>
              <a:gd name="connsiteX19" fmla="*/ 623552 w 1009938"/>
              <a:gd name="connsiteY19" fmla="*/ 398125 h 571690"/>
              <a:gd name="connsiteX20" fmla="*/ 521785 w 1009938"/>
              <a:gd name="connsiteY20" fmla="*/ 344215 h 571690"/>
              <a:gd name="connsiteX21" fmla="*/ 387214 w 1009938"/>
              <a:gd name="connsiteY21" fmla="*/ 449487 h 571690"/>
              <a:gd name="connsiteX22" fmla="*/ 363626 w 1009938"/>
              <a:gd name="connsiteY22" fmla="*/ 282450 h 571690"/>
              <a:gd name="connsiteX23" fmla="*/ 299847 w 1009938"/>
              <a:gd name="connsiteY23" fmla="*/ 261986 h 571690"/>
              <a:gd name="connsiteX24" fmla="*/ 182434 w 1009938"/>
              <a:gd name="connsiteY24" fmla="*/ 236255 h 571690"/>
              <a:gd name="connsiteX25" fmla="*/ 61747 w 1009938"/>
              <a:gd name="connsiteY25" fmla="*/ 221284 h 571690"/>
              <a:gd name="connsiteX26" fmla="*/ 0 w 1009938"/>
              <a:gd name="connsiteY26" fmla="*/ 217542 h 5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9938" h="571690">
                <a:moveTo>
                  <a:pt x="0" y="0"/>
                </a:moveTo>
                <a:lnTo>
                  <a:pt x="36487" y="936"/>
                </a:lnTo>
                <a:lnTo>
                  <a:pt x="108993" y="6550"/>
                </a:lnTo>
                <a:lnTo>
                  <a:pt x="180095" y="15906"/>
                </a:lnTo>
                <a:lnTo>
                  <a:pt x="250262" y="27134"/>
                </a:lnTo>
                <a:lnTo>
                  <a:pt x="319962" y="42573"/>
                </a:lnTo>
                <a:lnTo>
                  <a:pt x="387790" y="60818"/>
                </a:lnTo>
                <a:lnTo>
                  <a:pt x="454683" y="82338"/>
                </a:lnTo>
                <a:lnTo>
                  <a:pt x="519704" y="106198"/>
                </a:lnTo>
                <a:lnTo>
                  <a:pt x="583322" y="132864"/>
                </a:lnTo>
                <a:lnTo>
                  <a:pt x="646473" y="162805"/>
                </a:lnTo>
                <a:lnTo>
                  <a:pt x="706816" y="195554"/>
                </a:lnTo>
                <a:lnTo>
                  <a:pt x="766225" y="230173"/>
                </a:lnTo>
                <a:lnTo>
                  <a:pt x="851828" y="287249"/>
                </a:lnTo>
                <a:lnTo>
                  <a:pt x="959418" y="371926"/>
                </a:lnTo>
                <a:lnTo>
                  <a:pt x="1009938" y="417774"/>
                </a:lnTo>
                <a:lnTo>
                  <a:pt x="856038" y="571690"/>
                </a:lnTo>
                <a:lnTo>
                  <a:pt x="812535" y="533328"/>
                </a:lnTo>
                <a:lnTo>
                  <a:pt x="721318" y="461750"/>
                </a:lnTo>
                <a:lnTo>
                  <a:pt x="623552" y="398125"/>
                </a:lnTo>
                <a:lnTo>
                  <a:pt x="521785" y="344215"/>
                </a:lnTo>
                <a:lnTo>
                  <a:pt x="387214" y="449487"/>
                </a:lnTo>
                <a:lnTo>
                  <a:pt x="363626" y="282450"/>
                </a:lnTo>
                <a:lnTo>
                  <a:pt x="299847" y="261986"/>
                </a:lnTo>
                <a:lnTo>
                  <a:pt x="182434" y="236255"/>
                </a:lnTo>
                <a:lnTo>
                  <a:pt x="61747" y="221284"/>
                </a:lnTo>
                <a:lnTo>
                  <a:pt x="0" y="217542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: Shape 110"/>
          <p:cNvSpPr>
            <a:spLocks/>
          </p:cNvSpPr>
          <p:nvPr/>
        </p:nvSpPr>
        <p:spPr bwMode="auto">
          <a:xfrm>
            <a:off x="7066607" y="3104647"/>
            <a:ext cx="573094" cy="1009938"/>
          </a:xfrm>
          <a:custGeom>
            <a:avLst/>
            <a:gdLst>
              <a:gd name="connsiteX0" fmla="*/ 154853 w 573094"/>
              <a:gd name="connsiteY0" fmla="*/ 0 h 1009938"/>
              <a:gd name="connsiteX1" fmla="*/ 200700 w 573094"/>
              <a:gd name="connsiteY1" fmla="*/ 50076 h 1009938"/>
              <a:gd name="connsiteX2" fmla="*/ 285378 w 573094"/>
              <a:gd name="connsiteY2" fmla="*/ 157715 h 1009938"/>
              <a:gd name="connsiteX3" fmla="*/ 342453 w 573094"/>
              <a:gd name="connsiteY3" fmla="*/ 243826 h 1009938"/>
              <a:gd name="connsiteX4" fmla="*/ 377073 w 573094"/>
              <a:gd name="connsiteY4" fmla="*/ 302326 h 1009938"/>
              <a:gd name="connsiteX5" fmla="*/ 409353 w 573094"/>
              <a:gd name="connsiteY5" fmla="*/ 363634 h 1009938"/>
              <a:gd name="connsiteX6" fmla="*/ 439294 w 573094"/>
              <a:gd name="connsiteY6" fmla="*/ 425878 h 1009938"/>
              <a:gd name="connsiteX7" fmla="*/ 466429 w 573094"/>
              <a:gd name="connsiteY7" fmla="*/ 489993 h 1009938"/>
              <a:gd name="connsiteX8" fmla="*/ 490288 w 573094"/>
              <a:gd name="connsiteY8" fmla="*/ 555513 h 1009938"/>
              <a:gd name="connsiteX9" fmla="*/ 511340 w 573094"/>
              <a:gd name="connsiteY9" fmla="*/ 622436 h 1009938"/>
              <a:gd name="connsiteX10" fmla="*/ 530054 w 573094"/>
              <a:gd name="connsiteY10" fmla="*/ 690296 h 1009938"/>
              <a:gd name="connsiteX11" fmla="*/ 545024 w 573094"/>
              <a:gd name="connsiteY11" fmla="*/ 759092 h 1009938"/>
              <a:gd name="connsiteX12" fmla="*/ 557188 w 573094"/>
              <a:gd name="connsiteY12" fmla="*/ 829291 h 1009938"/>
              <a:gd name="connsiteX13" fmla="*/ 566077 w 573094"/>
              <a:gd name="connsiteY13" fmla="*/ 900895 h 1009938"/>
              <a:gd name="connsiteX14" fmla="*/ 571691 w 573094"/>
              <a:gd name="connsiteY14" fmla="*/ 972966 h 1009938"/>
              <a:gd name="connsiteX15" fmla="*/ 573094 w 573094"/>
              <a:gd name="connsiteY15" fmla="*/ 1009938 h 1009938"/>
              <a:gd name="connsiteX16" fmla="*/ 355085 w 573094"/>
              <a:gd name="connsiteY16" fmla="*/ 1009938 h 1009938"/>
              <a:gd name="connsiteX17" fmla="*/ 352278 w 573094"/>
              <a:gd name="connsiteY17" fmla="*/ 948163 h 1009938"/>
              <a:gd name="connsiteX18" fmla="*/ 336839 w 573094"/>
              <a:gd name="connsiteY18" fmla="*/ 827887 h 1009938"/>
              <a:gd name="connsiteX19" fmla="*/ 310641 w 573094"/>
              <a:gd name="connsiteY19" fmla="*/ 710420 h 1009938"/>
              <a:gd name="connsiteX20" fmla="*/ 281337 w 573094"/>
              <a:gd name="connsiteY20" fmla="*/ 618289 h 1009938"/>
              <a:gd name="connsiteX21" fmla="*/ 109562 w 573094"/>
              <a:gd name="connsiteY21" fmla="*/ 597380 h 1009938"/>
              <a:gd name="connsiteX22" fmla="*/ 213033 w 573094"/>
              <a:gd name="connsiteY22" fmla="*/ 459322 h 1009938"/>
              <a:gd name="connsiteX23" fmla="*/ 174034 w 573094"/>
              <a:gd name="connsiteY23" fmla="*/ 385630 h 1009938"/>
              <a:gd name="connsiteX24" fmla="*/ 110409 w 573094"/>
              <a:gd name="connsiteY24" fmla="*/ 288286 h 1009938"/>
              <a:gd name="connsiteX25" fmla="*/ 39298 w 573094"/>
              <a:gd name="connsiteY25" fmla="*/ 196559 h 1009938"/>
              <a:gd name="connsiteX26" fmla="*/ 0 w 573094"/>
              <a:gd name="connsiteY26" fmla="*/ 153971 h 10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09938">
                <a:moveTo>
                  <a:pt x="154853" y="0"/>
                </a:moveTo>
                <a:lnTo>
                  <a:pt x="200700" y="50076"/>
                </a:lnTo>
                <a:lnTo>
                  <a:pt x="285378" y="157715"/>
                </a:lnTo>
                <a:lnTo>
                  <a:pt x="342453" y="243826"/>
                </a:lnTo>
                <a:lnTo>
                  <a:pt x="377073" y="302326"/>
                </a:lnTo>
                <a:lnTo>
                  <a:pt x="409353" y="363634"/>
                </a:lnTo>
                <a:lnTo>
                  <a:pt x="439294" y="425878"/>
                </a:lnTo>
                <a:lnTo>
                  <a:pt x="466429" y="489993"/>
                </a:lnTo>
                <a:lnTo>
                  <a:pt x="490288" y="555513"/>
                </a:lnTo>
                <a:lnTo>
                  <a:pt x="511340" y="622436"/>
                </a:lnTo>
                <a:lnTo>
                  <a:pt x="530054" y="690296"/>
                </a:lnTo>
                <a:lnTo>
                  <a:pt x="545024" y="759092"/>
                </a:lnTo>
                <a:lnTo>
                  <a:pt x="557188" y="829291"/>
                </a:lnTo>
                <a:lnTo>
                  <a:pt x="566077" y="900895"/>
                </a:lnTo>
                <a:lnTo>
                  <a:pt x="571691" y="972966"/>
                </a:lnTo>
                <a:lnTo>
                  <a:pt x="573094" y="1009938"/>
                </a:lnTo>
                <a:lnTo>
                  <a:pt x="355085" y="1009938"/>
                </a:lnTo>
                <a:lnTo>
                  <a:pt x="352278" y="948163"/>
                </a:lnTo>
                <a:lnTo>
                  <a:pt x="336839" y="827887"/>
                </a:lnTo>
                <a:lnTo>
                  <a:pt x="310641" y="710420"/>
                </a:lnTo>
                <a:lnTo>
                  <a:pt x="281337" y="618289"/>
                </a:lnTo>
                <a:lnTo>
                  <a:pt x="109562" y="597380"/>
                </a:lnTo>
                <a:lnTo>
                  <a:pt x="213033" y="459322"/>
                </a:lnTo>
                <a:lnTo>
                  <a:pt x="174034" y="385630"/>
                </a:lnTo>
                <a:lnTo>
                  <a:pt x="110409" y="288286"/>
                </a:lnTo>
                <a:lnTo>
                  <a:pt x="39298" y="196559"/>
                </a:lnTo>
                <a:lnTo>
                  <a:pt x="0" y="153971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: Shape 115"/>
          <p:cNvSpPr>
            <a:spLocks/>
          </p:cNvSpPr>
          <p:nvPr/>
        </p:nvSpPr>
        <p:spPr bwMode="auto">
          <a:xfrm>
            <a:off x="7066608" y="4208696"/>
            <a:ext cx="573094" cy="1011342"/>
          </a:xfrm>
          <a:custGeom>
            <a:avLst/>
            <a:gdLst>
              <a:gd name="connsiteX0" fmla="*/ 354906 w 573094"/>
              <a:gd name="connsiteY0" fmla="*/ 0 h 1011342"/>
              <a:gd name="connsiteX1" fmla="*/ 573094 w 573094"/>
              <a:gd name="connsiteY1" fmla="*/ 0 h 1011342"/>
              <a:gd name="connsiteX2" fmla="*/ 572158 w 573094"/>
              <a:gd name="connsiteY2" fmla="*/ 36520 h 1011342"/>
              <a:gd name="connsiteX3" fmla="*/ 566539 w 573094"/>
              <a:gd name="connsiteY3" fmla="*/ 109094 h 1011342"/>
              <a:gd name="connsiteX4" fmla="*/ 557175 w 573094"/>
              <a:gd name="connsiteY4" fmla="*/ 180262 h 1011342"/>
              <a:gd name="connsiteX5" fmla="*/ 545001 w 573094"/>
              <a:gd name="connsiteY5" fmla="*/ 250962 h 1011342"/>
              <a:gd name="connsiteX6" fmla="*/ 530487 w 573094"/>
              <a:gd name="connsiteY6" fmla="*/ 319790 h 1011342"/>
              <a:gd name="connsiteX7" fmla="*/ 512226 w 573094"/>
              <a:gd name="connsiteY7" fmla="*/ 387681 h 1011342"/>
              <a:gd name="connsiteX8" fmla="*/ 490689 w 573094"/>
              <a:gd name="connsiteY8" fmla="*/ 455104 h 1011342"/>
              <a:gd name="connsiteX9" fmla="*/ 466810 w 573094"/>
              <a:gd name="connsiteY9" fmla="*/ 520654 h 1011342"/>
              <a:gd name="connsiteX10" fmla="*/ 440121 w 573094"/>
              <a:gd name="connsiteY10" fmla="*/ 584331 h 1011342"/>
              <a:gd name="connsiteX11" fmla="*/ 410156 w 573094"/>
              <a:gd name="connsiteY11" fmla="*/ 647072 h 1011342"/>
              <a:gd name="connsiteX12" fmla="*/ 377381 w 573094"/>
              <a:gd name="connsiteY12" fmla="*/ 707940 h 1011342"/>
              <a:gd name="connsiteX13" fmla="*/ 342733 w 573094"/>
              <a:gd name="connsiteY13" fmla="*/ 766935 h 1011342"/>
              <a:gd name="connsiteX14" fmla="*/ 285611 w 573094"/>
              <a:gd name="connsiteY14" fmla="*/ 853554 h 1011342"/>
              <a:gd name="connsiteX15" fmla="*/ 200864 w 573094"/>
              <a:gd name="connsiteY15" fmla="*/ 961243 h 1011342"/>
              <a:gd name="connsiteX16" fmla="*/ 154979 w 573094"/>
              <a:gd name="connsiteY16" fmla="*/ 1011342 h 1011342"/>
              <a:gd name="connsiteX17" fmla="*/ 0 w 573094"/>
              <a:gd name="connsiteY17" fmla="*/ 856832 h 1011342"/>
              <a:gd name="connsiteX18" fmla="*/ 39330 w 573094"/>
              <a:gd name="connsiteY18" fmla="*/ 814224 h 1011342"/>
              <a:gd name="connsiteX19" fmla="*/ 110966 w 573094"/>
              <a:gd name="connsiteY19" fmla="*/ 722454 h 1011342"/>
              <a:gd name="connsiteX20" fmla="*/ 173708 w 573094"/>
              <a:gd name="connsiteY20" fmla="*/ 624598 h 1011342"/>
              <a:gd name="connsiteX21" fmla="*/ 223735 w 573094"/>
              <a:gd name="connsiteY21" fmla="*/ 531326 h 1011342"/>
              <a:gd name="connsiteX22" fmla="*/ 117990 w 573094"/>
              <a:gd name="connsiteY22" fmla="*/ 395242 h 1011342"/>
              <a:gd name="connsiteX23" fmla="*/ 288085 w 573094"/>
              <a:gd name="connsiteY23" fmla="*/ 371342 h 1011342"/>
              <a:gd name="connsiteX24" fmla="*/ 310894 w 573094"/>
              <a:gd name="connsiteY24" fmla="*/ 299657 h 1011342"/>
              <a:gd name="connsiteX25" fmla="*/ 336646 w 573094"/>
              <a:gd name="connsiteY25" fmla="*/ 182135 h 1011342"/>
              <a:gd name="connsiteX26" fmla="*/ 352097 w 573094"/>
              <a:gd name="connsiteY26" fmla="*/ 61804 h 10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11342">
                <a:moveTo>
                  <a:pt x="354906" y="0"/>
                </a:moveTo>
                <a:lnTo>
                  <a:pt x="573094" y="0"/>
                </a:lnTo>
                <a:lnTo>
                  <a:pt x="572158" y="36520"/>
                </a:lnTo>
                <a:lnTo>
                  <a:pt x="566539" y="109094"/>
                </a:lnTo>
                <a:lnTo>
                  <a:pt x="557175" y="180262"/>
                </a:lnTo>
                <a:lnTo>
                  <a:pt x="545001" y="250962"/>
                </a:lnTo>
                <a:lnTo>
                  <a:pt x="530487" y="319790"/>
                </a:lnTo>
                <a:lnTo>
                  <a:pt x="512226" y="387681"/>
                </a:lnTo>
                <a:lnTo>
                  <a:pt x="490689" y="455104"/>
                </a:lnTo>
                <a:lnTo>
                  <a:pt x="466810" y="520654"/>
                </a:lnTo>
                <a:lnTo>
                  <a:pt x="440121" y="584331"/>
                </a:lnTo>
                <a:lnTo>
                  <a:pt x="410156" y="647072"/>
                </a:lnTo>
                <a:lnTo>
                  <a:pt x="377381" y="707940"/>
                </a:lnTo>
                <a:lnTo>
                  <a:pt x="342733" y="766935"/>
                </a:lnTo>
                <a:lnTo>
                  <a:pt x="285611" y="853554"/>
                </a:lnTo>
                <a:lnTo>
                  <a:pt x="200864" y="961243"/>
                </a:lnTo>
                <a:lnTo>
                  <a:pt x="154979" y="1011342"/>
                </a:lnTo>
                <a:lnTo>
                  <a:pt x="0" y="856832"/>
                </a:lnTo>
                <a:lnTo>
                  <a:pt x="39330" y="814224"/>
                </a:lnTo>
                <a:lnTo>
                  <a:pt x="110966" y="722454"/>
                </a:lnTo>
                <a:lnTo>
                  <a:pt x="173708" y="624598"/>
                </a:lnTo>
                <a:lnTo>
                  <a:pt x="223735" y="531326"/>
                </a:lnTo>
                <a:lnTo>
                  <a:pt x="117990" y="395242"/>
                </a:lnTo>
                <a:lnTo>
                  <a:pt x="288085" y="371342"/>
                </a:lnTo>
                <a:lnTo>
                  <a:pt x="310894" y="299657"/>
                </a:lnTo>
                <a:lnTo>
                  <a:pt x="336646" y="182135"/>
                </a:lnTo>
                <a:lnTo>
                  <a:pt x="352097" y="61804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796962" y="4515715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96962" y="308070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26997" y="1850603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10482" y="1850603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611790" y="308070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59303" y="4515715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06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07244" y="4931159"/>
            <a:ext cx="315983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Понимание</a:t>
            </a:r>
            <a:r>
              <a:rPr lang="ru-RU" sz="2400" b="1" dirty="0" smtClean="0">
                <a:solidFill>
                  <a:srgbClr val="001E7E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бизнеса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7083" y="5426640"/>
            <a:ext cx="324000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Определение бизнес-целей и их трансформация в задачу интеллектуального анализа данных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39344" y="4915770"/>
            <a:ext cx="2323713" cy="492443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Развертывание</a:t>
            </a:r>
            <a:endParaRPr lang="en-US" sz="26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652852" y="5534362"/>
            <a:ext cx="3299971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Представление результатов для использования бизнес-заказчиком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348608" y="920333"/>
            <a:ext cx="2946832" cy="492443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>
                <a:solidFill>
                  <a:schemeClr val="bg1">
                    <a:lumMod val="50000"/>
                  </a:schemeClr>
                </a:solidFill>
              </a:rPr>
              <a:t>Подготовка данных</a:t>
            </a: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55440" y="1394773"/>
            <a:ext cx="3240000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Определение окончательного набора для построения Модели или проверки гипотезы, выполнение необходимых преобразований с данными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566357" y="920332"/>
            <a:ext cx="2494850" cy="492444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Моделирование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566357" y="1610216"/>
            <a:ext cx="3240000" cy="52322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Выбор методов моделирования, их использование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5511" y="2720533"/>
            <a:ext cx="2974532" cy="49244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7030A0"/>
                </a:solidFill>
              </a:rPr>
              <a:t>Понимание данных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60043" y="3320697"/>
            <a:ext cx="3240000" cy="7386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Анализ данных, в том числе, их качества. Определение структуры данных, взаимосвязей для построения гипотез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750014" y="2720533"/>
            <a:ext cx="1178592" cy="492443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8A008A"/>
                </a:solidFill>
              </a:rPr>
              <a:t>Оценка</a:t>
            </a:r>
            <a:endParaRPr lang="en-US" sz="2600" b="1" dirty="0">
              <a:solidFill>
                <a:srgbClr val="8A008A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756285" y="3212976"/>
            <a:ext cx="3240000" cy="95410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Оценка полученных результатов Модели или проверки гипотезы с точки зрения решения бизнес-задачи → передача в </a:t>
            </a:r>
            <a:r>
              <a:rPr lang="ru-RU" sz="1400" dirty="0" err="1" smtClean="0">
                <a:solidFill>
                  <a:prstClr val="white">
                    <a:lumMod val="50000"/>
                  </a:prstClr>
                </a:solidFill>
              </a:rPr>
              <a:t>пром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</a:rPr>
              <a:t> или повторная итерация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1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791956" cy="700168"/>
          </a:xfrm>
        </p:spPr>
        <p:txBody>
          <a:bodyPr/>
          <a:lstStyle/>
          <a:p>
            <a:pPr algn="just"/>
            <a:r>
              <a:rPr lang="ru-RU" dirty="0" smtClean="0"/>
              <a:t>Этапы проектов, </a:t>
            </a:r>
            <a:r>
              <a:rPr lang="en-US" dirty="0" smtClean="0"/>
              <a:t>BigData</a:t>
            </a:r>
            <a:r>
              <a:rPr lang="ru-RU" dirty="0" smtClean="0"/>
              <a:t>: </a:t>
            </a:r>
            <a:r>
              <a:rPr lang="en-US" dirty="0" smtClean="0"/>
              <a:t>CRISP-DM</a:t>
            </a:r>
            <a:endParaRPr lang="ru-RU" dirty="0"/>
          </a:p>
        </p:txBody>
      </p:sp>
      <p:pic>
        <p:nvPicPr>
          <p:cNvPr id="1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8098" y="2348880"/>
            <a:ext cx="1008000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Business Understanding</a:t>
            </a:r>
            <a:endParaRPr lang="ru-RU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22679" y="3212976"/>
            <a:ext cx="1008000" cy="36004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10000"/>
                  </a:schemeClr>
                </a:solidFill>
              </a:rPr>
              <a:t>Data </a:t>
            </a:r>
            <a:r>
              <a:rPr lang="en-US" sz="1100" b="1" dirty="0" smtClean="0">
                <a:solidFill>
                  <a:schemeClr val="bg1">
                    <a:lumMod val="10000"/>
                  </a:schemeClr>
                </a:solidFill>
              </a:rPr>
              <a:t>Preparation</a:t>
            </a:r>
            <a:endParaRPr lang="ru-RU" sz="11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6561" y="3628329"/>
            <a:ext cx="1008000" cy="360040"/>
          </a:xfrm>
          <a:prstGeom prst="roundRect">
            <a:avLst/>
          </a:prstGeom>
          <a:solidFill>
            <a:schemeClr val="accent6">
              <a:lumMod val="50000"/>
              <a:lumOff val="50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82905"/>
                </a:solidFill>
              </a:rPr>
              <a:t>Deployment</a:t>
            </a:r>
            <a:endParaRPr lang="ru-RU" sz="1100" dirty="0">
              <a:solidFill>
                <a:srgbClr val="082905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786879" y="1629560"/>
            <a:ext cx="4156233" cy="4175704"/>
          </a:xfrm>
          <a:prstGeom prst="arc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5400000">
            <a:off x="777143" y="1586506"/>
            <a:ext cx="4156233" cy="4175704"/>
          </a:xfrm>
          <a:prstGeom prst="arc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800000">
            <a:off x="806351" y="1583453"/>
            <a:ext cx="4156233" cy="4175704"/>
          </a:xfrm>
          <a:prstGeom prst="arc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6200000">
            <a:off x="802885" y="1619825"/>
            <a:ext cx="4156233" cy="4175704"/>
          </a:xfrm>
          <a:prstGeom prst="arc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706098" y="2486992"/>
            <a:ext cx="468659" cy="3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686626" y="2636572"/>
            <a:ext cx="468659" cy="3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V="1">
            <a:off x="4020265" y="3832274"/>
            <a:ext cx="468659" cy="3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>
            <a:off x="3532582" y="3803966"/>
            <a:ext cx="468659" cy="34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Дуга 36"/>
          <p:cNvSpPr/>
          <p:nvPr/>
        </p:nvSpPr>
        <p:spPr>
          <a:xfrm>
            <a:off x="3104297" y="2681098"/>
            <a:ext cx="952773" cy="1053086"/>
          </a:xfrm>
          <a:prstGeom prst="arc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1188815">
            <a:off x="1485703" y="3187685"/>
            <a:ext cx="2032664" cy="1890923"/>
          </a:xfrm>
          <a:prstGeom prst="arc">
            <a:avLst>
              <a:gd name="adj1" fmla="val 16166510"/>
              <a:gd name="adj2" fmla="val 0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03329" y="4869160"/>
            <a:ext cx="1008000" cy="360040"/>
          </a:xfrm>
          <a:prstGeom prst="roundRect">
            <a:avLst/>
          </a:prstGeom>
          <a:solidFill>
            <a:srgbClr val="FF97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540054"/>
                </a:solidFill>
              </a:rPr>
              <a:t>Evaluation</a:t>
            </a:r>
            <a:endParaRPr lang="ru-RU" sz="1100" dirty="0">
              <a:solidFill>
                <a:srgbClr val="540054"/>
              </a:solidFill>
            </a:endParaRPr>
          </a:p>
        </p:txBody>
      </p:sp>
      <p:sp>
        <p:nvSpPr>
          <p:cNvPr id="42" name="Дуга 41"/>
          <p:cNvSpPr/>
          <p:nvPr/>
        </p:nvSpPr>
        <p:spPr>
          <a:xfrm rot="5788815">
            <a:off x="2516026" y="3471044"/>
            <a:ext cx="1793023" cy="1373954"/>
          </a:xfrm>
          <a:prstGeom prst="arc">
            <a:avLst>
              <a:gd name="adj1" fmla="val 16166510"/>
              <a:gd name="adj2" fmla="val 0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74757" y="2348560"/>
            <a:ext cx="1008000" cy="360000"/>
          </a:xfrm>
          <a:prstGeom prst="roundRect">
            <a:avLst/>
          </a:prstGeom>
          <a:solidFill>
            <a:srgbClr val="D3B8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7030A0"/>
                </a:solidFill>
              </a:rPr>
              <a:t>Data</a:t>
            </a:r>
          </a:p>
          <a:p>
            <a:pPr algn="ctr"/>
            <a:r>
              <a:rPr lang="en-US" sz="1000" b="1" dirty="0">
                <a:solidFill>
                  <a:srgbClr val="7030A0"/>
                </a:solidFill>
              </a:rPr>
              <a:t>U</a:t>
            </a:r>
            <a:r>
              <a:rPr lang="en-US" sz="1000" b="1" dirty="0" smtClean="0">
                <a:solidFill>
                  <a:srgbClr val="7030A0"/>
                </a:solidFill>
              </a:rPr>
              <a:t>nderstanding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22679" y="4041940"/>
            <a:ext cx="1008000" cy="360040"/>
          </a:xfrm>
          <a:prstGeom prst="roundRect">
            <a:avLst/>
          </a:prstGeom>
          <a:solidFill>
            <a:srgbClr val="FFAB57"/>
          </a:solidFill>
          <a:ln>
            <a:solidFill>
              <a:srgbClr val="824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824100"/>
                </a:solidFill>
              </a:rPr>
              <a:t>Modeling</a:t>
            </a:r>
            <a:endParaRPr lang="ru-RU" sz="1100" dirty="0">
              <a:solidFill>
                <a:srgbClr val="8241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962740" y="3193053"/>
            <a:ext cx="1147225" cy="1377444"/>
            <a:chOff x="2192601" y="3068960"/>
            <a:chExt cx="1147225" cy="1377444"/>
          </a:xfrm>
        </p:grpSpPr>
        <p:pic>
          <p:nvPicPr>
            <p:cNvPr id="2054" name="Picture 6" descr="ÐÐ°ÑÑÐ¸Ð½ÐºÐ¸ Ð¿Ð¾ Ð·Ð°Ð¿ÑÐ¾ÑÑ da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425" y="3068960"/>
              <a:ext cx="1137576" cy="107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192601" y="4077072"/>
              <a:ext cx="114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ru-RU" dirty="0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7104667" y="1505626"/>
            <a:ext cx="42473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Анализируем данные</a:t>
            </a:r>
            <a:endParaRPr lang="ru-RU" sz="2400" b="0" cap="none" spc="0" dirty="0">
              <a:ln w="0"/>
              <a:solidFill>
                <a:srgbClr val="0022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56040" y="5334307"/>
            <a:ext cx="55446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Модель предсказательной аналитики/проверка гипотезы</a:t>
            </a:r>
            <a:endParaRPr lang="ru-RU" sz="2400" b="0" cap="none" spc="0" dirty="0">
              <a:ln w="0"/>
              <a:solidFill>
                <a:srgbClr val="0022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6" name="Picture 4" descr="ÐÐ°ÑÑÐ¸Ð½ÐºÐ¸ Ð¿Ð¾ Ð·Ð°Ð¿ÑÐ¾ÑÑ data scie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31" y="2277928"/>
            <a:ext cx="4532577" cy="28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Дуга 57"/>
          <p:cNvSpPr/>
          <p:nvPr/>
        </p:nvSpPr>
        <p:spPr>
          <a:xfrm rot="16721221" flipV="1">
            <a:off x="328479" y="4064153"/>
            <a:ext cx="4004413" cy="1373954"/>
          </a:xfrm>
          <a:prstGeom prst="arc">
            <a:avLst>
              <a:gd name="adj1" fmla="val 16431723"/>
              <a:gd name="adj2" fmla="val 0"/>
            </a:avLst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6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0" grpId="0" animBg="1"/>
      <p:bldP spid="5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19" grpId="0" animBg="1"/>
      <p:bldP spid="42" grpId="0" animBg="1"/>
      <p:bldP spid="15" grpId="0" animBg="1"/>
      <p:bldP spid="18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730157" cy="7001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Подходы к реализации </a:t>
            </a:r>
            <a:r>
              <a:rPr lang="ru-RU" dirty="0" smtClean="0"/>
              <a:t>проектов: формирование предложения Клиенту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37520" y="986920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Увеличение продуктового проникновения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8220" y="981309"/>
            <a:ext cx="9112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</a:t>
            </a:r>
            <a:r>
              <a:rPr lang="ru-RU" sz="2400" dirty="0" smtClean="0">
                <a:ln w="0"/>
                <a:solidFill>
                  <a:srgbClr val="0022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2400" b="0" cap="none" spc="0" dirty="0">
              <a:ln w="0"/>
              <a:solidFill>
                <a:srgbClr val="0022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623762" y="2496354"/>
            <a:ext cx="18893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Инструмент :</a:t>
            </a:r>
            <a:endParaRPr lang="ru-RU" sz="2400" dirty="0">
              <a:ln w="0"/>
              <a:solidFill>
                <a:srgbClr val="0046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22" descr="Картинки по запросу custom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8184" y="1017212"/>
            <a:ext cx="606294" cy="1015432"/>
          </a:xfrm>
          <a:prstGeom prst="trapezoid">
            <a:avLst>
              <a:gd name="adj" fmla="val 702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23762" y="3049494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Тематические сайты партнеров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522" y="2040364"/>
            <a:ext cx="4496133" cy="35269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23762" y="4139788"/>
            <a:ext cx="462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Расчет </a:t>
            </a:r>
            <a:r>
              <a:rPr lang="ru-RU" dirty="0"/>
              <a:t>кредитоспособности </a:t>
            </a:r>
            <a:r>
              <a:rPr lang="ru-RU" dirty="0" smtClean="0"/>
              <a:t>заемщика для определения целесообразности формирования кредитного предложения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23762" y="3573016"/>
            <a:ext cx="1189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Задачи:</a:t>
            </a:r>
            <a:endParaRPr lang="ru-RU" sz="2400" dirty="0">
              <a:ln w="0"/>
              <a:solidFill>
                <a:srgbClr val="0046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8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335359" y="1557752"/>
            <a:ext cx="6345745" cy="4751568"/>
          </a:xfrm>
          <a:prstGeom prst="round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74173" cy="70016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Подходы к реализации </a:t>
            </a:r>
            <a:r>
              <a:rPr lang="ru-RU" dirty="0" smtClean="0"/>
              <a:t>проектов: </a:t>
            </a:r>
            <a:r>
              <a:rPr lang="en-US" dirty="0" smtClean="0"/>
              <a:t>BigData</a:t>
            </a:r>
            <a:r>
              <a:rPr lang="ru-RU" dirty="0" smtClean="0"/>
              <a:t> на примере кейса</a:t>
            </a:r>
            <a:endParaRPr lang="ru-RU" dirty="0"/>
          </a:p>
        </p:txBody>
      </p:sp>
      <p:pic>
        <p:nvPicPr>
          <p:cNvPr id="13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68561" y="32996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Enterprise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901" y="4483761"/>
            <a:ext cx="1274032" cy="12293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218833" y="56615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CRISP-DM</a:t>
            </a:r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705106" y="1557752"/>
            <a:ext cx="5175536" cy="4751568"/>
          </a:xfrm>
          <a:prstGeom prst="roundRect">
            <a:avLst/>
          </a:prstGeom>
          <a:noFill/>
          <a:ln w="22225">
            <a:solidFill>
              <a:srgbClr val="32A48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487612" y="1697336"/>
            <a:ext cx="38434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rgbClr val="0046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Импорт данных и триггеров</a:t>
            </a:r>
            <a:endParaRPr lang="ru-RU" sz="2400" dirty="0">
              <a:ln w="0"/>
              <a:solidFill>
                <a:srgbClr val="00462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8038423" y="4472584"/>
            <a:ext cx="730378" cy="691690"/>
            <a:chOff x="5232447" y="2510614"/>
            <a:chExt cx="1718752" cy="3654691"/>
          </a:xfrm>
        </p:grpSpPr>
        <p:pic>
          <p:nvPicPr>
            <p:cNvPr id="122" name="Picture 22" descr="Картинки по запросу custom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7094" y="2510614"/>
              <a:ext cx="958696" cy="2378838"/>
            </a:xfrm>
            <a:prstGeom prst="trapezoid">
              <a:avLst>
                <a:gd name="adj" fmla="val 7021"/>
              </a:avLst>
            </a:prstGeom>
            <a:ln w="57150">
              <a:noFill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6" descr="Картинки по запросу 360 градусов иконк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47" y="4486104"/>
              <a:ext cx="1718752" cy="1679201"/>
            </a:xfrm>
            <a:prstGeom prst="rect">
              <a:avLst/>
            </a:prstGeom>
            <a:ln w="57150">
              <a:noFill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0" name="Прямая соединительная линия 89"/>
          <p:cNvCxnSpPr/>
          <p:nvPr/>
        </p:nvCxnSpPr>
        <p:spPr>
          <a:xfrm>
            <a:off x="4520012" y="4267736"/>
            <a:ext cx="2185095" cy="0"/>
          </a:xfrm>
          <a:prstGeom prst="line">
            <a:avLst/>
          </a:prstGeom>
          <a:ln w="57150">
            <a:solidFill>
              <a:srgbClr val="00602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6705107" y="4267736"/>
            <a:ext cx="3511748" cy="0"/>
          </a:xfrm>
          <a:prstGeom prst="line">
            <a:avLst/>
          </a:prstGeom>
          <a:ln w="57150">
            <a:solidFill>
              <a:srgbClr val="32A48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авая фигурная скобка 91"/>
          <p:cNvSpPr/>
          <p:nvPr/>
        </p:nvSpPr>
        <p:spPr>
          <a:xfrm rot="5400000">
            <a:off x="5376254" y="3449413"/>
            <a:ext cx="472608" cy="2185095"/>
          </a:xfrm>
          <a:prstGeom prst="rightBrace">
            <a:avLst>
              <a:gd name="adj1" fmla="val 37585"/>
              <a:gd name="adj2" fmla="val 50000"/>
            </a:avLst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>
              <a:solidFill>
                <a:srgbClr val="00602E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412206" y="4822814"/>
            <a:ext cx="2400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180B"/>
                </a:solidFill>
              </a:rPr>
              <a:t>На сайте Партнера Банка зафиксировано его посещение Клиентом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4679513" y="3679495"/>
            <a:ext cx="1509899" cy="505056"/>
            <a:chOff x="614313" y="2205042"/>
            <a:chExt cx="1996613" cy="119644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313" y="2205042"/>
              <a:ext cx="1996613" cy="1196444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  <p:pic>
          <p:nvPicPr>
            <p:cNvPr id="121" name="Picture 22" descr="Картинки по запросу custom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11160" y="2599115"/>
              <a:ext cx="385052" cy="644891"/>
            </a:xfrm>
            <a:prstGeom prst="trapezoid">
              <a:avLst>
                <a:gd name="adj" fmla="val 7021"/>
              </a:avLst>
            </a:prstGeom>
            <a:ln w="57150">
              <a:noFill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" name="Правая фигурная скобка 94"/>
          <p:cNvSpPr/>
          <p:nvPr/>
        </p:nvSpPr>
        <p:spPr>
          <a:xfrm rot="16200000" flipV="1">
            <a:off x="8210270" y="2242086"/>
            <a:ext cx="472608" cy="3482936"/>
          </a:xfrm>
          <a:prstGeom prst="rightBrace">
            <a:avLst>
              <a:gd name="adj1" fmla="val 37585"/>
              <a:gd name="adj2" fmla="val 50000"/>
            </a:avLst>
          </a:prstGeom>
          <a:noFill/>
          <a:ln w="19050">
            <a:solidFill>
              <a:srgbClr val="32A48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>
              <a:solidFill>
                <a:srgbClr val="00602E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708274" y="2939560"/>
            <a:ext cx="3511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154338"/>
                </a:solidFill>
              </a:rPr>
              <a:t>Расчет </a:t>
            </a:r>
            <a:r>
              <a:rPr lang="ru-RU" sz="1400" dirty="0">
                <a:solidFill>
                  <a:srgbClr val="154338"/>
                </a:solidFill>
              </a:rPr>
              <a:t>кредитоспособности </a:t>
            </a:r>
            <a:r>
              <a:rPr lang="ru-RU" sz="1400" dirty="0" smtClean="0">
                <a:solidFill>
                  <a:srgbClr val="154338"/>
                </a:solidFill>
              </a:rPr>
              <a:t>Клиента на основании данных Профиля 360 (Модель) и формирование предложения</a:t>
            </a:r>
            <a:endParaRPr lang="ru-RU" sz="1400" dirty="0">
              <a:solidFill>
                <a:srgbClr val="154338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2334915" y="4267736"/>
            <a:ext cx="2185095" cy="0"/>
          </a:xfrm>
          <a:prstGeom prst="line">
            <a:avLst/>
          </a:prstGeom>
          <a:ln w="57150">
            <a:solidFill>
              <a:srgbClr val="00602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авая фигурная скобка 97"/>
          <p:cNvSpPr/>
          <p:nvPr/>
        </p:nvSpPr>
        <p:spPr>
          <a:xfrm rot="5400000">
            <a:off x="3174130" y="3456042"/>
            <a:ext cx="472608" cy="2185095"/>
          </a:xfrm>
          <a:prstGeom prst="rightBrace">
            <a:avLst>
              <a:gd name="adj1" fmla="val 37585"/>
              <a:gd name="adj2" fmla="val 50000"/>
            </a:avLst>
          </a:prstGeom>
          <a:noFill/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>
              <a:solidFill>
                <a:srgbClr val="00602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989365" y="3185958"/>
            <a:ext cx="876194" cy="966605"/>
            <a:chOff x="2989365" y="3185958"/>
            <a:chExt cx="876194" cy="966605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2989365" y="3946973"/>
              <a:ext cx="876194" cy="205590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40000">
                  <a:srgbClr val="F5F5F5"/>
                </a:gs>
                <a:gs pos="72000">
                  <a:srgbClr val="E8E8E8"/>
                </a:gs>
                <a:gs pos="100000">
                  <a:srgbClr val="CFCF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4" name="Группа 103"/>
            <p:cNvGrpSpPr/>
            <p:nvPr/>
          </p:nvGrpSpPr>
          <p:grpSpPr>
            <a:xfrm>
              <a:off x="3025255" y="3946974"/>
              <a:ext cx="203608" cy="185619"/>
              <a:chOff x="5498687" y="3645024"/>
              <a:chExt cx="669321" cy="787150"/>
            </a:xfrm>
          </p:grpSpPr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1944" y="3933054"/>
                <a:ext cx="499120" cy="499120"/>
              </a:xfrm>
              <a:prstGeom prst="rect">
                <a:avLst/>
              </a:prstGeom>
              <a:ln w="57150">
                <a:noFill/>
                <a:headEnd type="oval"/>
                <a:tailEnd type="oval"/>
              </a:ln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5498687" y="3645024"/>
                <a:ext cx="669321" cy="203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/>
                  <a:t>ERP</a:t>
                </a:r>
                <a:endParaRPr lang="ru-RU" sz="600" dirty="0"/>
              </a:p>
            </p:txBody>
          </p:sp>
        </p:grp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975" y="3988780"/>
              <a:ext cx="161349" cy="137669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  <p:grpSp>
          <p:nvGrpSpPr>
            <p:cNvPr id="106" name="Группа 105"/>
            <p:cNvGrpSpPr/>
            <p:nvPr/>
          </p:nvGrpSpPr>
          <p:grpSpPr>
            <a:xfrm>
              <a:off x="3614509" y="3949849"/>
              <a:ext cx="234356" cy="168434"/>
              <a:chOff x="6071064" y="2695687"/>
              <a:chExt cx="669321" cy="798930"/>
            </a:xfrm>
          </p:grpSpPr>
          <p:pic>
            <p:nvPicPr>
              <p:cNvPr id="116" name="Picture 4" descr="Картинки по запросу ,fpf lfyys[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007" y="3021385"/>
                <a:ext cx="475434" cy="473232"/>
              </a:xfrm>
              <a:prstGeom prst="rect">
                <a:avLst/>
              </a:prstGeom>
              <a:ln w="57150">
                <a:noFill/>
                <a:headEnd type="oval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7" name="TextBox 116"/>
              <p:cNvSpPr txBox="1"/>
              <p:nvPr/>
            </p:nvSpPr>
            <p:spPr>
              <a:xfrm>
                <a:off x="6071064" y="2695687"/>
                <a:ext cx="669321" cy="22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/>
                  <a:t>CRM</a:t>
                </a:r>
                <a:endParaRPr lang="ru-RU" sz="600" dirty="0"/>
              </a:p>
            </p:txBody>
          </p:sp>
        </p:grpSp>
        <p:sp>
          <p:nvSpPr>
            <p:cNvPr id="107" name="Прямоугольник 106"/>
            <p:cNvSpPr/>
            <p:nvPr/>
          </p:nvSpPr>
          <p:spPr>
            <a:xfrm>
              <a:off x="2996432" y="3765357"/>
              <a:ext cx="862061" cy="1869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0">
                  <a:srgbClr val="F5F5F5"/>
                </a:gs>
                <a:gs pos="72000">
                  <a:srgbClr val="E8E8E8"/>
                </a:gs>
                <a:gs pos="100000">
                  <a:srgbClr val="CFCF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008965" y="3827932"/>
              <a:ext cx="200412" cy="77820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91916" y="3832391"/>
              <a:ext cx="153334" cy="68904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567153" y="3824092"/>
              <a:ext cx="247767" cy="85501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  <p:sp>
          <p:nvSpPr>
            <p:cNvPr id="111" name="Облако 110"/>
            <p:cNvSpPr/>
            <p:nvPr/>
          </p:nvSpPr>
          <p:spPr>
            <a:xfrm flipV="1">
              <a:off x="2993960" y="3185958"/>
              <a:ext cx="854904" cy="536735"/>
            </a:xfrm>
            <a:prstGeom prst="cloud">
              <a:avLst/>
            </a:prstGeom>
            <a:gradFill>
              <a:gsLst>
                <a:gs pos="0">
                  <a:srgbClr val="FFFFFF"/>
                </a:gs>
                <a:gs pos="40000">
                  <a:srgbClr val="F5F5F5"/>
                </a:gs>
                <a:gs pos="72000">
                  <a:srgbClr val="E8E8E8"/>
                </a:gs>
                <a:gs pos="100000">
                  <a:srgbClr val="CFCF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996432" y="3517103"/>
              <a:ext cx="862061" cy="24317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0">
                  <a:srgbClr val="F5F5F5"/>
                </a:gs>
                <a:gs pos="72000">
                  <a:srgbClr val="E8E8E8"/>
                </a:gs>
                <a:gs pos="100000">
                  <a:srgbClr val="CFCFC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Picture 20" descr="Картинки по запросу social media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94" y="3576839"/>
              <a:ext cx="249262" cy="155839"/>
            </a:xfrm>
            <a:prstGeom prst="rect">
              <a:avLst/>
            </a:prstGeom>
            <a:ln w="57150">
              <a:noFill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0" descr="Картинки по запросу crm 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08" y="3564581"/>
              <a:ext cx="212011" cy="172588"/>
            </a:xfrm>
            <a:prstGeom prst="rect">
              <a:avLst/>
            </a:prstGeom>
            <a:ln w="57150">
              <a:noFill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8453" y="3596876"/>
              <a:ext cx="135656" cy="104895"/>
            </a:xfrm>
            <a:prstGeom prst="rect">
              <a:avLst/>
            </a:prstGeom>
            <a:ln w="57150">
              <a:noFill/>
              <a:headEnd type="oval"/>
              <a:tailEnd type="oval"/>
            </a:ln>
          </p:spPr>
        </p:pic>
      </p:grpSp>
      <p:sp>
        <p:nvSpPr>
          <p:cNvPr id="102" name="Прямоугольник 101"/>
          <p:cNvSpPr/>
          <p:nvPr/>
        </p:nvSpPr>
        <p:spPr>
          <a:xfrm>
            <a:off x="3321533" y="3287272"/>
            <a:ext cx="207439" cy="718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BigData</a:t>
            </a:r>
            <a:endParaRPr lang="ru-RU" sz="1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10325" y="5015241"/>
            <a:ext cx="1226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180B"/>
                </a:solidFill>
              </a:rPr>
              <a:t>Импорт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7408786" y="1700808"/>
            <a:ext cx="38434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solidFill>
                  <a:srgbClr val="154338"/>
                </a:solidFill>
              </a:rPr>
              <a:t>Анализ данных и построение Модели</a:t>
            </a:r>
            <a:endParaRPr lang="ru-RU" sz="2400" dirty="0">
              <a:solidFill>
                <a:srgbClr val="15433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314" y="2076544"/>
            <a:ext cx="1681405" cy="1282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4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46" grpId="0"/>
      <p:bldP spid="50" grpId="0" animBg="1"/>
      <p:bldP spid="51" grpId="0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en-US" dirty="0" smtClean="0"/>
              <a:t>Agenda</a:t>
            </a:r>
            <a:endParaRPr lang="ru-RU" dirty="0"/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381"/>
          <p:cNvSpPr>
            <a:spLocks/>
          </p:cNvSpPr>
          <p:nvPr/>
        </p:nvSpPr>
        <p:spPr bwMode="auto">
          <a:xfrm>
            <a:off x="2302198" y="2754147"/>
            <a:ext cx="6530106" cy="785812"/>
          </a:xfrm>
          <a:custGeom>
            <a:avLst/>
            <a:gdLst>
              <a:gd name="T0" fmla="*/ 2147483646 w 3480"/>
              <a:gd name="T1" fmla="*/ 1247477344 h 495"/>
              <a:gd name="T2" fmla="*/ 0 w 3480"/>
              <a:gd name="T3" fmla="*/ 1247477344 h 495"/>
              <a:gd name="T4" fmla="*/ 0 w 3480"/>
              <a:gd name="T5" fmla="*/ 0 h 495"/>
              <a:gd name="T6" fmla="*/ 2147483646 w 3480"/>
              <a:gd name="T7" fmla="*/ 0 h 495"/>
              <a:gd name="T8" fmla="*/ 2147483646 w 3480"/>
              <a:gd name="T9" fmla="*/ 622478991 h 495"/>
              <a:gd name="T10" fmla="*/ 2147483646 w 3480"/>
              <a:gd name="T11" fmla="*/ 1247477344 h 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5">
                <a:moveTo>
                  <a:pt x="3480" y="495"/>
                </a:moveTo>
                <a:lnTo>
                  <a:pt x="0" y="495"/>
                </a:lnTo>
                <a:lnTo>
                  <a:pt x="0" y="0"/>
                </a:lnTo>
                <a:lnTo>
                  <a:pt x="3480" y="0"/>
                </a:lnTo>
                <a:lnTo>
                  <a:pt x="3282" y="247"/>
                </a:lnTo>
                <a:lnTo>
                  <a:pt x="3480" y="4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9" name="TextBox 373"/>
          <p:cNvSpPr txBox="1">
            <a:spLocks noChangeArrowheads="1"/>
          </p:cNvSpPr>
          <p:nvPr/>
        </p:nvSpPr>
        <p:spPr bwMode="auto">
          <a:xfrm>
            <a:off x="3159448" y="2895434"/>
            <a:ext cx="417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rgbClr val="3F3F3F"/>
                </a:solidFill>
              </a:rPr>
              <a:t>BigData</a:t>
            </a:r>
            <a:r>
              <a:rPr lang="ru-RU" altLang="ru-RU" b="1" dirty="0" smtClean="0">
                <a:solidFill>
                  <a:srgbClr val="3F3F3F"/>
                </a:solidFill>
              </a:rPr>
              <a:t>: Что? Зачем?</a:t>
            </a:r>
            <a:endParaRPr lang="et-EE" altLang="ru-RU" b="1" dirty="0">
              <a:solidFill>
                <a:srgbClr val="3F3F3F"/>
              </a:solidFill>
            </a:endParaRPr>
          </a:p>
        </p:txBody>
      </p:sp>
      <p:sp>
        <p:nvSpPr>
          <p:cNvPr id="25" name="Freeform 379"/>
          <p:cNvSpPr>
            <a:spLocks/>
          </p:cNvSpPr>
          <p:nvPr/>
        </p:nvSpPr>
        <p:spPr bwMode="auto">
          <a:xfrm>
            <a:off x="1127448" y="2601747"/>
            <a:ext cx="868363" cy="871537"/>
          </a:xfrm>
          <a:custGeom>
            <a:avLst/>
            <a:gdLst>
              <a:gd name="T0" fmla="*/ 1600964543 w 471"/>
              <a:gd name="T1" fmla="*/ 1609274606 h 472"/>
              <a:gd name="T2" fmla="*/ 142761827 w 471"/>
              <a:gd name="T3" fmla="*/ 1609274606 h 472"/>
              <a:gd name="T4" fmla="*/ 0 w 471"/>
              <a:gd name="T5" fmla="*/ 1466076645 h 472"/>
              <a:gd name="T6" fmla="*/ 0 w 471"/>
              <a:gd name="T7" fmla="*/ 143197961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927460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Freeform 380"/>
          <p:cNvSpPr>
            <a:spLocks/>
          </p:cNvSpPr>
          <p:nvPr/>
        </p:nvSpPr>
        <p:spPr bwMode="auto">
          <a:xfrm>
            <a:off x="1189361" y="2665247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604167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604167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3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391"/>
          <p:cNvSpPr>
            <a:spLocks/>
          </p:cNvSpPr>
          <p:nvPr/>
        </p:nvSpPr>
        <p:spPr bwMode="auto">
          <a:xfrm>
            <a:off x="1995811" y="2604922"/>
            <a:ext cx="306387" cy="935037"/>
          </a:xfrm>
          <a:custGeom>
            <a:avLst/>
            <a:gdLst>
              <a:gd name="T0" fmla="*/ 565501808 w 166"/>
              <a:gd name="T1" fmla="*/ 1721053398 h 508"/>
              <a:gd name="T2" fmla="*/ 0 w 166"/>
              <a:gd name="T3" fmla="*/ 1595701381 h 508"/>
              <a:gd name="T4" fmla="*/ 0 w 166"/>
              <a:gd name="T5" fmla="*/ 0 h 508"/>
              <a:gd name="T6" fmla="*/ 565501808 w 166"/>
              <a:gd name="T7" fmla="*/ 274420475 h 508"/>
              <a:gd name="T8" fmla="*/ 565501808 w 166"/>
              <a:gd name="T9" fmla="*/ 1721053398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508"/>
                </a:moveTo>
                <a:cubicBezTo>
                  <a:pt x="111" y="496"/>
                  <a:pt x="56" y="483"/>
                  <a:pt x="0" y="471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27"/>
                  <a:pt x="111" y="54"/>
                  <a:pt x="166" y="81"/>
                </a:cubicBezTo>
                <a:cubicBezTo>
                  <a:pt x="166" y="223"/>
                  <a:pt x="166" y="366"/>
                  <a:pt x="166" y="50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7" name="Rectangle 405"/>
          <p:cNvSpPr>
            <a:spLocks noChangeArrowheads="1"/>
          </p:cNvSpPr>
          <p:nvPr/>
        </p:nvSpPr>
        <p:spPr bwMode="auto">
          <a:xfrm>
            <a:off x="2499439" y="2808122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02</a:t>
            </a:r>
            <a:endParaRPr lang="et-EE" altLang="ru-RU" sz="1800" dirty="0"/>
          </a:p>
        </p:txBody>
      </p:sp>
      <p:pic>
        <p:nvPicPr>
          <p:cNvPr id="1026" name="Picture 2" descr="ÐÐ°ÑÑÐ¸Ð½ÐºÐ¸ Ð¿Ð¾ Ð·Ð°Ð¿ÑÐ¾ÑÑ big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52" y="2723166"/>
            <a:ext cx="583076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384"/>
          <p:cNvSpPr>
            <a:spLocks/>
          </p:cNvSpPr>
          <p:nvPr/>
        </p:nvSpPr>
        <p:spPr bwMode="auto">
          <a:xfrm>
            <a:off x="2302173" y="4129872"/>
            <a:ext cx="6530106" cy="833437"/>
          </a:xfrm>
          <a:custGeom>
            <a:avLst/>
            <a:gdLst>
              <a:gd name="T0" fmla="*/ 2147483646 w 2995"/>
              <a:gd name="T1" fmla="*/ 1492565814 h 452"/>
              <a:gd name="T2" fmla="*/ 0 w 2995"/>
              <a:gd name="T3" fmla="*/ 1492565814 h 452"/>
              <a:gd name="T4" fmla="*/ 0 w 2995"/>
              <a:gd name="T5" fmla="*/ 44199819 h 452"/>
              <a:gd name="T6" fmla="*/ 2147483646 w 2995"/>
              <a:gd name="T7" fmla="*/ 44199819 h 452"/>
              <a:gd name="T8" fmla="*/ 2147483646 w 2995"/>
              <a:gd name="T9" fmla="*/ 768382817 h 452"/>
              <a:gd name="T10" fmla="*/ 2147483646 w 2995"/>
              <a:gd name="T11" fmla="*/ 1492565814 h 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5" h="452">
                <a:moveTo>
                  <a:pt x="2824" y="439"/>
                </a:moveTo>
                <a:cubicBezTo>
                  <a:pt x="0" y="439"/>
                  <a:pt x="0" y="439"/>
                  <a:pt x="0" y="439"/>
                </a:cubicBezTo>
                <a:cubicBezTo>
                  <a:pt x="0" y="13"/>
                  <a:pt x="0" y="13"/>
                  <a:pt x="0" y="13"/>
                </a:cubicBezTo>
                <a:cubicBezTo>
                  <a:pt x="2824" y="13"/>
                  <a:pt x="2824" y="13"/>
                  <a:pt x="2824" y="13"/>
                </a:cubicBezTo>
                <a:cubicBezTo>
                  <a:pt x="2824" y="13"/>
                  <a:pt x="2995" y="0"/>
                  <a:pt x="2995" y="226"/>
                </a:cubicBezTo>
                <a:cubicBezTo>
                  <a:pt x="2995" y="452"/>
                  <a:pt x="2824" y="439"/>
                  <a:pt x="2824" y="4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" name="TextBox 374"/>
          <p:cNvSpPr txBox="1">
            <a:spLocks noChangeArrowheads="1"/>
          </p:cNvSpPr>
          <p:nvPr/>
        </p:nvSpPr>
        <p:spPr bwMode="auto">
          <a:xfrm>
            <a:off x="3189586" y="4255284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Методология</a:t>
            </a:r>
            <a:endParaRPr lang="et-EE" altLang="ru-RU" dirty="0"/>
          </a:p>
        </p:txBody>
      </p:sp>
      <p:sp>
        <p:nvSpPr>
          <p:cNvPr id="27" name="Freeform 382"/>
          <p:cNvSpPr>
            <a:spLocks/>
          </p:cNvSpPr>
          <p:nvPr/>
        </p:nvSpPr>
        <p:spPr bwMode="auto">
          <a:xfrm>
            <a:off x="1127423" y="4110822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8" name="Freeform 383"/>
          <p:cNvSpPr>
            <a:spLocks/>
          </p:cNvSpPr>
          <p:nvPr/>
        </p:nvSpPr>
        <p:spPr bwMode="auto">
          <a:xfrm>
            <a:off x="1189336" y="4174322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92"/>
          <p:cNvSpPr>
            <a:spLocks/>
          </p:cNvSpPr>
          <p:nvPr/>
        </p:nvSpPr>
        <p:spPr bwMode="auto">
          <a:xfrm>
            <a:off x="1995786" y="4110822"/>
            <a:ext cx="306387" cy="869950"/>
          </a:xfrm>
          <a:custGeom>
            <a:avLst/>
            <a:gdLst>
              <a:gd name="T0" fmla="*/ 565501808 w 166"/>
              <a:gd name="T1" fmla="*/ 1525284072 h 472"/>
              <a:gd name="T2" fmla="*/ 0 w 166"/>
              <a:gd name="T3" fmla="*/ 1603417378 h 472"/>
              <a:gd name="T4" fmla="*/ 0 w 166"/>
              <a:gd name="T5" fmla="*/ 0 h 472"/>
              <a:gd name="T6" fmla="*/ 565501808 w 166"/>
              <a:gd name="T7" fmla="*/ 78133306 h 472"/>
              <a:gd name="T8" fmla="*/ 565501808 w 166"/>
              <a:gd name="T9" fmla="*/ 15252840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472">
                <a:moveTo>
                  <a:pt x="166" y="449"/>
                </a:moveTo>
                <a:cubicBezTo>
                  <a:pt x="111" y="457"/>
                  <a:pt x="56" y="464"/>
                  <a:pt x="0" y="472"/>
                </a:cubicBezTo>
                <a:cubicBezTo>
                  <a:pt x="0" y="315"/>
                  <a:pt x="0" y="157"/>
                  <a:pt x="0" y="0"/>
                </a:cubicBezTo>
                <a:cubicBezTo>
                  <a:pt x="56" y="8"/>
                  <a:pt x="111" y="15"/>
                  <a:pt x="166" y="23"/>
                </a:cubicBezTo>
                <a:cubicBezTo>
                  <a:pt x="166" y="165"/>
                  <a:pt x="166" y="307"/>
                  <a:pt x="166" y="4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8" name="Rectangle 406"/>
          <p:cNvSpPr>
            <a:spLocks noChangeArrowheads="1"/>
          </p:cNvSpPr>
          <p:nvPr/>
        </p:nvSpPr>
        <p:spPr bwMode="auto">
          <a:xfrm>
            <a:off x="2499439" y="4214009"/>
            <a:ext cx="86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>
                <a:solidFill>
                  <a:srgbClr val="F2F2F2"/>
                </a:solidFill>
                <a:latin typeface="Myriad Pro" pitchFamily="34" charset="0"/>
              </a:rPr>
              <a:t>03</a:t>
            </a:r>
            <a:endParaRPr lang="et-EE" altLang="ru-RU" sz="18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41" y="4331676"/>
            <a:ext cx="656757" cy="500993"/>
          </a:xfrm>
          <a:prstGeom prst="rect">
            <a:avLst/>
          </a:prstGeom>
        </p:spPr>
      </p:pic>
      <p:sp>
        <p:nvSpPr>
          <p:cNvPr id="14" name="Freeform 387"/>
          <p:cNvSpPr>
            <a:spLocks/>
          </p:cNvSpPr>
          <p:nvPr/>
        </p:nvSpPr>
        <p:spPr bwMode="auto">
          <a:xfrm>
            <a:off x="2302198" y="5515123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267136563 h 496"/>
              <a:gd name="T10" fmla="*/ 2147483646 w 3480"/>
              <a:gd name="T11" fmla="*/ 624998750 h 496"/>
              <a:gd name="T12" fmla="*/ 2147483646 w 3480"/>
              <a:gd name="T13" fmla="*/ 952619063 h 496"/>
              <a:gd name="T14" fmla="*/ 2147483646 w 3480"/>
              <a:gd name="T15" fmla="*/ 12499975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0" h="496">
                <a:moveTo>
                  <a:pt x="3480" y="496"/>
                </a:moveTo>
                <a:lnTo>
                  <a:pt x="0" y="496"/>
                </a:lnTo>
                <a:lnTo>
                  <a:pt x="0" y="0"/>
                </a:lnTo>
                <a:lnTo>
                  <a:pt x="3480" y="0"/>
                </a:lnTo>
                <a:lnTo>
                  <a:pt x="3366" y="106"/>
                </a:lnTo>
                <a:lnTo>
                  <a:pt x="3480" y="248"/>
                </a:lnTo>
                <a:lnTo>
                  <a:pt x="3376" y="378"/>
                </a:lnTo>
                <a:lnTo>
                  <a:pt x="3480" y="496"/>
                </a:lnTo>
                <a:close/>
              </a:path>
            </a:pathLst>
          </a:custGeom>
          <a:solidFill>
            <a:srgbClr val="F29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Box 375"/>
          <p:cNvSpPr txBox="1">
            <a:spLocks noChangeArrowheads="1"/>
          </p:cNvSpPr>
          <p:nvPr/>
        </p:nvSpPr>
        <p:spPr bwMode="auto">
          <a:xfrm>
            <a:off x="3167386" y="5616723"/>
            <a:ext cx="537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>
                <a:solidFill>
                  <a:schemeClr val="accent2">
                    <a:lumMod val="50000"/>
                  </a:schemeClr>
                </a:solidFill>
              </a:rPr>
              <a:t>BigData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</a:rPr>
              <a:t>: Проектная команда</a:t>
            </a:r>
            <a:endParaRPr lang="et-EE" alt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Freeform 385"/>
          <p:cNvSpPr>
            <a:spLocks/>
          </p:cNvSpPr>
          <p:nvPr/>
        </p:nvSpPr>
        <p:spPr bwMode="auto">
          <a:xfrm>
            <a:off x="1127448" y="5583386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rgbClr val="F29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Freeform 386"/>
          <p:cNvSpPr>
            <a:spLocks/>
          </p:cNvSpPr>
          <p:nvPr/>
        </p:nvSpPr>
        <p:spPr bwMode="auto">
          <a:xfrm>
            <a:off x="1189361" y="5646886"/>
            <a:ext cx="744537" cy="744537"/>
          </a:xfrm>
          <a:custGeom>
            <a:avLst/>
            <a:gdLst>
              <a:gd name="T0" fmla="*/ 1375523794 w 403"/>
              <a:gd name="T1" fmla="*/ 122607736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607736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607736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1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93"/>
          <p:cNvSpPr>
            <a:spLocks/>
          </p:cNvSpPr>
          <p:nvPr/>
        </p:nvSpPr>
        <p:spPr bwMode="auto">
          <a:xfrm>
            <a:off x="1995811" y="5515123"/>
            <a:ext cx="306387" cy="936625"/>
          </a:xfrm>
          <a:custGeom>
            <a:avLst/>
            <a:gdLst>
              <a:gd name="T0" fmla="*/ 565501808 w 166"/>
              <a:gd name="T1" fmla="*/ 1451549344 h 508"/>
              <a:gd name="T2" fmla="*/ 0 w 166"/>
              <a:gd name="T3" fmla="*/ 1726902344 h 508"/>
              <a:gd name="T4" fmla="*/ 0 w 166"/>
              <a:gd name="T5" fmla="*/ 125778781 h 508"/>
              <a:gd name="T6" fmla="*/ 565501808 w 166"/>
              <a:gd name="T7" fmla="*/ 0 h 508"/>
              <a:gd name="T8" fmla="*/ 565501808 w 166"/>
              <a:gd name="T9" fmla="*/ 145154934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427"/>
                </a:moveTo>
                <a:cubicBezTo>
                  <a:pt x="111" y="454"/>
                  <a:pt x="56" y="481"/>
                  <a:pt x="0" y="508"/>
                </a:cubicBezTo>
                <a:cubicBezTo>
                  <a:pt x="0" y="351"/>
                  <a:pt x="0" y="194"/>
                  <a:pt x="0" y="37"/>
                </a:cubicBezTo>
                <a:cubicBezTo>
                  <a:pt x="56" y="25"/>
                  <a:pt x="111" y="12"/>
                  <a:pt x="166" y="0"/>
                </a:cubicBezTo>
                <a:cubicBezTo>
                  <a:pt x="166" y="142"/>
                  <a:pt x="166" y="285"/>
                  <a:pt x="166" y="427"/>
                </a:cubicBezTo>
                <a:close/>
              </a:path>
            </a:pathLst>
          </a:custGeom>
          <a:solidFill>
            <a:srgbClr val="F29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Rectangle 407"/>
          <p:cNvSpPr>
            <a:spLocks noChangeArrowheads="1"/>
          </p:cNvSpPr>
          <p:nvPr/>
        </p:nvSpPr>
        <p:spPr bwMode="auto">
          <a:xfrm>
            <a:off x="2499439" y="5580211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04</a:t>
            </a:r>
            <a:endParaRPr lang="et-EE" altLang="ru-RU" sz="1800" dirty="0"/>
          </a:p>
        </p:txBody>
      </p:sp>
      <p:pic>
        <p:nvPicPr>
          <p:cNvPr id="1028" name="Picture 4" descr="ÐÐ°ÑÑÐ¸Ð½ÐºÐ¸ Ð¿Ð¾ Ð·Ð°Ð¿ÑÐ¾ÑÑ Ð¿ÑÐ¾ÐµÐºÑÐ½Ð°Ñ ÐºÐ¾Ð¼Ð°Ð½Ð´Ð° big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44" y="5849261"/>
            <a:ext cx="676400" cy="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378"/>
          <p:cNvSpPr>
            <a:spLocks/>
          </p:cNvSpPr>
          <p:nvPr/>
        </p:nvSpPr>
        <p:spPr bwMode="auto">
          <a:xfrm>
            <a:off x="2302198" y="1249114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627519700 h 496"/>
              <a:gd name="T10" fmla="*/ 2147483646 w 3480"/>
              <a:gd name="T11" fmla="*/ 12499975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" name="TextBox 2387"/>
          <p:cNvSpPr txBox="1">
            <a:spLocks noChangeArrowheads="1"/>
          </p:cNvSpPr>
          <p:nvPr/>
        </p:nvSpPr>
        <p:spPr bwMode="auto">
          <a:xfrm>
            <a:off x="3143573" y="1358651"/>
            <a:ext cx="4176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Представление</a:t>
            </a:r>
            <a:endParaRPr lang="et-EE" altLang="ru-RU" dirty="0"/>
          </a:p>
        </p:txBody>
      </p:sp>
      <p:sp>
        <p:nvSpPr>
          <p:cNvPr id="23" name="Freeform 376"/>
          <p:cNvSpPr>
            <a:spLocks/>
          </p:cNvSpPr>
          <p:nvPr/>
        </p:nvSpPr>
        <p:spPr bwMode="auto">
          <a:xfrm>
            <a:off x="1127448" y="991939"/>
            <a:ext cx="868363" cy="868362"/>
          </a:xfrm>
          <a:custGeom>
            <a:avLst/>
            <a:gdLst>
              <a:gd name="T0" fmla="*/ 1600964543 w 471"/>
              <a:gd name="T1" fmla="*/ 1600962699 h 471"/>
              <a:gd name="T2" fmla="*/ 142761827 w 471"/>
              <a:gd name="T3" fmla="*/ 1600962699 h 471"/>
              <a:gd name="T4" fmla="*/ 0 w 471"/>
              <a:gd name="T5" fmla="*/ 1458201037 h 471"/>
              <a:gd name="T6" fmla="*/ 0 w 471"/>
              <a:gd name="T7" fmla="*/ 142761663 h 471"/>
              <a:gd name="T8" fmla="*/ 142761827 w 471"/>
              <a:gd name="T9" fmla="*/ 0 h 471"/>
              <a:gd name="T10" fmla="*/ 1600964543 w 471"/>
              <a:gd name="T11" fmla="*/ 0 h 471"/>
              <a:gd name="T12" fmla="*/ 1600964543 w 471"/>
              <a:gd name="T13" fmla="*/ 1600962699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Freeform 377"/>
          <p:cNvSpPr>
            <a:spLocks/>
          </p:cNvSpPr>
          <p:nvPr/>
        </p:nvSpPr>
        <p:spPr bwMode="auto">
          <a:xfrm>
            <a:off x="1189361" y="1053851"/>
            <a:ext cx="744537" cy="742950"/>
          </a:xfrm>
          <a:custGeom>
            <a:avLst/>
            <a:gdLst>
              <a:gd name="T0" fmla="*/ 1375523794 w 403"/>
              <a:gd name="T1" fmla="*/ 1226920166 h 403"/>
              <a:gd name="T2" fmla="*/ 1232168090 w 403"/>
              <a:gd name="T3" fmla="*/ 1369664274 h 403"/>
              <a:gd name="T4" fmla="*/ 143355704 w 403"/>
              <a:gd name="T5" fmla="*/ 1369664274 h 403"/>
              <a:gd name="T6" fmla="*/ 0 w 403"/>
              <a:gd name="T7" fmla="*/ 1226920166 h 403"/>
              <a:gd name="T8" fmla="*/ 0 w 403"/>
              <a:gd name="T9" fmla="*/ 142744108 h 403"/>
              <a:gd name="T10" fmla="*/ 143355704 w 403"/>
              <a:gd name="T11" fmla="*/ 0 h 403"/>
              <a:gd name="T12" fmla="*/ 1232168090 w 403"/>
              <a:gd name="T13" fmla="*/ 0 h 403"/>
              <a:gd name="T14" fmla="*/ 1375523794 w 403"/>
              <a:gd name="T15" fmla="*/ 142744108 h 403"/>
              <a:gd name="T16" fmla="*/ 1375523794 w 403"/>
              <a:gd name="T17" fmla="*/ 1226920166 h 4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3">
                <a:moveTo>
                  <a:pt x="403" y="361"/>
                </a:moveTo>
                <a:cubicBezTo>
                  <a:pt x="403" y="384"/>
                  <a:pt x="385" y="403"/>
                  <a:pt x="361" y="403"/>
                </a:cubicBezTo>
                <a:cubicBezTo>
                  <a:pt x="42" y="403"/>
                  <a:pt x="42" y="403"/>
                  <a:pt x="42" y="403"/>
                </a:cubicBezTo>
                <a:cubicBezTo>
                  <a:pt x="19" y="403"/>
                  <a:pt x="0" y="384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390"/>
          <p:cNvSpPr>
            <a:spLocks/>
          </p:cNvSpPr>
          <p:nvPr/>
        </p:nvSpPr>
        <p:spPr bwMode="auto">
          <a:xfrm>
            <a:off x="1995811" y="991939"/>
            <a:ext cx="306387" cy="1044575"/>
          </a:xfrm>
          <a:custGeom>
            <a:avLst/>
            <a:gdLst>
              <a:gd name="T0" fmla="*/ 565501808 w 166"/>
              <a:gd name="T1" fmla="*/ 1924403758 h 567"/>
              <a:gd name="T2" fmla="*/ 0 w 166"/>
              <a:gd name="T3" fmla="*/ 1601972748 h 567"/>
              <a:gd name="T4" fmla="*/ 0 w 166"/>
              <a:gd name="T5" fmla="*/ 0 h 567"/>
              <a:gd name="T6" fmla="*/ 565501808 w 166"/>
              <a:gd name="T7" fmla="*/ 478555364 h 567"/>
              <a:gd name="T8" fmla="*/ 565501808 w 166"/>
              <a:gd name="T9" fmla="*/ 1924403758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80" y="1358651"/>
            <a:ext cx="596474" cy="164815"/>
          </a:xfrm>
          <a:prstGeom prst="rect">
            <a:avLst/>
          </a:prstGeom>
        </p:spPr>
      </p:pic>
      <p:sp>
        <p:nvSpPr>
          <p:cNvPr id="46" name="Rectangle 404"/>
          <p:cNvSpPr>
            <a:spLocks noChangeArrowheads="1"/>
          </p:cNvSpPr>
          <p:nvPr/>
        </p:nvSpPr>
        <p:spPr bwMode="auto">
          <a:xfrm>
            <a:off x="2499439" y="1299047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01</a:t>
            </a:r>
            <a:endParaRPr lang="et-EE" alt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5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74173" cy="700168"/>
          </a:xfrm>
        </p:spPr>
        <p:txBody>
          <a:bodyPr/>
          <a:lstStyle/>
          <a:p>
            <a:pPr algn="just"/>
            <a:r>
              <a:rPr lang="ru-RU" dirty="0" smtClean="0"/>
              <a:t>Проектная команда: </a:t>
            </a:r>
            <a:r>
              <a:rPr lang="en-US" dirty="0" smtClean="0"/>
              <a:t>DWH</a:t>
            </a:r>
            <a:endParaRPr lang="ru-RU" dirty="0"/>
          </a:p>
        </p:txBody>
      </p:sp>
      <p:sp>
        <p:nvSpPr>
          <p:cNvPr id="20" name="Shape 5574"/>
          <p:cNvSpPr/>
          <p:nvPr/>
        </p:nvSpPr>
        <p:spPr>
          <a:xfrm rot="21578058">
            <a:off x="497500" y="3471213"/>
            <a:ext cx="3915929" cy="137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35" y="2090"/>
                </a:moveTo>
                <a:cubicBezTo>
                  <a:pt x="12933" y="0"/>
                  <a:pt x="12933" y="0"/>
                  <a:pt x="12933" y="0"/>
                </a:cubicBezTo>
                <a:cubicBezTo>
                  <a:pt x="12797" y="0"/>
                  <a:pt x="12662" y="0"/>
                  <a:pt x="12527" y="0"/>
                </a:cubicBezTo>
                <a:cubicBezTo>
                  <a:pt x="13475" y="0"/>
                  <a:pt x="14377" y="697"/>
                  <a:pt x="15235" y="2090"/>
                </a:cubicBezTo>
                <a:close/>
                <a:moveTo>
                  <a:pt x="2160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532" y="21600"/>
                  <a:pt x="21487" y="20903"/>
                  <a:pt x="21442" y="20903"/>
                </a:cubicBezTo>
                <a:cubicBezTo>
                  <a:pt x="21419" y="20903"/>
                  <a:pt x="21419" y="20903"/>
                  <a:pt x="21419" y="20903"/>
                </a:cubicBezTo>
                <a:cubicBezTo>
                  <a:pt x="21487" y="20903"/>
                  <a:pt x="21532" y="21600"/>
                  <a:pt x="21600" y="21600"/>
                </a:cubicBezTo>
                <a:close/>
                <a:moveTo>
                  <a:pt x="113" y="20903"/>
                </a:moveTo>
                <a:cubicBezTo>
                  <a:pt x="113" y="20903"/>
                  <a:pt x="90" y="20903"/>
                  <a:pt x="90" y="20903"/>
                </a:cubicBezTo>
                <a:cubicBezTo>
                  <a:pt x="68" y="20903"/>
                  <a:pt x="45" y="20903"/>
                  <a:pt x="0" y="21600"/>
                </a:cubicBezTo>
                <a:cubicBezTo>
                  <a:pt x="45" y="20903"/>
                  <a:pt x="68" y="20903"/>
                  <a:pt x="113" y="20903"/>
                </a:cubicBezTo>
                <a:close/>
              </a:path>
            </a:pathLst>
          </a:custGeom>
          <a:solidFill>
            <a:srgbClr val="BEBBB2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Shape 5575"/>
          <p:cNvSpPr/>
          <p:nvPr/>
        </p:nvSpPr>
        <p:spPr>
          <a:xfrm rot="21578058">
            <a:off x="481754" y="3920533"/>
            <a:ext cx="3940792" cy="93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5451"/>
                </a:moveTo>
                <a:cubicBezTo>
                  <a:pt x="21376" y="9874"/>
                  <a:pt x="21129" y="14091"/>
                  <a:pt x="20748" y="18000"/>
                </a:cubicBezTo>
                <a:cubicBezTo>
                  <a:pt x="20748" y="18000"/>
                  <a:pt x="20748" y="18000"/>
                  <a:pt x="20748" y="18000"/>
                </a:cubicBezTo>
                <a:cubicBezTo>
                  <a:pt x="20748" y="18000"/>
                  <a:pt x="20748" y="18000"/>
                  <a:pt x="20748" y="18000"/>
                </a:cubicBezTo>
                <a:cubicBezTo>
                  <a:pt x="20680" y="18720"/>
                  <a:pt x="20613" y="19440"/>
                  <a:pt x="20523" y="20160"/>
                </a:cubicBezTo>
                <a:cubicBezTo>
                  <a:pt x="17675" y="21086"/>
                  <a:pt x="14422" y="21600"/>
                  <a:pt x="10811" y="21600"/>
                </a:cubicBezTo>
                <a:cubicBezTo>
                  <a:pt x="7178" y="21600"/>
                  <a:pt x="3948" y="21086"/>
                  <a:pt x="1077" y="20160"/>
                </a:cubicBezTo>
                <a:cubicBezTo>
                  <a:pt x="987" y="19440"/>
                  <a:pt x="920" y="18720"/>
                  <a:pt x="852" y="18000"/>
                </a:cubicBezTo>
                <a:cubicBezTo>
                  <a:pt x="471" y="13989"/>
                  <a:pt x="224" y="9874"/>
                  <a:pt x="90" y="5451"/>
                </a:cubicBezTo>
                <a:cubicBezTo>
                  <a:pt x="90" y="5040"/>
                  <a:pt x="67" y="4526"/>
                  <a:pt x="67" y="4114"/>
                </a:cubicBezTo>
                <a:cubicBezTo>
                  <a:pt x="45" y="3189"/>
                  <a:pt x="22" y="2366"/>
                  <a:pt x="0" y="1543"/>
                </a:cubicBezTo>
                <a:cubicBezTo>
                  <a:pt x="3163" y="514"/>
                  <a:pt x="6774" y="0"/>
                  <a:pt x="10811" y="0"/>
                </a:cubicBezTo>
                <a:cubicBezTo>
                  <a:pt x="14849" y="0"/>
                  <a:pt x="18437" y="514"/>
                  <a:pt x="21600" y="1440"/>
                </a:cubicBezTo>
                <a:cubicBezTo>
                  <a:pt x="21578" y="2366"/>
                  <a:pt x="21555" y="3189"/>
                  <a:pt x="21533" y="4114"/>
                </a:cubicBezTo>
                <a:cubicBezTo>
                  <a:pt x="21533" y="4526"/>
                  <a:pt x="21510" y="5040"/>
                  <a:pt x="21510" y="54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" name="Group 5578"/>
          <p:cNvGrpSpPr/>
          <p:nvPr/>
        </p:nvGrpSpPr>
        <p:grpSpPr>
          <a:xfrm>
            <a:off x="959851" y="1596295"/>
            <a:ext cx="2948895" cy="1045429"/>
            <a:chOff x="0" y="0"/>
            <a:chExt cx="2664687" cy="866945"/>
          </a:xfrm>
        </p:grpSpPr>
        <p:sp>
          <p:nvSpPr>
            <p:cNvPr id="24" name="Shape 5576"/>
            <p:cNvSpPr/>
            <p:nvPr/>
          </p:nvSpPr>
          <p:spPr>
            <a:xfrm rot="21578058">
              <a:off x="6410" y="8454"/>
              <a:ext cx="2651085" cy="61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0" y="15447"/>
                  </a:moveTo>
                  <a:cubicBezTo>
                    <a:pt x="11598" y="15447"/>
                    <a:pt x="11207" y="15316"/>
                    <a:pt x="10785" y="15316"/>
                  </a:cubicBezTo>
                  <a:cubicBezTo>
                    <a:pt x="10182" y="15316"/>
                    <a:pt x="9580" y="15447"/>
                    <a:pt x="9008" y="15447"/>
                  </a:cubicBezTo>
                  <a:cubicBezTo>
                    <a:pt x="7321" y="15709"/>
                    <a:pt x="7321" y="15709"/>
                    <a:pt x="7321" y="15709"/>
                  </a:cubicBezTo>
                  <a:cubicBezTo>
                    <a:pt x="7200" y="15709"/>
                    <a:pt x="7110" y="15709"/>
                    <a:pt x="6989" y="15840"/>
                  </a:cubicBezTo>
                  <a:cubicBezTo>
                    <a:pt x="6899" y="15840"/>
                    <a:pt x="6808" y="15840"/>
                    <a:pt x="6718" y="15840"/>
                  </a:cubicBezTo>
                  <a:cubicBezTo>
                    <a:pt x="6387" y="15971"/>
                    <a:pt x="6055" y="15971"/>
                    <a:pt x="5724" y="16102"/>
                  </a:cubicBezTo>
                  <a:cubicBezTo>
                    <a:pt x="5392" y="16233"/>
                    <a:pt x="5091" y="16364"/>
                    <a:pt x="4790" y="16495"/>
                  </a:cubicBezTo>
                  <a:cubicBezTo>
                    <a:pt x="4218" y="16756"/>
                    <a:pt x="3645" y="17018"/>
                    <a:pt x="3103" y="17280"/>
                  </a:cubicBezTo>
                  <a:cubicBezTo>
                    <a:pt x="2410" y="17804"/>
                    <a:pt x="1808" y="18327"/>
                    <a:pt x="1356" y="18851"/>
                  </a:cubicBezTo>
                  <a:cubicBezTo>
                    <a:pt x="693" y="19505"/>
                    <a:pt x="301" y="20160"/>
                    <a:pt x="90" y="20945"/>
                  </a:cubicBezTo>
                  <a:cubicBezTo>
                    <a:pt x="60" y="21076"/>
                    <a:pt x="30" y="21207"/>
                    <a:pt x="0" y="21469"/>
                  </a:cubicBezTo>
                  <a:cubicBezTo>
                    <a:pt x="0" y="21338"/>
                    <a:pt x="0" y="21338"/>
                    <a:pt x="0" y="21338"/>
                  </a:cubicBezTo>
                  <a:cubicBezTo>
                    <a:pt x="30" y="21207"/>
                    <a:pt x="30" y="21207"/>
                    <a:pt x="30" y="21207"/>
                  </a:cubicBezTo>
                  <a:cubicBezTo>
                    <a:pt x="90" y="20815"/>
                    <a:pt x="181" y="20422"/>
                    <a:pt x="301" y="19767"/>
                  </a:cubicBezTo>
                  <a:cubicBezTo>
                    <a:pt x="392" y="19505"/>
                    <a:pt x="482" y="19113"/>
                    <a:pt x="542" y="18720"/>
                  </a:cubicBezTo>
                  <a:cubicBezTo>
                    <a:pt x="633" y="18327"/>
                    <a:pt x="693" y="18065"/>
                    <a:pt x="783" y="17673"/>
                  </a:cubicBezTo>
                  <a:cubicBezTo>
                    <a:pt x="3585" y="5891"/>
                    <a:pt x="6929" y="0"/>
                    <a:pt x="10815" y="0"/>
                  </a:cubicBezTo>
                  <a:cubicBezTo>
                    <a:pt x="14671" y="0"/>
                    <a:pt x="17985" y="5760"/>
                    <a:pt x="20756" y="17280"/>
                  </a:cubicBezTo>
                  <a:cubicBezTo>
                    <a:pt x="20877" y="17673"/>
                    <a:pt x="20997" y="18196"/>
                    <a:pt x="21088" y="18720"/>
                  </a:cubicBezTo>
                  <a:cubicBezTo>
                    <a:pt x="21178" y="19113"/>
                    <a:pt x="21238" y="19375"/>
                    <a:pt x="21329" y="19636"/>
                  </a:cubicBezTo>
                  <a:cubicBezTo>
                    <a:pt x="21389" y="19898"/>
                    <a:pt x="21449" y="20291"/>
                    <a:pt x="21510" y="20684"/>
                  </a:cubicBezTo>
                  <a:cubicBezTo>
                    <a:pt x="21570" y="20945"/>
                    <a:pt x="21600" y="21207"/>
                    <a:pt x="21600" y="21469"/>
                  </a:cubicBezTo>
                  <a:cubicBezTo>
                    <a:pt x="21600" y="21469"/>
                    <a:pt x="21600" y="21469"/>
                    <a:pt x="21600" y="21469"/>
                  </a:cubicBezTo>
                  <a:cubicBezTo>
                    <a:pt x="21570" y="21469"/>
                    <a:pt x="21570" y="21338"/>
                    <a:pt x="21570" y="21338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570" y="21338"/>
                    <a:pt x="21540" y="21076"/>
                    <a:pt x="21510" y="21076"/>
                  </a:cubicBezTo>
                  <a:cubicBezTo>
                    <a:pt x="21479" y="20815"/>
                    <a:pt x="21389" y="20553"/>
                    <a:pt x="21329" y="20422"/>
                  </a:cubicBezTo>
                  <a:cubicBezTo>
                    <a:pt x="21178" y="20029"/>
                    <a:pt x="20997" y="19767"/>
                    <a:pt x="20756" y="19375"/>
                  </a:cubicBezTo>
                  <a:cubicBezTo>
                    <a:pt x="20214" y="18589"/>
                    <a:pt x="19461" y="17935"/>
                    <a:pt x="18467" y="17280"/>
                  </a:cubicBezTo>
                  <a:cubicBezTo>
                    <a:pt x="17925" y="17018"/>
                    <a:pt x="17352" y="16756"/>
                    <a:pt x="16750" y="16495"/>
                  </a:cubicBezTo>
                  <a:cubicBezTo>
                    <a:pt x="16449" y="16364"/>
                    <a:pt x="16147" y="16233"/>
                    <a:pt x="15816" y="16102"/>
                  </a:cubicBezTo>
                  <a:cubicBezTo>
                    <a:pt x="15394" y="15971"/>
                    <a:pt x="14972" y="15840"/>
                    <a:pt x="14521" y="15840"/>
                  </a:cubicBezTo>
                  <a:cubicBezTo>
                    <a:pt x="14460" y="15709"/>
                    <a:pt x="14430" y="15709"/>
                    <a:pt x="14370" y="15709"/>
                  </a:cubicBezTo>
                  <a:cubicBezTo>
                    <a:pt x="14370" y="15709"/>
                    <a:pt x="14340" y="15709"/>
                    <a:pt x="14310" y="15709"/>
                  </a:cubicBezTo>
                  <a:cubicBezTo>
                    <a:pt x="14279" y="15709"/>
                    <a:pt x="14279" y="15709"/>
                    <a:pt x="14249" y="15709"/>
                  </a:cubicBezTo>
                  <a:cubicBezTo>
                    <a:pt x="14159" y="15578"/>
                    <a:pt x="14069" y="15578"/>
                    <a:pt x="14008" y="15578"/>
                  </a:cubicBezTo>
                  <a:cubicBezTo>
                    <a:pt x="13948" y="15578"/>
                    <a:pt x="13888" y="15578"/>
                    <a:pt x="13858" y="15578"/>
                  </a:cubicBezTo>
                  <a:cubicBezTo>
                    <a:pt x="13406" y="15578"/>
                    <a:pt x="13406" y="15578"/>
                    <a:pt x="13406" y="15578"/>
                  </a:cubicBezTo>
                  <a:cubicBezTo>
                    <a:pt x="13315" y="15578"/>
                    <a:pt x="13225" y="15578"/>
                    <a:pt x="13135" y="15578"/>
                  </a:cubicBezTo>
                  <a:lnTo>
                    <a:pt x="11990" y="1544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Shape 5577"/>
            <p:cNvSpPr/>
            <p:nvPr/>
          </p:nvSpPr>
          <p:spPr>
            <a:xfrm rot="21578058">
              <a:off x="1185" y="478388"/>
              <a:ext cx="2662317" cy="38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10" y="210"/>
                  </a:moveTo>
                  <a:cubicBezTo>
                    <a:pt x="13860" y="419"/>
                    <a:pt x="13860" y="419"/>
                    <a:pt x="13860" y="419"/>
                  </a:cubicBezTo>
                  <a:cubicBezTo>
                    <a:pt x="13890" y="210"/>
                    <a:pt x="13950" y="210"/>
                    <a:pt x="14010" y="210"/>
                  </a:cubicBezTo>
                  <a:cubicBezTo>
                    <a:pt x="14070" y="210"/>
                    <a:pt x="14160" y="419"/>
                    <a:pt x="14250" y="419"/>
                  </a:cubicBezTo>
                  <a:cubicBezTo>
                    <a:pt x="14280" y="419"/>
                    <a:pt x="14280" y="419"/>
                    <a:pt x="14310" y="419"/>
                  </a:cubicBezTo>
                  <a:cubicBezTo>
                    <a:pt x="14400" y="419"/>
                    <a:pt x="14460" y="629"/>
                    <a:pt x="14520" y="629"/>
                  </a:cubicBezTo>
                  <a:cubicBezTo>
                    <a:pt x="14970" y="629"/>
                    <a:pt x="15390" y="839"/>
                    <a:pt x="15810" y="1049"/>
                  </a:cubicBezTo>
                  <a:cubicBezTo>
                    <a:pt x="16140" y="1258"/>
                    <a:pt x="16440" y="1468"/>
                    <a:pt x="16740" y="1678"/>
                  </a:cubicBezTo>
                  <a:cubicBezTo>
                    <a:pt x="17340" y="2097"/>
                    <a:pt x="17910" y="2517"/>
                    <a:pt x="18450" y="3146"/>
                  </a:cubicBezTo>
                  <a:cubicBezTo>
                    <a:pt x="19440" y="3984"/>
                    <a:pt x="20190" y="5033"/>
                    <a:pt x="20730" y="6291"/>
                  </a:cubicBezTo>
                  <a:cubicBezTo>
                    <a:pt x="20970" y="6920"/>
                    <a:pt x="21150" y="7340"/>
                    <a:pt x="21300" y="7969"/>
                  </a:cubicBezTo>
                  <a:cubicBezTo>
                    <a:pt x="21360" y="8388"/>
                    <a:pt x="21450" y="8598"/>
                    <a:pt x="21480" y="9017"/>
                  </a:cubicBezTo>
                  <a:cubicBezTo>
                    <a:pt x="21510" y="9017"/>
                    <a:pt x="21540" y="9437"/>
                    <a:pt x="21570" y="9856"/>
                  </a:cubicBezTo>
                  <a:cubicBezTo>
                    <a:pt x="21540" y="9437"/>
                    <a:pt x="21540" y="9437"/>
                    <a:pt x="21540" y="9437"/>
                  </a:cubicBezTo>
                  <a:cubicBezTo>
                    <a:pt x="21540" y="9437"/>
                    <a:pt x="21540" y="9437"/>
                    <a:pt x="21570" y="9647"/>
                  </a:cubicBezTo>
                  <a:cubicBezTo>
                    <a:pt x="21570" y="9647"/>
                    <a:pt x="21570" y="9647"/>
                    <a:pt x="21570" y="9647"/>
                  </a:cubicBezTo>
                  <a:cubicBezTo>
                    <a:pt x="21570" y="9647"/>
                    <a:pt x="21570" y="9647"/>
                    <a:pt x="21570" y="9647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600" y="10066"/>
                    <a:pt x="21600" y="10485"/>
                    <a:pt x="21600" y="10695"/>
                  </a:cubicBezTo>
                  <a:cubicBezTo>
                    <a:pt x="21600" y="11115"/>
                    <a:pt x="21570" y="11744"/>
                    <a:pt x="21480" y="12373"/>
                  </a:cubicBezTo>
                  <a:cubicBezTo>
                    <a:pt x="21360" y="13212"/>
                    <a:pt x="21090" y="14050"/>
                    <a:pt x="20730" y="15099"/>
                  </a:cubicBezTo>
                  <a:cubicBezTo>
                    <a:pt x="20190" y="16148"/>
                    <a:pt x="19440" y="17406"/>
                    <a:pt x="18450" y="18245"/>
                  </a:cubicBezTo>
                  <a:cubicBezTo>
                    <a:pt x="18420" y="18245"/>
                    <a:pt x="18420" y="18454"/>
                    <a:pt x="18390" y="18454"/>
                  </a:cubicBezTo>
                  <a:cubicBezTo>
                    <a:pt x="17550" y="19293"/>
                    <a:pt x="16650" y="19922"/>
                    <a:pt x="15690" y="20342"/>
                  </a:cubicBezTo>
                  <a:cubicBezTo>
                    <a:pt x="15690" y="20342"/>
                    <a:pt x="15660" y="20342"/>
                    <a:pt x="15660" y="20342"/>
                  </a:cubicBezTo>
                  <a:cubicBezTo>
                    <a:pt x="15630" y="20342"/>
                    <a:pt x="15630" y="20342"/>
                    <a:pt x="15600" y="20342"/>
                  </a:cubicBezTo>
                  <a:cubicBezTo>
                    <a:pt x="14160" y="21181"/>
                    <a:pt x="12570" y="21600"/>
                    <a:pt x="10800" y="21600"/>
                  </a:cubicBezTo>
                  <a:cubicBezTo>
                    <a:pt x="9030" y="21600"/>
                    <a:pt x="7440" y="21181"/>
                    <a:pt x="6000" y="20342"/>
                  </a:cubicBezTo>
                  <a:cubicBezTo>
                    <a:pt x="5970" y="20342"/>
                    <a:pt x="5970" y="20342"/>
                    <a:pt x="5940" y="20342"/>
                  </a:cubicBezTo>
                  <a:cubicBezTo>
                    <a:pt x="5940" y="20342"/>
                    <a:pt x="5910" y="20342"/>
                    <a:pt x="5910" y="20342"/>
                  </a:cubicBezTo>
                  <a:cubicBezTo>
                    <a:pt x="4950" y="19922"/>
                    <a:pt x="4050" y="19293"/>
                    <a:pt x="3210" y="18454"/>
                  </a:cubicBezTo>
                  <a:cubicBezTo>
                    <a:pt x="3180" y="18454"/>
                    <a:pt x="3180" y="18245"/>
                    <a:pt x="3150" y="18245"/>
                  </a:cubicBezTo>
                  <a:cubicBezTo>
                    <a:pt x="2460" y="17616"/>
                    <a:pt x="1860" y="16777"/>
                    <a:pt x="1410" y="15938"/>
                  </a:cubicBezTo>
                  <a:cubicBezTo>
                    <a:pt x="480" y="14470"/>
                    <a:pt x="0" y="12583"/>
                    <a:pt x="0" y="10695"/>
                  </a:cubicBezTo>
                  <a:cubicBezTo>
                    <a:pt x="0" y="10276"/>
                    <a:pt x="30" y="9856"/>
                    <a:pt x="60" y="9437"/>
                  </a:cubicBezTo>
                  <a:cubicBezTo>
                    <a:pt x="60" y="9647"/>
                    <a:pt x="60" y="9647"/>
                    <a:pt x="60" y="9647"/>
                  </a:cubicBezTo>
                  <a:cubicBezTo>
                    <a:pt x="90" y="9437"/>
                    <a:pt x="120" y="9017"/>
                    <a:pt x="150" y="8808"/>
                  </a:cubicBezTo>
                  <a:cubicBezTo>
                    <a:pt x="360" y="7550"/>
                    <a:pt x="750" y="6501"/>
                    <a:pt x="1410" y="5243"/>
                  </a:cubicBezTo>
                  <a:cubicBezTo>
                    <a:pt x="1860" y="4614"/>
                    <a:pt x="2460" y="3775"/>
                    <a:pt x="3150" y="3146"/>
                  </a:cubicBezTo>
                  <a:cubicBezTo>
                    <a:pt x="3690" y="2517"/>
                    <a:pt x="4260" y="2097"/>
                    <a:pt x="4830" y="1678"/>
                  </a:cubicBezTo>
                  <a:cubicBezTo>
                    <a:pt x="5130" y="1468"/>
                    <a:pt x="5430" y="1258"/>
                    <a:pt x="5760" y="1049"/>
                  </a:cubicBezTo>
                  <a:cubicBezTo>
                    <a:pt x="6090" y="1049"/>
                    <a:pt x="6420" y="839"/>
                    <a:pt x="6750" y="629"/>
                  </a:cubicBezTo>
                  <a:cubicBezTo>
                    <a:pt x="6840" y="629"/>
                    <a:pt x="6930" y="629"/>
                    <a:pt x="7020" y="629"/>
                  </a:cubicBezTo>
                  <a:cubicBezTo>
                    <a:pt x="7140" y="419"/>
                    <a:pt x="7230" y="419"/>
                    <a:pt x="7350" y="419"/>
                  </a:cubicBezTo>
                  <a:cubicBezTo>
                    <a:pt x="9030" y="0"/>
                    <a:pt x="9030" y="0"/>
                    <a:pt x="9030" y="0"/>
                  </a:cubicBezTo>
                  <a:cubicBezTo>
                    <a:pt x="9600" y="0"/>
                    <a:pt x="10200" y="0"/>
                    <a:pt x="10800" y="0"/>
                  </a:cubicBezTo>
                  <a:cubicBezTo>
                    <a:pt x="11190" y="0"/>
                    <a:pt x="11610" y="0"/>
                    <a:pt x="12000" y="0"/>
                  </a:cubicBezTo>
                  <a:cubicBezTo>
                    <a:pt x="13140" y="210"/>
                    <a:pt x="13140" y="210"/>
                    <a:pt x="13140" y="210"/>
                  </a:cubicBezTo>
                  <a:cubicBezTo>
                    <a:pt x="13230" y="210"/>
                    <a:pt x="13320" y="210"/>
                    <a:pt x="13410" y="21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5581"/>
          <p:cNvGrpSpPr/>
          <p:nvPr/>
        </p:nvGrpSpPr>
        <p:grpSpPr>
          <a:xfrm>
            <a:off x="479376" y="2547770"/>
            <a:ext cx="3935540" cy="1266762"/>
            <a:chOff x="0" y="0"/>
            <a:chExt cx="3556241" cy="1050492"/>
          </a:xfrm>
        </p:grpSpPr>
        <p:sp>
          <p:nvSpPr>
            <p:cNvPr id="27" name="Shape 5579"/>
            <p:cNvSpPr/>
            <p:nvPr/>
          </p:nvSpPr>
          <p:spPr>
            <a:xfrm rot="21578058">
              <a:off x="2676" y="11319"/>
              <a:ext cx="3549755" cy="84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8" y="470"/>
                  </a:moveTo>
                  <a:cubicBezTo>
                    <a:pt x="7200" y="470"/>
                    <a:pt x="7222" y="470"/>
                    <a:pt x="7245" y="470"/>
                  </a:cubicBezTo>
                  <a:cubicBezTo>
                    <a:pt x="8348" y="188"/>
                    <a:pt x="9517" y="0"/>
                    <a:pt x="10778" y="0"/>
                  </a:cubicBezTo>
                  <a:cubicBezTo>
                    <a:pt x="12082" y="0"/>
                    <a:pt x="13297" y="188"/>
                    <a:pt x="14422" y="470"/>
                  </a:cubicBezTo>
                  <a:cubicBezTo>
                    <a:pt x="14422" y="470"/>
                    <a:pt x="14422" y="470"/>
                    <a:pt x="14422" y="470"/>
                  </a:cubicBezTo>
                  <a:cubicBezTo>
                    <a:pt x="14445" y="470"/>
                    <a:pt x="14445" y="470"/>
                    <a:pt x="14467" y="470"/>
                  </a:cubicBezTo>
                  <a:cubicBezTo>
                    <a:pt x="16065" y="845"/>
                    <a:pt x="17527" y="1597"/>
                    <a:pt x="18810" y="2536"/>
                  </a:cubicBezTo>
                  <a:cubicBezTo>
                    <a:pt x="19395" y="3005"/>
                    <a:pt x="19890" y="3475"/>
                    <a:pt x="20318" y="4038"/>
                  </a:cubicBezTo>
                  <a:cubicBezTo>
                    <a:pt x="20497" y="5353"/>
                    <a:pt x="20655" y="6668"/>
                    <a:pt x="20813" y="8077"/>
                  </a:cubicBezTo>
                  <a:cubicBezTo>
                    <a:pt x="20947" y="9485"/>
                    <a:pt x="21060" y="10988"/>
                    <a:pt x="21173" y="12397"/>
                  </a:cubicBezTo>
                  <a:cubicBezTo>
                    <a:pt x="21173" y="12490"/>
                    <a:pt x="21195" y="12584"/>
                    <a:pt x="21195" y="12584"/>
                  </a:cubicBezTo>
                  <a:cubicBezTo>
                    <a:pt x="21397" y="15496"/>
                    <a:pt x="21532" y="18501"/>
                    <a:pt x="21600" y="21600"/>
                  </a:cubicBezTo>
                  <a:cubicBezTo>
                    <a:pt x="21105" y="20755"/>
                    <a:pt x="20047" y="20191"/>
                    <a:pt x="18450" y="19628"/>
                  </a:cubicBezTo>
                  <a:cubicBezTo>
                    <a:pt x="17977" y="19440"/>
                    <a:pt x="17483" y="19346"/>
                    <a:pt x="16965" y="19252"/>
                  </a:cubicBezTo>
                  <a:cubicBezTo>
                    <a:pt x="16493" y="19158"/>
                    <a:pt x="15975" y="19064"/>
                    <a:pt x="15457" y="18970"/>
                  </a:cubicBezTo>
                  <a:cubicBezTo>
                    <a:pt x="15255" y="18970"/>
                    <a:pt x="15255" y="18970"/>
                    <a:pt x="15255" y="18970"/>
                  </a:cubicBezTo>
                  <a:cubicBezTo>
                    <a:pt x="14378" y="18783"/>
                    <a:pt x="13500" y="18595"/>
                    <a:pt x="12555" y="18595"/>
                  </a:cubicBezTo>
                  <a:cubicBezTo>
                    <a:pt x="8888" y="18595"/>
                    <a:pt x="8888" y="18595"/>
                    <a:pt x="8888" y="18595"/>
                  </a:cubicBezTo>
                  <a:cubicBezTo>
                    <a:pt x="8033" y="18689"/>
                    <a:pt x="7200" y="18783"/>
                    <a:pt x="6390" y="18970"/>
                  </a:cubicBezTo>
                  <a:cubicBezTo>
                    <a:pt x="6120" y="18970"/>
                    <a:pt x="6120" y="18970"/>
                    <a:pt x="6120" y="18970"/>
                  </a:cubicBezTo>
                  <a:cubicBezTo>
                    <a:pt x="5603" y="19064"/>
                    <a:pt x="5108" y="19158"/>
                    <a:pt x="4613" y="19252"/>
                  </a:cubicBezTo>
                  <a:cubicBezTo>
                    <a:pt x="4095" y="19346"/>
                    <a:pt x="3623" y="19440"/>
                    <a:pt x="3150" y="19628"/>
                  </a:cubicBezTo>
                  <a:cubicBezTo>
                    <a:pt x="1620" y="20097"/>
                    <a:pt x="608" y="20755"/>
                    <a:pt x="68" y="21506"/>
                  </a:cubicBezTo>
                  <a:cubicBezTo>
                    <a:pt x="90" y="21506"/>
                    <a:pt x="90" y="21506"/>
                    <a:pt x="68" y="2150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5" y="18501"/>
                    <a:pt x="180" y="15496"/>
                    <a:pt x="383" y="12678"/>
                  </a:cubicBezTo>
                  <a:cubicBezTo>
                    <a:pt x="383" y="12584"/>
                    <a:pt x="383" y="12490"/>
                    <a:pt x="405" y="12490"/>
                  </a:cubicBezTo>
                  <a:cubicBezTo>
                    <a:pt x="495" y="10988"/>
                    <a:pt x="630" y="9485"/>
                    <a:pt x="788" y="8077"/>
                  </a:cubicBezTo>
                  <a:cubicBezTo>
                    <a:pt x="923" y="6668"/>
                    <a:pt x="1080" y="5353"/>
                    <a:pt x="1260" y="3944"/>
                  </a:cubicBezTo>
                  <a:cubicBezTo>
                    <a:pt x="1665" y="3475"/>
                    <a:pt x="2183" y="3005"/>
                    <a:pt x="2745" y="2536"/>
                  </a:cubicBezTo>
                  <a:cubicBezTo>
                    <a:pt x="4050" y="1597"/>
                    <a:pt x="5513" y="845"/>
                    <a:pt x="7155" y="470"/>
                  </a:cubicBezTo>
                  <a:cubicBezTo>
                    <a:pt x="7155" y="470"/>
                    <a:pt x="7178" y="470"/>
                    <a:pt x="7178" y="47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Shape 5580"/>
            <p:cNvSpPr/>
            <p:nvPr/>
          </p:nvSpPr>
          <p:spPr>
            <a:xfrm rot="21578058">
              <a:off x="5710" y="784542"/>
              <a:ext cx="3549756" cy="25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2504"/>
                  </a:moveTo>
                  <a:cubicBezTo>
                    <a:pt x="5175" y="1878"/>
                    <a:pt x="5648" y="1565"/>
                    <a:pt x="6120" y="1252"/>
                  </a:cubicBezTo>
                  <a:cubicBezTo>
                    <a:pt x="8618" y="313"/>
                    <a:pt x="8618" y="313"/>
                    <a:pt x="8618" y="313"/>
                  </a:cubicBezTo>
                  <a:cubicBezTo>
                    <a:pt x="9315" y="313"/>
                    <a:pt x="10035" y="0"/>
                    <a:pt x="10800" y="0"/>
                  </a:cubicBezTo>
                  <a:cubicBezTo>
                    <a:pt x="11542" y="0"/>
                    <a:pt x="12262" y="313"/>
                    <a:pt x="12960" y="313"/>
                  </a:cubicBezTo>
                  <a:cubicBezTo>
                    <a:pt x="15457" y="1252"/>
                    <a:pt x="15457" y="1252"/>
                    <a:pt x="15457" y="1252"/>
                  </a:cubicBezTo>
                  <a:cubicBezTo>
                    <a:pt x="15525" y="1252"/>
                    <a:pt x="15592" y="1252"/>
                    <a:pt x="15660" y="1252"/>
                  </a:cubicBezTo>
                  <a:cubicBezTo>
                    <a:pt x="16268" y="1878"/>
                    <a:pt x="16268" y="1878"/>
                    <a:pt x="16268" y="1878"/>
                  </a:cubicBezTo>
                  <a:cubicBezTo>
                    <a:pt x="16470" y="1878"/>
                    <a:pt x="16673" y="2191"/>
                    <a:pt x="16875" y="2504"/>
                  </a:cubicBezTo>
                  <a:cubicBezTo>
                    <a:pt x="16875" y="2504"/>
                    <a:pt x="16897" y="2504"/>
                    <a:pt x="16897" y="2504"/>
                  </a:cubicBezTo>
                  <a:cubicBezTo>
                    <a:pt x="19620" y="5635"/>
                    <a:pt x="19620" y="5635"/>
                    <a:pt x="19620" y="5635"/>
                  </a:cubicBezTo>
                  <a:cubicBezTo>
                    <a:pt x="19620" y="5635"/>
                    <a:pt x="19643" y="5635"/>
                    <a:pt x="19665" y="5635"/>
                  </a:cubicBezTo>
                  <a:cubicBezTo>
                    <a:pt x="19732" y="5948"/>
                    <a:pt x="19800" y="5948"/>
                    <a:pt x="19890" y="5948"/>
                  </a:cubicBezTo>
                  <a:cubicBezTo>
                    <a:pt x="20002" y="6261"/>
                    <a:pt x="20115" y="6261"/>
                    <a:pt x="20228" y="6574"/>
                  </a:cubicBezTo>
                  <a:cubicBezTo>
                    <a:pt x="20452" y="6887"/>
                    <a:pt x="20655" y="7513"/>
                    <a:pt x="20880" y="7826"/>
                  </a:cubicBezTo>
                  <a:cubicBezTo>
                    <a:pt x="20902" y="7826"/>
                    <a:pt x="20925" y="7826"/>
                    <a:pt x="20947" y="7826"/>
                  </a:cubicBezTo>
                  <a:cubicBezTo>
                    <a:pt x="20947" y="7826"/>
                    <a:pt x="20947" y="7826"/>
                    <a:pt x="20970" y="7826"/>
                  </a:cubicBezTo>
                  <a:cubicBezTo>
                    <a:pt x="21330" y="8765"/>
                    <a:pt x="21330" y="8765"/>
                    <a:pt x="21330" y="8765"/>
                  </a:cubicBezTo>
                  <a:cubicBezTo>
                    <a:pt x="21352" y="8765"/>
                    <a:pt x="21397" y="8765"/>
                    <a:pt x="21442" y="9078"/>
                  </a:cubicBezTo>
                  <a:cubicBezTo>
                    <a:pt x="21532" y="9391"/>
                    <a:pt x="21577" y="10017"/>
                    <a:pt x="21600" y="10643"/>
                  </a:cubicBezTo>
                  <a:cubicBezTo>
                    <a:pt x="21600" y="10643"/>
                    <a:pt x="21600" y="10957"/>
                    <a:pt x="21600" y="11270"/>
                  </a:cubicBezTo>
                  <a:cubicBezTo>
                    <a:pt x="21532" y="14087"/>
                    <a:pt x="20475" y="16591"/>
                    <a:pt x="18450" y="18470"/>
                  </a:cubicBezTo>
                  <a:cubicBezTo>
                    <a:pt x="16335" y="20661"/>
                    <a:pt x="13793" y="21600"/>
                    <a:pt x="10800" y="21600"/>
                  </a:cubicBezTo>
                  <a:cubicBezTo>
                    <a:pt x="7808" y="21600"/>
                    <a:pt x="5265" y="20661"/>
                    <a:pt x="3150" y="18470"/>
                  </a:cubicBezTo>
                  <a:cubicBezTo>
                    <a:pt x="1058" y="16278"/>
                    <a:pt x="0" y="13774"/>
                    <a:pt x="0" y="10957"/>
                  </a:cubicBezTo>
                  <a:cubicBezTo>
                    <a:pt x="0" y="10330"/>
                    <a:pt x="45" y="9704"/>
                    <a:pt x="158" y="9078"/>
                  </a:cubicBezTo>
                  <a:cubicBezTo>
                    <a:pt x="203" y="8765"/>
                    <a:pt x="248" y="8765"/>
                    <a:pt x="293" y="8765"/>
                  </a:cubicBezTo>
                  <a:cubicBezTo>
                    <a:pt x="653" y="7826"/>
                    <a:pt x="653" y="7826"/>
                    <a:pt x="653" y="7826"/>
                  </a:cubicBezTo>
                  <a:cubicBezTo>
                    <a:pt x="675" y="7826"/>
                    <a:pt x="698" y="7826"/>
                    <a:pt x="720" y="7826"/>
                  </a:cubicBezTo>
                  <a:cubicBezTo>
                    <a:pt x="743" y="7826"/>
                    <a:pt x="765" y="7826"/>
                    <a:pt x="788" y="7826"/>
                  </a:cubicBezTo>
                  <a:cubicBezTo>
                    <a:pt x="810" y="7513"/>
                    <a:pt x="833" y="7513"/>
                    <a:pt x="855" y="7513"/>
                  </a:cubicBezTo>
                  <a:cubicBezTo>
                    <a:pt x="878" y="7513"/>
                    <a:pt x="900" y="7513"/>
                    <a:pt x="923" y="7513"/>
                  </a:cubicBezTo>
                  <a:cubicBezTo>
                    <a:pt x="923" y="7513"/>
                    <a:pt x="945" y="7200"/>
                    <a:pt x="968" y="7200"/>
                  </a:cubicBezTo>
                  <a:cubicBezTo>
                    <a:pt x="1035" y="7200"/>
                    <a:pt x="1125" y="7200"/>
                    <a:pt x="1193" y="6887"/>
                  </a:cubicBezTo>
                  <a:cubicBezTo>
                    <a:pt x="1215" y="6887"/>
                    <a:pt x="1238" y="6887"/>
                    <a:pt x="1260" y="6887"/>
                  </a:cubicBezTo>
                  <a:cubicBezTo>
                    <a:pt x="1305" y="6574"/>
                    <a:pt x="1350" y="6574"/>
                    <a:pt x="1418" y="6574"/>
                  </a:cubicBezTo>
                  <a:cubicBezTo>
                    <a:pt x="1440" y="6574"/>
                    <a:pt x="1463" y="6574"/>
                    <a:pt x="1463" y="6574"/>
                  </a:cubicBezTo>
                  <a:cubicBezTo>
                    <a:pt x="1485" y="6261"/>
                    <a:pt x="1508" y="6261"/>
                    <a:pt x="1530" y="6261"/>
                  </a:cubicBezTo>
                  <a:cubicBezTo>
                    <a:pt x="4590" y="2504"/>
                    <a:pt x="4590" y="2504"/>
                    <a:pt x="4590" y="2504"/>
                  </a:cubicBezTo>
                  <a:cubicBezTo>
                    <a:pt x="4635" y="2504"/>
                    <a:pt x="4680" y="2504"/>
                    <a:pt x="4725" y="250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5584"/>
          <p:cNvGrpSpPr/>
          <p:nvPr/>
        </p:nvGrpSpPr>
        <p:grpSpPr>
          <a:xfrm>
            <a:off x="926324" y="4927218"/>
            <a:ext cx="3187374" cy="1128359"/>
            <a:chOff x="0" y="0"/>
            <a:chExt cx="2880181" cy="935718"/>
          </a:xfrm>
        </p:grpSpPr>
        <p:sp>
          <p:nvSpPr>
            <p:cNvPr id="30" name="Shape 5582"/>
            <p:cNvSpPr/>
            <p:nvPr/>
          </p:nvSpPr>
          <p:spPr>
            <a:xfrm rot="21578058">
              <a:off x="7467" y="267538"/>
              <a:ext cx="2870135" cy="65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" y="243"/>
                    <a:pt x="84" y="485"/>
                    <a:pt x="84" y="485"/>
                  </a:cubicBezTo>
                  <a:cubicBezTo>
                    <a:pt x="139" y="728"/>
                    <a:pt x="195" y="971"/>
                    <a:pt x="278" y="1092"/>
                  </a:cubicBezTo>
                  <a:cubicBezTo>
                    <a:pt x="362" y="1335"/>
                    <a:pt x="418" y="1456"/>
                    <a:pt x="501" y="1578"/>
                  </a:cubicBezTo>
                  <a:cubicBezTo>
                    <a:pt x="612" y="1820"/>
                    <a:pt x="724" y="1942"/>
                    <a:pt x="835" y="2184"/>
                  </a:cubicBezTo>
                  <a:cubicBezTo>
                    <a:pt x="1364" y="2912"/>
                    <a:pt x="2143" y="3640"/>
                    <a:pt x="3145" y="4247"/>
                  </a:cubicBezTo>
                  <a:cubicBezTo>
                    <a:pt x="3674" y="4611"/>
                    <a:pt x="4231" y="4854"/>
                    <a:pt x="4843" y="5097"/>
                  </a:cubicBezTo>
                  <a:cubicBezTo>
                    <a:pt x="5149" y="5218"/>
                    <a:pt x="5456" y="5339"/>
                    <a:pt x="5790" y="5461"/>
                  </a:cubicBezTo>
                  <a:cubicBezTo>
                    <a:pt x="6207" y="5582"/>
                    <a:pt x="6625" y="5703"/>
                    <a:pt x="7070" y="5825"/>
                  </a:cubicBezTo>
                  <a:cubicBezTo>
                    <a:pt x="7126" y="5825"/>
                    <a:pt x="7181" y="5825"/>
                    <a:pt x="7237" y="5825"/>
                  </a:cubicBezTo>
                  <a:cubicBezTo>
                    <a:pt x="7237" y="5825"/>
                    <a:pt x="7265" y="5825"/>
                    <a:pt x="7293" y="5825"/>
                  </a:cubicBezTo>
                  <a:cubicBezTo>
                    <a:pt x="7321" y="5825"/>
                    <a:pt x="7321" y="5825"/>
                    <a:pt x="7348" y="5825"/>
                  </a:cubicBezTo>
                  <a:cubicBezTo>
                    <a:pt x="7460" y="5946"/>
                    <a:pt x="7543" y="5946"/>
                    <a:pt x="7599" y="5946"/>
                  </a:cubicBezTo>
                  <a:cubicBezTo>
                    <a:pt x="7655" y="5946"/>
                    <a:pt x="7710" y="5946"/>
                    <a:pt x="7738" y="5946"/>
                  </a:cubicBezTo>
                  <a:cubicBezTo>
                    <a:pt x="8184" y="5946"/>
                    <a:pt x="8184" y="5946"/>
                    <a:pt x="8184" y="5946"/>
                  </a:cubicBezTo>
                  <a:cubicBezTo>
                    <a:pt x="8267" y="5946"/>
                    <a:pt x="8378" y="6067"/>
                    <a:pt x="8462" y="6067"/>
                  </a:cubicBezTo>
                  <a:cubicBezTo>
                    <a:pt x="9603" y="6067"/>
                    <a:pt x="9603" y="6067"/>
                    <a:pt x="9603" y="6067"/>
                  </a:cubicBezTo>
                  <a:cubicBezTo>
                    <a:pt x="9993" y="6189"/>
                    <a:pt x="10410" y="6189"/>
                    <a:pt x="10800" y="6189"/>
                  </a:cubicBezTo>
                  <a:cubicBezTo>
                    <a:pt x="11412" y="6189"/>
                    <a:pt x="11997" y="6189"/>
                    <a:pt x="12581" y="6067"/>
                  </a:cubicBezTo>
                  <a:cubicBezTo>
                    <a:pt x="14279" y="5825"/>
                    <a:pt x="14279" y="5825"/>
                    <a:pt x="14279" y="5825"/>
                  </a:cubicBezTo>
                  <a:cubicBezTo>
                    <a:pt x="14391" y="5825"/>
                    <a:pt x="14502" y="5825"/>
                    <a:pt x="14586" y="5825"/>
                  </a:cubicBezTo>
                  <a:cubicBezTo>
                    <a:pt x="14697" y="5703"/>
                    <a:pt x="14780" y="5703"/>
                    <a:pt x="14892" y="5703"/>
                  </a:cubicBezTo>
                  <a:cubicBezTo>
                    <a:pt x="15226" y="5582"/>
                    <a:pt x="15560" y="5582"/>
                    <a:pt x="15866" y="5461"/>
                  </a:cubicBezTo>
                  <a:cubicBezTo>
                    <a:pt x="16200" y="5339"/>
                    <a:pt x="16478" y="5218"/>
                    <a:pt x="16785" y="5097"/>
                  </a:cubicBezTo>
                  <a:cubicBezTo>
                    <a:pt x="17369" y="4854"/>
                    <a:pt x="17954" y="4490"/>
                    <a:pt x="18482" y="4247"/>
                  </a:cubicBezTo>
                  <a:cubicBezTo>
                    <a:pt x="19011" y="3883"/>
                    <a:pt x="19485" y="3519"/>
                    <a:pt x="19874" y="3155"/>
                  </a:cubicBezTo>
                  <a:cubicBezTo>
                    <a:pt x="20013" y="3034"/>
                    <a:pt x="20125" y="2912"/>
                    <a:pt x="20264" y="2791"/>
                  </a:cubicBezTo>
                  <a:cubicBezTo>
                    <a:pt x="20876" y="2063"/>
                    <a:pt x="21294" y="1335"/>
                    <a:pt x="21516" y="607"/>
                  </a:cubicBezTo>
                  <a:cubicBezTo>
                    <a:pt x="21544" y="485"/>
                    <a:pt x="21572" y="243"/>
                    <a:pt x="21600" y="121"/>
                  </a:cubicBezTo>
                  <a:cubicBezTo>
                    <a:pt x="21572" y="243"/>
                    <a:pt x="21572" y="243"/>
                    <a:pt x="21572" y="243"/>
                  </a:cubicBezTo>
                  <a:cubicBezTo>
                    <a:pt x="21572" y="364"/>
                    <a:pt x="21572" y="364"/>
                    <a:pt x="21572" y="364"/>
                  </a:cubicBezTo>
                  <a:cubicBezTo>
                    <a:pt x="21516" y="728"/>
                    <a:pt x="21405" y="1092"/>
                    <a:pt x="21294" y="1699"/>
                  </a:cubicBezTo>
                  <a:cubicBezTo>
                    <a:pt x="21210" y="2063"/>
                    <a:pt x="21127" y="2427"/>
                    <a:pt x="21043" y="2791"/>
                  </a:cubicBezTo>
                  <a:cubicBezTo>
                    <a:pt x="20960" y="3155"/>
                    <a:pt x="20876" y="3519"/>
                    <a:pt x="20821" y="3883"/>
                  </a:cubicBezTo>
                  <a:cubicBezTo>
                    <a:pt x="18009" y="15654"/>
                    <a:pt x="14669" y="21600"/>
                    <a:pt x="10772" y="21600"/>
                  </a:cubicBezTo>
                  <a:cubicBezTo>
                    <a:pt x="6931" y="21600"/>
                    <a:pt x="3619" y="15897"/>
                    <a:pt x="835" y="4369"/>
                  </a:cubicBezTo>
                  <a:cubicBezTo>
                    <a:pt x="724" y="3883"/>
                    <a:pt x="612" y="3398"/>
                    <a:pt x="501" y="2791"/>
                  </a:cubicBezTo>
                  <a:cubicBezTo>
                    <a:pt x="418" y="2548"/>
                    <a:pt x="362" y="2184"/>
                    <a:pt x="278" y="1942"/>
                  </a:cubicBezTo>
                  <a:cubicBezTo>
                    <a:pt x="223" y="1578"/>
                    <a:pt x="167" y="1335"/>
                    <a:pt x="84" y="849"/>
                  </a:cubicBezTo>
                  <a:cubicBezTo>
                    <a:pt x="28" y="607"/>
                    <a:pt x="0" y="24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8" y="121"/>
                    <a:pt x="28" y="243"/>
                    <a:pt x="28" y="2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Shape 5583"/>
            <p:cNvSpPr/>
            <p:nvPr/>
          </p:nvSpPr>
          <p:spPr>
            <a:xfrm rot="21578058">
              <a:off x="1279" y="9179"/>
              <a:ext cx="2877624" cy="41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11676"/>
                  </a:moveTo>
                  <a:cubicBezTo>
                    <a:pt x="56" y="11870"/>
                    <a:pt x="56" y="11870"/>
                    <a:pt x="56" y="11870"/>
                  </a:cubicBezTo>
                  <a:cubicBezTo>
                    <a:pt x="28" y="11870"/>
                    <a:pt x="28" y="11870"/>
                    <a:pt x="28" y="11870"/>
                  </a:cubicBezTo>
                  <a:cubicBezTo>
                    <a:pt x="28" y="11676"/>
                    <a:pt x="28" y="11676"/>
                    <a:pt x="28" y="11676"/>
                  </a:cubicBezTo>
                  <a:cubicBezTo>
                    <a:pt x="28" y="11676"/>
                    <a:pt x="28" y="11676"/>
                    <a:pt x="28" y="11676"/>
                  </a:cubicBezTo>
                  <a:cubicBezTo>
                    <a:pt x="28" y="11676"/>
                    <a:pt x="28" y="11676"/>
                    <a:pt x="28" y="11481"/>
                  </a:cubicBezTo>
                  <a:cubicBezTo>
                    <a:pt x="28" y="11481"/>
                    <a:pt x="28" y="11481"/>
                    <a:pt x="28" y="11481"/>
                  </a:cubicBezTo>
                  <a:cubicBezTo>
                    <a:pt x="0" y="11286"/>
                    <a:pt x="0" y="11092"/>
                    <a:pt x="0" y="10897"/>
                  </a:cubicBezTo>
                  <a:cubicBezTo>
                    <a:pt x="0" y="10314"/>
                    <a:pt x="28" y="9730"/>
                    <a:pt x="111" y="9146"/>
                  </a:cubicBezTo>
                  <a:cubicBezTo>
                    <a:pt x="250" y="8173"/>
                    <a:pt x="500" y="7395"/>
                    <a:pt x="888" y="6422"/>
                  </a:cubicBezTo>
                  <a:cubicBezTo>
                    <a:pt x="1416" y="5254"/>
                    <a:pt x="2166" y="4086"/>
                    <a:pt x="3165" y="3114"/>
                  </a:cubicBezTo>
                  <a:cubicBezTo>
                    <a:pt x="3193" y="3114"/>
                    <a:pt x="3193" y="3114"/>
                    <a:pt x="3221" y="3114"/>
                  </a:cubicBezTo>
                  <a:cubicBezTo>
                    <a:pt x="4053" y="2141"/>
                    <a:pt x="4942" y="1557"/>
                    <a:pt x="5914" y="973"/>
                  </a:cubicBezTo>
                  <a:cubicBezTo>
                    <a:pt x="5914" y="973"/>
                    <a:pt x="5941" y="973"/>
                    <a:pt x="5941" y="973"/>
                  </a:cubicBezTo>
                  <a:cubicBezTo>
                    <a:pt x="5969" y="973"/>
                    <a:pt x="5969" y="973"/>
                    <a:pt x="5997" y="973"/>
                  </a:cubicBezTo>
                  <a:cubicBezTo>
                    <a:pt x="7441" y="389"/>
                    <a:pt x="9051" y="0"/>
                    <a:pt x="10800" y="0"/>
                  </a:cubicBezTo>
                  <a:cubicBezTo>
                    <a:pt x="12577" y="0"/>
                    <a:pt x="14187" y="389"/>
                    <a:pt x="15631" y="973"/>
                  </a:cubicBezTo>
                  <a:cubicBezTo>
                    <a:pt x="15631" y="1168"/>
                    <a:pt x="15659" y="1168"/>
                    <a:pt x="15659" y="1168"/>
                  </a:cubicBezTo>
                  <a:cubicBezTo>
                    <a:pt x="15686" y="1168"/>
                    <a:pt x="15686" y="1168"/>
                    <a:pt x="15714" y="1168"/>
                  </a:cubicBezTo>
                  <a:cubicBezTo>
                    <a:pt x="16686" y="1557"/>
                    <a:pt x="17574" y="2335"/>
                    <a:pt x="18407" y="3114"/>
                  </a:cubicBezTo>
                  <a:cubicBezTo>
                    <a:pt x="18435" y="3114"/>
                    <a:pt x="18435" y="3114"/>
                    <a:pt x="18463" y="3114"/>
                  </a:cubicBezTo>
                  <a:cubicBezTo>
                    <a:pt x="19157" y="3892"/>
                    <a:pt x="19768" y="4670"/>
                    <a:pt x="20240" y="5449"/>
                  </a:cubicBezTo>
                  <a:cubicBezTo>
                    <a:pt x="21156" y="7005"/>
                    <a:pt x="21600" y="8951"/>
                    <a:pt x="21600" y="10897"/>
                  </a:cubicBezTo>
                  <a:cubicBezTo>
                    <a:pt x="21600" y="11092"/>
                    <a:pt x="21600" y="11676"/>
                    <a:pt x="21544" y="12065"/>
                  </a:cubicBezTo>
                  <a:cubicBezTo>
                    <a:pt x="21572" y="11870"/>
                    <a:pt x="21572" y="11870"/>
                    <a:pt x="21572" y="11870"/>
                  </a:cubicBezTo>
                  <a:cubicBezTo>
                    <a:pt x="21544" y="12065"/>
                    <a:pt x="21517" y="12454"/>
                    <a:pt x="21489" y="12649"/>
                  </a:cubicBezTo>
                  <a:cubicBezTo>
                    <a:pt x="21267" y="13816"/>
                    <a:pt x="20850" y="15178"/>
                    <a:pt x="20240" y="16151"/>
                  </a:cubicBezTo>
                  <a:cubicBezTo>
                    <a:pt x="19768" y="16930"/>
                    <a:pt x="19157" y="17708"/>
                    <a:pt x="18463" y="18486"/>
                  </a:cubicBezTo>
                  <a:cubicBezTo>
                    <a:pt x="17935" y="19070"/>
                    <a:pt x="17352" y="19459"/>
                    <a:pt x="16769" y="19849"/>
                  </a:cubicBezTo>
                  <a:cubicBezTo>
                    <a:pt x="16492" y="20043"/>
                    <a:pt x="16186" y="20238"/>
                    <a:pt x="15853" y="20432"/>
                  </a:cubicBezTo>
                  <a:cubicBezTo>
                    <a:pt x="15548" y="20627"/>
                    <a:pt x="15214" y="20822"/>
                    <a:pt x="14881" y="20822"/>
                  </a:cubicBezTo>
                  <a:cubicBezTo>
                    <a:pt x="14770" y="21016"/>
                    <a:pt x="14687" y="21016"/>
                    <a:pt x="14604" y="21016"/>
                  </a:cubicBezTo>
                  <a:cubicBezTo>
                    <a:pt x="14493" y="21016"/>
                    <a:pt x="14381" y="21016"/>
                    <a:pt x="14270" y="21016"/>
                  </a:cubicBezTo>
                  <a:cubicBezTo>
                    <a:pt x="12577" y="21405"/>
                    <a:pt x="12577" y="21405"/>
                    <a:pt x="12577" y="21405"/>
                  </a:cubicBezTo>
                  <a:cubicBezTo>
                    <a:pt x="11994" y="21600"/>
                    <a:pt x="11411" y="21600"/>
                    <a:pt x="10800" y="21600"/>
                  </a:cubicBezTo>
                  <a:cubicBezTo>
                    <a:pt x="10411" y="21600"/>
                    <a:pt x="9995" y="21600"/>
                    <a:pt x="9606" y="21600"/>
                  </a:cubicBezTo>
                  <a:cubicBezTo>
                    <a:pt x="8468" y="21405"/>
                    <a:pt x="8468" y="21405"/>
                    <a:pt x="8468" y="21405"/>
                  </a:cubicBezTo>
                  <a:cubicBezTo>
                    <a:pt x="8385" y="21405"/>
                    <a:pt x="8274" y="21405"/>
                    <a:pt x="8190" y="21405"/>
                  </a:cubicBezTo>
                  <a:cubicBezTo>
                    <a:pt x="7746" y="21211"/>
                    <a:pt x="7746" y="21211"/>
                    <a:pt x="7746" y="21211"/>
                  </a:cubicBezTo>
                  <a:cubicBezTo>
                    <a:pt x="7718" y="21211"/>
                    <a:pt x="7663" y="21211"/>
                    <a:pt x="7607" y="21211"/>
                  </a:cubicBezTo>
                  <a:cubicBezTo>
                    <a:pt x="7552" y="21211"/>
                    <a:pt x="7468" y="21211"/>
                    <a:pt x="7357" y="21016"/>
                  </a:cubicBezTo>
                  <a:cubicBezTo>
                    <a:pt x="7330" y="21016"/>
                    <a:pt x="7330" y="21016"/>
                    <a:pt x="7302" y="21016"/>
                  </a:cubicBezTo>
                  <a:cubicBezTo>
                    <a:pt x="7219" y="21016"/>
                    <a:pt x="7135" y="21016"/>
                    <a:pt x="7080" y="21016"/>
                  </a:cubicBezTo>
                  <a:cubicBezTo>
                    <a:pt x="6635" y="20822"/>
                    <a:pt x="6219" y="20627"/>
                    <a:pt x="5803" y="20432"/>
                  </a:cubicBezTo>
                  <a:cubicBezTo>
                    <a:pt x="5469" y="20238"/>
                    <a:pt x="5164" y="20043"/>
                    <a:pt x="4859" y="19849"/>
                  </a:cubicBezTo>
                  <a:cubicBezTo>
                    <a:pt x="4248" y="19459"/>
                    <a:pt x="3693" y="19070"/>
                    <a:pt x="3165" y="18486"/>
                  </a:cubicBezTo>
                  <a:cubicBezTo>
                    <a:pt x="2166" y="17514"/>
                    <a:pt x="1416" y="16346"/>
                    <a:pt x="888" y="15178"/>
                  </a:cubicBezTo>
                  <a:cubicBezTo>
                    <a:pt x="639" y="14595"/>
                    <a:pt x="444" y="14011"/>
                    <a:pt x="305" y="13622"/>
                  </a:cubicBezTo>
                  <a:cubicBezTo>
                    <a:pt x="222" y="13232"/>
                    <a:pt x="167" y="12843"/>
                    <a:pt x="111" y="12454"/>
                  </a:cubicBezTo>
                  <a:cubicBezTo>
                    <a:pt x="111" y="12454"/>
                    <a:pt x="83" y="12065"/>
                    <a:pt x="28" y="116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13465" y="1745486"/>
            <a:ext cx="2874992" cy="36933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Бизнес-аналитик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3465" y="2745161"/>
            <a:ext cx="2874992" cy="4824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Архитектор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13465" y="4188946"/>
            <a:ext cx="287499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ETL</a:t>
            </a:r>
            <a:r>
              <a:rPr lang="ru-RU" sz="2000" b="1" dirty="0" smtClean="0">
                <a:solidFill>
                  <a:prstClr val="black"/>
                </a:solidFill>
              </a:rPr>
              <a:t>-разработчик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3465" y="5540378"/>
            <a:ext cx="287499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Data </a:t>
            </a:r>
            <a:r>
              <a:rPr lang="en-US" sz="2000" b="1" dirty="0" smtClean="0">
                <a:solidFill>
                  <a:prstClr val="black"/>
                </a:solidFill>
              </a:rPr>
              <a:t>Min</a:t>
            </a:r>
            <a:r>
              <a:rPr lang="en-US" sz="2000" b="1" dirty="0" smtClean="0">
                <a:solidFill>
                  <a:prstClr val="black"/>
                </a:solidFill>
              </a:rPr>
              <a:t>er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9105" y="1475996"/>
            <a:ext cx="5151987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Бизнес-аналитик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Выявление бизнес-целей заказчика, продумывание концепций решения и формирование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требований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8629" y="2537008"/>
            <a:ext cx="5151987" cy="12926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</a:rPr>
              <a:t>Архитектор</a:t>
            </a:r>
            <a:endParaRPr lang="en-US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Принятие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ключевых проектных решений относительно внутреннего устройства программной системы и её технических интерфейсов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88629" y="3798247"/>
            <a:ext cx="5151987" cy="12926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ETL</a:t>
            </a:r>
            <a:r>
              <a:rPr lang="ru-RU" sz="2400" b="1" dirty="0" smtClean="0">
                <a:solidFill>
                  <a:prstClr val="black"/>
                </a:solidFill>
              </a:rPr>
              <a:t>-разработчик</a:t>
            </a:r>
            <a:endParaRPr lang="en-US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Проектирование, разработка и оптимизация процессов преобразования данных (ETL) для хранилища данных (DWH)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9105" y="5217622"/>
            <a:ext cx="5151987" cy="12926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Data </a:t>
            </a:r>
            <a:r>
              <a:rPr lang="en-US" sz="2400" b="1" dirty="0" smtClean="0">
                <a:solidFill>
                  <a:prstClr val="black"/>
                </a:solidFill>
              </a:rPr>
              <a:t>Min</a:t>
            </a:r>
            <a:r>
              <a:rPr lang="en-US" sz="2400" b="1" dirty="0" smtClean="0">
                <a:solidFill>
                  <a:prstClr val="black"/>
                </a:solidFill>
              </a:rPr>
              <a:t>er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Технически подкованный специалист, который выполняет ряд операций с данными (поиск, подготовка, создание предиктивной модели)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3" name="Group 8"/>
          <p:cNvGrpSpPr/>
          <p:nvPr/>
        </p:nvGrpSpPr>
        <p:grpSpPr>
          <a:xfrm>
            <a:off x="3984086" y="1484784"/>
            <a:ext cx="1809842" cy="917544"/>
            <a:chOff x="3841750" y="1729575"/>
            <a:chExt cx="1635414" cy="760895"/>
          </a:xfrm>
        </p:grpSpPr>
        <p:sp>
          <p:nvSpPr>
            <p:cNvPr id="44" name="Oval 3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5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"/>
            <p:cNvCxnSpPr>
              <a:stCxn id="44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8"/>
          <p:cNvGrpSpPr/>
          <p:nvPr/>
        </p:nvGrpSpPr>
        <p:grpSpPr>
          <a:xfrm>
            <a:off x="4464495" y="2682299"/>
            <a:ext cx="1809842" cy="917544"/>
            <a:chOff x="3841750" y="1729575"/>
            <a:chExt cx="1635414" cy="760895"/>
          </a:xfrm>
        </p:grpSpPr>
        <p:sp>
          <p:nvSpPr>
            <p:cNvPr id="48" name="Oval 69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70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1"/>
            <p:cNvCxnSpPr>
              <a:stCxn id="48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72"/>
          <p:cNvGrpSpPr/>
          <p:nvPr/>
        </p:nvGrpSpPr>
        <p:grpSpPr>
          <a:xfrm>
            <a:off x="4464495" y="3943537"/>
            <a:ext cx="1809842" cy="917544"/>
            <a:chOff x="3841750" y="1729575"/>
            <a:chExt cx="1635414" cy="760895"/>
          </a:xfrm>
        </p:grpSpPr>
        <p:sp>
          <p:nvSpPr>
            <p:cNvPr id="52" name="Oval 73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74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5"/>
            <p:cNvCxnSpPr>
              <a:stCxn id="52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76"/>
          <p:cNvGrpSpPr/>
          <p:nvPr/>
        </p:nvGrpSpPr>
        <p:grpSpPr>
          <a:xfrm>
            <a:off x="3984086" y="5362912"/>
            <a:ext cx="1809842" cy="917544"/>
            <a:chOff x="3841750" y="1729575"/>
            <a:chExt cx="1635414" cy="760895"/>
          </a:xfrm>
        </p:grpSpPr>
        <p:sp>
          <p:nvSpPr>
            <p:cNvPr id="56" name="Oval 77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7" name="Straight Connector 78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9"/>
            <p:cNvCxnSpPr>
              <a:stCxn id="56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69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build="allAtOnce"/>
      <p:bldP spid="33" grpId="0" build="allAtOnce"/>
      <p:bldP spid="34" grpId="0" build="allAtOnce"/>
      <p:bldP spid="35" grpId="0" build="allAtOnce"/>
      <p:bldP spid="36" grpId="0"/>
      <p:bldP spid="38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108896"/>
            <a:ext cx="10018190" cy="7001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Проектная команда: </a:t>
            </a:r>
            <a:r>
              <a:rPr lang="en-US" dirty="0" smtClean="0"/>
              <a:t>Data Mining → Data Scientist</a:t>
            </a:r>
            <a:endParaRPr lang="ru-RU" dirty="0"/>
          </a:p>
        </p:txBody>
      </p:sp>
      <p:pic>
        <p:nvPicPr>
          <p:cNvPr id="32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ÐÐ°ÑÑÐ¸Ð½ÐºÐ¸ Ð¿Ð¾ Ð·Ð°Ð¿ÑÐ¾ÑÑ data sc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76" y="3104232"/>
            <a:ext cx="3031192" cy="18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94"/>
          <p:cNvSpPr>
            <a:spLocks/>
          </p:cNvSpPr>
          <p:nvPr/>
        </p:nvSpPr>
        <p:spPr bwMode="auto">
          <a:xfrm>
            <a:off x="4553701" y="3104647"/>
            <a:ext cx="573094" cy="1009938"/>
          </a:xfrm>
          <a:custGeom>
            <a:avLst/>
            <a:gdLst>
              <a:gd name="connsiteX0" fmla="*/ 419052 w 573094"/>
              <a:gd name="connsiteY0" fmla="*/ 0 h 1009938"/>
              <a:gd name="connsiteX1" fmla="*/ 573094 w 573094"/>
              <a:gd name="connsiteY1" fmla="*/ 153971 h 1009938"/>
              <a:gd name="connsiteX2" fmla="*/ 534232 w 573094"/>
              <a:gd name="connsiteY2" fmla="*/ 196559 h 1009938"/>
              <a:gd name="connsiteX3" fmla="*/ 462596 w 573094"/>
              <a:gd name="connsiteY3" fmla="*/ 288286 h 1009938"/>
              <a:gd name="connsiteX4" fmla="*/ 399387 w 573094"/>
              <a:gd name="connsiteY4" fmla="*/ 385630 h 1009938"/>
              <a:gd name="connsiteX5" fmla="*/ 344606 w 573094"/>
              <a:gd name="connsiteY5" fmla="*/ 489057 h 1009938"/>
              <a:gd name="connsiteX6" fmla="*/ 343709 w 573094"/>
              <a:gd name="connsiteY6" fmla="*/ 491170 h 1009938"/>
              <a:gd name="connsiteX7" fmla="*/ 442463 w 573094"/>
              <a:gd name="connsiteY7" fmla="*/ 617505 h 1009938"/>
              <a:gd name="connsiteX8" fmla="*/ 285248 w 573094"/>
              <a:gd name="connsiteY8" fmla="*/ 639486 h 1009938"/>
              <a:gd name="connsiteX9" fmla="*/ 262668 w 573094"/>
              <a:gd name="connsiteY9" fmla="*/ 710420 h 1009938"/>
              <a:gd name="connsiteX10" fmla="*/ 236917 w 573094"/>
              <a:gd name="connsiteY10" fmla="*/ 827887 h 1009938"/>
              <a:gd name="connsiteX11" fmla="*/ 220997 w 573094"/>
              <a:gd name="connsiteY11" fmla="*/ 948163 h 1009938"/>
              <a:gd name="connsiteX12" fmla="*/ 217720 w 573094"/>
              <a:gd name="connsiteY12" fmla="*/ 1009938 h 1009938"/>
              <a:gd name="connsiteX13" fmla="*/ 0 w 573094"/>
              <a:gd name="connsiteY13" fmla="*/ 1009938 h 1009938"/>
              <a:gd name="connsiteX14" fmla="*/ 1404 w 573094"/>
              <a:gd name="connsiteY14" fmla="*/ 972966 h 1009938"/>
              <a:gd name="connsiteX15" fmla="*/ 6555 w 573094"/>
              <a:gd name="connsiteY15" fmla="*/ 900895 h 1009938"/>
              <a:gd name="connsiteX16" fmla="*/ 15451 w 573094"/>
              <a:gd name="connsiteY16" fmla="*/ 829291 h 1009938"/>
              <a:gd name="connsiteX17" fmla="*/ 27624 w 573094"/>
              <a:gd name="connsiteY17" fmla="*/ 759092 h 1009938"/>
              <a:gd name="connsiteX18" fmla="*/ 43075 w 573094"/>
              <a:gd name="connsiteY18" fmla="*/ 690296 h 1009938"/>
              <a:gd name="connsiteX19" fmla="*/ 61336 w 573094"/>
              <a:gd name="connsiteY19" fmla="*/ 622436 h 1009938"/>
              <a:gd name="connsiteX20" fmla="*/ 82405 w 573094"/>
              <a:gd name="connsiteY20" fmla="*/ 555513 h 1009938"/>
              <a:gd name="connsiteX21" fmla="*/ 106284 w 573094"/>
              <a:gd name="connsiteY21" fmla="*/ 489993 h 1009938"/>
              <a:gd name="connsiteX22" fmla="*/ 133909 w 573094"/>
              <a:gd name="connsiteY22" fmla="*/ 425878 h 1009938"/>
              <a:gd name="connsiteX23" fmla="*/ 163407 w 573094"/>
              <a:gd name="connsiteY23" fmla="*/ 363634 h 1009938"/>
              <a:gd name="connsiteX24" fmla="*/ 195714 w 573094"/>
              <a:gd name="connsiteY24" fmla="*/ 302326 h 1009938"/>
              <a:gd name="connsiteX25" fmla="*/ 231298 w 573094"/>
              <a:gd name="connsiteY25" fmla="*/ 243358 h 1009938"/>
              <a:gd name="connsiteX26" fmla="*/ 287952 w 573094"/>
              <a:gd name="connsiteY26" fmla="*/ 157715 h 1009938"/>
              <a:gd name="connsiteX27" fmla="*/ 372699 w 573094"/>
              <a:gd name="connsiteY27" fmla="*/ 50076 h 10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3094" h="1009938">
                <a:moveTo>
                  <a:pt x="419052" y="0"/>
                </a:moveTo>
                <a:lnTo>
                  <a:pt x="573094" y="153971"/>
                </a:lnTo>
                <a:lnTo>
                  <a:pt x="534232" y="196559"/>
                </a:lnTo>
                <a:lnTo>
                  <a:pt x="462596" y="288286"/>
                </a:lnTo>
                <a:lnTo>
                  <a:pt x="399387" y="385630"/>
                </a:lnTo>
                <a:lnTo>
                  <a:pt x="344606" y="489057"/>
                </a:lnTo>
                <a:lnTo>
                  <a:pt x="343709" y="491170"/>
                </a:lnTo>
                <a:lnTo>
                  <a:pt x="442463" y="617505"/>
                </a:lnTo>
                <a:lnTo>
                  <a:pt x="285248" y="639486"/>
                </a:lnTo>
                <a:lnTo>
                  <a:pt x="262668" y="710420"/>
                </a:lnTo>
                <a:lnTo>
                  <a:pt x="236917" y="827887"/>
                </a:lnTo>
                <a:lnTo>
                  <a:pt x="220997" y="948163"/>
                </a:lnTo>
                <a:lnTo>
                  <a:pt x="217720" y="1009938"/>
                </a:lnTo>
                <a:lnTo>
                  <a:pt x="0" y="1009938"/>
                </a:lnTo>
                <a:lnTo>
                  <a:pt x="1404" y="972966"/>
                </a:lnTo>
                <a:lnTo>
                  <a:pt x="6555" y="900895"/>
                </a:lnTo>
                <a:lnTo>
                  <a:pt x="15451" y="829291"/>
                </a:lnTo>
                <a:lnTo>
                  <a:pt x="27624" y="759092"/>
                </a:lnTo>
                <a:lnTo>
                  <a:pt x="43075" y="690296"/>
                </a:lnTo>
                <a:lnTo>
                  <a:pt x="61336" y="622436"/>
                </a:lnTo>
                <a:lnTo>
                  <a:pt x="82405" y="555513"/>
                </a:lnTo>
                <a:lnTo>
                  <a:pt x="106284" y="489993"/>
                </a:lnTo>
                <a:lnTo>
                  <a:pt x="133909" y="425878"/>
                </a:lnTo>
                <a:lnTo>
                  <a:pt x="163407" y="363634"/>
                </a:lnTo>
                <a:lnTo>
                  <a:pt x="195714" y="302326"/>
                </a:lnTo>
                <a:lnTo>
                  <a:pt x="231298" y="243358"/>
                </a:lnTo>
                <a:lnTo>
                  <a:pt x="287952" y="157715"/>
                </a:lnTo>
                <a:lnTo>
                  <a:pt x="372699" y="50076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Freeform: Shape 99"/>
          <p:cNvSpPr>
            <a:spLocks/>
          </p:cNvSpPr>
          <p:nvPr/>
        </p:nvSpPr>
        <p:spPr bwMode="auto">
          <a:xfrm>
            <a:off x="5038304" y="2620044"/>
            <a:ext cx="1011342" cy="571690"/>
          </a:xfrm>
          <a:custGeom>
            <a:avLst/>
            <a:gdLst>
              <a:gd name="connsiteX0" fmla="*/ 1011342 w 1011342"/>
              <a:gd name="connsiteY0" fmla="*/ 0 h 571690"/>
              <a:gd name="connsiteX1" fmla="*/ 1011342 w 1011342"/>
              <a:gd name="connsiteY1" fmla="*/ 217542 h 571690"/>
              <a:gd name="connsiteX2" fmla="*/ 949538 w 1011342"/>
              <a:gd name="connsiteY2" fmla="*/ 221284 h 571690"/>
              <a:gd name="connsiteX3" fmla="*/ 828271 w 1011342"/>
              <a:gd name="connsiteY3" fmla="*/ 236255 h 571690"/>
              <a:gd name="connsiteX4" fmla="*/ 711685 w 1011342"/>
              <a:gd name="connsiteY4" fmla="*/ 261986 h 571690"/>
              <a:gd name="connsiteX5" fmla="*/ 611225 w 1011342"/>
              <a:gd name="connsiteY5" fmla="*/ 293924 h 571690"/>
              <a:gd name="connsiteX6" fmla="*/ 590824 w 1011342"/>
              <a:gd name="connsiteY6" fmla="*/ 457914 h 571690"/>
              <a:gd name="connsiteX7" fmla="*/ 460567 w 1011342"/>
              <a:gd name="connsiteY7" fmla="*/ 359408 h 571690"/>
              <a:gd name="connsiteX8" fmla="*/ 386745 w 1011342"/>
              <a:gd name="connsiteY8" fmla="*/ 398125 h 571690"/>
              <a:gd name="connsiteX9" fmla="*/ 288888 w 1011342"/>
              <a:gd name="connsiteY9" fmla="*/ 461750 h 571690"/>
              <a:gd name="connsiteX10" fmla="*/ 197586 w 1011342"/>
              <a:gd name="connsiteY10" fmla="*/ 533328 h 571690"/>
              <a:gd name="connsiteX11" fmla="*/ 154979 w 1011342"/>
              <a:gd name="connsiteY11" fmla="*/ 571690 h 571690"/>
              <a:gd name="connsiteX12" fmla="*/ 0 w 1011342"/>
              <a:gd name="connsiteY12" fmla="*/ 417774 h 571690"/>
              <a:gd name="connsiteX13" fmla="*/ 51035 w 1011342"/>
              <a:gd name="connsiteY13" fmla="*/ 371926 h 571690"/>
              <a:gd name="connsiteX14" fmla="*/ 158256 w 1011342"/>
              <a:gd name="connsiteY14" fmla="*/ 287249 h 571690"/>
              <a:gd name="connsiteX15" fmla="*/ 243939 w 1011342"/>
              <a:gd name="connsiteY15" fmla="*/ 230173 h 571690"/>
              <a:gd name="connsiteX16" fmla="*/ 303402 w 1011342"/>
              <a:gd name="connsiteY16" fmla="*/ 195554 h 571690"/>
              <a:gd name="connsiteX17" fmla="*/ 364739 w 1011342"/>
              <a:gd name="connsiteY17" fmla="*/ 162805 h 571690"/>
              <a:gd name="connsiteX18" fmla="*/ 427011 w 1011342"/>
              <a:gd name="connsiteY18" fmla="*/ 132864 h 571690"/>
              <a:gd name="connsiteX19" fmla="*/ 490688 w 1011342"/>
              <a:gd name="connsiteY19" fmla="*/ 106198 h 571690"/>
              <a:gd name="connsiteX20" fmla="*/ 556238 w 1011342"/>
              <a:gd name="connsiteY20" fmla="*/ 82338 h 571690"/>
              <a:gd name="connsiteX21" fmla="*/ 623193 w 1011342"/>
              <a:gd name="connsiteY21" fmla="*/ 60818 h 571690"/>
              <a:gd name="connsiteX22" fmla="*/ 691084 w 1011342"/>
              <a:gd name="connsiteY22" fmla="*/ 42573 h 571690"/>
              <a:gd name="connsiteX23" fmla="*/ 760380 w 1011342"/>
              <a:gd name="connsiteY23" fmla="*/ 27134 h 571690"/>
              <a:gd name="connsiteX24" fmla="*/ 830612 w 1011342"/>
              <a:gd name="connsiteY24" fmla="*/ 15906 h 571690"/>
              <a:gd name="connsiteX25" fmla="*/ 902248 w 1011342"/>
              <a:gd name="connsiteY25" fmla="*/ 6550 h 571690"/>
              <a:gd name="connsiteX26" fmla="*/ 974353 w 1011342"/>
              <a:gd name="connsiteY26" fmla="*/ 936 h 5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1342" h="571690">
                <a:moveTo>
                  <a:pt x="1011342" y="0"/>
                </a:moveTo>
                <a:lnTo>
                  <a:pt x="1011342" y="217542"/>
                </a:lnTo>
                <a:lnTo>
                  <a:pt x="949538" y="221284"/>
                </a:lnTo>
                <a:lnTo>
                  <a:pt x="828271" y="236255"/>
                </a:lnTo>
                <a:lnTo>
                  <a:pt x="711685" y="261986"/>
                </a:lnTo>
                <a:lnTo>
                  <a:pt x="611225" y="293924"/>
                </a:lnTo>
                <a:lnTo>
                  <a:pt x="590824" y="457914"/>
                </a:lnTo>
                <a:lnTo>
                  <a:pt x="460567" y="359408"/>
                </a:lnTo>
                <a:lnTo>
                  <a:pt x="386745" y="398125"/>
                </a:lnTo>
                <a:lnTo>
                  <a:pt x="288888" y="461750"/>
                </a:lnTo>
                <a:lnTo>
                  <a:pt x="197586" y="533328"/>
                </a:lnTo>
                <a:lnTo>
                  <a:pt x="154979" y="571690"/>
                </a:lnTo>
                <a:lnTo>
                  <a:pt x="0" y="417774"/>
                </a:lnTo>
                <a:lnTo>
                  <a:pt x="51035" y="371926"/>
                </a:lnTo>
                <a:lnTo>
                  <a:pt x="158256" y="287249"/>
                </a:lnTo>
                <a:lnTo>
                  <a:pt x="243939" y="230173"/>
                </a:lnTo>
                <a:lnTo>
                  <a:pt x="303402" y="195554"/>
                </a:lnTo>
                <a:lnTo>
                  <a:pt x="364739" y="162805"/>
                </a:lnTo>
                <a:lnTo>
                  <a:pt x="427011" y="132864"/>
                </a:lnTo>
                <a:lnTo>
                  <a:pt x="490688" y="106198"/>
                </a:lnTo>
                <a:lnTo>
                  <a:pt x="556238" y="82338"/>
                </a:lnTo>
                <a:lnTo>
                  <a:pt x="623193" y="60818"/>
                </a:lnTo>
                <a:lnTo>
                  <a:pt x="691084" y="42573"/>
                </a:lnTo>
                <a:lnTo>
                  <a:pt x="760380" y="27134"/>
                </a:lnTo>
                <a:lnTo>
                  <a:pt x="830612" y="15906"/>
                </a:lnTo>
                <a:lnTo>
                  <a:pt x="902248" y="6550"/>
                </a:lnTo>
                <a:lnTo>
                  <a:pt x="974353" y="936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: Shape 104"/>
          <p:cNvSpPr>
            <a:spLocks/>
          </p:cNvSpPr>
          <p:nvPr/>
        </p:nvSpPr>
        <p:spPr bwMode="auto">
          <a:xfrm>
            <a:off x="6143757" y="2620044"/>
            <a:ext cx="1009938" cy="571690"/>
          </a:xfrm>
          <a:custGeom>
            <a:avLst/>
            <a:gdLst>
              <a:gd name="connsiteX0" fmla="*/ 0 w 1009938"/>
              <a:gd name="connsiteY0" fmla="*/ 0 h 571690"/>
              <a:gd name="connsiteX1" fmla="*/ 36487 w 1009938"/>
              <a:gd name="connsiteY1" fmla="*/ 936 h 571690"/>
              <a:gd name="connsiteX2" fmla="*/ 108993 w 1009938"/>
              <a:gd name="connsiteY2" fmla="*/ 6550 h 571690"/>
              <a:gd name="connsiteX3" fmla="*/ 180095 w 1009938"/>
              <a:gd name="connsiteY3" fmla="*/ 15906 h 571690"/>
              <a:gd name="connsiteX4" fmla="*/ 250262 w 1009938"/>
              <a:gd name="connsiteY4" fmla="*/ 27134 h 571690"/>
              <a:gd name="connsiteX5" fmla="*/ 319962 w 1009938"/>
              <a:gd name="connsiteY5" fmla="*/ 42573 h 571690"/>
              <a:gd name="connsiteX6" fmla="*/ 387790 w 1009938"/>
              <a:gd name="connsiteY6" fmla="*/ 60818 h 571690"/>
              <a:gd name="connsiteX7" fmla="*/ 454683 w 1009938"/>
              <a:gd name="connsiteY7" fmla="*/ 82338 h 571690"/>
              <a:gd name="connsiteX8" fmla="*/ 519704 w 1009938"/>
              <a:gd name="connsiteY8" fmla="*/ 106198 h 571690"/>
              <a:gd name="connsiteX9" fmla="*/ 583322 w 1009938"/>
              <a:gd name="connsiteY9" fmla="*/ 132864 h 571690"/>
              <a:gd name="connsiteX10" fmla="*/ 646473 w 1009938"/>
              <a:gd name="connsiteY10" fmla="*/ 162805 h 571690"/>
              <a:gd name="connsiteX11" fmla="*/ 706816 w 1009938"/>
              <a:gd name="connsiteY11" fmla="*/ 195554 h 571690"/>
              <a:gd name="connsiteX12" fmla="*/ 766225 w 1009938"/>
              <a:gd name="connsiteY12" fmla="*/ 230173 h 571690"/>
              <a:gd name="connsiteX13" fmla="*/ 851828 w 1009938"/>
              <a:gd name="connsiteY13" fmla="*/ 287249 h 571690"/>
              <a:gd name="connsiteX14" fmla="*/ 959418 w 1009938"/>
              <a:gd name="connsiteY14" fmla="*/ 371926 h 571690"/>
              <a:gd name="connsiteX15" fmla="*/ 1009938 w 1009938"/>
              <a:gd name="connsiteY15" fmla="*/ 417774 h 571690"/>
              <a:gd name="connsiteX16" fmla="*/ 856038 w 1009938"/>
              <a:gd name="connsiteY16" fmla="*/ 571690 h 571690"/>
              <a:gd name="connsiteX17" fmla="*/ 812535 w 1009938"/>
              <a:gd name="connsiteY17" fmla="*/ 533328 h 571690"/>
              <a:gd name="connsiteX18" fmla="*/ 721318 w 1009938"/>
              <a:gd name="connsiteY18" fmla="*/ 461750 h 571690"/>
              <a:gd name="connsiteX19" fmla="*/ 623552 w 1009938"/>
              <a:gd name="connsiteY19" fmla="*/ 398125 h 571690"/>
              <a:gd name="connsiteX20" fmla="*/ 521785 w 1009938"/>
              <a:gd name="connsiteY20" fmla="*/ 344215 h 571690"/>
              <a:gd name="connsiteX21" fmla="*/ 387214 w 1009938"/>
              <a:gd name="connsiteY21" fmla="*/ 449487 h 571690"/>
              <a:gd name="connsiteX22" fmla="*/ 363626 w 1009938"/>
              <a:gd name="connsiteY22" fmla="*/ 282450 h 571690"/>
              <a:gd name="connsiteX23" fmla="*/ 299847 w 1009938"/>
              <a:gd name="connsiteY23" fmla="*/ 261986 h 571690"/>
              <a:gd name="connsiteX24" fmla="*/ 182434 w 1009938"/>
              <a:gd name="connsiteY24" fmla="*/ 236255 h 571690"/>
              <a:gd name="connsiteX25" fmla="*/ 61747 w 1009938"/>
              <a:gd name="connsiteY25" fmla="*/ 221284 h 571690"/>
              <a:gd name="connsiteX26" fmla="*/ 0 w 1009938"/>
              <a:gd name="connsiteY26" fmla="*/ 217542 h 57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9938" h="571690">
                <a:moveTo>
                  <a:pt x="0" y="0"/>
                </a:moveTo>
                <a:lnTo>
                  <a:pt x="36487" y="936"/>
                </a:lnTo>
                <a:lnTo>
                  <a:pt x="108993" y="6550"/>
                </a:lnTo>
                <a:lnTo>
                  <a:pt x="180095" y="15906"/>
                </a:lnTo>
                <a:lnTo>
                  <a:pt x="250262" y="27134"/>
                </a:lnTo>
                <a:lnTo>
                  <a:pt x="319962" y="42573"/>
                </a:lnTo>
                <a:lnTo>
                  <a:pt x="387790" y="60818"/>
                </a:lnTo>
                <a:lnTo>
                  <a:pt x="454683" y="82338"/>
                </a:lnTo>
                <a:lnTo>
                  <a:pt x="519704" y="106198"/>
                </a:lnTo>
                <a:lnTo>
                  <a:pt x="583322" y="132864"/>
                </a:lnTo>
                <a:lnTo>
                  <a:pt x="646473" y="162805"/>
                </a:lnTo>
                <a:lnTo>
                  <a:pt x="706816" y="195554"/>
                </a:lnTo>
                <a:lnTo>
                  <a:pt x="766225" y="230173"/>
                </a:lnTo>
                <a:lnTo>
                  <a:pt x="851828" y="287249"/>
                </a:lnTo>
                <a:lnTo>
                  <a:pt x="959418" y="371926"/>
                </a:lnTo>
                <a:lnTo>
                  <a:pt x="1009938" y="417774"/>
                </a:lnTo>
                <a:lnTo>
                  <a:pt x="856038" y="571690"/>
                </a:lnTo>
                <a:lnTo>
                  <a:pt x="812535" y="533328"/>
                </a:lnTo>
                <a:lnTo>
                  <a:pt x="721318" y="461750"/>
                </a:lnTo>
                <a:lnTo>
                  <a:pt x="623552" y="398125"/>
                </a:lnTo>
                <a:lnTo>
                  <a:pt x="521785" y="344215"/>
                </a:lnTo>
                <a:lnTo>
                  <a:pt x="387214" y="449487"/>
                </a:lnTo>
                <a:lnTo>
                  <a:pt x="363626" y="282450"/>
                </a:lnTo>
                <a:lnTo>
                  <a:pt x="299847" y="261986"/>
                </a:lnTo>
                <a:lnTo>
                  <a:pt x="182434" y="236255"/>
                </a:lnTo>
                <a:lnTo>
                  <a:pt x="61747" y="221284"/>
                </a:lnTo>
                <a:lnTo>
                  <a:pt x="0" y="217542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244" y="4931159"/>
            <a:ext cx="315983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Понимание бизнеса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083" y="5426640"/>
            <a:ext cx="3240000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85000"/>
                  </a:schemeClr>
                </a:solidFill>
              </a:rPr>
              <a:t>Определение бизнес-целей и их трансформация в задачу интеллектуального анализа данных</a:t>
            </a:r>
            <a:endParaRPr lang="en-US" sz="1400" dirty="0">
              <a:solidFill>
                <a:schemeClr val="tx2">
                  <a:lumMod val="8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10866" y="4915771"/>
            <a:ext cx="2469710" cy="49244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srgbClr val="C7C7C7"/>
                </a:solidFill>
              </a:defRPr>
            </a:lvl1pPr>
          </a:lstStyle>
          <a:p>
            <a:r>
              <a:rPr lang="ru-RU" sz="2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Развертывание</a:t>
            </a:r>
            <a:endParaRPr lang="en-US" sz="26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16280" y="5534362"/>
            <a:ext cx="3299971" cy="52322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Представление результатов для использования бизнес-заказчиком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348608" y="920333"/>
            <a:ext cx="2946832" cy="492443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>
                <a:solidFill>
                  <a:schemeClr val="bg1">
                    <a:lumMod val="50000"/>
                  </a:schemeClr>
                </a:solidFill>
              </a:rPr>
              <a:t>Подготовка данных</a:t>
            </a: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7083" y="1333218"/>
            <a:ext cx="3868357" cy="107721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Уметь подготовить данные путем их преобразования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Знание языков программирования, например,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Python, Java,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 или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</a:rPr>
              <a:t>R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66357" y="920332"/>
            <a:ext cx="2494850" cy="492444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Моделирование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02035" y="1343670"/>
            <a:ext cx="3897502" cy="1077218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Знание методов машинного обучения, их особенностей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Умение выбрать оптимальный метод и его использовать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511" y="2720533"/>
            <a:ext cx="2974532" cy="492442"/>
          </a:xfrm>
          <a:prstGeom prst="rect">
            <a:avLst/>
          </a:prstGeom>
          <a:noFill/>
        </p:spPr>
        <p:txBody>
          <a:bodyPr wrap="none" lIns="0" rtlCol="0" anchor="ctr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7030A0"/>
                </a:solidFill>
              </a:rPr>
              <a:t>Понимание данных</a:t>
            </a:r>
            <a:endParaRPr lang="en-US" sz="2600" b="1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0043" y="3274531"/>
            <a:ext cx="3240000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Умение определить структуры данных, взаимосвязи для построения гипотез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91435" y="2720534"/>
            <a:ext cx="1409021" cy="49244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ru-RU"/>
            </a:defPPr>
            <a:lvl1pPr algn="just">
              <a:defRPr sz="2400" b="1">
                <a:solidFill>
                  <a:srgbClr val="C7C7C7"/>
                </a:solidFill>
              </a:defRPr>
            </a:lvl1pPr>
          </a:lstStyle>
          <a:p>
            <a:r>
              <a:rPr lang="ru-RU" sz="2600" dirty="0">
                <a:solidFill>
                  <a:srgbClr val="8A008A"/>
                </a:solidFill>
              </a:rPr>
              <a:t>Оценка</a:t>
            </a:r>
            <a:endParaRPr lang="en-US" sz="2600" dirty="0">
              <a:solidFill>
                <a:srgbClr val="8A008A"/>
              </a:solidFill>
            </a:endParaRPr>
          </a:p>
        </p:txBody>
      </p:sp>
      <p:pic>
        <p:nvPicPr>
          <p:cNvPr id="1026" name="Picture 2" descr="ÐÐ°ÑÑÐ¸Ð½ÐºÐ¸ Ð¿Ð¾ Ð·Ð°Ð¿ÑÐ¾ÑÑ data min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64" y="3329730"/>
            <a:ext cx="2924889" cy="16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756285" y="3212976"/>
            <a:ext cx="3240000" cy="95410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ru-RU"/>
            </a:defPPr>
            <a:lvl1pPr algn="just">
              <a:defRPr sz="14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Оценка полученных результатов Модели или проверки гипотезы с точки зрения решения бизнес-задачи → передача в </a:t>
            </a:r>
            <a:r>
              <a:rPr lang="ru-RU" dirty="0" err="1"/>
              <a:t>пром</a:t>
            </a:r>
            <a:r>
              <a:rPr lang="ru-RU" dirty="0"/>
              <a:t> или повторная итерация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80" y="5496331"/>
            <a:ext cx="489290" cy="489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75" y="3442720"/>
            <a:ext cx="517614" cy="517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043" y="5609899"/>
            <a:ext cx="380981" cy="380981"/>
          </a:xfrm>
          <a:prstGeom prst="rect">
            <a:avLst/>
          </a:prstGeom>
        </p:spPr>
      </p:pic>
      <p:pic>
        <p:nvPicPr>
          <p:cNvPr id="1028" name="Picture 4" descr="ÐÐ°ÑÑÐ¸Ð½ÐºÐ¸ Ð¿Ð¾ Ð·Ð°Ð¿ÑÐ¾ÑÑ data scientis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79" y="3410365"/>
            <a:ext cx="2762052" cy="13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93"/>
          <p:cNvSpPr>
            <a:spLocks/>
          </p:cNvSpPr>
          <p:nvPr/>
        </p:nvSpPr>
        <p:spPr bwMode="auto">
          <a:xfrm>
            <a:off x="3494602" y="2355972"/>
            <a:ext cx="1632193" cy="1758613"/>
          </a:xfrm>
          <a:custGeom>
            <a:avLst/>
            <a:gdLst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42837 w 1632193"/>
              <a:gd name="connsiteY2" fmla="*/ 795385 h 1758613"/>
              <a:gd name="connsiteX3" fmla="*/ 1443343 w 1632193"/>
              <a:gd name="connsiteY3" fmla="*/ 795795 h 1758613"/>
              <a:gd name="connsiteX4" fmla="*/ 1478151 w 1632193"/>
              <a:gd name="connsiteY4" fmla="*/ 748675 h 1758613"/>
              <a:gd name="connsiteX5" fmla="*/ 1632193 w 1632193"/>
              <a:gd name="connsiteY5" fmla="*/ 902646 h 1758613"/>
              <a:gd name="connsiteX6" fmla="*/ 1593331 w 1632193"/>
              <a:gd name="connsiteY6" fmla="*/ 945234 h 1758613"/>
              <a:gd name="connsiteX7" fmla="*/ 1521695 w 1632193"/>
              <a:gd name="connsiteY7" fmla="*/ 1036961 h 1758613"/>
              <a:gd name="connsiteX8" fmla="*/ 1458486 w 1632193"/>
              <a:gd name="connsiteY8" fmla="*/ 1134305 h 1758613"/>
              <a:gd name="connsiteX9" fmla="*/ 1403705 w 1632193"/>
              <a:gd name="connsiteY9" fmla="*/ 1237732 h 1758613"/>
              <a:gd name="connsiteX10" fmla="*/ 1402808 w 1632193"/>
              <a:gd name="connsiteY10" fmla="*/ 1239845 h 1758613"/>
              <a:gd name="connsiteX11" fmla="*/ 1501562 w 1632193"/>
              <a:gd name="connsiteY11" fmla="*/ 1366180 h 1758613"/>
              <a:gd name="connsiteX12" fmla="*/ 1344347 w 1632193"/>
              <a:gd name="connsiteY12" fmla="*/ 1388161 h 1758613"/>
              <a:gd name="connsiteX13" fmla="*/ 1321767 w 1632193"/>
              <a:gd name="connsiteY13" fmla="*/ 1459095 h 1758613"/>
              <a:gd name="connsiteX14" fmla="*/ 1296016 w 1632193"/>
              <a:gd name="connsiteY14" fmla="*/ 1576562 h 1758613"/>
              <a:gd name="connsiteX15" fmla="*/ 1280096 w 1632193"/>
              <a:gd name="connsiteY15" fmla="*/ 1696838 h 1758613"/>
              <a:gd name="connsiteX16" fmla="*/ 1276819 w 1632193"/>
              <a:gd name="connsiteY16" fmla="*/ 1758613 h 1758613"/>
              <a:gd name="connsiteX17" fmla="*/ 1059099 w 1632193"/>
              <a:gd name="connsiteY17" fmla="*/ 1758613 h 1758613"/>
              <a:gd name="connsiteX18" fmla="*/ 1060474 w 1632193"/>
              <a:gd name="connsiteY18" fmla="*/ 1722412 h 1758613"/>
              <a:gd name="connsiteX19" fmla="*/ 1059878 w 1632193"/>
              <a:gd name="connsiteY19" fmla="*/ 1722346 h 1758613"/>
              <a:gd name="connsiteX20" fmla="*/ 1058499 w 1632193"/>
              <a:gd name="connsiteY20" fmla="*/ 1758612 h 1758613"/>
              <a:gd name="connsiteX21" fmla="*/ 0 w 1632193"/>
              <a:gd name="connsiteY21" fmla="*/ 1758612 h 1758613"/>
              <a:gd name="connsiteX22" fmla="*/ 1873 w 1632193"/>
              <a:gd name="connsiteY22" fmla="*/ 1694935 h 1758613"/>
              <a:gd name="connsiteX23" fmla="*/ 9835 w 1632193"/>
              <a:gd name="connsiteY23" fmla="*/ 1568517 h 1758613"/>
              <a:gd name="connsiteX24" fmla="*/ 24355 w 1632193"/>
              <a:gd name="connsiteY24" fmla="*/ 1443504 h 1758613"/>
              <a:gd name="connsiteX25" fmla="*/ 44494 w 1632193"/>
              <a:gd name="connsiteY25" fmla="*/ 1320364 h 1758613"/>
              <a:gd name="connsiteX26" fmla="*/ 70254 w 1632193"/>
              <a:gd name="connsiteY26" fmla="*/ 1199565 h 1758613"/>
              <a:gd name="connsiteX27" fmla="*/ 101635 w 1632193"/>
              <a:gd name="connsiteY27" fmla="*/ 1080638 h 1758613"/>
              <a:gd name="connsiteX28" fmla="*/ 138167 w 1632193"/>
              <a:gd name="connsiteY28" fmla="*/ 964521 h 1758613"/>
              <a:gd name="connsiteX29" fmla="*/ 180319 w 1632193"/>
              <a:gd name="connsiteY29" fmla="*/ 850745 h 1758613"/>
              <a:gd name="connsiteX30" fmla="*/ 227624 w 1632193"/>
              <a:gd name="connsiteY30" fmla="*/ 738842 h 1758613"/>
              <a:gd name="connsiteX31" fmla="*/ 279612 w 1632193"/>
              <a:gd name="connsiteY31" fmla="*/ 630684 h 1758613"/>
              <a:gd name="connsiteX32" fmla="*/ 336284 w 1632193"/>
              <a:gd name="connsiteY32" fmla="*/ 524868 h 1758613"/>
              <a:gd name="connsiteX33" fmla="*/ 397640 w 1632193"/>
              <a:gd name="connsiteY33" fmla="*/ 421393 h 1758613"/>
              <a:gd name="connsiteX34" fmla="*/ 463679 w 1632193"/>
              <a:gd name="connsiteY34" fmla="*/ 321663 h 1758613"/>
              <a:gd name="connsiteX35" fmla="*/ 534870 w 1632193"/>
              <a:gd name="connsiteY35" fmla="*/ 225679 h 1758613"/>
              <a:gd name="connsiteX36" fmla="*/ 609340 w 1632193"/>
              <a:gd name="connsiteY36" fmla="*/ 132504 h 1758613"/>
              <a:gd name="connsiteX37" fmla="*/ 688493 w 1632193"/>
              <a:gd name="connsiteY37" fmla="*/ 42607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42837 w 1632193"/>
              <a:gd name="connsiteY2" fmla="*/ 795385 h 1758613"/>
              <a:gd name="connsiteX3" fmla="*/ 1478151 w 1632193"/>
              <a:gd name="connsiteY3" fmla="*/ 748675 h 1758613"/>
              <a:gd name="connsiteX4" fmla="*/ 1632193 w 1632193"/>
              <a:gd name="connsiteY4" fmla="*/ 902646 h 1758613"/>
              <a:gd name="connsiteX5" fmla="*/ 1593331 w 1632193"/>
              <a:gd name="connsiteY5" fmla="*/ 945234 h 1758613"/>
              <a:gd name="connsiteX6" fmla="*/ 1521695 w 1632193"/>
              <a:gd name="connsiteY6" fmla="*/ 1036961 h 1758613"/>
              <a:gd name="connsiteX7" fmla="*/ 1458486 w 1632193"/>
              <a:gd name="connsiteY7" fmla="*/ 1134305 h 1758613"/>
              <a:gd name="connsiteX8" fmla="*/ 1403705 w 1632193"/>
              <a:gd name="connsiteY8" fmla="*/ 1237732 h 1758613"/>
              <a:gd name="connsiteX9" fmla="*/ 1402808 w 1632193"/>
              <a:gd name="connsiteY9" fmla="*/ 1239845 h 1758613"/>
              <a:gd name="connsiteX10" fmla="*/ 1501562 w 1632193"/>
              <a:gd name="connsiteY10" fmla="*/ 1366180 h 1758613"/>
              <a:gd name="connsiteX11" fmla="*/ 1344347 w 1632193"/>
              <a:gd name="connsiteY11" fmla="*/ 1388161 h 1758613"/>
              <a:gd name="connsiteX12" fmla="*/ 1321767 w 1632193"/>
              <a:gd name="connsiteY12" fmla="*/ 1459095 h 1758613"/>
              <a:gd name="connsiteX13" fmla="*/ 1296016 w 1632193"/>
              <a:gd name="connsiteY13" fmla="*/ 1576562 h 1758613"/>
              <a:gd name="connsiteX14" fmla="*/ 1280096 w 1632193"/>
              <a:gd name="connsiteY14" fmla="*/ 1696838 h 1758613"/>
              <a:gd name="connsiteX15" fmla="*/ 1276819 w 1632193"/>
              <a:gd name="connsiteY15" fmla="*/ 1758613 h 1758613"/>
              <a:gd name="connsiteX16" fmla="*/ 1059099 w 1632193"/>
              <a:gd name="connsiteY16" fmla="*/ 1758613 h 1758613"/>
              <a:gd name="connsiteX17" fmla="*/ 1060474 w 1632193"/>
              <a:gd name="connsiteY17" fmla="*/ 1722412 h 1758613"/>
              <a:gd name="connsiteX18" fmla="*/ 1059878 w 1632193"/>
              <a:gd name="connsiteY18" fmla="*/ 1722346 h 1758613"/>
              <a:gd name="connsiteX19" fmla="*/ 1058499 w 1632193"/>
              <a:gd name="connsiteY19" fmla="*/ 1758612 h 1758613"/>
              <a:gd name="connsiteX20" fmla="*/ 0 w 1632193"/>
              <a:gd name="connsiteY20" fmla="*/ 1758612 h 1758613"/>
              <a:gd name="connsiteX21" fmla="*/ 1873 w 1632193"/>
              <a:gd name="connsiteY21" fmla="*/ 1694935 h 1758613"/>
              <a:gd name="connsiteX22" fmla="*/ 9835 w 1632193"/>
              <a:gd name="connsiteY22" fmla="*/ 1568517 h 1758613"/>
              <a:gd name="connsiteX23" fmla="*/ 24355 w 1632193"/>
              <a:gd name="connsiteY23" fmla="*/ 1443504 h 1758613"/>
              <a:gd name="connsiteX24" fmla="*/ 44494 w 1632193"/>
              <a:gd name="connsiteY24" fmla="*/ 1320364 h 1758613"/>
              <a:gd name="connsiteX25" fmla="*/ 70254 w 1632193"/>
              <a:gd name="connsiteY25" fmla="*/ 1199565 h 1758613"/>
              <a:gd name="connsiteX26" fmla="*/ 101635 w 1632193"/>
              <a:gd name="connsiteY26" fmla="*/ 1080638 h 1758613"/>
              <a:gd name="connsiteX27" fmla="*/ 138167 w 1632193"/>
              <a:gd name="connsiteY27" fmla="*/ 964521 h 1758613"/>
              <a:gd name="connsiteX28" fmla="*/ 180319 w 1632193"/>
              <a:gd name="connsiteY28" fmla="*/ 850745 h 1758613"/>
              <a:gd name="connsiteX29" fmla="*/ 227624 w 1632193"/>
              <a:gd name="connsiteY29" fmla="*/ 738842 h 1758613"/>
              <a:gd name="connsiteX30" fmla="*/ 279612 w 1632193"/>
              <a:gd name="connsiteY30" fmla="*/ 630684 h 1758613"/>
              <a:gd name="connsiteX31" fmla="*/ 336284 w 1632193"/>
              <a:gd name="connsiteY31" fmla="*/ 524868 h 1758613"/>
              <a:gd name="connsiteX32" fmla="*/ 397640 w 1632193"/>
              <a:gd name="connsiteY32" fmla="*/ 421393 h 1758613"/>
              <a:gd name="connsiteX33" fmla="*/ 463679 w 1632193"/>
              <a:gd name="connsiteY33" fmla="*/ 321663 h 1758613"/>
              <a:gd name="connsiteX34" fmla="*/ 534870 w 1632193"/>
              <a:gd name="connsiteY34" fmla="*/ 225679 h 1758613"/>
              <a:gd name="connsiteX35" fmla="*/ 609340 w 1632193"/>
              <a:gd name="connsiteY35" fmla="*/ 132504 h 1758613"/>
              <a:gd name="connsiteX36" fmla="*/ 688493 w 1632193"/>
              <a:gd name="connsiteY36" fmla="*/ 42607 h 1758613"/>
              <a:gd name="connsiteX37" fmla="*/ 729240 w 1632193"/>
              <a:gd name="connsiteY37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60474 w 1632193"/>
              <a:gd name="connsiteY16" fmla="*/ 1722412 h 1758613"/>
              <a:gd name="connsiteX17" fmla="*/ 1059878 w 1632193"/>
              <a:gd name="connsiteY17" fmla="*/ 1722346 h 1758613"/>
              <a:gd name="connsiteX18" fmla="*/ 1058499 w 1632193"/>
              <a:gd name="connsiteY18" fmla="*/ 1758612 h 1758613"/>
              <a:gd name="connsiteX19" fmla="*/ 0 w 1632193"/>
              <a:gd name="connsiteY19" fmla="*/ 1758612 h 1758613"/>
              <a:gd name="connsiteX20" fmla="*/ 1873 w 1632193"/>
              <a:gd name="connsiteY20" fmla="*/ 1694935 h 1758613"/>
              <a:gd name="connsiteX21" fmla="*/ 9835 w 1632193"/>
              <a:gd name="connsiteY21" fmla="*/ 1568517 h 1758613"/>
              <a:gd name="connsiteX22" fmla="*/ 24355 w 1632193"/>
              <a:gd name="connsiteY22" fmla="*/ 1443504 h 1758613"/>
              <a:gd name="connsiteX23" fmla="*/ 44494 w 1632193"/>
              <a:gd name="connsiteY23" fmla="*/ 1320364 h 1758613"/>
              <a:gd name="connsiteX24" fmla="*/ 70254 w 1632193"/>
              <a:gd name="connsiteY24" fmla="*/ 1199565 h 1758613"/>
              <a:gd name="connsiteX25" fmla="*/ 101635 w 1632193"/>
              <a:gd name="connsiteY25" fmla="*/ 1080638 h 1758613"/>
              <a:gd name="connsiteX26" fmla="*/ 138167 w 1632193"/>
              <a:gd name="connsiteY26" fmla="*/ 964521 h 1758613"/>
              <a:gd name="connsiteX27" fmla="*/ 180319 w 1632193"/>
              <a:gd name="connsiteY27" fmla="*/ 850745 h 1758613"/>
              <a:gd name="connsiteX28" fmla="*/ 227624 w 1632193"/>
              <a:gd name="connsiteY28" fmla="*/ 738842 h 1758613"/>
              <a:gd name="connsiteX29" fmla="*/ 279612 w 1632193"/>
              <a:gd name="connsiteY29" fmla="*/ 630684 h 1758613"/>
              <a:gd name="connsiteX30" fmla="*/ 336284 w 1632193"/>
              <a:gd name="connsiteY30" fmla="*/ 524868 h 1758613"/>
              <a:gd name="connsiteX31" fmla="*/ 397640 w 1632193"/>
              <a:gd name="connsiteY31" fmla="*/ 421393 h 1758613"/>
              <a:gd name="connsiteX32" fmla="*/ 463679 w 1632193"/>
              <a:gd name="connsiteY32" fmla="*/ 321663 h 1758613"/>
              <a:gd name="connsiteX33" fmla="*/ 534870 w 1632193"/>
              <a:gd name="connsiteY33" fmla="*/ 225679 h 1758613"/>
              <a:gd name="connsiteX34" fmla="*/ 609340 w 1632193"/>
              <a:gd name="connsiteY34" fmla="*/ 132504 h 1758613"/>
              <a:gd name="connsiteX35" fmla="*/ 688493 w 1632193"/>
              <a:gd name="connsiteY35" fmla="*/ 42607 h 1758613"/>
              <a:gd name="connsiteX36" fmla="*/ 729240 w 1632193"/>
              <a:gd name="connsiteY36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60474 w 1632193"/>
              <a:gd name="connsiteY16" fmla="*/ 1722412 h 1758613"/>
              <a:gd name="connsiteX17" fmla="*/ 1058499 w 1632193"/>
              <a:gd name="connsiteY17" fmla="*/ 1758612 h 1758613"/>
              <a:gd name="connsiteX18" fmla="*/ 0 w 1632193"/>
              <a:gd name="connsiteY18" fmla="*/ 1758612 h 1758613"/>
              <a:gd name="connsiteX19" fmla="*/ 1873 w 1632193"/>
              <a:gd name="connsiteY19" fmla="*/ 1694935 h 1758613"/>
              <a:gd name="connsiteX20" fmla="*/ 9835 w 1632193"/>
              <a:gd name="connsiteY20" fmla="*/ 1568517 h 1758613"/>
              <a:gd name="connsiteX21" fmla="*/ 24355 w 1632193"/>
              <a:gd name="connsiteY21" fmla="*/ 1443504 h 1758613"/>
              <a:gd name="connsiteX22" fmla="*/ 44494 w 1632193"/>
              <a:gd name="connsiteY22" fmla="*/ 1320364 h 1758613"/>
              <a:gd name="connsiteX23" fmla="*/ 70254 w 1632193"/>
              <a:gd name="connsiteY23" fmla="*/ 1199565 h 1758613"/>
              <a:gd name="connsiteX24" fmla="*/ 101635 w 1632193"/>
              <a:gd name="connsiteY24" fmla="*/ 1080638 h 1758613"/>
              <a:gd name="connsiteX25" fmla="*/ 138167 w 1632193"/>
              <a:gd name="connsiteY25" fmla="*/ 964521 h 1758613"/>
              <a:gd name="connsiteX26" fmla="*/ 180319 w 1632193"/>
              <a:gd name="connsiteY26" fmla="*/ 850745 h 1758613"/>
              <a:gd name="connsiteX27" fmla="*/ 227624 w 1632193"/>
              <a:gd name="connsiteY27" fmla="*/ 738842 h 1758613"/>
              <a:gd name="connsiteX28" fmla="*/ 279612 w 1632193"/>
              <a:gd name="connsiteY28" fmla="*/ 630684 h 1758613"/>
              <a:gd name="connsiteX29" fmla="*/ 336284 w 1632193"/>
              <a:gd name="connsiteY29" fmla="*/ 524868 h 1758613"/>
              <a:gd name="connsiteX30" fmla="*/ 397640 w 1632193"/>
              <a:gd name="connsiteY30" fmla="*/ 421393 h 1758613"/>
              <a:gd name="connsiteX31" fmla="*/ 463679 w 1632193"/>
              <a:gd name="connsiteY31" fmla="*/ 321663 h 1758613"/>
              <a:gd name="connsiteX32" fmla="*/ 534870 w 1632193"/>
              <a:gd name="connsiteY32" fmla="*/ 225679 h 1758613"/>
              <a:gd name="connsiteX33" fmla="*/ 609340 w 1632193"/>
              <a:gd name="connsiteY33" fmla="*/ 132504 h 1758613"/>
              <a:gd name="connsiteX34" fmla="*/ 688493 w 1632193"/>
              <a:gd name="connsiteY34" fmla="*/ 42607 h 1758613"/>
              <a:gd name="connsiteX35" fmla="*/ 729240 w 1632193"/>
              <a:gd name="connsiteY35" fmla="*/ 0 h 1758613"/>
              <a:gd name="connsiteX0" fmla="*/ 729240 w 1632193"/>
              <a:gd name="connsiteY0" fmla="*/ 0 h 1758613"/>
              <a:gd name="connsiteX1" fmla="*/ 1477684 w 1632193"/>
              <a:gd name="connsiteY1" fmla="*/ 748206 h 1758613"/>
              <a:gd name="connsiteX2" fmla="*/ 1478151 w 1632193"/>
              <a:gd name="connsiteY2" fmla="*/ 748675 h 1758613"/>
              <a:gd name="connsiteX3" fmla="*/ 1632193 w 1632193"/>
              <a:gd name="connsiteY3" fmla="*/ 902646 h 1758613"/>
              <a:gd name="connsiteX4" fmla="*/ 1593331 w 1632193"/>
              <a:gd name="connsiteY4" fmla="*/ 945234 h 1758613"/>
              <a:gd name="connsiteX5" fmla="*/ 1521695 w 1632193"/>
              <a:gd name="connsiteY5" fmla="*/ 1036961 h 1758613"/>
              <a:gd name="connsiteX6" fmla="*/ 1458486 w 1632193"/>
              <a:gd name="connsiteY6" fmla="*/ 1134305 h 1758613"/>
              <a:gd name="connsiteX7" fmla="*/ 1403705 w 1632193"/>
              <a:gd name="connsiteY7" fmla="*/ 1237732 h 1758613"/>
              <a:gd name="connsiteX8" fmla="*/ 1402808 w 1632193"/>
              <a:gd name="connsiteY8" fmla="*/ 1239845 h 1758613"/>
              <a:gd name="connsiteX9" fmla="*/ 1501562 w 1632193"/>
              <a:gd name="connsiteY9" fmla="*/ 1366180 h 1758613"/>
              <a:gd name="connsiteX10" fmla="*/ 1344347 w 1632193"/>
              <a:gd name="connsiteY10" fmla="*/ 1388161 h 1758613"/>
              <a:gd name="connsiteX11" fmla="*/ 1321767 w 1632193"/>
              <a:gd name="connsiteY11" fmla="*/ 1459095 h 1758613"/>
              <a:gd name="connsiteX12" fmla="*/ 1296016 w 1632193"/>
              <a:gd name="connsiteY12" fmla="*/ 1576562 h 1758613"/>
              <a:gd name="connsiteX13" fmla="*/ 1280096 w 1632193"/>
              <a:gd name="connsiteY13" fmla="*/ 1696838 h 1758613"/>
              <a:gd name="connsiteX14" fmla="*/ 1276819 w 1632193"/>
              <a:gd name="connsiteY14" fmla="*/ 1758613 h 1758613"/>
              <a:gd name="connsiteX15" fmla="*/ 1059099 w 1632193"/>
              <a:gd name="connsiteY15" fmla="*/ 1758613 h 1758613"/>
              <a:gd name="connsiteX16" fmla="*/ 1058499 w 1632193"/>
              <a:gd name="connsiteY16" fmla="*/ 1758612 h 1758613"/>
              <a:gd name="connsiteX17" fmla="*/ 0 w 1632193"/>
              <a:gd name="connsiteY17" fmla="*/ 1758612 h 1758613"/>
              <a:gd name="connsiteX18" fmla="*/ 1873 w 1632193"/>
              <a:gd name="connsiteY18" fmla="*/ 1694935 h 1758613"/>
              <a:gd name="connsiteX19" fmla="*/ 9835 w 1632193"/>
              <a:gd name="connsiteY19" fmla="*/ 1568517 h 1758613"/>
              <a:gd name="connsiteX20" fmla="*/ 24355 w 1632193"/>
              <a:gd name="connsiteY20" fmla="*/ 1443504 h 1758613"/>
              <a:gd name="connsiteX21" fmla="*/ 44494 w 1632193"/>
              <a:gd name="connsiteY21" fmla="*/ 1320364 h 1758613"/>
              <a:gd name="connsiteX22" fmla="*/ 70254 w 1632193"/>
              <a:gd name="connsiteY22" fmla="*/ 1199565 h 1758613"/>
              <a:gd name="connsiteX23" fmla="*/ 101635 w 1632193"/>
              <a:gd name="connsiteY23" fmla="*/ 1080638 h 1758613"/>
              <a:gd name="connsiteX24" fmla="*/ 138167 w 1632193"/>
              <a:gd name="connsiteY24" fmla="*/ 964521 h 1758613"/>
              <a:gd name="connsiteX25" fmla="*/ 180319 w 1632193"/>
              <a:gd name="connsiteY25" fmla="*/ 850745 h 1758613"/>
              <a:gd name="connsiteX26" fmla="*/ 227624 w 1632193"/>
              <a:gd name="connsiteY26" fmla="*/ 738842 h 1758613"/>
              <a:gd name="connsiteX27" fmla="*/ 279612 w 1632193"/>
              <a:gd name="connsiteY27" fmla="*/ 630684 h 1758613"/>
              <a:gd name="connsiteX28" fmla="*/ 336284 w 1632193"/>
              <a:gd name="connsiteY28" fmla="*/ 524868 h 1758613"/>
              <a:gd name="connsiteX29" fmla="*/ 397640 w 1632193"/>
              <a:gd name="connsiteY29" fmla="*/ 421393 h 1758613"/>
              <a:gd name="connsiteX30" fmla="*/ 463679 w 1632193"/>
              <a:gd name="connsiteY30" fmla="*/ 321663 h 1758613"/>
              <a:gd name="connsiteX31" fmla="*/ 534870 w 1632193"/>
              <a:gd name="connsiteY31" fmla="*/ 225679 h 1758613"/>
              <a:gd name="connsiteX32" fmla="*/ 609340 w 1632193"/>
              <a:gd name="connsiteY32" fmla="*/ 132504 h 1758613"/>
              <a:gd name="connsiteX33" fmla="*/ 688493 w 1632193"/>
              <a:gd name="connsiteY33" fmla="*/ 42607 h 1758613"/>
              <a:gd name="connsiteX34" fmla="*/ 729240 w 1632193"/>
              <a:gd name="connsiteY34" fmla="*/ 0 h 17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32193" h="1758613">
                <a:moveTo>
                  <a:pt x="729240" y="0"/>
                </a:moveTo>
                <a:lnTo>
                  <a:pt x="1477684" y="748206"/>
                </a:lnTo>
                <a:lnTo>
                  <a:pt x="1478151" y="748675"/>
                </a:lnTo>
                <a:lnTo>
                  <a:pt x="1632193" y="902646"/>
                </a:lnTo>
                <a:lnTo>
                  <a:pt x="1593331" y="945234"/>
                </a:lnTo>
                <a:lnTo>
                  <a:pt x="1521695" y="1036961"/>
                </a:lnTo>
                <a:lnTo>
                  <a:pt x="1458486" y="1134305"/>
                </a:lnTo>
                <a:lnTo>
                  <a:pt x="1403705" y="1237732"/>
                </a:lnTo>
                <a:lnTo>
                  <a:pt x="1402808" y="1239845"/>
                </a:lnTo>
                <a:lnTo>
                  <a:pt x="1501562" y="1366180"/>
                </a:lnTo>
                <a:lnTo>
                  <a:pt x="1344347" y="1388161"/>
                </a:lnTo>
                <a:lnTo>
                  <a:pt x="1321767" y="1459095"/>
                </a:lnTo>
                <a:lnTo>
                  <a:pt x="1296016" y="1576562"/>
                </a:lnTo>
                <a:lnTo>
                  <a:pt x="1280096" y="1696838"/>
                </a:lnTo>
                <a:lnTo>
                  <a:pt x="1276819" y="1758613"/>
                </a:lnTo>
                <a:lnTo>
                  <a:pt x="1059099" y="1758613"/>
                </a:lnTo>
                <a:lnTo>
                  <a:pt x="1058499" y="1758612"/>
                </a:lnTo>
                <a:lnTo>
                  <a:pt x="0" y="1758612"/>
                </a:lnTo>
                <a:cubicBezTo>
                  <a:pt x="624" y="1737386"/>
                  <a:pt x="1249" y="1716161"/>
                  <a:pt x="1873" y="1694935"/>
                </a:cubicBezTo>
                <a:lnTo>
                  <a:pt x="9835" y="1568517"/>
                </a:lnTo>
                <a:lnTo>
                  <a:pt x="24355" y="1443504"/>
                </a:lnTo>
                <a:lnTo>
                  <a:pt x="44494" y="1320364"/>
                </a:lnTo>
                <a:lnTo>
                  <a:pt x="70254" y="1199565"/>
                </a:lnTo>
                <a:lnTo>
                  <a:pt x="101635" y="1080638"/>
                </a:lnTo>
                <a:lnTo>
                  <a:pt x="138167" y="964521"/>
                </a:lnTo>
                <a:lnTo>
                  <a:pt x="180319" y="850745"/>
                </a:lnTo>
                <a:lnTo>
                  <a:pt x="227624" y="738842"/>
                </a:lnTo>
                <a:lnTo>
                  <a:pt x="279612" y="630684"/>
                </a:lnTo>
                <a:lnTo>
                  <a:pt x="336284" y="524868"/>
                </a:lnTo>
                <a:lnTo>
                  <a:pt x="397640" y="421393"/>
                </a:lnTo>
                <a:lnTo>
                  <a:pt x="463679" y="321663"/>
                </a:lnTo>
                <a:lnTo>
                  <a:pt x="534870" y="225679"/>
                </a:lnTo>
                <a:lnTo>
                  <a:pt x="609340" y="132504"/>
                </a:lnTo>
                <a:lnTo>
                  <a:pt x="688493" y="42607"/>
                </a:lnTo>
                <a:lnTo>
                  <a:pt x="729240" y="0"/>
                </a:lnTo>
                <a:close/>
              </a:path>
            </a:pathLst>
          </a:custGeom>
          <a:solidFill>
            <a:srgbClr val="D3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96962" y="308070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4852" y="5355213"/>
            <a:ext cx="3240000" cy="1077218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Уровень знаний предметной области позволяет интерпретировать бизнес-цели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в задачу интеллектуального анализа данных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60296" y="3247349"/>
            <a:ext cx="3240000" cy="1569660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З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наний предметной области позволяет оценить полученные результаты на соответствие ожидаемым бизнесом и принять решение о необходимости новой итерации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24919" y="5577851"/>
            <a:ext cx="3471366" cy="830997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</a:rPr>
              <a:t>Навыки презентаций позволяют представить результат бизнес-заказчику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23793" y="5434353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Scientist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Freeform: Shape 110"/>
          <p:cNvSpPr>
            <a:spLocks/>
          </p:cNvSpPr>
          <p:nvPr/>
        </p:nvSpPr>
        <p:spPr bwMode="auto">
          <a:xfrm>
            <a:off x="7066607" y="3104647"/>
            <a:ext cx="573094" cy="1009938"/>
          </a:xfrm>
          <a:custGeom>
            <a:avLst/>
            <a:gdLst>
              <a:gd name="connsiteX0" fmla="*/ 154853 w 573094"/>
              <a:gd name="connsiteY0" fmla="*/ 0 h 1009938"/>
              <a:gd name="connsiteX1" fmla="*/ 200700 w 573094"/>
              <a:gd name="connsiteY1" fmla="*/ 50076 h 1009938"/>
              <a:gd name="connsiteX2" fmla="*/ 285378 w 573094"/>
              <a:gd name="connsiteY2" fmla="*/ 157715 h 1009938"/>
              <a:gd name="connsiteX3" fmla="*/ 342453 w 573094"/>
              <a:gd name="connsiteY3" fmla="*/ 243826 h 1009938"/>
              <a:gd name="connsiteX4" fmla="*/ 377073 w 573094"/>
              <a:gd name="connsiteY4" fmla="*/ 302326 h 1009938"/>
              <a:gd name="connsiteX5" fmla="*/ 409353 w 573094"/>
              <a:gd name="connsiteY5" fmla="*/ 363634 h 1009938"/>
              <a:gd name="connsiteX6" fmla="*/ 439294 w 573094"/>
              <a:gd name="connsiteY6" fmla="*/ 425878 h 1009938"/>
              <a:gd name="connsiteX7" fmla="*/ 466429 w 573094"/>
              <a:gd name="connsiteY7" fmla="*/ 489993 h 1009938"/>
              <a:gd name="connsiteX8" fmla="*/ 490288 w 573094"/>
              <a:gd name="connsiteY8" fmla="*/ 555513 h 1009938"/>
              <a:gd name="connsiteX9" fmla="*/ 511340 w 573094"/>
              <a:gd name="connsiteY9" fmla="*/ 622436 h 1009938"/>
              <a:gd name="connsiteX10" fmla="*/ 530054 w 573094"/>
              <a:gd name="connsiteY10" fmla="*/ 690296 h 1009938"/>
              <a:gd name="connsiteX11" fmla="*/ 545024 w 573094"/>
              <a:gd name="connsiteY11" fmla="*/ 759092 h 1009938"/>
              <a:gd name="connsiteX12" fmla="*/ 557188 w 573094"/>
              <a:gd name="connsiteY12" fmla="*/ 829291 h 1009938"/>
              <a:gd name="connsiteX13" fmla="*/ 566077 w 573094"/>
              <a:gd name="connsiteY13" fmla="*/ 900895 h 1009938"/>
              <a:gd name="connsiteX14" fmla="*/ 571691 w 573094"/>
              <a:gd name="connsiteY14" fmla="*/ 972966 h 1009938"/>
              <a:gd name="connsiteX15" fmla="*/ 573094 w 573094"/>
              <a:gd name="connsiteY15" fmla="*/ 1009938 h 1009938"/>
              <a:gd name="connsiteX16" fmla="*/ 355085 w 573094"/>
              <a:gd name="connsiteY16" fmla="*/ 1009938 h 1009938"/>
              <a:gd name="connsiteX17" fmla="*/ 352278 w 573094"/>
              <a:gd name="connsiteY17" fmla="*/ 948163 h 1009938"/>
              <a:gd name="connsiteX18" fmla="*/ 336839 w 573094"/>
              <a:gd name="connsiteY18" fmla="*/ 827887 h 1009938"/>
              <a:gd name="connsiteX19" fmla="*/ 310641 w 573094"/>
              <a:gd name="connsiteY19" fmla="*/ 710420 h 1009938"/>
              <a:gd name="connsiteX20" fmla="*/ 281337 w 573094"/>
              <a:gd name="connsiteY20" fmla="*/ 618289 h 1009938"/>
              <a:gd name="connsiteX21" fmla="*/ 109562 w 573094"/>
              <a:gd name="connsiteY21" fmla="*/ 597380 h 1009938"/>
              <a:gd name="connsiteX22" fmla="*/ 213033 w 573094"/>
              <a:gd name="connsiteY22" fmla="*/ 459322 h 1009938"/>
              <a:gd name="connsiteX23" fmla="*/ 174034 w 573094"/>
              <a:gd name="connsiteY23" fmla="*/ 385630 h 1009938"/>
              <a:gd name="connsiteX24" fmla="*/ 110409 w 573094"/>
              <a:gd name="connsiteY24" fmla="*/ 288286 h 1009938"/>
              <a:gd name="connsiteX25" fmla="*/ 39298 w 573094"/>
              <a:gd name="connsiteY25" fmla="*/ 196559 h 1009938"/>
              <a:gd name="connsiteX26" fmla="*/ 0 w 573094"/>
              <a:gd name="connsiteY26" fmla="*/ 153971 h 100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09938">
                <a:moveTo>
                  <a:pt x="154853" y="0"/>
                </a:moveTo>
                <a:lnTo>
                  <a:pt x="200700" y="50076"/>
                </a:lnTo>
                <a:lnTo>
                  <a:pt x="285378" y="157715"/>
                </a:lnTo>
                <a:lnTo>
                  <a:pt x="342453" y="243826"/>
                </a:lnTo>
                <a:lnTo>
                  <a:pt x="377073" y="302326"/>
                </a:lnTo>
                <a:lnTo>
                  <a:pt x="409353" y="363634"/>
                </a:lnTo>
                <a:lnTo>
                  <a:pt x="439294" y="425878"/>
                </a:lnTo>
                <a:lnTo>
                  <a:pt x="466429" y="489993"/>
                </a:lnTo>
                <a:lnTo>
                  <a:pt x="490288" y="555513"/>
                </a:lnTo>
                <a:lnTo>
                  <a:pt x="511340" y="622436"/>
                </a:lnTo>
                <a:lnTo>
                  <a:pt x="530054" y="690296"/>
                </a:lnTo>
                <a:lnTo>
                  <a:pt x="545024" y="759092"/>
                </a:lnTo>
                <a:lnTo>
                  <a:pt x="557188" y="829291"/>
                </a:lnTo>
                <a:lnTo>
                  <a:pt x="566077" y="900895"/>
                </a:lnTo>
                <a:lnTo>
                  <a:pt x="571691" y="972966"/>
                </a:lnTo>
                <a:lnTo>
                  <a:pt x="573094" y="1009938"/>
                </a:lnTo>
                <a:lnTo>
                  <a:pt x="355085" y="1009938"/>
                </a:lnTo>
                <a:lnTo>
                  <a:pt x="352278" y="948163"/>
                </a:lnTo>
                <a:lnTo>
                  <a:pt x="336839" y="827887"/>
                </a:lnTo>
                <a:lnTo>
                  <a:pt x="310641" y="710420"/>
                </a:lnTo>
                <a:lnTo>
                  <a:pt x="281337" y="618289"/>
                </a:lnTo>
                <a:lnTo>
                  <a:pt x="109562" y="597380"/>
                </a:lnTo>
                <a:lnTo>
                  <a:pt x="213033" y="459322"/>
                </a:lnTo>
                <a:lnTo>
                  <a:pt x="174034" y="385630"/>
                </a:lnTo>
                <a:lnTo>
                  <a:pt x="110409" y="288286"/>
                </a:lnTo>
                <a:lnTo>
                  <a:pt x="39298" y="196559"/>
                </a:lnTo>
                <a:lnTo>
                  <a:pt x="0" y="153971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: Shape 109"/>
          <p:cNvSpPr>
            <a:spLocks/>
          </p:cNvSpPr>
          <p:nvPr/>
        </p:nvSpPr>
        <p:spPr bwMode="auto">
          <a:xfrm>
            <a:off x="7081876" y="2354568"/>
            <a:ext cx="1630791" cy="1758613"/>
          </a:xfrm>
          <a:custGeom>
            <a:avLst/>
            <a:gdLst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88325 w 1630791"/>
              <a:gd name="connsiteY33" fmla="*/ 785235 h 1758613"/>
              <a:gd name="connsiteX34" fmla="*/ 188383 w 1630791"/>
              <a:gd name="connsiteY34" fmla="*/ 785189 h 1758613"/>
              <a:gd name="connsiteX35" fmla="*/ 154511 w 1630791"/>
              <a:gd name="connsiteY35" fmla="*/ 748206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88325 w 1630791"/>
              <a:gd name="connsiteY33" fmla="*/ 785235 h 1758613"/>
              <a:gd name="connsiteX34" fmla="*/ 154511 w 1630791"/>
              <a:gd name="connsiteY34" fmla="*/ 748206 h 1758613"/>
              <a:gd name="connsiteX35" fmla="*/ 902250 w 1630791"/>
              <a:gd name="connsiteY35" fmla="*/ 0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2215 w 1630791"/>
              <a:gd name="connsiteY19" fmla="*/ 1735446 h 1758613"/>
              <a:gd name="connsiteX20" fmla="*/ 573094 w 1630791"/>
              <a:gd name="connsiteY20" fmla="*/ 1758613 h 1758613"/>
              <a:gd name="connsiteX21" fmla="*/ 355085 w 1630791"/>
              <a:gd name="connsiteY21" fmla="*/ 1758613 h 1758613"/>
              <a:gd name="connsiteX22" fmla="*/ 352278 w 1630791"/>
              <a:gd name="connsiteY22" fmla="*/ 1696838 h 1758613"/>
              <a:gd name="connsiteX23" fmla="*/ 336839 w 1630791"/>
              <a:gd name="connsiteY23" fmla="*/ 1576562 h 1758613"/>
              <a:gd name="connsiteX24" fmla="*/ 310641 w 1630791"/>
              <a:gd name="connsiteY24" fmla="*/ 1459095 h 1758613"/>
              <a:gd name="connsiteX25" fmla="*/ 281337 w 1630791"/>
              <a:gd name="connsiteY25" fmla="*/ 1366964 h 1758613"/>
              <a:gd name="connsiteX26" fmla="*/ 109562 w 1630791"/>
              <a:gd name="connsiteY26" fmla="*/ 1346055 h 1758613"/>
              <a:gd name="connsiteX27" fmla="*/ 213033 w 1630791"/>
              <a:gd name="connsiteY27" fmla="*/ 1207997 h 1758613"/>
              <a:gd name="connsiteX28" fmla="*/ 174034 w 1630791"/>
              <a:gd name="connsiteY28" fmla="*/ 1134305 h 1758613"/>
              <a:gd name="connsiteX29" fmla="*/ 110409 w 1630791"/>
              <a:gd name="connsiteY29" fmla="*/ 1036961 h 1758613"/>
              <a:gd name="connsiteX30" fmla="*/ 39298 w 1630791"/>
              <a:gd name="connsiteY30" fmla="*/ 945234 h 1758613"/>
              <a:gd name="connsiteX31" fmla="*/ 0 w 1630791"/>
              <a:gd name="connsiteY31" fmla="*/ 902646 h 1758613"/>
              <a:gd name="connsiteX32" fmla="*/ 154853 w 1630791"/>
              <a:gd name="connsiteY32" fmla="*/ 748675 h 1758613"/>
              <a:gd name="connsiteX33" fmla="*/ 154511 w 1630791"/>
              <a:gd name="connsiteY33" fmla="*/ 748206 h 1758613"/>
              <a:gd name="connsiteX34" fmla="*/ 902250 w 1630791"/>
              <a:gd name="connsiteY34" fmla="*/ 0 h 1758613"/>
              <a:gd name="connsiteX0" fmla="*/ 902250 w 1630791"/>
              <a:gd name="connsiteY0" fmla="*/ 0 h 1758613"/>
              <a:gd name="connsiteX1" fmla="*/ 943452 w 1630791"/>
              <a:gd name="connsiteY1" fmla="*/ 42607 h 1758613"/>
              <a:gd name="connsiteX2" fmla="*/ 1022113 w 1630791"/>
              <a:gd name="connsiteY2" fmla="*/ 132504 h 1758613"/>
              <a:gd name="connsiteX3" fmla="*/ 1097027 w 1630791"/>
              <a:gd name="connsiteY3" fmla="*/ 225679 h 1758613"/>
              <a:gd name="connsiteX4" fmla="*/ 1167259 w 1630791"/>
              <a:gd name="connsiteY4" fmla="*/ 321663 h 1758613"/>
              <a:gd name="connsiteX5" fmla="*/ 1233277 w 1630791"/>
              <a:gd name="connsiteY5" fmla="*/ 421393 h 1758613"/>
              <a:gd name="connsiteX6" fmla="*/ 1294613 w 1630791"/>
              <a:gd name="connsiteY6" fmla="*/ 524868 h 1758613"/>
              <a:gd name="connsiteX7" fmla="*/ 1351267 w 1630791"/>
              <a:gd name="connsiteY7" fmla="*/ 630684 h 1758613"/>
              <a:gd name="connsiteX8" fmla="*/ 1403239 w 1630791"/>
              <a:gd name="connsiteY8" fmla="*/ 738842 h 1758613"/>
              <a:gd name="connsiteX9" fmla="*/ 1450529 w 1630791"/>
              <a:gd name="connsiteY9" fmla="*/ 850745 h 1758613"/>
              <a:gd name="connsiteX10" fmla="*/ 1492668 w 1630791"/>
              <a:gd name="connsiteY10" fmla="*/ 964521 h 1758613"/>
              <a:gd name="connsiteX11" fmla="*/ 1529189 w 1630791"/>
              <a:gd name="connsiteY11" fmla="*/ 1080638 h 1758613"/>
              <a:gd name="connsiteX12" fmla="*/ 1560559 w 1630791"/>
              <a:gd name="connsiteY12" fmla="*/ 1199565 h 1758613"/>
              <a:gd name="connsiteX13" fmla="*/ 1586311 w 1630791"/>
              <a:gd name="connsiteY13" fmla="*/ 1320364 h 1758613"/>
              <a:gd name="connsiteX14" fmla="*/ 1606444 w 1630791"/>
              <a:gd name="connsiteY14" fmla="*/ 1443504 h 1758613"/>
              <a:gd name="connsiteX15" fmla="*/ 1620959 w 1630791"/>
              <a:gd name="connsiteY15" fmla="*/ 1568517 h 1758613"/>
              <a:gd name="connsiteX16" fmla="*/ 1629855 w 1630791"/>
              <a:gd name="connsiteY16" fmla="*/ 1694935 h 1758613"/>
              <a:gd name="connsiteX17" fmla="*/ 1630791 w 1630791"/>
              <a:gd name="connsiteY17" fmla="*/ 1758612 h 1758613"/>
              <a:gd name="connsiteX18" fmla="*/ 573095 w 1630791"/>
              <a:gd name="connsiteY18" fmla="*/ 1758612 h 1758613"/>
              <a:gd name="connsiteX19" fmla="*/ 573094 w 1630791"/>
              <a:gd name="connsiteY19" fmla="*/ 1758613 h 1758613"/>
              <a:gd name="connsiteX20" fmla="*/ 355085 w 1630791"/>
              <a:gd name="connsiteY20" fmla="*/ 1758613 h 1758613"/>
              <a:gd name="connsiteX21" fmla="*/ 352278 w 1630791"/>
              <a:gd name="connsiteY21" fmla="*/ 1696838 h 1758613"/>
              <a:gd name="connsiteX22" fmla="*/ 336839 w 1630791"/>
              <a:gd name="connsiteY22" fmla="*/ 1576562 h 1758613"/>
              <a:gd name="connsiteX23" fmla="*/ 310641 w 1630791"/>
              <a:gd name="connsiteY23" fmla="*/ 1459095 h 1758613"/>
              <a:gd name="connsiteX24" fmla="*/ 281337 w 1630791"/>
              <a:gd name="connsiteY24" fmla="*/ 1366964 h 1758613"/>
              <a:gd name="connsiteX25" fmla="*/ 109562 w 1630791"/>
              <a:gd name="connsiteY25" fmla="*/ 1346055 h 1758613"/>
              <a:gd name="connsiteX26" fmla="*/ 213033 w 1630791"/>
              <a:gd name="connsiteY26" fmla="*/ 1207997 h 1758613"/>
              <a:gd name="connsiteX27" fmla="*/ 174034 w 1630791"/>
              <a:gd name="connsiteY27" fmla="*/ 1134305 h 1758613"/>
              <a:gd name="connsiteX28" fmla="*/ 110409 w 1630791"/>
              <a:gd name="connsiteY28" fmla="*/ 1036961 h 1758613"/>
              <a:gd name="connsiteX29" fmla="*/ 39298 w 1630791"/>
              <a:gd name="connsiteY29" fmla="*/ 945234 h 1758613"/>
              <a:gd name="connsiteX30" fmla="*/ 0 w 1630791"/>
              <a:gd name="connsiteY30" fmla="*/ 902646 h 1758613"/>
              <a:gd name="connsiteX31" fmla="*/ 154853 w 1630791"/>
              <a:gd name="connsiteY31" fmla="*/ 748675 h 1758613"/>
              <a:gd name="connsiteX32" fmla="*/ 154511 w 1630791"/>
              <a:gd name="connsiteY32" fmla="*/ 748206 h 1758613"/>
              <a:gd name="connsiteX33" fmla="*/ 902250 w 1630791"/>
              <a:gd name="connsiteY33" fmla="*/ 0 h 175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0791" h="1758613">
                <a:moveTo>
                  <a:pt x="902250" y="0"/>
                </a:moveTo>
                <a:lnTo>
                  <a:pt x="943452" y="42607"/>
                </a:lnTo>
                <a:lnTo>
                  <a:pt x="1022113" y="132504"/>
                </a:lnTo>
                <a:lnTo>
                  <a:pt x="1097027" y="225679"/>
                </a:lnTo>
                <a:lnTo>
                  <a:pt x="1167259" y="321663"/>
                </a:lnTo>
                <a:lnTo>
                  <a:pt x="1233277" y="421393"/>
                </a:lnTo>
                <a:lnTo>
                  <a:pt x="1294613" y="524868"/>
                </a:lnTo>
                <a:lnTo>
                  <a:pt x="1351267" y="630684"/>
                </a:lnTo>
                <a:lnTo>
                  <a:pt x="1403239" y="738842"/>
                </a:lnTo>
                <a:lnTo>
                  <a:pt x="1450529" y="850745"/>
                </a:lnTo>
                <a:lnTo>
                  <a:pt x="1492668" y="964521"/>
                </a:lnTo>
                <a:lnTo>
                  <a:pt x="1529189" y="1080638"/>
                </a:lnTo>
                <a:lnTo>
                  <a:pt x="1560559" y="1199565"/>
                </a:lnTo>
                <a:lnTo>
                  <a:pt x="1586311" y="1320364"/>
                </a:lnTo>
                <a:lnTo>
                  <a:pt x="1606444" y="1443504"/>
                </a:lnTo>
                <a:lnTo>
                  <a:pt x="1620959" y="1568517"/>
                </a:lnTo>
                <a:lnTo>
                  <a:pt x="1629855" y="1694935"/>
                </a:lnTo>
                <a:lnTo>
                  <a:pt x="1630791" y="1758612"/>
                </a:lnTo>
                <a:lnTo>
                  <a:pt x="573095" y="1758612"/>
                </a:lnTo>
                <a:cubicBezTo>
                  <a:pt x="396812" y="1758612"/>
                  <a:pt x="609429" y="1758613"/>
                  <a:pt x="573094" y="1758613"/>
                </a:cubicBezTo>
                <a:lnTo>
                  <a:pt x="355085" y="1758613"/>
                </a:lnTo>
                <a:lnTo>
                  <a:pt x="352278" y="1696838"/>
                </a:lnTo>
                <a:lnTo>
                  <a:pt x="336839" y="1576562"/>
                </a:lnTo>
                <a:lnTo>
                  <a:pt x="310641" y="1459095"/>
                </a:lnTo>
                <a:lnTo>
                  <a:pt x="281337" y="1366964"/>
                </a:lnTo>
                <a:lnTo>
                  <a:pt x="109562" y="1346055"/>
                </a:lnTo>
                <a:lnTo>
                  <a:pt x="213033" y="1207997"/>
                </a:lnTo>
                <a:lnTo>
                  <a:pt x="174034" y="1134305"/>
                </a:lnTo>
                <a:lnTo>
                  <a:pt x="110409" y="1036961"/>
                </a:lnTo>
                <a:lnTo>
                  <a:pt x="39298" y="945234"/>
                </a:lnTo>
                <a:lnTo>
                  <a:pt x="0" y="902646"/>
                </a:lnTo>
                <a:lnTo>
                  <a:pt x="154853" y="748675"/>
                </a:lnTo>
                <a:lnTo>
                  <a:pt x="154511" y="748206"/>
                </a:lnTo>
                <a:lnTo>
                  <a:pt x="902250" y="0"/>
                </a:lnTo>
                <a:close/>
              </a:path>
            </a:pathLst>
          </a:custGeom>
          <a:solidFill>
            <a:srgbClr val="FF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rgbClr val="540054"/>
              </a:solidFill>
            </a:endParaRPr>
          </a:p>
        </p:txBody>
      </p:sp>
      <p:sp>
        <p:nvSpPr>
          <p:cNvPr id="23" name="Freeform: Shape 103"/>
          <p:cNvSpPr>
            <a:spLocks/>
          </p:cNvSpPr>
          <p:nvPr/>
        </p:nvSpPr>
        <p:spPr bwMode="auto">
          <a:xfrm>
            <a:off x="6135942" y="1558728"/>
            <a:ext cx="1758612" cy="1630789"/>
          </a:xfrm>
          <a:custGeom>
            <a:avLst/>
            <a:gdLst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42566 w 1758612"/>
              <a:gd name="connsiteY36" fmla="*/ 1059702 h 1630789"/>
              <a:gd name="connsiteX37" fmla="*/ 36511 w 1758612"/>
              <a:gd name="connsiteY37" fmla="*/ 1059233 h 1630789"/>
              <a:gd name="connsiteX38" fmla="*/ 0 w 1758612"/>
              <a:gd name="connsiteY38" fmla="*/ 1058296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42566 w 1758612"/>
              <a:gd name="connsiteY36" fmla="*/ 1059702 h 1630789"/>
              <a:gd name="connsiteX37" fmla="*/ 0 w 1758612"/>
              <a:gd name="connsiteY37" fmla="*/ 1058296 h 1630789"/>
              <a:gd name="connsiteX38" fmla="*/ 0 w 1758612"/>
              <a:gd name="connsiteY38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42595 w 1758612"/>
              <a:gd name="connsiteY35" fmla="*/ 1060508 h 1630789"/>
              <a:gd name="connsiteX36" fmla="*/ 0 w 1758612"/>
              <a:gd name="connsiteY36" fmla="*/ 1058296 h 1630789"/>
              <a:gd name="connsiteX37" fmla="*/ 0 w 1758612"/>
              <a:gd name="connsiteY37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36487 w 1758612"/>
              <a:gd name="connsiteY34" fmla="*/ 1060035 h 1630789"/>
              <a:gd name="connsiteX35" fmla="*/ 0 w 1758612"/>
              <a:gd name="connsiteY35" fmla="*/ 1058296 h 1630789"/>
              <a:gd name="connsiteX36" fmla="*/ 0 w 1758612"/>
              <a:gd name="connsiteY36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988361 w 1758612"/>
              <a:gd name="connsiteY20" fmla="*/ 1457291 h 1630789"/>
              <a:gd name="connsiteX21" fmla="*/ 1009938 w 1758612"/>
              <a:gd name="connsiteY21" fmla="*/ 1476873 h 1630789"/>
              <a:gd name="connsiteX22" fmla="*/ 856038 w 1758612"/>
              <a:gd name="connsiteY22" fmla="*/ 1630789 h 1630789"/>
              <a:gd name="connsiteX23" fmla="*/ 812535 w 1758612"/>
              <a:gd name="connsiteY23" fmla="*/ 1592427 h 1630789"/>
              <a:gd name="connsiteX24" fmla="*/ 721318 w 1758612"/>
              <a:gd name="connsiteY24" fmla="*/ 1520849 h 1630789"/>
              <a:gd name="connsiteX25" fmla="*/ 623552 w 1758612"/>
              <a:gd name="connsiteY25" fmla="*/ 1457224 h 1630789"/>
              <a:gd name="connsiteX26" fmla="*/ 521785 w 1758612"/>
              <a:gd name="connsiteY26" fmla="*/ 1403314 h 1630789"/>
              <a:gd name="connsiteX27" fmla="*/ 387214 w 1758612"/>
              <a:gd name="connsiteY27" fmla="*/ 1508586 h 1630789"/>
              <a:gd name="connsiteX28" fmla="*/ 363626 w 1758612"/>
              <a:gd name="connsiteY28" fmla="*/ 1341549 h 1630789"/>
              <a:gd name="connsiteX29" fmla="*/ 299847 w 1758612"/>
              <a:gd name="connsiteY29" fmla="*/ 1321085 h 1630789"/>
              <a:gd name="connsiteX30" fmla="*/ 182434 w 1758612"/>
              <a:gd name="connsiteY30" fmla="*/ 1295354 h 1630789"/>
              <a:gd name="connsiteX31" fmla="*/ 61747 w 1758612"/>
              <a:gd name="connsiteY31" fmla="*/ 1280383 h 1630789"/>
              <a:gd name="connsiteX32" fmla="*/ 0 w 1758612"/>
              <a:gd name="connsiteY32" fmla="*/ 1276641 h 1630789"/>
              <a:gd name="connsiteX33" fmla="*/ 0 w 1758612"/>
              <a:gd name="connsiteY33" fmla="*/ 1059099 h 1630789"/>
              <a:gd name="connsiteX34" fmla="*/ 0 w 1758612"/>
              <a:gd name="connsiteY34" fmla="*/ 1058296 h 1630789"/>
              <a:gd name="connsiteX35" fmla="*/ 0 w 1758612"/>
              <a:gd name="connsiteY35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988933 w 1758612"/>
              <a:gd name="connsiteY19" fmla="*/ 1456615 h 1630789"/>
              <a:gd name="connsiteX20" fmla="*/ 1009938 w 1758612"/>
              <a:gd name="connsiteY20" fmla="*/ 1476873 h 1630789"/>
              <a:gd name="connsiteX21" fmla="*/ 856038 w 1758612"/>
              <a:gd name="connsiteY21" fmla="*/ 1630789 h 1630789"/>
              <a:gd name="connsiteX22" fmla="*/ 812535 w 1758612"/>
              <a:gd name="connsiteY22" fmla="*/ 1592427 h 1630789"/>
              <a:gd name="connsiteX23" fmla="*/ 721318 w 1758612"/>
              <a:gd name="connsiteY23" fmla="*/ 1520849 h 1630789"/>
              <a:gd name="connsiteX24" fmla="*/ 623552 w 1758612"/>
              <a:gd name="connsiteY24" fmla="*/ 1457224 h 1630789"/>
              <a:gd name="connsiteX25" fmla="*/ 521785 w 1758612"/>
              <a:gd name="connsiteY25" fmla="*/ 1403314 h 1630789"/>
              <a:gd name="connsiteX26" fmla="*/ 387214 w 1758612"/>
              <a:gd name="connsiteY26" fmla="*/ 1508586 h 1630789"/>
              <a:gd name="connsiteX27" fmla="*/ 363626 w 1758612"/>
              <a:gd name="connsiteY27" fmla="*/ 1341549 h 1630789"/>
              <a:gd name="connsiteX28" fmla="*/ 299847 w 1758612"/>
              <a:gd name="connsiteY28" fmla="*/ 1321085 h 1630789"/>
              <a:gd name="connsiteX29" fmla="*/ 182434 w 1758612"/>
              <a:gd name="connsiteY29" fmla="*/ 1295354 h 1630789"/>
              <a:gd name="connsiteX30" fmla="*/ 61747 w 1758612"/>
              <a:gd name="connsiteY30" fmla="*/ 1280383 h 1630789"/>
              <a:gd name="connsiteX31" fmla="*/ 0 w 1758612"/>
              <a:gd name="connsiteY31" fmla="*/ 1276641 h 1630789"/>
              <a:gd name="connsiteX32" fmla="*/ 0 w 1758612"/>
              <a:gd name="connsiteY32" fmla="*/ 1059099 h 1630789"/>
              <a:gd name="connsiteX33" fmla="*/ 0 w 1758612"/>
              <a:gd name="connsiteY33" fmla="*/ 1058296 h 1630789"/>
              <a:gd name="connsiteX34" fmla="*/ 0 w 1758612"/>
              <a:gd name="connsiteY34" fmla="*/ 0 h 1630789"/>
              <a:gd name="connsiteX0" fmla="*/ 0 w 1758612"/>
              <a:gd name="connsiteY0" fmla="*/ 0 h 1630789"/>
              <a:gd name="connsiteX1" fmla="*/ 64129 w 1758612"/>
              <a:gd name="connsiteY1" fmla="*/ 1872 h 1630789"/>
              <a:gd name="connsiteX2" fmla="*/ 190513 w 1758612"/>
              <a:gd name="connsiteY2" fmla="*/ 10765 h 1630789"/>
              <a:gd name="connsiteX3" fmla="*/ 315493 w 1758612"/>
              <a:gd name="connsiteY3" fmla="*/ 24807 h 1630789"/>
              <a:gd name="connsiteX4" fmla="*/ 437664 w 1758612"/>
              <a:gd name="connsiteY4" fmla="*/ 44934 h 1630789"/>
              <a:gd name="connsiteX5" fmla="*/ 558899 w 1758612"/>
              <a:gd name="connsiteY5" fmla="*/ 70678 h 1630789"/>
              <a:gd name="connsiteX6" fmla="*/ 677326 w 1758612"/>
              <a:gd name="connsiteY6" fmla="*/ 101570 h 1630789"/>
              <a:gd name="connsiteX7" fmla="*/ 794348 w 1758612"/>
              <a:gd name="connsiteY7" fmla="*/ 138547 h 1630789"/>
              <a:gd name="connsiteX8" fmla="*/ 908094 w 1758612"/>
              <a:gd name="connsiteY8" fmla="*/ 180673 h 1630789"/>
              <a:gd name="connsiteX9" fmla="*/ 1019031 w 1758612"/>
              <a:gd name="connsiteY9" fmla="*/ 227480 h 1630789"/>
              <a:gd name="connsiteX10" fmla="*/ 1128096 w 1758612"/>
              <a:gd name="connsiteY10" fmla="*/ 279435 h 1630789"/>
              <a:gd name="connsiteX11" fmla="*/ 1233884 w 1758612"/>
              <a:gd name="connsiteY11" fmla="*/ 336539 h 1630789"/>
              <a:gd name="connsiteX12" fmla="*/ 1336396 w 1758612"/>
              <a:gd name="connsiteY12" fmla="*/ 397856 h 1630789"/>
              <a:gd name="connsiteX13" fmla="*/ 1436099 w 1758612"/>
              <a:gd name="connsiteY13" fmla="*/ 463853 h 1630789"/>
              <a:gd name="connsiteX14" fmla="*/ 1532993 w 1758612"/>
              <a:gd name="connsiteY14" fmla="*/ 534063 h 1630789"/>
              <a:gd name="connsiteX15" fmla="*/ 1625675 w 1758612"/>
              <a:gd name="connsiteY15" fmla="*/ 608485 h 1630789"/>
              <a:gd name="connsiteX16" fmla="*/ 1715080 w 1758612"/>
              <a:gd name="connsiteY16" fmla="*/ 687588 h 1630789"/>
              <a:gd name="connsiteX17" fmla="*/ 1758612 w 1758612"/>
              <a:gd name="connsiteY17" fmla="*/ 728310 h 1630789"/>
              <a:gd name="connsiteX18" fmla="*/ 1010605 w 1758612"/>
              <a:gd name="connsiteY18" fmla="*/ 1476279 h 1630789"/>
              <a:gd name="connsiteX19" fmla="*/ 1009938 w 1758612"/>
              <a:gd name="connsiteY19" fmla="*/ 1476873 h 1630789"/>
              <a:gd name="connsiteX20" fmla="*/ 856038 w 1758612"/>
              <a:gd name="connsiteY20" fmla="*/ 1630789 h 1630789"/>
              <a:gd name="connsiteX21" fmla="*/ 812535 w 1758612"/>
              <a:gd name="connsiteY21" fmla="*/ 1592427 h 1630789"/>
              <a:gd name="connsiteX22" fmla="*/ 721318 w 1758612"/>
              <a:gd name="connsiteY22" fmla="*/ 1520849 h 1630789"/>
              <a:gd name="connsiteX23" fmla="*/ 623552 w 1758612"/>
              <a:gd name="connsiteY23" fmla="*/ 1457224 h 1630789"/>
              <a:gd name="connsiteX24" fmla="*/ 521785 w 1758612"/>
              <a:gd name="connsiteY24" fmla="*/ 1403314 h 1630789"/>
              <a:gd name="connsiteX25" fmla="*/ 387214 w 1758612"/>
              <a:gd name="connsiteY25" fmla="*/ 1508586 h 1630789"/>
              <a:gd name="connsiteX26" fmla="*/ 363626 w 1758612"/>
              <a:gd name="connsiteY26" fmla="*/ 1341549 h 1630789"/>
              <a:gd name="connsiteX27" fmla="*/ 299847 w 1758612"/>
              <a:gd name="connsiteY27" fmla="*/ 1321085 h 1630789"/>
              <a:gd name="connsiteX28" fmla="*/ 182434 w 1758612"/>
              <a:gd name="connsiteY28" fmla="*/ 1295354 h 1630789"/>
              <a:gd name="connsiteX29" fmla="*/ 61747 w 1758612"/>
              <a:gd name="connsiteY29" fmla="*/ 1280383 h 1630789"/>
              <a:gd name="connsiteX30" fmla="*/ 0 w 1758612"/>
              <a:gd name="connsiteY30" fmla="*/ 1276641 h 1630789"/>
              <a:gd name="connsiteX31" fmla="*/ 0 w 1758612"/>
              <a:gd name="connsiteY31" fmla="*/ 1059099 h 1630789"/>
              <a:gd name="connsiteX32" fmla="*/ 0 w 1758612"/>
              <a:gd name="connsiteY32" fmla="*/ 1058296 h 1630789"/>
              <a:gd name="connsiteX33" fmla="*/ 0 w 1758612"/>
              <a:gd name="connsiteY33" fmla="*/ 0 h 163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58612" h="1630789">
                <a:moveTo>
                  <a:pt x="0" y="0"/>
                </a:moveTo>
                <a:lnTo>
                  <a:pt x="64129" y="1872"/>
                </a:lnTo>
                <a:lnTo>
                  <a:pt x="190513" y="10765"/>
                </a:lnTo>
                <a:lnTo>
                  <a:pt x="315493" y="24807"/>
                </a:lnTo>
                <a:lnTo>
                  <a:pt x="437664" y="44934"/>
                </a:lnTo>
                <a:lnTo>
                  <a:pt x="558899" y="70678"/>
                </a:lnTo>
                <a:lnTo>
                  <a:pt x="677326" y="101570"/>
                </a:lnTo>
                <a:lnTo>
                  <a:pt x="794348" y="138547"/>
                </a:lnTo>
                <a:lnTo>
                  <a:pt x="908094" y="180673"/>
                </a:lnTo>
                <a:lnTo>
                  <a:pt x="1019031" y="227480"/>
                </a:lnTo>
                <a:lnTo>
                  <a:pt x="1128096" y="279435"/>
                </a:lnTo>
                <a:lnTo>
                  <a:pt x="1233884" y="336539"/>
                </a:lnTo>
                <a:lnTo>
                  <a:pt x="1336396" y="397856"/>
                </a:lnTo>
                <a:lnTo>
                  <a:pt x="1436099" y="463853"/>
                </a:lnTo>
                <a:lnTo>
                  <a:pt x="1532993" y="534063"/>
                </a:lnTo>
                <a:lnTo>
                  <a:pt x="1625675" y="608485"/>
                </a:lnTo>
                <a:lnTo>
                  <a:pt x="1715080" y="687588"/>
                </a:lnTo>
                <a:lnTo>
                  <a:pt x="1758612" y="728310"/>
                </a:lnTo>
                <a:lnTo>
                  <a:pt x="1010605" y="1476279"/>
                </a:lnTo>
                <a:lnTo>
                  <a:pt x="1009938" y="1476873"/>
                </a:lnTo>
                <a:lnTo>
                  <a:pt x="856038" y="1630789"/>
                </a:lnTo>
                <a:lnTo>
                  <a:pt x="812535" y="1592427"/>
                </a:lnTo>
                <a:lnTo>
                  <a:pt x="721318" y="1520849"/>
                </a:lnTo>
                <a:lnTo>
                  <a:pt x="623552" y="1457224"/>
                </a:lnTo>
                <a:lnTo>
                  <a:pt x="521785" y="1403314"/>
                </a:lnTo>
                <a:lnTo>
                  <a:pt x="387214" y="1508586"/>
                </a:lnTo>
                <a:lnTo>
                  <a:pt x="363626" y="1341549"/>
                </a:lnTo>
                <a:lnTo>
                  <a:pt x="299847" y="1321085"/>
                </a:lnTo>
                <a:lnTo>
                  <a:pt x="182434" y="1295354"/>
                </a:lnTo>
                <a:lnTo>
                  <a:pt x="61747" y="1280383"/>
                </a:lnTo>
                <a:lnTo>
                  <a:pt x="0" y="1276641"/>
                </a:lnTo>
                <a:lnTo>
                  <a:pt x="0" y="1059099"/>
                </a:lnTo>
                <a:lnTo>
                  <a:pt x="0" y="1058296"/>
                </a:lnTo>
                <a:lnTo>
                  <a:pt x="0" y="0"/>
                </a:lnTo>
                <a:close/>
              </a:path>
            </a:pathLst>
          </a:custGeom>
          <a:solidFill>
            <a:srgbClr val="FFA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rgbClr val="824100"/>
              </a:solidFill>
            </a:endParaRPr>
          </a:p>
        </p:txBody>
      </p:sp>
      <p:sp>
        <p:nvSpPr>
          <p:cNvPr id="24" name="Freeform: Shape 98"/>
          <p:cNvSpPr>
            <a:spLocks/>
          </p:cNvSpPr>
          <p:nvPr/>
        </p:nvSpPr>
        <p:spPr bwMode="auto">
          <a:xfrm>
            <a:off x="4287511" y="1580159"/>
            <a:ext cx="1760017" cy="1630789"/>
          </a:xfrm>
          <a:custGeom>
            <a:avLst/>
            <a:gdLst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38730 w 1760017"/>
              <a:gd name="connsiteY2" fmla="*/ 1058835 h 1630789"/>
              <a:gd name="connsiteX3" fmla="*/ 1738775 w 1760017"/>
              <a:gd name="connsiteY3" fmla="*/ 1059637 h 1630789"/>
              <a:gd name="connsiteX4" fmla="*/ 1760016 w 1760017"/>
              <a:gd name="connsiteY4" fmla="*/ 1059099 h 1630789"/>
              <a:gd name="connsiteX5" fmla="*/ 1760016 w 1760017"/>
              <a:gd name="connsiteY5" fmla="*/ 1276641 h 1630789"/>
              <a:gd name="connsiteX6" fmla="*/ 1698212 w 1760017"/>
              <a:gd name="connsiteY6" fmla="*/ 1280383 h 1630789"/>
              <a:gd name="connsiteX7" fmla="*/ 1576945 w 1760017"/>
              <a:gd name="connsiteY7" fmla="*/ 1295354 h 1630789"/>
              <a:gd name="connsiteX8" fmla="*/ 1460359 w 1760017"/>
              <a:gd name="connsiteY8" fmla="*/ 1321085 h 1630789"/>
              <a:gd name="connsiteX9" fmla="*/ 1359899 w 1760017"/>
              <a:gd name="connsiteY9" fmla="*/ 1353023 h 1630789"/>
              <a:gd name="connsiteX10" fmla="*/ 1339498 w 1760017"/>
              <a:gd name="connsiteY10" fmla="*/ 1517013 h 1630789"/>
              <a:gd name="connsiteX11" fmla="*/ 1209241 w 1760017"/>
              <a:gd name="connsiteY11" fmla="*/ 1418507 h 1630789"/>
              <a:gd name="connsiteX12" fmla="*/ 1135419 w 1760017"/>
              <a:gd name="connsiteY12" fmla="*/ 1457224 h 1630789"/>
              <a:gd name="connsiteX13" fmla="*/ 1037562 w 1760017"/>
              <a:gd name="connsiteY13" fmla="*/ 1520849 h 1630789"/>
              <a:gd name="connsiteX14" fmla="*/ 946260 w 1760017"/>
              <a:gd name="connsiteY14" fmla="*/ 1592427 h 1630789"/>
              <a:gd name="connsiteX15" fmla="*/ 903653 w 1760017"/>
              <a:gd name="connsiteY15" fmla="*/ 1630789 h 1630789"/>
              <a:gd name="connsiteX16" fmla="*/ 748674 w 1760017"/>
              <a:gd name="connsiteY16" fmla="*/ 1476873 h 1630789"/>
              <a:gd name="connsiteX17" fmla="*/ 789889 w 1760017"/>
              <a:gd name="connsiteY17" fmla="*/ 1439847 h 1630789"/>
              <a:gd name="connsiteX18" fmla="*/ 789512 w 1760017"/>
              <a:gd name="connsiteY18" fmla="*/ 1439343 h 1630789"/>
              <a:gd name="connsiteX19" fmla="*/ 748405 w 1760017"/>
              <a:gd name="connsiteY19" fmla="*/ 1476279 h 1630789"/>
              <a:gd name="connsiteX20" fmla="*/ 0 w 1760017"/>
              <a:gd name="connsiteY20" fmla="*/ 728310 h 1630789"/>
              <a:gd name="connsiteX21" fmla="*/ 43555 w 1760017"/>
              <a:gd name="connsiteY21" fmla="*/ 687588 h 1630789"/>
              <a:gd name="connsiteX22" fmla="*/ 133008 w 1760017"/>
              <a:gd name="connsiteY22" fmla="*/ 608485 h 1630789"/>
              <a:gd name="connsiteX23" fmla="*/ 225739 w 1760017"/>
              <a:gd name="connsiteY23" fmla="*/ 534063 h 1630789"/>
              <a:gd name="connsiteX24" fmla="*/ 322685 w 1760017"/>
              <a:gd name="connsiteY24" fmla="*/ 463853 h 1630789"/>
              <a:gd name="connsiteX25" fmla="*/ 422441 w 1760017"/>
              <a:gd name="connsiteY25" fmla="*/ 397856 h 1630789"/>
              <a:gd name="connsiteX26" fmla="*/ 525008 w 1760017"/>
              <a:gd name="connsiteY26" fmla="*/ 336539 h 1630789"/>
              <a:gd name="connsiteX27" fmla="*/ 630852 w 1760017"/>
              <a:gd name="connsiteY27" fmla="*/ 279435 h 1630789"/>
              <a:gd name="connsiteX28" fmla="*/ 739975 w 1760017"/>
              <a:gd name="connsiteY28" fmla="*/ 227480 h 1630789"/>
              <a:gd name="connsiteX29" fmla="*/ 851440 w 1760017"/>
              <a:gd name="connsiteY29" fmla="*/ 180673 h 1630789"/>
              <a:gd name="connsiteX30" fmla="*/ 965715 w 1760017"/>
              <a:gd name="connsiteY30" fmla="*/ 138547 h 1630789"/>
              <a:gd name="connsiteX31" fmla="*/ 1081863 w 1760017"/>
              <a:gd name="connsiteY31" fmla="*/ 101570 h 1630789"/>
              <a:gd name="connsiteX32" fmla="*/ 1200821 w 1760017"/>
              <a:gd name="connsiteY32" fmla="*/ 70678 h 1630789"/>
              <a:gd name="connsiteX33" fmla="*/ 1321652 w 1760017"/>
              <a:gd name="connsiteY33" fmla="*/ 44934 h 1630789"/>
              <a:gd name="connsiteX34" fmla="*/ 1444825 w 1760017"/>
              <a:gd name="connsiteY34" fmla="*/ 24807 h 1630789"/>
              <a:gd name="connsiteX35" fmla="*/ 1569403 w 1760017"/>
              <a:gd name="connsiteY35" fmla="*/ 10765 h 1630789"/>
              <a:gd name="connsiteX36" fmla="*/ 1695386 w 1760017"/>
              <a:gd name="connsiteY36" fmla="*/ 1872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38730 w 1760017"/>
              <a:gd name="connsiteY2" fmla="*/ 1058835 h 1630789"/>
              <a:gd name="connsiteX3" fmla="*/ 1760016 w 1760017"/>
              <a:gd name="connsiteY3" fmla="*/ 1059099 h 1630789"/>
              <a:gd name="connsiteX4" fmla="*/ 1760016 w 1760017"/>
              <a:gd name="connsiteY4" fmla="*/ 1276641 h 1630789"/>
              <a:gd name="connsiteX5" fmla="*/ 1698212 w 1760017"/>
              <a:gd name="connsiteY5" fmla="*/ 1280383 h 1630789"/>
              <a:gd name="connsiteX6" fmla="*/ 1576945 w 1760017"/>
              <a:gd name="connsiteY6" fmla="*/ 1295354 h 1630789"/>
              <a:gd name="connsiteX7" fmla="*/ 1460359 w 1760017"/>
              <a:gd name="connsiteY7" fmla="*/ 1321085 h 1630789"/>
              <a:gd name="connsiteX8" fmla="*/ 1359899 w 1760017"/>
              <a:gd name="connsiteY8" fmla="*/ 1353023 h 1630789"/>
              <a:gd name="connsiteX9" fmla="*/ 1339498 w 1760017"/>
              <a:gd name="connsiteY9" fmla="*/ 1517013 h 1630789"/>
              <a:gd name="connsiteX10" fmla="*/ 1209241 w 1760017"/>
              <a:gd name="connsiteY10" fmla="*/ 1418507 h 1630789"/>
              <a:gd name="connsiteX11" fmla="*/ 1135419 w 1760017"/>
              <a:gd name="connsiteY11" fmla="*/ 1457224 h 1630789"/>
              <a:gd name="connsiteX12" fmla="*/ 1037562 w 1760017"/>
              <a:gd name="connsiteY12" fmla="*/ 1520849 h 1630789"/>
              <a:gd name="connsiteX13" fmla="*/ 946260 w 1760017"/>
              <a:gd name="connsiteY13" fmla="*/ 1592427 h 1630789"/>
              <a:gd name="connsiteX14" fmla="*/ 903653 w 1760017"/>
              <a:gd name="connsiteY14" fmla="*/ 1630789 h 1630789"/>
              <a:gd name="connsiteX15" fmla="*/ 748674 w 1760017"/>
              <a:gd name="connsiteY15" fmla="*/ 1476873 h 1630789"/>
              <a:gd name="connsiteX16" fmla="*/ 789889 w 1760017"/>
              <a:gd name="connsiteY16" fmla="*/ 1439847 h 1630789"/>
              <a:gd name="connsiteX17" fmla="*/ 789512 w 1760017"/>
              <a:gd name="connsiteY17" fmla="*/ 1439343 h 1630789"/>
              <a:gd name="connsiteX18" fmla="*/ 748405 w 1760017"/>
              <a:gd name="connsiteY18" fmla="*/ 1476279 h 1630789"/>
              <a:gd name="connsiteX19" fmla="*/ 0 w 1760017"/>
              <a:gd name="connsiteY19" fmla="*/ 728310 h 1630789"/>
              <a:gd name="connsiteX20" fmla="*/ 43555 w 1760017"/>
              <a:gd name="connsiteY20" fmla="*/ 687588 h 1630789"/>
              <a:gd name="connsiteX21" fmla="*/ 133008 w 1760017"/>
              <a:gd name="connsiteY21" fmla="*/ 608485 h 1630789"/>
              <a:gd name="connsiteX22" fmla="*/ 225739 w 1760017"/>
              <a:gd name="connsiteY22" fmla="*/ 534063 h 1630789"/>
              <a:gd name="connsiteX23" fmla="*/ 322685 w 1760017"/>
              <a:gd name="connsiteY23" fmla="*/ 463853 h 1630789"/>
              <a:gd name="connsiteX24" fmla="*/ 422441 w 1760017"/>
              <a:gd name="connsiteY24" fmla="*/ 397856 h 1630789"/>
              <a:gd name="connsiteX25" fmla="*/ 525008 w 1760017"/>
              <a:gd name="connsiteY25" fmla="*/ 336539 h 1630789"/>
              <a:gd name="connsiteX26" fmla="*/ 630852 w 1760017"/>
              <a:gd name="connsiteY26" fmla="*/ 279435 h 1630789"/>
              <a:gd name="connsiteX27" fmla="*/ 739975 w 1760017"/>
              <a:gd name="connsiteY27" fmla="*/ 227480 h 1630789"/>
              <a:gd name="connsiteX28" fmla="*/ 851440 w 1760017"/>
              <a:gd name="connsiteY28" fmla="*/ 180673 h 1630789"/>
              <a:gd name="connsiteX29" fmla="*/ 965715 w 1760017"/>
              <a:gd name="connsiteY29" fmla="*/ 138547 h 1630789"/>
              <a:gd name="connsiteX30" fmla="*/ 1081863 w 1760017"/>
              <a:gd name="connsiteY30" fmla="*/ 101570 h 1630789"/>
              <a:gd name="connsiteX31" fmla="*/ 1200821 w 1760017"/>
              <a:gd name="connsiteY31" fmla="*/ 70678 h 1630789"/>
              <a:gd name="connsiteX32" fmla="*/ 1321652 w 1760017"/>
              <a:gd name="connsiteY32" fmla="*/ 44934 h 1630789"/>
              <a:gd name="connsiteX33" fmla="*/ 1444825 w 1760017"/>
              <a:gd name="connsiteY33" fmla="*/ 24807 h 1630789"/>
              <a:gd name="connsiteX34" fmla="*/ 1569403 w 1760017"/>
              <a:gd name="connsiteY34" fmla="*/ 10765 h 1630789"/>
              <a:gd name="connsiteX35" fmla="*/ 1695386 w 1760017"/>
              <a:gd name="connsiteY35" fmla="*/ 1872 h 1630789"/>
              <a:gd name="connsiteX36" fmla="*/ 1760017 w 1760017"/>
              <a:gd name="connsiteY36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89889 w 1760017"/>
              <a:gd name="connsiteY15" fmla="*/ 1439847 h 1630789"/>
              <a:gd name="connsiteX16" fmla="*/ 789512 w 1760017"/>
              <a:gd name="connsiteY16" fmla="*/ 1439343 h 1630789"/>
              <a:gd name="connsiteX17" fmla="*/ 748405 w 1760017"/>
              <a:gd name="connsiteY17" fmla="*/ 1476279 h 1630789"/>
              <a:gd name="connsiteX18" fmla="*/ 0 w 1760017"/>
              <a:gd name="connsiteY18" fmla="*/ 728310 h 1630789"/>
              <a:gd name="connsiteX19" fmla="*/ 43555 w 1760017"/>
              <a:gd name="connsiteY19" fmla="*/ 687588 h 1630789"/>
              <a:gd name="connsiteX20" fmla="*/ 133008 w 1760017"/>
              <a:gd name="connsiteY20" fmla="*/ 608485 h 1630789"/>
              <a:gd name="connsiteX21" fmla="*/ 225739 w 1760017"/>
              <a:gd name="connsiteY21" fmla="*/ 534063 h 1630789"/>
              <a:gd name="connsiteX22" fmla="*/ 322685 w 1760017"/>
              <a:gd name="connsiteY22" fmla="*/ 463853 h 1630789"/>
              <a:gd name="connsiteX23" fmla="*/ 422441 w 1760017"/>
              <a:gd name="connsiteY23" fmla="*/ 397856 h 1630789"/>
              <a:gd name="connsiteX24" fmla="*/ 525008 w 1760017"/>
              <a:gd name="connsiteY24" fmla="*/ 336539 h 1630789"/>
              <a:gd name="connsiteX25" fmla="*/ 630852 w 1760017"/>
              <a:gd name="connsiteY25" fmla="*/ 279435 h 1630789"/>
              <a:gd name="connsiteX26" fmla="*/ 739975 w 1760017"/>
              <a:gd name="connsiteY26" fmla="*/ 227480 h 1630789"/>
              <a:gd name="connsiteX27" fmla="*/ 851440 w 1760017"/>
              <a:gd name="connsiteY27" fmla="*/ 180673 h 1630789"/>
              <a:gd name="connsiteX28" fmla="*/ 965715 w 1760017"/>
              <a:gd name="connsiteY28" fmla="*/ 138547 h 1630789"/>
              <a:gd name="connsiteX29" fmla="*/ 1081863 w 1760017"/>
              <a:gd name="connsiteY29" fmla="*/ 101570 h 1630789"/>
              <a:gd name="connsiteX30" fmla="*/ 1200821 w 1760017"/>
              <a:gd name="connsiteY30" fmla="*/ 70678 h 1630789"/>
              <a:gd name="connsiteX31" fmla="*/ 1321652 w 1760017"/>
              <a:gd name="connsiteY31" fmla="*/ 44934 h 1630789"/>
              <a:gd name="connsiteX32" fmla="*/ 1444825 w 1760017"/>
              <a:gd name="connsiteY32" fmla="*/ 24807 h 1630789"/>
              <a:gd name="connsiteX33" fmla="*/ 1569403 w 1760017"/>
              <a:gd name="connsiteY33" fmla="*/ 10765 h 1630789"/>
              <a:gd name="connsiteX34" fmla="*/ 1695386 w 1760017"/>
              <a:gd name="connsiteY34" fmla="*/ 1872 h 1630789"/>
              <a:gd name="connsiteX35" fmla="*/ 1760017 w 1760017"/>
              <a:gd name="connsiteY35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89889 w 1760017"/>
              <a:gd name="connsiteY15" fmla="*/ 1439847 h 1630789"/>
              <a:gd name="connsiteX16" fmla="*/ 748405 w 1760017"/>
              <a:gd name="connsiteY16" fmla="*/ 1476279 h 1630789"/>
              <a:gd name="connsiteX17" fmla="*/ 0 w 1760017"/>
              <a:gd name="connsiteY17" fmla="*/ 728310 h 1630789"/>
              <a:gd name="connsiteX18" fmla="*/ 43555 w 1760017"/>
              <a:gd name="connsiteY18" fmla="*/ 687588 h 1630789"/>
              <a:gd name="connsiteX19" fmla="*/ 133008 w 1760017"/>
              <a:gd name="connsiteY19" fmla="*/ 608485 h 1630789"/>
              <a:gd name="connsiteX20" fmla="*/ 225739 w 1760017"/>
              <a:gd name="connsiteY20" fmla="*/ 534063 h 1630789"/>
              <a:gd name="connsiteX21" fmla="*/ 322685 w 1760017"/>
              <a:gd name="connsiteY21" fmla="*/ 463853 h 1630789"/>
              <a:gd name="connsiteX22" fmla="*/ 422441 w 1760017"/>
              <a:gd name="connsiteY22" fmla="*/ 397856 h 1630789"/>
              <a:gd name="connsiteX23" fmla="*/ 525008 w 1760017"/>
              <a:gd name="connsiteY23" fmla="*/ 336539 h 1630789"/>
              <a:gd name="connsiteX24" fmla="*/ 630852 w 1760017"/>
              <a:gd name="connsiteY24" fmla="*/ 279435 h 1630789"/>
              <a:gd name="connsiteX25" fmla="*/ 739975 w 1760017"/>
              <a:gd name="connsiteY25" fmla="*/ 227480 h 1630789"/>
              <a:gd name="connsiteX26" fmla="*/ 851440 w 1760017"/>
              <a:gd name="connsiteY26" fmla="*/ 180673 h 1630789"/>
              <a:gd name="connsiteX27" fmla="*/ 965715 w 1760017"/>
              <a:gd name="connsiteY27" fmla="*/ 138547 h 1630789"/>
              <a:gd name="connsiteX28" fmla="*/ 1081863 w 1760017"/>
              <a:gd name="connsiteY28" fmla="*/ 101570 h 1630789"/>
              <a:gd name="connsiteX29" fmla="*/ 1200821 w 1760017"/>
              <a:gd name="connsiteY29" fmla="*/ 70678 h 1630789"/>
              <a:gd name="connsiteX30" fmla="*/ 1321652 w 1760017"/>
              <a:gd name="connsiteY30" fmla="*/ 44934 h 1630789"/>
              <a:gd name="connsiteX31" fmla="*/ 1444825 w 1760017"/>
              <a:gd name="connsiteY31" fmla="*/ 24807 h 1630789"/>
              <a:gd name="connsiteX32" fmla="*/ 1569403 w 1760017"/>
              <a:gd name="connsiteY32" fmla="*/ 10765 h 1630789"/>
              <a:gd name="connsiteX33" fmla="*/ 1695386 w 1760017"/>
              <a:gd name="connsiteY33" fmla="*/ 1872 h 1630789"/>
              <a:gd name="connsiteX34" fmla="*/ 1760017 w 1760017"/>
              <a:gd name="connsiteY34" fmla="*/ 0 h 1630789"/>
              <a:gd name="connsiteX0" fmla="*/ 1760017 w 1760017"/>
              <a:gd name="connsiteY0" fmla="*/ 0 h 1630789"/>
              <a:gd name="connsiteX1" fmla="*/ 1760017 w 1760017"/>
              <a:gd name="connsiteY1" fmla="*/ 1058296 h 1630789"/>
              <a:gd name="connsiteX2" fmla="*/ 1760016 w 1760017"/>
              <a:gd name="connsiteY2" fmla="*/ 1059099 h 1630789"/>
              <a:gd name="connsiteX3" fmla="*/ 1760016 w 1760017"/>
              <a:gd name="connsiteY3" fmla="*/ 1276641 h 1630789"/>
              <a:gd name="connsiteX4" fmla="*/ 1698212 w 1760017"/>
              <a:gd name="connsiteY4" fmla="*/ 1280383 h 1630789"/>
              <a:gd name="connsiteX5" fmla="*/ 1576945 w 1760017"/>
              <a:gd name="connsiteY5" fmla="*/ 1295354 h 1630789"/>
              <a:gd name="connsiteX6" fmla="*/ 1460359 w 1760017"/>
              <a:gd name="connsiteY6" fmla="*/ 1321085 h 1630789"/>
              <a:gd name="connsiteX7" fmla="*/ 1359899 w 1760017"/>
              <a:gd name="connsiteY7" fmla="*/ 1353023 h 1630789"/>
              <a:gd name="connsiteX8" fmla="*/ 1339498 w 1760017"/>
              <a:gd name="connsiteY8" fmla="*/ 1517013 h 1630789"/>
              <a:gd name="connsiteX9" fmla="*/ 1209241 w 1760017"/>
              <a:gd name="connsiteY9" fmla="*/ 1418507 h 1630789"/>
              <a:gd name="connsiteX10" fmla="*/ 1135419 w 1760017"/>
              <a:gd name="connsiteY10" fmla="*/ 1457224 h 1630789"/>
              <a:gd name="connsiteX11" fmla="*/ 1037562 w 1760017"/>
              <a:gd name="connsiteY11" fmla="*/ 1520849 h 1630789"/>
              <a:gd name="connsiteX12" fmla="*/ 946260 w 1760017"/>
              <a:gd name="connsiteY12" fmla="*/ 1592427 h 1630789"/>
              <a:gd name="connsiteX13" fmla="*/ 903653 w 1760017"/>
              <a:gd name="connsiteY13" fmla="*/ 1630789 h 1630789"/>
              <a:gd name="connsiteX14" fmla="*/ 748674 w 1760017"/>
              <a:gd name="connsiteY14" fmla="*/ 1476873 h 1630789"/>
              <a:gd name="connsiteX15" fmla="*/ 748405 w 1760017"/>
              <a:gd name="connsiteY15" fmla="*/ 1476279 h 1630789"/>
              <a:gd name="connsiteX16" fmla="*/ 0 w 1760017"/>
              <a:gd name="connsiteY16" fmla="*/ 728310 h 1630789"/>
              <a:gd name="connsiteX17" fmla="*/ 43555 w 1760017"/>
              <a:gd name="connsiteY17" fmla="*/ 687588 h 1630789"/>
              <a:gd name="connsiteX18" fmla="*/ 133008 w 1760017"/>
              <a:gd name="connsiteY18" fmla="*/ 608485 h 1630789"/>
              <a:gd name="connsiteX19" fmla="*/ 225739 w 1760017"/>
              <a:gd name="connsiteY19" fmla="*/ 534063 h 1630789"/>
              <a:gd name="connsiteX20" fmla="*/ 322685 w 1760017"/>
              <a:gd name="connsiteY20" fmla="*/ 463853 h 1630789"/>
              <a:gd name="connsiteX21" fmla="*/ 422441 w 1760017"/>
              <a:gd name="connsiteY21" fmla="*/ 397856 h 1630789"/>
              <a:gd name="connsiteX22" fmla="*/ 525008 w 1760017"/>
              <a:gd name="connsiteY22" fmla="*/ 336539 h 1630789"/>
              <a:gd name="connsiteX23" fmla="*/ 630852 w 1760017"/>
              <a:gd name="connsiteY23" fmla="*/ 279435 h 1630789"/>
              <a:gd name="connsiteX24" fmla="*/ 739975 w 1760017"/>
              <a:gd name="connsiteY24" fmla="*/ 227480 h 1630789"/>
              <a:gd name="connsiteX25" fmla="*/ 851440 w 1760017"/>
              <a:gd name="connsiteY25" fmla="*/ 180673 h 1630789"/>
              <a:gd name="connsiteX26" fmla="*/ 965715 w 1760017"/>
              <a:gd name="connsiteY26" fmla="*/ 138547 h 1630789"/>
              <a:gd name="connsiteX27" fmla="*/ 1081863 w 1760017"/>
              <a:gd name="connsiteY27" fmla="*/ 101570 h 1630789"/>
              <a:gd name="connsiteX28" fmla="*/ 1200821 w 1760017"/>
              <a:gd name="connsiteY28" fmla="*/ 70678 h 1630789"/>
              <a:gd name="connsiteX29" fmla="*/ 1321652 w 1760017"/>
              <a:gd name="connsiteY29" fmla="*/ 44934 h 1630789"/>
              <a:gd name="connsiteX30" fmla="*/ 1444825 w 1760017"/>
              <a:gd name="connsiteY30" fmla="*/ 24807 h 1630789"/>
              <a:gd name="connsiteX31" fmla="*/ 1569403 w 1760017"/>
              <a:gd name="connsiteY31" fmla="*/ 10765 h 1630789"/>
              <a:gd name="connsiteX32" fmla="*/ 1695386 w 1760017"/>
              <a:gd name="connsiteY32" fmla="*/ 1872 h 1630789"/>
              <a:gd name="connsiteX33" fmla="*/ 1760017 w 1760017"/>
              <a:gd name="connsiteY33" fmla="*/ 0 h 163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60017" h="1630789">
                <a:moveTo>
                  <a:pt x="1760017" y="0"/>
                </a:moveTo>
                <a:lnTo>
                  <a:pt x="1760017" y="1058296"/>
                </a:lnTo>
                <a:cubicBezTo>
                  <a:pt x="1760017" y="1058564"/>
                  <a:pt x="1760016" y="1058831"/>
                  <a:pt x="1760016" y="1059099"/>
                </a:cubicBezTo>
                <a:lnTo>
                  <a:pt x="1760016" y="1276641"/>
                </a:lnTo>
                <a:lnTo>
                  <a:pt x="1698212" y="1280383"/>
                </a:lnTo>
                <a:lnTo>
                  <a:pt x="1576945" y="1295354"/>
                </a:lnTo>
                <a:lnTo>
                  <a:pt x="1460359" y="1321085"/>
                </a:lnTo>
                <a:lnTo>
                  <a:pt x="1359899" y="1353023"/>
                </a:lnTo>
                <a:lnTo>
                  <a:pt x="1339498" y="1517013"/>
                </a:lnTo>
                <a:lnTo>
                  <a:pt x="1209241" y="1418507"/>
                </a:lnTo>
                <a:lnTo>
                  <a:pt x="1135419" y="1457224"/>
                </a:lnTo>
                <a:lnTo>
                  <a:pt x="1037562" y="1520849"/>
                </a:lnTo>
                <a:lnTo>
                  <a:pt x="946260" y="1592427"/>
                </a:lnTo>
                <a:lnTo>
                  <a:pt x="903653" y="1630789"/>
                </a:lnTo>
                <a:lnTo>
                  <a:pt x="748674" y="1476873"/>
                </a:lnTo>
                <a:lnTo>
                  <a:pt x="748405" y="1476279"/>
                </a:lnTo>
                <a:lnTo>
                  <a:pt x="0" y="728310"/>
                </a:lnTo>
                <a:lnTo>
                  <a:pt x="43555" y="687588"/>
                </a:lnTo>
                <a:lnTo>
                  <a:pt x="133008" y="608485"/>
                </a:lnTo>
                <a:lnTo>
                  <a:pt x="225739" y="534063"/>
                </a:lnTo>
                <a:lnTo>
                  <a:pt x="322685" y="463853"/>
                </a:lnTo>
                <a:lnTo>
                  <a:pt x="422441" y="397856"/>
                </a:lnTo>
                <a:lnTo>
                  <a:pt x="525008" y="336539"/>
                </a:lnTo>
                <a:lnTo>
                  <a:pt x="630852" y="279435"/>
                </a:lnTo>
                <a:lnTo>
                  <a:pt x="739975" y="227480"/>
                </a:lnTo>
                <a:lnTo>
                  <a:pt x="851440" y="180673"/>
                </a:lnTo>
                <a:lnTo>
                  <a:pt x="965715" y="138547"/>
                </a:lnTo>
                <a:lnTo>
                  <a:pt x="1081863" y="101570"/>
                </a:lnTo>
                <a:lnTo>
                  <a:pt x="1200821" y="70678"/>
                </a:lnTo>
                <a:lnTo>
                  <a:pt x="1321652" y="44934"/>
                </a:lnTo>
                <a:lnTo>
                  <a:pt x="1444825" y="24807"/>
                </a:lnTo>
                <a:lnTo>
                  <a:pt x="1569403" y="10765"/>
                </a:lnTo>
                <a:lnTo>
                  <a:pt x="1695386" y="1872"/>
                </a:lnTo>
                <a:lnTo>
                  <a:pt x="1760017" y="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20035" y="2040945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32310" y="1937661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10515" y="3004629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05</a:t>
            </a:r>
          </a:p>
        </p:txBody>
      </p:sp>
      <p:sp>
        <p:nvSpPr>
          <p:cNvPr id="42" name="Freeform: Shape 115"/>
          <p:cNvSpPr>
            <a:spLocks/>
          </p:cNvSpPr>
          <p:nvPr/>
        </p:nvSpPr>
        <p:spPr bwMode="auto">
          <a:xfrm>
            <a:off x="7066608" y="4208696"/>
            <a:ext cx="573094" cy="1011342"/>
          </a:xfrm>
          <a:custGeom>
            <a:avLst/>
            <a:gdLst>
              <a:gd name="connsiteX0" fmla="*/ 354906 w 573094"/>
              <a:gd name="connsiteY0" fmla="*/ 0 h 1011342"/>
              <a:gd name="connsiteX1" fmla="*/ 573094 w 573094"/>
              <a:gd name="connsiteY1" fmla="*/ 0 h 1011342"/>
              <a:gd name="connsiteX2" fmla="*/ 572158 w 573094"/>
              <a:gd name="connsiteY2" fmla="*/ 36520 h 1011342"/>
              <a:gd name="connsiteX3" fmla="*/ 566539 w 573094"/>
              <a:gd name="connsiteY3" fmla="*/ 109094 h 1011342"/>
              <a:gd name="connsiteX4" fmla="*/ 557175 w 573094"/>
              <a:gd name="connsiteY4" fmla="*/ 180262 h 1011342"/>
              <a:gd name="connsiteX5" fmla="*/ 545001 w 573094"/>
              <a:gd name="connsiteY5" fmla="*/ 250962 h 1011342"/>
              <a:gd name="connsiteX6" fmla="*/ 530487 w 573094"/>
              <a:gd name="connsiteY6" fmla="*/ 319790 h 1011342"/>
              <a:gd name="connsiteX7" fmla="*/ 512226 w 573094"/>
              <a:gd name="connsiteY7" fmla="*/ 387681 h 1011342"/>
              <a:gd name="connsiteX8" fmla="*/ 490689 w 573094"/>
              <a:gd name="connsiteY8" fmla="*/ 455104 h 1011342"/>
              <a:gd name="connsiteX9" fmla="*/ 466810 w 573094"/>
              <a:gd name="connsiteY9" fmla="*/ 520654 h 1011342"/>
              <a:gd name="connsiteX10" fmla="*/ 440121 w 573094"/>
              <a:gd name="connsiteY10" fmla="*/ 584331 h 1011342"/>
              <a:gd name="connsiteX11" fmla="*/ 410156 w 573094"/>
              <a:gd name="connsiteY11" fmla="*/ 647072 h 1011342"/>
              <a:gd name="connsiteX12" fmla="*/ 377381 w 573094"/>
              <a:gd name="connsiteY12" fmla="*/ 707940 h 1011342"/>
              <a:gd name="connsiteX13" fmla="*/ 342733 w 573094"/>
              <a:gd name="connsiteY13" fmla="*/ 766935 h 1011342"/>
              <a:gd name="connsiteX14" fmla="*/ 285611 w 573094"/>
              <a:gd name="connsiteY14" fmla="*/ 853554 h 1011342"/>
              <a:gd name="connsiteX15" fmla="*/ 200864 w 573094"/>
              <a:gd name="connsiteY15" fmla="*/ 961243 h 1011342"/>
              <a:gd name="connsiteX16" fmla="*/ 154979 w 573094"/>
              <a:gd name="connsiteY16" fmla="*/ 1011342 h 1011342"/>
              <a:gd name="connsiteX17" fmla="*/ 0 w 573094"/>
              <a:gd name="connsiteY17" fmla="*/ 856832 h 1011342"/>
              <a:gd name="connsiteX18" fmla="*/ 39330 w 573094"/>
              <a:gd name="connsiteY18" fmla="*/ 814224 h 1011342"/>
              <a:gd name="connsiteX19" fmla="*/ 110966 w 573094"/>
              <a:gd name="connsiteY19" fmla="*/ 722454 h 1011342"/>
              <a:gd name="connsiteX20" fmla="*/ 173708 w 573094"/>
              <a:gd name="connsiteY20" fmla="*/ 624598 h 1011342"/>
              <a:gd name="connsiteX21" fmla="*/ 223735 w 573094"/>
              <a:gd name="connsiteY21" fmla="*/ 531326 h 1011342"/>
              <a:gd name="connsiteX22" fmla="*/ 117990 w 573094"/>
              <a:gd name="connsiteY22" fmla="*/ 395242 h 1011342"/>
              <a:gd name="connsiteX23" fmla="*/ 288085 w 573094"/>
              <a:gd name="connsiteY23" fmla="*/ 371342 h 1011342"/>
              <a:gd name="connsiteX24" fmla="*/ 310894 w 573094"/>
              <a:gd name="connsiteY24" fmla="*/ 299657 h 1011342"/>
              <a:gd name="connsiteX25" fmla="*/ 336646 w 573094"/>
              <a:gd name="connsiteY25" fmla="*/ 182135 h 1011342"/>
              <a:gd name="connsiteX26" fmla="*/ 352097 w 573094"/>
              <a:gd name="connsiteY26" fmla="*/ 61804 h 10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11342">
                <a:moveTo>
                  <a:pt x="354906" y="0"/>
                </a:moveTo>
                <a:lnTo>
                  <a:pt x="573094" y="0"/>
                </a:lnTo>
                <a:lnTo>
                  <a:pt x="572158" y="36520"/>
                </a:lnTo>
                <a:lnTo>
                  <a:pt x="566539" y="109094"/>
                </a:lnTo>
                <a:lnTo>
                  <a:pt x="557175" y="180262"/>
                </a:lnTo>
                <a:lnTo>
                  <a:pt x="545001" y="250962"/>
                </a:lnTo>
                <a:lnTo>
                  <a:pt x="530487" y="319790"/>
                </a:lnTo>
                <a:lnTo>
                  <a:pt x="512226" y="387681"/>
                </a:lnTo>
                <a:lnTo>
                  <a:pt x="490689" y="455104"/>
                </a:lnTo>
                <a:lnTo>
                  <a:pt x="466810" y="520654"/>
                </a:lnTo>
                <a:lnTo>
                  <a:pt x="440121" y="584331"/>
                </a:lnTo>
                <a:lnTo>
                  <a:pt x="410156" y="647072"/>
                </a:lnTo>
                <a:lnTo>
                  <a:pt x="377381" y="707940"/>
                </a:lnTo>
                <a:lnTo>
                  <a:pt x="342733" y="766935"/>
                </a:lnTo>
                <a:lnTo>
                  <a:pt x="285611" y="853554"/>
                </a:lnTo>
                <a:lnTo>
                  <a:pt x="200864" y="961243"/>
                </a:lnTo>
                <a:lnTo>
                  <a:pt x="154979" y="1011342"/>
                </a:lnTo>
                <a:lnTo>
                  <a:pt x="0" y="856832"/>
                </a:lnTo>
                <a:lnTo>
                  <a:pt x="39330" y="814224"/>
                </a:lnTo>
                <a:lnTo>
                  <a:pt x="110966" y="722454"/>
                </a:lnTo>
                <a:lnTo>
                  <a:pt x="173708" y="624598"/>
                </a:lnTo>
                <a:lnTo>
                  <a:pt x="223735" y="531326"/>
                </a:lnTo>
                <a:lnTo>
                  <a:pt x="117990" y="395242"/>
                </a:lnTo>
                <a:lnTo>
                  <a:pt x="288085" y="371342"/>
                </a:lnTo>
                <a:lnTo>
                  <a:pt x="310894" y="299657"/>
                </a:lnTo>
                <a:lnTo>
                  <a:pt x="336646" y="182135"/>
                </a:lnTo>
                <a:lnTo>
                  <a:pt x="352097" y="61804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Freeform: Shape 114"/>
          <p:cNvSpPr>
            <a:spLocks/>
          </p:cNvSpPr>
          <p:nvPr/>
        </p:nvSpPr>
        <p:spPr bwMode="auto">
          <a:xfrm>
            <a:off x="7072787" y="4199354"/>
            <a:ext cx="1630790" cy="1760017"/>
          </a:xfrm>
          <a:custGeom>
            <a:avLst/>
            <a:gdLst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83120 w 1630790"/>
              <a:gd name="connsiteY22" fmla="*/ 980638 h 1760017"/>
              <a:gd name="connsiteX23" fmla="*/ 183110 w 1630790"/>
              <a:gd name="connsiteY23" fmla="*/ 980628 h 1760017"/>
              <a:gd name="connsiteX24" fmla="*/ 154979 w 1630790"/>
              <a:gd name="connsiteY24" fmla="*/ 1011342 h 1760017"/>
              <a:gd name="connsiteX25" fmla="*/ 0 w 1630790"/>
              <a:gd name="connsiteY25" fmla="*/ 856832 h 1760017"/>
              <a:gd name="connsiteX26" fmla="*/ 39330 w 1630790"/>
              <a:gd name="connsiteY26" fmla="*/ 814224 h 1760017"/>
              <a:gd name="connsiteX27" fmla="*/ 110966 w 1630790"/>
              <a:gd name="connsiteY27" fmla="*/ 722454 h 1760017"/>
              <a:gd name="connsiteX28" fmla="*/ 173708 w 1630790"/>
              <a:gd name="connsiteY28" fmla="*/ 624598 h 1760017"/>
              <a:gd name="connsiteX29" fmla="*/ 223735 w 1630790"/>
              <a:gd name="connsiteY29" fmla="*/ 531326 h 1760017"/>
              <a:gd name="connsiteX30" fmla="*/ 117990 w 1630790"/>
              <a:gd name="connsiteY30" fmla="*/ 395242 h 1760017"/>
              <a:gd name="connsiteX31" fmla="*/ 288085 w 1630790"/>
              <a:gd name="connsiteY31" fmla="*/ 371342 h 1760017"/>
              <a:gd name="connsiteX32" fmla="*/ 310894 w 1630790"/>
              <a:gd name="connsiteY32" fmla="*/ 299657 h 1760017"/>
              <a:gd name="connsiteX33" fmla="*/ 336646 w 1630790"/>
              <a:gd name="connsiteY33" fmla="*/ 182135 h 1760017"/>
              <a:gd name="connsiteX34" fmla="*/ 352097 w 1630790"/>
              <a:gd name="connsiteY34" fmla="*/ 61804 h 1760017"/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83120 w 1630790"/>
              <a:gd name="connsiteY22" fmla="*/ 980638 h 1760017"/>
              <a:gd name="connsiteX23" fmla="*/ 154979 w 1630790"/>
              <a:gd name="connsiteY23" fmla="*/ 1011342 h 1760017"/>
              <a:gd name="connsiteX24" fmla="*/ 0 w 1630790"/>
              <a:gd name="connsiteY24" fmla="*/ 856832 h 1760017"/>
              <a:gd name="connsiteX25" fmla="*/ 39330 w 1630790"/>
              <a:gd name="connsiteY25" fmla="*/ 814224 h 1760017"/>
              <a:gd name="connsiteX26" fmla="*/ 110966 w 1630790"/>
              <a:gd name="connsiteY26" fmla="*/ 722454 h 1760017"/>
              <a:gd name="connsiteX27" fmla="*/ 173708 w 1630790"/>
              <a:gd name="connsiteY27" fmla="*/ 624598 h 1760017"/>
              <a:gd name="connsiteX28" fmla="*/ 223735 w 1630790"/>
              <a:gd name="connsiteY28" fmla="*/ 531326 h 1760017"/>
              <a:gd name="connsiteX29" fmla="*/ 117990 w 1630790"/>
              <a:gd name="connsiteY29" fmla="*/ 395242 h 1760017"/>
              <a:gd name="connsiteX30" fmla="*/ 288085 w 1630790"/>
              <a:gd name="connsiteY30" fmla="*/ 371342 h 1760017"/>
              <a:gd name="connsiteX31" fmla="*/ 310894 w 1630790"/>
              <a:gd name="connsiteY31" fmla="*/ 299657 h 1760017"/>
              <a:gd name="connsiteX32" fmla="*/ 336646 w 1630790"/>
              <a:gd name="connsiteY32" fmla="*/ 182135 h 1760017"/>
              <a:gd name="connsiteX33" fmla="*/ 352097 w 1630790"/>
              <a:gd name="connsiteY33" fmla="*/ 61804 h 1760017"/>
              <a:gd name="connsiteX34" fmla="*/ 354906 w 1630790"/>
              <a:gd name="connsiteY34" fmla="*/ 0 h 1760017"/>
              <a:gd name="connsiteX0" fmla="*/ 354906 w 1630790"/>
              <a:gd name="connsiteY0" fmla="*/ 0 h 1760017"/>
              <a:gd name="connsiteX1" fmla="*/ 572758 w 1630790"/>
              <a:gd name="connsiteY1" fmla="*/ 0 h 1760017"/>
              <a:gd name="connsiteX2" fmla="*/ 573094 w 1630790"/>
              <a:gd name="connsiteY2" fmla="*/ 0 h 1760017"/>
              <a:gd name="connsiteX3" fmla="*/ 1630790 w 1630790"/>
              <a:gd name="connsiteY3" fmla="*/ 0 h 1760017"/>
              <a:gd name="connsiteX4" fmla="*/ 1629853 w 1630790"/>
              <a:gd name="connsiteY4" fmla="*/ 63711 h 1760017"/>
              <a:gd name="connsiteX5" fmla="*/ 1620954 w 1630790"/>
              <a:gd name="connsiteY5" fmla="*/ 190196 h 1760017"/>
              <a:gd name="connsiteX6" fmla="*/ 1606904 w 1630790"/>
              <a:gd name="connsiteY6" fmla="*/ 315276 h 1760017"/>
              <a:gd name="connsiteX7" fmla="*/ 1586764 w 1630790"/>
              <a:gd name="connsiteY7" fmla="*/ 438014 h 1760017"/>
              <a:gd name="connsiteX8" fmla="*/ 1561004 w 1630790"/>
              <a:gd name="connsiteY8" fmla="*/ 559346 h 1760017"/>
              <a:gd name="connsiteX9" fmla="*/ 1530092 w 1630790"/>
              <a:gd name="connsiteY9" fmla="*/ 678335 h 1760017"/>
              <a:gd name="connsiteX10" fmla="*/ 1493091 w 1630790"/>
              <a:gd name="connsiteY10" fmla="*/ 794514 h 1760017"/>
              <a:gd name="connsiteX11" fmla="*/ 1450939 w 1630790"/>
              <a:gd name="connsiteY11" fmla="*/ 908819 h 1760017"/>
              <a:gd name="connsiteX12" fmla="*/ 1404102 w 1630790"/>
              <a:gd name="connsiteY12" fmla="*/ 1020314 h 1760017"/>
              <a:gd name="connsiteX13" fmla="*/ 1352114 w 1630790"/>
              <a:gd name="connsiteY13" fmla="*/ 1128997 h 1760017"/>
              <a:gd name="connsiteX14" fmla="*/ 1294974 w 1630790"/>
              <a:gd name="connsiteY14" fmla="*/ 1234870 h 1760017"/>
              <a:gd name="connsiteX15" fmla="*/ 1233618 w 1630790"/>
              <a:gd name="connsiteY15" fmla="*/ 1337932 h 1760017"/>
              <a:gd name="connsiteX16" fmla="*/ 1167579 w 1630790"/>
              <a:gd name="connsiteY16" fmla="*/ 1437714 h 1760017"/>
              <a:gd name="connsiteX17" fmla="*/ 1097325 w 1630790"/>
              <a:gd name="connsiteY17" fmla="*/ 1534218 h 1760017"/>
              <a:gd name="connsiteX18" fmla="*/ 1022855 w 1630790"/>
              <a:gd name="connsiteY18" fmla="*/ 1627442 h 1760017"/>
              <a:gd name="connsiteX19" fmla="*/ 943702 w 1630790"/>
              <a:gd name="connsiteY19" fmla="*/ 1717387 h 1760017"/>
              <a:gd name="connsiteX20" fmla="*/ 902954 w 1630790"/>
              <a:gd name="connsiteY20" fmla="*/ 1760017 h 1760017"/>
              <a:gd name="connsiteX21" fmla="*/ 154510 w 1630790"/>
              <a:gd name="connsiteY21" fmla="*/ 1011881 h 1760017"/>
              <a:gd name="connsiteX22" fmla="*/ 154979 w 1630790"/>
              <a:gd name="connsiteY22" fmla="*/ 1011342 h 1760017"/>
              <a:gd name="connsiteX23" fmla="*/ 0 w 1630790"/>
              <a:gd name="connsiteY23" fmla="*/ 856832 h 1760017"/>
              <a:gd name="connsiteX24" fmla="*/ 39330 w 1630790"/>
              <a:gd name="connsiteY24" fmla="*/ 814224 h 1760017"/>
              <a:gd name="connsiteX25" fmla="*/ 110966 w 1630790"/>
              <a:gd name="connsiteY25" fmla="*/ 722454 h 1760017"/>
              <a:gd name="connsiteX26" fmla="*/ 173708 w 1630790"/>
              <a:gd name="connsiteY26" fmla="*/ 624598 h 1760017"/>
              <a:gd name="connsiteX27" fmla="*/ 223735 w 1630790"/>
              <a:gd name="connsiteY27" fmla="*/ 531326 h 1760017"/>
              <a:gd name="connsiteX28" fmla="*/ 117990 w 1630790"/>
              <a:gd name="connsiteY28" fmla="*/ 395242 h 1760017"/>
              <a:gd name="connsiteX29" fmla="*/ 288085 w 1630790"/>
              <a:gd name="connsiteY29" fmla="*/ 371342 h 1760017"/>
              <a:gd name="connsiteX30" fmla="*/ 310894 w 1630790"/>
              <a:gd name="connsiteY30" fmla="*/ 299657 h 1760017"/>
              <a:gd name="connsiteX31" fmla="*/ 336646 w 1630790"/>
              <a:gd name="connsiteY31" fmla="*/ 182135 h 1760017"/>
              <a:gd name="connsiteX32" fmla="*/ 352097 w 1630790"/>
              <a:gd name="connsiteY32" fmla="*/ 61804 h 1760017"/>
              <a:gd name="connsiteX33" fmla="*/ 354906 w 1630790"/>
              <a:gd name="connsiteY33" fmla="*/ 0 h 176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30790" h="1760017">
                <a:moveTo>
                  <a:pt x="354906" y="0"/>
                </a:moveTo>
                <a:lnTo>
                  <a:pt x="572758" y="0"/>
                </a:lnTo>
                <a:lnTo>
                  <a:pt x="573094" y="0"/>
                </a:lnTo>
                <a:lnTo>
                  <a:pt x="1630790" y="0"/>
                </a:lnTo>
                <a:cubicBezTo>
                  <a:pt x="1630478" y="21237"/>
                  <a:pt x="1630165" y="42474"/>
                  <a:pt x="1629853" y="63711"/>
                </a:cubicBezTo>
                <a:lnTo>
                  <a:pt x="1620954" y="190196"/>
                </a:lnTo>
                <a:lnTo>
                  <a:pt x="1606904" y="315276"/>
                </a:lnTo>
                <a:lnTo>
                  <a:pt x="1586764" y="438014"/>
                </a:lnTo>
                <a:lnTo>
                  <a:pt x="1561004" y="559346"/>
                </a:lnTo>
                <a:lnTo>
                  <a:pt x="1530092" y="678335"/>
                </a:lnTo>
                <a:lnTo>
                  <a:pt x="1493091" y="794514"/>
                </a:lnTo>
                <a:lnTo>
                  <a:pt x="1450939" y="908819"/>
                </a:lnTo>
                <a:lnTo>
                  <a:pt x="1404102" y="1020314"/>
                </a:lnTo>
                <a:lnTo>
                  <a:pt x="1352114" y="1128997"/>
                </a:lnTo>
                <a:lnTo>
                  <a:pt x="1294974" y="1234870"/>
                </a:lnTo>
                <a:lnTo>
                  <a:pt x="1233618" y="1337932"/>
                </a:lnTo>
                <a:lnTo>
                  <a:pt x="1167579" y="1437714"/>
                </a:lnTo>
                <a:lnTo>
                  <a:pt x="1097325" y="1534218"/>
                </a:lnTo>
                <a:lnTo>
                  <a:pt x="1022855" y="1627442"/>
                </a:lnTo>
                <a:lnTo>
                  <a:pt x="943702" y="1717387"/>
                </a:lnTo>
                <a:lnTo>
                  <a:pt x="902954" y="1760017"/>
                </a:lnTo>
                <a:lnTo>
                  <a:pt x="154510" y="1011881"/>
                </a:lnTo>
                <a:lnTo>
                  <a:pt x="154979" y="1011342"/>
                </a:lnTo>
                <a:lnTo>
                  <a:pt x="0" y="856832"/>
                </a:lnTo>
                <a:lnTo>
                  <a:pt x="39330" y="814224"/>
                </a:lnTo>
                <a:lnTo>
                  <a:pt x="110966" y="722454"/>
                </a:lnTo>
                <a:lnTo>
                  <a:pt x="173708" y="624598"/>
                </a:lnTo>
                <a:lnTo>
                  <a:pt x="223735" y="531326"/>
                </a:lnTo>
                <a:lnTo>
                  <a:pt x="117990" y="395242"/>
                </a:lnTo>
                <a:lnTo>
                  <a:pt x="288085" y="371342"/>
                </a:lnTo>
                <a:lnTo>
                  <a:pt x="310894" y="299657"/>
                </a:lnTo>
                <a:lnTo>
                  <a:pt x="336646" y="182135"/>
                </a:lnTo>
                <a:lnTo>
                  <a:pt x="352097" y="61804"/>
                </a:lnTo>
                <a:lnTo>
                  <a:pt x="354906" y="0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09617" y="4476720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06</a:t>
            </a:r>
          </a:p>
        </p:txBody>
      </p:sp>
      <p:sp>
        <p:nvSpPr>
          <p:cNvPr id="28" name="Freeform: Shape 85"/>
          <p:cNvSpPr>
            <a:spLocks/>
          </p:cNvSpPr>
          <p:nvPr/>
        </p:nvSpPr>
        <p:spPr bwMode="auto">
          <a:xfrm>
            <a:off x="4552297" y="4208695"/>
            <a:ext cx="573094" cy="1011342"/>
          </a:xfrm>
          <a:custGeom>
            <a:avLst/>
            <a:gdLst>
              <a:gd name="connsiteX0" fmla="*/ 0 w 573094"/>
              <a:gd name="connsiteY0" fmla="*/ 0 h 1011342"/>
              <a:gd name="connsiteX1" fmla="*/ 218188 w 573094"/>
              <a:gd name="connsiteY1" fmla="*/ 0 h 1011342"/>
              <a:gd name="connsiteX2" fmla="*/ 221465 w 573094"/>
              <a:gd name="connsiteY2" fmla="*/ 61804 h 1011342"/>
              <a:gd name="connsiteX3" fmla="*/ 236448 w 573094"/>
              <a:gd name="connsiteY3" fmla="*/ 182135 h 1011342"/>
              <a:gd name="connsiteX4" fmla="*/ 263137 w 573094"/>
              <a:gd name="connsiteY4" fmla="*/ 299657 h 1011342"/>
              <a:gd name="connsiteX5" fmla="*/ 293857 w 573094"/>
              <a:gd name="connsiteY5" fmla="*/ 396207 h 1011342"/>
              <a:gd name="connsiteX6" fmla="*/ 452295 w 573094"/>
              <a:gd name="connsiteY6" fmla="*/ 415650 h 1011342"/>
              <a:gd name="connsiteX7" fmla="*/ 355991 w 573094"/>
              <a:gd name="connsiteY7" fmla="*/ 543690 h 1011342"/>
              <a:gd name="connsiteX8" fmla="*/ 399387 w 573094"/>
              <a:gd name="connsiteY8" fmla="*/ 624598 h 1011342"/>
              <a:gd name="connsiteX9" fmla="*/ 462128 w 573094"/>
              <a:gd name="connsiteY9" fmla="*/ 722454 h 1011342"/>
              <a:gd name="connsiteX10" fmla="*/ 533764 w 573094"/>
              <a:gd name="connsiteY10" fmla="*/ 814224 h 1011342"/>
              <a:gd name="connsiteX11" fmla="*/ 573094 w 573094"/>
              <a:gd name="connsiteY11" fmla="*/ 856832 h 1011342"/>
              <a:gd name="connsiteX12" fmla="*/ 419052 w 573094"/>
              <a:gd name="connsiteY12" fmla="*/ 1011342 h 1011342"/>
              <a:gd name="connsiteX13" fmla="*/ 372230 w 573094"/>
              <a:gd name="connsiteY13" fmla="*/ 961243 h 1011342"/>
              <a:gd name="connsiteX14" fmla="*/ 287952 w 573094"/>
              <a:gd name="connsiteY14" fmla="*/ 853554 h 1011342"/>
              <a:gd name="connsiteX15" fmla="*/ 231298 w 573094"/>
              <a:gd name="connsiteY15" fmla="*/ 766935 h 1011342"/>
              <a:gd name="connsiteX16" fmla="*/ 195714 w 573094"/>
              <a:gd name="connsiteY16" fmla="*/ 707940 h 1011342"/>
              <a:gd name="connsiteX17" fmla="*/ 163406 w 573094"/>
              <a:gd name="connsiteY17" fmla="*/ 647072 h 1011342"/>
              <a:gd name="connsiteX18" fmla="*/ 133909 w 573094"/>
              <a:gd name="connsiteY18" fmla="*/ 584331 h 1011342"/>
              <a:gd name="connsiteX19" fmla="*/ 106753 w 573094"/>
              <a:gd name="connsiteY19" fmla="*/ 520654 h 1011342"/>
              <a:gd name="connsiteX20" fmla="*/ 82405 w 573094"/>
              <a:gd name="connsiteY20" fmla="*/ 455104 h 1011342"/>
              <a:gd name="connsiteX21" fmla="*/ 61804 w 573094"/>
              <a:gd name="connsiteY21" fmla="*/ 387681 h 1011342"/>
              <a:gd name="connsiteX22" fmla="*/ 43544 w 573094"/>
              <a:gd name="connsiteY22" fmla="*/ 319790 h 1011342"/>
              <a:gd name="connsiteX23" fmla="*/ 28093 w 573094"/>
              <a:gd name="connsiteY23" fmla="*/ 250962 h 1011342"/>
              <a:gd name="connsiteX24" fmla="*/ 15919 w 573094"/>
              <a:gd name="connsiteY24" fmla="*/ 180262 h 1011342"/>
              <a:gd name="connsiteX25" fmla="*/ 7023 w 573094"/>
              <a:gd name="connsiteY25" fmla="*/ 109094 h 1011342"/>
              <a:gd name="connsiteX26" fmla="*/ 1873 w 573094"/>
              <a:gd name="connsiteY26" fmla="*/ 36520 h 101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094" h="1011342">
                <a:moveTo>
                  <a:pt x="0" y="0"/>
                </a:moveTo>
                <a:lnTo>
                  <a:pt x="218188" y="0"/>
                </a:lnTo>
                <a:lnTo>
                  <a:pt x="221465" y="61804"/>
                </a:lnTo>
                <a:lnTo>
                  <a:pt x="236448" y="182135"/>
                </a:lnTo>
                <a:lnTo>
                  <a:pt x="263137" y="299657"/>
                </a:lnTo>
                <a:lnTo>
                  <a:pt x="293857" y="396207"/>
                </a:lnTo>
                <a:lnTo>
                  <a:pt x="452295" y="415650"/>
                </a:lnTo>
                <a:lnTo>
                  <a:pt x="355991" y="543690"/>
                </a:lnTo>
                <a:lnTo>
                  <a:pt x="399387" y="624598"/>
                </a:lnTo>
                <a:lnTo>
                  <a:pt x="462128" y="722454"/>
                </a:lnTo>
                <a:lnTo>
                  <a:pt x="533764" y="814224"/>
                </a:lnTo>
                <a:lnTo>
                  <a:pt x="573094" y="856832"/>
                </a:lnTo>
                <a:lnTo>
                  <a:pt x="419052" y="1011342"/>
                </a:lnTo>
                <a:lnTo>
                  <a:pt x="372230" y="961243"/>
                </a:lnTo>
                <a:lnTo>
                  <a:pt x="287952" y="853554"/>
                </a:lnTo>
                <a:lnTo>
                  <a:pt x="231298" y="766935"/>
                </a:lnTo>
                <a:lnTo>
                  <a:pt x="195714" y="707940"/>
                </a:lnTo>
                <a:lnTo>
                  <a:pt x="163406" y="647072"/>
                </a:lnTo>
                <a:lnTo>
                  <a:pt x="133909" y="584331"/>
                </a:lnTo>
                <a:lnTo>
                  <a:pt x="106753" y="520654"/>
                </a:lnTo>
                <a:lnTo>
                  <a:pt x="82405" y="455104"/>
                </a:lnTo>
                <a:lnTo>
                  <a:pt x="61804" y="387681"/>
                </a:lnTo>
                <a:lnTo>
                  <a:pt x="43544" y="319790"/>
                </a:lnTo>
                <a:lnTo>
                  <a:pt x="28093" y="250962"/>
                </a:lnTo>
                <a:lnTo>
                  <a:pt x="15919" y="180262"/>
                </a:lnTo>
                <a:lnTo>
                  <a:pt x="7023" y="109094"/>
                </a:lnTo>
                <a:lnTo>
                  <a:pt x="1873" y="36520"/>
                </a:lnTo>
                <a:close/>
              </a:path>
            </a:pathLst>
          </a:custGeom>
          <a:solidFill>
            <a:sysClr val="windowText" lastClr="000000">
              <a:alpha val="2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Freeform: Shape 72"/>
          <p:cNvSpPr>
            <a:spLocks/>
          </p:cNvSpPr>
          <p:nvPr/>
        </p:nvSpPr>
        <p:spPr bwMode="auto">
          <a:xfrm>
            <a:off x="3494602" y="4190727"/>
            <a:ext cx="1630789" cy="1760018"/>
          </a:xfrm>
          <a:custGeom>
            <a:avLst/>
            <a:gdLst>
              <a:gd name="connsiteX0" fmla="*/ 1057695 w 1630789"/>
              <a:gd name="connsiteY0" fmla="*/ 0 h 1760018"/>
              <a:gd name="connsiteX1" fmla="*/ 1275883 w 1630789"/>
              <a:gd name="connsiteY1" fmla="*/ 0 h 1760018"/>
              <a:gd name="connsiteX2" fmla="*/ 1279160 w 1630789"/>
              <a:gd name="connsiteY2" fmla="*/ 61804 h 1760018"/>
              <a:gd name="connsiteX3" fmla="*/ 1294143 w 1630789"/>
              <a:gd name="connsiteY3" fmla="*/ 182135 h 1760018"/>
              <a:gd name="connsiteX4" fmla="*/ 1320832 w 1630789"/>
              <a:gd name="connsiteY4" fmla="*/ 299657 h 1760018"/>
              <a:gd name="connsiteX5" fmla="*/ 1351552 w 1630789"/>
              <a:gd name="connsiteY5" fmla="*/ 396207 h 1760018"/>
              <a:gd name="connsiteX6" fmla="*/ 1509990 w 1630789"/>
              <a:gd name="connsiteY6" fmla="*/ 415650 h 1760018"/>
              <a:gd name="connsiteX7" fmla="*/ 1413686 w 1630789"/>
              <a:gd name="connsiteY7" fmla="*/ 543690 h 1760018"/>
              <a:gd name="connsiteX8" fmla="*/ 1457082 w 1630789"/>
              <a:gd name="connsiteY8" fmla="*/ 624598 h 1760018"/>
              <a:gd name="connsiteX9" fmla="*/ 1519823 w 1630789"/>
              <a:gd name="connsiteY9" fmla="*/ 722454 h 1760018"/>
              <a:gd name="connsiteX10" fmla="*/ 1591459 w 1630789"/>
              <a:gd name="connsiteY10" fmla="*/ 814224 h 1760018"/>
              <a:gd name="connsiteX11" fmla="*/ 1630789 w 1630789"/>
              <a:gd name="connsiteY11" fmla="*/ 856832 h 1760018"/>
              <a:gd name="connsiteX12" fmla="*/ 1476970 w 1630789"/>
              <a:gd name="connsiteY12" fmla="*/ 1011118 h 1760018"/>
              <a:gd name="connsiteX13" fmla="*/ 1477684 w 1630789"/>
              <a:gd name="connsiteY13" fmla="*/ 1011882 h 1760018"/>
              <a:gd name="connsiteX14" fmla="*/ 729003 w 1630789"/>
              <a:gd name="connsiteY14" fmla="*/ 1760018 h 1760018"/>
              <a:gd name="connsiteX15" fmla="*/ 687774 w 1630789"/>
              <a:gd name="connsiteY15" fmla="*/ 1717388 h 1760018"/>
              <a:gd name="connsiteX16" fmla="*/ 609064 w 1630789"/>
              <a:gd name="connsiteY16" fmla="*/ 1627443 h 1760018"/>
              <a:gd name="connsiteX17" fmla="*/ 534102 w 1630789"/>
              <a:gd name="connsiteY17" fmla="*/ 1534219 h 1760018"/>
              <a:gd name="connsiteX18" fmla="*/ 463826 w 1630789"/>
              <a:gd name="connsiteY18" fmla="*/ 1437715 h 1760018"/>
              <a:gd name="connsiteX19" fmla="*/ 397766 w 1630789"/>
              <a:gd name="connsiteY19" fmla="*/ 1337933 h 1760018"/>
              <a:gd name="connsiteX20" fmla="*/ 335922 w 1630789"/>
              <a:gd name="connsiteY20" fmla="*/ 1234871 h 1760018"/>
              <a:gd name="connsiteX21" fmla="*/ 279232 w 1630789"/>
              <a:gd name="connsiteY21" fmla="*/ 1128998 h 1760018"/>
              <a:gd name="connsiteX22" fmla="*/ 227228 w 1630789"/>
              <a:gd name="connsiteY22" fmla="*/ 1020315 h 1760018"/>
              <a:gd name="connsiteX23" fmla="*/ 179908 w 1630789"/>
              <a:gd name="connsiteY23" fmla="*/ 908820 h 1760018"/>
              <a:gd name="connsiteX24" fmla="*/ 138211 w 1630789"/>
              <a:gd name="connsiteY24" fmla="*/ 794515 h 1760018"/>
              <a:gd name="connsiteX25" fmla="*/ 101667 w 1630789"/>
              <a:gd name="connsiteY25" fmla="*/ 678336 h 1760018"/>
              <a:gd name="connsiteX26" fmla="*/ 70277 w 1630789"/>
              <a:gd name="connsiteY26" fmla="*/ 559347 h 1760018"/>
              <a:gd name="connsiteX27" fmla="*/ 44040 w 1630789"/>
              <a:gd name="connsiteY27" fmla="*/ 438015 h 1760018"/>
              <a:gd name="connsiteX28" fmla="*/ 24362 w 1630789"/>
              <a:gd name="connsiteY28" fmla="*/ 315277 h 1760018"/>
              <a:gd name="connsiteX29" fmla="*/ 9839 w 1630789"/>
              <a:gd name="connsiteY29" fmla="*/ 190197 h 1760018"/>
              <a:gd name="connsiteX30" fmla="*/ 1874 w 1630789"/>
              <a:gd name="connsiteY30" fmla="*/ 63712 h 1760018"/>
              <a:gd name="connsiteX31" fmla="*/ 0 w 1630789"/>
              <a:gd name="connsiteY31" fmla="*/ 1 h 1760018"/>
              <a:gd name="connsiteX32" fmla="*/ 1057695 w 1630789"/>
              <a:gd name="connsiteY32" fmla="*/ 1 h 176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0789" h="1760018">
                <a:moveTo>
                  <a:pt x="1057695" y="0"/>
                </a:moveTo>
                <a:lnTo>
                  <a:pt x="1275883" y="0"/>
                </a:lnTo>
                <a:lnTo>
                  <a:pt x="1279160" y="61804"/>
                </a:lnTo>
                <a:lnTo>
                  <a:pt x="1294143" y="182135"/>
                </a:lnTo>
                <a:lnTo>
                  <a:pt x="1320832" y="299657"/>
                </a:lnTo>
                <a:lnTo>
                  <a:pt x="1351552" y="396207"/>
                </a:lnTo>
                <a:lnTo>
                  <a:pt x="1509990" y="415650"/>
                </a:lnTo>
                <a:lnTo>
                  <a:pt x="1413686" y="543690"/>
                </a:lnTo>
                <a:lnTo>
                  <a:pt x="1457082" y="624598"/>
                </a:lnTo>
                <a:lnTo>
                  <a:pt x="1519823" y="722454"/>
                </a:lnTo>
                <a:lnTo>
                  <a:pt x="1591459" y="814224"/>
                </a:lnTo>
                <a:lnTo>
                  <a:pt x="1630789" y="856832"/>
                </a:lnTo>
                <a:lnTo>
                  <a:pt x="1476970" y="1011118"/>
                </a:lnTo>
                <a:lnTo>
                  <a:pt x="1477684" y="1011882"/>
                </a:lnTo>
                <a:lnTo>
                  <a:pt x="729003" y="1760018"/>
                </a:lnTo>
                <a:lnTo>
                  <a:pt x="687774" y="1717388"/>
                </a:lnTo>
                <a:lnTo>
                  <a:pt x="609064" y="1627443"/>
                </a:lnTo>
                <a:lnTo>
                  <a:pt x="534102" y="1534219"/>
                </a:lnTo>
                <a:lnTo>
                  <a:pt x="463826" y="1437715"/>
                </a:lnTo>
                <a:lnTo>
                  <a:pt x="397766" y="1337933"/>
                </a:lnTo>
                <a:lnTo>
                  <a:pt x="335922" y="1234871"/>
                </a:lnTo>
                <a:lnTo>
                  <a:pt x="279232" y="1128998"/>
                </a:lnTo>
                <a:lnTo>
                  <a:pt x="227228" y="1020315"/>
                </a:lnTo>
                <a:lnTo>
                  <a:pt x="179908" y="908820"/>
                </a:lnTo>
                <a:lnTo>
                  <a:pt x="138211" y="794515"/>
                </a:lnTo>
                <a:lnTo>
                  <a:pt x="101667" y="678336"/>
                </a:lnTo>
                <a:lnTo>
                  <a:pt x="70277" y="559347"/>
                </a:lnTo>
                <a:lnTo>
                  <a:pt x="44040" y="438015"/>
                </a:lnTo>
                <a:lnTo>
                  <a:pt x="24362" y="315277"/>
                </a:lnTo>
                <a:lnTo>
                  <a:pt x="9839" y="190197"/>
                </a:lnTo>
                <a:lnTo>
                  <a:pt x="1874" y="63712"/>
                </a:lnTo>
                <a:lnTo>
                  <a:pt x="0" y="1"/>
                </a:lnTo>
                <a:lnTo>
                  <a:pt x="1057695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9910" y="4434319"/>
            <a:ext cx="75533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9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25" grpId="0" animBg="1"/>
      <p:bldP spid="44" grpId="0"/>
      <p:bldP spid="61" grpId="0" animBg="1"/>
      <p:bldP spid="62" grpId="0" animBg="1"/>
      <p:bldP spid="63" grpId="0" animBg="1"/>
      <p:bldP spid="14" grpId="0"/>
      <p:bldP spid="22" grpId="0" animBg="1"/>
      <p:bldP spid="23" grpId="0" animBg="1"/>
      <p:bldP spid="24" grpId="0" animBg="1"/>
      <p:bldP spid="45" grpId="0"/>
      <p:bldP spid="46" grpId="0"/>
      <p:bldP spid="47" grpId="0"/>
      <p:bldP spid="27" grpId="0" animBg="1"/>
      <p:bldP spid="48" grpId="0"/>
      <p:bldP spid="26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en-US" dirty="0" smtClean="0"/>
              <a:t>Agenda</a:t>
            </a:r>
            <a:endParaRPr lang="ru-RU" dirty="0"/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Группа 2054"/>
          <p:cNvGrpSpPr/>
          <p:nvPr/>
        </p:nvGrpSpPr>
        <p:grpSpPr>
          <a:xfrm>
            <a:off x="1127448" y="2601747"/>
            <a:ext cx="7704856" cy="1038225"/>
            <a:chOff x="1127448" y="2227982"/>
            <a:chExt cx="7704856" cy="1038225"/>
          </a:xfrm>
        </p:grpSpPr>
        <p:sp>
          <p:nvSpPr>
            <p:cNvPr id="16" name="Freeform 381"/>
            <p:cNvSpPr>
              <a:spLocks/>
            </p:cNvSpPr>
            <p:nvPr/>
          </p:nvSpPr>
          <p:spPr bwMode="auto">
            <a:xfrm>
              <a:off x="2302198" y="2380382"/>
              <a:ext cx="6530106" cy="785812"/>
            </a:xfrm>
            <a:custGeom>
              <a:avLst/>
              <a:gdLst>
                <a:gd name="T0" fmla="*/ 2147483646 w 3480"/>
                <a:gd name="T1" fmla="*/ 1247477344 h 495"/>
                <a:gd name="T2" fmla="*/ 0 w 3480"/>
                <a:gd name="T3" fmla="*/ 1247477344 h 495"/>
                <a:gd name="T4" fmla="*/ 0 w 3480"/>
                <a:gd name="T5" fmla="*/ 0 h 495"/>
                <a:gd name="T6" fmla="*/ 2147483646 w 3480"/>
                <a:gd name="T7" fmla="*/ 0 h 495"/>
                <a:gd name="T8" fmla="*/ 2147483646 w 3480"/>
                <a:gd name="T9" fmla="*/ 622478991 h 495"/>
                <a:gd name="T10" fmla="*/ 2147483646 w 3480"/>
                <a:gd name="T11" fmla="*/ 1247477344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0" h="495">
                  <a:moveTo>
                    <a:pt x="3480" y="495"/>
                  </a:moveTo>
                  <a:lnTo>
                    <a:pt x="0" y="495"/>
                  </a:lnTo>
                  <a:lnTo>
                    <a:pt x="0" y="0"/>
                  </a:lnTo>
                  <a:lnTo>
                    <a:pt x="3480" y="0"/>
                  </a:lnTo>
                  <a:lnTo>
                    <a:pt x="3282" y="247"/>
                  </a:lnTo>
                  <a:lnTo>
                    <a:pt x="3480" y="495"/>
                  </a:lnTo>
                  <a:close/>
                </a:path>
              </a:pathLst>
            </a:custGeom>
            <a:solidFill>
              <a:srgbClr val="3EC6C5"/>
            </a:solidFill>
            <a:ln>
              <a:noFill/>
            </a:ln>
          </p:spPr>
          <p:txBody>
            <a:bodyPr/>
            <a:lstStyle/>
            <a:p>
              <a:endParaRPr lang="ru-RU">
                <a:solidFill>
                  <a:srgbClr val="3EC6C5"/>
                </a:solidFill>
              </a:endParaRPr>
            </a:p>
          </p:txBody>
        </p:sp>
        <p:sp>
          <p:nvSpPr>
            <p:cNvPr id="19" name="TextBox 373"/>
            <p:cNvSpPr txBox="1">
              <a:spLocks noChangeArrowheads="1"/>
            </p:cNvSpPr>
            <p:nvPr/>
          </p:nvSpPr>
          <p:spPr bwMode="auto">
            <a:xfrm>
              <a:off x="3159448" y="2521669"/>
              <a:ext cx="4176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 smtClean="0">
                  <a:solidFill>
                    <a:srgbClr val="195857"/>
                  </a:solidFill>
                </a:rPr>
                <a:t>BigData</a:t>
              </a:r>
              <a:r>
                <a:rPr lang="ru-RU" altLang="ru-RU" b="1" dirty="0" smtClean="0">
                  <a:solidFill>
                    <a:srgbClr val="195857"/>
                  </a:solidFill>
                </a:rPr>
                <a:t>: Что? Зачем?</a:t>
              </a:r>
              <a:endParaRPr lang="et-EE" altLang="ru-RU" b="1" dirty="0">
                <a:solidFill>
                  <a:srgbClr val="195857"/>
                </a:solidFill>
              </a:endParaRPr>
            </a:p>
          </p:txBody>
        </p:sp>
        <p:sp>
          <p:nvSpPr>
            <p:cNvPr id="25" name="Freeform 379"/>
            <p:cNvSpPr>
              <a:spLocks/>
            </p:cNvSpPr>
            <p:nvPr/>
          </p:nvSpPr>
          <p:spPr bwMode="auto">
            <a:xfrm>
              <a:off x="1127448" y="2227982"/>
              <a:ext cx="868363" cy="871537"/>
            </a:xfrm>
            <a:custGeom>
              <a:avLst/>
              <a:gdLst>
                <a:gd name="T0" fmla="*/ 1600964543 w 471"/>
                <a:gd name="T1" fmla="*/ 1609274606 h 472"/>
                <a:gd name="T2" fmla="*/ 142761827 w 471"/>
                <a:gd name="T3" fmla="*/ 1609274606 h 472"/>
                <a:gd name="T4" fmla="*/ 0 w 471"/>
                <a:gd name="T5" fmla="*/ 1466076645 h 472"/>
                <a:gd name="T6" fmla="*/ 0 w 471"/>
                <a:gd name="T7" fmla="*/ 143197961 h 472"/>
                <a:gd name="T8" fmla="*/ 142761827 w 471"/>
                <a:gd name="T9" fmla="*/ 0 h 472"/>
                <a:gd name="T10" fmla="*/ 1600964543 w 471"/>
                <a:gd name="T11" fmla="*/ 0 h 472"/>
                <a:gd name="T12" fmla="*/ 1600964543 w 471"/>
                <a:gd name="T13" fmla="*/ 1609274606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rgbClr val="3E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80"/>
            <p:cNvSpPr>
              <a:spLocks/>
            </p:cNvSpPr>
            <p:nvPr/>
          </p:nvSpPr>
          <p:spPr bwMode="auto">
            <a:xfrm>
              <a:off x="1189361" y="2291482"/>
              <a:ext cx="744537" cy="744537"/>
            </a:xfrm>
            <a:custGeom>
              <a:avLst/>
              <a:gdLst>
                <a:gd name="T0" fmla="*/ 1375523794 w 403"/>
                <a:gd name="T1" fmla="*/ 1229473852 h 404"/>
                <a:gd name="T2" fmla="*/ 1232168090 w 403"/>
                <a:gd name="T3" fmla="*/ 1372119032 h 404"/>
                <a:gd name="T4" fmla="*/ 143355704 w 403"/>
                <a:gd name="T5" fmla="*/ 1372119032 h 404"/>
                <a:gd name="T6" fmla="*/ 0 w 403"/>
                <a:gd name="T7" fmla="*/ 1229473852 h 404"/>
                <a:gd name="T8" fmla="*/ 0 w 403"/>
                <a:gd name="T9" fmla="*/ 146041670 h 404"/>
                <a:gd name="T10" fmla="*/ 143355704 w 403"/>
                <a:gd name="T11" fmla="*/ 0 h 404"/>
                <a:gd name="T12" fmla="*/ 1232168090 w 403"/>
                <a:gd name="T13" fmla="*/ 0 h 404"/>
                <a:gd name="T14" fmla="*/ 1375523794 w 403"/>
                <a:gd name="T15" fmla="*/ 146041670 h 404"/>
                <a:gd name="T16" fmla="*/ 1375523794 w 403"/>
                <a:gd name="T17" fmla="*/ 1229473852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4">
                  <a:moveTo>
                    <a:pt x="403" y="362"/>
                  </a:moveTo>
                  <a:cubicBezTo>
                    <a:pt x="403" y="385"/>
                    <a:pt x="385" y="404"/>
                    <a:pt x="361" y="404"/>
                  </a:cubicBezTo>
                  <a:cubicBezTo>
                    <a:pt x="42" y="404"/>
                    <a:pt x="42" y="404"/>
                    <a:pt x="42" y="404"/>
                  </a:cubicBezTo>
                  <a:cubicBezTo>
                    <a:pt x="19" y="404"/>
                    <a:pt x="0" y="385"/>
                    <a:pt x="0" y="36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3"/>
                  </a:cubicBezTo>
                  <a:lnTo>
                    <a:pt x="403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91"/>
            <p:cNvSpPr>
              <a:spLocks/>
            </p:cNvSpPr>
            <p:nvPr/>
          </p:nvSpPr>
          <p:spPr bwMode="auto">
            <a:xfrm>
              <a:off x="1995811" y="2231157"/>
              <a:ext cx="306387" cy="935037"/>
            </a:xfrm>
            <a:custGeom>
              <a:avLst/>
              <a:gdLst>
                <a:gd name="T0" fmla="*/ 565501808 w 166"/>
                <a:gd name="T1" fmla="*/ 1721053398 h 508"/>
                <a:gd name="T2" fmla="*/ 0 w 166"/>
                <a:gd name="T3" fmla="*/ 1595701381 h 508"/>
                <a:gd name="T4" fmla="*/ 0 w 166"/>
                <a:gd name="T5" fmla="*/ 0 h 508"/>
                <a:gd name="T6" fmla="*/ 565501808 w 166"/>
                <a:gd name="T7" fmla="*/ 274420475 h 508"/>
                <a:gd name="T8" fmla="*/ 565501808 w 166"/>
                <a:gd name="T9" fmla="*/ 1721053398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508">
                  <a:moveTo>
                    <a:pt x="166" y="508"/>
                  </a:moveTo>
                  <a:cubicBezTo>
                    <a:pt x="111" y="496"/>
                    <a:pt x="56" y="483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27"/>
                    <a:pt x="111" y="54"/>
                    <a:pt x="166" y="81"/>
                  </a:cubicBezTo>
                  <a:cubicBezTo>
                    <a:pt x="166" y="223"/>
                    <a:pt x="166" y="366"/>
                    <a:pt x="166" y="508"/>
                  </a:cubicBezTo>
                  <a:close/>
                </a:path>
              </a:pathLst>
            </a:custGeom>
            <a:solidFill>
              <a:srgbClr val="35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405"/>
            <p:cNvSpPr>
              <a:spLocks noChangeArrowheads="1"/>
            </p:cNvSpPr>
            <p:nvPr/>
          </p:nvSpPr>
          <p:spPr bwMode="auto">
            <a:xfrm>
              <a:off x="2499439" y="2434357"/>
              <a:ext cx="86201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 dirty="0">
                  <a:solidFill>
                    <a:srgbClr val="F2F2F2"/>
                  </a:solidFill>
                  <a:latin typeface="Myriad Pro" pitchFamily="34" charset="0"/>
                </a:rPr>
                <a:t>02</a:t>
              </a:r>
              <a:endParaRPr lang="et-EE" altLang="ru-RU" sz="1800" dirty="0"/>
            </a:p>
          </p:txBody>
        </p:sp>
        <p:pic>
          <p:nvPicPr>
            <p:cNvPr id="1026" name="Picture 2" descr="ÐÐ°ÑÑÐ¸Ð½ÐºÐ¸ Ð¿Ð¾ Ð·Ð°Ð¿ÑÐ¾ÑÑ bigda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52" y="2349401"/>
              <a:ext cx="583076" cy="65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4" name="Группа 2053"/>
          <p:cNvGrpSpPr/>
          <p:nvPr/>
        </p:nvGrpSpPr>
        <p:grpSpPr>
          <a:xfrm>
            <a:off x="1127423" y="4110822"/>
            <a:ext cx="7704856" cy="933450"/>
            <a:chOff x="1127423" y="3952676"/>
            <a:chExt cx="7704856" cy="933450"/>
          </a:xfrm>
        </p:grpSpPr>
        <p:sp>
          <p:nvSpPr>
            <p:cNvPr id="15" name="Freeform 384"/>
            <p:cNvSpPr>
              <a:spLocks/>
            </p:cNvSpPr>
            <p:nvPr/>
          </p:nvSpPr>
          <p:spPr bwMode="auto">
            <a:xfrm>
              <a:off x="2302173" y="3971726"/>
              <a:ext cx="6530106" cy="833437"/>
            </a:xfrm>
            <a:custGeom>
              <a:avLst/>
              <a:gdLst>
                <a:gd name="T0" fmla="*/ 2147483646 w 2995"/>
                <a:gd name="T1" fmla="*/ 1492565814 h 452"/>
                <a:gd name="T2" fmla="*/ 0 w 2995"/>
                <a:gd name="T3" fmla="*/ 1492565814 h 452"/>
                <a:gd name="T4" fmla="*/ 0 w 2995"/>
                <a:gd name="T5" fmla="*/ 44199819 h 452"/>
                <a:gd name="T6" fmla="*/ 2147483646 w 2995"/>
                <a:gd name="T7" fmla="*/ 44199819 h 452"/>
                <a:gd name="T8" fmla="*/ 2147483646 w 2995"/>
                <a:gd name="T9" fmla="*/ 768382817 h 452"/>
                <a:gd name="T10" fmla="*/ 2147483646 w 2995"/>
                <a:gd name="T11" fmla="*/ 1492565814 h 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95" h="452">
                  <a:moveTo>
                    <a:pt x="2824" y="439"/>
                  </a:moveTo>
                  <a:cubicBezTo>
                    <a:pt x="0" y="439"/>
                    <a:pt x="0" y="439"/>
                    <a:pt x="0" y="43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824" y="13"/>
                    <a:pt x="2824" y="13"/>
                    <a:pt x="2824" y="13"/>
                  </a:cubicBezTo>
                  <a:cubicBezTo>
                    <a:pt x="2824" y="13"/>
                    <a:pt x="2995" y="0"/>
                    <a:pt x="2995" y="226"/>
                  </a:cubicBezTo>
                  <a:cubicBezTo>
                    <a:pt x="2995" y="452"/>
                    <a:pt x="2824" y="439"/>
                    <a:pt x="2824" y="439"/>
                  </a:cubicBezTo>
                  <a:close/>
                </a:path>
              </a:pathLst>
            </a:custGeom>
            <a:solidFill>
              <a:srgbClr val="275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Box 374"/>
            <p:cNvSpPr txBox="1">
              <a:spLocks noChangeArrowheads="1"/>
            </p:cNvSpPr>
            <p:nvPr/>
          </p:nvSpPr>
          <p:spPr bwMode="auto">
            <a:xfrm>
              <a:off x="3189586" y="4097138"/>
              <a:ext cx="41767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None/>
              </a:pPr>
              <a:r>
                <a:rPr lang="en-US" altLang="ru-RU" b="1" dirty="0">
                  <a:solidFill>
                    <a:schemeClr val="tx2"/>
                  </a:solidFill>
                </a:rPr>
                <a:t>BigData</a:t>
              </a:r>
              <a:r>
                <a:rPr lang="ru-RU" altLang="ru-RU" b="1" dirty="0">
                  <a:solidFill>
                    <a:schemeClr val="tx2"/>
                  </a:solidFill>
                </a:rPr>
                <a:t>: </a:t>
              </a:r>
              <a:r>
                <a:rPr lang="ru-RU" altLang="ru-RU" b="1" dirty="0" smtClean="0">
                  <a:solidFill>
                    <a:schemeClr val="tx2"/>
                  </a:solidFill>
                </a:rPr>
                <a:t>Методология</a:t>
              </a:r>
              <a:endParaRPr lang="et-EE" alt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127423" y="3952676"/>
              <a:ext cx="868363" cy="869950"/>
            </a:xfrm>
            <a:custGeom>
              <a:avLst/>
              <a:gdLst>
                <a:gd name="T0" fmla="*/ 1600964543 w 471"/>
                <a:gd name="T1" fmla="*/ 1603417378 h 472"/>
                <a:gd name="T2" fmla="*/ 142761827 w 471"/>
                <a:gd name="T3" fmla="*/ 1603417378 h 472"/>
                <a:gd name="T4" fmla="*/ 0 w 471"/>
                <a:gd name="T5" fmla="*/ 1460740049 h 472"/>
                <a:gd name="T6" fmla="*/ 0 w 471"/>
                <a:gd name="T7" fmla="*/ 142677329 h 472"/>
                <a:gd name="T8" fmla="*/ 142761827 w 471"/>
                <a:gd name="T9" fmla="*/ 0 h 472"/>
                <a:gd name="T10" fmla="*/ 1600964543 w 471"/>
                <a:gd name="T11" fmla="*/ 0 h 472"/>
                <a:gd name="T12" fmla="*/ 1600964543 w 471"/>
                <a:gd name="T13" fmla="*/ 1603417378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rgbClr val="275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83"/>
            <p:cNvSpPr>
              <a:spLocks/>
            </p:cNvSpPr>
            <p:nvPr/>
          </p:nvSpPr>
          <p:spPr bwMode="auto">
            <a:xfrm>
              <a:off x="1189336" y="4016176"/>
              <a:ext cx="744537" cy="744537"/>
            </a:xfrm>
            <a:custGeom>
              <a:avLst/>
              <a:gdLst>
                <a:gd name="T0" fmla="*/ 1375523794 w 403"/>
                <a:gd name="T1" fmla="*/ 1229473852 h 404"/>
                <a:gd name="T2" fmla="*/ 1232168090 w 403"/>
                <a:gd name="T3" fmla="*/ 1372119032 h 404"/>
                <a:gd name="T4" fmla="*/ 143355704 w 403"/>
                <a:gd name="T5" fmla="*/ 1372119032 h 404"/>
                <a:gd name="T6" fmla="*/ 0 w 403"/>
                <a:gd name="T7" fmla="*/ 1229473852 h 404"/>
                <a:gd name="T8" fmla="*/ 0 w 403"/>
                <a:gd name="T9" fmla="*/ 142645180 h 404"/>
                <a:gd name="T10" fmla="*/ 143355704 w 403"/>
                <a:gd name="T11" fmla="*/ 0 h 404"/>
                <a:gd name="T12" fmla="*/ 1232168090 w 403"/>
                <a:gd name="T13" fmla="*/ 0 h 404"/>
                <a:gd name="T14" fmla="*/ 1375523794 w 403"/>
                <a:gd name="T15" fmla="*/ 142645180 h 404"/>
                <a:gd name="T16" fmla="*/ 1375523794 w 403"/>
                <a:gd name="T17" fmla="*/ 1229473852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4">
                  <a:moveTo>
                    <a:pt x="403" y="362"/>
                  </a:moveTo>
                  <a:cubicBezTo>
                    <a:pt x="403" y="385"/>
                    <a:pt x="385" y="404"/>
                    <a:pt x="361" y="404"/>
                  </a:cubicBezTo>
                  <a:cubicBezTo>
                    <a:pt x="42" y="404"/>
                    <a:pt x="42" y="404"/>
                    <a:pt x="42" y="404"/>
                  </a:cubicBezTo>
                  <a:cubicBezTo>
                    <a:pt x="19" y="404"/>
                    <a:pt x="0" y="385"/>
                    <a:pt x="0" y="3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92"/>
            <p:cNvSpPr>
              <a:spLocks/>
            </p:cNvSpPr>
            <p:nvPr/>
          </p:nvSpPr>
          <p:spPr bwMode="auto">
            <a:xfrm>
              <a:off x="1995786" y="3952676"/>
              <a:ext cx="306387" cy="869950"/>
            </a:xfrm>
            <a:custGeom>
              <a:avLst/>
              <a:gdLst>
                <a:gd name="T0" fmla="*/ 565501808 w 166"/>
                <a:gd name="T1" fmla="*/ 1525284072 h 472"/>
                <a:gd name="T2" fmla="*/ 0 w 166"/>
                <a:gd name="T3" fmla="*/ 1603417378 h 472"/>
                <a:gd name="T4" fmla="*/ 0 w 166"/>
                <a:gd name="T5" fmla="*/ 0 h 472"/>
                <a:gd name="T6" fmla="*/ 565501808 w 166"/>
                <a:gd name="T7" fmla="*/ 78133306 h 472"/>
                <a:gd name="T8" fmla="*/ 565501808 w 166"/>
                <a:gd name="T9" fmla="*/ 15252840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472">
                  <a:moveTo>
                    <a:pt x="166" y="449"/>
                  </a:moveTo>
                  <a:cubicBezTo>
                    <a:pt x="111" y="457"/>
                    <a:pt x="56" y="464"/>
                    <a:pt x="0" y="472"/>
                  </a:cubicBezTo>
                  <a:cubicBezTo>
                    <a:pt x="0" y="315"/>
                    <a:pt x="0" y="157"/>
                    <a:pt x="0" y="0"/>
                  </a:cubicBezTo>
                  <a:cubicBezTo>
                    <a:pt x="56" y="8"/>
                    <a:pt x="111" y="15"/>
                    <a:pt x="166" y="23"/>
                  </a:cubicBezTo>
                  <a:cubicBezTo>
                    <a:pt x="166" y="165"/>
                    <a:pt x="166" y="307"/>
                    <a:pt x="166" y="449"/>
                  </a:cubicBezTo>
                  <a:close/>
                </a:path>
              </a:pathLst>
            </a:custGeom>
            <a:solidFill>
              <a:srgbClr val="275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Rectangle 406"/>
            <p:cNvSpPr>
              <a:spLocks noChangeArrowheads="1"/>
            </p:cNvSpPr>
            <p:nvPr/>
          </p:nvSpPr>
          <p:spPr bwMode="auto">
            <a:xfrm>
              <a:off x="2499439" y="4055863"/>
              <a:ext cx="8620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>
                  <a:solidFill>
                    <a:srgbClr val="F2F2F2"/>
                  </a:solidFill>
                  <a:latin typeface="Myriad Pro" pitchFamily="34" charset="0"/>
                </a:rPr>
                <a:t>03</a:t>
              </a:r>
              <a:endParaRPr lang="et-EE" altLang="ru-RU" sz="1800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3141" y="4173530"/>
              <a:ext cx="656757" cy="500993"/>
            </a:xfrm>
            <a:prstGeom prst="rect">
              <a:avLst/>
            </a:prstGeom>
          </p:spPr>
        </p:pic>
      </p:grpSp>
      <p:grpSp>
        <p:nvGrpSpPr>
          <p:cNvPr id="2053" name="Группа 2052"/>
          <p:cNvGrpSpPr/>
          <p:nvPr/>
        </p:nvGrpSpPr>
        <p:grpSpPr>
          <a:xfrm>
            <a:off x="1127448" y="5515123"/>
            <a:ext cx="7704856" cy="938213"/>
            <a:chOff x="1127448" y="5371107"/>
            <a:chExt cx="7704856" cy="938213"/>
          </a:xfrm>
        </p:grpSpPr>
        <p:sp>
          <p:nvSpPr>
            <p:cNvPr id="14" name="Freeform 387"/>
            <p:cNvSpPr>
              <a:spLocks/>
            </p:cNvSpPr>
            <p:nvPr/>
          </p:nvSpPr>
          <p:spPr bwMode="auto">
            <a:xfrm>
              <a:off x="2302198" y="5371107"/>
              <a:ext cx="6530106" cy="787400"/>
            </a:xfrm>
            <a:custGeom>
              <a:avLst/>
              <a:gdLst>
                <a:gd name="T0" fmla="*/ 2147483646 w 3480"/>
                <a:gd name="T1" fmla="*/ 1249997500 h 496"/>
                <a:gd name="T2" fmla="*/ 0 w 3480"/>
                <a:gd name="T3" fmla="*/ 1249997500 h 496"/>
                <a:gd name="T4" fmla="*/ 0 w 3480"/>
                <a:gd name="T5" fmla="*/ 0 h 496"/>
                <a:gd name="T6" fmla="*/ 2147483646 w 3480"/>
                <a:gd name="T7" fmla="*/ 0 h 496"/>
                <a:gd name="T8" fmla="*/ 2147483646 w 3480"/>
                <a:gd name="T9" fmla="*/ 267136563 h 496"/>
                <a:gd name="T10" fmla="*/ 2147483646 w 3480"/>
                <a:gd name="T11" fmla="*/ 624998750 h 496"/>
                <a:gd name="T12" fmla="*/ 2147483646 w 3480"/>
                <a:gd name="T13" fmla="*/ 952619063 h 496"/>
                <a:gd name="T14" fmla="*/ 2147483646 w 3480"/>
                <a:gd name="T15" fmla="*/ 124999750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80" h="496">
                  <a:moveTo>
                    <a:pt x="3480" y="496"/>
                  </a:moveTo>
                  <a:lnTo>
                    <a:pt x="0" y="496"/>
                  </a:lnTo>
                  <a:lnTo>
                    <a:pt x="0" y="0"/>
                  </a:lnTo>
                  <a:lnTo>
                    <a:pt x="3480" y="0"/>
                  </a:lnTo>
                  <a:lnTo>
                    <a:pt x="3366" y="106"/>
                  </a:lnTo>
                  <a:lnTo>
                    <a:pt x="3480" y="248"/>
                  </a:lnTo>
                  <a:lnTo>
                    <a:pt x="3376" y="378"/>
                  </a:lnTo>
                  <a:lnTo>
                    <a:pt x="3480" y="496"/>
                  </a:lnTo>
                  <a:close/>
                </a:path>
              </a:pathLst>
            </a:cu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Box 375"/>
            <p:cNvSpPr txBox="1">
              <a:spLocks noChangeArrowheads="1"/>
            </p:cNvSpPr>
            <p:nvPr/>
          </p:nvSpPr>
          <p:spPr bwMode="auto">
            <a:xfrm>
              <a:off x="3167386" y="5472707"/>
              <a:ext cx="53768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BigData</a:t>
              </a:r>
              <a:r>
                <a:rPr lang="ru-RU" altLang="ru-RU" b="1" dirty="0" smtClean="0">
                  <a:solidFill>
                    <a:schemeClr val="accent2">
                      <a:lumMod val="50000"/>
                    </a:schemeClr>
                  </a:solidFill>
                </a:rPr>
                <a:t>: Проектная команда</a:t>
              </a:r>
              <a:endParaRPr lang="et-EE" altLang="ru-RU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" name="Freeform 385"/>
            <p:cNvSpPr>
              <a:spLocks/>
            </p:cNvSpPr>
            <p:nvPr/>
          </p:nvSpPr>
          <p:spPr bwMode="auto">
            <a:xfrm>
              <a:off x="1127448" y="5439370"/>
              <a:ext cx="868363" cy="869950"/>
            </a:xfrm>
            <a:custGeom>
              <a:avLst/>
              <a:gdLst>
                <a:gd name="T0" fmla="*/ 1600964543 w 471"/>
                <a:gd name="T1" fmla="*/ 1603417378 h 472"/>
                <a:gd name="T2" fmla="*/ 142761827 w 471"/>
                <a:gd name="T3" fmla="*/ 1603417378 h 472"/>
                <a:gd name="T4" fmla="*/ 0 w 471"/>
                <a:gd name="T5" fmla="*/ 1460740049 h 472"/>
                <a:gd name="T6" fmla="*/ 0 w 471"/>
                <a:gd name="T7" fmla="*/ 142677329 h 472"/>
                <a:gd name="T8" fmla="*/ 142761827 w 471"/>
                <a:gd name="T9" fmla="*/ 0 h 472"/>
                <a:gd name="T10" fmla="*/ 1600964543 w 471"/>
                <a:gd name="T11" fmla="*/ 0 h 472"/>
                <a:gd name="T12" fmla="*/ 1600964543 w 471"/>
                <a:gd name="T13" fmla="*/ 1603417378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86"/>
            <p:cNvSpPr>
              <a:spLocks/>
            </p:cNvSpPr>
            <p:nvPr/>
          </p:nvSpPr>
          <p:spPr bwMode="auto">
            <a:xfrm>
              <a:off x="1189361" y="5502870"/>
              <a:ext cx="744537" cy="744537"/>
            </a:xfrm>
            <a:custGeom>
              <a:avLst/>
              <a:gdLst>
                <a:gd name="T0" fmla="*/ 1375523794 w 403"/>
                <a:gd name="T1" fmla="*/ 1226077362 h 404"/>
                <a:gd name="T2" fmla="*/ 1232168090 w 403"/>
                <a:gd name="T3" fmla="*/ 1372119032 h 404"/>
                <a:gd name="T4" fmla="*/ 143355704 w 403"/>
                <a:gd name="T5" fmla="*/ 1372119032 h 404"/>
                <a:gd name="T6" fmla="*/ 0 w 403"/>
                <a:gd name="T7" fmla="*/ 1226077362 h 404"/>
                <a:gd name="T8" fmla="*/ 0 w 403"/>
                <a:gd name="T9" fmla="*/ 142645180 h 404"/>
                <a:gd name="T10" fmla="*/ 143355704 w 403"/>
                <a:gd name="T11" fmla="*/ 0 h 404"/>
                <a:gd name="T12" fmla="*/ 1232168090 w 403"/>
                <a:gd name="T13" fmla="*/ 0 h 404"/>
                <a:gd name="T14" fmla="*/ 1375523794 w 403"/>
                <a:gd name="T15" fmla="*/ 142645180 h 404"/>
                <a:gd name="T16" fmla="*/ 1375523794 w 403"/>
                <a:gd name="T17" fmla="*/ 1226077362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4">
                  <a:moveTo>
                    <a:pt x="403" y="361"/>
                  </a:moveTo>
                  <a:cubicBezTo>
                    <a:pt x="403" y="385"/>
                    <a:pt x="385" y="404"/>
                    <a:pt x="361" y="404"/>
                  </a:cubicBezTo>
                  <a:cubicBezTo>
                    <a:pt x="42" y="404"/>
                    <a:pt x="42" y="404"/>
                    <a:pt x="42" y="404"/>
                  </a:cubicBezTo>
                  <a:cubicBezTo>
                    <a:pt x="19" y="404"/>
                    <a:pt x="0" y="385"/>
                    <a:pt x="0" y="36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2"/>
                  </a:cubicBezTo>
                  <a:lnTo>
                    <a:pt x="403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93"/>
            <p:cNvSpPr>
              <a:spLocks/>
            </p:cNvSpPr>
            <p:nvPr/>
          </p:nvSpPr>
          <p:spPr bwMode="auto">
            <a:xfrm>
              <a:off x="1995811" y="5371107"/>
              <a:ext cx="306387" cy="936625"/>
            </a:xfrm>
            <a:custGeom>
              <a:avLst/>
              <a:gdLst>
                <a:gd name="T0" fmla="*/ 565501808 w 166"/>
                <a:gd name="T1" fmla="*/ 1451549344 h 508"/>
                <a:gd name="T2" fmla="*/ 0 w 166"/>
                <a:gd name="T3" fmla="*/ 1726902344 h 508"/>
                <a:gd name="T4" fmla="*/ 0 w 166"/>
                <a:gd name="T5" fmla="*/ 125778781 h 508"/>
                <a:gd name="T6" fmla="*/ 565501808 w 166"/>
                <a:gd name="T7" fmla="*/ 0 h 508"/>
                <a:gd name="T8" fmla="*/ 565501808 w 166"/>
                <a:gd name="T9" fmla="*/ 1451549344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508">
                  <a:moveTo>
                    <a:pt x="166" y="427"/>
                  </a:moveTo>
                  <a:cubicBezTo>
                    <a:pt x="111" y="454"/>
                    <a:pt x="56" y="481"/>
                    <a:pt x="0" y="508"/>
                  </a:cubicBezTo>
                  <a:cubicBezTo>
                    <a:pt x="0" y="351"/>
                    <a:pt x="0" y="194"/>
                    <a:pt x="0" y="37"/>
                  </a:cubicBezTo>
                  <a:cubicBezTo>
                    <a:pt x="56" y="25"/>
                    <a:pt x="111" y="12"/>
                    <a:pt x="166" y="0"/>
                  </a:cubicBezTo>
                  <a:cubicBezTo>
                    <a:pt x="166" y="142"/>
                    <a:pt x="166" y="285"/>
                    <a:pt x="166" y="427"/>
                  </a:cubicBezTo>
                  <a:close/>
                </a:path>
              </a:pathLst>
            </a:custGeom>
            <a:solidFill>
              <a:srgbClr val="F29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Rectangle 407"/>
            <p:cNvSpPr>
              <a:spLocks noChangeArrowheads="1"/>
            </p:cNvSpPr>
            <p:nvPr/>
          </p:nvSpPr>
          <p:spPr bwMode="auto">
            <a:xfrm>
              <a:off x="2499439" y="5436195"/>
              <a:ext cx="86201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 dirty="0">
                  <a:solidFill>
                    <a:srgbClr val="F2F2F2"/>
                  </a:solidFill>
                  <a:latin typeface="Myriad Pro" pitchFamily="34" charset="0"/>
                </a:rPr>
                <a:t>04</a:t>
              </a:r>
              <a:endParaRPr lang="et-EE" altLang="ru-RU" sz="1800" dirty="0"/>
            </a:p>
          </p:txBody>
        </p:sp>
        <p:pic>
          <p:nvPicPr>
            <p:cNvPr id="1028" name="Picture 4" descr="ÐÐ°ÑÑÐ¸Ð½ÐºÐ¸ Ð¿Ð¾ Ð·Ð°Ð¿ÑÐ¾ÑÑ Ð¿ÑÐ¾ÐµÐºÑÐ½Ð°Ñ ÐºÐ¾Ð¼Ð°Ð½Ð´Ð° bigda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344" y="5705245"/>
              <a:ext cx="676400" cy="3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6" name="Группа 2055"/>
          <p:cNvGrpSpPr/>
          <p:nvPr/>
        </p:nvGrpSpPr>
        <p:grpSpPr>
          <a:xfrm>
            <a:off x="1127448" y="991939"/>
            <a:ext cx="7704856" cy="1138958"/>
            <a:chOff x="1127448" y="850032"/>
            <a:chExt cx="7704856" cy="1138958"/>
          </a:xfrm>
        </p:grpSpPr>
        <p:grpSp>
          <p:nvGrpSpPr>
            <p:cNvPr id="2052" name="Группа 2051"/>
            <p:cNvGrpSpPr/>
            <p:nvPr/>
          </p:nvGrpSpPr>
          <p:grpSpPr>
            <a:xfrm>
              <a:off x="1127448" y="850032"/>
              <a:ext cx="7704856" cy="1044575"/>
              <a:chOff x="1127448" y="1088157"/>
              <a:chExt cx="7704856" cy="1044575"/>
            </a:xfrm>
          </p:grpSpPr>
          <p:sp>
            <p:nvSpPr>
              <p:cNvPr id="17" name="Freeform 378"/>
              <p:cNvSpPr>
                <a:spLocks/>
              </p:cNvSpPr>
              <p:nvPr/>
            </p:nvSpPr>
            <p:spPr bwMode="auto">
              <a:xfrm>
                <a:off x="2302198" y="1345332"/>
                <a:ext cx="6530106" cy="787400"/>
              </a:xfrm>
              <a:custGeom>
                <a:avLst/>
                <a:gdLst>
                  <a:gd name="T0" fmla="*/ 2147483646 w 3480"/>
                  <a:gd name="T1" fmla="*/ 1249997500 h 496"/>
                  <a:gd name="T2" fmla="*/ 0 w 3480"/>
                  <a:gd name="T3" fmla="*/ 1249997500 h 496"/>
                  <a:gd name="T4" fmla="*/ 0 w 3480"/>
                  <a:gd name="T5" fmla="*/ 0 h 496"/>
                  <a:gd name="T6" fmla="*/ 2147483646 w 3480"/>
                  <a:gd name="T7" fmla="*/ 0 h 496"/>
                  <a:gd name="T8" fmla="*/ 2147483646 w 3480"/>
                  <a:gd name="T9" fmla="*/ 627519700 h 496"/>
                  <a:gd name="T10" fmla="*/ 2147483646 w 3480"/>
                  <a:gd name="T11" fmla="*/ 1249997500 h 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80" h="496">
                    <a:moveTo>
                      <a:pt x="3281" y="496"/>
                    </a:moveTo>
                    <a:lnTo>
                      <a:pt x="0" y="496"/>
                    </a:lnTo>
                    <a:lnTo>
                      <a:pt x="0" y="0"/>
                    </a:lnTo>
                    <a:lnTo>
                      <a:pt x="3281" y="0"/>
                    </a:lnTo>
                    <a:lnTo>
                      <a:pt x="3480" y="249"/>
                    </a:lnTo>
                    <a:lnTo>
                      <a:pt x="3281" y="496"/>
                    </a:ln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Box 2387"/>
              <p:cNvSpPr txBox="1">
                <a:spLocks noChangeArrowheads="1"/>
              </p:cNvSpPr>
              <p:nvPr/>
            </p:nvSpPr>
            <p:spPr bwMode="auto">
              <a:xfrm>
                <a:off x="3143573" y="1454869"/>
                <a:ext cx="4176713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b="1" dirty="0" smtClean="0">
                    <a:solidFill>
                      <a:srgbClr val="00B054"/>
                    </a:solidFill>
                  </a:rPr>
                  <a:t>Представление</a:t>
                </a:r>
                <a:endParaRPr lang="et-EE" altLang="ru-RU" b="1" dirty="0">
                  <a:solidFill>
                    <a:srgbClr val="00B054"/>
                  </a:solidFill>
                </a:endParaRPr>
              </a:p>
            </p:txBody>
          </p:sp>
          <p:sp>
            <p:nvSpPr>
              <p:cNvPr id="23" name="Freeform 376"/>
              <p:cNvSpPr>
                <a:spLocks/>
              </p:cNvSpPr>
              <p:nvPr/>
            </p:nvSpPr>
            <p:spPr bwMode="auto">
              <a:xfrm>
                <a:off x="1127448" y="1088157"/>
                <a:ext cx="868363" cy="868362"/>
              </a:xfrm>
              <a:custGeom>
                <a:avLst/>
                <a:gdLst>
                  <a:gd name="T0" fmla="*/ 1600964543 w 471"/>
                  <a:gd name="T1" fmla="*/ 1600962699 h 471"/>
                  <a:gd name="T2" fmla="*/ 142761827 w 471"/>
                  <a:gd name="T3" fmla="*/ 1600962699 h 471"/>
                  <a:gd name="T4" fmla="*/ 0 w 471"/>
                  <a:gd name="T5" fmla="*/ 1458201037 h 471"/>
                  <a:gd name="T6" fmla="*/ 0 w 471"/>
                  <a:gd name="T7" fmla="*/ 142761663 h 471"/>
                  <a:gd name="T8" fmla="*/ 142761827 w 471"/>
                  <a:gd name="T9" fmla="*/ 0 h 471"/>
                  <a:gd name="T10" fmla="*/ 1600964543 w 471"/>
                  <a:gd name="T11" fmla="*/ 0 h 471"/>
                  <a:gd name="T12" fmla="*/ 1600964543 w 471"/>
                  <a:gd name="T13" fmla="*/ 1600962699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1" h="471">
                    <a:moveTo>
                      <a:pt x="471" y="471"/>
                    </a:moveTo>
                    <a:cubicBezTo>
                      <a:pt x="42" y="471"/>
                      <a:pt x="42" y="471"/>
                      <a:pt x="42" y="471"/>
                    </a:cubicBezTo>
                    <a:cubicBezTo>
                      <a:pt x="19" y="471"/>
                      <a:pt x="0" y="453"/>
                      <a:pt x="0" y="4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8"/>
                      <a:pt x="19" y="0"/>
                      <a:pt x="42" y="0"/>
                    </a:cubicBezTo>
                    <a:cubicBezTo>
                      <a:pt x="471" y="0"/>
                      <a:pt x="471" y="0"/>
                      <a:pt x="471" y="0"/>
                    </a:cubicBezTo>
                    <a:lnTo>
                      <a:pt x="471" y="471"/>
                    </a:ln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77"/>
              <p:cNvSpPr>
                <a:spLocks/>
              </p:cNvSpPr>
              <p:nvPr/>
            </p:nvSpPr>
            <p:spPr bwMode="auto">
              <a:xfrm>
                <a:off x="1189361" y="1150069"/>
                <a:ext cx="744537" cy="742950"/>
              </a:xfrm>
              <a:custGeom>
                <a:avLst/>
                <a:gdLst>
                  <a:gd name="T0" fmla="*/ 1375523794 w 403"/>
                  <a:gd name="T1" fmla="*/ 1226920166 h 403"/>
                  <a:gd name="T2" fmla="*/ 1232168090 w 403"/>
                  <a:gd name="T3" fmla="*/ 1369664274 h 403"/>
                  <a:gd name="T4" fmla="*/ 143355704 w 403"/>
                  <a:gd name="T5" fmla="*/ 1369664274 h 403"/>
                  <a:gd name="T6" fmla="*/ 0 w 403"/>
                  <a:gd name="T7" fmla="*/ 1226920166 h 403"/>
                  <a:gd name="T8" fmla="*/ 0 w 403"/>
                  <a:gd name="T9" fmla="*/ 142744108 h 403"/>
                  <a:gd name="T10" fmla="*/ 143355704 w 403"/>
                  <a:gd name="T11" fmla="*/ 0 h 403"/>
                  <a:gd name="T12" fmla="*/ 1232168090 w 403"/>
                  <a:gd name="T13" fmla="*/ 0 h 403"/>
                  <a:gd name="T14" fmla="*/ 1375523794 w 403"/>
                  <a:gd name="T15" fmla="*/ 142744108 h 403"/>
                  <a:gd name="T16" fmla="*/ 1375523794 w 403"/>
                  <a:gd name="T17" fmla="*/ 1226920166 h 4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3" h="403">
                    <a:moveTo>
                      <a:pt x="403" y="361"/>
                    </a:moveTo>
                    <a:cubicBezTo>
                      <a:pt x="403" y="384"/>
                      <a:pt x="385" y="403"/>
                      <a:pt x="361" y="403"/>
                    </a:cubicBezTo>
                    <a:cubicBezTo>
                      <a:pt x="42" y="403"/>
                      <a:pt x="42" y="403"/>
                      <a:pt x="42" y="403"/>
                    </a:cubicBezTo>
                    <a:cubicBezTo>
                      <a:pt x="19" y="403"/>
                      <a:pt x="0" y="384"/>
                      <a:pt x="0" y="36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85" y="0"/>
                      <a:pt x="403" y="19"/>
                      <a:pt x="403" y="42"/>
                    </a:cubicBezTo>
                    <a:lnTo>
                      <a:pt x="403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90"/>
              <p:cNvSpPr>
                <a:spLocks/>
              </p:cNvSpPr>
              <p:nvPr/>
            </p:nvSpPr>
            <p:spPr bwMode="auto">
              <a:xfrm>
                <a:off x="1995811" y="1088157"/>
                <a:ext cx="306387" cy="1044575"/>
              </a:xfrm>
              <a:custGeom>
                <a:avLst/>
                <a:gdLst>
                  <a:gd name="T0" fmla="*/ 565501808 w 166"/>
                  <a:gd name="T1" fmla="*/ 1924403758 h 567"/>
                  <a:gd name="T2" fmla="*/ 0 w 166"/>
                  <a:gd name="T3" fmla="*/ 1601972748 h 567"/>
                  <a:gd name="T4" fmla="*/ 0 w 166"/>
                  <a:gd name="T5" fmla="*/ 0 h 567"/>
                  <a:gd name="T6" fmla="*/ 565501808 w 166"/>
                  <a:gd name="T7" fmla="*/ 478555364 h 567"/>
                  <a:gd name="T8" fmla="*/ 565501808 w 166"/>
                  <a:gd name="T9" fmla="*/ 1924403758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567">
                    <a:moveTo>
                      <a:pt x="166" y="567"/>
                    </a:moveTo>
                    <a:cubicBezTo>
                      <a:pt x="111" y="535"/>
                      <a:pt x="56" y="504"/>
                      <a:pt x="0" y="472"/>
                    </a:cubicBezTo>
                    <a:cubicBezTo>
                      <a:pt x="0" y="314"/>
                      <a:pt x="0" y="157"/>
                      <a:pt x="0" y="0"/>
                    </a:cubicBezTo>
                    <a:cubicBezTo>
                      <a:pt x="56" y="47"/>
                      <a:pt x="111" y="94"/>
                      <a:pt x="166" y="141"/>
                    </a:cubicBezTo>
                    <a:cubicBezTo>
                      <a:pt x="166" y="283"/>
                      <a:pt x="166" y="425"/>
                      <a:pt x="166" y="567"/>
                    </a:cubicBez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980" y="1454869"/>
                <a:ext cx="596474" cy="164815"/>
              </a:xfrm>
              <a:prstGeom prst="rect">
                <a:avLst/>
              </a:prstGeom>
            </p:spPr>
          </p:pic>
        </p:grpSp>
        <p:sp>
          <p:nvSpPr>
            <p:cNvPr id="46" name="Rectangle 404"/>
            <p:cNvSpPr>
              <a:spLocks noChangeArrowheads="1"/>
            </p:cNvSpPr>
            <p:nvPr/>
          </p:nvSpPr>
          <p:spPr bwMode="auto">
            <a:xfrm>
              <a:off x="2499439" y="1157140"/>
              <a:ext cx="86201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 dirty="0">
                  <a:solidFill>
                    <a:srgbClr val="F2F2F2"/>
                  </a:solidFill>
                  <a:latin typeface="Myriad Pro" pitchFamily="34" charset="0"/>
                </a:rPr>
                <a:t>01</a:t>
              </a:r>
              <a:endParaRPr lang="et-EE" altLang="ru-RU" sz="1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89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74173" cy="700168"/>
          </a:xfrm>
        </p:spPr>
        <p:txBody>
          <a:bodyPr/>
          <a:lstStyle/>
          <a:p>
            <a:pPr algn="just"/>
            <a:r>
              <a:rPr lang="ru-RU" dirty="0" smtClean="0"/>
              <a:t>Проектная команда: </a:t>
            </a:r>
            <a:r>
              <a:rPr lang="en-US" dirty="0" smtClean="0"/>
              <a:t>Bigdata</a:t>
            </a:r>
            <a:endParaRPr lang="ru-RU" dirty="0"/>
          </a:p>
        </p:txBody>
      </p:sp>
      <p:sp>
        <p:nvSpPr>
          <p:cNvPr id="20" name="Shape 5574"/>
          <p:cNvSpPr/>
          <p:nvPr/>
        </p:nvSpPr>
        <p:spPr>
          <a:xfrm rot="21578058">
            <a:off x="497500" y="3471213"/>
            <a:ext cx="3915929" cy="137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35" y="2090"/>
                </a:moveTo>
                <a:cubicBezTo>
                  <a:pt x="12933" y="0"/>
                  <a:pt x="12933" y="0"/>
                  <a:pt x="12933" y="0"/>
                </a:cubicBezTo>
                <a:cubicBezTo>
                  <a:pt x="12797" y="0"/>
                  <a:pt x="12662" y="0"/>
                  <a:pt x="12527" y="0"/>
                </a:cubicBezTo>
                <a:cubicBezTo>
                  <a:pt x="13475" y="0"/>
                  <a:pt x="14377" y="697"/>
                  <a:pt x="15235" y="2090"/>
                </a:cubicBezTo>
                <a:close/>
                <a:moveTo>
                  <a:pt x="21600" y="216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21532" y="21600"/>
                  <a:pt x="21487" y="20903"/>
                  <a:pt x="21442" y="20903"/>
                </a:cubicBezTo>
                <a:cubicBezTo>
                  <a:pt x="21419" y="20903"/>
                  <a:pt x="21419" y="20903"/>
                  <a:pt x="21419" y="20903"/>
                </a:cubicBezTo>
                <a:cubicBezTo>
                  <a:pt x="21487" y="20903"/>
                  <a:pt x="21532" y="21600"/>
                  <a:pt x="21600" y="21600"/>
                </a:cubicBezTo>
                <a:close/>
                <a:moveTo>
                  <a:pt x="113" y="20903"/>
                </a:moveTo>
                <a:cubicBezTo>
                  <a:pt x="113" y="20903"/>
                  <a:pt x="90" y="20903"/>
                  <a:pt x="90" y="20903"/>
                </a:cubicBezTo>
                <a:cubicBezTo>
                  <a:pt x="68" y="20903"/>
                  <a:pt x="45" y="20903"/>
                  <a:pt x="0" y="21600"/>
                </a:cubicBezTo>
                <a:cubicBezTo>
                  <a:pt x="45" y="20903"/>
                  <a:pt x="68" y="20903"/>
                  <a:pt x="113" y="20903"/>
                </a:cubicBezTo>
                <a:close/>
              </a:path>
            </a:pathLst>
          </a:custGeom>
          <a:solidFill>
            <a:srgbClr val="BEBBB2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Shape 5575"/>
          <p:cNvSpPr/>
          <p:nvPr/>
        </p:nvSpPr>
        <p:spPr>
          <a:xfrm rot="21578058">
            <a:off x="481754" y="3920533"/>
            <a:ext cx="3940792" cy="936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5451"/>
                </a:moveTo>
                <a:cubicBezTo>
                  <a:pt x="21376" y="9874"/>
                  <a:pt x="21129" y="14091"/>
                  <a:pt x="20748" y="18000"/>
                </a:cubicBezTo>
                <a:cubicBezTo>
                  <a:pt x="20748" y="18000"/>
                  <a:pt x="20748" y="18000"/>
                  <a:pt x="20748" y="18000"/>
                </a:cubicBezTo>
                <a:cubicBezTo>
                  <a:pt x="20748" y="18000"/>
                  <a:pt x="20748" y="18000"/>
                  <a:pt x="20748" y="18000"/>
                </a:cubicBezTo>
                <a:cubicBezTo>
                  <a:pt x="20680" y="18720"/>
                  <a:pt x="20613" y="19440"/>
                  <a:pt x="20523" y="20160"/>
                </a:cubicBezTo>
                <a:cubicBezTo>
                  <a:pt x="17675" y="21086"/>
                  <a:pt x="14422" y="21600"/>
                  <a:pt x="10811" y="21600"/>
                </a:cubicBezTo>
                <a:cubicBezTo>
                  <a:pt x="7178" y="21600"/>
                  <a:pt x="3948" y="21086"/>
                  <a:pt x="1077" y="20160"/>
                </a:cubicBezTo>
                <a:cubicBezTo>
                  <a:pt x="987" y="19440"/>
                  <a:pt x="920" y="18720"/>
                  <a:pt x="852" y="18000"/>
                </a:cubicBezTo>
                <a:cubicBezTo>
                  <a:pt x="471" y="13989"/>
                  <a:pt x="224" y="9874"/>
                  <a:pt x="90" y="5451"/>
                </a:cubicBezTo>
                <a:cubicBezTo>
                  <a:pt x="90" y="5040"/>
                  <a:pt x="67" y="4526"/>
                  <a:pt x="67" y="4114"/>
                </a:cubicBezTo>
                <a:cubicBezTo>
                  <a:pt x="45" y="3189"/>
                  <a:pt x="22" y="2366"/>
                  <a:pt x="0" y="1543"/>
                </a:cubicBezTo>
                <a:cubicBezTo>
                  <a:pt x="3163" y="514"/>
                  <a:pt x="6774" y="0"/>
                  <a:pt x="10811" y="0"/>
                </a:cubicBezTo>
                <a:cubicBezTo>
                  <a:pt x="14849" y="0"/>
                  <a:pt x="18437" y="514"/>
                  <a:pt x="21600" y="1440"/>
                </a:cubicBezTo>
                <a:cubicBezTo>
                  <a:pt x="21578" y="2366"/>
                  <a:pt x="21555" y="3189"/>
                  <a:pt x="21533" y="4114"/>
                </a:cubicBezTo>
                <a:cubicBezTo>
                  <a:pt x="21533" y="4526"/>
                  <a:pt x="21510" y="5040"/>
                  <a:pt x="21510" y="54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3" name="Group 5578"/>
          <p:cNvGrpSpPr/>
          <p:nvPr/>
        </p:nvGrpSpPr>
        <p:grpSpPr>
          <a:xfrm>
            <a:off x="959851" y="1596295"/>
            <a:ext cx="2948895" cy="1045429"/>
            <a:chOff x="0" y="0"/>
            <a:chExt cx="2664687" cy="866945"/>
          </a:xfrm>
        </p:grpSpPr>
        <p:sp>
          <p:nvSpPr>
            <p:cNvPr id="24" name="Shape 5576"/>
            <p:cNvSpPr/>
            <p:nvPr/>
          </p:nvSpPr>
          <p:spPr>
            <a:xfrm rot="21578058">
              <a:off x="6410" y="8454"/>
              <a:ext cx="2651085" cy="61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90" y="15447"/>
                  </a:moveTo>
                  <a:cubicBezTo>
                    <a:pt x="11598" y="15447"/>
                    <a:pt x="11207" y="15316"/>
                    <a:pt x="10785" y="15316"/>
                  </a:cubicBezTo>
                  <a:cubicBezTo>
                    <a:pt x="10182" y="15316"/>
                    <a:pt x="9580" y="15447"/>
                    <a:pt x="9008" y="15447"/>
                  </a:cubicBezTo>
                  <a:cubicBezTo>
                    <a:pt x="7321" y="15709"/>
                    <a:pt x="7321" y="15709"/>
                    <a:pt x="7321" y="15709"/>
                  </a:cubicBezTo>
                  <a:cubicBezTo>
                    <a:pt x="7200" y="15709"/>
                    <a:pt x="7110" y="15709"/>
                    <a:pt x="6989" y="15840"/>
                  </a:cubicBezTo>
                  <a:cubicBezTo>
                    <a:pt x="6899" y="15840"/>
                    <a:pt x="6808" y="15840"/>
                    <a:pt x="6718" y="15840"/>
                  </a:cubicBezTo>
                  <a:cubicBezTo>
                    <a:pt x="6387" y="15971"/>
                    <a:pt x="6055" y="15971"/>
                    <a:pt x="5724" y="16102"/>
                  </a:cubicBezTo>
                  <a:cubicBezTo>
                    <a:pt x="5392" y="16233"/>
                    <a:pt x="5091" y="16364"/>
                    <a:pt x="4790" y="16495"/>
                  </a:cubicBezTo>
                  <a:cubicBezTo>
                    <a:pt x="4218" y="16756"/>
                    <a:pt x="3645" y="17018"/>
                    <a:pt x="3103" y="17280"/>
                  </a:cubicBezTo>
                  <a:cubicBezTo>
                    <a:pt x="2410" y="17804"/>
                    <a:pt x="1808" y="18327"/>
                    <a:pt x="1356" y="18851"/>
                  </a:cubicBezTo>
                  <a:cubicBezTo>
                    <a:pt x="693" y="19505"/>
                    <a:pt x="301" y="20160"/>
                    <a:pt x="90" y="20945"/>
                  </a:cubicBezTo>
                  <a:cubicBezTo>
                    <a:pt x="60" y="21076"/>
                    <a:pt x="30" y="21207"/>
                    <a:pt x="0" y="21469"/>
                  </a:cubicBezTo>
                  <a:cubicBezTo>
                    <a:pt x="0" y="21338"/>
                    <a:pt x="0" y="21338"/>
                    <a:pt x="0" y="21338"/>
                  </a:cubicBezTo>
                  <a:cubicBezTo>
                    <a:pt x="30" y="21207"/>
                    <a:pt x="30" y="21207"/>
                    <a:pt x="30" y="21207"/>
                  </a:cubicBezTo>
                  <a:cubicBezTo>
                    <a:pt x="90" y="20815"/>
                    <a:pt x="181" y="20422"/>
                    <a:pt x="301" y="19767"/>
                  </a:cubicBezTo>
                  <a:cubicBezTo>
                    <a:pt x="392" y="19505"/>
                    <a:pt x="482" y="19113"/>
                    <a:pt x="542" y="18720"/>
                  </a:cubicBezTo>
                  <a:cubicBezTo>
                    <a:pt x="633" y="18327"/>
                    <a:pt x="693" y="18065"/>
                    <a:pt x="783" y="17673"/>
                  </a:cubicBezTo>
                  <a:cubicBezTo>
                    <a:pt x="3585" y="5891"/>
                    <a:pt x="6929" y="0"/>
                    <a:pt x="10815" y="0"/>
                  </a:cubicBezTo>
                  <a:cubicBezTo>
                    <a:pt x="14671" y="0"/>
                    <a:pt x="17985" y="5760"/>
                    <a:pt x="20756" y="17280"/>
                  </a:cubicBezTo>
                  <a:cubicBezTo>
                    <a:pt x="20877" y="17673"/>
                    <a:pt x="20997" y="18196"/>
                    <a:pt x="21088" y="18720"/>
                  </a:cubicBezTo>
                  <a:cubicBezTo>
                    <a:pt x="21178" y="19113"/>
                    <a:pt x="21238" y="19375"/>
                    <a:pt x="21329" y="19636"/>
                  </a:cubicBezTo>
                  <a:cubicBezTo>
                    <a:pt x="21389" y="19898"/>
                    <a:pt x="21449" y="20291"/>
                    <a:pt x="21510" y="20684"/>
                  </a:cubicBezTo>
                  <a:cubicBezTo>
                    <a:pt x="21570" y="20945"/>
                    <a:pt x="21600" y="21207"/>
                    <a:pt x="21600" y="21469"/>
                  </a:cubicBezTo>
                  <a:cubicBezTo>
                    <a:pt x="21600" y="21469"/>
                    <a:pt x="21600" y="21469"/>
                    <a:pt x="21600" y="21469"/>
                  </a:cubicBezTo>
                  <a:cubicBezTo>
                    <a:pt x="21570" y="21469"/>
                    <a:pt x="21570" y="21338"/>
                    <a:pt x="21570" y="21338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570" y="21338"/>
                    <a:pt x="21540" y="21076"/>
                    <a:pt x="21510" y="21076"/>
                  </a:cubicBezTo>
                  <a:cubicBezTo>
                    <a:pt x="21479" y="20815"/>
                    <a:pt x="21389" y="20553"/>
                    <a:pt x="21329" y="20422"/>
                  </a:cubicBezTo>
                  <a:cubicBezTo>
                    <a:pt x="21178" y="20029"/>
                    <a:pt x="20997" y="19767"/>
                    <a:pt x="20756" y="19375"/>
                  </a:cubicBezTo>
                  <a:cubicBezTo>
                    <a:pt x="20214" y="18589"/>
                    <a:pt x="19461" y="17935"/>
                    <a:pt x="18467" y="17280"/>
                  </a:cubicBezTo>
                  <a:cubicBezTo>
                    <a:pt x="17925" y="17018"/>
                    <a:pt x="17352" y="16756"/>
                    <a:pt x="16750" y="16495"/>
                  </a:cubicBezTo>
                  <a:cubicBezTo>
                    <a:pt x="16449" y="16364"/>
                    <a:pt x="16147" y="16233"/>
                    <a:pt x="15816" y="16102"/>
                  </a:cubicBezTo>
                  <a:cubicBezTo>
                    <a:pt x="15394" y="15971"/>
                    <a:pt x="14972" y="15840"/>
                    <a:pt x="14521" y="15840"/>
                  </a:cubicBezTo>
                  <a:cubicBezTo>
                    <a:pt x="14460" y="15709"/>
                    <a:pt x="14430" y="15709"/>
                    <a:pt x="14370" y="15709"/>
                  </a:cubicBezTo>
                  <a:cubicBezTo>
                    <a:pt x="14370" y="15709"/>
                    <a:pt x="14340" y="15709"/>
                    <a:pt x="14310" y="15709"/>
                  </a:cubicBezTo>
                  <a:cubicBezTo>
                    <a:pt x="14279" y="15709"/>
                    <a:pt x="14279" y="15709"/>
                    <a:pt x="14249" y="15709"/>
                  </a:cubicBezTo>
                  <a:cubicBezTo>
                    <a:pt x="14159" y="15578"/>
                    <a:pt x="14069" y="15578"/>
                    <a:pt x="14008" y="15578"/>
                  </a:cubicBezTo>
                  <a:cubicBezTo>
                    <a:pt x="13948" y="15578"/>
                    <a:pt x="13888" y="15578"/>
                    <a:pt x="13858" y="15578"/>
                  </a:cubicBezTo>
                  <a:cubicBezTo>
                    <a:pt x="13406" y="15578"/>
                    <a:pt x="13406" y="15578"/>
                    <a:pt x="13406" y="15578"/>
                  </a:cubicBezTo>
                  <a:cubicBezTo>
                    <a:pt x="13315" y="15578"/>
                    <a:pt x="13225" y="15578"/>
                    <a:pt x="13135" y="15578"/>
                  </a:cubicBezTo>
                  <a:lnTo>
                    <a:pt x="11990" y="1544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Shape 5577"/>
            <p:cNvSpPr/>
            <p:nvPr/>
          </p:nvSpPr>
          <p:spPr>
            <a:xfrm rot="21578058">
              <a:off x="1185" y="478388"/>
              <a:ext cx="2662317" cy="38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10" y="210"/>
                  </a:moveTo>
                  <a:cubicBezTo>
                    <a:pt x="13860" y="419"/>
                    <a:pt x="13860" y="419"/>
                    <a:pt x="13860" y="419"/>
                  </a:cubicBezTo>
                  <a:cubicBezTo>
                    <a:pt x="13890" y="210"/>
                    <a:pt x="13950" y="210"/>
                    <a:pt x="14010" y="210"/>
                  </a:cubicBezTo>
                  <a:cubicBezTo>
                    <a:pt x="14070" y="210"/>
                    <a:pt x="14160" y="419"/>
                    <a:pt x="14250" y="419"/>
                  </a:cubicBezTo>
                  <a:cubicBezTo>
                    <a:pt x="14280" y="419"/>
                    <a:pt x="14280" y="419"/>
                    <a:pt x="14310" y="419"/>
                  </a:cubicBezTo>
                  <a:cubicBezTo>
                    <a:pt x="14400" y="419"/>
                    <a:pt x="14460" y="629"/>
                    <a:pt x="14520" y="629"/>
                  </a:cubicBezTo>
                  <a:cubicBezTo>
                    <a:pt x="14970" y="629"/>
                    <a:pt x="15390" y="839"/>
                    <a:pt x="15810" y="1049"/>
                  </a:cubicBezTo>
                  <a:cubicBezTo>
                    <a:pt x="16140" y="1258"/>
                    <a:pt x="16440" y="1468"/>
                    <a:pt x="16740" y="1678"/>
                  </a:cubicBezTo>
                  <a:cubicBezTo>
                    <a:pt x="17340" y="2097"/>
                    <a:pt x="17910" y="2517"/>
                    <a:pt x="18450" y="3146"/>
                  </a:cubicBezTo>
                  <a:cubicBezTo>
                    <a:pt x="19440" y="3984"/>
                    <a:pt x="20190" y="5033"/>
                    <a:pt x="20730" y="6291"/>
                  </a:cubicBezTo>
                  <a:cubicBezTo>
                    <a:pt x="20970" y="6920"/>
                    <a:pt x="21150" y="7340"/>
                    <a:pt x="21300" y="7969"/>
                  </a:cubicBezTo>
                  <a:cubicBezTo>
                    <a:pt x="21360" y="8388"/>
                    <a:pt x="21450" y="8598"/>
                    <a:pt x="21480" y="9017"/>
                  </a:cubicBezTo>
                  <a:cubicBezTo>
                    <a:pt x="21510" y="9017"/>
                    <a:pt x="21540" y="9437"/>
                    <a:pt x="21570" y="9856"/>
                  </a:cubicBezTo>
                  <a:cubicBezTo>
                    <a:pt x="21540" y="9437"/>
                    <a:pt x="21540" y="9437"/>
                    <a:pt x="21540" y="9437"/>
                  </a:cubicBezTo>
                  <a:cubicBezTo>
                    <a:pt x="21540" y="9437"/>
                    <a:pt x="21540" y="9437"/>
                    <a:pt x="21570" y="9647"/>
                  </a:cubicBezTo>
                  <a:cubicBezTo>
                    <a:pt x="21570" y="9647"/>
                    <a:pt x="21570" y="9647"/>
                    <a:pt x="21570" y="9647"/>
                  </a:cubicBezTo>
                  <a:cubicBezTo>
                    <a:pt x="21570" y="9647"/>
                    <a:pt x="21570" y="9647"/>
                    <a:pt x="21570" y="9647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570" y="9856"/>
                    <a:pt x="21570" y="9856"/>
                    <a:pt x="21570" y="9856"/>
                  </a:cubicBezTo>
                  <a:cubicBezTo>
                    <a:pt x="21600" y="10066"/>
                    <a:pt x="21600" y="10485"/>
                    <a:pt x="21600" y="10695"/>
                  </a:cubicBezTo>
                  <a:cubicBezTo>
                    <a:pt x="21600" y="11115"/>
                    <a:pt x="21570" y="11744"/>
                    <a:pt x="21480" y="12373"/>
                  </a:cubicBezTo>
                  <a:cubicBezTo>
                    <a:pt x="21360" y="13212"/>
                    <a:pt x="21090" y="14050"/>
                    <a:pt x="20730" y="15099"/>
                  </a:cubicBezTo>
                  <a:cubicBezTo>
                    <a:pt x="20190" y="16148"/>
                    <a:pt x="19440" y="17406"/>
                    <a:pt x="18450" y="18245"/>
                  </a:cubicBezTo>
                  <a:cubicBezTo>
                    <a:pt x="18420" y="18245"/>
                    <a:pt x="18420" y="18454"/>
                    <a:pt x="18390" y="18454"/>
                  </a:cubicBezTo>
                  <a:cubicBezTo>
                    <a:pt x="17550" y="19293"/>
                    <a:pt x="16650" y="19922"/>
                    <a:pt x="15690" y="20342"/>
                  </a:cubicBezTo>
                  <a:cubicBezTo>
                    <a:pt x="15690" y="20342"/>
                    <a:pt x="15660" y="20342"/>
                    <a:pt x="15660" y="20342"/>
                  </a:cubicBezTo>
                  <a:cubicBezTo>
                    <a:pt x="15630" y="20342"/>
                    <a:pt x="15630" y="20342"/>
                    <a:pt x="15600" y="20342"/>
                  </a:cubicBezTo>
                  <a:cubicBezTo>
                    <a:pt x="14160" y="21181"/>
                    <a:pt x="12570" y="21600"/>
                    <a:pt x="10800" y="21600"/>
                  </a:cubicBezTo>
                  <a:cubicBezTo>
                    <a:pt x="9030" y="21600"/>
                    <a:pt x="7440" y="21181"/>
                    <a:pt x="6000" y="20342"/>
                  </a:cubicBezTo>
                  <a:cubicBezTo>
                    <a:pt x="5970" y="20342"/>
                    <a:pt x="5970" y="20342"/>
                    <a:pt x="5940" y="20342"/>
                  </a:cubicBezTo>
                  <a:cubicBezTo>
                    <a:pt x="5940" y="20342"/>
                    <a:pt x="5910" y="20342"/>
                    <a:pt x="5910" y="20342"/>
                  </a:cubicBezTo>
                  <a:cubicBezTo>
                    <a:pt x="4950" y="19922"/>
                    <a:pt x="4050" y="19293"/>
                    <a:pt x="3210" y="18454"/>
                  </a:cubicBezTo>
                  <a:cubicBezTo>
                    <a:pt x="3180" y="18454"/>
                    <a:pt x="3180" y="18245"/>
                    <a:pt x="3150" y="18245"/>
                  </a:cubicBezTo>
                  <a:cubicBezTo>
                    <a:pt x="2460" y="17616"/>
                    <a:pt x="1860" y="16777"/>
                    <a:pt x="1410" y="15938"/>
                  </a:cubicBezTo>
                  <a:cubicBezTo>
                    <a:pt x="480" y="14470"/>
                    <a:pt x="0" y="12583"/>
                    <a:pt x="0" y="10695"/>
                  </a:cubicBezTo>
                  <a:cubicBezTo>
                    <a:pt x="0" y="10276"/>
                    <a:pt x="30" y="9856"/>
                    <a:pt x="60" y="9437"/>
                  </a:cubicBezTo>
                  <a:cubicBezTo>
                    <a:pt x="60" y="9647"/>
                    <a:pt x="60" y="9647"/>
                    <a:pt x="60" y="9647"/>
                  </a:cubicBezTo>
                  <a:cubicBezTo>
                    <a:pt x="90" y="9437"/>
                    <a:pt x="120" y="9017"/>
                    <a:pt x="150" y="8808"/>
                  </a:cubicBezTo>
                  <a:cubicBezTo>
                    <a:pt x="360" y="7550"/>
                    <a:pt x="750" y="6501"/>
                    <a:pt x="1410" y="5243"/>
                  </a:cubicBezTo>
                  <a:cubicBezTo>
                    <a:pt x="1860" y="4614"/>
                    <a:pt x="2460" y="3775"/>
                    <a:pt x="3150" y="3146"/>
                  </a:cubicBezTo>
                  <a:cubicBezTo>
                    <a:pt x="3690" y="2517"/>
                    <a:pt x="4260" y="2097"/>
                    <a:pt x="4830" y="1678"/>
                  </a:cubicBezTo>
                  <a:cubicBezTo>
                    <a:pt x="5130" y="1468"/>
                    <a:pt x="5430" y="1258"/>
                    <a:pt x="5760" y="1049"/>
                  </a:cubicBezTo>
                  <a:cubicBezTo>
                    <a:pt x="6090" y="1049"/>
                    <a:pt x="6420" y="839"/>
                    <a:pt x="6750" y="629"/>
                  </a:cubicBezTo>
                  <a:cubicBezTo>
                    <a:pt x="6840" y="629"/>
                    <a:pt x="6930" y="629"/>
                    <a:pt x="7020" y="629"/>
                  </a:cubicBezTo>
                  <a:cubicBezTo>
                    <a:pt x="7140" y="419"/>
                    <a:pt x="7230" y="419"/>
                    <a:pt x="7350" y="419"/>
                  </a:cubicBezTo>
                  <a:cubicBezTo>
                    <a:pt x="9030" y="0"/>
                    <a:pt x="9030" y="0"/>
                    <a:pt x="9030" y="0"/>
                  </a:cubicBezTo>
                  <a:cubicBezTo>
                    <a:pt x="9600" y="0"/>
                    <a:pt x="10200" y="0"/>
                    <a:pt x="10800" y="0"/>
                  </a:cubicBezTo>
                  <a:cubicBezTo>
                    <a:pt x="11190" y="0"/>
                    <a:pt x="11610" y="0"/>
                    <a:pt x="12000" y="0"/>
                  </a:cubicBezTo>
                  <a:cubicBezTo>
                    <a:pt x="13140" y="210"/>
                    <a:pt x="13140" y="210"/>
                    <a:pt x="13140" y="210"/>
                  </a:cubicBezTo>
                  <a:cubicBezTo>
                    <a:pt x="13230" y="210"/>
                    <a:pt x="13320" y="210"/>
                    <a:pt x="13410" y="21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5581"/>
          <p:cNvGrpSpPr/>
          <p:nvPr/>
        </p:nvGrpSpPr>
        <p:grpSpPr>
          <a:xfrm>
            <a:off x="479376" y="2547770"/>
            <a:ext cx="3935540" cy="1266762"/>
            <a:chOff x="0" y="0"/>
            <a:chExt cx="3556241" cy="1050492"/>
          </a:xfrm>
        </p:grpSpPr>
        <p:sp>
          <p:nvSpPr>
            <p:cNvPr id="27" name="Shape 5579"/>
            <p:cNvSpPr/>
            <p:nvPr/>
          </p:nvSpPr>
          <p:spPr>
            <a:xfrm rot="21578058">
              <a:off x="2676" y="11319"/>
              <a:ext cx="3549755" cy="84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78" y="470"/>
                  </a:moveTo>
                  <a:cubicBezTo>
                    <a:pt x="7200" y="470"/>
                    <a:pt x="7222" y="470"/>
                    <a:pt x="7245" y="470"/>
                  </a:cubicBezTo>
                  <a:cubicBezTo>
                    <a:pt x="8348" y="188"/>
                    <a:pt x="9517" y="0"/>
                    <a:pt x="10778" y="0"/>
                  </a:cubicBezTo>
                  <a:cubicBezTo>
                    <a:pt x="12082" y="0"/>
                    <a:pt x="13297" y="188"/>
                    <a:pt x="14422" y="470"/>
                  </a:cubicBezTo>
                  <a:cubicBezTo>
                    <a:pt x="14422" y="470"/>
                    <a:pt x="14422" y="470"/>
                    <a:pt x="14422" y="470"/>
                  </a:cubicBezTo>
                  <a:cubicBezTo>
                    <a:pt x="14445" y="470"/>
                    <a:pt x="14445" y="470"/>
                    <a:pt x="14467" y="470"/>
                  </a:cubicBezTo>
                  <a:cubicBezTo>
                    <a:pt x="16065" y="845"/>
                    <a:pt x="17527" y="1597"/>
                    <a:pt x="18810" y="2536"/>
                  </a:cubicBezTo>
                  <a:cubicBezTo>
                    <a:pt x="19395" y="3005"/>
                    <a:pt x="19890" y="3475"/>
                    <a:pt x="20318" y="4038"/>
                  </a:cubicBezTo>
                  <a:cubicBezTo>
                    <a:pt x="20497" y="5353"/>
                    <a:pt x="20655" y="6668"/>
                    <a:pt x="20813" y="8077"/>
                  </a:cubicBezTo>
                  <a:cubicBezTo>
                    <a:pt x="20947" y="9485"/>
                    <a:pt x="21060" y="10988"/>
                    <a:pt x="21173" y="12397"/>
                  </a:cubicBezTo>
                  <a:cubicBezTo>
                    <a:pt x="21173" y="12490"/>
                    <a:pt x="21195" y="12584"/>
                    <a:pt x="21195" y="12584"/>
                  </a:cubicBezTo>
                  <a:cubicBezTo>
                    <a:pt x="21397" y="15496"/>
                    <a:pt x="21532" y="18501"/>
                    <a:pt x="21600" y="21600"/>
                  </a:cubicBezTo>
                  <a:cubicBezTo>
                    <a:pt x="21105" y="20755"/>
                    <a:pt x="20047" y="20191"/>
                    <a:pt x="18450" y="19628"/>
                  </a:cubicBezTo>
                  <a:cubicBezTo>
                    <a:pt x="17977" y="19440"/>
                    <a:pt x="17483" y="19346"/>
                    <a:pt x="16965" y="19252"/>
                  </a:cubicBezTo>
                  <a:cubicBezTo>
                    <a:pt x="16493" y="19158"/>
                    <a:pt x="15975" y="19064"/>
                    <a:pt x="15457" y="18970"/>
                  </a:cubicBezTo>
                  <a:cubicBezTo>
                    <a:pt x="15255" y="18970"/>
                    <a:pt x="15255" y="18970"/>
                    <a:pt x="15255" y="18970"/>
                  </a:cubicBezTo>
                  <a:cubicBezTo>
                    <a:pt x="14378" y="18783"/>
                    <a:pt x="13500" y="18595"/>
                    <a:pt x="12555" y="18595"/>
                  </a:cubicBezTo>
                  <a:cubicBezTo>
                    <a:pt x="8888" y="18595"/>
                    <a:pt x="8888" y="18595"/>
                    <a:pt x="8888" y="18595"/>
                  </a:cubicBezTo>
                  <a:cubicBezTo>
                    <a:pt x="8033" y="18689"/>
                    <a:pt x="7200" y="18783"/>
                    <a:pt x="6390" y="18970"/>
                  </a:cubicBezTo>
                  <a:cubicBezTo>
                    <a:pt x="6120" y="18970"/>
                    <a:pt x="6120" y="18970"/>
                    <a:pt x="6120" y="18970"/>
                  </a:cubicBezTo>
                  <a:cubicBezTo>
                    <a:pt x="5603" y="19064"/>
                    <a:pt x="5108" y="19158"/>
                    <a:pt x="4613" y="19252"/>
                  </a:cubicBezTo>
                  <a:cubicBezTo>
                    <a:pt x="4095" y="19346"/>
                    <a:pt x="3623" y="19440"/>
                    <a:pt x="3150" y="19628"/>
                  </a:cubicBezTo>
                  <a:cubicBezTo>
                    <a:pt x="1620" y="20097"/>
                    <a:pt x="608" y="20755"/>
                    <a:pt x="68" y="21506"/>
                  </a:cubicBezTo>
                  <a:cubicBezTo>
                    <a:pt x="90" y="21506"/>
                    <a:pt x="90" y="21506"/>
                    <a:pt x="68" y="2150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5" y="18501"/>
                    <a:pt x="180" y="15496"/>
                    <a:pt x="383" y="12678"/>
                  </a:cubicBezTo>
                  <a:cubicBezTo>
                    <a:pt x="383" y="12584"/>
                    <a:pt x="383" y="12490"/>
                    <a:pt x="405" y="12490"/>
                  </a:cubicBezTo>
                  <a:cubicBezTo>
                    <a:pt x="495" y="10988"/>
                    <a:pt x="630" y="9485"/>
                    <a:pt x="788" y="8077"/>
                  </a:cubicBezTo>
                  <a:cubicBezTo>
                    <a:pt x="923" y="6668"/>
                    <a:pt x="1080" y="5353"/>
                    <a:pt x="1260" y="3944"/>
                  </a:cubicBezTo>
                  <a:cubicBezTo>
                    <a:pt x="1665" y="3475"/>
                    <a:pt x="2183" y="3005"/>
                    <a:pt x="2745" y="2536"/>
                  </a:cubicBezTo>
                  <a:cubicBezTo>
                    <a:pt x="4050" y="1597"/>
                    <a:pt x="5513" y="845"/>
                    <a:pt x="7155" y="470"/>
                  </a:cubicBezTo>
                  <a:cubicBezTo>
                    <a:pt x="7155" y="470"/>
                    <a:pt x="7178" y="470"/>
                    <a:pt x="7178" y="47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Shape 5580"/>
            <p:cNvSpPr/>
            <p:nvPr/>
          </p:nvSpPr>
          <p:spPr>
            <a:xfrm rot="21578058">
              <a:off x="5710" y="784542"/>
              <a:ext cx="3549756" cy="25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5" y="2504"/>
                  </a:moveTo>
                  <a:cubicBezTo>
                    <a:pt x="5175" y="1878"/>
                    <a:pt x="5648" y="1565"/>
                    <a:pt x="6120" y="1252"/>
                  </a:cubicBezTo>
                  <a:cubicBezTo>
                    <a:pt x="8618" y="313"/>
                    <a:pt x="8618" y="313"/>
                    <a:pt x="8618" y="313"/>
                  </a:cubicBezTo>
                  <a:cubicBezTo>
                    <a:pt x="9315" y="313"/>
                    <a:pt x="10035" y="0"/>
                    <a:pt x="10800" y="0"/>
                  </a:cubicBezTo>
                  <a:cubicBezTo>
                    <a:pt x="11542" y="0"/>
                    <a:pt x="12262" y="313"/>
                    <a:pt x="12960" y="313"/>
                  </a:cubicBezTo>
                  <a:cubicBezTo>
                    <a:pt x="15457" y="1252"/>
                    <a:pt x="15457" y="1252"/>
                    <a:pt x="15457" y="1252"/>
                  </a:cubicBezTo>
                  <a:cubicBezTo>
                    <a:pt x="15525" y="1252"/>
                    <a:pt x="15592" y="1252"/>
                    <a:pt x="15660" y="1252"/>
                  </a:cubicBezTo>
                  <a:cubicBezTo>
                    <a:pt x="16268" y="1878"/>
                    <a:pt x="16268" y="1878"/>
                    <a:pt x="16268" y="1878"/>
                  </a:cubicBezTo>
                  <a:cubicBezTo>
                    <a:pt x="16470" y="1878"/>
                    <a:pt x="16673" y="2191"/>
                    <a:pt x="16875" y="2504"/>
                  </a:cubicBezTo>
                  <a:cubicBezTo>
                    <a:pt x="16875" y="2504"/>
                    <a:pt x="16897" y="2504"/>
                    <a:pt x="16897" y="2504"/>
                  </a:cubicBezTo>
                  <a:cubicBezTo>
                    <a:pt x="19620" y="5635"/>
                    <a:pt x="19620" y="5635"/>
                    <a:pt x="19620" y="5635"/>
                  </a:cubicBezTo>
                  <a:cubicBezTo>
                    <a:pt x="19620" y="5635"/>
                    <a:pt x="19643" y="5635"/>
                    <a:pt x="19665" y="5635"/>
                  </a:cubicBezTo>
                  <a:cubicBezTo>
                    <a:pt x="19732" y="5948"/>
                    <a:pt x="19800" y="5948"/>
                    <a:pt x="19890" y="5948"/>
                  </a:cubicBezTo>
                  <a:cubicBezTo>
                    <a:pt x="20002" y="6261"/>
                    <a:pt x="20115" y="6261"/>
                    <a:pt x="20228" y="6574"/>
                  </a:cubicBezTo>
                  <a:cubicBezTo>
                    <a:pt x="20452" y="6887"/>
                    <a:pt x="20655" y="7513"/>
                    <a:pt x="20880" y="7826"/>
                  </a:cubicBezTo>
                  <a:cubicBezTo>
                    <a:pt x="20902" y="7826"/>
                    <a:pt x="20925" y="7826"/>
                    <a:pt x="20947" y="7826"/>
                  </a:cubicBezTo>
                  <a:cubicBezTo>
                    <a:pt x="20947" y="7826"/>
                    <a:pt x="20947" y="7826"/>
                    <a:pt x="20970" y="7826"/>
                  </a:cubicBezTo>
                  <a:cubicBezTo>
                    <a:pt x="21330" y="8765"/>
                    <a:pt x="21330" y="8765"/>
                    <a:pt x="21330" y="8765"/>
                  </a:cubicBezTo>
                  <a:cubicBezTo>
                    <a:pt x="21352" y="8765"/>
                    <a:pt x="21397" y="8765"/>
                    <a:pt x="21442" y="9078"/>
                  </a:cubicBezTo>
                  <a:cubicBezTo>
                    <a:pt x="21532" y="9391"/>
                    <a:pt x="21577" y="10017"/>
                    <a:pt x="21600" y="10643"/>
                  </a:cubicBezTo>
                  <a:cubicBezTo>
                    <a:pt x="21600" y="10643"/>
                    <a:pt x="21600" y="10957"/>
                    <a:pt x="21600" y="11270"/>
                  </a:cubicBezTo>
                  <a:cubicBezTo>
                    <a:pt x="21532" y="14087"/>
                    <a:pt x="20475" y="16591"/>
                    <a:pt x="18450" y="18470"/>
                  </a:cubicBezTo>
                  <a:cubicBezTo>
                    <a:pt x="16335" y="20661"/>
                    <a:pt x="13793" y="21600"/>
                    <a:pt x="10800" y="21600"/>
                  </a:cubicBezTo>
                  <a:cubicBezTo>
                    <a:pt x="7808" y="21600"/>
                    <a:pt x="5265" y="20661"/>
                    <a:pt x="3150" y="18470"/>
                  </a:cubicBezTo>
                  <a:cubicBezTo>
                    <a:pt x="1058" y="16278"/>
                    <a:pt x="0" y="13774"/>
                    <a:pt x="0" y="10957"/>
                  </a:cubicBezTo>
                  <a:cubicBezTo>
                    <a:pt x="0" y="10330"/>
                    <a:pt x="45" y="9704"/>
                    <a:pt x="158" y="9078"/>
                  </a:cubicBezTo>
                  <a:cubicBezTo>
                    <a:pt x="203" y="8765"/>
                    <a:pt x="248" y="8765"/>
                    <a:pt x="293" y="8765"/>
                  </a:cubicBezTo>
                  <a:cubicBezTo>
                    <a:pt x="653" y="7826"/>
                    <a:pt x="653" y="7826"/>
                    <a:pt x="653" y="7826"/>
                  </a:cubicBezTo>
                  <a:cubicBezTo>
                    <a:pt x="675" y="7826"/>
                    <a:pt x="698" y="7826"/>
                    <a:pt x="720" y="7826"/>
                  </a:cubicBezTo>
                  <a:cubicBezTo>
                    <a:pt x="743" y="7826"/>
                    <a:pt x="765" y="7826"/>
                    <a:pt x="788" y="7826"/>
                  </a:cubicBezTo>
                  <a:cubicBezTo>
                    <a:pt x="810" y="7513"/>
                    <a:pt x="833" y="7513"/>
                    <a:pt x="855" y="7513"/>
                  </a:cubicBezTo>
                  <a:cubicBezTo>
                    <a:pt x="878" y="7513"/>
                    <a:pt x="900" y="7513"/>
                    <a:pt x="923" y="7513"/>
                  </a:cubicBezTo>
                  <a:cubicBezTo>
                    <a:pt x="923" y="7513"/>
                    <a:pt x="945" y="7200"/>
                    <a:pt x="968" y="7200"/>
                  </a:cubicBezTo>
                  <a:cubicBezTo>
                    <a:pt x="1035" y="7200"/>
                    <a:pt x="1125" y="7200"/>
                    <a:pt x="1193" y="6887"/>
                  </a:cubicBezTo>
                  <a:cubicBezTo>
                    <a:pt x="1215" y="6887"/>
                    <a:pt x="1238" y="6887"/>
                    <a:pt x="1260" y="6887"/>
                  </a:cubicBezTo>
                  <a:cubicBezTo>
                    <a:pt x="1305" y="6574"/>
                    <a:pt x="1350" y="6574"/>
                    <a:pt x="1418" y="6574"/>
                  </a:cubicBezTo>
                  <a:cubicBezTo>
                    <a:pt x="1440" y="6574"/>
                    <a:pt x="1463" y="6574"/>
                    <a:pt x="1463" y="6574"/>
                  </a:cubicBezTo>
                  <a:cubicBezTo>
                    <a:pt x="1485" y="6261"/>
                    <a:pt x="1508" y="6261"/>
                    <a:pt x="1530" y="6261"/>
                  </a:cubicBezTo>
                  <a:cubicBezTo>
                    <a:pt x="4590" y="2504"/>
                    <a:pt x="4590" y="2504"/>
                    <a:pt x="4590" y="2504"/>
                  </a:cubicBezTo>
                  <a:cubicBezTo>
                    <a:pt x="4635" y="2504"/>
                    <a:pt x="4680" y="2504"/>
                    <a:pt x="4725" y="250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5584"/>
          <p:cNvGrpSpPr/>
          <p:nvPr/>
        </p:nvGrpSpPr>
        <p:grpSpPr>
          <a:xfrm>
            <a:off x="839416" y="4927218"/>
            <a:ext cx="3274282" cy="1238086"/>
            <a:chOff x="0" y="0"/>
            <a:chExt cx="2880181" cy="935718"/>
          </a:xfrm>
        </p:grpSpPr>
        <p:sp>
          <p:nvSpPr>
            <p:cNvPr id="30" name="Shape 5582"/>
            <p:cNvSpPr/>
            <p:nvPr/>
          </p:nvSpPr>
          <p:spPr>
            <a:xfrm rot="21578058">
              <a:off x="7467" y="267538"/>
              <a:ext cx="2870135" cy="65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" y="243"/>
                    <a:pt x="84" y="485"/>
                    <a:pt x="84" y="485"/>
                  </a:cubicBezTo>
                  <a:cubicBezTo>
                    <a:pt x="139" y="728"/>
                    <a:pt x="195" y="971"/>
                    <a:pt x="278" y="1092"/>
                  </a:cubicBezTo>
                  <a:cubicBezTo>
                    <a:pt x="362" y="1335"/>
                    <a:pt x="418" y="1456"/>
                    <a:pt x="501" y="1578"/>
                  </a:cubicBezTo>
                  <a:cubicBezTo>
                    <a:pt x="612" y="1820"/>
                    <a:pt x="724" y="1942"/>
                    <a:pt x="835" y="2184"/>
                  </a:cubicBezTo>
                  <a:cubicBezTo>
                    <a:pt x="1364" y="2912"/>
                    <a:pt x="2143" y="3640"/>
                    <a:pt x="3145" y="4247"/>
                  </a:cubicBezTo>
                  <a:cubicBezTo>
                    <a:pt x="3674" y="4611"/>
                    <a:pt x="4231" y="4854"/>
                    <a:pt x="4843" y="5097"/>
                  </a:cubicBezTo>
                  <a:cubicBezTo>
                    <a:pt x="5149" y="5218"/>
                    <a:pt x="5456" y="5339"/>
                    <a:pt x="5790" y="5461"/>
                  </a:cubicBezTo>
                  <a:cubicBezTo>
                    <a:pt x="6207" y="5582"/>
                    <a:pt x="6625" y="5703"/>
                    <a:pt x="7070" y="5825"/>
                  </a:cubicBezTo>
                  <a:cubicBezTo>
                    <a:pt x="7126" y="5825"/>
                    <a:pt x="7181" y="5825"/>
                    <a:pt x="7237" y="5825"/>
                  </a:cubicBezTo>
                  <a:cubicBezTo>
                    <a:pt x="7237" y="5825"/>
                    <a:pt x="7265" y="5825"/>
                    <a:pt x="7293" y="5825"/>
                  </a:cubicBezTo>
                  <a:cubicBezTo>
                    <a:pt x="7321" y="5825"/>
                    <a:pt x="7321" y="5825"/>
                    <a:pt x="7348" y="5825"/>
                  </a:cubicBezTo>
                  <a:cubicBezTo>
                    <a:pt x="7460" y="5946"/>
                    <a:pt x="7543" y="5946"/>
                    <a:pt x="7599" y="5946"/>
                  </a:cubicBezTo>
                  <a:cubicBezTo>
                    <a:pt x="7655" y="5946"/>
                    <a:pt x="7710" y="5946"/>
                    <a:pt x="7738" y="5946"/>
                  </a:cubicBezTo>
                  <a:cubicBezTo>
                    <a:pt x="8184" y="5946"/>
                    <a:pt x="8184" y="5946"/>
                    <a:pt x="8184" y="5946"/>
                  </a:cubicBezTo>
                  <a:cubicBezTo>
                    <a:pt x="8267" y="5946"/>
                    <a:pt x="8378" y="6067"/>
                    <a:pt x="8462" y="6067"/>
                  </a:cubicBezTo>
                  <a:cubicBezTo>
                    <a:pt x="9603" y="6067"/>
                    <a:pt x="9603" y="6067"/>
                    <a:pt x="9603" y="6067"/>
                  </a:cubicBezTo>
                  <a:cubicBezTo>
                    <a:pt x="9993" y="6189"/>
                    <a:pt x="10410" y="6189"/>
                    <a:pt x="10800" y="6189"/>
                  </a:cubicBezTo>
                  <a:cubicBezTo>
                    <a:pt x="11412" y="6189"/>
                    <a:pt x="11997" y="6189"/>
                    <a:pt x="12581" y="6067"/>
                  </a:cubicBezTo>
                  <a:cubicBezTo>
                    <a:pt x="14279" y="5825"/>
                    <a:pt x="14279" y="5825"/>
                    <a:pt x="14279" y="5825"/>
                  </a:cubicBezTo>
                  <a:cubicBezTo>
                    <a:pt x="14391" y="5825"/>
                    <a:pt x="14502" y="5825"/>
                    <a:pt x="14586" y="5825"/>
                  </a:cubicBezTo>
                  <a:cubicBezTo>
                    <a:pt x="14697" y="5703"/>
                    <a:pt x="14780" y="5703"/>
                    <a:pt x="14892" y="5703"/>
                  </a:cubicBezTo>
                  <a:cubicBezTo>
                    <a:pt x="15226" y="5582"/>
                    <a:pt x="15560" y="5582"/>
                    <a:pt x="15866" y="5461"/>
                  </a:cubicBezTo>
                  <a:cubicBezTo>
                    <a:pt x="16200" y="5339"/>
                    <a:pt x="16478" y="5218"/>
                    <a:pt x="16785" y="5097"/>
                  </a:cubicBezTo>
                  <a:cubicBezTo>
                    <a:pt x="17369" y="4854"/>
                    <a:pt x="17954" y="4490"/>
                    <a:pt x="18482" y="4247"/>
                  </a:cubicBezTo>
                  <a:cubicBezTo>
                    <a:pt x="19011" y="3883"/>
                    <a:pt x="19485" y="3519"/>
                    <a:pt x="19874" y="3155"/>
                  </a:cubicBezTo>
                  <a:cubicBezTo>
                    <a:pt x="20013" y="3034"/>
                    <a:pt x="20125" y="2912"/>
                    <a:pt x="20264" y="2791"/>
                  </a:cubicBezTo>
                  <a:cubicBezTo>
                    <a:pt x="20876" y="2063"/>
                    <a:pt x="21294" y="1335"/>
                    <a:pt x="21516" y="607"/>
                  </a:cubicBezTo>
                  <a:cubicBezTo>
                    <a:pt x="21544" y="485"/>
                    <a:pt x="21572" y="243"/>
                    <a:pt x="21600" y="121"/>
                  </a:cubicBezTo>
                  <a:cubicBezTo>
                    <a:pt x="21572" y="243"/>
                    <a:pt x="21572" y="243"/>
                    <a:pt x="21572" y="243"/>
                  </a:cubicBezTo>
                  <a:cubicBezTo>
                    <a:pt x="21572" y="364"/>
                    <a:pt x="21572" y="364"/>
                    <a:pt x="21572" y="364"/>
                  </a:cubicBezTo>
                  <a:cubicBezTo>
                    <a:pt x="21516" y="728"/>
                    <a:pt x="21405" y="1092"/>
                    <a:pt x="21294" y="1699"/>
                  </a:cubicBezTo>
                  <a:cubicBezTo>
                    <a:pt x="21210" y="2063"/>
                    <a:pt x="21127" y="2427"/>
                    <a:pt x="21043" y="2791"/>
                  </a:cubicBezTo>
                  <a:cubicBezTo>
                    <a:pt x="20960" y="3155"/>
                    <a:pt x="20876" y="3519"/>
                    <a:pt x="20821" y="3883"/>
                  </a:cubicBezTo>
                  <a:cubicBezTo>
                    <a:pt x="18009" y="15654"/>
                    <a:pt x="14669" y="21600"/>
                    <a:pt x="10772" y="21600"/>
                  </a:cubicBezTo>
                  <a:cubicBezTo>
                    <a:pt x="6931" y="21600"/>
                    <a:pt x="3619" y="15897"/>
                    <a:pt x="835" y="4369"/>
                  </a:cubicBezTo>
                  <a:cubicBezTo>
                    <a:pt x="724" y="3883"/>
                    <a:pt x="612" y="3398"/>
                    <a:pt x="501" y="2791"/>
                  </a:cubicBezTo>
                  <a:cubicBezTo>
                    <a:pt x="418" y="2548"/>
                    <a:pt x="362" y="2184"/>
                    <a:pt x="278" y="1942"/>
                  </a:cubicBezTo>
                  <a:cubicBezTo>
                    <a:pt x="223" y="1578"/>
                    <a:pt x="167" y="1335"/>
                    <a:pt x="84" y="849"/>
                  </a:cubicBezTo>
                  <a:cubicBezTo>
                    <a:pt x="28" y="607"/>
                    <a:pt x="0" y="243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8" y="121"/>
                    <a:pt x="28" y="243"/>
                    <a:pt x="28" y="2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Shape 5583"/>
            <p:cNvSpPr/>
            <p:nvPr/>
          </p:nvSpPr>
          <p:spPr>
            <a:xfrm rot="21578058">
              <a:off x="1279" y="9179"/>
              <a:ext cx="2877624" cy="41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" y="11676"/>
                  </a:moveTo>
                  <a:cubicBezTo>
                    <a:pt x="56" y="11870"/>
                    <a:pt x="56" y="11870"/>
                    <a:pt x="56" y="11870"/>
                  </a:cubicBezTo>
                  <a:cubicBezTo>
                    <a:pt x="28" y="11870"/>
                    <a:pt x="28" y="11870"/>
                    <a:pt x="28" y="11870"/>
                  </a:cubicBezTo>
                  <a:cubicBezTo>
                    <a:pt x="28" y="11676"/>
                    <a:pt x="28" y="11676"/>
                    <a:pt x="28" y="11676"/>
                  </a:cubicBezTo>
                  <a:cubicBezTo>
                    <a:pt x="28" y="11676"/>
                    <a:pt x="28" y="11676"/>
                    <a:pt x="28" y="11676"/>
                  </a:cubicBezTo>
                  <a:cubicBezTo>
                    <a:pt x="28" y="11676"/>
                    <a:pt x="28" y="11676"/>
                    <a:pt x="28" y="11481"/>
                  </a:cubicBezTo>
                  <a:cubicBezTo>
                    <a:pt x="28" y="11481"/>
                    <a:pt x="28" y="11481"/>
                    <a:pt x="28" y="11481"/>
                  </a:cubicBezTo>
                  <a:cubicBezTo>
                    <a:pt x="0" y="11286"/>
                    <a:pt x="0" y="11092"/>
                    <a:pt x="0" y="10897"/>
                  </a:cubicBezTo>
                  <a:cubicBezTo>
                    <a:pt x="0" y="10314"/>
                    <a:pt x="28" y="9730"/>
                    <a:pt x="111" y="9146"/>
                  </a:cubicBezTo>
                  <a:cubicBezTo>
                    <a:pt x="250" y="8173"/>
                    <a:pt x="500" y="7395"/>
                    <a:pt x="888" y="6422"/>
                  </a:cubicBezTo>
                  <a:cubicBezTo>
                    <a:pt x="1416" y="5254"/>
                    <a:pt x="2166" y="4086"/>
                    <a:pt x="3165" y="3114"/>
                  </a:cubicBezTo>
                  <a:cubicBezTo>
                    <a:pt x="3193" y="3114"/>
                    <a:pt x="3193" y="3114"/>
                    <a:pt x="3221" y="3114"/>
                  </a:cubicBezTo>
                  <a:cubicBezTo>
                    <a:pt x="4053" y="2141"/>
                    <a:pt x="4942" y="1557"/>
                    <a:pt x="5914" y="973"/>
                  </a:cubicBezTo>
                  <a:cubicBezTo>
                    <a:pt x="5914" y="973"/>
                    <a:pt x="5941" y="973"/>
                    <a:pt x="5941" y="973"/>
                  </a:cubicBezTo>
                  <a:cubicBezTo>
                    <a:pt x="5969" y="973"/>
                    <a:pt x="5969" y="973"/>
                    <a:pt x="5997" y="973"/>
                  </a:cubicBezTo>
                  <a:cubicBezTo>
                    <a:pt x="7441" y="389"/>
                    <a:pt x="9051" y="0"/>
                    <a:pt x="10800" y="0"/>
                  </a:cubicBezTo>
                  <a:cubicBezTo>
                    <a:pt x="12577" y="0"/>
                    <a:pt x="14187" y="389"/>
                    <a:pt x="15631" y="973"/>
                  </a:cubicBezTo>
                  <a:cubicBezTo>
                    <a:pt x="15631" y="1168"/>
                    <a:pt x="15659" y="1168"/>
                    <a:pt x="15659" y="1168"/>
                  </a:cubicBezTo>
                  <a:cubicBezTo>
                    <a:pt x="15686" y="1168"/>
                    <a:pt x="15686" y="1168"/>
                    <a:pt x="15714" y="1168"/>
                  </a:cubicBezTo>
                  <a:cubicBezTo>
                    <a:pt x="16686" y="1557"/>
                    <a:pt x="17574" y="2335"/>
                    <a:pt x="18407" y="3114"/>
                  </a:cubicBezTo>
                  <a:cubicBezTo>
                    <a:pt x="18435" y="3114"/>
                    <a:pt x="18435" y="3114"/>
                    <a:pt x="18463" y="3114"/>
                  </a:cubicBezTo>
                  <a:cubicBezTo>
                    <a:pt x="19157" y="3892"/>
                    <a:pt x="19768" y="4670"/>
                    <a:pt x="20240" y="5449"/>
                  </a:cubicBezTo>
                  <a:cubicBezTo>
                    <a:pt x="21156" y="7005"/>
                    <a:pt x="21600" y="8951"/>
                    <a:pt x="21600" y="10897"/>
                  </a:cubicBezTo>
                  <a:cubicBezTo>
                    <a:pt x="21600" y="11092"/>
                    <a:pt x="21600" y="11676"/>
                    <a:pt x="21544" y="12065"/>
                  </a:cubicBezTo>
                  <a:cubicBezTo>
                    <a:pt x="21572" y="11870"/>
                    <a:pt x="21572" y="11870"/>
                    <a:pt x="21572" y="11870"/>
                  </a:cubicBezTo>
                  <a:cubicBezTo>
                    <a:pt x="21544" y="12065"/>
                    <a:pt x="21517" y="12454"/>
                    <a:pt x="21489" y="12649"/>
                  </a:cubicBezTo>
                  <a:cubicBezTo>
                    <a:pt x="21267" y="13816"/>
                    <a:pt x="20850" y="15178"/>
                    <a:pt x="20240" y="16151"/>
                  </a:cubicBezTo>
                  <a:cubicBezTo>
                    <a:pt x="19768" y="16930"/>
                    <a:pt x="19157" y="17708"/>
                    <a:pt x="18463" y="18486"/>
                  </a:cubicBezTo>
                  <a:cubicBezTo>
                    <a:pt x="17935" y="19070"/>
                    <a:pt x="17352" y="19459"/>
                    <a:pt x="16769" y="19849"/>
                  </a:cubicBezTo>
                  <a:cubicBezTo>
                    <a:pt x="16492" y="20043"/>
                    <a:pt x="16186" y="20238"/>
                    <a:pt x="15853" y="20432"/>
                  </a:cubicBezTo>
                  <a:cubicBezTo>
                    <a:pt x="15548" y="20627"/>
                    <a:pt x="15214" y="20822"/>
                    <a:pt x="14881" y="20822"/>
                  </a:cubicBezTo>
                  <a:cubicBezTo>
                    <a:pt x="14770" y="21016"/>
                    <a:pt x="14687" y="21016"/>
                    <a:pt x="14604" y="21016"/>
                  </a:cubicBezTo>
                  <a:cubicBezTo>
                    <a:pt x="14493" y="21016"/>
                    <a:pt x="14381" y="21016"/>
                    <a:pt x="14270" y="21016"/>
                  </a:cubicBezTo>
                  <a:cubicBezTo>
                    <a:pt x="12577" y="21405"/>
                    <a:pt x="12577" y="21405"/>
                    <a:pt x="12577" y="21405"/>
                  </a:cubicBezTo>
                  <a:cubicBezTo>
                    <a:pt x="11994" y="21600"/>
                    <a:pt x="11411" y="21600"/>
                    <a:pt x="10800" y="21600"/>
                  </a:cubicBezTo>
                  <a:cubicBezTo>
                    <a:pt x="10411" y="21600"/>
                    <a:pt x="9995" y="21600"/>
                    <a:pt x="9606" y="21600"/>
                  </a:cubicBezTo>
                  <a:cubicBezTo>
                    <a:pt x="8468" y="21405"/>
                    <a:pt x="8468" y="21405"/>
                    <a:pt x="8468" y="21405"/>
                  </a:cubicBezTo>
                  <a:cubicBezTo>
                    <a:pt x="8385" y="21405"/>
                    <a:pt x="8274" y="21405"/>
                    <a:pt x="8190" y="21405"/>
                  </a:cubicBezTo>
                  <a:cubicBezTo>
                    <a:pt x="7746" y="21211"/>
                    <a:pt x="7746" y="21211"/>
                    <a:pt x="7746" y="21211"/>
                  </a:cubicBezTo>
                  <a:cubicBezTo>
                    <a:pt x="7718" y="21211"/>
                    <a:pt x="7663" y="21211"/>
                    <a:pt x="7607" y="21211"/>
                  </a:cubicBezTo>
                  <a:cubicBezTo>
                    <a:pt x="7552" y="21211"/>
                    <a:pt x="7468" y="21211"/>
                    <a:pt x="7357" y="21016"/>
                  </a:cubicBezTo>
                  <a:cubicBezTo>
                    <a:pt x="7330" y="21016"/>
                    <a:pt x="7330" y="21016"/>
                    <a:pt x="7302" y="21016"/>
                  </a:cubicBezTo>
                  <a:cubicBezTo>
                    <a:pt x="7219" y="21016"/>
                    <a:pt x="7135" y="21016"/>
                    <a:pt x="7080" y="21016"/>
                  </a:cubicBezTo>
                  <a:cubicBezTo>
                    <a:pt x="6635" y="20822"/>
                    <a:pt x="6219" y="20627"/>
                    <a:pt x="5803" y="20432"/>
                  </a:cubicBezTo>
                  <a:cubicBezTo>
                    <a:pt x="5469" y="20238"/>
                    <a:pt x="5164" y="20043"/>
                    <a:pt x="4859" y="19849"/>
                  </a:cubicBezTo>
                  <a:cubicBezTo>
                    <a:pt x="4248" y="19459"/>
                    <a:pt x="3693" y="19070"/>
                    <a:pt x="3165" y="18486"/>
                  </a:cubicBezTo>
                  <a:cubicBezTo>
                    <a:pt x="2166" y="17514"/>
                    <a:pt x="1416" y="16346"/>
                    <a:pt x="888" y="15178"/>
                  </a:cubicBezTo>
                  <a:cubicBezTo>
                    <a:pt x="639" y="14595"/>
                    <a:pt x="444" y="14011"/>
                    <a:pt x="305" y="13622"/>
                  </a:cubicBezTo>
                  <a:cubicBezTo>
                    <a:pt x="222" y="13232"/>
                    <a:pt x="167" y="12843"/>
                    <a:pt x="111" y="12454"/>
                  </a:cubicBezTo>
                  <a:cubicBezTo>
                    <a:pt x="111" y="12454"/>
                    <a:pt x="83" y="12065"/>
                    <a:pt x="28" y="116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13465" y="1745486"/>
            <a:ext cx="2874992" cy="36933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Бизнес-аналитик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3465" y="2745161"/>
            <a:ext cx="2874992" cy="4824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Архитектор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2515" y="4108935"/>
            <a:ext cx="2874992" cy="48248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ETL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6149" y="5589240"/>
            <a:ext cx="287499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Data </a:t>
            </a:r>
            <a:r>
              <a:rPr lang="en-US" sz="2000" b="1" dirty="0" smtClean="0">
                <a:solidFill>
                  <a:prstClr val="black"/>
                </a:solidFill>
              </a:rPr>
              <a:t>Mining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9105" y="1124744"/>
            <a:ext cx="5151987" cy="13849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Бизнес-аналитик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Выявление бизнес-целей заказчика, продумывание концепций решения и формирование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требований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8629" y="2492896"/>
            <a:ext cx="5151987" cy="12926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</a:rPr>
              <a:t>Архитектор</a:t>
            </a:r>
            <a:endParaRPr lang="en-US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Принятие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ключевых проектных решений относительно внутреннего устройства программной системы и её технических интерфейсов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88629" y="3659748"/>
            <a:ext cx="5151987" cy="156966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sz="2400" b="1" dirty="0">
                <a:solidFill>
                  <a:prstClr val="black"/>
                </a:solidFill>
              </a:rPr>
              <a:t>Data </a:t>
            </a:r>
            <a:r>
              <a:rPr lang="en-US" sz="2400" b="1" dirty="0" smtClean="0">
                <a:solidFill>
                  <a:prstClr val="black"/>
                </a:solidFill>
              </a:rPr>
              <a:t>Engineer</a:t>
            </a:r>
            <a:endParaRPr lang="en-US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Проектирование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, разработка и оптимизация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процессов, позволяющих реализовать эффективное хранение и обработку накопленных данных, в том числе, большого объема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9105" y="5079123"/>
            <a:ext cx="5591511" cy="156966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just"/>
            <a:r>
              <a:rPr lang="en-US" sz="2400" b="1" dirty="0" smtClean="0">
                <a:solidFill>
                  <a:prstClr val="black"/>
                </a:solidFill>
              </a:rPr>
              <a:t>Data Scientist</a:t>
            </a:r>
            <a:endParaRPr lang="ru-RU" sz="2400" b="1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Универсальный специалист,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который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выполняет постановку задачи на математическом языке, проводит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полный цикл работы с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данными (поиск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подготовка, создание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предиктивной модели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), оценивает результат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3" name="Group 8"/>
          <p:cNvGrpSpPr/>
          <p:nvPr/>
        </p:nvGrpSpPr>
        <p:grpSpPr>
          <a:xfrm>
            <a:off x="3984086" y="1412776"/>
            <a:ext cx="1809842" cy="917544"/>
            <a:chOff x="3841750" y="1729575"/>
            <a:chExt cx="1635414" cy="760895"/>
          </a:xfrm>
        </p:grpSpPr>
        <p:sp>
          <p:nvSpPr>
            <p:cNvPr id="44" name="Oval 3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5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"/>
            <p:cNvCxnSpPr>
              <a:stCxn id="44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8"/>
          <p:cNvGrpSpPr/>
          <p:nvPr/>
        </p:nvGrpSpPr>
        <p:grpSpPr>
          <a:xfrm>
            <a:off x="4464495" y="2682299"/>
            <a:ext cx="1809842" cy="917544"/>
            <a:chOff x="3841750" y="1729575"/>
            <a:chExt cx="1635414" cy="760895"/>
          </a:xfrm>
        </p:grpSpPr>
        <p:sp>
          <p:nvSpPr>
            <p:cNvPr id="48" name="Oval 69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70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1"/>
            <p:cNvCxnSpPr>
              <a:stCxn id="48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72"/>
          <p:cNvGrpSpPr/>
          <p:nvPr/>
        </p:nvGrpSpPr>
        <p:grpSpPr>
          <a:xfrm>
            <a:off x="4464495" y="3943537"/>
            <a:ext cx="1809842" cy="917544"/>
            <a:chOff x="3841750" y="1729575"/>
            <a:chExt cx="1635414" cy="760895"/>
          </a:xfrm>
        </p:grpSpPr>
        <p:sp>
          <p:nvSpPr>
            <p:cNvPr id="52" name="Oval 73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74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5"/>
            <p:cNvCxnSpPr>
              <a:stCxn id="52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76"/>
          <p:cNvGrpSpPr/>
          <p:nvPr/>
        </p:nvGrpSpPr>
        <p:grpSpPr>
          <a:xfrm>
            <a:off x="3984086" y="5362912"/>
            <a:ext cx="1809842" cy="917544"/>
            <a:chOff x="3841750" y="1729575"/>
            <a:chExt cx="1635414" cy="760895"/>
          </a:xfrm>
        </p:grpSpPr>
        <p:sp>
          <p:nvSpPr>
            <p:cNvPr id="56" name="Oval 77"/>
            <p:cNvSpPr/>
            <p:nvPr/>
          </p:nvSpPr>
          <p:spPr>
            <a:xfrm>
              <a:off x="3841750" y="2021639"/>
              <a:ext cx="154535" cy="154535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7" name="Straight Connector 78"/>
            <p:cNvCxnSpPr/>
            <p:nvPr/>
          </p:nvCxnSpPr>
          <p:spPr>
            <a:xfrm>
              <a:off x="5477164" y="1729575"/>
              <a:ext cx="0" cy="76089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9"/>
            <p:cNvCxnSpPr>
              <a:stCxn id="56" idx="6"/>
            </p:cNvCxnSpPr>
            <p:nvPr/>
          </p:nvCxnSpPr>
          <p:spPr>
            <a:xfrm flipV="1">
              <a:off x="3996285" y="2098906"/>
              <a:ext cx="1480879" cy="1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37429" y="4148816"/>
            <a:ext cx="2874992" cy="36933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>
            <a:defPPr>
              <a:defRPr lang="ru-RU"/>
            </a:defPPr>
            <a:lvl1pPr>
              <a:defRPr>
                <a:solidFill>
                  <a:prstClr val="black"/>
                </a:solidFill>
              </a:defRPr>
            </a:lvl1pPr>
          </a:lstStyle>
          <a:p>
            <a:pPr algn="ctr"/>
            <a:r>
              <a:rPr lang="en-US" b="1" dirty="0"/>
              <a:t>Data </a:t>
            </a:r>
            <a:r>
              <a:rPr lang="en-US" b="1" dirty="0" smtClean="0"/>
              <a:t>Engineer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758553" y="5651956"/>
            <a:ext cx="1457127" cy="369332"/>
          </a:xfrm>
          <a:prstGeom prst="rect">
            <a:avLst/>
          </a:prstGeom>
          <a:solidFill>
            <a:srgbClr val="0B828F"/>
          </a:solidFill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Data </a:t>
            </a:r>
            <a:r>
              <a:rPr lang="en-US" b="1" dirty="0" smtClean="0">
                <a:solidFill>
                  <a:prstClr val="black"/>
                </a:solidFill>
              </a:rPr>
              <a:t>Scientist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61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build="allAtOnce"/>
      <p:bldP spid="35" grpId="0" build="allAtOnce"/>
      <p:bldP spid="41" grpId="0"/>
      <p:bldP spid="42" grpId="0"/>
      <p:bldP spid="39" grpId="0" animBg="1"/>
      <p:bldP spid="40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команда Заказчика: </a:t>
            </a:r>
            <a:r>
              <a:rPr lang="en-US" dirty="0" smtClean="0"/>
              <a:t>Chief </a:t>
            </a:r>
            <a:r>
              <a:rPr lang="en-US" dirty="0"/>
              <a:t>Data Officer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35760" y="2205344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56240" y="2205344"/>
            <a:ext cx="0" cy="432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0790" y="1985938"/>
            <a:ext cx="35897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rgbClr val="4D4D4D"/>
                </a:solidFill>
              </a:rPr>
              <a:t>Управление ИТ по работе с данными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9625" y="620688"/>
            <a:ext cx="432362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Функции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CDO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90000"/>
                  <a:lumOff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033" y="5295692"/>
            <a:ext cx="3647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Определяет видение, стратегию, процессы и методы, используемые для сбора, хранения и управления данными</a:t>
            </a:r>
          </a:p>
        </p:txBody>
      </p:sp>
      <p:pic>
        <p:nvPicPr>
          <p:cNvPr id="1026" name="Picture 2" descr="https://s3.amazonaws.com/user-media.venngage.com/1881732-00fe6b45daac0ad0c6ac4a5415adc4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" y="3365419"/>
            <a:ext cx="2185118" cy="16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993274" y="1985938"/>
            <a:ext cx="42629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rgbClr val="00B000"/>
                </a:solidFill>
              </a:rPr>
              <a:t>Стандарты и политика деятельности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33516" y="5157192"/>
            <a:ext cx="3647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Контролирует работу по формированию стандартов качества данных, обмена информацией и единых словарей данных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13246" y="1985938"/>
            <a:ext cx="37026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solidFill>
                  <a:srgbClr val="703E86"/>
                </a:solidFill>
              </a:rPr>
              <a:t>Анализ и подготовка данных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97447" y="5295692"/>
            <a:ext cx="3647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Управление командами специалистов, работающих с данными  - Data Science и Data Engineer</a:t>
            </a:r>
          </a:p>
        </p:txBody>
      </p:sp>
      <p:pic>
        <p:nvPicPr>
          <p:cNvPr id="1028" name="Picture 4" descr="https://s3.amazonaws.com/user-media.venngage.com/1881732-235902ac5139ac7fc9d1229904c7c16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42" y="3407806"/>
            <a:ext cx="1578372" cy="15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.amazonaws.com/user-media.venngage.com/1881732-64c30c799398bddcb006b478fb8437a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933" y="3314866"/>
            <a:ext cx="1764252" cy="17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96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22099" cy="700168"/>
          </a:xfrm>
        </p:spPr>
        <p:txBody>
          <a:bodyPr/>
          <a:lstStyle/>
          <a:p>
            <a:pPr algn="just"/>
            <a:r>
              <a:rPr lang="ru-RU" dirty="0" smtClean="0"/>
              <a:t>Основные подходы при реализации проектов </a:t>
            </a:r>
            <a:r>
              <a:rPr lang="en-US" dirty="0" smtClean="0"/>
              <a:t>BigData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0520" y="1124744"/>
            <a:ext cx="105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/>
              <a:t>Методология – </a:t>
            </a:r>
            <a:r>
              <a:rPr lang="ru-RU" sz="2400" dirty="0" err="1" smtClean="0"/>
              <a:t>микс</a:t>
            </a:r>
            <a:r>
              <a:rPr lang="ru-RU" sz="2400" dirty="0" smtClean="0"/>
              <a:t>  ранее используемых по отдельности подходов</a:t>
            </a:r>
            <a:endParaRPr lang="ru-RU" sz="2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919536" y="2492897"/>
            <a:ext cx="1080120" cy="1568603"/>
            <a:chOff x="1400374" y="2276872"/>
            <a:chExt cx="2880320" cy="3724092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1400374" y="2276872"/>
              <a:ext cx="2880320" cy="3724092"/>
              <a:chOff x="1400374" y="2276872"/>
              <a:chExt cx="2880320" cy="3724092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400374" y="5208876"/>
                <a:ext cx="2880320" cy="792088"/>
              </a:xfrm>
              <a:prstGeom prst="roundRect">
                <a:avLst/>
              </a:prstGeom>
              <a:gradFill>
                <a:gsLst>
                  <a:gs pos="0">
                    <a:srgbClr val="FFFFFF"/>
                  </a:gs>
                  <a:gs pos="40000">
                    <a:srgbClr val="F5F5F5"/>
                  </a:gs>
                  <a:gs pos="72000">
                    <a:srgbClr val="E8E8E8"/>
                  </a:gs>
                  <a:gs pos="100000">
                    <a:srgbClr val="CFCFCF"/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tx2">
                        <a:lumMod val="95000"/>
                      </a:schemeClr>
                    </a:gs>
                    <a:gs pos="40000">
                      <a:schemeClr val="tx2">
                        <a:lumMod val="85000"/>
                      </a:schemeClr>
                    </a:gs>
                    <a:gs pos="72000">
                      <a:schemeClr val="tx2">
                        <a:lumMod val="85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1518357" y="5208880"/>
                <a:ext cx="669321" cy="715143"/>
                <a:chOff x="5498687" y="3645024"/>
                <a:chExt cx="669321" cy="787150"/>
              </a:xfrm>
            </p:grpSpPr>
            <p:pic>
              <p:nvPicPr>
                <p:cNvPr id="47" name="Рисунок 4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1944" y="3933054"/>
                  <a:ext cx="499120" cy="499120"/>
                </a:xfrm>
                <a:prstGeom prst="rect">
                  <a:avLst/>
                </a:prstGeom>
              </p:spPr>
            </p:pic>
            <p:sp>
              <p:nvSpPr>
                <p:cNvPr id="48" name="TextBox 47"/>
                <p:cNvSpPr txBox="1"/>
                <p:nvPr/>
              </p:nvSpPr>
              <p:spPr>
                <a:xfrm>
                  <a:off x="5498687" y="3645024"/>
                  <a:ext cx="669321" cy="203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/>
                    <a:t>ERP</a:t>
                  </a:r>
                  <a:endParaRPr lang="ru-RU" sz="600" dirty="0"/>
                </a:p>
              </p:txBody>
            </p:sp>
          </p:grp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6639" y="5369949"/>
                <a:ext cx="530405" cy="530405"/>
              </a:xfrm>
              <a:prstGeom prst="rect">
                <a:avLst/>
              </a:prstGeom>
            </p:spPr>
          </p:pic>
          <p:grpSp>
            <p:nvGrpSpPr>
              <p:cNvPr id="32" name="Группа 31"/>
              <p:cNvGrpSpPr/>
              <p:nvPr/>
            </p:nvGrpSpPr>
            <p:grpSpPr>
              <a:xfrm>
                <a:off x="3455415" y="5219955"/>
                <a:ext cx="770399" cy="648933"/>
                <a:chOff x="6071064" y="2695687"/>
                <a:chExt cx="669321" cy="798930"/>
              </a:xfrm>
            </p:grpSpPr>
            <p:pic>
              <p:nvPicPr>
                <p:cNvPr id="45" name="Picture 4" descr="Картинки по запросу ,fpf lfyys[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8007" y="3021385"/>
                  <a:ext cx="475434" cy="4732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6071064" y="2695687"/>
                  <a:ext cx="669321" cy="227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 smtClean="0"/>
                    <a:t>CRM</a:t>
                  </a:r>
                  <a:endParaRPr lang="ru-RU" sz="600" dirty="0"/>
                </a:p>
              </p:txBody>
            </p:sp>
          </p:grpSp>
          <p:sp>
            <p:nvSpPr>
              <p:cNvPr id="33" name="Прямоугольник 32"/>
              <p:cNvSpPr/>
              <p:nvPr/>
            </p:nvSpPr>
            <p:spPr>
              <a:xfrm>
                <a:off x="1423605" y="4509155"/>
                <a:ext cx="2833859" cy="72008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40000">
                    <a:srgbClr val="F5F5F5"/>
                  </a:gs>
                  <a:gs pos="72000">
                    <a:srgbClr val="E8E8E8"/>
                  </a:gs>
                  <a:gs pos="100000">
                    <a:srgbClr val="CFCF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4805" y="4750242"/>
                <a:ext cx="658815" cy="299820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4953" y="4767418"/>
                <a:ext cx="504056" cy="26546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9742" y="4735445"/>
                <a:ext cx="814488" cy="329415"/>
              </a:xfrm>
              <a:prstGeom prst="rect">
                <a:avLst/>
              </a:prstGeom>
            </p:spPr>
          </p:pic>
          <p:sp>
            <p:nvSpPr>
              <p:cNvPr id="38" name="Облако 37"/>
              <p:cNvSpPr/>
              <p:nvPr/>
            </p:nvSpPr>
            <p:spPr>
              <a:xfrm flipV="1">
                <a:off x="1415480" y="2276872"/>
                <a:ext cx="2810333" cy="2067908"/>
              </a:xfrm>
              <a:prstGeom prst="cloud">
                <a:avLst/>
              </a:prstGeom>
              <a:gradFill>
                <a:gsLst>
                  <a:gs pos="0">
                    <a:srgbClr val="FFFFFF"/>
                  </a:gs>
                  <a:gs pos="40000">
                    <a:srgbClr val="F5F5F5"/>
                  </a:gs>
                  <a:gs pos="72000">
                    <a:srgbClr val="E8E8E8"/>
                  </a:gs>
                  <a:gs pos="100000">
                    <a:srgbClr val="CFCF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423605" y="3552692"/>
                <a:ext cx="2833859" cy="936905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40000">
                    <a:srgbClr val="F5F5F5"/>
                  </a:gs>
                  <a:gs pos="72000">
                    <a:srgbClr val="E8E8E8"/>
                  </a:gs>
                  <a:gs pos="100000">
                    <a:srgbClr val="CFCFC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Picture 20" descr="Картинки по запросу social media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569" y="3782841"/>
                <a:ext cx="819402" cy="600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0" descr="Картинки по запросу crm 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2403" y="3735614"/>
                <a:ext cx="696946" cy="664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66998" y="3860039"/>
                <a:ext cx="445942" cy="404135"/>
              </a:xfrm>
              <a:prstGeom prst="rect">
                <a:avLst/>
              </a:prstGeom>
            </p:spPr>
          </p:pic>
        </p:grpSp>
        <p:sp>
          <p:nvSpPr>
            <p:cNvPr id="28" name="Прямоугольник 27"/>
            <p:cNvSpPr/>
            <p:nvPr/>
          </p:nvSpPr>
          <p:spPr>
            <a:xfrm>
              <a:off x="2492314" y="2667212"/>
              <a:ext cx="681917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BigData</a:t>
              </a:r>
              <a:endParaRPr lang="ru-RU" sz="1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631504" y="1844824"/>
            <a:ext cx="3816424" cy="2520227"/>
          </a:xfrm>
          <a:prstGeom prst="round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1267" y="1861541"/>
            <a:ext cx="2656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BigData (</a:t>
            </a:r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проект)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85214" y="1861541"/>
            <a:ext cx="4623353" cy="2503510"/>
          </a:xfrm>
          <a:prstGeom prst="round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357365" y="1893591"/>
            <a:ext cx="3079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Микс методологий</a:t>
            </a:r>
            <a:endParaRPr lang="ru-RU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0376" y="2519521"/>
            <a:ext cx="1274032" cy="1229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308" y="377974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CRISP-DM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6962772" y="37402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Enterprise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3816144" y="400586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Анализ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1721500" y="40254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Импорт</a:t>
            </a:r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640520" y="4621346"/>
            <a:ext cx="10568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4"/>
              </a:buBlip>
            </a:pPr>
            <a:r>
              <a:rPr lang="ru-RU" sz="2400" dirty="0" smtClean="0"/>
              <a:t>Проектная команда – модификация требований к задачам исполнителей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991459" y="5691182"/>
            <a:ext cx="13157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Scientist</a:t>
            </a:r>
            <a:endParaRPr lang="ru-RU" sz="1600" b="0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>
            <a:off x="5880040" y="5661248"/>
            <a:ext cx="576000" cy="0"/>
          </a:xfrm>
          <a:prstGeom prst="straightConnector1">
            <a:avLst/>
          </a:prstGeom>
          <a:ln w="19050">
            <a:gradFill flip="none" rotWithShape="1">
              <a:gsLst>
                <a:gs pos="1000">
                  <a:schemeClr val="accent5">
                    <a:lumMod val="50000"/>
                  </a:schemeClr>
                </a:gs>
                <a:gs pos="43000">
                  <a:schemeClr val="accent5">
                    <a:lumMod val="50000"/>
                  </a:schemeClr>
                </a:gs>
                <a:gs pos="67000">
                  <a:srgbClr val="005392"/>
                </a:gs>
                <a:gs pos="100000">
                  <a:srgbClr val="005392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3613514" y="5691182"/>
            <a:ext cx="2194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en-US" sz="1600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Miner</a:t>
            </a:r>
            <a:endParaRPr lang="en-US" sz="1600" u="sn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972511" y="5287537"/>
            <a:ext cx="13536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</a:t>
            </a:r>
            <a:r>
              <a:rPr lang="en-US" sz="1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Engineer</a:t>
            </a:r>
            <a:endParaRPr lang="ru-RU" sz="1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2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3613514" y="5287537"/>
            <a:ext cx="21944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ETL</a:t>
            </a:r>
            <a:r>
              <a:rPr lang="ru-RU" sz="1600" u="sng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-разработчик</a:t>
            </a:r>
            <a:endParaRPr lang="ru-RU" sz="1600" b="0" u="sng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2" descr="Похожее изображени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27" y="2775644"/>
            <a:ext cx="619339" cy="7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ÐÐ°ÑÑÐ¸Ð½ÐºÐ¸ Ð¿Ð¾ Ð·Ð°Ð¿ÑÐ¾ÑÑ data scienc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8" y="2779973"/>
            <a:ext cx="1591121" cy="9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26" y="2918634"/>
            <a:ext cx="619339" cy="71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8154" y="2492896"/>
            <a:ext cx="1681405" cy="1282625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6816080" y="5196112"/>
            <a:ext cx="1666503" cy="930272"/>
          </a:xfrm>
          <a:prstGeom prst="round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833365" y="5165853"/>
            <a:ext cx="1684813" cy="999451"/>
          </a:xfrm>
          <a:prstGeom prst="roundRect">
            <a:avLst/>
          </a:prstGeom>
          <a:noFill/>
          <a:ln w="158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8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600504" y="5184000"/>
            <a:ext cx="4032000" cy="64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111033, Москва, ул. </a:t>
            </a:r>
            <a:r>
              <a:rPr lang="ru-RU" dirty="0" err="1"/>
              <a:t>Волочаевская</a:t>
            </a:r>
            <a:r>
              <a:rPr lang="ru-RU" dirty="0"/>
              <a:t>, д.5, к.1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Т: (495) 974 2274  |  Ф: (495) 974 2277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E-mail</a:t>
            </a:r>
            <a:r>
              <a:rPr lang="ru-RU" dirty="0"/>
              <a:t>: </a:t>
            </a:r>
            <a:r>
              <a:rPr lang="ru-RU" dirty="0" err="1"/>
              <a:t>croc@croc.ru</a:t>
            </a:r>
            <a:endParaRPr lang="ru-RU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6600504" y="5955277"/>
            <a:ext cx="4032000" cy="180000"/>
          </a:xfrm>
        </p:spPr>
        <p:txBody>
          <a:bodyPr/>
          <a:lstStyle/>
          <a:p>
            <a:r>
              <a:rPr lang="en-US" dirty="0" smtClean="0"/>
              <a:t>croc.ru</a:t>
            </a:r>
            <a:endParaRPr lang="ru-RU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7"/>
          </p:nvPr>
        </p:nvSpPr>
        <p:spPr>
          <a:xfrm>
            <a:off x="1271464" y="1988840"/>
            <a:ext cx="5544616" cy="2266950"/>
          </a:xfrm>
        </p:spPr>
        <p:txBody>
          <a:bodyPr/>
          <a:lstStyle/>
          <a:p>
            <a:pPr algn="just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84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en-US" dirty="0" smtClean="0"/>
              <a:t>Agenda</a:t>
            </a:r>
            <a:endParaRPr lang="ru-RU" dirty="0"/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381"/>
          <p:cNvSpPr>
            <a:spLocks/>
          </p:cNvSpPr>
          <p:nvPr/>
        </p:nvSpPr>
        <p:spPr bwMode="auto">
          <a:xfrm>
            <a:off x="2302198" y="2754147"/>
            <a:ext cx="6530106" cy="785812"/>
          </a:xfrm>
          <a:custGeom>
            <a:avLst/>
            <a:gdLst>
              <a:gd name="T0" fmla="*/ 2147483646 w 3480"/>
              <a:gd name="T1" fmla="*/ 1247477344 h 495"/>
              <a:gd name="T2" fmla="*/ 0 w 3480"/>
              <a:gd name="T3" fmla="*/ 1247477344 h 495"/>
              <a:gd name="T4" fmla="*/ 0 w 3480"/>
              <a:gd name="T5" fmla="*/ 0 h 495"/>
              <a:gd name="T6" fmla="*/ 2147483646 w 3480"/>
              <a:gd name="T7" fmla="*/ 0 h 495"/>
              <a:gd name="T8" fmla="*/ 2147483646 w 3480"/>
              <a:gd name="T9" fmla="*/ 622478991 h 495"/>
              <a:gd name="T10" fmla="*/ 2147483646 w 3480"/>
              <a:gd name="T11" fmla="*/ 1247477344 h 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5">
                <a:moveTo>
                  <a:pt x="3480" y="495"/>
                </a:moveTo>
                <a:lnTo>
                  <a:pt x="0" y="495"/>
                </a:lnTo>
                <a:lnTo>
                  <a:pt x="0" y="0"/>
                </a:lnTo>
                <a:lnTo>
                  <a:pt x="3480" y="0"/>
                </a:lnTo>
                <a:lnTo>
                  <a:pt x="3282" y="247"/>
                </a:lnTo>
                <a:lnTo>
                  <a:pt x="3480" y="4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9" name="TextBox 373"/>
          <p:cNvSpPr txBox="1">
            <a:spLocks noChangeArrowheads="1"/>
          </p:cNvSpPr>
          <p:nvPr/>
        </p:nvSpPr>
        <p:spPr bwMode="auto">
          <a:xfrm>
            <a:off x="3159448" y="2895434"/>
            <a:ext cx="417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rgbClr val="3F3F3F"/>
                </a:solidFill>
              </a:rPr>
              <a:t>BigData</a:t>
            </a:r>
            <a:r>
              <a:rPr lang="ru-RU" altLang="ru-RU" b="1" dirty="0" smtClean="0">
                <a:solidFill>
                  <a:srgbClr val="3F3F3F"/>
                </a:solidFill>
              </a:rPr>
              <a:t>: Что? Зачем?</a:t>
            </a:r>
            <a:endParaRPr lang="et-EE" altLang="ru-RU" b="1" dirty="0">
              <a:solidFill>
                <a:srgbClr val="3F3F3F"/>
              </a:solidFill>
            </a:endParaRPr>
          </a:p>
        </p:txBody>
      </p:sp>
      <p:sp>
        <p:nvSpPr>
          <p:cNvPr id="25" name="Freeform 379"/>
          <p:cNvSpPr>
            <a:spLocks/>
          </p:cNvSpPr>
          <p:nvPr/>
        </p:nvSpPr>
        <p:spPr bwMode="auto">
          <a:xfrm>
            <a:off x="1127448" y="2601747"/>
            <a:ext cx="868363" cy="871537"/>
          </a:xfrm>
          <a:custGeom>
            <a:avLst/>
            <a:gdLst>
              <a:gd name="T0" fmla="*/ 1600964543 w 471"/>
              <a:gd name="T1" fmla="*/ 1609274606 h 472"/>
              <a:gd name="T2" fmla="*/ 142761827 w 471"/>
              <a:gd name="T3" fmla="*/ 1609274606 h 472"/>
              <a:gd name="T4" fmla="*/ 0 w 471"/>
              <a:gd name="T5" fmla="*/ 1466076645 h 472"/>
              <a:gd name="T6" fmla="*/ 0 w 471"/>
              <a:gd name="T7" fmla="*/ 143197961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927460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Freeform 380"/>
          <p:cNvSpPr>
            <a:spLocks/>
          </p:cNvSpPr>
          <p:nvPr/>
        </p:nvSpPr>
        <p:spPr bwMode="auto">
          <a:xfrm>
            <a:off x="1189361" y="2665247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604167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604167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3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391"/>
          <p:cNvSpPr>
            <a:spLocks/>
          </p:cNvSpPr>
          <p:nvPr/>
        </p:nvSpPr>
        <p:spPr bwMode="auto">
          <a:xfrm>
            <a:off x="1995811" y="2604922"/>
            <a:ext cx="306387" cy="935037"/>
          </a:xfrm>
          <a:custGeom>
            <a:avLst/>
            <a:gdLst>
              <a:gd name="T0" fmla="*/ 565501808 w 166"/>
              <a:gd name="T1" fmla="*/ 1721053398 h 508"/>
              <a:gd name="T2" fmla="*/ 0 w 166"/>
              <a:gd name="T3" fmla="*/ 1595701381 h 508"/>
              <a:gd name="T4" fmla="*/ 0 w 166"/>
              <a:gd name="T5" fmla="*/ 0 h 508"/>
              <a:gd name="T6" fmla="*/ 565501808 w 166"/>
              <a:gd name="T7" fmla="*/ 274420475 h 508"/>
              <a:gd name="T8" fmla="*/ 565501808 w 166"/>
              <a:gd name="T9" fmla="*/ 1721053398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508"/>
                </a:moveTo>
                <a:cubicBezTo>
                  <a:pt x="111" y="496"/>
                  <a:pt x="56" y="483"/>
                  <a:pt x="0" y="471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27"/>
                  <a:pt x="111" y="54"/>
                  <a:pt x="166" y="81"/>
                </a:cubicBezTo>
                <a:cubicBezTo>
                  <a:pt x="166" y="223"/>
                  <a:pt x="166" y="366"/>
                  <a:pt x="166" y="50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7" name="Rectangle 405"/>
          <p:cNvSpPr>
            <a:spLocks noChangeArrowheads="1"/>
          </p:cNvSpPr>
          <p:nvPr/>
        </p:nvSpPr>
        <p:spPr bwMode="auto">
          <a:xfrm>
            <a:off x="2499439" y="2808122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02</a:t>
            </a:r>
            <a:endParaRPr lang="et-EE" altLang="ru-RU" sz="1800" dirty="0"/>
          </a:p>
        </p:txBody>
      </p:sp>
      <p:pic>
        <p:nvPicPr>
          <p:cNvPr id="1026" name="Picture 2" descr="ÐÐ°ÑÑÐ¸Ð½ÐºÐ¸ Ð¿Ð¾ Ð·Ð°Ð¿ÑÐ¾ÑÑ big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52" y="2723166"/>
            <a:ext cx="583076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384"/>
          <p:cNvSpPr>
            <a:spLocks/>
          </p:cNvSpPr>
          <p:nvPr/>
        </p:nvSpPr>
        <p:spPr bwMode="auto">
          <a:xfrm>
            <a:off x="2302173" y="4129872"/>
            <a:ext cx="6530106" cy="833437"/>
          </a:xfrm>
          <a:custGeom>
            <a:avLst/>
            <a:gdLst>
              <a:gd name="T0" fmla="*/ 2147483646 w 2995"/>
              <a:gd name="T1" fmla="*/ 1492565814 h 452"/>
              <a:gd name="T2" fmla="*/ 0 w 2995"/>
              <a:gd name="T3" fmla="*/ 1492565814 h 452"/>
              <a:gd name="T4" fmla="*/ 0 w 2995"/>
              <a:gd name="T5" fmla="*/ 44199819 h 452"/>
              <a:gd name="T6" fmla="*/ 2147483646 w 2995"/>
              <a:gd name="T7" fmla="*/ 44199819 h 452"/>
              <a:gd name="T8" fmla="*/ 2147483646 w 2995"/>
              <a:gd name="T9" fmla="*/ 768382817 h 452"/>
              <a:gd name="T10" fmla="*/ 2147483646 w 2995"/>
              <a:gd name="T11" fmla="*/ 1492565814 h 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5" h="452">
                <a:moveTo>
                  <a:pt x="2824" y="439"/>
                </a:moveTo>
                <a:cubicBezTo>
                  <a:pt x="0" y="439"/>
                  <a:pt x="0" y="439"/>
                  <a:pt x="0" y="439"/>
                </a:cubicBezTo>
                <a:cubicBezTo>
                  <a:pt x="0" y="13"/>
                  <a:pt x="0" y="13"/>
                  <a:pt x="0" y="13"/>
                </a:cubicBezTo>
                <a:cubicBezTo>
                  <a:pt x="2824" y="13"/>
                  <a:pt x="2824" y="13"/>
                  <a:pt x="2824" y="13"/>
                </a:cubicBezTo>
                <a:cubicBezTo>
                  <a:pt x="2824" y="13"/>
                  <a:pt x="2995" y="0"/>
                  <a:pt x="2995" y="226"/>
                </a:cubicBezTo>
                <a:cubicBezTo>
                  <a:pt x="2995" y="452"/>
                  <a:pt x="2824" y="439"/>
                  <a:pt x="2824" y="4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" name="TextBox 374"/>
          <p:cNvSpPr txBox="1">
            <a:spLocks noChangeArrowheads="1"/>
          </p:cNvSpPr>
          <p:nvPr/>
        </p:nvSpPr>
        <p:spPr bwMode="auto">
          <a:xfrm>
            <a:off x="3189586" y="4255284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Методология</a:t>
            </a:r>
            <a:endParaRPr lang="et-EE" altLang="ru-RU" dirty="0"/>
          </a:p>
        </p:txBody>
      </p:sp>
      <p:sp>
        <p:nvSpPr>
          <p:cNvPr id="27" name="Freeform 382"/>
          <p:cNvSpPr>
            <a:spLocks/>
          </p:cNvSpPr>
          <p:nvPr/>
        </p:nvSpPr>
        <p:spPr bwMode="auto">
          <a:xfrm>
            <a:off x="1127423" y="4110822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8" name="Freeform 383"/>
          <p:cNvSpPr>
            <a:spLocks/>
          </p:cNvSpPr>
          <p:nvPr/>
        </p:nvSpPr>
        <p:spPr bwMode="auto">
          <a:xfrm>
            <a:off x="1189336" y="4174322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92"/>
          <p:cNvSpPr>
            <a:spLocks/>
          </p:cNvSpPr>
          <p:nvPr/>
        </p:nvSpPr>
        <p:spPr bwMode="auto">
          <a:xfrm>
            <a:off x="1995786" y="4110822"/>
            <a:ext cx="306387" cy="869950"/>
          </a:xfrm>
          <a:custGeom>
            <a:avLst/>
            <a:gdLst>
              <a:gd name="T0" fmla="*/ 565501808 w 166"/>
              <a:gd name="T1" fmla="*/ 1525284072 h 472"/>
              <a:gd name="T2" fmla="*/ 0 w 166"/>
              <a:gd name="T3" fmla="*/ 1603417378 h 472"/>
              <a:gd name="T4" fmla="*/ 0 w 166"/>
              <a:gd name="T5" fmla="*/ 0 h 472"/>
              <a:gd name="T6" fmla="*/ 565501808 w 166"/>
              <a:gd name="T7" fmla="*/ 78133306 h 472"/>
              <a:gd name="T8" fmla="*/ 565501808 w 166"/>
              <a:gd name="T9" fmla="*/ 15252840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472">
                <a:moveTo>
                  <a:pt x="166" y="449"/>
                </a:moveTo>
                <a:cubicBezTo>
                  <a:pt x="111" y="457"/>
                  <a:pt x="56" y="464"/>
                  <a:pt x="0" y="472"/>
                </a:cubicBezTo>
                <a:cubicBezTo>
                  <a:pt x="0" y="315"/>
                  <a:pt x="0" y="157"/>
                  <a:pt x="0" y="0"/>
                </a:cubicBezTo>
                <a:cubicBezTo>
                  <a:pt x="56" y="8"/>
                  <a:pt x="111" y="15"/>
                  <a:pt x="166" y="23"/>
                </a:cubicBezTo>
                <a:cubicBezTo>
                  <a:pt x="166" y="165"/>
                  <a:pt x="166" y="307"/>
                  <a:pt x="166" y="4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8" name="Rectangle 406"/>
          <p:cNvSpPr>
            <a:spLocks noChangeArrowheads="1"/>
          </p:cNvSpPr>
          <p:nvPr/>
        </p:nvSpPr>
        <p:spPr bwMode="auto">
          <a:xfrm>
            <a:off x="2499439" y="4214009"/>
            <a:ext cx="86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>
                <a:solidFill>
                  <a:srgbClr val="F2F2F2"/>
                </a:solidFill>
                <a:latin typeface="Myriad Pro" pitchFamily="34" charset="0"/>
              </a:rPr>
              <a:t>03</a:t>
            </a:r>
            <a:endParaRPr lang="et-EE" altLang="ru-RU" sz="18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41" y="4331676"/>
            <a:ext cx="656757" cy="500993"/>
          </a:xfrm>
          <a:prstGeom prst="rect">
            <a:avLst/>
          </a:prstGeom>
        </p:spPr>
      </p:pic>
      <p:sp>
        <p:nvSpPr>
          <p:cNvPr id="14" name="Freeform 387"/>
          <p:cNvSpPr>
            <a:spLocks/>
          </p:cNvSpPr>
          <p:nvPr/>
        </p:nvSpPr>
        <p:spPr bwMode="auto">
          <a:xfrm>
            <a:off x="2302198" y="5515123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267136563 h 496"/>
              <a:gd name="T10" fmla="*/ 2147483646 w 3480"/>
              <a:gd name="T11" fmla="*/ 624998750 h 496"/>
              <a:gd name="T12" fmla="*/ 2147483646 w 3480"/>
              <a:gd name="T13" fmla="*/ 952619063 h 496"/>
              <a:gd name="T14" fmla="*/ 2147483646 w 3480"/>
              <a:gd name="T15" fmla="*/ 12499975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0" h="496">
                <a:moveTo>
                  <a:pt x="3480" y="496"/>
                </a:moveTo>
                <a:lnTo>
                  <a:pt x="0" y="496"/>
                </a:lnTo>
                <a:lnTo>
                  <a:pt x="0" y="0"/>
                </a:lnTo>
                <a:lnTo>
                  <a:pt x="3480" y="0"/>
                </a:lnTo>
                <a:lnTo>
                  <a:pt x="3366" y="106"/>
                </a:lnTo>
                <a:lnTo>
                  <a:pt x="3480" y="248"/>
                </a:lnTo>
                <a:lnTo>
                  <a:pt x="3376" y="378"/>
                </a:lnTo>
                <a:lnTo>
                  <a:pt x="3480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" name="TextBox 375"/>
          <p:cNvSpPr txBox="1">
            <a:spLocks noChangeArrowheads="1"/>
          </p:cNvSpPr>
          <p:nvPr/>
        </p:nvSpPr>
        <p:spPr bwMode="auto">
          <a:xfrm>
            <a:off x="3167386" y="5616723"/>
            <a:ext cx="537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Проектная команда</a:t>
            </a:r>
            <a:endParaRPr lang="et-EE" altLang="ru-RU" dirty="0"/>
          </a:p>
        </p:txBody>
      </p:sp>
      <p:sp>
        <p:nvSpPr>
          <p:cNvPr id="29" name="Freeform 385"/>
          <p:cNvSpPr>
            <a:spLocks/>
          </p:cNvSpPr>
          <p:nvPr/>
        </p:nvSpPr>
        <p:spPr bwMode="auto">
          <a:xfrm>
            <a:off x="1127448" y="5583386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" name="Freeform 386"/>
          <p:cNvSpPr>
            <a:spLocks/>
          </p:cNvSpPr>
          <p:nvPr/>
        </p:nvSpPr>
        <p:spPr bwMode="auto">
          <a:xfrm>
            <a:off x="1189361" y="5646886"/>
            <a:ext cx="744537" cy="744537"/>
          </a:xfrm>
          <a:custGeom>
            <a:avLst/>
            <a:gdLst>
              <a:gd name="T0" fmla="*/ 1375523794 w 403"/>
              <a:gd name="T1" fmla="*/ 122607736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607736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607736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1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93"/>
          <p:cNvSpPr>
            <a:spLocks/>
          </p:cNvSpPr>
          <p:nvPr/>
        </p:nvSpPr>
        <p:spPr bwMode="auto">
          <a:xfrm>
            <a:off x="1995811" y="5515123"/>
            <a:ext cx="306387" cy="936625"/>
          </a:xfrm>
          <a:custGeom>
            <a:avLst/>
            <a:gdLst>
              <a:gd name="T0" fmla="*/ 565501808 w 166"/>
              <a:gd name="T1" fmla="*/ 1451549344 h 508"/>
              <a:gd name="T2" fmla="*/ 0 w 166"/>
              <a:gd name="T3" fmla="*/ 1726902344 h 508"/>
              <a:gd name="T4" fmla="*/ 0 w 166"/>
              <a:gd name="T5" fmla="*/ 125778781 h 508"/>
              <a:gd name="T6" fmla="*/ 565501808 w 166"/>
              <a:gd name="T7" fmla="*/ 0 h 508"/>
              <a:gd name="T8" fmla="*/ 565501808 w 166"/>
              <a:gd name="T9" fmla="*/ 145154934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427"/>
                </a:moveTo>
                <a:cubicBezTo>
                  <a:pt x="111" y="454"/>
                  <a:pt x="56" y="481"/>
                  <a:pt x="0" y="508"/>
                </a:cubicBezTo>
                <a:cubicBezTo>
                  <a:pt x="0" y="351"/>
                  <a:pt x="0" y="194"/>
                  <a:pt x="0" y="37"/>
                </a:cubicBezTo>
                <a:cubicBezTo>
                  <a:pt x="56" y="25"/>
                  <a:pt x="111" y="12"/>
                  <a:pt x="166" y="0"/>
                </a:cubicBezTo>
                <a:cubicBezTo>
                  <a:pt x="166" y="142"/>
                  <a:pt x="166" y="285"/>
                  <a:pt x="166" y="4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Rectangle 407"/>
          <p:cNvSpPr>
            <a:spLocks noChangeArrowheads="1"/>
          </p:cNvSpPr>
          <p:nvPr/>
        </p:nvSpPr>
        <p:spPr bwMode="auto">
          <a:xfrm>
            <a:off x="2499439" y="5580211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04</a:t>
            </a:r>
            <a:endParaRPr lang="et-EE" altLang="ru-RU" sz="1800" dirty="0"/>
          </a:p>
        </p:txBody>
      </p:sp>
      <p:pic>
        <p:nvPicPr>
          <p:cNvPr id="1028" name="Picture 4" descr="ÐÐ°ÑÑÐ¸Ð½ÐºÐ¸ Ð¿Ð¾ Ð·Ð°Ð¿ÑÐ¾ÑÑ Ð¿ÑÐ¾ÐµÐºÑÐ½Ð°Ñ ÐºÐ¾Ð¼Ð°Ð½Ð´Ð° big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44" y="5849261"/>
            <a:ext cx="676400" cy="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6" name="Группа 2055"/>
          <p:cNvGrpSpPr/>
          <p:nvPr/>
        </p:nvGrpSpPr>
        <p:grpSpPr>
          <a:xfrm>
            <a:off x="1127448" y="991939"/>
            <a:ext cx="7704856" cy="1138958"/>
            <a:chOff x="1127448" y="850032"/>
            <a:chExt cx="7704856" cy="1138958"/>
          </a:xfrm>
        </p:grpSpPr>
        <p:grpSp>
          <p:nvGrpSpPr>
            <p:cNvPr id="2052" name="Группа 2051"/>
            <p:cNvGrpSpPr/>
            <p:nvPr/>
          </p:nvGrpSpPr>
          <p:grpSpPr>
            <a:xfrm>
              <a:off x="1127448" y="850032"/>
              <a:ext cx="7704856" cy="1044575"/>
              <a:chOff x="1127448" y="1088157"/>
              <a:chExt cx="7704856" cy="1044575"/>
            </a:xfrm>
          </p:grpSpPr>
          <p:sp>
            <p:nvSpPr>
              <p:cNvPr id="17" name="Freeform 378"/>
              <p:cNvSpPr>
                <a:spLocks/>
              </p:cNvSpPr>
              <p:nvPr/>
            </p:nvSpPr>
            <p:spPr bwMode="auto">
              <a:xfrm>
                <a:off x="2302198" y="1345332"/>
                <a:ext cx="6530106" cy="787400"/>
              </a:xfrm>
              <a:custGeom>
                <a:avLst/>
                <a:gdLst>
                  <a:gd name="T0" fmla="*/ 2147483646 w 3480"/>
                  <a:gd name="T1" fmla="*/ 1249997500 h 496"/>
                  <a:gd name="T2" fmla="*/ 0 w 3480"/>
                  <a:gd name="T3" fmla="*/ 1249997500 h 496"/>
                  <a:gd name="T4" fmla="*/ 0 w 3480"/>
                  <a:gd name="T5" fmla="*/ 0 h 496"/>
                  <a:gd name="T6" fmla="*/ 2147483646 w 3480"/>
                  <a:gd name="T7" fmla="*/ 0 h 496"/>
                  <a:gd name="T8" fmla="*/ 2147483646 w 3480"/>
                  <a:gd name="T9" fmla="*/ 627519700 h 496"/>
                  <a:gd name="T10" fmla="*/ 2147483646 w 3480"/>
                  <a:gd name="T11" fmla="*/ 1249997500 h 4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80" h="496">
                    <a:moveTo>
                      <a:pt x="3281" y="496"/>
                    </a:moveTo>
                    <a:lnTo>
                      <a:pt x="0" y="496"/>
                    </a:lnTo>
                    <a:lnTo>
                      <a:pt x="0" y="0"/>
                    </a:lnTo>
                    <a:lnTo>
                      <a:pt x="3281" y="0"/>
                    </a:lnTo>
                    <a:lnTo>
                      <a:pt x="3480" y="249"/>
                    </a:lnTo>
                    <a:lnTo>
                      <a:pt x="3281" y="496"/>
                    </a:ln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Box 2387"/>
              <p:cNvSpPr txBox="1">
                <a:spLocks noChangeArrowheads="1"/>
              </p:cNvSpPr>
              <p:nvPr/>
            </p:nvSpPr>
            <p:spPr bwMode="auto">
              <a:xfrm>
                <a:off x="3143573" y="1454869"/>
                <a:ext cx="4176713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b="1" dirty="0" smtClean="0">
                    <a:solidFill>
                      <a:srgbClr val="00B054"/>
                    </a:solidFill>
                  </a:rPr>
                  <a:t>Представление</a:t>
                </a:r>
                <a:endParaRPr lang="et-EE" altLang="ru-RU" b="1" dirty="0">
                  <a:solidFill>
                    <a:srgbClr val="00B054"/>
                  </a:solidFill>
                </a:endParaRPr>
              </a:p>
            </p:txBody>
          </p:sp>
          <p:sp>
            <p:nvSpPr>
              <p:cNvPr id="23" name="Freeform 376"/>
              <p:cNvSpPr>
                <a:spLocks/>
              </p:cNvSpPr>
              <p:nvPr/>
            </p:nvSpPr>
            <p:spPr bwMode="auto">
              <a:xfrm>
                <a:off x="1127448" y="1088157"/>
                <a:ext cx="868363" cy="868362"/>
              </a:xfrm>
              <a:custGeom>
                <a:avLst/>
                <a:gdLst>
                  <a:gd name="T0" fmla="*/ 1600964543 w 471"/>
                  <a:gd name="T1" fmla="*/ 1600962699 h 471"/>
                  <a:gd name="T2" fmla="*/ 142761827 w 471"/>
                  <a:gd name="T3" fmla="*/ 1600962699 h 471"/>
                  <a:gd name="T4" fmla="*/ 0 w 471"/>
                  <a:gd name="T5" fmla="*/ 1458201037 h 471"/>
                  <a:gd name="T6" fmla="*/ 0 w 471"/>
                  <a:gd name="T7" fmla="*/ 142761663 h 471"/>
                  <a:gd name="T8" fmla="*/ 142761827 w 471"/>
                  <a:gd name="T9" fmla="*/ 0 h 471"/>
                  <a:gd name="T10" fmla="*/ 1600964543 w 471"/>
                  <a:gd name="T11" fmla="*/ 0 h 471"/>
                  <a:gd name="T12" fmla="*/ 1600964543 w 471"/>
                  <a:gd name="T13" fmla="*/ 1600962699 h 4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1" h="471">
                    <a:moveTo>
                      <a:pt x="471" y="471"/>
                    </a:moveTo>
                    <a:cubicBezTo>
                      <a:pt x="42" y="471"/>
                      <a:pt x="42" y="471"/>
                      <a:pt x="42" y="471"/>
                    </a:cubicBezTo>
                    <a:cubicBezTo>
                      <a:pt x="19" y="471"/>
                      <a:pt x="0" y="453"/>
                      <a:pt x="0" y="4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8"/>
                      <a:pt x="19" y="0"/>
                      <a:pt x="42" y="0"/>
                    </a:cubicBezTo>
                    <a:cubicBezTo>
                      <a:pt x="471" y="0"/>
                      <a:pt x="471" y="0"/>
                      <a:pt x="471" y="0"/>
                    </a:cubicBezTo>
                    <a:lnTo>
                      <a:pt x="471" y="471"/>
                    </a:ln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77"/>
              <p:cNvSpPr>
                <a:spLocks/>
              </p:cNvSpPr>
              <p:nvPr/>
            </p:nvSpPr>
            <p:spPr bwMode="auto">
              <a:xfrm>
                <a:off x="1189361" y="1150069"/>
                <a:ext cx="744537" cy="742950"/>
              </a:xfrm>
              <a:custGeom>
                <a:avLst/>
                <a:gdLst>
                  <a:gd name="T0" fmla="*/ 1375523794 w 403"/>
                  <a:gd name="T1" fmla="*/ 1226920166 h 403"/>
                  <a:gd name="T2" fmla="*/ 1232168090 w 403"/>
                  <a:gd name="T3" fmla="*/ 1369664274 h 403"/>
                  <a:gd name="T4" fmla="*/ 143355704 w 403"/>
                  <a:gd name="T5" fmla="*/ 1369664274 h 403"/>
                  <a:gd name="T6" fmla="*/ 0 w 403"/>
                  <a:gd name="T7" fmla="*/ 1226920166 h 403"/>
                  <a:gd name="T8" fmla="*/ 0 w 403"/>
                  <a:gd name="T9" fmla="*/ 142744108 h 403"/>
                  <a:gd name="T10" fmla="*/ 143355704 w 403"/>
                  <a:gd name="T11" fmla="*/ 0 h 403"/>
                  <a:gd name="T12" fmla="*/ 1232168090 w 403"/>
                  <a:gd name="T13" fmla="*/ 0 h 403"/>
                  <a:gd name="T14" fmla="*/ 1375523794 w 403"/>
                  <a:gd name="T15" fmla="*/ 142744108 h 403"/>
                  <a:gd name="T16" fmla="*/ 1375523794 w 403"/>
                  <a:gd name="T17" fmla="*/ 1226920166 h 4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3" h="403">
                    <a:moveTo>
                      <a:pt x="403" y="361"/>
                    </a:moveTo>
                    <a:cubicBezTo>
                      <a:pt x="403" y="384"/>
                      <a:pt x="385" y="403"/>
                      <a:pt x="361" y="403"/>
                    </a:cubicBezTo>
                    <a:cubicBezTo>
                      <a:pt x="42" y="403"/>
                      <a:pt x="42" y="403"/>
                      <a:pt x="42" y="403"/>
                    </a:cubicBezTo>
                    <a:cubicBezTo>
                      <a:pt x="19" y="403"/>
                      <a:pt x="0" y="384"/>
                      <a:pt x="0" y="36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85" y="0"/>
                      <a:pt x="403" y="19"/>
                      <a:pt x="403" y="42"/>
                    </a:cubicBezTo>
                    <a:lnTo>
                      <a:pt x="403" y="3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90"/>
              <p:cNvSpPr>
                <a:spLocks/>
              </p:cNvSpPr>
              <p:nvPr/>
            </p:nvSpPr>
            <p:spPr bwMode="auto">
              <a:xfrm>
                <a:off x="1995811" y="1088157"/>
                <a:ext cx="306387" cy="1044575"/>
              </a:xfrm>
              <a:custGeom>
                <a:avLst/>
                <a:gdLst>
                  <a:gd name="T0" fmla="*/ 565501808 w 166"/>
                  <a:gd name="T1" fmla="*/ 1924403758 h 567"/>
                  <a:gd name="T2" fmla="*/ 0 w 166"/>
                  <a:gd name="T3" fmla="*/ 1601972748 h 567"/>
                  <a:gd name="T4" fmla="*/ 0 w 166"/>
                  <a:gd name="T5" fmla="*/ 0 h 567"/>
                  <a:gd name="T6" fmla="*/ 565501808 w 166"/>
                  <a:gd name="T7" fmla="*/ 478555364 h 567"/>
                  <a:gd name="T8" fmla="*/ 565501808 w 166"/>
                  <a:gd name="T9" fmla="*/ 1924403758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6" h="567">
                    <a:moveTo>
                      <a:pt x="166" y="567"/>
                    </a:moveTo>
                    <a:cubicBezTo>
                      <a:pt x="111" y="535"/>
                      <a:pt x="56" y="504"/>
                      <a:pt x="0" y="472"/>
                    </a:cubicBezTo>
                    <a:cubicBezTo>
                      <a:pt x="0" y="314"/>
                      <a:pt x="0" y="157"/>
                      <a:pt x="0" y="0"/>
                    </a:cubicBezTo>
                    <a:cubicBezTo>
                      <a:pt x="56" y="47"/>
                      <a:pt x="111" y="94"/>
                      <a:pt x="166" y="141"/>
                    </a:cubicBezTo>
                    <a:cubicBezTo>
                      <a:pt x="166" y="283"/>
                      <a:pt x="166" y="425"/>
                      <a:pt x="166" y="567"/>
                    </a:cubicBezTo>
                    <a:close/>
                  </a:path>
                </a:pathLst>
              </a:custGeom>
              <a:solidFill>
                <a:srgbClr val="B8D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980" y="1454869"/>
                <a:ext cx="596474" cy="164815"/>
              </a:xfrm>
              <a:prstGeom prst="rect">
                <a:avLst/>
              </a:prstGeom>
            </p:spPr>
          </p:pic>
        </p:grpSp>
        <p:sp>
          <p:nvSpPr>
            <p:cNvPr id="46" name="Rectangle 404"/>
            <p:cNvSpPr>
              <a:spLocks noChangeArrowheads="1"/>
            </p:cNvSpPr>
            <p:nvPr/>
          </p:nvSpPr>
          <p:spPr bwMode="auto">
            <a:xfrm>
              <a:off x="2499439" y="1157140"/>
              <a:ext cx="86201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 dirty="0">
                  <a:solidFill>
                    <a:srgbClr val="F2F2F2"/>
                  </a:solidFill>
                  <a:latin typeface="Myriad Pro" pitchFamily="34" charset="0"/>
                </a:rPr>
                <a:t>01</a:t>
              </a:r>
              <a:endParaRPr lang="et-EE" altLang="ru-RU" sz="1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36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ru-RU" dirty="0" smtClean="0"/>
              <a:t>О компании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38927" y="2207654"/>
            <a:ext cx="5116045" cy="2863714"/>
            <a:chOff x="438927" y="2207654"/>
            <a:chExt cx="5116045" cy="2863714"/>
          </a:xfrm>
        </p:grpSpPr>
        <p:sp>
          <p:nvSpPr>
            <p:cNvPr id="4" name="TextBox 3"/>
            <p:cNvSpPr txBox="1"/>
            <p:nvPr/>
          </p:nvSpPr>
          <p:spPr>
            <a:xfrm>
              <a:off x="1199456" y="2207654"/>
              <a:ext cx="435551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just">
                <a:lnSpc>
                  <a:spcPct val="250000"/>
                </a:lnSpc>
              </a:pPr>
              <a:r>
                <a:rPr lang="ru-RU" dirty="0"/>
                <a:t>Топ-10 ИТ-компаний </a:t>
              </a:r>
              <a:r>
                <a:rPr lang="ru-RU" dirty="0" smtClean="0"/>
                <a:t>России</a:t>
              </a:r>
              <a:r>
                <a:rPr lang="en-US" baseline="30000" dirty="0"/>
                <a:t>1</a:t>
              </a:r>
              <a:endParaRPr lang="ru-RU" baseline="30000" dirty="0"/>
            </a:p>
            <a:p>
              <a:pPr algn="just">
                <a:lnSpc>
                  <a:spcPct val="250000"/>
                </a:lnSpc>
              </a:pPr>
              <a:r>
                <a:rPr lang="ru-RU" dirty="0"/>
                <a:t>Топ-3 консалтинговых компаний </a:t>
              </a:r>
              <a:r>
                <a:rPr lang="ru-RU" dirty="0" smtClean="0"/>
                <a:t>России</a:t>
              </a:r>
              <a:r>
                <a:rPr lang="en-US" baseline="30000" dirty="0" smtClean="0"/>
                <a:t>2</a:t>
              </a:r>
              <a:endParaRPr lang="ru-RU" baseline="30000" dirty="0"/>
            </a:p>
            <a:p>
              <a:pPr algn="just">
                <a:lnSpc>
                  <a:spcPct val="250000"/>
                </a:lnSpc>
              </a:pPr>
              <a:r>
                <a:rPr lang="ru-RU" dirty="0"/>
                <a:t>Реализуем более 2000 проектов в год</a:t>
              </a:r>
            </a:p>
            <a:p>
              <a:pPr algn="just">
                <a:lnSpc>
                  <a:spcPct val="250000"/>
                </a:lnSpc>
              </a:pPr>
              <a:r>
                <a:rPr lang="ru-RU" dirty="0"/>
                <a:t>Владеем собственным ЦОД </a:t>
              </a:r>
              <a:r>
                <a:rPr lang="en-US" dirty="0"/>
                <a:t>TIER </a:t>
              </a:r>
              <a:r>
                <a:rPr lang="en-US" dirty="0" smtClean="0"/>
                <a:t>III</a:t>
              </a:r>
              <a:endParaRPr lang="ru-RU" dirty="0"/>
            </a:p>
          </p:txBody>
        </p:sp>
        <p:pic>
          <p:nvPicPr>
            <p:cNvPr id="6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2" t="37363" r="36428" b="45851"/>
            <a:stretch/>
          </p:blipFill>
          <p:spPr>
            <a:xfrm>
              <a:off x="517254" y="2424885"/>
              <a:ext cx="805543" cy="61354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6" t="31850" r="53452" b="47623"/>
            <a:stretch/>
          </p:blipFill>
          <p:spPr>
            <a:xfrm>
              <a:off x="438927" y="2986985"/>
              <a:ext cx="828041" cy="613710"/>
            </a:xfrm>
            <a:prstGeom prst="rect">
              <a:avLst/>
            </a:prstGeom>
          </p:spPr>
        </p:pic>
        <p:pic>
          <p:nvPicPr>
            <p:cNvPr id="8" name="Рисунок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" r="89167" b="84523"/>
            <a:stretch/>
          </p:blipFill>
          <p:spPr>
            <a:xfrm>
              <a:off x="487804" y="3784026"/>
              <a:ext cx="827314" cy="565710"/>
            </a:xfrm>
            <a:prstGeom prst="rect">
              <a:avLst/>
            </a:prstGeom>
          </p:spPr>
        </p:pic>
        <p:pic>
          <p:nvPicPr>
            <p:cNvPr id="9" name="Picture 14" descr="C:\Users\AKaplun\Desktop\Negative\Круги - Copy\Mashinostr_ne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35" y="4493851"/>
              <a:ext cx="577517" cy="577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63352" y="6370302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 «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Эксперт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», 2016 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TAdviser100, 2017 </a:t>
            </a:r>
            <a:r>
              <a:rPr lang="nb-NO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nb-NO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.; </a:t>
            </a:r>
            <a:r>
              <a:rPr lang="ru-RU" sz="1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Коммерсант-Деньги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 г., РА «Эксперт», 2016 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9006" y="3915814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Дервишева Снежана</a:t>
            </a:r>
          </a:p>
          <a:p>
            <a:pPr algn="ct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Ведущий консультант по внедрению бизнес-приложений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Группа консультантов по анализу и автоматизации бизнес-процессов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74" y="1427708"/>
            <a:ext cx="1512168" cy="2458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en-US" dirty="0" smtClean="0"/>
              <a:t>Agenda</a:t>
            </a:r>
            <a:endParaRPr lang="ru-RU" dirty="0"/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Группа 2054"/>
          <p:cNvGrpSpPr/>
          <p:nvPr/>
        </p:nvGrpSpPr>
        <p:grpSpPr>
          <a:xfrm>
            <a:off x="1127448" y="2601747"/>
            <a:ext cx="7704856" cy="1038225"/>
            <a:chOff x="1127448" y="2227982"/>
            <a:chExt cx="7704856" cy="1038225"/>
          </a:xfrm>
        </p:grpSpPr>
        <p:sp>
          <p:nvSpPr>
            <p:cNvPr id="16" name="Freeform 381"/>
            <p:cNvSpPr>
              <a:spLocks/>
            </p:cNvSpPr>
            <p:nvPr/>
          </p:nvSpPr>
          <p:spPr bwMode="auto">
            <a:xfrm>
              <a:off x="2302198" y="2380382"/>
              <a:ext cx="6530106" cy="785812"/>
            </a:xfrm>
            <a:custGeom>
              <a:avLst/>
              <a:gdLst>
                <a:gd name="T0" fmla="*/ 2147483646 w 3480"/>
                <a:gd name="T1" fmla="*/ 1247477344 h 495"/>
                <a:gd name="T2" fmla="*/ 0 w 3480"/>
                <a:gd name="T3" fmla="*/ 1247477344 h 495"/>
                <a:gd name="T4" fmla="*/ 0 w 3480"/>
                <a:gd name="T5" fmla="*/ 0 h 495"/>
                <a:gd name="T6" fmla="*/ 2147483646 w 3480"/>
                <a:gd name="T7" fmla="*/ 0 h 495"/>
                <a:gd name="T8" fmla="*/ 2147483646 w 3480"/>
                <a:gd name="T9" fmla="*/ 622478991 h 495"/>
                <a:gd name="T10" fmla="*/ 2147483646 w 3480"/>
                <a:gd name="T11" fmla="*/ 1247477344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80" h="495">
                  <a:moveTo>
                    <a:pt x="3480" y="495"/>
                  </a:moveTo>
                  <a:lnTo>
                    <a:pt x="0" y="495"/>
                  </a:lnTo>
                  <a:lnTo>
                    <a:pt x="0" y="0"/>
                  </a:lnTo>
                  <a:lnTo>
                    <a:pt x="3480" y="0"/>
                  </a:lnTo>
                  <a:lnTo>
                    <a:pt x="3282" y="247"/>
                  </a:lnTo>
                  <a:lnTo>
                    <a:pt x="3480" y="495"/>
                  </a:lnTo>
                  <a:close/>
                </a:path>
              </a:pathLst>
            </a:custGeom>
            <a:solidFill>
              <a:srgbClr val="3EC6C5"/>
            </a:solidFill>
            <a:ln>
              <a:noFill/>
            </a:ln>
          </p:spPr>
          <p:txBody>
            <a:bodyPr/>
            <a:lstStyle/>
            <a:p>
              <a:endParaRPr lang="ru-RU">
                <a:solidFill>
                  <a:srgbClr val="3EC6C5"/>
                </a:solidFill>
              </a:endParaRPr>
            </a:p>
          </p:txBody>
        </p:sp>
        <p:sp>
          <p:nvSpPr>
            <p:cNvPr id="19" name="TextBox 373"/>
            <p:cNvSpPr txBox="1">
              <a:spLocks noChangeArrowheads="1"/>
            </p:cNvSpPr>
            <p:nvPr/>
          </p:nvSpPr>
          <p:spPr bwMode="auto">
            <a:xfrm>
              <a:off x="3159448" y="2521669"/>
              <a:ext cx="4176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ru-RU" b="1" dirty="0" smtClean="0">
                  <a:solidFill>
                    <a:srgbClr val="195857"/>
                  </a:solidFill>
                </a:rPr>
                <a:t>BigData</a:t>
              </a:r>
              <a:r>
                <a:rPr lang="ru-RU" altLang="ru-RU" b="1" dirty="0" smtClean="0">
                  <a:solidFill>
                    <a:srgbClr val="195857"/>
                  </a:solidFill>
                </a:rPr>
                <a:t>: Что? Зачем?</a:t>
              </a:r>
              <a:endParaRPr lang="et-EE" altLang="ru-RU" b="1" dirty="0">
                <a:solidFill>
                  <a:srgbClr val="195857"/>
                </a:solidFill>
              </a:endParaRPr>
            </a:p>
          </p:txBody>
        </p:sp>
        <p:sp>
          <p:nvSpPr>
            <p:cNvPr id="25" name="Freeform 379"/>
            <p:cNvSpPr>
              <a:spLocks/>
            </p:cNvSpPr>
            <p:nvPr/>
          </p:nvSpPr>
          <p:spPr bwMode="auto">
            <a:xfrm>
              <a:off x="1127448" y="2227982"/>
              <a:ext cx="868363" cy="871537"/>
            </a:xfrm>
            <a:custGeom>
              <a:avLst/>
              <a:gdLst>
                <a:gd name="T0" fmla="*/ 1600964543 w 471"/>
                <a:gd name="T1" fmla="*/ 1609274606 h 472"/>
                <a:gd name="T2" fmla="*/ 142761827 w 471"/>
                <a:gd name="T3" fmla="*/ 1609274606 h 472"/>
                <a:gd name="T4" fmla="*/ 0 w 471"/>
                <a:gd name="T5" fmla="*/ 1466076645 h 472"/>
                <a:gd name="T6" fmla="*/ 0 w 471"/>
                <a:gd name="T7" fmla="*/ 143197961 h 472"/>
                <a:gd name="T8" fmla="*/ 142761827 w 471"/>
                <a:gd name="T9" fmla="*/ 0 h 472"/>
                <a:gd name="T10" fmla="*/ 1600964543 w 471"/>
                <a:gd name="T11" fmla="*/ 0 h 472"/>
                <a:gd name="T12" fmla="*/ 1600964543 w 471"/>
                <a:gd name="T13" fmla="*/ 1609274606 h 4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1" h="472">
                  <a:moveTo>
                    <a:pt x="471" y="472"/>
                  </a:moveTo>
                  <a:cubicBezTo>
                    <a:pt x="42" y="472"/>
                    <a:pt x="42" y="472"/>
                    <a:pt x="42" y="472"/>
                  </a:cubicBezTo>
                  <a:cubicBezTo>
                    <a:pt x="19" y="472"/>
                    <a:pt x="0" y="453"/>
                    <a:pt x="0" y="43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471" y="472"/>
                  </a:lnTo>
                  <a:close/>
                </a:path>
              </a:pathLst>
            </a:custGeom>
            <a:solidFill>
              <a:srgbClr val="3E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80"/>
            <p:cNvSpPr>
              <a:spLocks/>
            </p:cNvSpPr>
            <p:nvPr/>
          </p:nvSpPr>
          <p:spPr bwMode="auto">
            <a:xfrm>
              <a:off x="1189361" y="2291482"/>
              <a:ext cx="744537" cy="744537"/>
            </a:xfrm>
            <a:custGeom>
              <a:avLst/>
              <a:gdLst>
                <a:gd name="T0" fmla="*/ 1375523794 w 403"/>
                <a:gd name="T1" fmla="*/ 1229473852 h 404"/>
                <a:gd name="T2" fmla="*/ 1232168090 w 403"/>
                <a:gd name="T3" fmla="*/ 1372119032 h 404"/>
                <a:gd name="T4" fmla="*/ 143355704 w 403"/>
                <a:gd name="T5" fmla="*/ 1372119032 h 404"/>
                <a:gd name="T6" fmla="*/ 0 w 403"/>
                <a:gd name="T7" fmla="*/ 1229473852 h 404"/>
                <a:gd name="T8" fmla="*/ 0 w 403"/>
                <a:gd name="T9" fmla="*/ 146041670 h 404"/>
                <a:gd name="T10" fmla="*/ 143355704 w 403"/>
                <a:gd name="T11" fmla="*/ 0 h 404"/>
                <a:gd name="T12" fmla="*/ 1232168090 w 403"/>
                <a:gd name="T13" fmla="*/ 0 h 404"/>
                <a:gd name="T14" fmla="*/ 1375523794 w 403"/>
                <a:gd name="T15" fmla="*/ 146041670 h 404"/>
                <a:gd name="T16" fmla="*/ 1375523794 w 403"/>
                <a:gd name="T17" fmla="*/ 1229473852 h 4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3" h="404">
                  <a:moveTo>
                    <a:pt x="403" y="362"/>
                  </a:moveTo>
                  <a:cubicBezTo>
                    <a:pt x="403" y="385"/>
                    <a:pt x="385" y="404"/>
                    <a:pt x="361" y="404"/>
                  </a:cubicBezTo>
                  <a:cubicBezTo>
                    <a:pt x="42" y="404"/>
                    <a:pt x="42" y="404"/>
                    <a:pt x="42" y="404"/>
                  </a:cubicBezTo>
                  <a:cubicBezTo>
                    <a:pt x="19" y="404"/>
                    <a:pt x="0" y="385"/>
                    <a:pt x="0" y="36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85" y="0"/>
                    <a:pt x="403" y="19"/>
                    <a:pt x="403" y="43"/>
                  </a:cubicBezTo>
                  <a:lnTo>
                    <a:pt x="403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91"/>
            <p:cNvSpPr>
              <a:spLocks/>
            </p:cNvSpPr>
            <p:nvPr/>
          </p:nvSpPr>
          <p:spPr bwMode="auto">
            <a:xfrm>
              <a:off x="1995811" y="2231157"/>
              <a:ext cx="306387" cy="935037"/>
            </a:xfrm>
            <a:custGeom>
              <a:avLst/>
              <a:gdLst>
                <a:gd name="T0" fmla="*/ 565501808 w 166"/>
                <a:gd name="T1" fmla="*/ 1721053398 h 508"/>
                <a:gd name="T2" fmla="*/ 0 w 166"/>
                <a:gd name="T3" fmla="*/ 1595701381 h 508"/>
                <a:gd name="T4" fmla="*/ 0 w 166"/>
                <a:gd name="T5" fmla="*/ 0 h 508"/>
                <a:gd name="T6" fmla="*/ 565501808 w 166"/>
                <a:gd name="T7" fmla="*/ 274420475 h 508"/>
                <a:gd name="T8" fmla="*/ 565501808 w 166"/>
                <a:gd name="T9" fmla="*/ 1721053398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6" h="508">
                  <a:moveTo>
                    <a:pt x="166" y="508"/>
                  </a:moveTo>
                  <a:cubicBezTo>
                    <a:pt x="111" y="496"/>
                    <a:pt x="56" y="483"/>
                    <a:pt x="0" y="471"/>
                  </a:cubicBezTo>
                  <a:cubicBezTo>
                    <a:pt x="0" y="314"/>
                    <a:pt x="0" y="157"/>
                    <a:pt x="0" y="0"/>
                  </a:cubicBezTo>
                  <a:cubicBezTo>
                    <a:pt x="56" y="27"/>
                    <a:pt x="111" y="54"/>
                    <a:pt x="166" y="81"/>
                  </a:cubicBezTo>
                  <a:cubicBezTo>
                    <a:pt x="166" y="223"/>
                    <a:pt x="166" y="366"/>
                    <a:pt x="166" y="508"/>
                  </a:cubicBezTo>
                  <a:close/>
                </a:path>
              </a:pathLst>
            </a:custGeom>
            <a:solidFill>
              <a:srgbClr val="35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Rectangle 405"/>
            <p:cNvSpPr>
              <a:spLocks noChangeArrowheads="1"/>
            </p:cNvSpPr>
            <p:nvPr/>
          </p:nvSpPr>
          <p:spPr bwMode="auto">
            <a:xfrm>
              <a:off x="2499439" y="2434357"/>
              <a:ext cx="86201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t-EE" altLang="ru-RU" sz="4500" dirty="0">
                  <a:solidFill>
                    <a:srgbClr val="F2F2F2"/>
                  </a:solidFill>
                  <a:latin typeface="Myriad Pro" pitchFamily="34" charset="0"/>
                </a:rPr>
                <a:t>02</a:t>
              </a:r>
              <a:endParaRPr lang="et-EE" altLang="ru-RU" sz="1800" dirty="0"/>
            </a:p>
          </p:txBody>
        </p:sp>
        <p:pic>
          <p:nvPicPr>
            <p:cNvPr id="1026" name="Picture 2" descr="ÐÐ°ÑÑÐ¸Ð½ÐºÐ¸ Ð¿Ð¾ Ð·Ð°Ð¿ÑÐ¾ÑÑ bigdat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52" y="2349401"/>
              <a:ext cx="583076" cy="65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reeform 384"/>
          <p:cNvSpPr>
            <a:spLocks/>
          </p:cNvSpPr>
          <p:nvPr/>
        </p:nvSpPr>
        <p:spPr bwMode="auto">
          <a:xfrm>
            <a:off x="2302173" y="4129872"/>
            <a:ext cx="6530106" cy="833437"/>
          </a:xfrm>
          <a:custGeom>
            <a:avLst/>
            <a:gdLst>
              <a:gd name="T0" fmla="*/ 2147483646 w 2995"/>
              <a:gd name="T1" fmla="*/ 1492565814 h 452"/>
              <a:gd name="T2" fmla="*/ 0 w 2995"/>
              <a:gd name="T3" fmla="*/ 1492565814 h 452"/>
              <a:gd name="T4" fmla="*/ 0 w 2995"/>
              <a:gd name="T5" fmla="*/ 44199819 h 452"/>
              <a:gd name="T6" fmla="*/ 2147483646 w 2995"/>
              <a:gd name="T7" fmla="*/ 44199819 h 452"/>
              <a:gd name="T8" fmla="*/ 2147483646 w 2995"/>
              <a:gd name="T9" fmla="*/ 768382817 h 452"/>
              <a:gd name="T10" fmla="*/ 2147483646 w 2995"/>
              <a:gd name="T11" fmla="*/ 1492565814 h 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5" h="452">
                <a:moveTo>
                  <a:pt x="2824" y="439"/>
                </a:moveTo>
                <a:cubicBezTo>
                  <a:pt x="0" y="439"/>
                  <a:pt x="0" y="439"/>
                  <a:pt x="0" y="439"/>
                </a:cubicBezTo>
                <a:cubicBezTo>
                  <a:pt x="0" y="13"/>
                  <a:pt x="0" y="13"/>
                  <a:pt x="0" y="13"/>
                </a:cubicBezTo>
                <a:cubicBezTo>
                  <a:pt x="2824" y="13"/>
                  <a:pt x="2824" y="13"/>
                  <a:pt x="2824" y="13"/>
                </a:cubicBezTo>
                <a:cubicBezTo>
                  <a:pt x="2824" y="13"/>
                  <a:pt x="2995" y="0"/>
                  <a:pt x="2995" y="226"/>
                </a:cubicBezTo>
                <a:cubicBezTo>
                  <a:pt x="2995" y="452"/>
                  <a:pt x="2824" y="439"/>
                  <a:pt x="2824" y="43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0" name="TextBox 374"/>
          <p:cNvSpPr txBox="1">
            <a:spLocks noChangeArrowheads="1"/>
          </p:cNvSpPr>
          <p:nvPr/>
        </p:nvSpPr>
        <p:spPr bwMode="auto">
          <a:xfrm>
            <a:off x="3189586" y="4255284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Методология</a:t>
            </a:r>
            <a:endParaRPr lang="et-EE" altLang="ru-RU" dirty="0"/>
          </a:p>
        </p:txBody>
      </p:sp>
      <p:sp>
        <p:nvSpPr>
          <p:cNvPr id="27" name="Freeform 382"/>
          <p:cNvSpPr>
            <a:spLocks/>
          </p:cNvSpPr>
          <p:nvPr/>
        </p:nvSpPr>
        <p:spPr bwMode="auto">
          <a:xfrm>
            <a:off x="1127423" y="4110822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8" name="Freeform 383"/>
          <p:cNvSpPr>
            <a:spLocks/>
          </p:cNvSpPr>
          <p:nvPr/>
        </p:nvSpPr>
        <p:spPr bwMode="auto">
          <a:xfrm>
            <a:off x="1189336" y="4174322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92"/>
          <p:cNvSpPr>
            <a:spLocks/>
          </p:cNvSpPr>
          <p:nvPr/>
        </p:nvSpPr>
        <p:spPr bwMode="auto">
          <a:xfrm>
            <a:off x="1995786" y="4110822"/>
            <a:ext cx="306387" cy="869950"/>
          </a:xfrm>
          <a:custGeom>
            <a:avLst/>
            <a:gdLst>
              <a:gd name="T0" fmla="*/ 565501808 w 166"/>
              <a:gd name="T1" fmla="*/ 1525284072 h 472"/>
              <a:gd name="T2" fmla="*/ 0 w 166"/>
              <a:gd name="T3" fmla="*/ 1603417378 h 472"/>
              <a:gd name="T4" fmla="*/ 0 w 166"/>
              <a:gd name="T5" fmla="*/ 0 h 472"/>
              <a:gd name="T6" fmla="*/ 565501808 w 166"/>
              <a:gd name="T7" fmla="*/ 78133306 h 472"/>
              <a:gd name="T8" fmla="*/ 565501808 w 166"/>
              <a:gd name="T9" fmla="*/ 15252840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472">
                <a:moveTo>
                  <a:pt x="166" y="449"/>
                </a:moveTo>
                <a:cubicBezTo>
                  <a:pt x="111" y="457"/>
                  <a:pt x="56" y="464"/>
                  <a:pt x="0" y="472"/>
                </a:cubicBezTo>
                <a:cubicBezTo>
                  <a:pt x="0" y="315"/>
                  <a:pt x="0" y="157"/>
                  <a:pt x="0" y="0"/>
                </a:cubicBezTo>
                <a:cubicBezTo>
                  <a:pt x="56" y="8"/>
                  <a:pt x="111" y="15"/>
                  <a:pt x="166" y="23"/>
                </a:cubicBezTo>
                <a:cubicBezTo>
                  <a:pt x="166" y="165"/>
                  <a:pt x="166" y="307"/>
                  <a:pt x="166" y="4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8" name="Rectangle 406"/>
          <p:cNvSpPr>
            <a:spLocks noChangeArrowheads="1"/>
          </p:cNvSpPr>
          <p:nvPr/>
        </p:nvSpPr>
        <p:spPr bwMode="auto">
          <a:xfrm>
            <a:off x="2499439" y="4214009"/>
            <a:ext cx="86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>
                <a:solidFill>
                  <a:srgbClr val="F2F2F2"/>
                </a:solidFill>
                <a:latin typeface="Myriad Pro" pitchFamily="34" charset="0"/>
              </a:rPr>
              <a:t>03</a:t>
            </a:r>
            <a:endParaRPr lang="et-EE" altLang="ru-RU" sz="18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41" y="4331676"/>
            <a:ext cx="656757" cy="50099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  <p:sp>
        <p:nvSpPr>
          <p:cNvPr id="14" name="Freeform 387"/>
          <p:cNvSpPr>
            <a:spLocks/>
          </p:cNvSpPr>
          <p:nvPr/>
        </p:nvSpPr>
        <p:spPr bwMode="auto">
          <a:xfrm>
            <a:off x="2302198" y="5515123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267136563 h 496"/>
              <a:gd name="T10" fmla="*/ 2147483646 w 3480"/>
              <a:gd name="T11" fmla="*/ 624998750 h 496"/>
              <a:gd name="T12" fmla="*/ 2147483646 w 3480"/>
              <a:gd name="T13" fmla="*/ 952619063 h 496"/>
              <a:gd name="T14" fmla="*/ 2147483646 w 3480"/>
              <a:gd name="T15" fmla="*/ 12499975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0" h="496">
                <a:moveTo>
                  <a:pt x="3480" y="496"/>
                </a:moveTo>
                <a:lnTo>
                  <a:pt x="0" y="496"/>
                </a:lnTo>
                <a:lnTo>
                  <a:pt x="0" y="0"/>
                </a:lnTo>
                <a:lnTo>
                  <a:pt x="3480" y="0"/>
                </a:lnTo>
                <a:lnTo>
                  <a:pt x="3366" y="106"/>
                </a:lnTo>
                <a:lnTo>
                  <a:pt x="3480" y="248"/>
                </a:lnTo>
                <a:lnTo>
                  <a:pt x="3376" y="378"/>
                </a:lnTo>
                <a:lnTo>
                  <a:pt x="3480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" name="TextBox 375"/>
          <p:cNvSpPr txBox="1">
            <a:spLocks noChangeArrowheads="1"/>
          </p:cNvSpPr>
          <p:nvPr/>
        </p:nvSpPr>
        <p:spPr bwMode="auto">
          <a:xfrm>
            <a:off x="3167386" y="5616723"/>
            <a:ext cx="537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Проектная команда</a:t>
            </a:r>
            <a:endParaRPr lang="et-EE" altLang="ru-RU" dirty="0"/>
          </a:p>
        </p:txBody>
      </p:sp>
      <p:sp>
        <p:nvSpPr>
          <p:cNvPr id="29" name="Freeform 385"/>
          <p:cNvSpPr>
            <a:spLocks/>
          </p:cNvSpPr>
          <p:nvPr/>
        </p:nvSpPr>
        <p:spPr bwMode="auto">
          <a:xfrm>
            <a:off x="1127448" y="5583386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" name="Freeform 386"/>
          <p:cNvSpPr>
            <a:spLocks/>
          </p:cNvSpPr>
          <p:nvPr/>
        </p:nvSpPr>
        <p:spPr bwMode="auto">
          <a:xfrm>
            <a:off x="1189361" y="5646886"/>
            <a:ext cx="744537" cy="744537"/>
          </a:xfrm>
          <a:custGeom>
            <a:avLst/>
            <a:gdLst>
              <a:gd name="T0" fmla="*/ 1375523794 w 403"/>
              <a:gd name="T1" fmla="*/ 122607736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607736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607736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1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93"/>
          <p:cNvSpPr>
            <a:spLocks/>
          </p:cNvSpPr>
          <p:nvPr/>
        </p:nvSpPr>
        <p:spPr bwMode="auto">
          <a:xfrm>
            <a:off x="1995811" y="5515123"/>
            <a:ext cx="306387" cy="936625"/>
          </a:xfrm>
          <a:custGeom>
            <a:avLst/>
            <a:gdLst>
              <a:gd name="T0" fmla="*/ 565501808 w 166"/>
              <a:gd name="T1" fmla="*/ 1451549344 h 508"/>
              <a:gd name="T2" fmla="*/ 0 w 166"/>
              <a:gd name="T3" fmla="*/ 1726902344 h 508"/>
              <a:gd name="T4" fmla="*/ 0 w 166"/>
              <a:gd name="T5" fmla="*/ 125778781 h 508"/>
              <a:gd name="T6" fmla="*/ 565501808 w 166"/>
              <a:gd name="T7" fmla="*/ 0 h 508"/>
              <a:gd name="T8" fmla="*/ 565501808 w 166"/>
              <a:gd name="T9" fmla="*/ 145154934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427"/>
                </a:moveTo>
                <a:cubicBezTo>
                  <a:pt x="111" y="454"/>
                  <a:pt x="56" y="481"/>
                  <a:pt x="0" y="508"/>
                </a:cubicBezTo>
                <a:cubicBezTo>
                  <a:pt x="0" y="351"/>
                  <a:pt x="0" y="194"/>
                  <a:pt x="0" y="37"/>
                </a:cubicBezTo>
                <a:cubicBezTo>
                  <a:pt x="56" y="25"/>
                  <a:pt x="111" y="12"/>
                  <a:pt x="166" y="0"/>
                </a:cubicBezTo>
                <a:cubicBezTo>
                  <a:pt x="166" y="142"/>
                  <a:pt x="166" y="285"/>
                  <a:pt x="166" y="4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Rectangle 407"/>
          <p:cNvSpPr>
            <a:spLocks noChangeArrowheads="1"/>
          </p:cNvSpPr>
          <p:nvPr/>
        </p:nvSpPr>
        <p:spPr bwMode="auto">
          <a:xfrm>
            <a:off x="2499439" y="5580211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04</a:t>
            </a:r>
            <a:endParaRPr lang="et-EE" altLang="ru-RU" sz="1800" dirty="0"/>
          </a:p>
        </p:txBody>
      </p:sp>
      <p:pic>
        <p:nvPicPr>
          <p:cNvPr id="1028" name="Picture 4" descr="ÐÐ°ÑÑÐ¸Ð½ÐºÐ¸ Ð¿Ð¾ Ð·Ð°Ð¿ÑÐ¾ÑÑ Ð¿ÑÐ¾ÐµÐºÑÐ½Ð°Ñ ÐºÐ¾Ð¼Ð°Ð½Ð´Ð° big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44" y="5849261"/>
            <a:ext cx="676400" cy="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378"/>
          <p:cNvSpPr>
            <a:spLocks/>
          </p:cNvSpPr>
          <p:nvPr/>
        </p:nvSpPr>
        <p:spPr bwMode="auto">
          <a:xfrm>
            <a:off x="2332633" y="1248581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627519700 h 496"/>
              <a:gd name="T10" fmla="*/ 2147483646 w 3480"/>
              <a:gd name="T11" fmla="*/ 12499975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" name="TextBox 2387"/>
          <p:cNvSpPr txBox="1">
            <a:spLocks noChangeArrowheads="1"/>
          </p:cNvSpPr>
          <p:nvPr/>
        </p:nvSpPr>
        <p:spPr bwMode="auto">
          <a:xfrm>
            <a:off x="3174008" y="1358118"/>
            <a:ext cx="4176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Представление</a:t>
            </a:r>
            <a:endParaRPr lang="et-EE" altLang="ru-RU" dirty="0"/>
          </a:p>
        </p:txBody>
      </p:sp>
      <p:sp>
        <p:nvSpPr>
          <p:cNvPr id="23" name="Freeform 376"/>
          <p:cNvSpPr>
            <a:spLocks/>
          </p:cNvSpPr>
          <p:nvPr/>
        </p:nvSpPr>
        <p:spPr bwMode="auto">
          <a:xfrm>
            <a:off x="1157883" y="991406"/>
            <a:ext cx="868363" cy="868362"/>
          </a:xfrm>
          <a:custGeom>
            <a:avLst/>
            <a:gdLst>
              <a:gd name="T0" fmla="*/ 1600964543 w 471"/>
              <a:gd name="T1" fmla="*/ 1600962699 h 471"/>
              <a:gd name="T2" fmla="*/ 142761827 w 471"/>
              <a:gd name="T3" fmla="*/ 1600962699 h 471"/>
              <a:gd name="T4" fmla="*/ 0 w 471"/>
              <a:gd name="T5" fmla="*/ 1458201037 h 471"/>
              <a:gd name="T6" fmla="*/ 0 w 471"/>
              <a:gd name="T7" fmla="*/ 142761663 h 471"/>
              <a:gd name="T8" fmla="*/ 142761827 w 471"/>
              <a:gd name="T9" fmla="*/ 0 h 471"/>
              <a:gd name="T10" fmla="*/ 1600964543 w 471"/>
              <a:gd name="T11" fmla="*/ 0 h 471"/>
              <a:gd name="T12" fmla="*/ 1600964543 w 471"/>
              <a:gd name="T13" fmla="*/ 1600962699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Freeform 377"/>
          <p:cNvSpPr>
            <a:spLocks/>
          </p:cNvSpPr>
          <p:nvPr/>
        </p:nvSpPr>
        <p:spPr bwMode="auto">
          <a:xfrm>
            <a:off x="1219796" y="1053318"/>
            <a:ext cx="744537" cy="742950"/>
          </a:xfrm>
          <a:custGeom>
            <a:avLst/>
            <a:gdLst>
              <a:gd name="T0" fmla="*/ 1375523794 w 403"/>
              <a:gd name="T1" fmla="*/ 1226920166 h 403"/>
              <a:gd name="T2" fmla="*/ 1232168090 w 403"/>
              <a:gd name="T3" fmla="*/ 1369664274 h 403"/>
              <a:gd name="T4" fmla="*/ 143355704 w 403"/>
              <a:gd name="T5" fmla="*/ 1369664274 h 403"/>
              <a:gd name="T6" fmla="*/ 0 w 403"/>
              <a:gd name="T7" fmla="*/ 1226920166 h 403"/>
              <a:gd name="T8" fmla="*/ 0 w 403"/>
              <a:gd name="T9" fmla="*/ 142744108 h 403"/>
              <a:gd name="T10" fmla="*/ 143355704 w 403"/>
              <a:gd name="T11" fmla="*/ 0 h 403"/>
              <a:gd name="T12" fmla="*/ 1232168090 w 403"/>
              <a:gd name="T13" fmla="*/ 0 h 403"/>
              <a:gd name="T14" fmla="*/ 1375523794 w 403"/>
              <a:gd name="T15" fmla="*/ 142744108 h 403"/>
              <a:gd name="T16" fmla="*/ 1375523794 w 403"/>
              <a:gd name="T17" fmla="*/ 1226920166 h 4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3">
                <a:moveTo>
                  <a:pt x="403" y="361"/>
                </a:moveTo>
                <a:cubicBezTo>
                  <a:pt x="403" y="384"/>
                  <a:pt x="385" y="403"/>
                  <a:pt x="361" y="403"/>
                </a:cubicBezTo>
                <a:cubicBezTo>
                  <a:pt x="42" y="403"/>
                  <a:pt x="42" y="403"/>
                  <a:pt x="42" y="403"/>
                </a:cubicBezTo>
                <a:cubicBezTo>
                  <a:pt x="19" y="403"/>
                  <a:pt x="0" y="384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390"/>
          <p:cNvSpPr>
            <a:spLocks/>
          </p:cNvSpPr>
          <p:nvPr/>
        </p:nvSpPr>
        <p:spPr bwMode="auto">
          <a:xfrm>
            <a:off x="2026246" y="991406"/>
            <a:ext cx="306387" cy="1044575"/>
          </a:xfrm>
          <a:custGeom>
            <a:avLst/>
            <a:gdLst>
              <a:gd name="T0" fmla="*/ 565501808 w 166"/>
              <a:gd name="T1" fmla="*/ 1924403758 h 567"/>
              <a:gd name="T2" fmla="*/ 0 w 166"/>
              <a:gd name="T3" fmla="*/ 1601972748 h 567"/>
              <a:gd name="T4" fmla="*/ 0 w 166"/>
              <a:gd name="T5" fmla="*/ 0 h 567"/>
              <a:gd name="T6" fmla="*/ 565501808 w 166"/>
              <a:gd name="T7" fmla="*/ 478555364 h 567"/>
              <a:gd name="T8" fmla="*/ 565501808 w 166"/>
              <a:gd name="T9" fmla="*/ 1924403758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15" y="1358118"/>
            <a:ext cx="596474" cy="164815"/>
          </a:xfrm>
          <a:prstGeom prst="rect">
            <a:avLst/>
          </a:prstGeom>
        </p:spPr>
      </p:pic>
      <p:sp>
        <p:nvSpPr>
          <p:cNvPr id="46" name="Rectangle 404"/>
          <p:cNvSpPr>
            <a:spLocks noChangeArrowheads="1"/>
          </p:cNvSpPr>
          <p:nvPr/>
        </p:nvSpPr>
        <p:spPr bwMode="auto">
          <a:xfrm>
            <a:off x="2499439" y="1299047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01</a:t>
            </a:r>
            <a:endParaRPr lang="et-EE" alt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1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5" y="208552"/>
            <a:ext cx="9749492" cy="700168"/>
          </a:xfrm>
        </p:spPr>
        <p:txBody>
          <a:bodyPr/>
          <a:lstStyle/>
          <a:p>
            <a:pPr algn="just"/>
            <a:r>
              <a:rPr lang="en-US" dirty="0" smtClean="0"/>
              <a:t>BigData</a:t>
            </a:r>
            <a:r>
              <a:rPr lang="ru-RU" dirty="0" smtClean="0"/>
              <a:t>: ожидания бизнеса в настоящее время</a:t>
            </a:r>
            <a:endParaRPr lang="ru-RU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1067695" y="2974581"/>
            <a:ext cx="2160000" cy="2160000"/>
            <a:chOff x="1847768" y="2997192"/>
            <a:chExt cx="2160000" cy="2160000"/>
          </a:xfrm>
        </p:grpSpPr>
        <p:sp>
          <p:nvSpPr>
            <p:cNvPr id="3" name="Oval 65"/>
            <p:cNvSpPr/>
            <p:nvPr/>
          </p:nvSpPr>
          <p:spPr>
            <a:xfrm>
              <a:off x="1847768" y="2997192"/>
              <a:ext cx="2160000" cy="2160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8"/>
            <p:cNvGrpSpPr/>
            <p:nvPr/>
          </p:nvGrpSpPr>
          <p:grpSpPr>
            <a:xfrm>
              <a:off x="2186094" y="3454321"/>
              <a:ext cx="1430657" cy="1284487"/>
              <a:chOff x="2078656" y="4839286"/>
              <a:chExt cx="1381023" cy="1239924"/>
            </a:xfrm>
          </p:grpSpPr>
          <p:grpSp>
            <p:nvGrpSpPr>
              <p:cNvPr id="7" name="Group 69"/>
              <p:cNvGrpSpPr/>
              <p:nvPr/>
            </p:nvGrpSpPr>
            <p:grpSpPr>
              <a:xfrm>
                <a:off x="2469254" y="4839286"/>
                <a:ext cx="428698" cy="216024"/>
                <a:chOff x="2469254" y="4839286"/>
                <a:chExt cx="428698" cy="216024"/>
              </a:xfrm>
            </p:grpSpPr>
            <p:sp>
              <p:nvSpPr>
                <p:cNvPr id="38" name="Oval 100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" name="Straight Connector 101"/>
                <p:cNvCxnSpPr>
                  <a:stCxn id="38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102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41" name="Straight Connector 103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8" name="Group 70"/>
              <p:cNvGrpSpPr/>
              <p:nvPr/>
            </p:nvGrpSpPr>
            <p:grpSpPr>
              <a:xfrm>
                <a:off x="2078656" y="5195720"/>
                <a:ext cx="428698" cy="216024"/>
                <a:chOff x="2469254" y="4839286"/>
                <a:chExt cx="428698" cy="216024"/>
              </a:xfrm>
            </p:grpSpPr>
            <p:sp>
              <p:nvSpPr>
                <p:cNvPr id="34" name="Oval 96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" name="Straight Connector 97"/>
                <p:cNvCxnSpPr>
                  <a:stCxn id="34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98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99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9" name="Group 71"/>
              <p:cNvGrpSpPr/>
              <p:nvPr/>
            </p:nvGrpSpPr>
            <p:grpSpPr>
              <a:xfrm>
                <a:off x="2700093" y="5199543"/>
                <a:ext cx="428698" cy="216024"/>
                <a:chOff x="2469254" y="4839286"/>
                <a:chExt cx="428698" cy="216024"/>
              </a:xfrm>
            </p:grpSpPr>
            <p:sp>
              <p:nvSpPr>
                <p:cNvPr id="30" name="Oval 92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" name="Straight Connector 93"/>
                <p:cNvCxnSpPr>
                  <a:stCxn id="30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2" name="Straight Connector 94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3" name="Straight Connector 95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0" name="Group 72"/>
              <p:cNvGrpSpPr/>
              <p:nvPr/>
            </p:nvGrpSpPr>
            <p:grpSpPr>
              <a:xfrm>
                <a:off x="2602283" y="5589240"/>
                <a:ext cx="428698" cy="216024"/>
                <a:chOff x="2469254" y="4839286"/>
                <a:chExt cx="428698" cy="216024"/>
              </a:xfrm>
            </p:grpSpPr>
            <p:sp>
              <p:nvSpPr>
                <p:cNvPr id="26" name="Oval 88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Straight Connector 89"/>
                <p:cNvCxnSpPr>
                  <a:stCxn id="26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8" name="Straight Connector 90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9" name="Straight Connector 91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1" name="Group 73"/>
              <p:cNvGrpSpPr/>
              <p:nvPr/>
            </p:nvGrpSpPr>
            <p:grpSpPr>
              <a:xfrm>
                <a:off x="2078656" y="5685262"/>
                <a:ext cx="428698" cy="216024"/>
                <a:chOff x="2469254" y="4839286"/>
                <a:chExt cx="428698" cy="216024"/>
              </a:xfrm>
            </p:grpSpPr>
            <p:sp>
              <p:nvSpPr>
                <p:cNvPr id="22" name="Oval 84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" name="Straight Connector 85"/>
                <p:cNvCxnSpPr>
                  <a:stCxn id="22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86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87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2" name="Group 74"/>
              <p:cNvGrpSpPr/>
              <p:nvPr/>
            </p:nvGrpSpPr>
            <p:grpSpPr>
              <a:xfrm>
                <a:off x="2922969" y="5863186"/>
                <a:ext cx="428698" cy="216024"/>
                <a:chOff x="2469254" y="4839286"/>
                <a:chExt cx="428698" cy="216024"/>
              </a:xfrm>
            </p:grpSpPr>
            <p:sp>
              <p:nvSpPr>
                <p:cNvPr id="18" name="Oval 80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" name="Straight Connector 81"/>
                <p:cNvCxnSpPr>
                  <a:stCxn id="18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0" name="Straight Connector 82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1" name="Straight Connector 83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13" name="Group 75"/>
              <p:cNvGrpSpPr/>
              <p:nvPr/>
            </p:nvGrpSpPr>
            <p:grpSpPr>
              <a:xfrm>
                <a:off x="3030981" y="5008271"/>
                <a:ext cx="428698" cy="216024"/>
                <a:chOff x="2469254" y="4839286"/>
                <a:chExt cx="428698" cy="216024"/>
              </a:xfrm>
            </p:grpSpPr>
            <p:sp>
              <p:nvSpPr>
                <p:cNvPr id="14" name="Oval 76"/>
                <p:cNvSpPr/>
                <p:nvPr/>
              </p:nvSpPr>
              <p:spPr>
                <a:xfrm>
                  <a:off x="2681928" y="4839286"/>
                  <a:ext cx="216024" cy="216024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EE4C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Straight Connector 77"/>
                <p:cNvCxnSpPr>
                  <a:stCxn id="14" idx="2"/>
                </p:cNvCxnSpPr>
                <p:nvPr/>
              </p:nvCxnSpPr>
              <p:spPr>
                <a:xfrm flipH="1">
                  <a:off x="2469254" y="4947298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16" name="Straight Connector 78"/>
                <p:cNvCxnSpPr/>
                <p:nvPr/>
              </p:nvCxnSpPr>
              <p:spPr>
                <a:xfrm flipH="1">
                  <a:off x="2507354" y="5017210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17" name="Straight Connector 79"/>
                <p:cNvCxnSpPr/>
                <p:nvPr/>
              </p:nvCxnSpPr>
              <p:spPr>
                <a:xfrm flipH="1">
                  <a:off x="2497829" y="4877386"/>
                  <a:ext cx="21267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67" name="Группа 66"/>
          <p:cNvGrpSpPr/>
          <p:nvPr/>
        </p:nvGrpSpPr>
        <p:grpSpPr>
          <a:xfrm>
            <a:off x="4883142" y="2974581"/>
            <a:ext cx="2160000" cy="2160000"/>
            <a:chOff x="4853998" y="2951971"/>
            <a:chExt cx="2160000" cy="2160000"/>
          </a:xfrm>
        </p:grpSpPr>
        <p:sp>
          <p:nvSpPr>
            <p:cNvPr id="4" name="Oval 66"/>
            <p:cNvSpPr/>
            <p:nvPr/>
          </p:nvSpPr>
          <p:spPr>
            <a:xfrm>
              <a:off x="4853998" y="2951971"/>
              <a:ext cx="2160000" cy="216000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104"/>
            <p:cNvSpPr/>
            <p:nvPr/>
          </p:nvSpPr>
          <p:spPr>
            <a:xfrm>
              <a:off x="5645824" y="3988381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105"/>
            <p:cNvSpPr/>
            <p:nvPr/>
          </p:nvSpPr>
          <p:spPr>
            <a:xfrm>
              <a:off x="5133543" y="3935459"/>
              <a:ext cx="190075" cy="27030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106"/>
            <p:cNvSpPr/>
            <p:nvPr/>
          </p:nvSpPr>
          <p:spPr>
            <a:xfrm>
              <a:off x="6412064" y="4398775"/>
              <a:ext cx="281019" cy="34003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Isosceles Triangle 107"/>
            <p:cNvSpPr/>
            <p:nvPr/>
          </p:nvSpPr>
          <p:spPr>
            <a:xfrm>
              <a:off x="5279504" y="3382206"/>
              <a:ext cx="366320" cy="38211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Isosceles Triangle 108"/>
            <p:cNvSpPr/>
            <p:nvPr/>
          </p:nvSpPr>
          <p:spPr>
            <a:xfrm>
              <a:off x="6304603" y="3432070"/>
              <a:ext cx="366320" cy="38211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109"/>
            <p:cNvSpPr/>
            <p:nvPr/>
          </p:nvSpPr>
          <p:spPr>
            <a:xfrm>
              <a:off x="5815306" y="4590486"/>
              <a:ext cx="429563" cy="29664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110"/>
            <p:cNvSpPr/>
            <p:nvPr/>
          </p:nvSpPr>
          <p:spPr>
            <a:xfrm>
              <a:off x="6329842" y="3988381"/>
              <a:ext cx="280480" cy="3393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5-Point Star 111"/>
            <p:cNvSpPr/>
            <p:nvPr/>
          </p:nvSpPr>
          <p:spPr>
            <a:xfrm>
              <a:off x="5697810" y="3237817"/>
              <a:ext cx="440292" cy="440292"/>
            </a:xfrm>
            <a:prstGeom prst="star5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Hexagon 112"/>
            <p:cNvSpPr/>
            <p:nvPr/>
          </p:nvSpPr>
          <p:spPr>
            <a:xfrm>
              <a:off x="5279504" y="4330701"/>
              <a:ext cx="366320" cy="382112"/>
            </a:xfrm>
            <a:prstGeom prst="hexagon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585890" y="2974581"/>
            <a:ext cx="2160000" cy="2160000"/>
            <a:chOff x="7824192" y="2997192"/>
            <a:chExt cx="2160000" cy="2160000"/>
          </a:xfrm>
        </p:grpSpPr>
        <p:sp>
          <p:nvSpPr>
            <p:cNvPr id="5" name="Oval 67"/>
            <p:cNvSpPr/>
            <p:nvPr/>
          </p:nvSpPr>
          <p:spPr>
            <a:xfrm>
              <a:off x="7824192" y="2997192"/>
              <a:ext cx="2160000" cy="2160000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113"/>
            <p:cNvSpPr/>
            <p:nvPr/>
          </p:nvSpPr>
          <p:spPr>
            <a:xfrm>
              <a:off x="8078454" y="4077192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114"/>
            <p:cNvSpPr/>
            <p:nvPr/>
          </p:nvSpPr>
          <p:spPr>
            <a:xfrm>
              <a:off x="8690148" y="3777823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115"/>
            <p:cNvSpPr/>
            <p:nvPr/>
          </p:nvSpPr>
          <p:spPr>
            <a:xfrm>
              <a:off x="9232515" y="4208573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116"/>
            <p:cNvSpPr/>
            <p:nvPr/>
          </p:nvSpPr>
          <p:spPr>
            <a:xfrm>
              <a:off x="9232515" y="3573261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Straight Connector 117"/>
            <p:cNvCxnSpPr>
              <a:stCxn id="51" idx="7"/>
              <a:endCxn id="52" idx="2"/>
            </p:cNvCxnSpPr>
            <p:nvPr/>
          </p:nvCxnSpPr>
          <p:spPr>
            <a:xfrm flipV="1">
              <a:off x="8367778" y="3939420"/>
              <a:ext cx="322370" cy="185103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6" name="Straight Connector 118"/>
            <p:cNvCxnSpPr>
              <a:stCxn id="52" idx="7"/>
              <a:endCxn id="54" idx="2"/>
            </p:cNvCxnSpPr>
            <p:nvPr/>
          </p:nvCxnSpPr>
          <p:spPr>
            <a:xfrm flipV="1">
              <a:off x="8979472" y="3734858"/>
              <a:ext cx="253043" cy="90296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7" name="Straight Connector 119"/>
            <p:cNvCxnSpPr>
              <a:stCxn id="51" idx="6"/>
              <a:endCxn id="53" idx="2"/>
            </p:cNvCxnSpPr>
            <p:nvPr/>
          </p:nvCxnSpPr>
          <p:spPr>
            <a:xfrm>
              <a:off x="8417418" y="4238789"/>
              <a:ext cx="815097" cy="131381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58" name="Oval 120"/>
            <p:cNvSpPr/>
            <p:nvPr/>
          </p:nvSpPr>
          <p:spPr>
            <a:xfrm>
              <a:off x="8640508" y="3220609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Straight Connector 121"/>
            <p:cNvCxnSpPr>
              <a:stCxn id="52" idx="0"/>
              <a:endCxn id="58" idx="4"/>
            </p:cNvCxnSpPr>
            <p:nvPr/>
          </p:nvCxnSpPr>
          <p:spPr>
            <a:xfrm flipH="1" flipV="1">
              <a:off x="8809990" y="3543802"/>
              <a:ext cx="49640" cy="234021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60" name="Oval 122"/>
            <p:cNvSpPr/>
            <p:nvPr/>
          </p:nvSpPr>
          <p:spPr>
            <a:xfrm>
              <a:off x="8762574" y="4626914"/>
              <a:ext cx="338964" cy="3231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EE4C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Connector 123"/>
            <p:cNvCxnSpPr>
              <a:stCxn id="60" idx="7"/>
              <a:endCxn id="53" idx="3"/>
            </p:cNvCxnSpPr>
            <p:nvPr/>
          </p:nvCxnSpPr>
          <p:spPr>
            <a:xfrm flipV="1">
              <a:off x="9051898" y="4484435"/>
              <a:ext cx="230257" cy="189810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762855" y="2025501"/>
            <a:ext cx="276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РЕАЛЬНОЕ ВРЕМЯ</a:t>
            </a:r>
            <a:endParaRPr kumimoji="0" lang="ru-RU" sz="2000" b="1" i="0" u="none" strike="noStrike" kern="0" cap="small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42893" y="1871613"/>
            <a:ext cx="3240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НЕСТРУКТУРИРОВАННЫЕ</a:t>
            </a:r>
            <a:r>
              <a:rPr kumimoji="0" lang="ru-RU" sz="2000" b="1" i="0" u="none" strike="noStrike" kern="0" cap="small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ДАННЫЕ</a:t>
            </a:r>
            <a:endParaRPr kumimoji="0" lang="ru-RU" sz="2000" b="1" i="0" u="none" strike="noStrike" kern="0" cap="small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11244" y="1871613"/>
            <a:ext cx="250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small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Бизнес принимает решения</a:t>
            </a:r>
          </a:p>
        </p:txBody>
      </p:sp>
      <p:pic>
        <p:nvPicPr>
          <p:cNvPr id="65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9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Пример используемых данных (</a:t>
            </a:r>
            <a:r>
              <a:rPr lang="en-US" dirty="0" smtClean="0"/>
              <a:t>BigData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970179" y="1174385"/>
            <a:ext cx="7704856" cy="4990920"/>
            <a:chOff x="1970179" y="1174385"/>
            <a:chExt cx="7704856" cy="4990920"/>
          </a:xfrm>
        </p:grpSpPr>
        <p:sp>
          <p:nvSpPr>
            <p:cNvPr id="49" name="TextBox 48"/>
            <p:cNvSpPr txBox="1"/>
            <p:nvPr/>
          </p:nvSpPr>
          <p:spPr>
            <a:xfrm>
              <a:off x="7180462" y="2417975"/>
              <a:ext cx="2371043" cy="96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dirty="0" smtClean="0"/>
                <a:t>Предпочтения</a:t>
              </a:r>
            </a:p>
            <a:p>
              <a:pPr algn="ctr">
                <a:spcAft>
                  <a:spcPts val="600"/>
                </a:spcAft>
              </a:pPr>
              <a:r>
                <a:rPr lang="ru-RU" dirty="0" smtClean="0"/>
                <a:t>Влияние на аудиторию</a:t>
              </a:r>
            </a:p>
            <a:p>
              <a:pPr algn="ctr">
                <a:spcAft>
                  <a:spcPts val="600"/>
                </a:spcAft>
              </a:pPr>
              <a:r>
                <a:rPr lang="ru-RU" dirty="0" smtClean="0"/>
                <a:t>Сегментация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56932" y="5178113"/>
              <a:ext cx="2618103" cy="64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dirty="0" smtClean="0"/>
                <a:t>История коммуникаций</a:t>
              </a:r>
            </a:p>
            <a:p>
              <a:pPr algn="ctr">
                <a:spcAft>
                  <a:spcPts val="600"/>
                </a:spcAft>
              </a:pPr>
              <a:r>
                <a:rPr lang="ru-RU" dirty="0" smtClean="0"/>
                <a:t>Удовлетворенность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191277" y="2430044"/>
              <a:ext cx="2910778" cy="94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dirty="0" smtClean="0"/>
                <a:t>Данные клиента, из внутренних и внешних источников</a:t>
              </a:r>
              <a:endParaRPr lang="ru-RU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70179" y="5403151"/>
              <a:ext cx="3352973" cy="738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dirty="0" smtClean="0"/>
                <a:t>Транзакции</a:t>
              </a:r>
            </a:p>
            <a:p>
              <a:pPr algn="ctr">
                <a:spcAft>
                  <a:spcPts val="600"/>
                </a:spcAft>
              </a:pPr>
              <a:r>
                <a:rPr lang="ru-RU" dirty="0" smtClean="0"/>
                <a:t>Связи с другими клиентами</a:t>
              </a:r>
              <a:endParaRPr lang="ru-RU" dirty="0"/>
            </a:p>
          </p:txBody>
        </p:sp>
        <p:pic>
          <p:nvPicPr>
            <p:cNvPr id="53" name="Picture 22" descr="Картинки по запросу custome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87094" y="2086184"/>
              <a:ext cx="1129747" cy="2803266"/>
            </a:xfrm>
            <a:prstGeom prst="trapezoid">
              <a:avLst>
                <a:gd name="adj" fmla="val 702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Freeform 21"/>
            <p:cNvSpPr/>
            <p:nvPr/>
          </p:nvSpPr>
          <p:spPr>
            <a:xfrm>
              <a:off x="6339475" y="1596664"/>
              <a:ext cx="1809824" cy="575998"/>
            </a:xfrm>
            <a:custGeom>
              <a:avLst/>
              <a:gdLst>
                <a:gd name="connsiteX0" fmla="*/ 0 w 1978701"/>
                <a:gd name="connsiteY0" fmla="*/ 644577 h 644577"/>
                <a:gd name="connsiteX1" fmla="*/ 449705 w 1978701"/>
                <a:gd name="connsiteY1" fmla="*/ 179882 h 644577"/>
                <a:gd name="connsiteX2" fmla="*/ 1978701 w 1978701"/>
                <a:gd name="connsiteY2" fmla="*/ 0 h 6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701" h="644577">
                  <a:moveTo>
                    <a:pt x="0" y="644577"/>
                  </a:moveTo>
                  <a:cubicBezTo>
                    <a:pt x="59961" y="465944"/>
                    <a:pt x="119922" y="287311"/>
                    <a:pt x="449705" y="179882"/>
                  </a:cubicBezTo>
                  <a:cubicBezTo>
                    <a:pt x="779489" y="72452"/>
                    <a:pt x="1978701" y="0"/>
                    <a:pt x="1978701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Freeform 22"/>
            <p:cNvSpPr/>
            <p:nvPr/>
          </p:nvSpPr>
          <p:spPr>
            <a:xfrm>
              <a:off x="6599981" y="4021214"/>
              <a:ext cx="1051989" cy="526900"/>
            </a:xfrm>
            <a:custGeom>
              <a:avLst/>
              <a:gdLst>
                <a:gd name="connsiteX0" fmla="*/ 0 w 1738859"/>
                <a:gd name="connsiteY0" fmla="*/ 0 h 589633"/>
                <a:gd name="connsiteX1" fmla="*/ 974361 w 1738859"/>
                <a:gd name="connsiteY1" fmla="*/ 524655 h 589633"/>
                <a:gd name="connsiteX2" fmla="*/ 1738859 w 1738859"/>
                <a:gd name="connsiteY2" fmla="*/ 584616 h 58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8859" h="589633">
                  <a:moveTo>
                    <a:pt x="0" y="0"/>
                  </a:moveTo>
                  <a:cubicBezTo>
                    <a:pt x="342275" y="213609"/>
                    <a:pt x="684551" y="427219"/>
                    <a:pt x="974361" y="524655"/>
                  </a:cubicBezTo>
                  <a:cubicBezTo>
                    <a:pt x="1264171" y="622091"/>
                    <a:pt x="1543987" y="579619"/>
                    <a:pt x="1738859" y="584616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Freeform 24"/>
            <p:cNvSpPr/>
            <p:nvPr/>
          </p:nvSpPr>
          <p:spPr>
            <a:xfrm>
              <a:off x="3487631" y="1596664"/>
              <a:ext cx="2245047" cy="616184"/>
            </a:xfrm>
            <a:custGeom>
              <a:avLst/>
              <a:gdLst>
                <a:gd name="connsiteX0" fmla="*/ 2443396 w 2454535"/>
                <a:gd name="connsiteY0" fmla="*/ 689547 h 689547"/>
                <a:gd name="connsiteX1" fmla="*/ 2083632 w 2454535"/>
                <a:gd name="connsiteY1" fmla="*/ 119921 h 689547"/>
                <a:gd name="connsiteX2" fmla="*/ 0 w 2454535"/>
                <a:gd name="connsiteY2" fmla="*/ 0 h 6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4535" h="689547">
                  <a:moveTo>
                    <a:pt x="2443396" y="689547"/>
                  </a:moveTo>
                  <a:cubicBezTo>
                    <a:pt x="2467130" y="462196"/>
                    <a:pt x="2490865" y="234845"/>
                    <a:pt x="2083632" y="119921"/>
                  </a:cubicBezTo>
                  <a:cubicBezTo>
                    <a:pt x="1676399" y="4996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Freeform 25"/>
            <p:cNvSpPr/>
            <p:nvPr/>
          </p:nvSpPr>
          <p:spPr>
            <a:xfrm>
              <a:off x="3940086" y="3726517"/>
              <a:ext cx="1604163" cy="1062734"/>
            </a:xfrm>
            <a:custGeom>
              <a:avLst/>
              <a:gdLst>
                <a:gd name="connsiteX0" fmla="*/ 1753849 w 1753849"/>
                <a:gd name="connsiteY0" fmla="*/ 0 h 1189264"/>
                <a:gd name="connsiteX1" fmla="*/ 1289154 w 1753849"/>
                <a:gd name="connsiteY1" fmla="*/ 1109272 h 1189264"/>
                <a:gd name="connsiteX2" fmla="*/ 0 w 1753849"/>
                <a:gd name="connsiteY2" fmla="*/ 1109272 h 11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3849" h="1189264">
                  <a:moveTo>
                    <a:pt x="1753849" y="0"/>
                  </a:moveTo>
                  <a:cubicBezTo>
                    <a:pt x="1667655" y="462196"/>
                    <a:pt x="1581462" y="924393"/>
                    <a:pt x="1289154" y="1109272"/>
                  </a:cubicBezTo>
                  <a:cubicBezTo>
                    <a:pt x="996846" y="1294151"/>
                    <a:pt x="214859" y="1099278"/>
                    <a:pt x="0" y="1109272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10" descr="Картинки по запросу crm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969" y="3808175"/>
              <a:ext cx="1428029" cy="136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Картинки по запросу social med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470" y="1268760"/>
              <a:ext cx="1619079" cy="118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6" descr="Картинки по запросу 360 градусов иконка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641" y="4486102"/>
              <a:ext cx="1718752" cy="167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6450" y="1174385"/>
              <a:ext cx="1320645" cy="132064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2463" y="3525276"/>
              <a:ext cx="1843795" cy="1670939"/>
            </a:xfrm>
            <a:prstGeom prst="rect">
              <a:avLst/>
            </a:prstGeom>
          </p:spPr>
        </p:pic>
      </p:grpSp>
      <p:pic>
        <p:nvPicPr>
          <p:cNvPr id="18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0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ru-RU" dirty="0" smtClean="0"/>
              <a:t>Пример кейса, решаемого с помощью </a:t>
            </a:r>
            <a:r>
              <a:rPr lang="en-US" dirty="0" smtClean="0"/>
              <a:t>BigData</a:t>
            </a:r>
            <a:endParaRPr lang="ru-RU" dirty="0"/>
          </a:p>
        </p:txBody>
      </p:sp>
      <p:pic>
        <p:nvPicPr>
          <p:cNvPr id="18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911424" y="1052736"/>
            <a:ext cx="8532440" cy="4686743"/>
            <a:chOff x="911424" y="1052736"/>
            <a:chExt cx="8532440" cy="468674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4" y="1052736"/>
              <a:ext cx="8532440" cy="4686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304893" y="2394754"/>
              <a:ext cx="417646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u="sng" dirty="0" smtClean="0">
                  <a:solidFill>
                    <a:srgbClr val="0066CC"/>
                  </a:solidFill>
                </a:rPr>
                <a:t>Auto-forum.ru</a:t>
              </a:r>
            </a:p>
            <a:p>
              <a:endParaRPr lang="en-US" sz="2200" u="sng" dirty="0" smtClean="0">
                <a:solidFill>
                  <a:srgbClr val="0066CC"/>
                </a:solidFill>
              </a:endParaRPr>
            </a:p>
            <a:p>
              <a:r>
                <a:rPr lang="en-US" sz="2200" i="1" dirty="0" smtClean="0"/>
                <a:t>“</a:t>
              </a:r>
              <a:r>
                <a:rPr lang="ru-RU" sz="2200" i="1" dirty="0" smtClean="0"/>
                <a:t>Я очень хочу купить Ауди, но хватает денег только на ладу калину=(</a:t>
              </a:r>
              <a:r>
                <a:rPr lang="en-US" sz="2200" i="1" dirty="0" smtClean="0"/>
                <a:t>”</a:t>
              </a:r>
            </a:p>
            <a:p>
              <a:endParaRPr lang="en-US" sz="2200" i="1" dirty="0" smtClean="0"/>
            </a:p>
            <a:p>
              <a:pPr algn="r"/>
              <a:r>
                <a:rPr lang="en-US" sz="2200" b="1" dirty="0" smtClean="0"/>
                <a:t>user:  </a:t>
              </a:r>
              <a:r>
                <a:rPr lang="ru-RU" sz="2200" dirty="0" smtClean="0"/>
                <a:t>Горбунков Семен Семенович</a:t>
              </a:r>
              <a:endParaRPr lang="ru-RU" sz="2200" dirty="0"/>
            </a:p>
          </p:txBody>
        </p:sp>
        <p:sp>
          <p:nvSpPr>
            <p:cNvPr id="21" name="Rectangle 3"/>
            <p:cNvSpPr/>
            <p:nvPr/>
          </p:nvSpPr>
          <p:spPr>
            <a:xfrm>
              <a:off x="6345453" y="3271917"/>
              <a:ext cx="936104" cy="733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08413" y="3889219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Leads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08413" y="3149681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solidFill>
                    <a:srgbClr val="00B050"/>
                  </a:solidFill>
                </a:rPr>
                <a:t>1</a:t>
              </a:r>
              <a:endParaRPr lang="ru-RU" sz="5000" dirty="0">
                <a:solidFill>
                  <a:srgbClr val="00B05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08413" y="3149681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5000" dirty="0">
                <a:solidFill>
                  <a:srgbClr val="FFC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44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14" y="208552"/>
            <a:ext cx="9802165" cy="700168"/>
          </a:xfrm>
        </p:spPr>
        <p:txBody>
          <a:bodyPr/>
          <a:lstStyle/>
          <a:p>
            <a:pPr algn="just"/>
            <a:r>
              <a:rPr lang="en-US" dirty="0" smtClean="0"/>
              <a:t>Agenda</a:t>
            </a:r>
            <a:endParaRPr lang="ru-RU" dirty="0"/>
          </a:p>
        </p:txBody>
      </p:sp>
      <p:pic>
        <p:nvPicPr>
          <p:cNvPr id="2050" name="Picture 2" descr="Картинки по запросу analyst days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92696"/>
            <a:ext cx="1248139" cy="6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381"/>
          <p:cNvSpPr>
            <a:spLocks/>
          </p:cNvSpPr>
          <p:nvPr/>
        </p:nvSpPr>
        <p:spPr bwMode="auto">
          <a:xfrm>
            <a:off x="2302198" y="2754147"/>
            <a:ext cx="6530106" cy="785812"/>
          </a:xfrm>
          <a:custGeom>
            <a:avLst/>
            <a:gdLst>
              <a:gd name="T0" fmla="*/ 2147483646 w 3480"/>
              <a:gd name="T1" fmla="*/ 1247477344 h 495"/>
              <a:gd name="T2" fmla="*/ 0 w 3480"/>
              <a:gd name="T3" fmla="*/ 1247477344 h 495"/>
              <a:gd name="T4" fmla="*/ 0 w 3480"/>
              <a:gd name="T5" fmla="*/ 0 h 495"/>
              <a:gd name="T6" fmla="*/ 2147483646 w 3480"/>
              <a:gd name="T7" fmla="*/ 0 h 495"/>
              <a:gd name="T8" fmla="*/ 2147483646 w 3480"/>
              <a:gd name="T9" fmla="*/ 622478991 h 495"/>
              <a:gd name="T10" fmla="*/ 2147483646 w 3480"/>
              <a:gd name="T11" fmla="*/ 1247477344 h 4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5">
                <a:moveTo>
                  <a:pt x="3480" y="495"/>
                </a:moveTo>
                <a:lnTo>
                  <a:pt x="0" y="495"/>
                </a:lnTo>
                <a:lnTo>
                  <a:pt x="0" y="0"/>
                </a:lnTo>
                <a:lnTo>
                  <a:pt x="3480" y="0"/>
                </a:lnTo>
                <a:lnTo>
                  <a:pt x="3282" y="247"/>
                </a:lnTo>
                <a:lnTo>
                  <a:pt x="3480" y="4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9" name="TextBox 373"/>
          <p:cNvSpPr txBox="1">
            <a:spLocks noChangeArrowheads="1"/>
          </p:cNvSpPr>
          <p:nvPr/>
        </p:nvSpPr>
        <p:spPr bwMode="auto">
          <a:xfrm>
            <a:off x="3159448" y="2895434"/>
            <a:ext cx="4176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rgbClr val="3F3F3F"/>
                </a:solidFill>
              </a:rPr>
              <a:t>BigData</a:t>
            </a:r>
            <a:r>
              <a:rPr lang="ru-RU" altLang="ru-RU" b="1" dirty="0" smtClean="0">
                <a:solidFill>
                  <a:srgbClr val="3F3F3F"/>
                </a:solidFill>
              </a:rPr>
              <a:t>: Что? Зачем?</a:t>
            </a:r>
            <a:endParaRPr lang="et-EE" altLang="ru-RU" b="1" dirty="0">
              <a:solidFill>
                <a:srgbClr val="3F3F3F"/>
              </a:solidFill>
            </a:endParaRPr>
          </a:p>
        </p:txBody>
      </p:sp>
      <p:sp>
        <p:nvSpPr>
          <p:cNvPr id="25" name="Freeform 379"/>
          <p:cNvSpPr>
            <a:spLocks/>
          </p:cNvSpPr>
          <p:nvPr/>
        </p:nvSpPr>
        <p:spPr bwMode="auto">
          <a:xfrm>
            <a:off x="1127448" y="2601747"/>
            <a:ext cx="868363" cy="871537"/>
          </a:xfrm>
          <a:custGeom>
            <a:avLst/>
            <a:gdLst>
              <a:gd name="T0" fmla="*/ 1600964543 w 471"/>
              <a:gd name="T1" fmla="*/ 1609274606 h 472"/>
              <a:gd name="T2" fmla="*/ 142761827 w 471"/>
              <a:gd name="T3" fmla="*/ 1609274606 h 472"/>
              <a:gd name="T4" fmla="*/ 0 w 471"/>
              <a:gd name="T5" fmla="*/ 1466076645 h 472"/>
              <a:gd name="T6" fmla="*/ 0 w 471"/>
              <a:gd name="T7" fmla="*/ 143197961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927460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Freeform 380"/>
          <p:cNvSpPr>
            <a:spLocks/>
          </p:cNvSpPr>
          <p:nvPr/>
        </p:nvSpPr>
        <p:spPr bwMode="auto">
          <a:xfrm>
            <a:off x="1189361" y="2665247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604167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604167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3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Freeform 391"/>
          <p:cNvSpPr>
            <a:spLocks/>
          </p:cNvSpPr>
          <p:nvPr/>
        </p:nvSpPr>
        <p:spPr bwMode="auto">
          <a:xfrm>
            <a:off x="1995811" y="2604922"/>
            <a:ext cx="306387" cy="935037"/>
          </a:xfrm>
          <a:custGeom>
            <a:avLst/>
            <a:gdLst>
              <a:gd name="T0" fmla="*/ 565501808 w 166"/>
              <a:gd name="T1" fmla="*/ 1721053398 h 508"/>
              <a:gd name="T2" fmla="*/ 0 w 166"/>
              <a:gd name="T3" fmla="*/ 1595701381 h 508"/>
              <a:gd name="T4" fmla="*/ 0 w 166"/>
              <a:gd name="T5" fmla="*/ 0 h 508"/>
              <a:gd name="T6" fmla="*/ 565501808 w 166"/>
              <a:gd name="T7" fmla="*/ 274420475 h 508"/>
              <a:gd name="T8" fmla="*/ 565501808 w 166"/>
              <a:gd name="T9" fmla="*/ 1721053398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508"/>
                </a:moveTo>
                <a:cubicBezTo>
                  <a:pt x="111" y="496"/>
                  <a:pt x="56" y="483"/>
                  <a:pt x="0" y="471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27"/>
                  <a:pt x="111" y="54"/>
                  <a:pt x="166" y="81"/>
                </a:cubicBezTo>
                <a:cubicBezTo>
                  <a:pt x="166" y="223"/>
                  <a:pt x="166" y="366"/>
                  <a:pt x="166" y="508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7" name="Rectangle 405"/>
          <p:cNvSpPr>
            <a:spLocks noChangeArrowheads="1"/>
          </p:cNvSpPr>
          <p:nvPr/>
        </p:nvSpPr>
        <p:spPr bwMode="auto">
          <a:xfrm>
            <a:off x="2499439" y="2808122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02</a:t>
            </a:r>
            <a:endParaRPr lang="et-EE" altLang="ru-RU" sz="1800" dirty="0"/>
          </a:p>
        </p:txBody>
      </p:sp>
      <p:pic>
        <p:nvPicPr>
          <p:cNvPr id="1026" name="Picture 2" descr="ÐÐ°ÑÑÐ¸Ð½ÐºÐ¸ Ð¿Ð¾ Ð·Ð°Ð¿ÑÐ¾ÑÑ bigd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52" y="2723166"/>
            <a:ext cx="583076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384"/>
          <p:cNvSpPr>
            <a:spLocks/>
          </p:cNvSpPr>
          <p:nvPr/>
        </p:nvSpPr>
        <p:spPr bwMode="auto">
          <a:xfrm>
            <a:off x="2302173" y="4129872"/>
            <a:ext cx="6530106" cy="833437"/>
          </a:xfrm>
          <a:custGeom>
            <a:avLst/>
            <a:gdLst>
              <a:gd name="T0" fmla="*/ 2147483646 w 2995"/>
              <a:gd name="T1" fmla="*/ 1492565814 h 452"/>
              <a:gd name="T2" fmla="*/ 0 w 2995"/>
              <a:gd name="T3" fmla="*/ 1492565814 h 452"/>
              <a:gd name="T4" fmla="*/ 0 w 2995"/>
              <a:gd name="T5" fmla="*/ 44199819 h 452"/>
              <a:gd name="T6" fmla="*/ 2147483646 w 2995"/>
              <a:gd name="T7" fmla="*/ 44199819 h 452"/>
              <a:gd name="T8" fmla="*/ 2147483646 w 2995"/>
              <a:gd name="T9" fmla="*/ 768382817 h 452"/>
              <a:gd name="T10" fmla="*/ 2147483646 w 2995"/>
              <a:gd name="T11" fmla="*/ 1492565814 h 4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5" h="452">
                <a:moveTo>
                  <a:pt x="2824" y="439"/>
                </a:moveTo>
                <a:cubicBezTo>
                  <a:pt x="0" y="439"/>
                  <a:pt x="0" y="439"/>
                  <a:pt x="0" y="439"/>
                </a:cubicBezTo>
                <a:cubicBezTo>
                  <a:pt x="0" y="13"/>
                  <a:pt x="0" y="13"/>
                  <a:pt x="0" y="13"/>
                </a:cubicBezTo>
                <a:cubicBezTo>
                  <a:pt x="2824" y="13"/>
                  <a:pt x="2824" y="13"/>
                  <a:pt x="2824" y="13"/>
                </a:cubicBezTo>
                <a:cubicBezTo>
                  <a:pt x="2824" y="13"/>
                  <a:pt x="2995" y="0"/>
                  <a:pt x="2995" y="226"/>
                </a:cubicBezTo>
                <a:cubicBezTo>
                  <a:pt x="2995" y="452"/>
                  <a:pt x="2824" y="439"/>
                  <a:pt x="2824" y="439"/>
                </a:cubicBezTo>
                <a:close/>
              </a:path>
            </a:pathLst>
          </a:custGeom>
          <a:solidFill>
            <a:srgbClr val="275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Box 374"/>
          <p:cNvSpPr txBox="1">
            <a:spLocks noChangeArrowheads="1"/>
          </p:cNvSpPr>
          <p:nvPr/>
        </p:nvSpPr>
        <p:spPr bwMode="auto">
          <a:xfrm>
            <a:off x="3189586" y="4255284"/>
            <a:ext cx="417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 typeface="Arial" panose="020B0604020202020204" pitchFamily="34" charset="0"/>
              <a:buNone/>
              <a:defRPr sz="32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Методология</a:t>
            </a:r>
            <a:endParaRPr lang="et-EE" altLang="ru-RU" dirty="0"/>
          </a:p>
        </p:txBody>
      </p:sp>
      <p:sp>
        <p:nvSpPr>
          <p:cNvPr id="27" name="Freeform 382"/>
          <p:cNvSpPr>
            <a:spLocks/>
          </p:cNvSpPr>
          <p:nvPr/>
        </p:nvSpPr>
        <p:spPr bwMode="auto">
          <a:xfrm>
            <a:off x="1127423" y="4110822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rgbClr val="275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383"/>
          <p:cNvSpPr>
            <a:spLocks/>
          </p:cNvSpPr>
          <p:nvPr/>
        </p:nvSpPr>
        <p:spPr bwMode="auto">
          <a:xfrm>
            <a:off x="1189336" y="4174322"/>
            <a:ext cx="744537" cy="744537"/>
          </a:xfrm>
          <a:custGeom>
            <a:avLst/>
            <a:gdLst>
              <a:gd name="T0" fmla="*/ 1375523794 w 403"/>
              <a:gd name="T1" fmla="*/ 122947385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947385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947385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2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Freeform 392"/>
          <p:cNvSpPr>
            <a:spLocks/>
          </p:cNvSpPr>
          <p:nvPr/>
        </p:nvSpPr>
        <p:spPr bwMode="auto">
          <a:xfrm>
            <a:off x="1995786" y="4110822"/>
            <a:ext cx="306387" cy="869950"/>
          </a:xfrm>
          <a:custGeom>
            <a:avLst/>
            <a:gdLst>
              <a:gd name="T0" fmla="*/ 565501808 w 166"/>
              <a:gd name="T1" fmla="*/ 1525284072 h 472"/>
              <a:gd name="T2" fmla="*/ 0 w 166"/>
              <a:gd name="T3" fmla="*/ 1603417378 h 472"/>
              <a:gd name="T4" fmla="*/ 0 w 166"/>
              <a:gd name="T5" fmla="*/ 0 h 472"/>
              <a:gd name="T6" fmla="*/ 565501808 w 166"/>
              <a:gd name="T7" fmla="*/ 78133306 h 472"/>
              <a:gd name="T8" fmla="*/ 565501808 w 166"/>
              <a:gd name="T9" fmla="*/ 1525284072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472">
                <a:moveTo>
                  <a:pt x="166" y="449"/>
                </a:moveTo>
                <a:cubicBezTo>
                  <a:pt x="111" y="457"/>
                  <a:pt x="56" y="464"/>
                  <a:pt x="0" y="472"/>
                </a:cubicBezTo>
                <a:cubicBezTo>
                  <a:pt x="0" y="315"/>
                  <a:pt x="0" y="157"/>
                  <a:pt x="0" y="0"/>
                </a:cubicBezTo>
                <a:cubicBezTo>
                  <a:pt x="56" y="8"/>
                  <a:pt x="111" y="15"/>
                  <a:pt x="166" y="23"/>
                </a:cubicBezTo>
                <a:cubicBezTo>
                  <a:pt x="166" y="165"/>
                  <a:pt x="166" y="307"/>
                  <a:pt x="166" y="449"/>
                </a:cubicBezTo>
                <a:close/>
              </a:path>
            </a:pathLst>
          </a:custGeom>
          <a:solidFill>
            <a:srgbClr val="2752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Rectangle 406"/>
          <p:cNvSpPr>
            <a:spLocks noChangeArrowheads="1"/>
          </p:cNvSpPr>
          <p:nvPr/>
        </p:nvSpPr>
        <p:spPr bwMode="auto">
          <a:xfrm>
            <a:off x="2499439" y="4214009"/>
            <a:ext cx="862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>
                <a:solidFill>
                  <a:srgbClr val="F2F2F2"/>
                </a:solidFill>
                <a:latin typeface="Myriad Pro" pitchFamily="34" charset="0"/>
              </a:rPr>
              <a:t>03</a:t>
            </a:r>
            <a:endParaRPr lang="et-EE" altLang="ru-RU" sz="180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41" y="4331676"/>
            <a:ext cx="656757" cy="500993"/>
          </a:xfrm>
          <a:prstGeom prst="rect">
            <a:avLst/>
          </a:prstGeom>
        </p:spPr>
      </p:pic>
      <p:sp>
        <p:nvSpPr>
          <p:cNvPr id="14" name="Freeform 387"/>
          <p:cNvSpPr>
            <a:spLocks/>
          </p:cNvSpPr>
          <p:nvPr/>
        </p:nvSpPr>
        <p:spPr bwMode="auto">
          <a:xfrm>
            <a:off x="2302198" y="5515123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267136563 h 496"/>
              <a:gd name="T10" fmla="*/ 2147483646 w 3480"/>
              <a:gd name="T11" fmla="*/ 624998750 h 496"/>
              <a:gd name="T12" fmla="*/ 2147483646 w 3480"/>
              <a:gd name="T13" fmla="*/ 952619063 h 496"/>
              <a:gd name="T14" fmla="*/ 2147483646 w 3480"/>
              <a:gd name="T15" fmla="*/ 12499975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0" h="496">
                <a:moveTo>
                  <a:pt x="3480" y="496"/>
                </a:moveTo>
                <a:lnTo>
                  <a:pt x="0" y="496"/>
                </a:lnTo>
                <a:lnTo>
                  <a:pt x="0" y="0"/>
                </a:lnTo>
                <a:lnTo>
                  <a:pt x="3480" y="0"/>
                </a:lnTo>
                <a:lnTo>
                  <a:pt x="3366" y="106"/>
                </a:lnTo>
                <a:lnTo>
                  <a:pt x="3480" y="248"/>
                </a:lnTo>
                <a:lnTo>
                  <a:pt x="3376" y="378"/>
                </a:lnTo>
                <a:lnTo>
                  <a:pt x="3480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1" name="TextBox 375"/>
          <p:cNvSpPr txBox="1">
            <a:spLocks noChangeArrowheads="1"/>
          </p:cNvSpPr>
          <p:nvPr/>
        </p:nvSpPr>
        <p:spPr bwMode="auto">
          <a:xfrm>
            <a:off x="3167386" y="5616723"/>
            <a:ext cx="5376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ru-RU" dirty="0"/>
              <a:t>BigData</a:t>
            </a:r>
            <a:r>
              <a:rPr lang="ru-RU" altLang="ru-RU" dirty="0"/>
              <a:t>: Проектная команда</a:t>
            </a:r>
            <a:endParaRPr lang="et-EE" altLang="ru-RU" dirty="0"/>
          </a:p>
        </p:txBody>
      </p:sp>
      <p:sp>
        <p:nvSpPr>
          <p:cNvPr id="29" name="Freeform 385"/>
          <p:cNvSpPr>
            <a:spLocks/>
          </p:cNvSpPr>
          <p:nvPr/>
        </p:nvSpPr>
        <p:spPr bwMode="auto">
          <a:xfrm>
            <a:off x="1127448" y="5583386"/>
            <a:ext cx="868363" cy="869950"/>
          </a:xfrm>
          <a:custGeom>
            <a:avLst/>
            <a:gdLst>
              <a:gd name="T0" fmla="*/ 1600964543 w 471"/>
              <a:gd name="T1" fmla="*/ 1603417378 h 472"/>
              <a:gd name="T2" fmla="*/ 142761827 w 471"/>
              <a:gd name="T3" fmla="*/ 1603417378 h 472"/>
              <a:gd name="T4" fmla="*/ 0 w 471"/>
              <a:gd name="T5" fmla="*/ 1460740049 h 472"/>
              <a:gd name="T6" fmla="*/ 0 w 471"/>
              <a:gd name="T7" fmla="*/ 142677329 h 472"/>
              <a:gd name="T8" fmla="*/ 142761827 w 471"/>
              <a:gd name="T9" fmla="*/ 0 h 472"/>
              <a:gd name="T10" fmla="*/ 1600964543 w 471"/>
              <a:gd name="T11" fmla="*/ 0 h 472"/>
              <a:gd name="T12" fmla="*/ 1600964543 w 471"/>
              <a:gd name="T13" fmla="*/ 1603417378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2">
                <a:moveTo>
                  <a:pt x="471" y="472"/>
                </a:moveTo>
                <a:cubicBezTo>
                  <a:pt x="42" y="472"/>
                  <a:pt x="42" y="472"/>
                  <a:pt x="42" y="472"/>
                </a:cubicBezTo>
                <a:cubicBezTo>
                  <a:pt x="19" y="472"/>
                  <a:pt x="0" y="453"/>
                  <a:pt x="0" y="43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" name="Freeform 386"/>
          <p:cNvSpPr>
            <a:spLocks/>
          </p:cNvSpPr>
          <p:nvPr/>
        </p:nvSpPr>
        <p:spPr bwMode="auto">
          <a:xfrm>
            <a:off x="1189361" y="5646886"/>
            <a:ext cx="744537" cy="744537"/>
          </a:xfrm>
          <a:custGeom>
            <a:avLst/>
            <a:gdLst>
              <a:gd name="T0" fmla="*/ 1375523794 w 403"/>
              <a:gd name="T1" fmla="*/ 1226077362 h 404"/>
              <a:gd name="T2" fmla="*/ 1232168090 w 403"/>
              <a:gd name="T3" fmla="*/ 1372119032 h 404"/>
              <a:gd name="T4" fmla="*/ 143355704 w 403"/>
              <a:gd name="T5" fmla="*/ 1372119032 h 404"/>
              <a:gd name="T6" fmla="*/ 0 w 403"/>
              <a:gd name="T7" fmla="*/ 1226077362 h 404"/>
              <a:gd name="T8" fmla="*/ 0 w 403"/>
              <a:gd name="T9" fmla="*/ 142645180 h 404"/>
              <a:gd name="T10" fmla="*/ 143355704 w 403"/>
              <a:gd name="T11" fmla="*/ 0 h 404"/>
              <a:gd name="T12" fmla="*/ 1232168090 w 403"/>
              <a:gd name="T13" fmla="*/ 0 h 404"/>
              <a:gd name="T14" fmla="*/ 1375523794 w 403"/>
              <a:gd name="T15" fmla="*/ 142645180 h 404"/>
              <a:gd name="T16" fmla="*/ 1375523794 w 403"/>
              <a:gd name="T17" fmla="*/ 1226077362 h 4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4">
                <a:moveTo>
                  <a:pt x="403" y="361"/>
                </a:moveTo>
                <a:cubicBezTo>
                  <a:pt x="403" y="385"/>
                  <a:pt x="385" y="404"/>
                  <a:pt x="361" y="404"/>
                </a:cubicBezTo>
                <a:cubicBezTo>
                  <a:pt x="42" y="404"/>
                  <a:pt x="42" y="404"/>
                  <a:pt x="42" y="404"/>
                </a:cubicBezTo>
                <a:cubicBezTo>
                  <a:pt x="19" y="404"/>
                  <a:pt x="0" y="385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Freeform 393"/>
          <p:cNvSpPr>
            <a:spLocks/>
          </p:cNvSpPr>
          <p:nvPr/>
        </p:nvSpPr>
        <p:spPr bwMode="auto">
          <a:xfrm>
            <a:off x="1995811" y="5515123"/>
            <a:ext cx="306387" cy="936625"/>
          </a:xfrm>
          <a:custGeom>
            <a:avLst/>
            <a:gdLst>
              <a:gd name="T0" fmla="*/ 565501808 w 166"/>
              <a:gd name="T1" fmla="*/ 1451549344 h 508"/>
              <a:gd name="T2" fmla="*/ 0 w 166"/>
              <a:gd name="T3" fmla="*/ 1726902344 h 508"/>
              <a:gd name="T4" fmla="*/ 0 w 166"/>
              <a:gd name="T5" fmla="*/ 125778781 h 508"/>
              <a:gd name="T6" fmla="*/ 565501808 w 166"/>
              <a:gd name="T7" fmla="*/ 0 h 508"/>
              <a:gd name="T8" fmla="*/ 565501808 w 166"/>
              <a:gd name="T9" fmla="*/ 1451549344 h 5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08">
                <a:moveTo>
                  <a:pt x="166" y="427"/>
                </a:moveTo>
                <a:cubicBezTo>
                  <a:pt x="111" y="454"/>
                  <a:pt x="56" y="481"/>
                  <a:pt x="0" y="508"/>
                </a:cubicBezTo>
                <a:cubicBezTo>
                  <a:pt x="0" y="351"/>
                  <a:pt x="0" y="194"/>
                  <a:pt x="0" y="37"/>
                </a:cubicBezTo>
                <a:cubicBezTo>
                  <a:pt x="56" y="25"/>
                  <a:pt x="111" y="12"/>
                  <a:pt x="166" y="0"/>
                </a:cubicBezTo>
                <a:cubicBezTo>
                  <a:pt x="166" y="142"/>
                  <a:pt x="166" y="285"/>
                  <a:pt x="166" y="4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Rectangle 407"/>
          <p:cNvSpPr>
            <a:spLocks noChangeArrowheads="1"/>
          </p:cNvSpPr>
          <p:nvPr/>
        </p:nvSpPr>
        <p:spPr bwMode="auto">
          <a:xfrm>
            <a:off x="2499439" y="5580211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04</a:t>
            </a:r>
            <a:endParaRPr lang="et-EE" altLang="ru-RU" sz="1800" dirty="0"/>
          </a:p>
        </p:txBody>
      </p:sp>
      <p:pic>
        <p:nvPicPr>
          <p:cNvPr id="1028" name="Picture 4" descr="ÐÐ°ÑÑÐ¸Ð½ÐºÐ¸ Ð¿Ð¾ Ð·Ð°Ð¿ÑÐ¾ÑÑ Ð¿ÑÐ¾ÐµÐºÑÐ½Ð°Ñ ÐºÐ¾Ð¼Ð°Ð½Ð´Ð° big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44" y="5849261"/>
            <a:ext cx="676400" cy="3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378"/>
          <p:cNvSpPr>
            <a:spLocks/>
          </p:cNvSpPr>
          <p:nvPr/>
        </p:nvSpPr>
        <p:spPr bwMode="auto">
          <a:xfrm>
            <a:off x="2302198" y="1249114"/>
            <a:ext cx="6530106" cy="787400"/>
          </a:xfrm>
          <a:custGeom>
            <a:avLst/>
            <a:gdLst>
              <a:gd name="T0" fmla="*/ 2147483646 w 3480"/>
              <a:gd name="T1" fmla="*/ 1249997500 h 496"/>
              <a:gd name="T2" fmla="*/ 0 w 3480"/>
              <a:gd name="T3" fmla="*/ 1249997500 h 496"/>
              <a:gd name="T4" fmla="*/ 0 w 3480"/>
              <a:gd name="T5" fmla="*/ 0 h 496"/>
              <a:gd name="T6" fmla="*/ 2147483646 w 3480"/>
              <a:gd name="T7" fmla="*/ 0 h 496"/>
              <a:gd name="T8" fmla="*/ 2147483646 w 3480"/>
              <a:gd name="T9" fmla="*/ 627519700 h 496"/>
              <a:gd name="T10" fmla="*/ 2147483646 w 3480"/>
              <a:gd name="T11" fmla="*/ 1249997500 h 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80" h="496">
                <a:moveTo>
                  <a:pt x="3281" y="496"/>
                </a:moveTo>
                <a:lnTo>
                  <a:pt x="0" y="496"/>
                </a:lnTo>
                <a:lnTo>
                  <a:pt x="0" y="0"/>
                </a:lnTo>
                <a:lnTo>
                  <a:pt x="3281" y="0"/>
                </a:lnTo>
                <a:lnTo>
                  <a:pt x="3480" y="249"/>
                </a:lnTo>
                <a:lnTo>
                  <a:pt x="3281" y="49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8" name="TextBox 2387"/>
          <p:cNvSpPr txBox="1">
            <a:spLocks noChangeArrowheads="1"/>
          </p:cNvSpPr>
          <p:nvPr/>
        </p:nvSpPr>
        <p:spPr bwMode="auto">
          <a:xfrm>
            <a:off x="3143573" y="1358651"/>
            <a:ext cx="4176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just">
              <a:spcBef>
                <a:spcPct val="0"/>
              </a:spcBef>
              <a:buFontTx/>
              <a:buNone/>
              <a:defRPr sz="3200" b="1">
                <a:solidFill>
                  <a:srgbClr val="3F3F3F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/>
              <a:t>Представление</a:t>
            </a:r>
            <a:endParaRPr lang="et-EE" altLang="ru-RU" dirty="0"/>
          </a:p>
        </p:txBody>
      </p:sp>
      <p:sp>
        <p:nvSpPr>
          <p:cNvPr id="23" name="Freeform 376"/>
          <p:cNvSpPr>
            <a:spLocks/>
          </p:cNvSpPr>
          <p:nvPr/>
        </p:nvSpPr>
        <p:spPr bwMode="auto">
          <a:xfrm>
            <a:off x="1127448" y="991939"/>
            <a:ext cx="868363" cy="868362"/>
          </a:xfrm>
          <a:custGeom>
            <a:avLst/>
            <a:gdLst>
              <a:gd name="T0" fmla="*/ 1600964543 w 471"/>
              <a:gd name="T1" fmla="*/ 1600962699 h 471"/>
              <a:gd name="T2" fmla="*/ 142761827 w 471"/>
              <a:gd name="T3" fmla="*/ 1600962699 h 471"/>
              <a:gd name="T4" fmla="*/ 0 w 471"/>
              <a:gd name="T5" fmla="*/ 1458201037 h 471"/>
              <a:gd name="T6" fmla="*/ 0 w 471"/>
              <a:gd name="T7" fmla="*/ 142761663 h 471"/>
              <a:gd name="T8" fmla="*/ 142761827 w 471"/>
              <a:gd name="T9" fmla="*/ 0 h 471"/>
              <a:gd name="T10" fmla="*/ 1600964543 w 471"/>
              <a:gd name="T11" fmla="*/ 0 h 471"/>
              <a:gd name="T12" fmla="*/ 1600964543 w 471"/>
              <a:gd name="T13" fmla="*/ 1600962699 h 4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1" h="471">
                <a:moveTo>
                  <a:pt x="471" y="471"/>
                </a:moveTo>
                <a:cubicBezTo>
                  <a:pt x="42" y="471"/>
                  <a:pt x="42" y="471"/>
                  <a:pt x="42" y="471"/>
                </a:cubicBezTo>
                <a:cubicBezTo>
                  <a:pt x="19" y="471"/>
                  <a:pt x="0" y="453"/>
                  <a:pt x="0" y="429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8"/>
                  <a:pt x="19" y="0"/>
                  <a:pt x="42" y="0"/>
                </a:cubicBezTo>
                <a:cubicBezTo>
                  <a:pt x="471" y="0"/>
                  <a:pt x="471" y="0"/>
                  <a:pt x="471" y="0"/>
                </a:cubicBezTo>
                <a:lnTo>
                  <a:pt x="471" y="4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Freeform 377"/>
          <p:cNvSpPr>
            <a:spLocks/>
          </p:cNvSpPr>
          <p:nvPr/>
        </p:nvSpPr>
        <p:spPr bwMode="auto">
          <a:xfrm>
            <a:off x="1189361" y="1053851"/>
            <a:ext cx="744537" cy="742950"/>
          </a:xfrm>
          <a:custGeom>
            <a:avLst/>
            <a:gdLst>
              <a:gd name="T0" fmla="*/ 1375523794 w 403"/>
              <a:gd name="T1" fmla="*/ 1226920166 h 403"/>
              <a:gd name="T2" fmla="*/ 1232168090 w 403"/>
              <a:gd name="T3" fmla="*/ 1369664274 h 403"/>
              <a:gd name="T4" fmla="*/ 143355704 w 403"/>
              <a:gd name="T5" fmla="*/ 1369664274 h 403"/>
              <a:gd name="T6" fmla="*/ 0 w 403"/>
              <a:gd name="T7" fmla="*/ 1226920166 h 403"/>
              <a:gd name="T8" fmla="*/ 0 w 403"/>
              <a:gd name="T9" fmla="*/ 142744108 h 403"/>
              <a:gd name="T10" fmla="*/ 143355704 w 403"/>
              <a:gd name="T11" fmla="*/ 0 h 403"/>
              <a:gd name="T12" fmla="*/ 1232168090 w 403"/>
              <a:gd name="T13" fmla="*/ 0 h 403"/>
              <a:gd name="T14" fmla="*/ 1375523794 w 403"/>
              <a:gd name="T15" fmla="*/ 142744108 h 403"/>
              <a:gd name="T16" fmla="*/ 1375523794 w 403"/>
              <a:gd name="T17" fmla="*/ 1226920166 h 4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3" h="403">
                <a:moveTo>
                  <a:pt x="403" y="361"/>
                </a:moveTo>
                <a:cubicBezTo>
                  <a:pt x="403" y="384"/>
                  <a:pt x="385" y="403"/>
                  <a:pt x="361" y="403"/>
                </a:cubicBezTo>
                <a:cubicBezTo>
                  <a:pt x="42" y="403"/>
                  <a:pt x="42" y="403"/>
                  <a:pt x="42" y="403"/>
                </a:cubicBezTo>
                <a:cubicBezTo>
                  <a:pt x="19" y="403"/>
                  <a:pt x="0" y="384"/>
                  <a:pt x="0" y="36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85" y="0"/>
                  <a:pt x="403" y="19"/>
                  <a:pt x="403" y="42"/>
                </a:cubicBezTo>
                <a:lnTo>
                  <a:pt x="403" y="3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Freeform 390"/>
          <p:cNvSpPr>
            <a:spLocks/>
          </p:cNvSpPr>
          <p:nvPr/>
        </p:nvSpPr>
        <p:spPr bwMode="auto">
          <a:xfrm>
            <a:off x="1995811" y="991939"/>
            <a:ext cx="306387" cy="1044575"/>
          </a:xfrm>
          <a:custGeom>
            <a:avLst/>
            <a:gdLst>
              <a:gd name="T0" fmla="*/ 565501808 w 166"/>
              <a:gd name="T1" fmla="*/ 1924403758 h 567"/>
              <a:gd name="T2" fmla="*/ 0 w 166"/>
              <a:gd name="T3" fmla="*/ 1601972748 h 567"/>
              <a:gd name="T4" fmla="*/ 0 w 166"/>
              <a:gd name="T5" fmla="*/ 0 h 567"/>
              <a:gd name="T6" fmla="*/ 565501808 w 166"/>
              <a:gd name="T7" fmla="*/ 478555364 h 567"/>
              <a:gd name="T8" fmla="*/ 565501808 w 166"/>
              <a:gd name="T9" fmla="*/ 1924403758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" h="567">
                <a:moveTo>
                  <a:pt x="166" y="567"/>
                </a:moveTo>
                <a:cubicBezTo>
                  <a:pt x="111" y="535"/>
                  <a:pt x="56" y="504"/>
                  <a:pt x="0" y="472"/>
                </a:cubicBezTo>
                <a:cubicBezTo>
                  <a:pt x="0" y="314"/>
                  <a:pt x="0" y="157"/>
                  <a:pt x="0" y="0"/>
                </a:cubicBezTo>
                <a:cubicBezTo>
                  <a:pt x="56" y="47"/>
                  <a:pt x="111" y="94"/>
                  <a:pt x="166" y="141"/>
                </a:cubicBezTo>
                <a:cubicBezTo>
                  <a:pt x="166" y="283"/>
                  <a:pt x="166" y="425"/>
                  <a:pt x="166" y="56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80" y="1358651"/>
            <a:ext cx="596474" cy="164815"/>
          </a:xfrm>
          <a:prstGeom prst="rect">
            <a:avLst/>
          </a:prstGeom>
        </p:spPr>
      </p:pic>
      <p:sp>
        <p:nvSpPr>
          <p:cNvPr id="46" name="Rectangle 404"/>
          <p:cNvSpPr>
            <a:spLocks noChangeArrowheads="1"/>
          </p:cNvSpPr>
          <p:nvPr/>
        </p:nvSpPr>
        <p:spPr bwMode="auto">
          <a:xfrm>
            <a:off x="2499439" y="1299047"/>
            <a:ext cx="86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ru-RU" sz="4500" dirty="0">
                <a:solidFill>
                  <a:srgbClr val="F2F2F2"/>
                </a:solidFill>
                <a:latin typeface="Myriad Pro" pitchFamily="34" charset="0"/>
              </a:rPr>
              <a:t>01</a:t>
            </a:r>
            <a:endParaRPr lang="et-EE" alt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croc"/>
  <p:tag name="OFFISYNC_CONTAIN_GUIDS" val="TRUE"/>
  <p:tag name="ISPRING_RESOURCE_PATHS_HASH_2" val="f153b9e8ffea6b34c42be2f8b65519b1765a45e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01e6d12-0d5a-412f-98bb-2c603de984b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48f3287-c060-48a3-bcd1-2d5b168efc2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bddb729-0f29-423a-94da-87b74d20a3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4de5a55-7c37-416c-a6bb-c86e7f012eb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109e5aa-a9b8-4b12-aa19-088d4840f6c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5cc90ab-b310-4cf0-8b89-d10c9b74ad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07832f6-5ecd-4eec-bfd4-6e0c012b785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0a0156d-4d99-4727-ae41-6fb2e9f248b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377dd21-9211-4756-8a9d-639baca06c0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37d6e06-e9a4-461e-8477-4eab7b9778f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aacd1a0-c45d-4b3b-a68f-b842ba96560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7795c23-fe81-4cdc-ac34-3a24e975c9e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ffebc9-5fb0-4008-afae-68659fd918a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9a81022-6c91-48bd-b799-c75bdbc986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76c7a1d-bd68-44fb-b2e6-ba4fddc0a0c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0f177cc-66eb-4c48-ad1f-a8d4e5f3b87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45de3ed-e45f-47d6-b7cd-4cffc1b9110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1501af-7251-4390-a5a7-722a433db3d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8fbfd08-8609-421b-a4db-24dfed1e13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6a631c6-8e3a-4993-8954-3c80ff1d49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4abbe42-b4f7-4ced-be6c-a838fe03fde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d7d8350-6c21-40b2-8f5c-8aa429ad7ea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baa87afb-f4b6-4161-ad8f-6ddf34db42ab"/>
</p:tagLst>
</file>

<file path=ppt/theme/theme1.xml><?xml version="1.0" encoding="utf-8"?>
<a:theme xmlns:a="http://schemas.openxmlformats.org/drawingml/2006/main" name="main">
  <a:themeElements>
    <a:clrScheme name="Крок">
      <a:dk1>
        <a:srgbClr val="000000"/>
      </a:dk1>
      <a:lt1>
        <a:srgbClr val="FEE4C9"/>
      </a:lt1>
      <a:dk2>
        <a:srgbClr val="FFFFFF"/>
      </a:dk2>
      <a:lt2>
        <a:srgbClr val="99FE98"/>
      </a:lt2>
      <a:accent1>
        <a:srgbClr val="007800"/>
      </a:accent1>
      <a:accent2>
        <a:srgbClr val="FD8900"/>
      </a:accent2>
      <a:accent3>
        <a:srgbClr val="0BC2D4"/>
      </a:accent3>
      <a:accent4>
        <a:srgbClr val="0A808A"/>
      </a:accent4>
      <a:accent5>
        <a:srgbClr val="00A651"/>
      </a:accent5>
      <a:accent6>
        <a:srgbClr val="104F09"/>
      </a:accent6>
      <a:hlink>
        <a:srgbClr val="F36F21"/>
      </a:hlink>
      <a:folHlink>
        <a:srgbClr val="3F3F3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24396</TotalTime>
  <Words>1839</Words>
  <Application>Microsoft Office PowerPoint</Application>
  <PresentationFormat>Широкоэкранный</PresentationFormat>
  <Paragraphs>308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Myriad Pro</vt:lpstr>
      <vt:lpstr>Wingdings</vt:lpstr>
      <vt:lpstr>main</vt:lpstr>
      <vt:lpstr>Специальное оформление</vt:lpstr>
      <vt:lpstr>Презентация PowerPoint</vt:lpstr>
      <vt:lpstr>Agenda</vt:lpstr>
      <vt:lpstr>Agenda</vt:lpstr>
      <vt:lpstr>О компании</vt:lpstr>
      <vt:lpstr>Agenda</vt:lpstr>
      <vt:lpstr>BigData: ожидания бизнеса в настоящее время</vt:lpstr>
      <vt:lpstr>Пример используемых данных (BigData)</vt:lpstr>
      <vt:lpstr>Пример кейса, решаемого с помощью BigData</vt:lpstr>
      <vt:lpstr>Agenda</vt:lpstr>
      <vt:lpstr>DWH&amp;BigData</vt:lpstr>
      <vt:lpstr>Основа проектов BigData</vt:lpstr>
      <vt:lpstr>Этапы проектов, BigData: импорт данных</vt:lpstr>
      <vt:lpstr>Этапы проектов, BigData: анализ, Модели и гипотезы</vt:lpstr>
      <vt:lpstr>Этапы проектов, BigData: CRISP-DM</vt:lpstr>
      <vt:lpstr>Подходы к реализации проектов: формирование предложения Клиенту</vt:lpstr>
      <vt:lpstr>Подходы к реализации проектов: BigData на примере кейса</vt:lpstr>
      <vt:lpstr>Agenda</vt:lpstr>
      <vt:lpstr>Проектная команда: DWH</vt:lpstr>
      <vt:lpstr>Проектная команда: Data Mining → Data Scientist</vt:lpstr>
      <vt:lpstr>Проектная команда: Bigdata</vt:lpstr>
      <vt:lpstr>Проектная команда Заказчика: Chief Data Officer</vt:lpstr>
      <vt:lpstr>Основные подходы при реализации проектов BigData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Sidorin Alexey</dc:creator>
  <cp:lastModifiedBy>Владислав Орликов</cp:lastModifiedBy>
  <cp:revision>1177</cp:revision>
  <cp:lastPrinted>2017-10-06T17:50:52Z</cp:lastPrinted>
  <dcterms:created xsi:type="dcterms:W3CDTF">2012-06-18T15:33:33Z</dcterms:created>
  <dcterms:modified xsi:type="dcterms:W3CDTF">2018-04-27T16:13:06Z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d81fa5fc-e6d4-4a02-91a9-ab1e2c1de9ed</vt:lpwstr>
  </property>
  <property fmtid="{D5CDD505-2E9C-101B-9397-08002B2CF9AE}" pid="3" name="Offisync_ProviderInitializationData">
    <vt:lpwstr>https://jive.croc.ru/</vt:lpwstr>
  </property>
  <property fmtid="{D5CDD505-2E9C-101B-9397-08002B2CF9AE}" pid="4" name="Offisync_UpdateToken">
    <vt:lpwstr>156</vt:lpwstr>
  </property>
  <property fmtid="{D5CDD505-2E9C-101B-9397-08002B2CF9AE}" pid="5" name="Jive_PrevVersionNumber">
    <vt:lpwstr>155</vt:lpwstr>
  </property>
  <property fmtid="{D5CDD505-2E9C-101B-9397-08002B2CF9AE}" pid="6" name="Jive_LatestUserAccountName">
    <vt:lpwstr>SDervisheva</vt:lpwstr>
  </property>
  <property fmtid="{D5CDD505-2E9C-101B-9397-08002B2CF9AE}" pid="7" name="Jive_LatestFileFullName">
    <vt:lpwstr>2023b70f4c5b7fd8ebd0538572a4b96a</vt:lpwstr>
  </property>
  <property fmtid="{D5CDD505-2E9C-101B-9397-08002B2CF9AE}" pid="8" name="Jive_ModifiedButNotPublished">
    <vt:lpwstr>False</vt:lpwstr>
  </property>
  <property fmtid="{D5CDD505-2E9C-101B-9397-08002B2CF9AE}" pid="9" name="Offisync_UniqueId">
    <vt:lpwstr>127403</vt:lpwstr>
  </property>
  <property fmtid="{D5CDD505-2E9C-101B-9397-08002B2CF9AE}" pid="10" name="Jive_VersionGuid_v2.5">
    <vt:lpwstr>90e634e0a3e9485c94733f656f884ece</vt:lpwstr>
  </property>
</Properties>
</file>