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68" r:id="rId2"/>
    <p:sldId id="289" r:id="rId3"/>
    <p:sldId id="302" r:id="rId4"/>
    <p:sldId id="300" r:id="rId5"/>
    <p:sldId id="301" r:id="rId6"/>
    <p:sldId id="299" r:id="rId7"/>
    <p:sldId id="290" r:id="rId8"/>
    <p:sldId id="261" r:id="rId9"/>
    <p:sldId id="257" r:id="rId10"/>
    <p:sldId id="275" r:id="rId11"/>
    <p:sldId id="291" r:id="rId12"/>
    <p:sldId id="292" r:id="rId13"/>
    <p:sldId id="273" r:id="rId14"/>
    <p:sldId id="288" r:id="rId15"/>
    <p:sldId id="293" r:id="rId16"/>
    <p:sldId id="304" r:id="rId17"/>
    <p:sldId id="296" r:id="rId18"/>
    <p:sldId id="449" r:id="rId19"/>
    <p:sldId id="283" r:id="rId20"/>
    <p:sldId id="303" r:id="rId21"/>
    <p:sldId id="277" r:id="rId22"/>
    <p:sldId id="278" r:id="rId23"/>
    <p:sldId id="262" r:id="rId24"/>
    <p:sldId id="264" r:id="rId25"/>
    <p:sldId id="280" r:id="rId26"/>
    <p:sldId id="305" r:id="rId27"/>
    <p:sldId id="282" r:id="rId2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D92"/>
    <a:srgbClr val="00B6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253" autoAdjust="0"/>
  </p:normalViewPr>
  <p:slideViewPr>
    <p:cSldViewPr>
      <p:cViewPr>
        <p:scale>
          <a:sx n="142" d="100"/>
          <a:sy n="142" d="100"/>
        </p:scale>
        <p:origin x="-96" y="-108"/>
      </p:cViewPr>
      <p:guideLst>
        <p:guide orient="horz" pos="162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45AC69-135F-475F-A741-A6EC8431EB52}" type="datetimeFigureOut">
              <a:rPr lang="en-US" smtClean="0"/>
              <a:t>5/24/2019</a:t>
            </a:fld>
            <a:endParaRPr lang="en-US"/>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A49199-C095-4177-9FF8-F1536F72FAD5}" type="slidenum">
              <a:rPr lang="en-US" smtClean="0"/>
              <a:t>‹#›</a:t>
            </a:fld>
            <a:endParaRPr lang="en-US"/>
          </a:p>
        </p:txBody>
      </p:sp>
    </p:spTree>
    <p:extLst>
      <p:ext uri="{BB962C8B-B14F-4D97-AF65-F5344CB8AC3E}">
        <p14:creationId xmlns:p14="http://schemas.microsoft.com/office/powerpoint/2010/main" val="2348224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r>
              <a:rPr lang="ru-RU" dirty="0"/>
              <a:t>Здесь я введу аудиторию в контекст моего проекта, сколько у нас</a:t>
            </a:r>
            <a:r>
              <a:rPr lang="ru-RU" baseline="0" dirty="0"/>
              <a:t> человек, почему вышло именно так и как мы пытаемся управиться со всем этим хозяйством. </a:t>
            </a:r>
            <a:endParaRPr lang="en-US" baseline="0" dirty="0"/>
          </a:p>
          <a:p>
            <a:r>
              <a:rPr lang="ru-RU" baseline="0" dirty="0"/>
              <a:t>Ошибки проекта состояли в том, что мы разбили эпики не по </a:t>
            </a:r>
            <a:r>
              <a:rPr lang="en-US" baseline="0" dirty="0"/>
              <a:t>user flow,</a:t>
            </a:r>
            <a:r>
              <a:rPr lang="ru-RU" baseline="0" dirty="0"/>
              <a:t> а по функциональному назначению.</a:t>
            </a:r>
            <a:endParaRPr lang="en-US" dirty="0"/>
          </a:p>
        </p:txBody>
      </p:sp>
      <p:sp>
        <p:nvSpPr>
          <p:cNvPr id="4" name="Номер слайда 3"/>
          <p:cNvSpPr>
            <a:spLocks noGrp="1"/>
          </p:cNvSpPr>
          <p:nvPr>
            <p:ph type="sldNum" sz="quarter" idx="10"/>
          </p:nvPr>
        </p:nvSpPr>
        <p:spPr/>
        <p:txBody>
          <a:bodyPr/>
          <a:lstStyle/>
          <a:p>
            <a:fld id="{9EA49199-C095-4177-9FF8-F1536F72FAD5}" type="slidenum">
              <a:rPr lang="en-US" smtClean="0"/>
              <a:t>2</a:t>
            </a:fld>
            <a:endParaRPr lang="en-US"/>
          </a:p>
        </p:txBody>
      </p:sp>
    </p:spTree>
    <p:extLst>
      <p:ext uri="{BB962C8B-B14F-4D97-AF65-F5344CB8AC3E}">
        <p14:creationId xmlns:p14="http://schemas.microsoft.com/office/powerpoint/2010/main" val="11162695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aseline="0" dirty="0">
                <a:sym typeface="Wingdings" pitchFamily="2" charset="2"/>
              </a:rPr>
              <a:t>Суть в том, что работая в ритме команд разработки, мы планируем наши действия на два спринта вперед по каждой фиче. Первый спринт мы называем </a:t>
            </a:r>
            <a:r>
              <a:rPr lang="en-US" baseline="0" dirty="0">
                <a:sym typeface="Wingdings" pitchFamily="2" charset="2"/>
              </a:rPr>
              <a:t>Ideation, </a:t>
            </a:r>
            <a:r>
              <a:rPr lang="ru-RU" baseline="0" dirty="0">
                <a:sym typeface="Wingdings" pitchFamily="2" charset="2"/>
              </a:rPr>
              <a:t>когда мы только получаем представление о ней, узнаем область применения, ценность для заказчика, важность,  перечень участников и процессов которых она поддерживает. </a:t>
            </a:r>
            <a:br>
              <a:rPr lang="ru-RU" baseline="0" dirty="0">
                <a:sym typeface="Wingdings" pitchFamily="2" charset="2"/>
              </a:rPr>
            </a:br>
            <a:r>
              <a:rPr lang="ru-RU" baseline="0" dirty="0">
                <a:sym typeface="Wingdings" pitchFamily="2" charset="2"/>
              </a:rPr>
              <a:t>Второй спринт мы называем </a:t>
            </a:r>
            <a:r>
              <a:rPr lang="en-US" baseline="0" dirty="0">
                <a:sym typeface="Wingdings" pitchFamily="2" charset="2"/>
              </a:rPr>
              <a:t>Finalization </a:t>
            </a:r>
            <a:r>
              <a:rPr lang="ru-RU" baseline="0" dirty="0">
                <a:sym typeface="Wingdings" pitchFamily="2" charset="2"/>
              </a:rPr>
              <a:t>и тут уже мы готовим </a:t>
            </a:r>
            <a:r>
              <a:rPr lang="ru-RU" baseline="0" dirty="0" err="1">
                <a:sym typeface="Wingdings" pitchFamily="2" charset="2"/>
              </a:rPr>
              <a:t>стори</a:t>
            </a:r>
            <a:r>
              <a:rPr lang="ru-RU" baseline="0" dirty="0">
                <a:sym typeface="Wingdings" pitchFamily="2" charset="2"/>
              </a:rPr>
              <a:t> для разработки, утрясаем атрибутный состав, бизнес-правила, дизайны и согласовываем это всё с заказчиком.</a:t>
            </a:r>
            <a:endParaRPr lang="en-US" baseline="0" dirty="0">
              <a:sym typeface="Wingdings" pitchFamily="2" charset="2"/>
            </a:endParaRPr>
          </a:p>
          <a:p>
            <a:r>
              <a:rPr lang="ru-RU" baseline="0" dirty="0">
                <a:sym typeface="Wingdings" pitchFamily="2" charset="2"/>
              </a:rPr>
              <a:t>При этом, архитектор участвует неявно во всех трех стадиях проработки требований. Но в каждой по разному.  Он или консультирует БА по возможным решениям, либо вместе с разработчиками прорабатывает вид решения, либо следит за реализацией в соответствии с принятым решением.</a:t>
            </a:r>
            <a:endParaRPr lang="en-US" dirty="0"/>
          </a:p>
        </p:txBody>
      </p:sp>
      <p:sp>
        <p:nvSpPr>
          <p:cNvPr id="4" name="Номер слайда 3"/>
          <p:cNvSpPr>
            <a:spLocks noGrp="1"/>
          </p:cNvSpPr>
          <p:nvPr>
            <p:ph type="sldNum" sz="quarter" idx="10"/>
          </p:nvPr>
        </p:nvSpPr>
        <p:spPr/>
        <p:txBody>
          <a:bodyPr/>
          <a:lstStyle/>
          <a:p>
            <a:fld id="{9EA49199-C095-4177-9FF8-F1536F72FAD5}" type="slidenum">
              <a:rPr lang="en-US" smtClean="0"/>
              <a:t>12</a:t>
            </a:fld>
            <a:endParaRPr lang="en-US"/>
          </a:p>
        </p:txBody>
      </p:sp>
    </p:spTree>
    <p:extLst>
      <p:ext uri="{BB962C8B-B14F-4D97-AF65-F5344CB8AC3E}">
        <p14:creationId xmlns:p14="http://schemas.microsoft.com/office/powerpoint/2010/main" val="28437588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a:t>Здесь</a:t>
            </a:r>
            <a:r>
              <a:rPr lang="ru-RU" baseline="0" dirty="0"/>
              <a:t> я расскажу как мы выходим из ситуации, если двум или более аналитикам приходится работать с одной общей темой или </a:t>
            </a:r>
            <a:r>
              <a:rPr lang="ru-RU" baseline="0" dirty="0" err="1"/>
              <a:t>фичей</a:t>
            </a:r>
            <a:r>
              <a:rPr lang="ru-RU" baseline="0" dirty="0"/>
              <a:t>. Как мы организуем взаимодействие и распределение работ. Про формальные коммуникации будет дальше слайд детальнее, здесь в общем, о стремлении их сократить и децентрализовать. В завершении о таком понятии у нас как «владелец темы», тот аналитик кто разбирается в ней лучше всего, по этому в случае противоречий, и финальное слово за ним, и если уж совсем ад, то именно он несет вопрос к заказчику и </a:t>
            </a:r>
            <a:r>
              <a:rPr lang="ru-RU" baseline="0" dirty="0" err="1"/>
              <a:t>драйвит</a:t>
            </a:r>
            <a:r>
              <a:rPr lang="ru-RU" baseline="0" dirty="0"/>
              <a:t> решение разногласий.</a:t>
            </a:r>
            <a:endParaRPr lang="en-US" dirty="0"/>
          </a:p>
          <a:p>
            <a:endParaRPr lang="en-US" dirty="0"/>
          </a:p>
          <a:p>
            <a:r>
              <a:rPr lang="ru-RU" dirty="0"/>
              <a:t>Вдобавок,</a:t>
            </a:r>
            <a:r>
              <a:rPr lang="ru-RU" baseline="0" dirty="0"/>
              <a:t> надо вводить «дни тишины». Хотя это скорее полдня тишины. Смысл его в том, чтобы назначать все встречи, </a:t>
            </a:r>
            <a:r>
              <a:rPr lang="ru-RU" baseline="0" dirty="0" err="1"/>
              <a:t>созвоны</a:t>
            </a:r>
            <a:r>
              <a:rPr lang="ru-RU" baseline="0" dirty="0"/>
              <a:t>, </a:t>
            </a:r>
            <a:r>
              <a:rPr lang="ru-RU" baseline="0" dirty="0" err="1"/>
              <a:t>синки</a:t>
            </a:r>
            <a:r>
              <a:rPr lang="ru-RU" baseline="0" dirty="0"/>
              <a:t>, митинги, что угодно, например, на вторую половину дня. </a:t>
            </a:r>
            <a:br>
              <a:rPr lang="ru-RU" baseline="0" dirty="0"/>
            </a:br>
            <a:r>
              <a:rPr lang="ru-RU" baseline="0" dirty="0"/>
              <a:t>У нас самый первый </a:t>
            </a:r>
            <a:r>
              <a:rPr lang="ru-RU" baseline="0" dirty="0" err="1"/>
              <a:t>синк</a:t>
            </a:r>
            <a:r>
              <a:rPr lang="ru-RU" baseline="0" dirty="0"/>
              <a:t> начинается в 15:45.  До этого, мы стараемся не посещать никаких мероприятий, а просто работать. И таким образом, можно даже не уменьшая количество </a:t>
            </a:r>
            <a:r>
              <a:rPr lang="ru-RU" baseline="0" dirty="0" err="1"/>
              <a:t>созвонов</a:t>
            </a:r>
            <a:r>
              <a:rPr lang="ru-RU" baseline="0" dirty="0"/>
              <a:t>, сильно повысить свою результативность, уплотнив их по расписанию на один промежуток времени.</a:t>
            </a:r>
          </a:p>
          <a:p>
            <a:endParaRPr lang="ru-RU" dirty="0"/>
          </a:p>
          <a:p>
            <a:r>
              <a:rPr lang="ru-RU" dirty="0"/>
              <a:t>Вдобавок,</a:t>
            </a:r>
            <a:r>
              <a:rPr lang="ru-RU" baseline="0" dirty="0"/>
              <a:t> к концу спринта у нас проводится отчетный митинг, на котором становится понятно, кто что успеет, а кто нет. В идеале, конечно, все всегда всё успевают, но это только в идеале</a:t>
            </a:r>
            <a:r>
              <a:rPr lang="ru-RU" baseline="0" dirty="0">
                <a:sym typeface="Wingdings" pitchFamily="2" charset="2"/>
              </a:rPr>
              <a:t> Это информация нужна тому, кто выполняет роль ведущего аналитика и координирует работу остальных, чтобы на следующий спринт учесть отставание и сбалансировать нагрузку на команду. </a:t>
            </a:r>
          </a:p>
          <a:p>
            <a:endParaRPr lang="ru-RU" baseline="0" dirty="0">
              <a:sym typeface="Wingdings" pitchFamily="2" charset="2"/>
            </a:endParaRPr>
          </a:p>
          <a:p>
            <a:endParaRPr lang="en-US" dirty="0"/>
          </a:p>
        </p:txBody>
      </p:sp>
      <p:sp>
        <p:nvSpPr>
          <p:cNvPr id="4" name="Номер слайда 3"/>
          <p:cNvSpPr>
            <a:spLocks noGrp="1"/>
          </p:cNvSpPr>
          <p:nvPr>
            <p:ph type="sldNum" sz="quarter" idx="10"/>
          </p:nvPr>
        </p:nvSpPr>
        <p:spPr/>
        <p:txBody>
          <a:bodyPr/>
          <a:lstStyle/>
          <a:p>
            <a:fld id="{9EA49199-C095-4177-9FF8-F1536F72FAD5}" type="slidenum">
              <a:rPr lang="en-US" smtClean="0"/>
              <a:t>13</a:t>
            </a:fld>
            <a:endParaRPr lang="en-US"/>
          </a:p>
        </p:txBody>
      </p:sp>
    </p:spTree>
    <p:extLst>
      <p:ext uri="{BB962C8B-B14F-4D97-AF65-F5344CB8AC3E}">
        <p14:creationId xmlns:p14="http://schemas.microsoft.com/office/powerpoint/2010/main" val="2168914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Наглядный пример с воркшопом</a:t>
            </a:r>
            <a:endParaRPr lang="en-US" dirty="0"/>
          </a:p>
        </p:txBody>
      </p:sp>
      <p:sp>
        <p:nvSpPr>
          <p:cNvPr id="4" name="Номер слайда 3"/>
          <p:cNvSpPr>
            <a:spLocks noGrp="1"/>
          </p:cNvSpPr>
          <p:nvPr>
            <p:ph type="sldNum" sz="quarter" idx="10"/>
          </p:nvPr>
        </p:nvSpPr>
        <p:spPr/>
        <p:txBody>
          <a:bodyPr/>
          <a:lstStyle/>
          <a:p>
            <a:fld id="{9EA49199-C095-4177-9FF8-F1536F72FAD5}" type="slidenum">
              <a:rPr lang="en-US" smtClean="0"/>
              <a:t>14</a:t>
            </a:fld>
            <a:endParaRPr lang="en-US"/>
          </a:p>
        </p:txBody>
      </p:sp>
    </p:spTree>
    <p:extLst>
      <p:ext uri="{BB962C8B-B14F-4D97-AF65-F5344CB8AC3E}">
        <p14:creationId xmlns:p14="http://schemas.microsoft.com/office/powerpoint/2010/main" val="6243077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Наглядный пример с воркшопом</a:t>
            </a:r>
            <a:endParaRPr lang="en-US" dirty="0"/>
          </a:p>
        </p:txBody>
      </p:sp>
      <p:sp>
        <p:nvSpPr>
          <p:cNvPr id="4" name="Номер слайда 3"/>
          <p:cNvSpPr>
            <a:spLocks noGrp="1"/>
          </p:cNvSpPr>
          <p:nvPr>
            <p:ph type="sldNum" sz="quarter" idx="10"/>
          </p:nvPr>
        </p:nvSpPr>
        <p:spPr/>
        <p:txBody>
          <a:bodyPr/>
          <a:lstStyle/>
          <a:p>
            <a:fld id="{9EA49199-C095-4177-9FF8-F1536F72FAD5}" type="slidenum">
              <a:rPr lang="en-US" smtClean="0"/>
              <a:t>15</a:t>
            </a:fld>
            <a:endParaRPr lang="en-US"/>
          </a:p>
        </p:txBody>
      </p:sp>
    </p:spTree>
    <p:extLst>
      <p:ext uri="{BB962C8B-B14F-4D97-AF65-F5344CB8AC3E}">
        <p14:creationId xmlns:p14="http://schemas.microsoft.com/office/powerpoint/2010/main" val="753314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a:t>Здесь</a:t>
            </a:r>
            <a:r>
              <a:rPr lang="ru-RU" baseline="0" dirty="0"/>
              <a:t> я расскажу как мы выходим из ситуации, если двум или более аналитикам приходится работать с одной общей темой или </a:t>
            </a:r>
            <a:r>
              <a:rPr lang="ru-RU" baseline="0" dirty="0" err="1"/>
              <a:t>фичей</a:t>
            </a:r>
            <a:r>
              <a:rPr lang="ru-RU" baseline="0" dirty="0"/>
              <a:t>. Как мы организуем взаимодействие и распределение работ. Про формальные коммуникации будет дальше слайд детальнее, здесь в общем, о стремлении их сократить и децентрализовать. В завершении о таком понятии у нас как «владелец темы», тот аналитик кто разбирается в ней лучше всего, по этому в случае противоречий, и финальное слово за ним, и если уж совсем ад, то именно он несет вопрос к заказчику и </a:t>
            </a:r>
            <a:r>
              <a:rPr lang="ru-RU" baseline="0" dirty="0" err="1"/>
              <a:t>драйвит</a:t>
            </a:r>
            <a:r>
              <a:rPr lang="ru-RU" baseline="0" dirty="0"/>
              <a:t> решение разногласий.</a:t>
            </a:r>
            <a:endParaRPr lang="en-US" dirty="0"/>
          </a:p>
          <a:p>
            <a:endParaRPr lang="en-US" dirty="0"/>
          </a:p>
          <a:p>
            <a:r>
              <a:rPr lang="ru-RU" dirty="0"/>
              <a:t>Вдобавок,</a:t>
            </a:r>
            <a:r>
              <a:rPr lang="ru-RU" baseline="0" dirty="0"/>
              <a:t> надо вводить «дни тишины». Хотя это скорее полдня тишины. Смысл его в том, чтобы назначать все встречи, </a:t>
            </a:r>
            <a:r>
              <a:rPr lang="ru-RU" baseline="0" dirty="0" err="1"/>
              <a:t>созвоны</a:t>
            </a:r>
            <a:r>
              <a:rPr lang="ru-RU" baseline="0" dirty="0"/>
              <a:t>, </a:t>
            </a:r>
            <a:r>
              <a:rPr lang="ru-RU" baseline="0" dirty="0" err="1"/>
              <a:t>синки</a:t>
            </a:r>
            <a:r>
              <a:rPr lang="ru-RU" baseline="0" dirty="0"/>
              <a:t>, митинги, что угодно, например, на вторую половину дня. </a:t>
            </a:r>
            <a:br>
              <a:rPr lang="ru-RU" baseline="0" dirty="0"/>
            </a:br>
            <a:r>
              <a:rPr lang="ru-RU" baseline="0" dirty="0"/>
              <a:t>У нас самый первый </a:t>
            </a:r>
            <a:r>
              <a:rPr lang="ru-RU" baseline="0" dirty="0" err="1"/>
              <a:t>синк</a:t>
            </a:r>
            <a:r>
              <a:rPr lang="ru-RU" baseline="0" dirty="0"/>
              <a:t> начинается в 15:45.  До этого, мы стараемся не посещать никаких мероприятий, а просто работать. И таким образом, можно даже не уменьшая количество </a:t>
            </a:r>
            <a:r>
              <a:rPr lang="ru-RU" baseline="0" dirty="0" err="1"/>
              <a:t>созвонов</a:t>
            </a:r>
            <a:r>
              <a:rPr lang="ru-RU" baseline="0" dirty="0"/>
              <a:t>, сильно повысить свою результативность, уплотнив их по расписанию на один промежуток времени.</a:t>
            </a:r>
          </a:p>
          <a:p>
            <a:endParaRPr lang="ru-RU" dirty="0"/>
          </a:p>
          <a:p>
            <a:r>
              <a:rPr lang="ru-RU" dirty="0"/>
              <a:t>Вдобавок,</a:t>
            </a:r>
            <a:r>
              <a:rPr lang="ru-RU" baseline="0" dirty="0"/>
              <a:t> к концу спринта у нас проводится отчетный митинг, на котором становится понятно, кто что успеет, а кто нет. В идеале, конечно, все всегда всё успевают, но это только в идеале</a:t>
            </a:r>
            <a:r>
              <a:rPr lang="ru-RU" baseline="0" dirty="0">
                <a:sym typeface="Wingdings" pitchFamily="2" charset="2"/>
              </a:rPr>
              <a:t> Это информация нужна тому, кто выполняет роль ведущего аналитика и координирует работу остальных, чтобы на следующий спринт учесть отставание и сбалансировать нагрузку на команду. </a:t>
            </a:r>
          </a:p>
          <a:p>
            <a:endParaRPr lang="ru-RU" baseline="0" dirty="0">
              <a:sym typeface="Wingdings" pitchFamily="2" charset="2"/>
            </a:endParaRPr>
          </a:p>
          <a:p>
            <a:endParaRPr lang="en-US" dirty="0"/>
          </a:p>
        </p:txBody>
      </p:sp>
      <p:sp>
        <p:nvSpPr>
          <p:cNvPr id="4" name="Номер слайда 3"/>
          <p:cNvSpPr>
            <a:spLocks noGrp="1"/>
          </p:cNvSpPr>
          <p:nvPr>
            <p:ph type="sldNum" sz="quarter" idx="10"/>
          </p:nvPr>
        </p:nvSpPr>
        <p:spPr/>
        <p:txBody>
          <a:bodyPr/>
          <a:lstStyle/>
          <a:p>
            <a:fld id="{9EA49199-C095-4177-9FF8-F1536F72FAD5}" type="slidenum">
              <a:rPr lang="en-US" smtClean="0"/>
              <a:t>16</a:t>
            </a:fld>
            <a:endParaRPr lang="en-US"/>
          </a:p>
        </p:txBody>
      </p:sp>
    </p:spTree>
    <p:extLst>
      <p:ext uri="{BB962C8B-B14F-4D97-AF65-F5344CB8AC3E}">
        <p14:creationId xmlns:p14="http://schemas.microsoft.com/office/powerpoint/2010/main" val="2168914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Здесь я расскажу о общих</a:t>
            </a:r>
            <a:r>
              <a:rPr lang="ru-RU" baseline="0" dirty="0"/>
              <a:t> частях функционала, которые буду реализовываться неоднократно, в разных частях приложения, и что самое главное – разными командами разработки.</a:t>
            </a:r>
          </a:p>
          <a:p>
            <a:r>
              <a:rPr lang="ru-RU" baseline="0" dirty="0"/>
              <a:t>Это, например, списки элементов, правила </a:t>
            </a:r>
            <a:r>
              <a:rPr lang="ru-RU" baseline="0" dirty="0" err="1"/>
              <a:t>валидации</a:t>
            </a:r>
            <a:r>
              <a:rPr lang="ru-RU" baseline="0" dirty="0"/>
              <a:t> полей при создании бизнес-сущностей, правила фильтрации списков по атрибутам и тому подобное.</a:t>
            </a:r>
          </a:p>
          <a:p>
            <a:r>
              <a:rPr lang="ru-RU" baseline="0" dirty="0"/>
              <a:t>Акцент будет на том, что как можно больше таких элементов должно быть описано в общих требованиях, на которые ссылаются всё новые и новые </a:t>
            </a:r>
            <a:r>
              <a:rPr lang="en-US" baseline="0" dirty="0"/>
              <a:t>User Story. </a:t>
            </a:r>
            <a:r>
              <a:rPr lang="ru-RU" baseline="0" dirty="0"/>
              <a:t>Потому что если </a:t>
            </a:r>
            <a:r>
              <a:rPr lang="ru-RU" baseline="0" dirty="0" err="1"/>
              <a:t>копипастить</a:t>
            </a:r>
            <a:r>
              <a:rPr lang="ru-RU" baseline="0" dirty="0"/>
              <a:t> одно и тоже из истории в историю, то 2-3 </a:t>
            </a:r>
            <a:r>
              <a:rPr lang="ru-RU" baseline="0" dirty="0" err="1"/>
              <a:t>копипасты</a:t>
            </a:r>
            <a:r>
              <a:rPr lang="ru-RU" baseline="0" dirty="0"/>
              <a:t>, это потянет, но когда их 30-40, то и сам в этом ошибешься, и разработчики сделают в итоге 30-40 копий одного и того же, но при этом с совершенно уникальным поведением и ошибками.</a:t>
            </a:r>
          </a:p>
          <a:p>
            <a:endParaRPr lang="en-US" dirty="0"/>
          </a:p>
        </p:txBody>
      </p:sp>
      <p:sp>
        <p:nvSpPr>
          <p:cNvPr id="4" name="Номер слайда 3"/>
          <p:cNvSpPr>
            <a:spLocks noGrp="1"/>
          </p:cNvSpPr>
          <p:nvPr>
            <p:ph type="sldNum" sz="quarter" idx="10"/>
          </p:nvPr>
        </p:nvSpPr>
        <p:spPr/>
        <p:txBody>
          <a:bodyPr/>
          <a:lstStyle/>
          <a:p>
            <a:fld id="{9EA49199-C095-4177-9FF8-F1536F72FAD5}" type="slidenum">
              <a:rPr lang="en-US" smtClean="0"/>
              <a:t>17</a:t>
            </a:fld>
            <a:endParaRPr lang="en-US"/>
          </a:p>
        </p:txBody>
      </p:sp>
    </p:spTree>
    <p:extLst>
      <p:ext uri="{BB962C8B-B14F-4D97-AF65-F5344CB8AC3E}">
        <p14:creationId xmlns:p14="http://schemas.microsoft.com/office/powerpoint/2010/main" val="2414659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Мы</a:t>
            </a:r>
            <a:r>
              <a:rPr lang="ru-RU" baseline="0" dirty="0"/>
              <a:t> пришли к табличному виду, где в рядах бизнес-сущности, а в колонках типовые </a:t>
            </a:r>
            <a:r>
              <a:rPr lang="ru-RU" baseline="0" dirty="0" err="1"/>
              <a:t>переиспользуемые</a:t>
            </a:r>
            <a:r>
              <a:rPr lang="ru-RU" baseline="0" dirty="0"/>
              <a:t> фичи.</a:t>
            </a:r>
          </a:p>
          <a:p>
            <a:r>
              <a:rPr lang="ru-RU" baseline="0" dirty="0"/>
              <a:t>А на пересечении – ссылка на историю, описывающую требования к </a:t>
            </a:r>
            <a:r>
              <a:rPr lang="ru-RU" baseline="0" dirty="0" err="1"/>
              <a:t>переиспользованной</a:t>
            </a:r>
            <a:r>
              <a:rPr lang="ru-RU" baseline="0" dirty="0"/>
              <a:t> </a:t>
            </a:r>
            <a:r>
              <a:rPr lang="ru-RU" baseline="0" dirty="0" err="1"/>
              <a:t>фиче</a:t>
            </a:r>
            <a:r>
              <a:rPr lang="ru-RU" baseline="0" dirty="0"/>
              <a:t>.</a:t>
            </a:r>
          </a:p>
          <a:p>
            <a:endParaRPr lang="en-US" dirty="0"/>
          </a:p>
        </p:txBody>
      </p:sp>
      <p:sp>
        <p:nvSpPr>
          <p:cNvPr id="4" name="Номер слайда 3"/>
          <p:cNvSpPr>
            <a:spLocks noGrp="1"/>
          </p:cNvSpPr>
          <p:nvPr>
            <p:ph type="sldNum" sz="quarter" idx="10"/>
          </p:nvPr>
        </p:nvSpPr>
        <p:spPr/>
        <p:txBody>
          <a:bodyPr/>
          <a:lstStyle/>
          <a:p>
            <a:fld id="{9EA49199-C095-4177-9FF8-F1536F72FAD5}" type="slidenum">
              <a:rPr lang="en-US" smtClean="0"/>
              <a:t>19</a:t>
            </a:fld>
            <a:endParaRPr lang="en-US"/>
          </a:p>
        </p:txBody>
      </p:sp>
    </p:spTree>
    <p:extLst>
      <p:ext uri="{BB962C8B-B14F-4D97-AF65-F5344CB8AC3E}">
        <p14:creationId xmlns:p14="http://schemas.microsoft.com/office/powerpoint/2010/main" val="39071842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Каждый</a:t>
            </a:r>
            <a:r>
              <a:rPr lang="ru-RU" baseline="0" dirty="0"/>
              <a:t> рабочий день, заказчик выделяет нам один час своего времени. Мы организуем телемост, чтобы видеть его, и такие встречи всегда готовим по правилам.</a:t>
            </a:r>
          </a:p>
          <a:p>
            <a:pPr marL="228600" indent="-228600">
              <a:buAutoNum type="arabicPeriod"/>
            </a:pPr>
            <a:r>
              <a:rPr lang="ru-RU" baseline="0" dirty="0"/>
              <a:t>Заранее создается страничка с планом </a:t>
            </a:r>
            <a:r>
              <a:rPr lang="ru-RU" baseline="0" dirty="0" err="1"/>
              <a:t>тачпоинта</a:t>
            </a:r>
            <a:r>
              <a:rPr lang="ru-RU" baseline="0" dirty="0"/>
              <a:t>. Указывается кто и какие темы хочет обсудить</a:t>
            </a:r>
          </a:p>
          <a:p>
            <a:pPr marL="228600" indent="-228600">
              <a:buAutoNum type="arabicPeriod"/>
            </a:pPr>
            <a:r>
              <a:rPr lang="ru-RU" baseline="0" dirty="0"/>
              <a:t>Указывается очередность, кто идет за кем.</a:t>
            </a:r>
          </a:p>
          <a:p>
            <a:pPr marL="228600" indent="-228600">
              <a:buAutoNum type="arabicPeriod"/>
            </a:pPr>
            <a:r>
              <a:rPr lang="ru-RU" baseline="0" dirty="0"/>
              <a:t>Вовлеченные люди пишут на эту же страничку заметки после встречи, о чем договорились, т.к. могли присутствовать не все аналитики, которых эта тема касается</a:t>
            </a:r>
          </a:p>
          <a:p>
            <a:pPr marL="228600" indent="-228600">
              <a:buAutoNum type="arabicPeriod"/>
            </a:pPr>
            <a:r>
              <a:rPr lang="ru-RU" baseline="0" dirty="0"/>
              <a:t>Нет плана – нет встречи. Если мы прохлопали ушами и не подготовились, мы не тратим время заказчика, высасывая из пальца какие-то вопросы, лишь бы занять время.</a:t>
            </a:r>
            <a:endParaRPr lang="en-US" dirty="0"/>
          </a:p>
        </p:txBody>
      </p:sp>
      <p:sp>
        <p:nvSpPr>
          <p:cNvPr id="4" name="Номер слайда 3"/>
          <p:cNvSpPr>
            <a:spLocks noGrp="1"/>
          </p:cNvSpPr>
          <p:nvPr>
            <p:ph type="sldNum" sz="quarter" idx="10"/>
          </p:nvPr>
        </p:nvSpPr>
        <p:spPr/>
        <p:txBody>
          <a:bodyPr/>
          <a:lstStyle/>
          <a:p>
            <a:fld id="{9EA49199-C095-4177-9FF8-F1536F72FAD5}" type="slidenum">
              <a:rPr lang="en-US" smtClean="0"/>
              <a:t>21</a:t>
            </a:fld>
            <a:endParaRPr lang="en-US"/>
          </a:p>
        </p:txBody>
      </p:sp>
    </p:spTree>
    <p:extLst>
      <p:ext uri="{BB962C8B-B14F-4D97-AF65-F5344CB8AC3E}">
        <p14:creationId xmlns:p14="http://schemas.microsoft.com/office/powerpoint/2010/main" val="40334088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Т.к. на</a:t>
            </a:r>
            <a:r>
              <a:rPr lang="ru-RU" baseline="0" dirty="0"/>
              <a:t> </a:t>
            </a:r>
            <a:r>
              <a:rPr lang="ru-RU" baseline="0" dirty="0" err="1"/>
              <a:t>тачпоинт</a:t>
            </a:r>
            <a:r>
              <a:rPr lang="ru-RU" baseline="0" dirty="0"/>
              <a:t> мы выносим как правило крупные вопросы требующие обсуждения, этого явно недостаточно чтобы закрыть нашу потребность в заказчике. </a:t>
            </a:r>
          </a:p>
          <a:p>
            <a:r>
              <a:rPr lang="ru-RU" baseline="0" dirty="0"/>
              <a:t>По этому мы организовали страницу, куда заказчик ходит каждый день. Там, каждый из аналитиков может оставить свои вопросы по интересующим темам, не слишком объемные, на которые можно ответить Да или Нет, или пояснить что-то, 3-5 строчками текста. Если же, оказывается что этот вопрос требует обсуждения или раздумий, он переносится на ежедневную встречу.</a:t>
            </a:r>
            <a:endParaRPr lang="en-US" dirty="0"/>
          </a:p>
        </p:txBody>
      </p:sp>
      <p:sp>
        <p:nvSpPr>
          <p:cNvPr id="4" name="Номер слайда 3"/>
          <p:cNvSpPr>
            <a:spLocks noGrp="1"/>
          </p:cNvSpPr>
          <p:nvPr>
            <p:ph type="sldNum" sz="quarter" idx="10"/>
          </p:nvPr>
        </p:nvSpPr>
        <p:spPr/>
        <p:txBody>
          <a:bodyPr/>
          <a:lstStyle/>
          <a:p>
            <a:fld id="{9EA49199-C095-4177-9FF8-F1536F72FAD5}" type="slidenum">
              <a:rPr lang="en-US" smtClean="0"/>
              <a:t>22</a:t>
            </a:fld>
            <a:endParaRPr lang="en-US"/>
          </a:p>
        </p:txBody>
      </p:sp>
    </p:spTree>
    <p:extLst>
      <p:ext uri="{BB962C8B-B14F-4D97-AF65-F5344CB8AC3E}">
        <p14:creationId xmlns:p14="http://schemas.microsoft.com/office/powerpoint/2010/main" val="26848916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Т.к.</a:t>
            </a:r>
            <a:r>
              <a:rPr lang="ru-RU" baseline="0" dirty="0"/>
              <a:t> аналитиков много, а заказчиков нет, то формально одобрять все пользовательские истории в </a:t>
            </a:r>
            <a:r>
              <a:rPr lang="en-US" baseline="0" dirty="0" err="1"/>
              <a:t>Jira</a:t>
            </a:r>
            <a:r>
              <a:rPr lang="en-US" baseline="0" dirty="0"/>
              <a:t> </a:t>
            </a:r>
            <a:r>
              <a:rPr lang="ru-RU" baseline="0" dirty="0"/>
              <a:t>заказчик не может физически. </a:t>
            </a:r>
            <a:br>
              <a:rPr lang="ru-RU" baseline="0" dirty="0"/>
            </a:br>
            <a:r>
              <a:rPr lang="ru-RU" baseline="0" dirty="0"/>
              <a:t>По этому, мы пришли к соглашению, в зависимости от важности фичи, ей нужен соответствующий уровень согласования. </a:t>
            </a:r>
            <a:br>
              <a:rPr lang="ru-RU" baseline="0" dirty="0"/>
            </a:br>
            <a:r>
              <a:rPr lang="ru-RU" baseline="0" dirty="0"/>
              <a:t>Для кардинально новых или критических </a:t>
            </a:r>
            <a:r>
              <a:rPr lang="ru-RU" baseline="0" dirty="0" err="1"/>
              <a:t>фичей</a:t>
            </a:r>
            <a:r>
              <a:rPr lang="ru-RU" baseline="0" dirty="0"/>
              <a:t> – формальное одобрение. </a:t>
            </a:r>
            <a:br>
              <a:rPr lang="ru-RU" baseline="0" dirty="0"/>
            </a:br>
            <a:r>
              <a:rPr lang="ru-RU" baseline="0" dirty="0"/>
              <a:t>Если мы расширяем текущую </a:t>
            </a:r>
            <a:r>
              <a:rPr lang="ru-RU" baseline="0" dirty="0" err="1"/>
              <a:t>фичу</a:t>
            </a:r>
            <a:r>
              <a:rPr lang="ru-RU" baseline="0" dirty="0"/>
              <a:t> или основываемся уже на чем-то существующем, то достаточно спросить об этом на </a:t>
            </a:r>
            <a:r>
              <a:rPr lang="ru-RU" baseline="0" dirty="0" err="1"/>
              <a:t>тачпоинте</a:t>
            </a:r>
            <a:r>
              <a:rPr lang="ru-RU" baseline="0" dirty="0"/>
              <a:t> и получить согласие.</a:t>
            </a:r>
            <a:br>
              <a:rPr lang="ru-RU" baseline="0" dirty="0"/>
            </a:br>
            <a:r>
              <a:rPr lang="ru-RU" baseline="0" dirty="0"/>
              <a:t>Если же это какая-то мелочь, некритичное поведение полей, обновление </a:t>
            </a:r>
            <a:r>
              <a:rPr lang="ru-RU" baseline="0" dirty="0" err="1"/>
              <a:t>интерфеса</a:t>
            </a:r>
            <a:r>
              <a:rPr lang="ru-RU" baseline="0" dirty="0"/>
              <a:t> без изменения фичи, то тут слова аналитика достаточно.</a:t>
            </a:r>
            <a:endParaRPr lang="en-US" dirty="0"/>
          </a:p>
        </p:txBody>
      </p:sp>
      <p:sp>
        <p:nvSpPr>
          <p:cNvPr id="4" name="Номер слайда 3"/>
          <p:cNvSpPr>
            <a:spLocks noGrp="1"/>
          </p:cNvSpPr>
          <p:nvPr>
            <p:ph type="sldNum" sz="quarter" idx="10"/>
          </p:nvPr>
        </p:nvSpPr>
        <p:spPr/>
        <p:txBody>
          <a:bodyPr/>
          <a:lstStyle/>
          <a:p>
            <a:fld id="{9EA49199-C095-4177-9FF8-F1536F72FAD5}" type="slidenum">
              <a:rPr lang="en-US" smtClean="0"/>
              <a:t>23</a:t>
            </a:fld>
            <a:endParaRPr lang="en-US"/>
          </a:p>
        </p:txBody>
      </p:sp>
    </p:spTree>
    <p:extLst>
      <p:ext uri="{BB962C8B-B14F-4D97-AF65-F5344CB8AC3E}">
        <p14:creationId xmlns:p14="http://schemas.microsoft.com/office/powerpoint/2010/main" val="2636193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r>
              <a:rPr lang="ru-RU" dirty="0"/>
              <a:t>Это слайд</a:t>
            </a:r>
            <a:r>
              <a:rPr lang="ru-RU" baseline="0" dirty="0"/>
              <a:t> о том, как команда аналитиков начала ощущать проблемы от своего разрастания, спустя 3-4 месяца после старта проекта, когда количество аналитиков резко увеличилось с четырех до десяти человек всего за два месяца, и обычные подходы начали давать сбои.</a:t>
            </a:r>
          </a:p>
          <a:p>
            <a:endParaRPr lang="ru-RU" baseline="0" dirty="0"/>
          </a:p>
          <a:p>
            <a:r>
              <a:rPr lang="ru-RU" baseline="0" dirty="0"/>
              <a:t>Мы утратили возможность отвечать на вопросы:</a:t>
            </a:r>
          </a:p>
          <a:p>
            <a:r>
              <a:rPr lang="ru-RU" baseline="0" dirty="0"/>
              <a:t>Что мы делаем сейчас?</a:t>
            </a:r>
          </a:p>
          <a:p>
            <a:r>
              <a:rPr lang="ru-RU" baseline="0" dirty="0"/>
              <a:t>Что мы должны делать завтра?</a:t>
            </a:r>
            <a:endParaRPr lang="en-US" dirty="0"/>
          </a:p>
        </p:txBody>
      </p:sp>
      <p:sp>
        <p:nvSpPr>
          <p:cNvPr id="4" name="Номер слайда 3"/>
          <p:cNvSpPr>
            <a:spLocks noGrp="1"/>
          </p:cNvSpPr>
          <p:nvPr>
            <p:ph type="sldNum" sz="quarter" idx="10"/>
          </p:nvPr>
        </p:nvSpPr>
        <p:spPr/>
        <p:txBody>
          <a:bodyPr/>
          <a:lstStyle/>
          <a:p>
            <a:fld id="{9EA49199-C095-4177-9FF8-F1536F72FAD5}" type="slidenum">
              <a:rPr lang="en-US" smtClean="0"/>
              <a:t>3</a:t>
            </a:fld>
            <a:endParaRPr lang="en-US"/>
          </a:p>
        </p:txBody>
      </p:sp>
    </p:spTree>
    <p:extLst>
      <p:ext uri="{BB962C8B-B14F-4D97-AF65-F5344CB8AC3E}">
        <p14:creationId xmlns:p14="http://schemas.microsoft.com/office/powerpoint/2010/main" val="7113653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Хоть мы и стараемся чтобы ни аналитики ни</a:t>
            </a:r>
            <a:r>
              <a:rPr lang="ru-RU" baseline="0" dirty="0"/>
              <a:t> </a:t>
            </a:r>
            <a:r>
              <a:rPr lang="ru-RU" baseline="0" dirty="0" err="1"/>
              <a:t>разрабочики</a:t>
            </a:r>
            <a:r>
              <a:rPr lang="ru-RU" baseline="0" dirty="0"/>
              <a:t> не прыгали туда-сюда между темами, совершенно утопично надеяться что у нас всегда будет это получаться. По десятку причин, от простых отпусков, до сумрачного гения проектного руководства, аналитики и разработчики иногда скачут от задачи к задаче.</a:t>
            </a:r>
          </a:p>
          <a:p>
            <a:r>
              <a:rPr lang="ru-RU" baseline="0" dirty="0"/>
              <a:t>По этому для каждой значимой сущности мы готовим страничку с вышеописанным составом, чтобы не важно кто на нее придет, любой человек, мог получить максимальную информацию о ней из одного места.</a:t>
            </a:r>
          </a:p>
          <a:p>
            <a:endParaRPr lang="ru-RU" baseline="0" dirty="0"/>
          </a:p>
          <a:p>
            <a:r>
              <a:rPr lang="ru-RU" baseline="0" dirty="0"/>
              <a:t>Если где-то её нужно упомянуть, то мы всегда ставим ссылки, без переписывания каких-то кусов. И самое главное, если к ней относятся какие-то </a:t>
            </a:r>
            <a:r>
              <a:rPr lang="ru-RU" baseline="0" dirty="0" err="1"/>
              <a:t>стори</a:t>
            </a:r>
            <a:r>
              <a:rPr lang="ru-RU" baseline="0" dirty="0"/>
              <a:t>. А они относятся, то мы не просто накидываем гору ссылок, а вставляем фильтр из жиры, специально созданный для этой сущности. Иначе уже через неделю набор ссылок может устареть, а держать из актуальными вручную – чудовищная потеря времени для всех аналитиков.</a:t>
            </a:r>
            <a:endParaRPr lang="en-US" dirty="0"/>
          </a:p>
        </p:txBody>
      </p:sp>
      <p:sp>
        <p:nvSpPr>
          <p:cNvPr id="4" name="Номер слайда 3"/>
          <p:cNvSpPr>
            <a:spLocks noGrp="1"/>
          </p:cNvSpPr>
          <p:nvPr>
            <p:ph type="sldNum" sz="quarter" idx="10"/>
          </p:nvPr>
        </p:nvSpPr>
        <p:spPr/>
        <p:txBody>
          <a:bodyPr/>
          <a:lstStyle/>
          <a:p>
            <a:fld id="{9EA49199-C095-4177-9FF8-F1536F72FAD5}" type="slidenum">
              <a:rPr lang="en-US" smtClean="0"/>
              <a:t>24</a:t>
            </a:fld>
            <a:endParaRPr lang="en-US"/>
          </a:p>
        </p:txBody>
      </p:sp>
    </p:spTree>
    <p:extLst>
      <p:ext uri="{BB962C8B-B14F-4D97-AF65-F5344CB8AC3E}">
        <p14:creationId xmlns:p14="http://schemas.microsoft.com/office/powerpoint/2010/main" val="8622752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Слайд о проблемах и разногласиях</a:t>
            </a:r>
            <a:r>
              <a:rPr lang="ru-RU" baseline="0" dirty="0"/>
              <a:t> между тремя, по сути, командами, дизайнеров, аналитиков и разработчиков.</a:t>
            </a:r>
          </a:p>
          <a:p>
            <a:r>
              <a:rPr lang="ru-RU" baseline="0" dirty="0"/>
              <a:t>Начну с общей проблемы, когда </a:t>
            </a:r>
            <a:r>
              <a:rPr lang="en-US" baseline="0" dirty="0"/>
              <a:t>UX </a:t>
            </a:r>
            <a:r>
              <a:rPr lang="ru-RU" baseline="0" dirty="0"/>
              <a:t>рисуют прекрасный, красивый и удобный дизайн, на какую-то </a:t>
            </a:r>
            <a:r>
              <a:rPr lang="ru-RU" baseline="0" dirty="0" err="1"/>
              <a:t>фичу</a:t>
            </a:r>
            <a:r>
              <a:rPr lang="ru-RU" baseline="0" dirty="0"/>
              <a:t>, а разработчики на неё закладывали времени, как на очередную уродливую таблицу со стандартным интерфейсом.</a:t>
            </a:r>
            <a:br>
              <a:rPr lang="ru-RU" baseline="0" dirty="0"/>
            </a:br>
            <a:r>
              <a:rPr lang="ru-RU" baseline="0" dirty="0"/>
              <a:t>Расскажу о том, как для подготовки к </a:t>
            </a:r>
            <a:r>
              <a:rPr lang="en-US" baseline="0" dirty="0"/>
              <a:t>backlog refinement </a:t>
            </a:r>
            <a:r>
              <a:rPr lang="ru-RU" baseline="0" dirty="0"/>
              <a:t>сессиям мы сначала использовали </a:t>
            </a:r>
            <a:r>
              <a:rPr lang="ru-RU" baseline="0" dirty="0" err="1"/>
              <a:t>борды</a:t>
            </a:r>
            <a:r>
              <a:rPr lang="ru-RU" baseline="0" dirty="0"/>
              <a:t> в </a:t>
            </a:r>
            <a:r>
              <a:rPr lang="en-US" baseline="0" dirty="0" err="1"/>
              <a:t>Jira</a:t>
            </a:r>
            <a:r>
              <a:rPr lang="en-US" baseline="0" dirty="0"/>
              <a:t>, </a:t>
            </a:r>
            <a:r>
              <a:rPr lang="ru-RU" baseline="0" dirty="0"/>
              <a:t>но это оказалось неэффективно, т.к. нет возможности проследить, как именно настроил себе </a:t>
            </a:r>
            <a:r>
              <a:rPr lang="ru-RU" baseline="0" dirty="0" err="1"/>
              <a:t>борду</a:t>
            </a:r>
            <a:r>
              <a:rPr lang="ru-RU" baseline="0" dirty="0"/>
              <a:t> каждый участник проекта, по этому для каждого нового спринта, мы заводим страницу на </a:t>
            </a:r>
            <a:r>
              <a:rPr lang="en-US" baseline="0" dirty="0"/>
              <a:t>Confluence, </a:t>
            </a:r>
            <a:r>
              <a:rPr lang="ru-RU" baseline="0" dirty="0"/>
              <a:t>где готовим список историй для каждой команды.</a:t>
            </a:r>
          </a:p>
          <a:p>
            <a:r>
              <a:rPr lang="ru-RU" baseline="0" dirty="0"/>
              <a:t>Таким образом, на одной странице у нас указан и план работ для каждой из семи команд разработки, понятно что успели </a:t>
            </a:r>
            <a:r>
              <a:rPr lang="ru-RU" baseline="0" dirty="0" err="1"/>
              <a:t>порефайнить</a:t>
            </a:r>
            <a:r>
              <a:rPr lang="ru-RU" baseline="0" dirty="0"/>
              <a:t> (как бы это по-русски сказать?), а что нет. И отметить к какой истории дизайн уже готов, а к какой еще нет.</a:t>
            </a:r>
          </a:p>
          <a:p>
            <a:r>
              <a:rPr lang="ru-RU" baseline="0" dirty="0"/>
              <a:t>И закончу тем, что мы пришли к сессиям технической </a:t>
            </a:r>
            <a:r>
              <a:rPr lang="ru-RU" baseline="0" dirty="0" err="1"/>
              <a:t>валидации</a:t>
            </a:r>
            <a:r>
              <a:rPr lang="ru-RU" baseline="0" dirty="0"/>
              <a:t>, похожей на подход </a:t>
            </a:r>
            <a:r>
              <a:rPr lang="en-US" baseline="0" dirty="0"/>
              <a:t>three </a:t>
            </a:r>
            <a:r>
              <a:rPr lang="en-US" baseline="0" dirty="0" err="1"/>
              <a:t>amingos</a:t>
            </a:r>
            <a:r>
              <a:rPr lang="en-US" baseline="0" dirty="0"/>
              <a:t>,</a:t>
            </a:r>
            <a:r>
              <a:rPr lang="ru-RU" baseline="0" dirty="0"/>
              <a:t> но вместо </a:t>
            </a:r>
            <a:r>
              <a:rPr lang="ru-RU" baseline="0" dirty="0" err="1"/>
              <a:t>тестировщика</a:t>
            </a:r>
            <a:r>
              <a:rPr lang="ru-RU" baseline="0" dirty="0"/>
              <a:t> там дизайнер. И на таких сессиях мы обсуждаем не только потенциал реализации, но и насколько мы упростим прекрасный дизайн, чтобы это было и не слишком дорого и не слишком уродливо. И только после этого несем это всё показывать заказчику.</a:t>
            </a:r>
          </a:p>
          <a:p>
            <a:r>
              <a:rPr lang="ru-RU" dirty="0"/>
              <a:t/>
            </a:r>
            <a:br>
              <a:rPr lang="ru-RU" dirty="0"/>
            </a:br>
            <a:r>
              <a:rPr lang="ru-RU" dirty="0"/>
              <a:t>Вдобавок, о</a:t>
            </a:r>
            <a:r>
              <a:rPr lang="ru-RU" baseline="0" dirty="0"/>
              <a:t> том как мы стандартизуем наши собственные методы, чтобы разработчики могли более-менее одинаково воспринимать нас. Так, например, у нас есть общие правила проведения </a:t>
            </a:r>
            <a:r>
              <a:rPr lang="en-US" baseline="0" dirty="0"/>
              <a:t>backlog refinement, </a:t>
            </a:r>
            <a:r>
              <a:rPr lang="ru-RU" baseline="0" dirty="0"/>
              <a:t>состоящий из пунктов что мы должны делать и чего не должны. Мы специально их сделали, чтобы, разработчики, могла надеяться на сходную подачу материала на сессии, независимо, какой аналитик достался им в этом спринте. Это может звучать странно, но если вы об этом не позаботитесь, никто не позаботится.</a:t>
            </a:r>
          </a:p>
          <a:p>
            <a:endParaRPr lang="ru-RU" baseline="0" dirty="0"/>
          </a:p>
          <a:p>
            <a:endParaRPr lang="en-US" dirty="0"/>
          </a:p>
        </p:txBody>
      </p:sp>
      <p:sp>
        <p:nvSpPr>
          <p:cNvPr id="4" name="Номер слайда 3"/>
          <p:cNvSpPr>
            <a:spLocks noGrp="1"/>
          </p:cNvSpPr>
          <p:nvPr>
            <p:ph type="sldNum" sz="quarter" idx="10"/>
          </p:nvPr>
        </p:nvSpPr>
        <p:spPr/>
        <p:txBody>
          <a:bodyPr/>
          <a:lstStyle/>
          <a:p>
            <a:fld id="{9EA49199-C095-4177-9FF8-F1536F72FAD5}" type="slidenum">
              <a:rPr lang="en-US" smtClean="0"/>
              <a:t>25</a:t>
            </a:fld>
            <a:endParaRPr lang="en-US"/>
          </a:p>
        </p:txBody>
      </p:sp>
    </p:spTree>
    <p:extLst>
      <p:ext uri="{BB962C8B-B14F-4D97-AF65-F5344CB8AC3E}">
        <p14:creationId xmlns:p14="http://schemas.microsoft.com/office/powerpoint/2010/main" val="12210350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Я решил оставить на </a:t>
            </a:r>
            <a:r>
              <a:rPr lang="ru-RU" dirty="0" err="1"/>
              <a:t>мотиваторную</a:t>
            </a:r>
            <a:r>
              <a:rPr lang="ru-RU" baseline="0" dirty="0"/>
              <a:t> часть всего один слайд, чтобы буквально за две минуты рассказать самое главное. </a:t>
            </a:r>
            <a:br>
              <a:rPr lang="ru-RU" baseline="0" dirty="0"/>
            </a:br>
            <a:r>
              <a:rPr lang="ru-RU" baseline="0" dirty="0"/>
              <a:t>Хоть это и неспецифично именно для больших команд, но именно в большой команде шанс что кто-то приуныл особенно велик. </a:t>
            </a:r>
          </a:p>
          <a:p>
            <a:r>
              <a:rPr lang="ru-RU" baseline="0" dirty="0"/>
              <a:t>Что может сделать аналитик чтобы подбодрить своих коллег в рамках рабочего процесса, без финансовых затрат.</a:t>
            </a:r>
          </a:p>
          <a:p>
            <a:endParaRPr lang="en-US" dirty="0"/>
          </a:p>
        </p:txBody>
      </p:sp>
      <p:sp>
        <p:nvSpPr>
          <p:cNvPr id="4" name="Номер слайда 3"/>
          <p:cNvSpPr>
            <a:spLocks noGrp="1"/>
          </p:cNvSpPr>
          <p:nvPr>
            <p:ph type="sldNum" sz="quarter" idx="10"/>
          </p:nvPr>
        </p:nvSpPr>
        <p:spPr/>
        <p:txBody>
          <a:bodyPr/>
          <a:lstStyle/>
          <a:p>
            <a:fld id="{9EA49199-C095-4177-9FF8-F1536F72FAD5}" type="slidenum">
              <a:rPr lang="en-US" smtClean="0"/>
              <a:t>26</a:t>
            </a:fld>
            <a:endParaRPr lang="en-US"/>
          </a:p>
        </p:txBody>
      </p:sp>
    </p:spTree>
    <p:extLst>
      <p:ext uri="{BB962C8B-B14F-4D97-AF65-F5344CB8AC3E}">
        <p14:creationId xmlns:p14="http://schemas.microsoft.com/office/powerpoint/2010/main" val="32896827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Здесь будет просто некий</a:t>
            </a:r>
            <a:r>
              <a:rPr lang="ru-RU" baseline="0" dirty="0"/>
              <a:t> понятный итог от всего сказанного мной ранее</a:t>
            </a:r>
            <a:endParaRPr lang="en-US" dirty="0"/>
          </a:p>
        </p:txBody>
      </p:sp>
      <p:sp>
        <p:nvSpPr>
          <p:cNvPr id="4" name="Номер слайда 3"/>
          <p:cNvSpPr>
            <a:spLocks noGrp="1"/>
          </p:cNvSpPr>
          <p:nvPr>
            <p:ph type="sldNum" sz="quarter" idx="10"/>
          </p:nvPr>
        </p:nvSpPr>
        <p:spPr/>
        <p:txBody>
          <a:bodyPr/>
          <a:lstStyle/>
          <a:p>
            <a:fld id="{9EA49199-C095-4177-9FF8-F1536F72FAD5}" type="slidenum">
              <a:rPr lang="en-US" smtClean="0"/>
              <a:t>27</a:t>
            </a:fld>
            <a:endParaRPr lang="en-US"/>
          </a:p>
        </p:txBody>
      </p:sp>
    </p:spTree>
    <p:extLst>
      <p:ext uri="{BB962C8B-B14F-4D97-AF65-F5344CB8AC3E}">
        <p14:creationId xmlns:p14="http://schemas.microsoft.com/office/powerpoint/2010/main" val="3289682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r>
              <a:rPr lang="ru-RU" dirty="0"/>
              <a:t>Это слайд</a:t>
            </a:r>
            <a:r>
              <a:rPr lang="ru-RU" baseline="0" dirty="0"/>
              <a:t> о том, как команда аналитиков начала ощущать проблемы от своего разрастания, спустя 3-4 месяца после старта проекта, когда количество аналитиков резко увеличилось с четырех до десяти человек всего за два месяца, и обычные подходы начали давать сбои.</a:t>
            </a:r>
          </a:p>
          <a:p>
            <a:endParaRPr lang="ru-RU" baseline="0" dirty="0"/>
          </a:p>
          <a:p>
            <a:r>
              <a:rPr lang="ru-RU" baseline="0" dirty="0"/>
              <a:t>Мы утратили возможность отвечать на вопросы:</a:t>
            </a:r>
          </a:p>
          <a:p>
            <a:r>
              <a:rPr lang="ru-RU" baseline="0" dirty="0"/>
              <a:t>Что мы делаем сейчас?</a:t>
            </a:r>
          </a:p>
          <a:p>
            <a:r>
              <a:rPr lang="ru-RU" baseline="0" dirty="0"/>
              <a:t>Что мы должны делать завтра?</a:t>
            </a:r>
            <a:endParaRPr lang="en-US" dirty="0"/>
          </a:p>
        </p:txBody>
      </p:sp>
      <p:sp>
        <p:nvSpPr>
          <p:cNvPr id="4" name="Номер слайда 3"/>
          <p:cNvSpPr>
            <a:spLocks noGrp="1"/>
          </p:cNvSpPr>
          <p:nvPr>
            <p:ph type="sldNum" sz="quarter" idx="10"/>
          </p:nvPr>
        </p:nvSpPr>
        <p:spPr/>
        <p:txBody>
          <a:bodyPr/>
          <a:lstStyle/>
          <a:p>
            <a:fld id="{9EA49199-C095-4177-9FF8-F1536F72FAD5}" type="slidenum">
              <a:rPr lang="en-US" smtClean="0"/>
              <a:t>4</a:t>
            </a:fld>
            <a:endParaRPr lang="en-US"/>
          </a:p>
        </p:txBody>
      </p:sp>
    </p:spTree>
    <p:extLst>
      <p:ext uri="{BB962C8B-B14F-4D97-AF65-F5344CB8AC3E}">
        <p14:creationId xmlns:p14="http://schemas.microsoft.com/office/powerpoint/2010/main" val="405168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r>
              <a:rPr lang="ru-RU" dirty="0"/>
              <a:t>Это слайд</a:t>
            </a:r>
            <a:r>
              <a:rPr lang="ru-RU" baseline="0" dirty="0"/>
              <a:t> о том, как команда аналитиков начала ощущать проблемы от своего разрастания, спустя 3-4 месяца после старта проекта, когда количество аналитиков резко увеличилось с четырех до десяти человек всего за два месяца, и обычные подходы начали давать сбои.</a:t>
            </a:r>
          </a:p>
          <a:p>
            <a:endParaRPr lang="ru-RU" baseline="0" dirty="0"/>
          </a:p>
          <a:p>
            <a:r>
              <a:rPr lang="ru-RU" baseline="0" dirty="0"/>
              <a:t>Мы утратили возможность отвечать на вопросы:</a:t>
            </a:r>
          </a:p>
          <a:p>
            <a:r>
              <a:rPr lang="ru-RU" baseline="0" dirty="0"/>
              <a:t>Что мы делаем сейчас?</a:t>
            </a:r>
          </a:p>
          <a:p>
            <a:r>
              <a:rPr lang="ru-RU" baseline="0" dirty="0"/>
              <a:t>Что мы должны делать завтра?</a:t>
            </a:r>
            <a:endParaRPr lang="en-US" dirty="0"/>
          </a:p>
        </p:txBody>
      </p:sp>
      <p:sp>
        <p:nvSpPr>
          <p:cNvPr id="4" name="Номер слайда 3"/>
          <p:cNvSpPr>
            <a:spLocks noGrp="1"/>
          </p:cNvSpPr>
          <p:nvPr>
            <p:ph type="sldNum" sz="quarter" idx="10"/>
          </p:nvPr>
        </p:nvSpPr>
        <p:spPr/>
        <p:txBody>
          <a:bodyPr/>
          <a:lstStyle/>
          <a:p>
            <a:fld id="{9EA49199-C095-4177-9FF8-F1536F72FAD5}" type="slidenum">
              <a:rPr lang="en-US" smtClean="0"/>
              <a:t>5</a:t>
            </a:fld>
            <a:endParaRPr lang="en-US"/>
          </a:p>
        </p:txBody>
      </p:sp>
    </p:spTree>
    <p:extLst>
      <p:ext uri="{BB962C8B-B14F-4D97-AF65-F5344CB8AC3E}">
        <p14:creationId xmlns:p14="http://schemas.microsoft.com/office/powerpoint/2010/main" val="3348978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r>
              <a:rPr lang="ru-RU" dirty="0"/>
              <a:t>Это слайд</a:t>
            </a:r>
            <a:r>
              <a:rPr lang="ru-RU" baseline="0" dirty="0"/>
              <a:t> о том, как команда аналитиков начала ощущать проблемы от своего разрастания, спустя 3-4 месяца после старта проекта, когда количество аналитиков резко увеличилось с четырех до десяти человек всего за два месяца, и обычные подходы начали давать сбои.</a:t>
            </a:r>
          </a:p>
          <a:p>
            <a:endParaRPr lang="ru-RU" baseline="0" dirty="0"/>
          </a:p>
          <a:p>
            <a:r>
              <a:rPr lang="ru-RU" baseline="0" dirty="0"/>
              <a:t>Мы утратили возможность отвечать на вопросы:</a:t>
            </a:r>
          </a:p>
          <a:p>
            <a:r>
              <a:rPr lang="ru-RU" baseline="0" dirty="0"/>
              <a:t>Что мы делаем сейчас?</a:t>
            </a:r>
          </a:p>
          <a:p>
            <a:r>
              <a:rPr lang="ru-RU" baseline="0" dirty="0"/>
              <a:t>Что мы должны делать завтра?</a:t>
            </a:r>
            <a:endParaRPr lang="en-US" dirty="0"/>
          </a:p>
        </p:txBody>
      </p:sp>
      <p:sp>
        <p:nvSpPr>
          <p:cNvPr id="4" name="Номер слайда 3"/>
          <p:cNvSpPr>
            <a:spLocks noGrp="1"/>
          </p:cNvSpPr>
          <p:nvPr>
            <p:ph type="sldNum" sz="quarter" idx="10"/>
          </p:nvPr>
        </p:nvSpPr>
        <p:spPr/>
        <p:txBody>
          <a:bodyPr/>
          <a:lstStyle/>
          <a:p>
            <a:fld id="{9EA49199-C095-4177-9FF8-F1536F72FAD5}" type="slidenum">
              <a:rPr lang="en-US" smtClean="0"/>
              <a:t>6</a:t>
            </a:fld>
            <a:endParaRPr lang="en-US"/>
          </a:p>
        </p:txBody>
      </p:sp>
    </p:spTree>
    <p:extLst>
      <p:ext uri="{BB962C8B-B14F-4D97-AF65-F5344CB8AC3E}">
        <p14:creationId xmlns:p14="http://schemas.microsoft.com/office/powerpoint/2010/main" val="506272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Здесь</a:t>
            </a:r>
            <a:r>
              <a:rPr lang="ru-RU" baseline="0" dirty="0"/>
              <a:t> я расскажу о подходе к распределению работ в целом, на уровне всего проекта. Как мы делаем дорожную карту с учетом зависимостей, о том, как мы стараемся чтобы человек был постоянно в одной теме или хотя бы в нескольких смежных, а не скакал туда-сюда. Что казалось бы очевидным, однако добиться такого было непросто, и об этом я тоже расскажу.</a:t>
            </a:r>
          </a:p>
          <a:p>
            <a:endParaRPr lang="ru-RU" baseline="0" dirty="0"/>
          </a:p>
          <a:p>
            <a:r>
              <a:rPr lang="ru-RU" baseline="0" dirty="0"/>
              <a:t>Тут мы тоже облажались в начале, но даже не знаю, стоит ли об этом </a:t>
            </a:r>
            <a:r>
              <a:rPr lang="ru-RU" baseline="0"/>
              <a:t>рассказывать вообще.</a:t>
            </a:r>
          </a:p>
          <a:p>
            <a:endParaRPr lang="en-US" dirty="0"/>
          </a:p>
        </p:txBody>
      </p:sp>
      <p:sp>
        <p:nvSpPr>
          <p:cNvPr id="4" name="Номер слайда 3"/>
          <p:cNvSpPr>
            <a:spLocks noGrp="1"/>
          </p:cNvSpPr>
          <p:nvPr>
            <p:ph type="sldNum" sz="quarter" idx="10"/>
          </p:nvPr>
        </p:nvSpPr>
        <p:spPr/>
        <p:txBody>
          <a:bodyPr/>
          <a:lstStyle/>
          <a:p>
            <a:fld id="{9EA49199-C095-4177-9FF8-F1536F72FAD5}" type="slidenum">
              <a:rPr lang="en-US" smtClean="0"/>
              <a:t>7</a:t>
            </a:fld>
            <a:endParaRPr lang="en-US"/>
          </a:p>
        </p:txBody>
      </p:sp>
    </p:spTree>
    <p:extLst>
      <p:ext uri="{BB962C8B-B14F-4D97-AF65-F5344CB8AC3E}">
        <p14:creationId xmlns:p14="http://schemas.microsoft.com/office/powerpoint/2010/main" val="1875397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Когда очень</a:t>
            </a:r>
            <a:r>
              <a:rPr lang="ru-RU" baseline="0" dirty="0"/>
              <a:t> много разных команд, занимающихся чем попало, то тяжело не только планировать и синхронизировать занятость, но иногда и просто понимать где мы находимся.</a:t>
            </a:r>
          </a:p>
          <a:p>
            <a:r>
              <a:rPr lang="ru-RU" dirty="0"/>
              <a:t>Я</a:t>
            </a:r>
            <a:r>
              <a:rPr lang="ru-RU" baseline="0" dirty="0"/>
              <a:t> расскажу о нашем подходе </a:t>
            </a:r>
            <a:r>
              <a:rPr lang="en-US" baseline="0" dirty="0"/>
              <a:t>Ideation + Finalization, </a:t>
            </a:r>
            <a:r>
              <a:rPr lang="ru-RU" baseline="0" dirty="0"/>
              <a:t>о том как мы привлекаем к работе сразу и дизайнеров и разработчиков и точно знаем, или хотя бы стараемся предположить, какие команды разработки будут какими </a:t>
            </a:r>
            <a:r>
              <a:rPr lang="ru-RU" baseline="0" dirty="0" err="1"/>
              <a:t>фичами</a:t>
            </a:r>
            <a:r>
              <a:rPr lang="ru-RU" baseline="0" dirty="0"/>
              <a:t> заниматься в следующем спринте, чтобы уже было с кем проводить техническую </a:t>
            </a:r>
            <a:r>
              <a:rPr lang="ru-RU" baseline="0" dirty="0" err="1"/>
              <a:t>валидацию</a:t>
            </a:r>
            <a:r>
              <a:rPr lang="ru-RU" baseline="0" dirty="0"/>
              <a:t>, перед запуском спринта.</a:t>
            </a:r>
            <a:endParaRPr lang="en-US" dirty="0"/>
          </a:p>
        </p:txBody>
      </p:sp>
      <p:sp>
        <p:nvSpPr>
          <p:cNvPr id="4" name="Номер слайда 3"/>
          <p:cNvSpPr>
            <a:spLocks noGrp="1"/>
          </p:cNvSpPr>
          <p:nvPr>
            <p:ph type="sldNum" sz="quarter" idx="10"/>
          </p:nvPr>
        </p:nvSpPr>
        <p:spPr/>
        <p:txBody>
          <a:bodyPr/>
          <a:lstStyle/>
          <a:p>
            <a:fld id="{9EA49199-C095-4177-9FF8-F1536F72FAD5}" type="slidenum">
              <a:rPr lang="en-US" smtClean="0"/>
              <a:t>9</a:t>
            </a:fld>
            <a:endParaRPr lang="en-US"/>
          </a:p>
        </p:txBody>
      </p:sp>
    </p:spTree>
    <p:extLst>
      <p:ext uri="{BB962C8B-B14F-4D97-AF65-F5344CB8AC3E}">
        <p14:creationId xmlns:p14="http://schemas.microsoft.com/office/powerpoint/2010/main" val="3058544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aseline="0" dirty="0">
                <a:sym typeface="Wingdings" pitchFamily="2" charset="2"/>
              </a:rPr>
              <a:t>Суть в том, что работая в ритме команд разработки, мы планируем наши действия на два спринта вперед по каждой фиче. Первый спринт мы называем </a:t>
            </a:r>
            <a:r>
              <a:rPr lang="en-US" baseline="0" dirty="0">
                <a:sym typeface="Wingdings" pitchFamily="2" charset="2"/>
              </a:rPr>
              <a:t>Ideation, </a:t>
            </a:r>
            <a:r>
              <a:rPr lang="ru-RU" baseline="0" dirty="0">
                <a:sym typeface="Wingdings" pitchFamily="2" charset="2"/>
              </a:rPr>
              <a:t>когда мы только получаем представление о ней, узнаем область применения, ценность для заказчика, важность,  перечень участников и процессов которых она поддерживает. </a:t>
            </a:r>
            <a:br>
              <a:rPr lang="ru-RU" baseline="0" dirty="0">
                <a:sym typeface="Wingdings" pitchFamily="2" charset="2"/>
              </a:rPr>
            </a:br>
            <a:r>
              <a:rPr lang="ru-RU" baseline="0" dirty="0">
                <a:sym typeface="Wingdings" pitchFamily="2" charset="2"/>
              </a:rPr>
              <a:t>Второй спринт мы называем </a:t>
            </a:r>
            <a:r>
              <a:rPr lang="en-US" baseline="0" dirty="0">
                <a:sym typeface="Wingdings" pitchFamily="2" charset="2"/>
              </a:rPr>
              <a:t>Finalization </a:t>
            </a:r>
            <a:r>
              <a:rPr lang="ru-RU" baseline="0" dirty="0">
                <a:sym typeface="Wingdings" pitchFamily="2" charset="2"/>
              </a:rPr>
              <a:t>и тут уже мы готовим </a:t>
            </a:r>
            <a:r>
              <a:rPr lang="ru-RU" baseline="0" dirty="0" err="1">
                <a:sym typeface="Wingdings" pitchFamily="2" charset="2"/>
              </a:rPr>
              <a:t>стори</a:t>
            </a:r>
            <a:r>
              <a:rPr lang="ru-RU" baseline="0" dirty="0">
                <a:sym typeface="Wingdings" pitchFamily="2" charset="2"/>
              </a:rPr>
              <a:t> для разработки, утрясаем атрибутный состав, бизнес-правила, дизайны и согласовываем это всё с заказчиком.</a:t>
            </a:r>
            <a:endParaRPr lang="en-US" dirty="0"/>
          </a:p>
        </p:txBody>
      </p:sp>
      <p:sp>
        <p:nvSpPr>
          <p:cNvPr id="4" name="Номер слайда 3"/>
          <p:cNvSpPr>
            <a:spLocks noGrp="1"/>
          </p:cNvSpPr>
          <p:nvPr>
            <p:ph type="sldNum" sz="quarter" idx="10"/>
          </p:nvPr>
        </p:nvSpPr>
        <p:spPr/>
        <p:txBody>
          <a:bodyPr/>
          <a:lstStyle/>
          <a:p>
            <a:fld id="{9EA49199-C095-4177-9FF8-F1536F72FAD5}" type="slidenum">
              <a:rPr lang="en-US" smtClean="0"/>
              <a:t>10</a:t>
            </a:fld>
            <a:endParaRPr lang="en-US"/>
          </a:p>
        </p:txBody>
      </p:sp>
    </p:spTree>
    <p:extLst>
      <p:ext uri="{BB962C8B-B14F-4D97-AF65-F5344CB8AC3E}">
        <p14:creationId xmlns:p14="http://schemas.microsoft.com/office/powerpoint/2010/main" val="3058544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aseline="0" dirty="0">
                <a:sym typeface="Wingdings" pitchFamily="2" charset="2"/>
              </a:rPr>
              <a:t>Суть в том, что работая в ритме команд разработки, мы планируем наши действия на два спринта вперед по каждой фиче. Первый спринт мы называем </a:t>
            </a:r>
            <a:r>
              <a:rPr lang="en-US" baseline="0" dirty="0">
                <a:sym typeface="Wingdings" pitchFamily="2" charset="2"/>
              </a:rPr>
              <a:t>Ideation, </a:t>
            </a:r>
            <a:r>
              <a:rPr lang="ru-RU" baseline="0" dirty="0">
                <a:sym typeface="Wingdings" pitchFamily="2" charset="2"/>
              </a:rPr>
              <a:t>когда мы только получаем представление о ней, узнаем область применения, ценность для заказчика, важность,  перечень участников и процессов которых она поддерживает. </a:t>
            </a:r>
            <a:br>
              <a:rPr lang="ru-RU" baseline="0" dirty="0">
                <a:sym typeface="Wingdings" pitchFamily="2" charset="2"/>
              </a:rPr>
            </a:br>
            <a:r>
              <a:rPr lang="ru-RU" baseline="0" dirty="0">
                <a:sym typeface="Wingdings" pitchFamily="2" charset="2"/>
              </a:rPr>
              <a:t>Второй спринт мы называем </a:t>
            </a:r>
            <a:r>
              <a:rPr lang="en-US" baseline="0" dirty="0">
                <a:sym typeface="Wingdings" pitchFamily="2" charset="2"/>
              </a:rPr>
              <a:t>Finalization </a:t>
            </a:r>
            <a:r>
              <a:rPr lang="ru-RU" baseline="0" dirty="0">
                <a:sym typeface="Wingdings" pitchFamily="2" charset="2"/>
              </a:rPr>
              <a:t>и тут уже мы готовим </a:t>
            </a:r>
            <a:r>
              <a:rPr lang="ru-RU" baseline="0" dirty="0" err="1">
                <a:sym typeface="Wingdings" pitchFamily="2" charset="2"/>
              </a:rPr>
              <a:t>стори</a:t>
            </a:r>
            <a:r>
              <a:rPr lang="ru-RU" baseline="0" dirty="0">
                <a:sym typeface="Wingdings" pitchFamily="2" charset="2"/>
              </a:rPr>
              <a:t> для разработки, утрясаем атрибутный состав, бизнес-правила, дизайны и согласовываем это всё с заказчиком.</a:t>
            </a:r>
            <a:endParaRPr lang="en-US" dirty="0"/>
          </a:p>
        </p:txBody>
      </p:sp>
      <p:sp>
        <p:nvSpPr>
          <p:cNvPr id="4" name="Номер слайда 3"/>
          <p:cNvSpPr>
            <a:spLocks noGrp="1"/>
          </p:cNvSpPr>
          <p:nvPr>
            <p:ph type="sldNum" sz="quarter" idx="10"/>
          </p:nvPr>
        </p:nvSpPr>
        <p:spPr/>
        <p:txBody>
          <a:bodyPr/>
          <a:lstStyle/>
          <a:p>
            <a:fld id="{9EA49199-C095-4177-9FF8-F1536F72FAD5}" type="slidenum">
              <a:rPr lang="en-US" smtClean="0"/>
              <a:t>11</a:t>
            </a:fld>
            <a:endParaRPr lang="en-US"/>
          </a:p>
        </p:txBody>
      </p:sp>
    </p:spTree>
    <p:extLst>
      <p:ext uri="{BB962C8B-B14F-4D97-AF65-F5344CB8AC3E}">
        <p14:creationId xmlns:p14="http://schemas.microsoft.com/office/powerpoint/2010/main" val="1235267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a:t>Образец заголовка</a:t>
            </a:r>
            <a:endParaRPr lang="en-US"/>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a:p>
        </p:txBody>
      </p:sp>
      <p:sp>
        <p:nvSpPr>
          <p:cNvPr id="4" name="Дата 3"/>
          <p:cNvSpPr>
            <a:spLocks noGrp="1"/>
          </p:cNvSpPr>
          <p:nvPr>
            <p:ph type="dt" sz="half" idx="10"/>
          </p:nvPr>
        </p:nvSpPr>
        <p:spPr/>
        <p:txBody>
          <a:bodyPr/>
          <a:lstStyle/>
          <a:p>
            <a:fld id="{7AAE90E1-7D2A-4A02-9C79-CAE70CD85733}" type="datetimeFigureOut">
              <a:rPr lang="en-US" smtClean="0"/>
              <a:t>5/24/2019</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BEB13FB8-394C-45A1-B9A8-7475A42C4EA1}" type="slidenum">
              <a:rPr lang="en-US" smtClean="0"/>
              <a:t>‹#›</a:t>
            </a:fld>
            <a:endParaRPr lang="en-US"/>
          </a:p>
        </p:txBody>
      </p:sp>
    </p:spTree>
    <p:extLst>
      <p:ext uri="{BB962C8B-B14F-4D97-AF65-F5344CB8AC3E}">
        <p14:creationId xmlns:p14="http://schemas.microsoft.com/office/powerpoint/2010/main" val="2467212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p:cNvSpPr>
            <a:spLocks noGrp="1"/>
          </p:cNvSpPr>
          <p:nvPr>
            <p:ph type="dt" sz="half" idx="10"/>
          </p:nvPr>
        </p:nvSpPr>
        <p:spPr/>
        <p:txBody>
          <a:bodyPr/>
          <a:lstStyle/>
          <a:p>
            <a:fld id="{7AAE90E1-7D2A-4A02-9C79-CAE70CD85733}" type="datetimeFigureOut">
              <a:rPr lang="en-US" smtClean="0"/>
              <a:t>5/24/2019</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BEB13FB8-394C-45A1-B9A8-7475A42C4EA1}" type="slidenum">
              <a:rPr lang="en-US" smtClean="0"/>
              <a:t>‹#›</a:t>
            </a:fld>
            <a:endParaRPr lang="en-US"/>
          </a:p>
        </p:txBody>
      </p:sp>
    </p:spTree>
    <p:extLst>
      <p:ext uri="{BB962C8B-B14F-4D97-AF65-F5344CB8AC3E}">
        <p14:creationId xmlns:p14="http://schemas.microsoft.com/office/powerpoint/2010/main" val="1549771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79"/>
            <a:ext cx="2057400" cy="4388644"/>
          </a:xfrm>
        </p:spPr>
        <p:txBody>
          <a:bodyPr vert="eaVert"/>
          <a:lstStyle/>
          <a:p>
            <a:r>
              <a:rPr lang="ru-RU"/>
              <a:t>Образец заголовка</a:t>
            </a:r>
            <a:endParaRPr lang="en-US"/>
          </a:p>
        </p:txBody>
      </p:sp>
      <p:sp>
        <p:nvSpPr>
          <p:cNvPr id="3" name="Вертикальный текст 2"/>
          <p:cNvSpPr>
            <a:spLocks noGrp="1"/>
          </p:cNvSpPr>
          <p:nvPr>
            <p:ph type="body" orient="vert" idx="1"/>
          </p:nvPr>
        </p:nvSpPr>
        <p:spPr>
          <a:xfrm>
            <a:off x="457200" y="205979"/>
            <a:ext cx="6019800" cy="438864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p:cNvSpPr>
            <a:spLocks noGrp="1"/>
          </p:cNvSpPr>
          <p:nvPr>
            <p:ph type="dt" sz="half" idx="10"/>
          </p:nvPr>
        </p:nvSpPr>
        <p:spPr/>
        <p:txBody>
          <a:bodyPr/>
          <a:lstStyle/>
          <a:p>
            <a:fld id="{7AAE90E1-7D2A-4A02-9C79-CAE70CD85733}" type="datetimeFigureOut">
              <a:rPr lang="en-US" smtClean="0"/>
              <a:t>5/24/2019</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BEB13FB8-394C-45A1-B9A8-7475A42C4EA1}" type="slidenum">
              <a:rPr lang="en-US" smtClean="0"/>
              <a:t>‹#›</a:t>
            </a:fld>
            <a:endParaRPr lang="en-US"/>
          </a:p>
        </p:txBody>
      </p:sp>
    </p:spTree>
    <p:extLst>
      <p:ext uri="{BB962C8B-B14F-4D97-AF65-F5344CB8AC3E}">
        <p14:creationId xmlns:p14="http://schemas.microsoft.com/office/powerpoint/2010/main" val="1172482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p:cNvSpPr>
            <a:spLocks noGrp="1"/>
          </p:cNvSpPr>
          <p:nvPr>
            <p:ph type="dt" sz="half" idx="10"/>
          </p:nvPr>
        </p:nvSpPr>
        <p:spPr/>
        <p:txBody>
          <a:bodyPr/>
          <a:lstStyle/>
          <a:p>
            <a:fld id="{7AAE90E1-7D2A-4A02-9C79-CAE70CD85733}" type="datetimeFigureOut">
              <a:rPr lang="en-US" smtClean="0"/>
              <a:t>5/24/2019</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BEB13FB8-394C-45A1-B9A8-7475A42C4EA1}" type="slidenum">
              <a:rPr lang="en-US" smtClean="0"/>
              <a:t>‹#›</a:t>
            </a:fld>
            <a:endParaRPr lang="en-US"/>
          </a:p>
        </p:txBody>
      </p:sp>
    </p:spTree>
    <p:extLst>
      <p:ext uri="{BB962C8B-B14F-4D97-AF65-F5344CB8AC3E}">
        <p14:creationId xmlns:p14="http://schemas.microsoft.com/office/powerpoint/2010/main" val="953520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a:t>Образец заголовка</a:t>
            </a:r>
            <a:endParaRPr lang="en-US"/>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7AAE90E1-7D2A-4A02-9C79-CAE70CD85733}" type="datetimeFigureOut">
              <a:rPr lang="en-US" smtClean="0"/>
              <a:t>5/24/2019</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BEB13FB8-394C-45A1-B9A8-7475A42C4EA1}" type="slidenum">
              <a:rPr lang="en-US" smtClean="0"/>
              <a:t>‹#›</a:t>
            </a:fld>
            <a:endParaRPr lang="en-US"/>
          </a:p>
        </p:txBody>
      </p:sp>
    </p:spTree>
    <p:extLst>
      <p:ext uri="{BB962C8B-B14F-4D97-AF65-F5344CB8AC3E}">
        <p14:creationId xmlns:p14="http://schemas.microsoft.com/office/powerpoint/2010/main" val="1341285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Объект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Объект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4"/>
          <p:cNvSpPr>
            <a:spLocks noGrp="1"/>
          </p:cNvSpPr>
          <p:nvPr>
            <p:ph type="dt" sz="half" idx="10"/>
          </p:nvPr>
        </p:nvSpPr>
        <p:spPr/>
        <p:txBody>
          <a:bodyPr/>
          <a:lstStyle/>
          <a:p>
            <a:fld id="{7AAE90E1-7D2A-4A02-9C79-CAE70CD85733}" type="datetimeFigureOut">
              <a:rPr lang="en-US" smtClean="0"/>
              <a:t>5/24/2019</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BEB13FB8-394C-45A1-B9A8-7475A42C4EA1}" type="slidenum">
              <a:rPr lang="en-US" smtClean="0"/>
              <a:t>‹#›</a:t>
            </a:fld>
            <a:endParaRPr lang="en-US"/>
          </a:p>
        </p:txBody>
      </p:sp>
    </p:spTree>
    <p:extLst>
      <p:ext uri="{BB962C8B-B14F-4D97-AF65-F5344CB8AC3E}">
        <p14:creationId xmlns:p14="http://schemas.microsoft.com/office/powerpoint/2010/main" val="4026304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endParaRPr lang="en-US"/>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Дата 6"/>
          <p:cNvSpPr>
            <a:spLocks noGrp="1"/>
          </p:cNvSpPr>
          <p:nvPr>
            <p:ph type="dt" sz="half" idx="10"/>
          </p:nvPr>
        </p:nvSpPr>
        <p:spPr/>
        <p:txBody>
          <a:bodyPr/>
          <a:lstStyle/>
          <a:p>
            <a:fld id="{7AAE90E1-7D2A-4A02-9C79-CAE70CD85733}" type="datetimeFigureOut">
              <a:rPr lang="en-US" smtClean="0"/>
              <a:t>5/24/2019</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BEB13FB8-394C-45A1-B9A8-7475A42C4EA1}" type="slidenum">
              <a:rPr lang="en-US" smtClean="0"/>
              <a:t>‹#›</a:t>
            </a:fld>
            <a:endParaRPr lang="en-US"/>
          </a:p>
        </p:txBody>
      </p:sp>
    </p:spTree>
    <p:extLst>
      <p:ext uri="{BB962C8B-B14F-4D97-AF65-F5344CB8AC3E}">
        <p14:creationId xmlns:p14="http://schemas.microsoft.com/office/powerpoint/2010/main" val="3188199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Дата 2"/>
          <p:cNvSpPr>
            <a:spLocks noGrp="1"/>
          </p:cNvSpPr>
          <p:nvPr>
            <p:ph type="dt" sz="half" idx="10"/>
          </p:nvPr>
        </p:nvSpPr>
        <p:spPr/>
        <p:txBody>
          <a:bodyPr/>
          <a:lstStyle/>
          <a:p>
            <a:fld id="{7AAE90E1-7D2A-4A02-9C79-CAE70CD85733}" type="datetimeFigureOut">
              <a:rPr lang="en-US" smtClean="0"/>
              <a:t>5/24/2019</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BEB13FB8-394C-45A1-B9A8-7475A42C4EA1}" type="slidenum">
              <a:rPr lang="en-US" smtClean="0"/>
              <a:t>‹#›</a:t>
            </a:fld>
            <a:endParaRPr lang="en-US"/>
          </a:p>
        </p:txBody>
      </p:sp>
    </p:spTree>
    <p:extLst>
      <p:ext uri="{BB962C8B-B14F-4D97-AF65-F5344CB8AC3E}">
        <p14:creationId xmlns:p14="http://schemas.microsoft.com/office/powerpoint/2010/main" val="1164750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AAE90E1-7D2A-4A02-9C79-CAE70CD85733}" type="datetimeFigureOut">
              <a:rPr lang="en-US" smtClean="0"/>
              <a:t>5/24/2019</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BEB13FB8-394C-45A1-B9A8-7475A42C4EA1}" type="slidenum">
              <a:rPr lang="en-US" smtClean="0"/>
              <a:t>‹#›</a:t>
            </a:fld>
            <a:endParaRPr lang="en-US"/>
          </a:p>
        </p:txBody>
      </p:sp>
    </p:spTree>
    <p:extLst>
      <p:ext uri="{BB962C8B-B14F-4D97-AF65-F5344CB8AC3E}">
        <p14:creationId xmlns:p14="http://schemas.microsoft.com/office/powerpoint/2010/main" val="4251195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2000" b="1"/>
            </a:lvl1pPr>
          </a:lstStyle>
          <a:p>
            <a:r>
              <a:rPr lang="ru-RU"/>
              <a:t>Образец заголовка</a:t>
            </a:r>
            <a:endParaRPr lang="en-US"/>
          </a:p>
        </p:txBody>
      </p:sp>
      <p:sp>
        <p:nvSpPr>
          <p:cNvPr id="3" name="Объект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AAE90E1-7D2A-4A02-9C79-CAE70CD85733}" type="datetimeFigureOut">
              <a:rPr lang="en-US" smtClean="0"/>
              <a:t>5/24/2019</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BEB13FB8-394C-45A1-B9A8-7475A42C4EA1}" type="slidenum">
              <a:rPr lang="en-US" smtClean="0"/>
              <a:t>‹#›</a:t>
            </a:fld>
            <a:endParaRPr lang="en-US"/>
          </a:p>
        </p:txBody>
      </p:sp>
    </p:spTree>
    <p:extLst>
      <p:ext uri="{BB962C8B-B14F-4D97-AF65-F5344CB8AC3E}">
        <p14:creationId xmlns:p14="http://schemas.microsoft.com/office/powerpoint/2010/main" val="3144583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a:t>Образец заголовка</a:t>
            </a:r>
            <a:endParaRPr lang="en-US"/>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AAE90E1-7D2A-4A02-9C79-CAE70CD85733}" type="datetimeFigureOut">
              <a:rPr lang="en-US" smtClean="0"/>
              <a:t>5/24/2019</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BEB13FB8-394C-45A1-B9A8-7475A42C4EA1}" type="slidenum">
              <a:rPr lang="en-US" smtClean="0"/>
              <a:t>‹#›</a:t>
            </a:fld>
            <a:endParaRPr lang="en-US"/>
          </a:p>
        </p:txBody>
      </p:sp>
    </p:spTree>
    <p:extLst>
      <p:ext uri="{BB962C8B-B14F-4D97-AF65-F5344CB8AC3E}">
        <p14:creationId xmlns:p14="http://schemas.microsoft.com/office/powerpoint/2010/main" val="29856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AAE90E1-7D2A-4A02-9C79-CAE70CD85733}" type="datetimeFigureOut">
              <a:rPr lang="en-US" smtClean="0"/>
              <a:t>5/24/2019</a:t>
            </a:fld>
            <a:endParaRPr lang="en-US"/>
          </a:p>
        </p:txBody>
      </p:sp>
      <p:sp>
        <p:nvSpPr>
          <p:cNvPr id="5" name="Нижний колонтитул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EB13FB8-394C-45A1-B9A8-7475A42C4EA1}" type="slidenum">
              <a:rPr lang="en-US" smtClean="0"/>
              <a:t>‹#›</a:t>
            </a:fld>
            <a:endParaRPr lang="en-US"/>
          </a:p>
        </p:txBody>
      </p:sp>
    </p:spTree>
    <p:extLst>
      <p:ext uri="{BB962C8B-B14F-4D97-AF65-F5344CB8AC3E}">
        <p14:creationId xmlns:p14="http://schemas.microsoft.com/office/powerpoint/2010/main" val="30377158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hyperlink" Target="https://pixabay.com/en/check-mark-orange-tick-symbol-304167/" TargetMode="Externa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3.png"/><Relationship Id="rId7"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12.png"/><Relationship Id="rId4" Type="http://schemas.openxmlformats.org/officeDocument/2006/relationships/image" Target="../media/image4.jpeg"/><Relationship Id="rId9"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D92"/>
        </a:solidFill>
        <a:effectLst/>
      </p:bgPr>
    </p:bg>
    <p:spTree>
      <p:nvGrpSpPr>
        <p:cNvPr id="1" name=""/>
        <p:cNvGrpSpPr/>
        <p:nvPr/>
      </p:nvGrpSpPr>
      <p:grpSpPr>
        <a:xfrm>
          <a:off x="0" y="0"/>
          <a:ext cx="0" cy="0"/>
          <a:chOff x="0" y="0"/>
          <a:chExt cx="0" cy="0"/>
        </a:xfrm>
      </p:grpSpPr>
      <p:sp>
        <p:nvSpPr>
          <p:cNvPr id="2" name="Прямоугольник 1"/>
          <p:cNvSpPr/>
          <p:nvPr/>
        </p:nvSpPr>
        <p:spPr>
          <a:xfrm>
            <a:off x="0" y="0"/>
            <a:ext cx="9144000" cy="127560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Прямоугольник 4"/>
          <p:cNvSpPr/>
          <p:nvPr/>
        </p:nvSpPr>
        <p:spPr>
          <a:xfrm>
            <a:off x="0" y="3867894"/>
            <a:ext cx="9144000" cy="127560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C:\Users\davvol\AppData\Local\Temp\Rar$DRa0.469\png\005-cast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145" y="1679136"/>
            <a:ext cx="1584176" cy="15841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davvol\AppData\Local\Temp\Rar$DRa0.469\png\007-knigh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2715766"/>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davvol\AppData\Local\Temp\Rar$DRa0.469\png\007-knigh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4349" y="2191578"/>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davvol\AppData\Local\Temp\Rar$DRa0.469\png\007-knigh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6349" y="2957312"/>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davvol\AppData\Local\Temp\Rar$DRa0.469\png\007-knigh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3632" y="1859224"/>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davvol\AppData\Local\Temp\Rar$DRa0.469\png\007-knigh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8" y="1797766"/>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davvol\AppData\Local\Temp\Rar$DRa0.469\png\007-knigh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8610" y="2515007"/>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davvol\AppData\Local\Temp\Rar$DRa0.469\png\007-knigh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0501" y="3021766"/>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davvol\AppData\Local\Temp\Rar$DRa0.469\png\007-knigh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4398" y="1491766"/>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C:\Users\davvol\AppData\Local\Temp\Rar$DRa0.469\png\007-knigh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2852756"/>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C:\Users\davvol\AppData\Local\Temp\Rar$DRa0.469\png\007-knigh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6110" y="2310113"/>
            <a:ext cx="612000" cy="612000"/>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Прямая соединительная линия 16"/>
          <p:cNvCxnSpPr/>
          <p:nvPr/>
        </p:nvCxnSpPr>
        <p:spPr>
          <a:xfrm>
            <a:off x="395536" y="1995686"/>
            <a:ext cx="21602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1801003" y="2612670"/>
            <a:ext cx="21602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a:off x="2786325" y="1821217"/>
            <a:ext cx="21602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a:off x="3678610" y="3452348"/>
            <a:ext cx="21602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a:off x="81118" y="3263312"/>
            <a:ext cx="21602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a:off x="3203848" y="2782205"/>
            <a:ext cx="21602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a:off x="3905017" y="1675693"/>
            <a:ext cx="21602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a:off x="4542386" y="2515007"/>
            <a:ext cx="21602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a:off x="297142" y="2600262"/>
            <a:ext cx="21602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a:off x="2084349" y="1995686"/>
            <a:ext cx="21602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a:off x="2084349" y="3241939"/>
            <a:ext cx="21602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a:off x="4154477" y="2306670"/>
            <a:ext cx="21602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a:off x="547936" y="2148086"/>
            <a:ext cx="21602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573422" y="222304"/>
            <a:ext cx="5997155" cy="830997"/>
          </a:xfrm>
          <a:prstGeom prst="rect">
            <a:avLst/>
          </a:prstGeom>
          <a:noFill/>
        </p:spPr>
        <p:txBody>
          <a:bodyPr wrap="none" rtlCol="0">
            <a:spAutoFit/>
          </a:bodyPr>
          <a:lstStyle/>
          <a:p>
            <a:r>
              <a:rPr lang="ru-RU" sz="4800" dirty="0">
                <a:solidFill>
                  <a:schemeClr val="bg1"/>
                </a:solidFill>
                <a:latin typeface="Trebuchet MS" panose="020B0603020202020204" pitchFamily="34" charset="0"/>
              </a:rPr>
              <a:t>Аналитическая орда</a:t>
            </a:r>
            <a:endParaRPr lang="en-US" sz="4800" dirty="0">
              <a:solidFill>
                <a:schemeClr val="bg1"/>
              </a:solidFill>
              <a:latin typeface="Trebuchet MS" panose="020B0603020202020204" pitchFamily="34" charset="0"/>
            </a:endParaRPr>
          </a:p>
        </p:txBody>
      </p:sp>
      <p:sp>
        <p:nvSpPr>
          <p:cNvPr id="33" name="TextBox 32"/>
          <p:cNvSpPr txBox="1"/>
          <p:nvPr/>
        </p:nvSpPr>
        <p:spPr>
          <a:xfrm>
            <a:off x="539552" y="4044032"/>
            <a:ext cx="7875874" cy="400110"/>
          </a:xfrm>
          <a:prstGeom prst="rect">
            <a:avLst/>
          </a:prstGeom>
          <a:noFill/>
        </p:spPr>
        <p:txBody>
          <a:bodyPr wrap="none" rtlCol="0">
            <a:spAutoFit/>
          </a:bodyPr>
          <a:lstStyle/>
          <a:p>
            <a:r>
              <a:rPr lang="ru-RU" sz="2000" i="1" dirty="0">
                <a:solidFill>
                  <a:schemeClr val="bg1"/>
                </a:solidFill>
                <a:latin typeface="Trebuchet MS" panose="020B0603020202020204" pitchFamily="34" charset="0"/>
              </a:rPr>
              <a:t>Как захватить «Козельск» стейкхолдера без</a:t>
            </a:r>
            <a:r>
              <a:rPr lang="en-US" sz="2000" i="1" dirty="0">
                <a:solidFill>
                  <a:schemeClr val="bg1"/>
                </a:solidFill>
                <a:latin typeface="Trebuchet MS" panose="020B0603020202020204" pitchFamily="34" charset="0"/>
              </a:rPr>
              <a:t> </a:t>
            </a:r>
            <a:r>
              <a:rPr lang="ru-RU" sz="2000" i="1" dirty="0">
                <a:solidFill>
                  <a:schemeClr val="bg1"/>
                </a:solidFill>
                <a:latin typeface="Trebuchet MS" panose="020B0603020202020204" pitchFamily="34" charset="0"/>
              </a:rPr>
              <a:t>жертв и потерь</a:t>
            </a:r>
            <a:endParaRPr lang="en-US" sz="2000" i="1" dirty="0">
              <a:solidFill>
                <a:schemeClr val="bg1"/>
              </a:solidFill>
              <a:latin typeface="Trebuchet MS" panose="020B0603020202020204" pitchFamily="34" charset="0"/>
            </a:endParaRPr>
          </a:p>
        </p:txBody>
      </p:sp>
      <p:sp>
        <p:nvSpPr>
          <p:cNvPr id="34" name="TextBox 33"/>
          <p:cNvSpPr txBox="1"/>
          <p:nvPr/>
        </p:nvSpPr>
        <p:spPr>
          <a:xfrm>
            <a:off x="3196986" y="4606340"/>
            <a:ext cx="3134191" cy="461665"/>
          </a:xfrm>
          <a:prstGeom prst="rect">
            <a:avLst/>
          </a:prstGeom>
          <a:noFill/>
        </p:spPr>
        <p:txBody>
          <a:bodyPr wrap="none" rtlCol="0">
            <a:spAutoFit/>
          </a:bodyPr>
          <a:lstStyle/>
          <a:p>
            <a:r>
              <a:rPr lang="ru-RU" sz="2400" dirty="0">
                <a:solidFill>
                  <a:schemeClr val="accent6">
                    <a:lumMod val="75000"/>
                  </a:schemeClr>
                </a:solidFill>
                <a:latin typeface="Trebuchet MS" panose="020B0603020202020204" pitchFamily="34" charset="0"/>
              </a:rPr>
              <a:t>Константин Семенов</a:t>
            </a:r>
            <a:endParaRPr lang="en-US" sz="2400" dirty="0">
              <a:solidFill>
                <a:schemeClr val="accent6">
                  <a:lumMod val="75000"/>
                </a:schemeClr>
              </a:solidFill>
              <a:latin typeface="Trebuchet MS" panose="020B0603020202020204" pitchFamily="34" charset="0"/>
            </a:endParaRPr>
          </a:p>
        </p:txBody>
      </p:sp>
      <p:cxnSp>
        <p:nvCxnSpPr>
          <p:cNvPr id="35" name="Прямая соединительная линия 34"/>
          <p:cNvCxnSpPr/>
          <p:nvPr/>
        </p:nvCxnSpPr>
        <p:spPr>
          <a:xfrm>
            <a:off x="994770" y="2791170"/>
            <a:ext cx="21602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a:off x="1459144" y="3633766"/>
            <a:ext cx="21602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a:off x="1388515" y="1563638"/>
            <a:ext cx="21602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a:off x="4281943" y="2876207"/>
            <a:ext cx="21602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7847856" y="4574705"/>
            <a:ext cx="1296144" cy="5687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Прямоугольник 38"/>
          <p:cNvSpPr/>
          <p:nvPr/>
        </p:nvSpPr>
        <p:spPr>
          <a:xfrm>
            <a:off x="4170" y="4574705"/>
            <a:ext cx="1296144" cy="5745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https://analystdays.ru/files/autoupload/69/36/96/3f4vhkyk4448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3357" y="4606340"/>
            <a:ext cx="1045141" cy="51126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http://www.freelogovectors.net/svg04/epam-logo.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AutoShape 8" descr="http://www.freelogovectors.net/svg04/epam-logo.sv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AutoShape 10" descr="http://www.freelogovectors.net/svg04/epam-logo.sv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AutoShape 12" descr="http://www.freelogovectors.net/svg04/epam-logo.sv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AutoShape 14" descr="http://www.freelogovectors.net/svg04/epam-logo.sv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AutoShape 16" descr="http://www.freelogovectors.net/svg04/epam-logo.svg"/>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AutoShape 18" descr="http://www.freelogovectors.net/svg04/epam-logo.svg"/>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AutoShape 20" descr="http://www.freelogovectors.net/svg04/epam-logo.svg"/>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AutoShape 22" descr="http://www.freelogovectors.net/svg04/epam-logo.svg"/>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72" name="Picture 24" descr="https://g.foolcdn.com/editorial/images/462095/epam-logo-bi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64" y="4694658"/>
            <a:ext cx="1234315" cy="448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79645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4">
            <a:extLst>
              <a:ext uri="{FF2B5EF4-FFF2-40B4-BE49-F238E27FC236}">
                <a16:creationId xmlns:a16="http://schemas.microsoft.com/office/drawing/2014/main" xmlns="" id="{EEDE8E50-E5FD-407F-9D15-356988FE90C2}"/>
              </a:ext>
            </a:extLst>
          </p:cNvPr>
          <p:cNvSpPr/>
          <p:nvPr/>
        </p:nvSpPr>
        <p:spPr>
          <a:xfrm>
            <a:off x="-5866" y="0"/>
            <a:ext cx="3065698" cy="51435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Прямоугольник 4">
            <a:extLst>
              <a:ext uri="{FF2B5EF4-FFF2-40B4-BE49-F238E27FC236}">
                <a16:creationId xmlns:a16="http://schemas.microsoft.com/office/drawing/2014/main" xmlns="" id="{AD4B9D3F-4BE6-4310-9CBD-8EC604C3BDF2}"/>
              </a:ext>
            </a:extLst>
          </p:cNvPr>
          <p:cNvSpPr/>
          <p:nvPr/>
        </p:nvSpPr>
        <p:spPr>
          <a:xfrm>
            <a:off x="3059832" y="0"/>
            <a:ext cx="3065698" cy="5143500"/>
          </a:xfrm>
          <a:prstGeom prst="rect">
            <a:avLst/>
          </a:prstGeom>
          <a:solidFill>
            <a:srgbClr val="007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BEE75060-0848-4F88-933A-C90C661C6D41}"/>
              </a:ext>
            </a:extLst>
          </p:cNvPr>
          <p:cNvSpPr txBox="1"/>
          <p:nvPr/>
        </p:nvSpPr>
        <p:spPr>
          <a:xfrm>
            <a:off x="515938" y="195486"/>
            <a:ext cx="2088232" cy="646331"/>
          </a:xfrm>
          <a:prstGeom prst="rect">
            <a:avLst/>
          </a:prstGeom>
          <a:noFill/>
        </p:spPr>
        <p:txBody>
          <a:bodyPr wrap="square" rtlCol="0">
            <a:spAutoFit/>
          </a:bodyPr>
          <a:lstStyle/>
          <a:p>
            <a:r>
              <a:rPr lang="en-US" sz="3600" dirty="0">
                <a:solidFill>
                  <a:schemeClr val="bg1"/>
                </a:solidFill>
                <a:latin typeface="Trebuchet MS" pitchFamily="34" charset="0"/>
              </a:rPr>
              <a:t>Ideation</a:t>
            </a:r>
          </a:p>
        </p:txBody>
      </p:sp>
      <p:sp>
        <p:nvSpPr>
          <p:cNvPr id="11" name="TextBox 10">
            <a:extLst>
              <a:ext uri="{FF2B5EF4-FFF2-40B4-BE49-F238E27FC236}">
                <a16:creationId xmlns:a16="http://schemas.microsoft.com/office/drawing/2014/main" xmlns="" id="{F003760A-A3BD-4858-9466-C2B9ECB190E2}"/>
              </a:ext>
            </a:extLst>
          </p:cNvPr>
          <p:cNvSpPr txBox="1"/>
          <p:nvPr/>
        </p:nvSpPr>
        <p:spPr>
          <a:xfrm>
            <a:off x="515938" y="1275606"/>
            <a:ext cx="2088232" cy="461665"/>
          </a:xfrm>
          <a:prstGeom prst="rect">
            <a:avLst/>
          </a:prstGeom>
          <a:noFill/>
          <a:ln>
            <a:noFill/>
          </a:ln>
        </p:spPr>
        <p:txBody>
          <a:bodyPr wrap="square" rtlCol="0">
            <a:spAutoFit/>
          </a:bodyPr>
          <a:lstStyle/>
          <a:p>
            <a:r>
              <a:rPr lang="en-US" sz="2400" dirty="0">
                <a:solidFill>
                  <a:schemeClr val="bg1"/>
                </a:solidFill>
                <a:latin typeface="Trebuchet MS" pitchFamily="34" charset="0"/>
              </a:rPr>
              <a:t>Stakeholder</a:t>
            </a:r>
          </a:p>
        </p:txBody>
      </p:sp>
      <p:sp>
        <p:nvSpPr>
          <p:cNvPr id="12" name="TextBox 11">
            <a:extLst>
              <a:ext uri="{FF2B5EF4-FFF2-40B4-BE49-F238E27FC236}">
                <a16:creationId xmlns:a16="http://schemas.microsoft.com/office/drawing/2014/main" xmlns="" id="{E0DC21F6-23E8-4E83-81F4-12B675BACCF9}"/>
              </a:ext>
            </a:extLst>
          </p:cNvPr>
          <p:cNvSpPr txBox="1"/>
          <p:nvPr/>
        </p:nvSpPr>
        <p:spPr>
          <a:xfrm>
            <a:off x="515938" y="1832016"/>
            <a:ext cx="2088232" cy="461665"/>
          </a:xfrm>
          <a:prstGeom prst="rect">
            <a:avLst/>
          </a:prstGeom>
          <a:noFill/>
        </p:spPr>
        <p:txBody>
          <a:bodyPr wrap="square" rtlCol="0">
            <a:spAutoFit/>
          </a:bodyPr>
          <a:lstStyle/>
          <a:p>
            <a:r>
              <a:rPr lang="en-US" sz="2400" dirty="0">
                <a:solidFill>
                  <a:schemeClr val="bg1"/>
                </a:solidFill>
                <a:latin typeface="Trebuchet MS" pitchFamily="34" charset="0"/>
              </a:rPr>
              <a:t>BA</a:t>
            </a:r>
          </a:p>
        </p:txBody>
      </p:sp>
      <p:sp>
        <p:nvSpPr>
          <p:cNvPr id="13" name="TextBox 12">
            <a:extLst>
              <a:ext uri="{FF2B5EF4-FFF2-40B4-BE49-F238E27FC236}">
                <a16:creationId xmlns:a16="http://schemas.microsoft.com/office/drawing/2014/main" xmlns="" id="{74A7CBC6-F71D-4777-A20D-610CDCD18CDF}"/>
              </a:ext>
            </a:extLst>
          </p:cNvPr>
          <p:cNvSpPr txBox="1"/>
          <p:nvPr/>
        </p:nvSpPr>
        <p:spPr>
          <a:xfrm>
            <a:off x="515938" y="2388426"/>
            <a:ext cx="2088232" cy="461665"/>
          </a:xfrm>
          <a:prstGeom prst="rect">
            <a:avLst/>
          </a:prstGeom>
          <a:noFill/>
        </p:spPr>
        <p:txBody>
          <a:bodyPr wrap="square" rtlCol="0">
            <a:spAutoFit/>
          </a:bodyPr>
          <a:lstStyle/>
          <a:p>
            <a:r>
              <a:rPr lang="en-US" sz="2400" dirty="0">
                <a:solidFill>
                  <a:schemeClr val="bg1">
                    <a:alpha val="40000"/>
                  </a:schemeClr>
                </a:solidFill>
                <a:latin typeface="Trebuchet MS" pitchFamily="34" charset="0"/>
              </a:rPr>
              <a:t>UX</a:t>
            </a:r>
          </a:p>
        </p:txBody>
      </p:sp>
      <p:sp>
        <p:nvSpPr>
          <p:cNvPr id="18" name="TextBox 17">
            <a:extLst>
              <a:ext uri="{FF2B5EF4-FFF2-40B4-BE49-F238E27FC236}">
                <a16:creationId xmlns:a16="http://schemas.microsoft.com/office/drawing/2014/main" xmlns="" id="{C2ECB159-6064-4EF7-A9B3-BE9348E9C194}"/>
              </a:ext>
            </a:extLst>
          </p:cNvPr>
          <p:cNvSpPr txBox="1"/>
          <p:nvPr/>
        </p:nvSpPr>
        <p:spPr>
          <a:xfrm>
            <a:off x="515938" y="2944836"/>
            <a:ext cx="2088232" cy="461665"/>
          </a:xfrm>
          <a:prstGeom prst="rect">
            <a:avLst/>
          </a:prstGeom>
          <a:noFill/>
        </p:spPr>
        <p:txBody>
          <a:bodyPr wrap="square" rtlCol="0">
            <a:spAutoFit/>
          </a:bodyPr>
          <a:lstStyle/>
          <a:p>
            <a:r>
              <a:rPr lang="en-US" sz="2400" dirty="0">
                <a:solidFill>
                  <a:schemeClr val="bg1">
                    <a:alpha val="40000"/>
                  </a:schemeClr>
                </a:solidFill>
                <a:latin typeface="Trebuchet MS" pitchFamily="34" charset="0"/>
              </a:rPr>
              <a:t>Architect</a:t>
            </a:r>
          </a:p>
        </p:txBody>
      </p:sp>
      <p:sp>
        <p:nvSpPr>
          <p:cNvPr id="19" name="TextBox 18">
            <a:extLst>
              <a:ext uri="{FF2B5EF4-FFF2-40B4-BE49-F238E27FC236}">
                <a16:creationId xmlns:a16="http://schemas.microsoft.com/office/drawing/2014/main" xmlns="" id="{190A25A3-49D0-43B3-9B0B-46F823DA1884}"/>
              </a:ext>
            </a:extLst>
          </p:cNvPr>
          <p:cNvSpPr txBox="1"/>
          <p:nvPr/>
        </p:nvSpPr>
        <p:spPr>
          <a:xfrm>
            <a:off x="515938" y="3501245"/>
            <a:ext cx="2088232" cy="461665"/>
          </a:xfrm>
          <a:prstGeom prst="rect">
            <a:avLst/>
          </a:prstGeom>
          <a:noFill/>
        </p:spPr>
        <p:txBody>
          <a:bodyPr wrap="square" rtlCol="0">
            <a:spAutoFit/>
          </a:bodyPr>
          <a:lstStyle/>
          <a:p>
            <a:r>
              <a:rPr lang="en-US" sz="2400" dirty="0">
                <a:solidFill>
                  <a:schemeClr val="bg1">
                    <a:alpha val="40000"/>
                  </a:schemeClr>
                </a:solidFill>
                <a:latin typeface="Trebuchet MS" pitchFamily="34" charset="0"/>
              </a:rPr>
              <a:t>Dev lead</a:t>
            </a:r>
          </a:p>
        </p:txBody>
      </p:sp>
      <p:cxnSp>
        <p:nvCxnSpPr>
          <p:cNvPr id="32" name="Straight Arrow Connector 31">
            <a:extLst>
              <a:ext uri="{FF2B5EF4-FFF2-40B4-BE49-F238E27FC236}">
                <a16:creationId xmlns:a16="http://schemas.microsoft.com/office/drawing/2014/main" xmlns="" id="{55A18E9F-9F61-431F-AFA4-59EA65A28B12}"/>
              </a:ext>
            </a:extLst>
          </p:cNvPr>
          <p:cNvCxnSpPr/>
          <p:nvPr/>
        </p:nvCxnSpPr>
        <p:spPr>
          <a:xfrm>
            <a:off x="251520" y="4948014"/>
            <a:ext cx="8417904" cy="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xmlns="" id="{E366B1D8-AA38-4877-80EB-7C1010D96088}"/>
              </a:ext>
            </a:extLst>
          </p:cNvPr>
          <p:cNvSpPr txBox="1"/>
          <p:nvPr/>
        </p:nvSpPr>
        <p:spPr>
          <a:xfrm>
            <a:off x="7848714" y="4614063"/>
            <a:ext cx="810094" cy="369332"/>
          </a:xfrm>
          <a:prstGeom prst="rect">
            <a:avLst/>
          </a:prstGeom>
          <a:noFill/>
        </p:spPr>
        <p:txBody>
          <a:bodyPr wrap="none" rtlCol="0">
            <a:spAutoFit/>
          </a:bodyPr>
          <a:lstStyle/>
          <a:p>
            <a:r>
              <a:rPr lang="ru-RU" dirty="0">
                <a:solidFill>
                  <a:schemeClr val="accent6">
                    <a:lumMod val="75000"/>
                  </a:schemeClr>
                </a:solidFill>
              </a:rPr>
              <a:t>Время</a:t>
            </a:r>
            <a:endParaRPr lang="en-US" dirty="0">
              <a:solidFill>
                <a:schemeClr val="accent6">
                  <a:lumMod val="75000"/>
                </a:schemeClr>
              </a:solidFill>
            </a:endParaRPr>
          </a:p>
        </p:txBody>
      </p:sp>
    </p:spTree>
    <p:extLst>
      <p:ext uri="{BB962C8B-B14F-4D97-AF65-F5344CB8AC3E}">
        <p14:creationId xmlns:p14="http://schemas.microsoft.com/office/powerpoint/2010/main" val="7232003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4">
            <a:extLst>
              <a:ext uri="{FF2B5EF4-FFF2-40B4-BE49-F238E27FC236}">
                <a16:creationId xmlns:a16="http://schemas.microsoft.com/office/drawing/2014/main" xmlns="" id="{EEDE8E50-E5FD-407F-9D15-356988FE90C2}"/>
              </a:ext>
            </a:extLst>
          </p:cNvPr>
          <p:cNvSpPr/>
          <p:nvPr/>
        </p:nvSpPr>
        <p:spPr>
          <a:xfrm>
            <a:off x="-5866" y="0"/>
            <a:ext cx="3065698" cy="51435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Прямоугольник 4">
            <a:extLst>
              <a:ext uri="{FF2B5EF4-FFF2-40B4-BE49-F238E27FC236}">
                <a16:creationId xmlns:a16="http://schemas.microsoft.com/office/drawing/2014/main" xmlns="" id="{AD4B9D3F-4BE6-4310-9CBD-8EC604C3BDF2}"/>
              </a:ext>
            </a:extLst>
          </p:cNvPr>
          <p:cNvSpPr/>
          <p:nvPr/>
        </p:nvSpPr>
        <p:spPr>
          <a:xfrm>
            <a:off x="3059832" y="0"/>
            <a:ext cx="3065698" cy="5143500"/>
          </a:xfrm>
          <a:prstGeom prst="rect">
            <a:avLst/>
          </a:prstGeom>
          <a:solidFill>
            <a:srgbClr val="007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BEE75060-0848-4F88-933A-C90C661C6D41}"/>
              </a:ext>
            </a:extLst>
          </p:cNvPr>
          <p:cNvSpPr txBox="1"/>
          <p:nvPr/>
        </p:nvSpPr>
        <p:spPr>
          <a:xfrm>
            <a:off x="515938" y="195486"/>
            <a:ext cx="2088232" cy="646331"/>
          </a:xfrm>
          <a:prstGeom prst="rect">
            <a:avLst/>
          </a:prstGeom>
          <a:noFill/>
        </p:spPr>
        <p:txBody>
          <a:bodyPr wrap="square" rtlCol="0">
            <a:spAutoFit/>
          </a:bodyPr>
          <a:lstStyle/>
          <a:p>
            <a:r>
              <a:rPr lang="en-US" sz="3600" dirty="0">
                <a:solidFill>
                  <a:schemeClr val="bg1"/>
                </a:solidFill>
                <a:latin typeface="Trebuchet MS" pitchFamily="34" charset="0"/>
              </a:rPr>
              <a:t>Ideation</a:t>
            </a:r>
          </a:p>
        </p:txBody>
      </p:sp>
      <p:sp>
        <p:nvSpPr>
          <p:cNvPr id="9" name="TextBox 8">
            <a:extLst>
              <a:ext uri="{FF2B5EF4-FFF2-40B4-BE49-F238E27FC236}">
                <a16:creationId xmlns:a16="http://schemas.microsoft.com/office/drawing/2014/main" xmlns="" id="{A3814242-684F-4F1B-9880-23C4953312DD}"/>
              </a:ext>
            </a:extLst>
          </p:cNvPr>
          <p:cNvSpPr txBox="1"/>
          <p:nvPr/>
        </p:nvSpPr>
        <p:spPr>
          <a:xfrm>
            <a:off x="3329608" y="195485"/>
            <a:ext cx="2736304" cy="646331"/>
          </a:xfrm>
          <a:prstGeom prst="rect">
            <a:avLst/>
          </a:prstGeom>
          <a:noFill/>
        </p:spPr>
        <p:txBody>
          <a:bodyPr wrap="square" rtlCol="0">
            <a:spAutoFit/>
          </a:bodyPr>
          <a:lstStyle/>
          <a:p>
            <a:r>
              <a:rPr lang="en-US" sz="3600" dirty="0">
                <a:solidFill>
                  <a:schemeClr val="bg1"/>
                </a:solidFill>
                <a:latin typeface="Trebuchet MS" pitchFamily="34" charset="0"/>
              </a:rPr>
              <a:t>Finalization</a:t>
            </a:r>
          </a:p>
        </p:txBody>
      </p:sp>
      <p:sp>
        <p:nvSpPr>
          <p:cNvPr id="11" name="TextBox 10">
            <a:extLst>
              <a:ext uri="{FF2B5EF4-FFF2-40B4-BE49-F238E27FC236}">
                <a16:creationId xmlns:a16="http://schemas.microsoft.com/office/drawing/2014/main" xmlns="" id="{F003760A-A3BD-4858-9466-C2B9ECB190E2}"/>
              </a:ext>
            </a:extLst>
          </p:cNvPr>
          <p:cNvSpPr txBox="1"/>
          <p:nvPr/>
        </p:nvSpPr>
        <p:spPr>
          <a:xfrm>
            <a:off x="515938" y="1275606"/>
            <a:ext cx="2088232" cy="461665"/>
          </a:xfrm>
          <a:prstGeom prst="rect">
            <a:avLst/>
          </a:prstGeom>
          <a:noFill/>
          <a:ln>
            <a:noFill/>
          </a:ln>
        </p:spPr>
        <p:txBody>
          <a:bodyPr wrap="square" rtlCol="0">
            <a:spAutoFit/>
          </a:bodyPr>
          <a:lstStyle/>
          <a:p>
            <a:r>
              <a:rPr lang="en-US" sz="2400" dirty="0">
                <a:solidFill>
                  <a:schemeClr val="bg1"/>
                </a:solidFill>
                <a:latin typeface="Trebuchet MS" pitchFamily="34" charset="0"/>
              </a:rPr>
              <a:t>Stakeholder</a:t>
            </a:r>
          </a:p>
        </p:txBody>
      </p:sp>
      <p:sp>
        <p:nvSpPr>
          <p:cNvPr id="12" name="TextBox 11">
            <a:extLst>
              <a:ext uri="{FF2B5EF4-FFF2-40B4-BE49-F238E27FC236}">
                <a16:creationId xmlns:a16="http://schemas.microsoft.com/office/drawing/2014/main" xmlns="" id="{E0DC21F6-23E8-4E83-81F4-12B675BACCF9}"/>
              </a:ext>
            </a:extLst>
          </p:cNvPr>
          <p:cNvSpPr txBox="1"/>
          <p:nvPr/>
        </p:nvSpPr>
        <p:spPr>
          <a:xfrm>
            <a:off x="515938" y="1832016"/>
            <a:ext cx="2088232" cy="461665"/>
          </a:xfrm>
          <a:prstGeom prst="rect">
            <a:avLst/>
          </a:prstGeom>
          <a:noFill/>
        </p:spPr>
        <p:txBody>
          <a:bodyPr wrap="square" rtlCol="0">
            <a:spAutoFit/>
          </a:bodyPr>
          <a:lstStyle/>
          <a:p>
            <a:r>
              <a:rPr lang="en-US" sz="2400" dirty="0">
                <a:solidFill>
                  <a:schemeClr val="bg1"/>
                </a:solidFill>
                <a:latin typeface="Trebuchet MS" pitchFamily="34" charset="0"/>
              </a:rPr>
              <a:t>BA</a:t>
            </a:r>
          </a:p>
        </p:txBody>
      </p:sp>
      <p:sp>
        <p:nvSpPr>
          <p:cNvPr id="13" name="TextBox 12">
            <a:extLst>
              <a:ext uri="{FF2B5EF4-FFF2-40B4-BE49-F238E27FC236}">
                <a16:creationId xmlns:a16="http://schemas.microsoft.com/office/drawing/2014/main" xmlns="" id="{74A7CBC6-F71D-4777-A20D-610CDCD18CDF}"/>
              </a:ext>
            </a:extLst>
          </p:cNvPr>
          <p:cNvSpPr txBox="1"/>
          <p:nvPr/>
        </p:nvSpPr>
        <p:spPr>
          <a:xfrm>
            <a:off x="515938" y="2388426"/>
            <a:ext cx="2088232" cy="461665"/>
          </a:xfrm>
          <a:prstGeom prst="rect">
            <a:avLst/>
          </a:prstGeom>
          <a:noFill/>
        </p:spPr>
        <p:txBody>
          <a:bodyPr wrap="square" rtlCol="0">
            <a:spAutoFit/>
          </a:bodyPr>
          <a:lstStyle/>
          <a:p>
            <a:r>
              <a:rPr lang="en-US" sz="2400" dirty="0">
                <a:solidFill>
                  <a:schemeClr val="bg1">
                    <a:alpha val="40000"/>
                  </a:schemeClr>
                </a:solidFill>
                <a:latin typeface="Trebuchet MS" pitchFamily="34" charset="0"/>
              </a:rPr>
              <a:t>UX</a:t>
            </a:r>
          </a:p>
        </p:txBody>
      </p:sp>
      <p:sp>
        <p:nvSpPr>
          <p:cNvPr id="18" name="TextBox 17">
            <a:extLst>
              <a:ext uri="{FF2B5EF4-FFF2-40B4-BE49-F238E27FC236}">
                <a16:creationId xmlns:a16="http://schemas.microsoft.com/office/drawing/2014/main" xmlns="" id="{C2ECB159-6064-4EF7-A9B3-BE9348E9C194}"/>
              </a:ext>
            </a:extLst>
          </p:cNvPr>
          <p:cNvSpPr txBox="1"/>
          <p:nvPr/>
        </p:nvSpPr>
        <p:spPr>
          <a:xfrm>
            <a:off x="515938" y="2944836"/>
            <a:ext cx="2088232" cy="461665"/>
          </a:xfrm>
          <a:prstGeom prst="rect">
            <a:avLst/>
          </a:prstGeom>
          <a:noFill/>
        </p:spPr>
        <p:txBody>
          <a:bodyPr wrap="square" rtlCol="0">
            <a:spAutoFit/>
          </a:bodyPr>
          <a:lstStyle/>
          <a:p>
            <a:r>
              <a:rPr lang="en-US" sz="2400" dirty="0">
                <a:solidFill>
                  <a:schemeClr val="bg1">
                    <a:alpha val="40000"/>
                  </a:schemeClr>
                </a:solidFill>
                <a:latin typeface="Trebuchet MS" pitchFamily="34" charset="0"/>
              </a:rPr>
              <a:t>Architect</a:t>
            </a:r>
          </a:p>
        </p:txBody>
      </p:sp>
      <p:sp>
        <p:nvSpPr>
          <p:cNvPr id="19" name="TextBox 18">
            <a:extLst>
              <a:ext uri="{FF2B5EF4-FFF2-40B4-BE49-F238E27FC236}">
                <a16:creationId xmlns:a16="http://schemas.microsoft.com/office/drawing/2014/main" xmlns="" id="{190A25A3-49D0-43B3-9B0B-46F823DA1884}"/>
              </a:ext>
            </a:extLst>
          </p:cNvPr>
          <p:cNvSpPr txBox="1"/>
          <p:nvPr/>
        </p:nvSpPr>
        <p:spPr>
          <a:xfrm>
            <a:off x="515938" y="3501245"/>
            <a:ext cx="2088232" cy="461665"/>
          </a:xfrm>
          <a:prstGeom prst="rect">
            <a:avLst/>
          </a:prstGeom>
          <a:noFill/>
        </p:spPr>
        <p:txBody>
          <a:bodyPr wrap="square" rtlCol="0">
            <a:spAutoFit/>
          </a:bodyPr>
          <a:lstStyle/>
          <a:p>
            <a:r>
              <a:rPr lang="en-US" sz="2400" dirty="0">
                <a:solidFill>
                  <a:schemeClr val="bg1">
                    <a:alpha val="40000"/>
                  </a:schemeClr>
                </a:solidFill>
                <a:latin typeface="Trebuchet MS" pitchFamily="34" charset="0"/>
              </a:rPr>
              <a:t>Dev lead</a:t>
            </a:r>
          </a:p>
        </p:txBody>
      </p:sp>
      <p:sp>
        <p:nvSpPr>
          <p:cNvPr id="20" name="TextBox 19">
            <a:extLst>
              <a:ext uri="{FF2B5EF4-FFF2-40B4-BE49-F238E27FC236}">
                <a16:creationId xmlns:a16="http://schemas.microsoft.com/office/drawing/2014/main" xmlns="" id="{BA506112-08B3-4445-B124-CA914029B475}"/>
              </a:ext>
            </a:extLst>
          </p:cNvPr>
          <p:cNvSpPr txBox="1"/>
          <p:nvPr/>
        </p:nvSpPr>
        <p:spPr>
          <a:xfrm>
            <a:off x="3515494" y="1275606"/>
            <a:ext cx="2088232" cy="461665"/>
          </a:xfrm>
          <a:prstGeom prst="rect">
            <a:avLst/>
          </a:prstGeom>
          <a:noFill/>
        </p:spPr>
        <p:txBody>
          <a:bodyPr wrap="square" rtlCol="0">
            <a:spAutoFit/>
          </a:bodyPr>
          <a:lstStyle/>
          <a:p>
            <a:r>
              <a:rPr lang="en-US" sz="2400" dirty="0">
                <a:solidFill>
                  <a:schemeClr val="bg1">
                    <a:alpha val="40000"/>
                  </a:schemeClr>
                </a:solidFill>
                <a:latin typeface="Trebuchet MS" pitchFamily="34" charset="0"/>
              </a:rPr>
              <a:t>Stakeholder</a:t>
            </a:r>
          </a:p>
        </p:txBody>
      </p:sp>
      <p:sp>
        <p:nvSpPr>
          <p:cNvPr id="21" name="TextBox 20">
            <a:extLst>
              <a:ext uri="{FF2B5EF4-FFF2-40B4-BE49-F238E27FC236}">
                <a16:creationId xmlns:a16="http://schemas.microsoft.com/office/drawing/2014/main" xmlns="" id="{382BE5B2-07D0-41E2-AD01-2F9F5FC74A88}"/>
              </a:ext>
            </a:extLst>
          </p:cNvPr>
          <p:cNvSpPr txBox="1"/>
          <p:nvPr/>
        </p:nvSpPr>
        <p:spPr>
          <a:xfrm>
            <a:off x="3515494" y="1832016"/>
            <a:ext cx="2088232" cy="461665"/>
          </a:xfrm>
          <a:prstGeom prst="rect">
            <a:avLst/>
          </a:prstGeom>
          <a:noFill/>
        </p:spPr>
        <p:txBody>
          <a:bodyPr wrap="square" rtlCol="0">
            <a:spAutoFit/>
          </a:bodyPr>
          <a:lstStyle/>
          <a:p>
            <a:r>
              <a:rPr lang="en-US" sz="2400" dirty="0">
                <a:solidFill>
                  <a:schemeClr val="bg1"/>
                </a:solidFill>
                <a:latin typeface="Trebuchet MS" pitchFamily="34" charset="0"/>
              </a:rPr>
              <a:t>BA</a:t>
            </a:r>
          </a:p>
        </p:txBody>
      </p:sp>
      <p:sp>
        <p:nvSpPr>
          <p:cNvPr id="22" name="TextBox 21">
            <a:extLst>
              <a:ext uri="{FF2B5EF4-FFF2-40B4-BE49-F238E27FC236}">
                <a16:creationId xmlns:a16="http://schemas.microsoft.com/office/drawing/2014/main" xmlns="" id="{541BE574-4A04-4A50-8CC8-A7C4A603B48E}"/>
              </a:ext>
            </a:extLst>
          </p:cNvPr>
          <p:cNvSpPr txBox="1"/>
          <p:nvPr/>
        </p:nvSpPr>
        <p:spPr>
          <a:xfrm>
            <a:off x="3515494" y="2388426"/>
            <a:ext cx="2088232" cy="461665"/>
          </a:xfrm>
          <a:prstGeom prst="rect">
            <a:avLst/>
          </a:prstGeom>
          <a:noFill/>
        </p:spPr>
        <p:txBody>
          <a:bodyPr wrap="square" rtlCol="0">
            <a:spAutoFit/>
          </a:bodyPr>
          <a:lstStyle/>
          <a:p>
            <a:r>
              <a:rPr lang="en-US" sz="2400" dirty="0">
                <a:solidFill>
                  <a:schemeClr val="bg1"/>
                </a:solidFill>
                <a:latin typeface="Trebuchet MS" pitchFamily="34" charset="0"/>
              </a:rPr>
              <a:t>UX</a:t>
            </a:r>
          </a:p>
        </p:txBody>
      </p:sp>
      <p:sp>
        <p:nvSpPr>
          <p:cNvPr id="23" name="TextBox 22">
            <a:extLst>
              <a:ext uri="{FF2B5EF4-FFF2-40B4-BE49-F238E27FC236}">
                <a16:creationId xmlns:a16="http://schemas.microsoft.com/office/drawing/2014/main" xmlns="" id="{8B475DDC-103A-41CF-8A07-BDC708FBA0B4}"/>
              </a:ext>
            </a:extLst>
          </p:cNvPr>
          <p:cNvSpPr txBox="1"/>
          <p:nvPr/>
        </p:nvSpPr>
        <p:spPr>
          <a:xfrm>
            <a:off x="3515494" y="2944836"/>
            <a:ext cx="2088232" cy="461665"/>
          </a:xfrm>
          <a:prstGeom prst="rect">
            <a:avLst/>
          </a:prstGeom>
          <a:noFill/>
        </p:spPr>
        <p:txBody>
          <a:bodyPr wrap="square" rtlCol="0">
            <a:spAutoFit/>
          </a:bodyPr>
          <a:lstStyle/>
          <a:p>
            <a:r>
              <a:rPr lang="en-US" sz="2400" dirty="0">
                <a:solidFill>
                  <a:schemeClr val="bg1">
                    <a:alpha val="40000"/>
                  </a:schemeClr>
                </a:solidFill>
                <a:latin typeface="Trebuchet MS" pitchFamily="34" charset="0"/>
              </a:rPr>
              <a:t>Architect</a:t>
            </a:r>
          </a:p>
        </p:txBody>
      </p:sp>
      <p:sp>
        <p:nvSpPr>
          <p:cNvPr id="24" name="TextBox 23">
            <a:extLst>
              <a:ext uri="{FF2B5EF4-FFF2-40B4-BE49-F238E27FC236}">
                <a16:creationId xmlns:a16="http://schemas.microsoft.com/office/drawing/2014/main" xmlns="" id="{6E059BD8-8887-4D2E-9F76-62E39231EBE2}"/>
              </a:ext>
            </a:extLst>
          </p:cNvPr>
          <p:cNvSpPr txBox="1"/>
          <p:nvPr/>
        </p:nvSpPr>
        <p:spPr>
          <a:xfrm>
            <a:off x="3515494" y="3501245"/>
            <a:ext cx="2088232" cy="461665"/>
          </a:xfrm>
          <a:prstGeom prst="rect">
            <a:avLst/>
          </a:prstGeom>
          <a:noFill/>
        </p:spPr>
        <p:txBody>
          <a:bodyPr wrap="square" rtlCol="0">
            <a:spAutoFit/>
          </a:bodyPr>
          <a:lstStyle/>
          <a:p>
            <a:r>
              <a:rPr lang="en-US" sz="2400" dirty="0">
                <a:solidFill>
                  <a:schemeClr val="bg1"/>
                </a:solidFill>
                <a:latin typeface="Trebuchet MS" pitchFamily="34" charset="0"/>
              </a:rPr>
              <a:t>Dev lead</a:t>
            </a:r>
          </a:p>
        </p:txBody>
      </p:sp>
      <p:sp>
        <p:nvSpPr>
          <p:cNvPr id="31" name="TextBox 30">
            <a:extLst>
              <a:ext uri="{FF2B5EF4-FFF2-40B4-BE49-F238E27FC236}">
                <a16:creationId xmlns:a16="http://schemas.microsoft.com/office/drawing/2014/main" xmlns="" id="{2C491AFE-11B8-4264-8600-EEE29D7B14C7}"/>
              </a:ext>
            </a:extLst>
          </p:cNvPr>
          <p:cNvSpPr txBox="1"/>
          <p:nvPr/>
        </p:nvSpPr>
        <p:spPr>
          <a:xfrm>
            <a:off x="3515494" y="4057654"/>
            <a:ext cx="2088232" cy="461665"/>
          </a:xfrm>
          <a:prstGeom prst="rect">
            <a:avLst/>
          </a:prstGeom>
          <a:noFill/>
        </p:spPr>
        <p:txBody>
          <a:bodyPr wrap="square" rtlCol="0">
            <a:spAutoFit/>
          </a:bodyPr>
          <a:lstStyle/>
          <a:p>
            <a:r>
              <a:rPr lang="en-US" sz="2400" dirty="0">
                <a:solidFill>
                  <a:schemeClr val="bg1">
                    <a:alpha val="40000"/>
                  </a:schemeClr>
                </a:solidFill>
                <a:latin typeface="Trebuchet MS" pitchFamily="34" charset="0"/>
              </a:rPr>
              <a:t>Dev team</a:t>
            </a:r>
          </a:p>
        </p:txBody>
      </p:sp>
      <p:cxnSp>
        <p:nvCxnSpPr>
          <p:cNvPr id="32" name="Straight Arrow Connector 31">
            <a:extLst>
              <a:ext uri="{FF2B5EF4-FFF2-40B4-BE49-F238E27FC236}">
                <a16:creationId xmlns:a16="http://schemas.microsoft.com/office/drawing/2014/main" xmlns="" id="{55A18E9F-9F61-431F-AFA4-59EA65A28B12}"/>
              </a:ext>
            </a:extLst>
          </p:cNvPr>
          <p:cNvCxnSpPr/>
          <p:nvPr/>
        </p:nvCxnSpPr>
        <p:spPr>
          <a:xfrm>
            <a:off x="251520" y="4948014"/>
            <a:ext cx="8417904" cy="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xmlns="" id="{E366B1D8-AA38-4877-80EB-7C1010D96088}"/>
              </a:ext>
            </a:extLst>
          </p:cNvPr>
          <p:cNvSpPr txBox="1"/>
          <p:nvPr/>
        </p:nvSpPr>
        <p:spPr>
          <a:xfrm>
            <a:off x="7848714" y="4614063"/>
            <a:ext cx="810094" cy="369332"/>
          </a:xfrm>
          <a:prstGeom prst="rect">
            <a:avLst/>
          </a:prstGeom>
          <a:noFill/>
        </p:spPr>
        <p:txBody>
          <a:bodyPr wrap="none" rtlCol="0">
            <a:spAutoFit/>
          </a:bodyPr>
          <a:lstStyle/>
          <a:p>
            <a:r>
              <a:rPr lang="ru-RU" dirty="0">
                <a:solidFill>
                  <a:schemeClr val="accent6">
                    <a:lumMod val="75000"/>
                  </a:schemeClr>
                </a:solidFill>
              </a:rPr>
              <a:t>Время</a:t>
            </a:r>
            <a:endParaRPr lang="en-US" dirty="0">
              <a:solidFill>
                <a:schemeClr val="accent6">
                  <a:lumMod val="75000"/>
                </a:schemeClr>
              </a:solidFill>
            </a:endParaRPr>
          </a:p>
        </p:txBody>
      </p:sp>
    </p:spTree>
    <p:extLst>
      <p:ext uri="{BB962C8B-B14F-4D97-AF65-F5344CB8AC3E}">
        <p14:creationId xmlns:p14="http://schemas.microsoft.com/office/powerpoint/2010/main" val="42135959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4">
            <a:extLst>
              <a:ext uri="{FF2B5EF4-FFF2-40B4-BE49-F238E27FC236}">
                <a16:creationId xmlns:a16="http://schemas.microsoft.com/office/drawing/2014/main" xmlns="" id="{EEDE8E50-E5FD-407F-9D15-356988FE90C2}"/>
              </a:ext>
            </a:extLst>
          </p:cNvPr>
          <p:cNvSpPr/>
          <p:nvPr/>
        </p:nvSpPr>
        <p:spPr>
          <a:xfrm>
            <a:off x="-5866" y="0"/>
            <a:ext cx="3065698" cy="51435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Прямоугольник 4">
            <a:extLst>
              <a:ext uri="{FF2B5EF4-FFF2-40B4-BE49-F238E27FC236}">
                <a16:creationId xmlns:a16="http://schemas.microsoft.com/office/drawing/2014/main" xmlns="" id="{AD4B9D3F-4BE6-4310-9CBD-8EC604C3BDF2}"/>
              </a:ext>
            </a:extLst>
          </p:cNvPr>
          <p:cNvSpPr/>
          <p:nvPr/>
        </p:nvSpPr>
        <p:spPr>
          <a:xfrm>
            <a:off x="3059832" y="0"/>
            <a:ext cx="3065698" cy="5143500"/>
          </a:xfrm>
          <a:prstGeom prst="rect">
            <a:avLst/>
          </a:prstGeom>
          <a:solidFill>
            <a:srgbClr val="007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BEE75060-0848-4F88-933A-C90C661C6D41}"/>
              </a:ext>
            </a:extLst>
          </p:cNvPr>
          <p:cNvSpPr txBox="1"/>
          <p:nvPr/>
        </p:nvSpPr>
        <p:spPr>
          <a:xfrm>
            <a:off x="515938" y="195486"/>
            <a:ext cx="2088232" cy="646331"/>
          </a:xfrm>
          <a:prstGeom prst="rect">
            <a:avLst/>
          </a:prstGeom>
          <a:noFill/>
        </p:spPr>
        <p:txBody>
          <a:bodyPr wrap="square" rtlCol="0">
            <a:spAutoFit/>
          </a:bodyPr>
          <a:lstStyle/>
          <a:p>
            <a:r>
              <a:rPr lang="en-US" sz="3600" dirty="0">
                <a:solidFill>
                  <a:schemeClr val="bg1"/>
                </a:solidFill>
                <a:latin typeface="Trebuchet MS" pitchFamily="34" charset="0"/>
              </a:rPr>
              <a:t>Ideation</a:t>
            </a:r>
          </a:p>
        </p:txBody>
      </p:sp>
      <p:sp>
        <p:nvSpPr>
          <p:cNvPr id="9" name="TextBox 8">
            <a:extLst>
              <a:ext uri="{FF2B5EF4-FFF2-40B4-BE49-F238E27FC236}">
                <a16:creationId xmlns:a16="http://schemas.microsoft.com/office/drawing/2014/main" xmlns="" id="{A3814242-684F-4F1B-9880-23C4953312DD}"/>
              </a:ext>
            </a:extLst>
          </p:cNvPr>
          <p:cNvSpPr txBox="1"/>
          <p:nvPr/>
        </p:nvSpPr>
        <p:spPr>
          <a:xfrm>
            <a:off x="3329608" y="195485"/>
            <a:ext cx="2736304" cy="646331"/>
          </a:xfrm>
          <a:prstGeom prst="rect">
            <a:avLst/>
          </a:prstGeom>
          <a:noFill/>
        </p:spPr>
        <p:txBody>
          <a:bodyPr wrap="square" rtlCol="0">
            <a:spAutoFit/>
          </a:bodyPr>
          <a:lstStyle/>
          <a:p>
            <a:r>
              <a:rPr lang="en-US" sz="3600" dirty="0">
                <a:solidFill>
                  <a:schemeClr val="bg1"/>
                </a:solidFill>
                <a:latin typeface="Trebuchet MS" pitchFamily="34" charset="0"/>
              </a:rPr>
              <a:t>Finalization</a:t>
            </a:r>
          </a:p>
        </p:txBody>
      </p:sp>
      <p:sp>
        <p:nvSpPr>
          <p:cNvPr id="10" name="TextBox 9">
            <a:extLst>
              <a:ext uri="{FF2B5EF4-FFF2-40B4-BE49-F238E27FC236}">
                <a16:creationId xmlns:a16="http://schemas.microsoft.com/office/drawing/2014/main" xmlns="" id="{4BD3F000-D1D7-4EE1-8B54-CA55028CA174}"/>
              </a:ext>
            </a:extLst>
          </p:cNvPr>
          <p:cNvSpPr txBox="1"/>
          <p:nvPr/>
        </p:nvSpPr>
        <p:spPr>
          <a:xfrm>
            <a:off x="6156177" y="195485"/>
            <a:ext cx="2880319" cy="646331"/>
          </a:xfrm>
          <a:prstGeom prst="rect">
            <a:avLst/>
          </a:prstGeom>
          <a:noFill/>
        </p:spPr>
        <p:txBody>
          <a:bodyPr wrap="square" rtlCol="0">
            <a:spAutoFit/>
          </a:bodyPr>
          <a:lstStyle/>
          <a:p>
            <a:r>
              <a:rPr lang="en-US" sz="3600" dirty="0">
                <a:solidFill>
                  <a:schemeClr val="tx1">
                    <a:lumMod val="65000"/>
                    <a:lumOff val="35000"/>
                  </a:schemeClr>
                </a:solidFill>
                <a:latin typeface="Trebuchet MS" pitchFamily="34" charset="0"/>
              </a:rPr>
              <a:t>Development</a:t>
            </a:r>
          </a:p>
        </p:txBody>
      </p:sp>
      <p:sp>
        <p:nvSpPr>
          <p:cNvPr id="11" name="TextBox 10">
            <a:extLst>
              <a:ext uri="{FF2B5EF4-FFF2-40B4-BE49-F238E27FC236}">
                <a16:creationId xmlns:a16="http://schemas.microsoft.com/office/drawing/2014/main" xmlns="" id="{F003760A-A3BD-4858-9466-C2B9ECB190E2}"/>
              </a:ext>
            </a:extLst>
          </p:cNvPr>
          <p:cNvSpPr txBox="1"/>
          <p:nvPr/>
        </p:nvSpPr>
        <p:spPr>
          <a:xfrm>
            <a:off x="515938" y="1275606"/>
            <a:ext cx="2088232" cy="461665"/>
          </a:xfrm>
          <a:prstGeom prst="rect">
            <a:avLst/>
          </a:prstGeom>
          <a:noFill/>
          <a:ln>
            <a:noFill/>
          </a:ln>
        </p:spPr>
        <p:txBody>
          <a:bodyPr wrap="square" rtlCol="0">
            <a:spAutoFit/>
          </a:bodyPr>
          <a:lstStyle/>
          <a:p>
            <a:r>
              <a:rPr lang="en-US" sz="2400" dirty="0">
                <a:solidFill>
                  <a:schemeClr val="bg1"/>
                </a:solidFill>
                <a:latin typeface="Trebuchet MS" pitchFamily="34" charset="0"/>
              </a:rPr>
              <a:t>Stakeholder</a:t>
            </a:r>
          </a:p>
        </p:txBody>
      </p:sp>
      <p:sp>
        <p:nvSpPr>
          <p:cNvPr id="12" name="TextBox 11">
            <a:extLst>
              <a:ext uri="{FF2B5EF4-FFF2-40B4-BE49-F238E27FC236}">
                <a16:creationId xmlns:a16="http://schemas.microsoft.com/office/drawing/2014/main" xmlns="" id="{E0DC21F6-23E8-4E83-81F4-12B675BACCF9}"/>
              </a:ext>
            </a:extLst>
          </p:cNvPr>
          <p:cNvSpPr txBox="1"/>
          <p:nvPr/>
        </p:nvSpPr>
        <p:spPr>
          <a:xfrm>
            <a:off x="515938" y="1832016"/>
            <a:ext cx="2088232" cy="461665"/>
          </a:xfrm>
          <a:prstGeom prst="rect">
            <a:avLst/>
          </a:prstGeom>
          <a:noFill/>
        </p:spPr>
        <p:txBody>
          <a:bodyPr wrap="square" rtlCol="0">
            <a:spAutoFit/>
          </a:bodyPr>
          <a:lstStyle/>
          <a:p>
            <a:r>
              <a:rPr lang="en-US" sz="2400" dirty="0">
                <a:solidFill>
                  <a:schemeClr val="bg1"/>
                </a:solidFill>
                <a:latin typeface="Trebuchet MS" pitchFamily="34" charset="0"/>
              </a:rPr>
              <a:t>BA</a:t>
            </a:r>
          </a:p>
        </p:txBody>
      </p:sp>
      <p:sp>
        <p:nvSpPr>
          <p:cNvPr id="13" name="TextBox 12">
            <a:extLst>
              <a:ext uri="{FF2B5EF4-FFF2-40B4-BE49-F238E27FC236}">
                <a16:creationId xmlns:a16="http://schemas.microsoft.com/office/drawing/2014/main" xmlns="" id="{74A7CBC6-F71D-4777-A20D-610CDCD18CDF}"/>
              </a:ext>
            </a:extLst>
          </p:cNvPr>
          <p:cNvSpPr txBox="1"/>
          <p:nvPr/>
        </p:nvSpPr>
        <p:spPr>
          <a:xfrm>
            <a:off x="515938" y="2388426"/>
            <a:ext cx="2088232" cy="461665"/>
          </a:xfrm>
          <a:prstGeom prst="rect">
            <a:avLst/>
          </a:prstGeom>
          <a:noFill/>
        </p:spPr>
        <p:txBody>
          <a:bodyPr wrap="square" rtlCol="0">
            <a:spAutoFit/>
          </a:bodyPr>
          <a:lstStyle/>
          <a:p>
            <a:r>
              <a:rPr lang="en-US" sz="2400" dirty="0">
                <a:solidFill>
                  <a:schemeClr val="bg1">
                    <a:alpha val="40000"/>
                  </a:schemeClr>
                </a:solidFill>
                <a:latin typeface="Trebuchet MS" pitchFamily="34" charset="0"/>
              </a:rPr>
              <a:t>UX</a:t>
            </a:r>
          </a:p>
        </p:txBody>
      </p:sp>
      <p:sp>
        <p:nvSpPr>
          <p:cNvPr id="18" name="TextBox 17">
            <a:extLst>
              <a:ext uri="{FF2B5EF4-FFF2-40B4-BE49-F238E27FC236}">
                <a16:creationId xmlns:a16="http://schemas.microsoft.com/office/drawing/2014/main" xmlns="" id="{C2ECB159-6064-4EF7-A9B3-BE9348E9C194}"/>
              </a:ext>
            </a:extLst>
          </p:cNvPr>
          <p:cNvSpPr txBox="1"/>
          <p:nvPr/>
        </p:nvSpPr>
        <p:spPr>
          <a:xfrm>
            <a:off x="515938" y="2944836"/>
            <a:ext cx="2088232" cy="461665"/>
          </a:xfrm>
          <a:prstGeom prst="rect">
            <a:avLst/>
          </a:prstGeom>
          <a:noFill/>
        </p:spPr>
        <p:txBody>
          <a:bodyPr wrap="square" rtlCol="0">
            <a:spAutoFit/>
          </a:bodyPr>
          <a:lstStyle/>
          <a:p>
            <a:r>
              <a:rPr lang="en-US" sz="2400" dirty="0">
                <a:solidFill>
                  <a:schemeClr val="bg1">
                    <a:alpha val="40000"/>
                  </a:schemeClr>
                </a:solidFill>
                <a:latin typeface="Trebuchet MS" pitchFamily="34" charset="0"/>
              </a:rPr>
              <a:t>Architect</a:t>
            </a:r>
          </a:p>
        </p:txBody>
      </p:sp>
      <p:sp>
        <p:nvSpPr>
          <p:cNvPr id="19" name="TextBox 18">
            <a:extLst>
              <a:ext uri="{FF2B5EF4-FFF2-40B4-BE49-F238E27FC236}">
                <a16:creationId xmlns:a16="http://schemas.microsoft.com/office/drawing/2014/main" xmlns="" id="{190A25A3-49D0-43B3-9B0B-46F823DA1884}"/>
              </a:ext>
            </a:extLst>
          </p:cNvPr>
          <p:cNvSpPr txBox="1"/>
          <p:nvPr/>
        </p:nvSpPr>
        <p:spPr>
          <a:xfrm>
            <a:off x="515938" y="3501245"/>
            <a:ext cx="2088232" cy="461665"/>
          </a:xfrm>
          <a:prstGeom prst="rect">
            <a:avLst/>
          </a:prstGeom>
          <a:noFill/>
        </p:spPr>
        <p:txBody>
          <a:bodyPr wrap="square" rtlCol="0">
            <a:spAutoFit/>
          </a:bodyPr>
          <a:lstStyle/>
          <a:p>
            <a:r>
              <a:rPr lang="en-US" sz="2400" dirty="0">
                <a:solidFill>
                  <a:schemeClr val="bg1">
                    <a:alpha val="40000"/>
                  </a:schemeClr>
                </a:solidFill>
                <a:latin typeface="Trebuchet MS" pitchFamily="34" charset="0"/>
              </a:rPr>
              <a:t>Dev lead</a:t>
            </a:r>
          </a:p>
        </p:txBody>
      </p:sp>
      <p:sp>
        <p:nvSpPr>
          <p:cNvPr id="20" name="TextBox 19">
            <a:extLst>
              <a:ext uri="{FF2B5EF4-FFF2-40B4-BE49-F238E27FC236}">
                <a16:creationId xmlns:a16="http://schemas.microsoft.com/office/drawing/2014/main" xmlns="" id="{BA506112-08B3-4445-B124-CA914029B475}"/>
              </a:ext>
            </a:extLst>
          </p:cNvPr>
          <p:cNvSpPr txBox="1"/>
          <p:nvPr/>
        </p:nvSpPr>
        <p:spPr>
          <a:xfrm>
            <a:off x="3515494" y="1275606"/>
            <a:ext cx="2088232" cy="461665"/>
          </a:xfrm>
          <a:prstGeom prst="rect">
            <a:avLst/>
          </a:prstGeom>
          <a:noFill/>
        </p:spPr>
        <p:txBody>
          <a:bodyPr wrap="square" rtlCol="0">
            <a:spAutoFit/>
          </a:bodyPr>
          <a:lstStyle/>
          <a:p>
            <a:r>
              <a:rPr lang="en-US" sz="2400" dirty="0">
                <a:solidFill>
                  <a:schemeClr val="bg1">
                    <a:alpha val="40000"/>
                  </a:schemeClr>
                </a:solidFill>
                <a:latin typeface="Trebuchet MS" pitchFamily="34" charset="0"/>
              </a:rPr>
              <a:t>Stakeholder</a:t>
            </a:r>
          </a:p>
        </p:txBody>
      </p:sp>
      <p:sp>
        <p:nvSpPr>
          <p:cNvPr id="21" name="TextBox 20">
            <a:extLst>
              <a:ext uri="{FF2B5EF4-FFF2-40B4-BE49-F238E27FC236}">
                <a16:creationId xmlns:a16="http://schemas.microsoft.com/office/drawing/2014/main" xmlns="" id="{382BE5B2-07D0-41E2-AD01-2F9F5FC74A88}"/>
              </a:ext>
            </a:extLst>
          </p:cNvPr>
          <p:cNvSpPr txBox="1"/>
          <p:nvPr/>
        </p:nvSpPr>
        <p:spPr>
          <a:xfrm>
            <a:off x="3515494" y="1832016"/>
            <a:ext cx="2088232" cy="461665"/>
          </a:xfrm>
          <a:prstGeom prst="rect">
            <a:avLst/>
          </a:prstGeom>
          <a:noFill/>
        </p:spPr>
        <p:txBody>
          <a:bodyPr wrap="square" rtlCol="0">
            <a:spAutoFit/>
          </a:bodyPr>
          <a:lstStyle/>
          <a:p>
            <a:r>
              <a:rPr lang="en-US" sz="2400" dirty="0">
                <a:solidFill>
                  <a:schemeClr val="bg1"/>
                </a:solidFill>
                <a:latin typeface="Trebuchet MS" pitchFamily="34" charset="0"/>
              </a:rPr>
              <a:t>BA</a:t>
            </a:r>
          </a:p>
        </p:txBody>
      </p:sp>
      <p:sp>
        <p:nvSpPr>
          <p:cNvPr id="22" name="TextBox 21">
            <a:extLst>
              <a:ext uri="{FF2B5EF4-FFF2-40B4-BE49-F238E27FC236}">
                <a16:creationId xmlns:a16="http://schemas.microsoft.com/office/drawing/2014/main" xmlns="" id="{541BE574-4A04-4A50-8CC8-A7C4A603B48E}"/>
              </a:ext>
            </a:extLst>
          </p:cNvPr>
          <p:cNvSpPr txBox="1"/>
          <p:nvPr/>
        </p:nvSpPr>
        <p:spPr>
          <a:xfrm>
            <a:off x="3515494" y="2388426"/>
            <a:ext cx="2088232" cy="461665"/>
          </a:xfrm>
          <a:prstGeom prst="rect">
            <a:avLst/>
          </a:prstGeom>
          <a:noFill/>
        </p:spPr>
        <p:txBody>
          <a:bodyPr wrap="square" rtlCol="0">
            <a:spAutoFit/>
          </a:bodyPr>
          <a:lstStyle/>
          <a:p>
            <a:r>
              <a:rPr lang="en-US" sz="2400" dirty="0">
                <a:solidFill>
                  <a:schemeClr val="bg1"/>
                </a:solidFill>
                <a:latin typeface="Trebuchet MS" pitchFamily="34" charset="0"/>
              </a:rPr>
              <a:t>UX</a:t>
            </a:r>
          </a:p>
        </p:txBody>
      </p:sp>
      <p:sp>
        <p:nvSpPr>
          <p:cNvPr id="23" name="TextBox 22">
            <a:extLst>
              <a:ext uri="{FF2B5EF4-FFF2-40B4-BE49-F238E27FC236}">
                <a16:creationId xmlns:a16="http://schemas.microsoft.com/office/drawing/2014/main" xmlns="" id="{8B475DDC-103A-41CF-8A07-BDC708FBA0B4}"/>
              </a:ext>
            </a:extLst>
          </p:cNvPr>
          <p:cNvSpPr txBox="1"/>
          <p:nvPr/>
        </p:nvSpPr>
        <p:spPr>
          <a:xfrm>
            <a:off x="3515494" y="2944836"/>
            <a:ext cx="2088232" cy="461665"/>
          </a:xfrm>
          <a:prstGeom prst="rect">
            <a:avLst/>
          </a:prstGeom>
          <a:noFill/>
        </p:spPr>
        <p:txBody>
          <a:bodyPr wrap="square" rtlCol="0">
            <a:spAutoFit/>
          </a:bodyPr>
          <a:lstStyle/>
          <a:p>
            <a:r>
              <a:rPr lang="en-US" sz="2400" dirty="0">
                <a:solidFill>
                  <a:schemeClr val="bg1">
                    <a:alpha val="40000"/>
                  </a:schemeClr>
                </a:solidFill>
                <a:latin typeface="Trebuchet MS" pitchFamily="34" charset="0"/>
              </a:rPr>
              <a:t>Architect</a:t>
            </a:r>
          </a:p>
        </p:txBody>
      </p:sp>
      <p:sp>
        <p:nvSpPr>
          <p:cNvPr id="24" name="TextBox 23">
            <a:extLst>
              <a:ext uri="{FF2B5EF4-FFF2-40B4-BE49-F238E27FC236}">
                <a16:creationId xmlns:a16="http://schemas.microsoft.com/office/drawing/2014/main" xmlns="" id="{6E059BD8-8887-4D2E-9F76-62E39231EBE2}"/>
              </a:ext>
            </a:extLst>
          </p:cNvPr>
          <p:cNvSpPr txBox="1"/>
          <p:nvPr/>
        </p:nvSpPr>
        <p:spPr>
          <a:xfrm>
            <a:off x="3515494" y="3501245"/>
            <a:ext cx="2088232" cy="461665"/>
          </a:xfrm>
          <a:prstGeom prst="rect">
            <a:avLst/>
          </a:prstGeom>
          <a:noFill/>
        </p:spPr>
        <p:txBody>
          <a:bodyPr wrap="square" rtlCol="0">
            <a:spAutoFit/>
          </a:bodyPr>
          <a:lstStyle/>
          <a:p>
            <a:r>
              <a:rPr lang="en-US" sz="2400" dirty="0">
                <a:solidFill>
                  <a:schemeClr val="bg1"/>
                </a:solidFill>
                <a:latin typeface="Trebuchet MS" pitchFamily="34" charset="0"/>
              </a:rPr>
              <a:t>Dev lead</a:t>
            </a:r>
          </a:p>
        </p:txBody>
      </p:sp>
      <p:sp>
        <p:nvSpPr>
          <p:cNvPr id="26" name="TextBox 25">
            <a:extLst>
              <a:ext uri="{FF2B5EF4-FFF2-40B4-BE49-F238E27FC236}">
                <a16:creationId xmlns:a16="http://schemas.microsoft.com/office/drawing/2014/main" xmlns="" id="{1A06F249-0553-4FBE-8871-3B87C50D1658}"/>
              </a:ext>
            </a:extLst>
          </p:cNvPr>
          <p:cNvSpPr txBox="1"/>
          <p:nvPr/>
        </p:nvSpPr>
        <p:spPr>
          <a:xfrm>
            <a:off x="6581192" y="1832016"/>
            <a:ext cx="2088232" cy="461665"/>
          </a:xfrm>
          <a:prstGeom prst="rect">
            <a:avLst/>
          </a:prstGeom>
          <a:noFill/>
        </p:spPr>
        <p:txBody>
          <a:bodyPr wrap="square" rtlCol="0">
            <a:spAutoFit/>
          </a:bodyPr>
          <a:lstStyle/>
          <a:p>
            <a:r>
              <a:rPr lang="en-US" sz="2400" dirty="0">
                <a:solidFill>
                  <a:schemeClr val="tx1">
                    <a:lumMod val="65000"/>
                    <a:lumOff val="35000"/>
                  </a:schemeClr>
                </a:solidFill>
                <a:latin typeface="Trebuchet MS" pitchFamily="34" charset="0"/>
              </a:rPr>
              <a:t>BA</a:t>
            </a:r>
          </a:p>
        </p:txBody>
      </p:sp>
      <p:sp>
        <p:nvSpPr>
          <p:cNvPr id="27" name="TextBox 26">
            <a:extLst>
              <a:ext uri="{FF2B5EF4-FFF2-40B4-BE49-F238E27FC236}">
                <a16:creationId xmlns:a16="http://schemas.microsoft.com/office/drawing/2014/main" xmlns="" id="{64C54C4C-D689-4A31-A451-7F804D97F22A}"/>
              </a:ext>
            </a:extLst>
          </p:cNvPr>
          <p:cNvSpPr txBox="1"/>
          <p:nvPr/>
        </p:nvSpPr>
        <p:spPr>
          <a:xfrm>
            <a:off x="6581192" y="2388426"/>
            <a:ext cx="2088232" cy="461665"/>
          </a:xfrm>
          <a:prstGeom prst="rect">
            <a:avLst/>
          </a:prstGeom>
          <a:noFill/>
        </p:spPr>
        <p:txBody>
          <a:bodyPr wrap="square" rtlCol="0">
            <a:spAutoFit/>
          </a:bodyPr>
          <a:lstStyle/>
          <a:p>
            <a:r>
              <a:rPr lang="en-US" sz="2400" dirty="0">
                <a:solidFill>
                  <a:schemeClr val="tx1">
                    <a:lumMod val="65000"/>
                    <a:lumOff val="35000"/>
                    <a:alpha val="40000"/>
                  </a:schemeClr>
                </a:solidFill>
                <a:latin typeface="Trebuchet MS" pitchFamily="34" charset="0"/>
              </a:rPr>
              <a:t>UX</a:t>
            </a:r>
          </a:p>
        </p:txBody>
      </p:sp>
      <p:sp>
        <p:nvSpPr>
          <p:cNvPr id="28" name="TextBox 27">
            <a:extLst>
              <a:ext uri="{FF2B5EF4-FFF2-40B4-BE49-F238E27FC236}">
                <a16:creationId xmlns:a16="http://schemas.microsoft.com/office/drawing/2014/main" xmlns="" id="{1F7CD904-B899-4A18-84AF-979FF97E0495}"/>
              </a:ext>
            </a:extLst>
          </p:cNvPr>
          <p:cNvSpPr txBox="1"/>
          <p:nvPr/>
        </p:nvSpPr>
        <p:spPr>
          <a:xfrm>
            <a:off x="6581192" y="2944836"/>
            <a:ext cx="2088232" cy="461665"/>
          </a:xfrm>
          <a:prstGeom prst="rect">
            <a:avLst/>
          </a:prstGeom>
          <a:noFill/>
        </p:spPr>
        <p:txBody>
          <a:bodyPr wrap="square" rtlCol="0">
            <a:spAutoFit/>
          </a:bodyPr>
          <a:lstStyle/>
          <a:p>
            <a:r>
              <a:rPr lang="en-US" sz="2400" dirty="0">
                <a:solidFill>
                  <a:schemeClr val="tx1">
                    <a:lumMod val="65000"/>
                    <a:lumOff val="35000"/>
                    <a:alpha val="40000"/>
                  </a:schemeClr>
                </a:solidFill>
                <a:latin typeface="Trebuchet MS" pitchFamily="34" charset="0"/>
              </a:rPr>
              <a:t>Architect</a:t>
            </a:r>
          </a:p>
        </p:txBody>
      </p:sp>
      <p:sp>
        <p:nvSpPr>
          <p:cNvPr id="29" name="TextBox 28">
            <a:extLst>
              <a:ext uri="{FF2B5EF4-FFF2-40B4-BE49-F238E27FC236}">
                <a16:creationId xmlns:a16="http://schemas.microsoft.com/office/drawing/2014/main" xmlns="" id="{079BED18-5312-4428-BDF1-91FD7333D093}"/>
              </a:ext>
            </a:extLst>
          </p:cNvPr>
          <p:cNvSpPr txBox="1"/>
          <p:nvPr/>
        </p:nvSpPr>
        <p:spPr>
          <a:xfrm>
            <a:off x="6581192" y="3501245"/>
            <a:ext cx="2088232" cy="461665"/>
          </a:xfrm>
          <a:prstGeom prst="rect">
            <a:avLst/>
          </a:prstGeom>
          <a:noFill/>
        </p:spPr>
        <p:txBody>
          <a:bodyPr wrap="square" rtlCol="0">
            <a:spAutoFit/>
          </a:bodyPr>
          <a:lstStyle/>
          <a:p>
            <a:r>
              <a:rPr lang="en-US" sz="2400" dirty="0">
                <a:solidFill>
                  <a:schemeClr val="tx1">
                    <a:lumMod val="65000"/>
                    <a:lumOff val="35000"/>
                    <a:alpha val="40000"/>
                  </a:schemeClr>
                </a:solidFill>
                <a:latin typeface="Trebuchet MS" pitchFamily="34" charset="0"/>
              </a:rPr>
              <a:t>Dev lead</a:t>
            </a:r>
          </a:p>
        </p:txBody>
      </p:sp>
      <p:sp>
        <p:nvSpPr>
          <p:cNvPr id="30" name="TextBox 29">
            <a:extLst>
              <a:ext uri="{FF2B5EF4-FFF2-40B4-BE49-F238E27FC236}">
                <a16:creationId xmlns:a16="http://schemas.microsoft.com/office/drawing/2014/main" xmlns="" id="{5D574919-3787-4EA8-914C-7AB713862F92}"/>
              </a:ext>
            </a:extLst>
          </p:cNvPr>
          <p:cNvSpPr txBox="1"/>
          <p:nvPr/>
        </p:nvSpPr>
        <p:spPr>
          <a:xfrm>
            <a:off x="6581192" y="4057654"/>
            <a:ext cx="2088232" cy="461665"/>
          </a:xfrm>
          <a:prstGeom prst="rect">
            <a:avLst/>
          </a:prstGeom>
          <a:noFill/>
        </p:spPr>
        <p:txBody>
          <a:bodyPr wrap="square" rtlCol="0">
            <a:spAutoFit/>
          </a:bodyPr>
          <a:lstStyle/>
          <a:p>
            <a:r>
              <a:rPr lang="en-US" sz="2400" dirty="0">
                <a:solidFill>
                  <a:schemeClr val="tx1">
                    <a:lumMod val="65000"/>
                    <a:lumOff val="35000"/>
                  </a:schemeClr>
                </a:solidFill>
                <a:latin typeface="Trebuchet MS" pitchFamily="34" charset="0"/>
              </a:rPr>
              <a:t>Dev team</a:t>
            </a:r>
          </a:p>
        </p:txBody>
      </p:sp>
      <p:sp>
        <p:nvSpPr>
          <p:cNvPr id="31" name="TextBox 30">
            <a:extLst>
              <a:ext uri="{FF2B5EF4-FFF2-40B4-BE49-F238E27FC236}">
                <a16:creationId xmlns:a16="http://schemas.microsoft.com/office/drawing/2014/main" xmlns="" id="{2C491AFE-11B8-4264-8600-EEE29D7B14C7}"/>
              </a:ext>
            </a:extLst>
          </p:cNvPr>
          <p:cNvSpPr txBox="1"/>
          <p:nvPr/>
        </p:nvSpPr>
        <p:spPr>
          <a:xfrm>
            <a:off x="3515494" y="4057654"/>
            <a:ext cx="2088232" cy="461665"/>
          </a:xfrm>
          <a:prstGeom prst="rect">
            <a:avLst/>
          </a:prstGeom>
          <a:noFill/>
        </p:spPr>
        <p:txBody>
          <a:bodyPr wrap="square" rtlCol="0">
            <a:spAutoFit/>
          </a:bodyPr>
          <a:lstStyle/>
          <a:p>
            <a:r>
              <a:rPr lang="en-US" sz="2400" dirty="0">
                <a:solidFill>
                  <a:schemeClr val="bg1">
                    <a:alpha val="40000"/>
                  </a:schemeClr>
                </a:solidFill>
                <a:latin typeface="Trebuchet MS" pitchFamily="34" charset="0"/>
              </a:rPr>
              <a:t>Dev team</a:t>
            </a:r>
          </a:p>
        </p:txBody>
      </p:sp>
      <p:cxnSp>
        <p:nvCxnSpPr>
          <p:cNvPr id="32" name="Straight Arrow Connector 31">
            <a:extLst>
              <a:ext uri="{FF2B5EF4-FFF2-40B4-BE49-F238E27FC236}">
                <a16:creationId xmlns:a16="http://schemas.microsoft.com/office/drawing/2014/main" xmlns="" id="{55A18E9F-9F61-431F-AFA4-59EA65A28B12}"/>
              </a:ext>
            </a:extLst>
          </p:cNvPr>
          <p:cNvCxnSpPr/>
          <p:nvPr/>
        </p:nvCxnSpPr>
        <p:spPr>
          <a:xfrm>
            <a:off x="251520" y="4948014"/>
            <a:ext cx="8417904" cy="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xmlns="" id="{E366B1D8-AA38-4877-80EB-7C1010D96088}"/>
              </a:ext>
            </a:extLst>
          </p:cNvPr>
          <p:cNvSpPr txBox="1"/>
          <p:nvPr/>
        </p:nvSpPr>
        <p:spPr>
          <a:xfrm>
            <a:off x="7848714" y="4614063"/>
            <a:ext cx="810094" cy="369332"/>
          </a:xfrm>
          <a:prstGeom prst="rect">
            <a:avLst/>
          </a:prstGeom>
          <a:noFill/>
        </p:spPr>
        <p:txBody>
          <a:bodyPr wrap="none" rtlCol="0">
            <a:spAutoFit/>
          </a:bodyPr>
          <a:lstStyle/>
          <a:p>
            <a:r>
              <a:rPr lang="ru-RU" dirty="0">
                <a:solidFill>
                  <a:schemeClr val="accent6">
                    <a:lumMod val="75000"/>
                  </a:schemeClr>
                </a:solidFill>
              </a:rPr>
              <a:t>Время</a:t>
            </a:r>
            <a:endParaRPr lang="en-US" dirty="0">
              <a:solidFill>
                <a:schemeClr val="accent6">
                  <a:lumMod val="75000"/>
                </a:schemeClr>
              </a:solidFill>
            </a:endParaRPr>
          </a:p>
        </p:txBody>
      </p:sp>
    </p:spTree>
    <p:extLst>
      <p:ext uri="{BB962C8B-B14F-4D97-AF65-F5344CB8AC3E}">
        <p14:creationId xmlns:p14="http://schemas.microsoft.com/office/powerpoint/2010/main" val="19545638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7D92"/>
        </a:solidFill>
        <a:effectLst/>
      </p:bgPr>
    </p:bg>
    <p:spTree>
      <p:nvGrpSpPr>
        <p:cNvPr id="1" name=""/>
        <p:cNvGrpSpPr/>
        <p:nvPr/>
      </p:nvGrpSpPr>
      <p:grpSpPr>
        <a:xfrm>
          <a:off x="0" y="0"/>
          <a:ext cx="0" cy="0"/>
          <a:chOff x="0" y="0"/>
          <a:chExt cx="0" cy="0"/>
        </a:xfrm>
      </p:grpSpPr>
      <p:sp>
        <p:nvSpPr>
          <p:cNvPr id="4" name="TextBox 3"/>
          <p:cNvSpPr txBox="1"/>
          <p:nvPr/>
        </p:nvSpPr>
        <p:spPr>
          <a:xfrm>
            <a:off x="323528" y="242272"/>
            <a:ext cx="7488832" cy="584775"/>
          </a:xfrm>
          <a:prstGeom prst="rect">
            <a:avLst/>
          </a:prstGeom>
          <a:noFill/>
        </p:spPr>
        <p:txBody>
          <a:bodyPr wrap="square" rtlCol="0">
            <a:spAutoFit/>
          </a:bodyPr>
          <a:lstStyle/>
          <a:p>
            <a:r>
              <a:rPr lang="ru-RU" sz="3200" dirty="0">
                <a:solidFill>
                  <a:schemeClr val="bg1"/>
                </a:solidFill>
                <a:latin typeface="Trebuchet MS" pitchFamily="34" charset="0"/>
              </a:rPr>
              <a:t>Внутрикомандное взаимодействие</a:t>
            </a:r>
            <a:endParaRPr lang="en-US" sz="3200" dirty="0">
              <a:solidFill>
                <a:schemeClr val="bg1"/>
              </a:solidFill>
              <a:latin typeface="Trebuchet MS" pitchFamily="34" charset="0"/>
            </a:endParaRPr>
          </a:p>
        </p:txBody>
      </p:sp>
      <p:sp>
        <p:nvSpPr>
          <p:cNvPr id="5" name="Прямоугольник 4"/>
          <p:cNvSpPr/>
          <p:nvPr/>
        </p:nvSpPr>
        <p:spPr>
          <a:xfrm>
            <a:off x="2152930" y="2586769"/>
            <a:ext cx="3976986" cy="369332"/>
          </a:xfrm>
          <a:prstGeom prst="rect">
            <a:avLst/>
          </a:prstGeom>
        </p:spPr>
        <p:txBody>
          <a:bodyPr wrap="none">
            <a:spAutoFit/>
          </a:bodyPr>
          <a:lstStyle/>
          <a:p>
            <a:r>
              <a:rPr lang="ru-RU" dirty="0">
                <a:solidFill>
                  <a:schemeClr val="bg1"/>
                </a:solidFill>
              </a:rPr>
              <a:t>Воркшопы по пересекающимся темам</a:t>
            </a:r>
          </a:p>
        </p:txBody>
      </p:sp>
      <p:sp>
        <p:nvSpPr>
          <p:cNvPr id="7" name="Прямоугольник 6"/>
          <p:cNvSpPr/>
          <p:nvPr/>
        </p:nvSpPr>
        <p:spPr>
          <a:xfrm>
            <a:off x="2152930" y="3824011"/>
            <a:ext cx="4464496" cy="646331"/>
          </a:xfrm>
          <a:prstGeom prst="rect">
            <a:avLst/>
          </a:prstGeom>
        </p:spPr>
        <p:txBody>
          <a:bodyPr wrap="square">
            <a:spAutoFit/>
          </a:bodyPr>
          <a:lstStyle/>
          <a:p>
            <a:r>
              <a:rPr lang="ru-RU" dirty="0">
                <a:solidFill>
                  <a:schemeClr val="bg1"/>
                </a:solidFill>
              </a:rPr>
              <a:t>У каждой темы - компетентный владелец</a:t>
            </a:r>
          </a:p>
          <a:p>
            <a:r>
              <a:rPr lang="ru-RU" dirty="0">
                <a:solidFill>
                  <a:schemeClr val="bg1"/>
                </a:solidFill>
              </a:rPr>
              <a:t> </a:t>
            </a:r>
          </a:p>
        </p:txBody>
      </p:sp>
      <p:sp>
        <p:nvSpPr>
          <p:cNvPr id="10" name="Прямоугольник 9"/>
          <p:cNvSpPr/>
          <p:nvPr/>
        </p:nvSpPr>
        <p:spPr>
          <a:xfrm>
            <a:off x="2152930" y="1417320"/>
            <a:ext cx="5947462" cy="369332"/>
          </a:xfrm>
          <a:prstGeom prst="rect">
            <a:avLst/>
          </a:prstGeom>
        </p:spPr>
        <p:txBody>
          <a:bodyPr wrap="none">
            <a:spAutoFit/>
          </a:bodyPr>
          <a:lstStyle/>
          <a:p>
            <a:r>
              <a:rPr lang="ru-RU" dirty="0">
                <a:solidFill>
                  <a:schemeClr val="bg1"/>
                </a:solidFill>
              </a:rPr>
              <a:t>Формальные мероприятия и коммуникации. И поменьше</a:t>
            </a:r>
          </a:p>
        </p:txBody>
      </p:sp>
      <p:pic>
        <p:nvPicPr>
          <p:cNvPr id="6" name="Picture 5">
            <a:extLst>
              <a:ext uri="{FF2B5EF4-FFF2-40B4-BE49-F238E27FC236}">
                <a16:creationId xmlns:a16="http://schemas.microsoft.com/office/drawing/2014/main" xmlns="" id="{EE430465-59A8-4D7A-A065-2913519462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964" y="3609256"/>
            <a:ext cx="612648" cy="612648"/>
          </a:xfrm>
          <a:prstGeom prst="rect">
            <a:avLst/>
          </a:prstGeom>
        </p:spPr>
      </p:pic>
      <p:pic>
        <p:nvPicPr>
          <p:cNvPr id="8" name="Picture 7">
            <a:extLst>
              <a:ext uri="{FF2B5EF4-FFF2-40B4-BE49-F238E27FC236}">
                <a16:creationId xmlns:a16="http://schemas.microsoft.com/office/drawing/2014/main" xmlns="" id="{0B2689FF-AAF5-4468-B47E-7BE932C569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5964" y="2427734"/>
            <a:ext cx="612648" cy="612648"/>
          </a:xfrm>
          <a:prstGeom prst="rect">
            <a:avLst/>
          </a:prstGeom>
        </p:spPr>
      </p:pic>
      <p:pic>
        <p:nvPicPr>
          <p:cNvPr id="3" name="Picture 2">
            <a:extLst>
              <a:ext uri="{FF2B5EF4-FFF2-40B4-BE49-F238E27FC236}">
                <a16:creationId xmlns:a16="http://schemas.microsoft.com/office/drawing/2014/main" xmlns="" id="{3FF1C7CF-4415-4000-9135-9CA4ED88E89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5964" y="1295662"/>
            <a:ext cx="612648" cy="612648"/>
          </a:xfrm>
          <a:prstGeom prst="rect">
            <a:avLst/>
          </a:prstGeom>
        </p:spPr>
      </p:pic>
    </p:spTree>
    <p:extLst>
      <p:ext uri="{BB962C8B-B14F-4D97-AF65-F5344CB8AC3E}">
        <p14:creationId xmlns:p14="http://schemas.microsoft.com/office/powerpoint/2010/main" val="21561412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7D92"/>
        </a:soli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xmlns="" id="{A8C44565-2E19-4CFF-9DDF-11C440CAB79F}"/>
              </a:ext>
            </a:extLst>
          </p:cNvPr>
          <p:cNvSpPr/>
          <p:nvPr/>
        </p:nvSpPr>
        <p:spPr>
          <a:xfrm>
            <a:off x="-114300" y="-76200"/>
            <a:ext cx="4895850" cy="5248275"/>
          </a:xfrm>
          <a:custGeom>
            <a:avLst/>
            <a:gdLst>
              <a:gd name="connsiteX0" fmla="*/ 104775 w 4895850"/>
              <a:gd name="connsiteY0" fmla="*/ 0 h 5248275"/>
              <a:gd name="connsiteX1" fmla="*/ 4676775 w 4895850"/>
              <a:gd name="connsiteY1" fmla="*/ 38100 h 5248275"/>
              <a:gd name="connsiteX2" fmla="*/ 4324350 w 4895850"/>
              <a:gd name="connsiteY2" fmla="*/ 257175 h 5248275"/>
              <a:gd name="connsiteX3" fmla="*/ 4829175 w 4895850"/>
              <a:gd name="connsiteY3" fmla="*/ 542925 h 5248275"/>
              <a:gd name="connsiteX4" fmla="*/ 4333875 w 4895850"/>
              <a:gd name="connsiteY4" fmla="*/ 762000 h 5248275"/>
              <a:gd name="connsiteX5" fmla="*/ 4733925 w 4895850"/>
              <a:gd name="connsiteY5" fmla="*/ 1152525 h 5248275"/>
              <a:gd name="connsiteX6" fmla="*/ 4124325 w 4895850"/>
              <a:gd name="connsiteY6" fmla="*/ 1400175 h 5248275"/>
              <a:gd name="connsiteX7" fmla="*/ 4686300 w 4895850"/>
              <a:gd name="connsiteY7" fmla="*/ 1771650 h 5248275"/>
              <a:gd name="connsiteX8" fmla="*/ 4191000 w 4895850"/>
              <a:gd name="connsiteY8" fmla="*/ 2124075 h 5248275"/>
              <a:gd name="connsiteX9" fmla="*/ 4772025 w 4895850"/>
              <a:gd name="connsiteY9" fmla="*/ 2352675 h 5248275"/>
              <a:gd name="connsiteX10" fmla="*/ 4248150 w 4895850"/>
              <a:gd name="connsiteY10" fmla="*/ 2647950 h 5248275"/>
              <a:gd name="connsiteX11" fmla="*/ 4657725 w 4895850"/>
              <a:gd name="connsiteY11" fmla="*/ 2895600 h 5248275"/>
              <a:gd name="connsiteX12" fmla="*/ 4124325 w 4895850"/>
              <a:gd name="connsiteY12" fmla="*/ 2933700 h 5248275"/>
              <a:gd name="connsiteX13" fmla="*/ 4791075 w 4895850"/>
              <a:gd name="connsiteY13" fmla="*/ 3095625 h 5248275"/>
              <a:gd name="connsiteX14" fmla="*/ 4276725 w 4895850"/>
              <a:gd name="connsiteY14" fmla="*/ 3381375 h 5248275"/>
              <a:gd name="connsiteX15" fmla="*/ 4743450 w 4895850"/>
              <a:gd name="connsiteY15" fmla="*/ 3810000 h 5248275"/>
              <a:gd name="connsiteX16" fmla="*/ 4248150 w 4895850"/>
              <a:gd name="connsiteY16" fmla="*/ 4019550 h 5248275"/>
              <a:gd name="connsiteX17" fmla="*/ 4895850 w 4895850"/>
              <a:gd name="connsiteY17" fmla="*/ 4171950 h 5248275"/>
              <a:gd name="connsiteX18" fmla="*/ 4143375 w 4895850"/>
              <a:gd name="connsiteY18" fmla="*/ 4438650 h 5248275"/>
              <a:gd name="connsiteX19" fmla="*/ 4695825 w 4895850"/>
              <a:gd name="connsiteY19" fmla="*/ 4476750 h 5248275"/>
              <a:gd name="connsiteX20" fmla="*/ 4171950 w 4895850"/>
              <a:gd name="connsiteY20" fmla="*/ 4638675 h 5248275"/>
              <a:gd name="connsiteX21" fmla="*/ 4638675 w 4895850"/>
              <a:gd name="connsiteY21" fmla="*/ 4762500 h 5248275"/>
              <a:gd name="connsiteX22" fmla="*/ 4343400 w 4895850"/>
              <a:gd name="connsiteY22" fmla="*/ 4876800 h 5248275"/>
              <a:gd name="connsiteX23" fmla="*/ 4743450 w 4895850"/>
              <a:gd name="connsiteY23" fmla="*/ 5086350 h 5248275"/>
              <a:gd name="connsiteX24" fmla="*/ 4429125 w 4895850"/>
              <a:gd name="connsiteY24" fmla="*/ 5248275 h 5248275"/>
              <a:gd name="connsiteX25" fmla="*/ 0 w 4895850"/>
              <a:gd name="connsiteY25" fmla="*/ 5248275 h 5248275"/>
              <a:gd name="connsiteX26" fmla="*/ 104775 w 4895850"/>
              <a:gd name="connsiteY26" fmla="*/ 0 h 524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95850" h="5248275">
                <a:moveTo>
                  <a:pt x="104775" y="0"/>
                </a:moveTo>
                <a:lnTo>
                  <a:pt x="4676775" y="38100"/>
                </a:lnTo>
                <a:lnTo>
                  <a:pt x="4324350" y="257175"/>
                </a:lnTo>
                <a:lnTo>
                  <a:pt x="4829175" y="542925"/>
                </a:lnTo>
                <a:lnTo>
                  <a:pt x="4333875" y="762000"/>
                </a:lnTo>
                <a:lnTo>
                  <a:pt x="4733925" y="1152525"/>
                </a:lnTo>
                <a:lnTo>
                  <a:pt x="4124325" y="1400175"/>
                </a:lnTo>
                <a:lnTo>
                  <a:pt x="4686300" y="1771650"/>
                </a:lnTo>
                <a:lnTo>
                  <a:pt x="4191000" y="2124075"/>
                </a:lnTo>
                <a:lnTo>
                  <a:pt x="4772025" y="2352675"/>
                </a:lnTo>
                <a:lnTo>
                  <a:pt x="4248150" y="2647950"/>
                </a:lnTo>
                <a:lnTo>
                  <a:pt x="4657725" y="2895600"/>
                </a:lnTo>
                <a:lnTo>
                  <a:pt x="4124325" y="2933700"/>
                </a:lnTo>
                <a:lnTo>
                  <a:pt x="4791075" y="3095625"/>
                </a:lnTo>
                <a:lnTo>
                  <a:pt x="4276725" y="3381375"/>
                </a:lnTo>
                <a:lnTo>
                  <a:pt x="4743450" y="3810000"/>
                </a:lnTo>
                <a:lnTo>
                  <a:pt x="4248150" y="4019550"/>
                </a:lnTo>
                <a:lnTo>
                  <a:pt x="4895850" y="4171950"/>
                </a:lnTo>
                <a:lnTo>
                  <a:pt x="4143375" y="4438650"/>
                </a:lnTo>
                <a:lnTo>
                  <a:pt x="4695825" y="4476750"/>
                </a:lnTo>
                <a:lnTo>
                  <a:pt x="4171950" y="4638675"/>
                </a:lnTo>
                <a:lnTo>
                  <a:pt x="4638675" y="4762500"/>
                </a:lnTo>
                <a:lnTo>
                  <a:pt x="4343400" y="4876800"/>
                </a:lnTo>
                <a:lnTo>
                  <a:pt x="4743450" y="5086350"/>
                </a:lnTo>
                <a:lnTo>
                  <a:pt x="4429125" y="5248275"/>
                </a:lnTo>
                <a:lnTo>
                  <a:pt x="0" y="5248275"/>
                </a:lnTo>
                <a:lnTo>
                  <a:pt x="104775"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60BF47AF-60BE-428F-891D-287F2DEC5C7C}"/>
              </a:ext>
            </a:extLst>
          </p:cNvPr>
          <p:cNvSpPr txBox="1"/>
          <p:nvPr/>
        </p:nvSpPr>
        <p:spPr>
          <a:xfrm>
            <a:off x="515938" y="195486"/>
            <a:ext cx="3479998" cy="584775"/>
          </a:xfrm>
          <a:prstGeom prst="rect">
            <a:avLst/>
          </a:prstGeom>
          <a:noFill/>
        </p:spPr>
        <p:txBody>
          <a:bodyPr wrap="square" rtlCol="0">
            <a:spAutoFit/>
          </a:bodyPr>
          <a:lstStyle/>
          <a:p>
            <a:r>
              <a:rPr lang="ru-RU" sz="3200" dirty="0">
                <a:solidFill>
                  <a:schemeClr val="bg1"/>
                </a:solidFill>
                <a:latin typeface="Trebuchet MS" pitchFamily="34" charset="0"/>
              </a:rPr>
              <a:t>Так себе…</a:t>
            </a:r>
            <a:endParaRPr lang="en-US" sz="3200" dirty="0">
              <a:solidFill>
                <a:schemeClr val="bg1"/>
              </a:solidFill>
              <a:latin typeface="Trebuchet MS" pitchFamily="34" charset="0"/>
            </a:endParaRPr>
          </a:p>
        </p:txBody>
      </p:sp>
      <p:sp>
        <p:nvSpPr>
          <p:cNvPr id="3" name="Freeform: Shape 2">
            <a:extLst>
              <a:ext uri="{FF2B5EF4-FFF2-40B4-BE49-F238E27FC236}">
                <a16:creationId xmlns:a16="http://schemas.microsoft.com/office/drawing/2014/main" xmlns="" id="{6D65E7A4-AAE8-4AD1-BEA9-EC05D3EECFC7}"/>
              </a:ext>
            </a:extLst>
          </p:cNvPr>
          <p:cNvSpPr/>
          <p:nvPr/>
        </p:nvSpPr>
        <p:spPr>
          <a:xfrm>
            <a:off x="179512" y="1563638"/>
            <a:ext cx="2867025" cy="1257300"/>
          </a:xfrm>
          <a:custGeom>
            <a:avLst/>
            <a:gdLst>
              <a:gd name="connsiteX0" fmla="*/ 0 w 2867025"/>
              <a:gd name="connsiteY0" fmla="*/ 1257300 h 1257300"/>
              <a:gd name="connsiteX1" fmla="*/ 1123950 w 2867025"/>
              <a:gd name="connsiteY1" fmla="*/ 1162050 h 1257300"/>
              <a:gd name="connsiteX2" fmla="*/ 2171700 w 2867025"/>
              <a:gd name="connsiteY2" fmla="*/ 657225 h 1257300"/>
              <a:gd name="connsiteX3" fmla="*/ 2867025 w 2867025"/>
              <a:gd name="connsiteY3" fmla="*/ 0 h 1257300"/>
              <a:gd name="connsiteX4" fmla="*/ 2838450 w 2867025"/>
              <a:gd name="connsiteY4" fmla="*/ 9525 h 1257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7025" h="1257300">
                <a:moveTo>
                  <a:pt x="0" y="1257300"/>
                </a:moveTo>
                <a:lnTo>
                  <a:pt x="1123950" y="1162050"/>
                </a:lnTo>
                <a:lnTo>
                  <a:pt x="2171700" y="657225"/>
                </a:lnTo>
                <a:lnTo>
                  <a:pt x="2867025" y="0"/>
                </a:lnTo>
                <a:lnTo>
                  <a:pt x="2838450" y="9525"/>
                </a:ln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xmlns="" id="{43B1EB0B-8154-425B-827F-896F5A824708}"/>
              </a:ext>
            </a:extLst>
          </p:cNvPr>
          <p:cNvSpPr/>
          <p:nvPr/>
        </p:nvSpPr>
        <p:spPr>
          <a:xfrm>
            <a:off x="379537" y="1716038"/>
            <a:ext cx="3038475" cy="1628775"/>
          </a:xfrm>
          <a:custGeom>
            <a:avLst/>
            <a:gdLst>
              <a:gd name="connsiteX0" fmla="*/ 0 w 3038475"/>
              <a:gd name="connsiteY0" fmla="*/ 1628775 h 1628775"/>
              <a:gd name="connsiteX1" fmla="*/ 1076325 w 3038475"/>
              <a:gd name="connsiteY1" fmla="*/ 1238250 h 1628775"/>
              <a:gd name="connsiteX2" fmla="*/ 2124075 w 3038475"/>
              <a:gd name="connsiteY2" fmla="*/ 638175 h 1628775"/>
              <a:gd name="connsiteX3" fmla="*/ 3028950 w 3038475"/>
              <a:gd name="connsiteY3" fmla="*/ 0 h 1628775"/>
              <a:gd name="connsiteX4" fmla="*/ 3038475 w 3038475"/>
              <a:gd name="connsiteY4" fmla="*/ 9525 h 1628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8475" h="1628775">
                <a:moveTo>
                  <a:pt x="0" y="1628775"/>
                </a:moveTo>
                <a:lnTo>
                  <a:pt x="1076325" y="1238250"/>
                </a:lnTo>
                <a:lnTo>
                  <a:pt x="2124075" y="638175"/>
                </a:lnTo>
                <a:lnTo>
                  <a:pt x="3028950" y="0"/>
                </a:lnTo>
                <a:lnTo>
                  <a:pt x="3038475" y="9525"/>
                </a:ln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xmlns="" id="{9518B829-2B54-4D38-8BC6-8D313360093C}"/>
              </a:ext>
            </a:extLst>
          </p:cNvPr>
          <p:cNvSpPr/>
          <p:nvPr/>
        </p:nvSpPr>
        <p:spPr>
          <a:xfrm>
            <a:off x="560512" y="2544713"/>
            <a:ext cx="2819400" cy="1085850"/>
          </a:xfrm>
          <a:custGeom>
            <a:avLst/>
            <a:gdLst>
              <a:gd name="connsiteX0" fmla="*/ 0 w 2819400"/>
              <a:gd name="connsiteY0" fmla="*/ 1085850 h 1085850"/>
              <a:gd name="connsiteX1" fmla="*/ 1000125 w 2819400"/>
              <a:gd name="connsiteY1" fmla="*/ 495300 h 1085850"/>
              <a:gd name="connsiteX2" fmla="*/ 1905000 w 2819400"/>
              <a:gd name="connsiteY2" fmla="*/ 0 h 1085850"/>
              <a:gd name="connsiteX3" fmla="*/ 2819400 w 2819400"/>
              <a:gd name="connsiteY3" fmla="*/ 161925 h 1085850"/>
            </a:gdLst>
            <a:ahLst/>
            <a:cxnLst>
              <a:cxn ang="0">
                <a:pos x="connsiteX0" y="connsiteY0"/>
              </a:cxn>
              <a:cxn ang="0">
                <a:pos x="connsiteX1" y="connsiteY1"/>
              </a:cxn>
              <a:cxn ang="0">
                <a:pos x="connsiteX2" y="connsiteY2"/>
              </a:cxn>
              <a:cxn ang="0">
                <a:pos x="connsiteX3" y="connsiteY3"/>
              </a:cxn>
            </a:cxnLst>
            <a:rect l="l" t="t" r="r" b="b"/>
            <a:pathLst>
              <a:path w="2819400" h="1085850">
                <a:moveTo>
                  <a:pt x="0" y="1085850"/>
                </a:moveTo>
                <a:lnTo>
                  <a:pt x="1000125" y="495300"/>
                </a:lnTo>
                <a:lnTo>
                  <a:pt x="1905000" y="0"/>
                </a:lnTo>
                <a:lnTo>
                  <a:pt x="2819400" y="161925"/>
                </a:ln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D4B08DF2-C987-4E58-8F08-594ADEA65DC9}"/>
              </a:ext>
            </a:extLst>
          </p:cNvPr>
          <p:cNvSpPr/>
          <p:nvPr/>
        </p:nvSpPr>
        <p:spPr>
          <a:xfrm rot="19874596">
            <a:off x="1237057" y="2192785"/>
            <a:ext cx="1404903" cy="819248"/>
          </a:xfrm>
          <a:prstGeom prst="rect">
            <a:avLst/>
          </a:prstGeom>
          <a:noFill/>
          <a:ln w="12700">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xmlns="" id="{6BB9B8A0-6D11-4B47-8DB1-277AA55473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268" y="2332533"/>
            <a:ext cx="298244" cy="298244"/>
          </a:xfrm>
          <a:prstGeom prst="rect">
            <a:avLst/>
          </a:prstGeom>
        </p:spPr>
      </p:pic>
      <p:pic>
        <p:nvPicPr>
          <p:cNvPr id="14" name="Picture 13">
            <a:extLst>
              <a:ext uri="{FF2B5EF4-FFF2-40B4-BE49-F238E27FC236}">
                <a16:creationId xmlns:a16="http://schemas.microsoft.com/office/drawing/2014/main" xmlns="" id="{8026D114-4B12-4595-9425-9BC82D882A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2" y="3150798"/>
            <a:ext cx="298244" cy="298244"/>
          </a:xfrm>
          <a:prstGeom prst="rect">
            <a:avLst/>
          </a:prstGeom>
        </p:spPr>
      </p:pic>
      <p:pic>
        <p:nvPicPr>
          <p:cNvPr id="15" name="Picture 14">
            <a:extLst>
              <a:ext uri="{FF2B5EF4-FFF2-40B4-BE49-F238E27FC236}">
                <a16:creationId xmlns:a16="http://schemas.microsoft.com/office/drawing/2014/main" xmlns="" id="{8B7C9A68-1415-4991-B2F8-EEC95067BE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390" y="3809713"/>
            <a:ext cx="298244" cy="298244"/>
          </a:xfrm>
          <a:prstGeom prst="rect">
            <a:avLst/>
          </a:prstGeom>
        </p:spPr>
      </p:pic>
      <p:cxnSp>
        <p:nvCxnSpPr>
          <p:cNvPr id="17" name="Straight Connector 16">
            <a:extLst>
              <a:ext uri="{FF2B5EF4-FFF2-40B4-BE49-F238E27FC236}">
                <a16:creationId xmlns:a16="http://schemas.microsoft.com/office/drawing/2014/main" xmlns="" id="{8991A0A9-A640-4041-9B22-A7A4568B5C47}"/>
              </a:ext>
            </a:extLst>
          </p:cNvPr>
          <p:cNvCxnSpPr>
            <a:cxnSpLocks/>
          </p:cNvCxnSpPr>
          <p:nvPr/>
        </p:nvCxnSpPr>
        <p:spPr>
          <a:xfrm flipV="1">
            <a:off x="1054349" y="2068872"/>
            <a:ext cx="1752786" cy="888702"/>
          </a:xfrm>
          <a:prstGeom prst="line">
            <a:avLst/>
          </a:prstGeom>
          <a:ln>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B5927B08-F772-429D-A980-D72AB0E66902}"/>
              </a:ext>
            </a:extLst>
          </p:cNvPr>
          <p:cNvCxnSpPr>
            <a:cxnSpLocks/>
          </p:cNvCxnSpPr>
          <p:nvPr/>
        </p:nvCxnSpPr>
        <p:spPr>
          <a:xfrm flipV="1">
            <a:off x="1206749" y="2259112"/>
            <a:ext cx="1752786" cy="888702"/>
          </a:xfrm>
          <a:prstGeom prst="line">
            <a:avLst/>
          </a:prstGeom>
          <a:ln>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05356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7D92"/>
        </a:soli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xmlns="" id="{A8C44565-2E19-4CFF-9DDF-11C440CAB79F}"/>
              </a:ext>
            </a:extLst>
          </p:cNvPr>
          <p:cNvSpPr/>
          <p:nvPr/>
        </p:nvSpPr>
        <p:spPr>
          <a:xfrm>
            <a:off x="-114300" y="-76200"/>
            <a:ext cx="4895850" cy="5248275"/>
          </a:xfrm>
          <a:custGeom>
            <a:avLst/>
            <a:gdLst>
              <a:gd name="connsiteX0" fmla="*/ 104775 w 4895850"/>
              <a:gd name="connsiteY0" fmla="*/ 0 h 5248275"/>
              <a:gd name="connsiteX1" fmla="*/ 4676775 w 4895850"/>
              <a:gd name="connsiteY1" fmla="*/ 38100 h 5248275"/>
              <a:gd name="connsiteX2" fmla="*/ 4324350 w 4895850"/>
              <a:gd name="connsiteY2" fmla="*/ 257175 h 5248275"/>
              <a:gd name="connsiteX3" fmla="*/ 4829175 w 4895850"/>
              <a:gd name="connsiteY3" fmla="*/ 542925 h 5248275"/>
              <a:gd name="connsiteX4" fmla="*/ 4333875 w 4895850"/>
              <a:gd name="connsiteY4" fmla="*/ 762000 h 5248275"/>
              <a:gd name="connsiteX5" fmla="*/ 4733925 w 4895850"/>
              <a:gd name="connsiteY5" fmla="*/ 1152525 h 5248275"/>
              <a:gd name="connsiteX6" fmla="*/ 4124325 w 4895850"/>
              <a:gd name="connsiteY6" fmla="*/ 1400175 h 5248275"/>
              <a:gd name="connsiteX7" fmla="*/ 4686300 w 4895850"/>
              <a:gd name="connsiteY7" fmla="*/ 1771650 h 5248275"/>
              <a:gd name="connsiteX8" fmla="*/ 4191000 w 4895850"/>
              <a:gd name="connsiteY8" fmla="*/ 2124075 h 5248275"/>
              <a:gd name="connsiteX9" fmla="*/ 4772025 w 4895850"/>
              <a:gd name="connsiteY9" fmla="*/ 2352675 h 5248275"/>
              <a:gd name="connsiteX10" fmla="*/ 4248150 w 4895850"/>
              <a:gd name="connsiteY10" fmla="*/ 2647950 h 5248275"/>
              <a:gd name="connsiteX11" fmla="*/ 4657725 w 4895850"/>
              <a:gd name="connsiteY11" fmla="*/ 2895600 h 5248275"/>
              <a:gd name="connsiteX12" fmla="*/ 4124325 w 4895850"/>
              <a:gd name="connsiteY12" fmla="*/ 2933700 h 5248275"/>
              <a:gd name="connsiteX13" fmla="*/ 4791075 w 4895850"/>
              <a:gd name="connsiteY13" fmla="*/ 3095625 h 5248275"/>
              <a:gd name="connsiteX14" fmla="*/ 4276725 w 4895850"/>
              <a:gd name="connsiteY14" fmla="*/ 3381375 h 5248275"/>
              <a:gd name="connsiteX15" fmla="*/ 4743450 w 4895850"/>
              <a:gd name="connsiteY15" fmla="*/ 3810000 h 5248275"/>
              <a:gd name="connsiteX16" fmla="*/ 4248150 w 4895850"/>
              <a:gd name="connsiteY16" fmla="*/ 4019550 h 5248275"/>
              <a:gd name="connsiteX17" fmla="*/ 4895850 w 4895850"/>
              <a:gd name="connsiteY17" fmla="*/ 4171950 h 5248275"/>
              <a:gd name="connsiteX18" fmla="*/ 4143375 w 4895850"/>
              <a:gd name="connsiteY18" fmla="*/ 4438650 h 5248275"/>
              <a:gd name="connsiteX19" fmla="*/ 4695825 w 4895850"/>
              <a:gd name="connsiteY19" fmla="*/ 4476750 h 5248275"/>
              <a:gd name="connsiteX20" fmla="*/ 4171950 w 4895850"/>
              <a:gd name="connsiteY20" fmla="*/ 4638675 h 5248275"/>
              <a:gd name="connsiteX21" fmla="*/ 4638675 w 4895850"/>
              <a:gd name="connsiteY21" fmla="*/ 4762500 h 5248275"/>
              <a:gd name="connsiteX22" fmla="*/ 4343400 w 4895850"/>
              <a:gd name="connsiteY22" fmla="*/ 4876800 h 5248275"/>
              <a:gd name="connsiteX23" fmla="*/ 4743450 w 4895850"/>
              <a:gd name="connsiteY23" fmla="*/ 5086350 h 5248275"/>
              <a:gd name="connsiteX24" fmla="*/ 4429125 w 4895850"/>
              <a:gd name="connsiteY24" fmla="*/ 5248275 h 5248275"/>
              <a:gd name="connsiteX25" fmla="*/ 0 w 4895850"/>
              <a:gd name="connsiteY25" fmla="*/ 5248275 h 5248275"/>
              <a:gd name="connsiteX26" fmla="*/ 104775 w 4895850"/>
              <a:gd name="connsiteY26" fmla="*/ 0 h 524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95850" h="5248275">
                <a:moveTo>
                  <a:pt x="104775" y="0"/>
                </a:moveTo>
                <a:lnTo>
                  <a:pt x="4676775" y="38100"/>
                </a:lnTo>
                <a:lnTo>
                  <a:pt x="4324350" y="257175"/>
                </a:lnTo>
                <a:lnTo>
                  <a:pt x="4829175" y="542925"/>
                </a:lnTo>
                <a:lnTo>
                  <a:pt x="4333875" y="762000"/>
                </a:lnTo>
                <a:lnTo>
                  <a:pt x="4733925" y="1152525"/>
                </a:lnTo>
                <a:lnTo>
                  <a:pt x="4124325" y="1400175"/>
                </a:lnTo>
                <a:lnTo>
                  <a:pt x="4686300" y="1771650"/>
                </a:lnTo>
                <a:lnTo>
                  <a:pt x="4191000" y="2124075"/>
                </a:lnTo>
                <a:lnTo>
                  <a:pt x="4772025" y="2352675"/>
                </a:lnTo>
                <a:lnTo>
                  <a:pt x="4248150" y="2647950"/>
                </a:lnTo>
                <a:lnTo>
                  <a:pt x="4657725" y="2895600"/>
                </a:lnTo>
                <a:lnTo>
                  <a:pt x="4124325" y="2933700"/>
                </a:lnTo>
                <a:lnTo>
                  <a:pt x="4791075" y="3095625"/>
                </a:lnTo>
                <a:lnTo>
                  <a:pt x="4276725" y="3381375"/>
                </a:lnTo>
                <a:lnTo>
                  <a:pt x="4743450" y="3810000"/>
                </a:lnTo>
                <a:lnTo>
                  <a:pt x="4248150" y="4019550"/>
                </a:lnTo>
                <a:lnTo>
                  <a:pt x="4895850" y="4171950"/>
                </a:lnTo>
                <a:lnTo>
                  <a:pt x="4143375" y="4438650"/>
                </a:lnTo>
                <a:lnTo>
                  <a:pt x="4695825" y="4476750"/>
                </a:lnTo>
                <a:lnTo>
                  <a:pt x="4171950" y="4638675"/>
                </a:lnTo>
                <a:lnTo>
                  <a:pt x="4638675" y="4762500"/>
                </a:lnTo>
                <a:lnTo>
                  <a:pt x="4343400" y="4876800"/>
                </a:lnTo>
                <a:lnTo>
                  <a:pt x="4743450" y="5086350"/>
                </a:lnTo>
                <a:lnTo>
                  <a:pt x="4429125" y="5248275"/>
                </a:lnTo>
                <a:lnTo>
                  <a:pt x="0" y="5248275"/>
                </a:lnTo>
                <a:lnTo>
                  <a:pt x="104775"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60BF47AF-60BE-428F-891D-287F2DEC5C7C}"/>
              </a:ext>
            </a:extLst>
          </p:cNvPr>
          <p:cNvSpPr txBox="1"/>
          <p:nvPr/>
        </p:nvSpPr>
        <p:spPr>
          <a:xfrm>
            <a:off x="515938" y="195486"/>
            <a:ext cx="3479998" cy="584775"/>
          </a:xfrm>
          <a:prstGeom prst="rect">
            <a:avLst/>
          </a:prstGeom>
          <a:noFill/>
        </p:spPr>
        <p:txBody>
          <a:bodyPr wrap="square" rtlCol="0">
            <a:spAutoFit/>
          </a:bodyPr>
          <a:lstStyle/>
          <a:p>
            <a:r>
              <a:rPr lang="ru-RU" sz="3200" dirty="0">
                <a:solidFill>
                  <a:schemeClr val="bg1"/>
                </a:solidFill>
                <a:latin typeface="Trebuchet MS" pitchFamily="34" charset="0"/>
              </a:rPr>
              <a:t>Так себе…</a:t>
            </a:r>
            <a:endParaRPr lang="en-US" sz="3200" dirty="0">
              <a:solidFill>
                <a:schemeClr val="bg1"/>
              </a:solidFill>
              <a:latin typeface="Trebuchet MS" pitchFamily="34" charset="0"/>
            </a:endParaRPr>
          </a:p>
        </p:txBody>
      </p:sp>
      <p:sp>
        <p:nvSpPr>
          <p:cNvPr id="6" name="TextBox 5">
            <a:extLst>
              <a:ext uri="{FF2B5EF4-FFF2-40B4-BE49-F238E27FC236}">
                <a16:creationId xmlns:a16="http://schemas.microsoft.com/office/drawing/2014/main" xmlns="" id="{1E046CD4-5FC1-407B-A497-E6CE87880E37}"/>
              </a:ext>
            </a:extLst>
          </p:cNvPr>
          <p:cNvSpPr txBox="1"/>
          <p:nvPr/>
        </p:nvSpPr>
        <p:spPr>
          <a:xfrm>
            <a:off x="5152281" y="195486"/>
            <a:ext cx="3479998" cy="584775"/>
          </a:xfrm>
          <a:prstGeom prst="rect">
            <a:avLst/>
          </a:prstGeom>
          <a:noFill/>
        </p:spPr>
        <p:txBody>
          <a:bodyPr wrap="square" rtlCol="0">
            <a:spAutoFit/>
          </a:bodyPr>
          <a:lstStyle/>
          <a:p>
            <a:r>
              <a:rPr lang="ru-RU" sz="3200" dirty="0">
                <a:solidFill>
                  <a:schemeClr val="bg1"/>
                </a:solidFill>
                <a:latin typeface="Trebuchet MS" pitchFamily="34" charset="0"/>
              </a:rPr>
              <a:t>Уже лучше!</a:t>
            </a:r>
            <a:endParaRPr lang="en-US" sz="3200" dirty="0">
              <a:solidFill>
                <a:schemeClr val="bg1"/>
              </a:solidFill>
              <a:latin typeface="Trebuchet MS" pitchFamily="34" charset="0"/>
            </a:endParaRPr>
          </a:p>
        </p:txBody>
      </p:sp>
      <p:sp>
        <p:nvSpPr>
          <p:cNvPr id="3" name="Freeform: Shape 2">
            <a:extLst>
              <a:ext uri="{FF2B5EF4-FFF2-40B4-BE49-F238E27FC236}">
                <a16:creationId xmlns:a16="http://schemas.microsoft.com/office/drawing/2014/main" xmlns="" id="{6D65E7A4-AAE8-4AD1-BEA9-EC05D3EECFC7}"/>
              </a:ext>
            </a:extLst>
          </p:cNvPr>
          <p:cNvSpPr/>
          <p:nvPr/>
        </p:nvSpPr>
        <p:spPr>
          <a:xfrm>
            <a:off x="179512" y="1563638"/>
            <a:ext cx="2867025" cy="1257300"/>
          </a:xfrm>
          <a:custGeom>
            <a:avLst/>
            <a:gdLst>
              <a:gd name="connsiteX0" fmla="*/ 0 w 2867025"/>
              <a:gd name="connsiteY0" fmla="*/ 1257300 h 1257300"/>
              <a:gd name="connsiteX1" fmla="*/ 1123950 w 2867025"/>
              <a:gd name="connsiteY1" fmla="*/ 1162050 h 1257300"/>
              <a:gd name="connsiteX2" fmla="*/ 2171700 w 2867025"/>
              <a:gd name="connsiteY2" fmla="*/ 657225 h 1257300"/>
              <a:gd name="connsiteX3" fmla="*/ 2867025 w 2867025"/>
              <a:gd name="connsiteY3" fmla="*/ 0 h 1257300"/>
              <a:gd name="connsiteX4" fmla="*/ 2838450 w 2867025"/>
              <a:gd name="connsiteY4" fmla="*/ 9525 h 1257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7025" h="1257300">
                <a:moveTo>
                  <a:pt x="0" y="1257300"/>
                </a:moveTo>
                <a:lnTo>
                  <a:pt x="1123950" y="1162050"/>
                </a:lnTo>
                <a:lnTo>
                  <a:pt x="2171700" y="657225"/>
                </a:lnTo>
                <a:lnTo>
                  <a:pt x="2867025" y="0"/>
                </a:lnTo>
                <a:lnTo>
                  <a:pt x="2838450" y="9525"/>
                </a:ln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xmlns="" id="{43B1EB0B-8154-425B-827F-896F5A824708}"/>
              </a:ext>
            </a:extLst>
          </p:cNvPr>
          <p:cNvSpPr/>
          <p:nvPr/>
        </p:nvSpPr>
        <p:spPr>
          <a:xfrm>
            <a:off x="379537" y="1716038"/>
            <a:ext cx="3038475" cy="1628775"/>
          </a:xfrm>
          <a:custGeom>
            <a:avLst/>
            <a:gdLst>
              <a:gd name="connsiteX0" fmla="*/ 0 w 3038475"/>
              <a:gd name="connsiteY0" fmla="*/ 1628775 h 1628775"/>
              <a:gd name="connsiteX1" fmla="*/ 1076325 w 3038475"/>
              <a:gd name="connsiteY1" fmla="*/ 1238250 h 1628775"/>
              <a:gd name="connsiteX2" fmla="*/ 2124075 w 3038475"/>
              <a:gd name="connsiteY2" fmla="*/ 638175 h 1628775"/>
              <a:gd name="connsiteX3" fmla="*/ 3028950 w 3038475"/>
              <a:gd name="connsiteY3" fmla="*/ 0 h 1628775"/>
              <a:gd name="connsiteX4" fmla="*/ 3038475 w 3038475"/>
              <a:gd name="connsiteY4" fmla="*/ 9525 h 1628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8475" h="1628775">
                <a:moveTo>
                  <a:pt x="0" y="1628775"/>
                </a:moveTo>
                <a:lnTo>
                  <a:pt x="1076325" y="1238250"/>
                </a:lnTo>
                <a:lnTo>
                  <a:pt x="2124075" y="638175"/>
                </a:lnTo>
                <a:lnTo>
                  <a:pt x="3028950" y="0"/>
                </a:lnTo>
                <a:lnTo>
                  <a:pt x="3038475" y="9525"/>
                </a:ln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xmlns="" id="{9518B829-2B54-4D38-8BC6-8D313360093C}"/>
              </a:ext>
            </a:extLst>
          </p:cNvPr>
          <p:cNvSpPr/>
          <p:nvPr/>
        </p:nvSpPr>
        <p:spPr>
          <a:xfrm>
            <a:off x="560512" y="2544713"/>
            <a:ext cx="2819400" cy="1085850"/>
          </a:xfrm>
          <a:custGeom>
            <a:avLst/>
            <a:gdLst>
              <a:gd name="connsiteX0" fmla="*/ 0 w 2819400"/>
              <a:gd name="connsiteY0" fmla="*/ 1085850 h 1085850"/>
              <a:gd name="connsiteX1" fmla="*/ 1000125 w 2819400"/>
              <a:gd name="connsiteY1" fmla="*/ 495300 h 1085850"/>
              <a:gd name="connsiteX2" fmla="*/ 1905000 w 2819400"/>
              <a:gd name="connsiteY2" fmla="*/ 0 h 1085850"/>
              <a:gd name="connsiteX3" fmla="*/ 2819400 w 2819400"/>
              <a:gd name="connsiteY3" fmla="*/ 161925 h 1085850"/>
            </a:gdLst>
            <a:ahLst/>
            <a:cxnLst>
              <a:cxn ang="0">
                <a:pos x="connsiteX0" y="connsiteY0"/>
              </a:cxn>
              <a:cxn ang="0">
                <a:pos x="connsiteX1" y="connsiteY1"/>
              </a:cxn>
              <a:cxn ang="0">
                <a:pos x="connsiteX2" y="connsiteY2"/>
              </a:cxn>
              <a:cxn ang="0">
                <a:pos x="connsiteX3" y="connsiteY3"/>
              </a:cxn>
            </a:cxnLst>
            <a:rect l="l" t="t" r="r" b="b"/>
            <a:pathLst>
              <a:path w="2819400" h="1085850">
                <a:moveTo>
                  <a:pt x="0" y="1085850"/>
                </a:moveTo>
                <a:lnTo>
                  <a:pt x="1000125" y="495300"/>
                </a:lnTo>
                <a:lnTo>
                  <a:pt x="1905000" y="0"/>
                </a:lnTo>
                <a:lnTo>
                  <a:pt x="2819400" y="161925"/>
                </a:ln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D4B08DF2-C987-4E58-8F08-594ADEA65DC9}"/>
              </a:ext>
            </a:extLst>
          </p:cNvPr>
          <p:cNvSpPr/>
          <p:nvPr/>
        </p:nvSpPr>
        <p:spPr>
          <a:xfrm rot="19874596">
            <a:off x="1237057" y="2192785"/>
            <a:ext cx="1404903" cy="819248"/>
          </a:xfrm>
          <a:prstGeom prst="rect">
            <a:avLst/>
          </a:prstGeom>
          <a:noFill/>
          <a:ln w="12700">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xmlns="" id="{6BB9B8A0-6D11-4B47-8DB1-277AA55473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268" y="2332533"/>
            <a:ext cx="298244" cy="298244"/>
          </a:xfrm>
          <a:prstGeom prst="rect">
            <a:avLst/>
          </a:prstGeom>
        </p:spPr>
      </p:pic>
      <p:pic>
        <p:nvPicPr>
          <p:cNvPr id="14" name="Picture 13">
            <a:extLst>
              <a:ext uri="{FF2B5EF4-FFF2-40B4-BE49-F238E27FC236}">
                <a16:creationId xmlns:a16="http://schemas.microsoft.com/office/drawing/2014/main" xmlns="" id="{8026D114-4B12-4595-9425-9BC82D882A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2" y="3150798"/>
            <a:ext cx="298244" cy="298244"/>
          </a:xfrm>
          <a:prstGeom prst="rect">
            <a:avLst/>
          </a:prstGeom>
        </p:spPr>
      </p:pic>
      <p:pic>
        <p:nvPicPr>
          <p:cNvPr id="15" name="Picture 14">
            <a:extLst>
              <a:ext uri="{FF2B5EF4-FFF2-40B4-BE49-F238E27FC236}">
                <a16:creationId xmlns:a16="http://schemas.microsoft.com/office/drawing/2014/main" xmlns="" id="{8B7C9A68-1415-4991-B2F8-EEC95067BE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390" y="3809713"/>
            <a:ext cx="298244" cy="298244"/>
          </a:xfrm>
          <a:prstGeom prst="rect">
            <a:avLst/>
          </a:prstGeom>
        </p:spPr>
      </p:pic>
      <p:cxnSp>
        <p:nvCxnSpPr>
          <p:cNvPr id="17" name="Straight Connector 16">
            <a:extLst>
              <a:ext uri="{FF2B5EF4-FFF2-40B4-BE49-F238E27FC236}">
                <a16:creationId xmlns:a16="http://schemas.microsoft.com/office/drawing/2014/main" xmlns="" id="{8991A0A9-A640-4041-9B22-A7A4568B5C47}"/>
              </a:ext>
            </a:extLst>
          </p:cNvPr>
          <p:cNvCxnSpPr>
            <a:cxnSpLocks/>
          </p:cNvCxnSpPr>
          <p:nvPr/>
        </p:nvCxnSpPr>
        <p:spPr>
          <a:xfrm flipV="1">
            <a:off x="1054349" y="2068872"/>
            <a:ext cx="1752786" cy="888702"/>
          </a:xfrm>
          <a:prstGeom prst="line">
            <a:avLst/>
          </a:prstGeom>
          <a:ln>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B5927B08-F772-429D-A980-D72AB0E66902}"/>
              </a:ext>
            </a:extLst>
          </p:cNvPr>
          <p:cNvCxnSpPr>
            <a:cxnSpLocks/>
          </p:cNvCxnSpPr>
          <p:nvPr/>
        </p:nvCxnSpPr>
        <p:spPr>
          <a:xfrm flipV="1">
            <a:off x="1206749" y="2259112"/>
            <a:ext cx="1752786" cy="888702"/>
          </a:xfrm>
          <a:prstGeom prst="line">
            <a:avLst/>
          </a:prstGeom>
          <a:ln>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xmlns="" id="{2A85AF8D-2AB3-4460-A379-46CDD4FFD043}"/>
              </a:ext>
            </a:extLst>
          </p:cNvPr>
          <p:cNvSpPr/>
          <p:nvPr/>
        </p:nvSpPr>
        <p:spPr>
          <a:xfrm>
            <a:off x="6220374" y="1778026"/>
            <a:ext cx="1648766" cy="1648766"/>
          </a:xfrm>
          <a:prstGeom prst="ellipse">
            <a:avLst/>
          </a:prstGeom>
          <a:noFill/>
          <a:ln>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xmlns="" id="{E9DEF8F5-D78A-4960-8890-29C53D3F6278}"/>
              </a:ext>
            </a:extLst>
          </p:cNvPr>
          <p:cNvSpPr/>
          <p:nvPr/>
        </p:nvSpPr>
        <p:spPr>
          <a:xfrm>
            <a:off x="5289898" y="1563638"/>
            <a:ext cx="2867025" cy="1257300"/>
          </a:xfrm>
          <a:custGeom>
            <a:avLst/>
            <a:gdLst>
              <a:gd name="connsiteX0" fmla="*/ 0 w 2867025"/>
              <a:gd name="connsiteY0" fmla="*/ 1257300 h 1257300"/>
              <a:gd name="connsiteX1" fmla="*/ 1123950 w 2867025"/>
              <a:gd name="connsiteY1" fmla="*/ 1162050 h 1257300"/>
              <a:gd name="connsiteX2" fmla="*/ 2171700 w 2867025"/>
              <a:gd name="connsiteY2" fmla="*/ 657225 h 1257300"/>
              <a:gd name="connsiteX3" fmla="*/ 2867025 w 2867025"/>
              <a:gd name="connsiteY3" fmla="*/ 0 h 1257300"/>
              <a:gd name="connsiteX4" fmla="*/ 2838450 w 2867025"/>
              <a:gd name="connsiteY4" fmla="*/ 9525 h 1257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7025" h="1257300">
                <a:moveTo>
                  <a:pt x="0" y="1257300"/>
                </a:moveTo>
                <a:lnTo>
                  <a:pt x="1123950" y="1162050"/>
                </a:lnTo>
                <a:lnTo>
                  <a:pt x="2171700" y="657225"/>
                </a:lnTo>
                <a:lnTo>
                  <a:pt x="2867025" y="0"/>
                </a:lnTo>
                <a:lnTo>
                  <a:pt x="2838450" y="9525"/>
                </a:ln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1656CBCA-21FD-4156-818C-7D085D15DDB3}"/>
              </a:ext>
            </a:extLst>
          </p:cNvPr>
          <p:cNvSpPr/>
          <p:nvPr/>
        </p:nvSpPr>
        <p:spPr>
          <a:xfrm>
            <a:off x="5489923" y="1716038"/>
            <a:ext cx="3038475" cy="1628775"/>
          </a:xfrm>
          <a:custGeom>
            <a:avLst/>
            <a:gdLst>
              <a:gd name="connsiteX0" fmla="*/ 0 w 3038475"/>
              <a:gd name="connsiteY0" fmla="*/ 1628775 h 1628775"/>
              <a:gd name="connsiteX1" fmla="*/ 1076325 w 3038475"/>
              <a:gd name="connsiteY1" fmla="*/ 1238250 h 1628775"/>
              <a:gd name="connsiteX2" fmla="*/ 2124075 w 3038475"/>
              <a:gd name="connsiteY2" fmla="*/ 638175 h 1628775"/>
              <a:gd name="connsiteX3" fmla="*/ 3028950 w 3038475"/>
              <a:gd name="connsiteY3" fmla="*/ 0 h 1628775"/>
              <a:gd name="connsiteX4" fmla="*/ 3038475 w 3038475"/>
              <a:gd name="connsiteY4" fmla="*/ 9525 h 1628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8475" h="1628775">
                <a:moveTo>
                  <a:pt x="0" y="1628775"/>
                </a:moveTo>
                <a:lnTo>
                  <a:pt x="1076325" y="1238250"/>
                </a:lnTo>
                <a:lnTo>
                  <a:pt x="2124075" y="638175"/>
                </a:lnTo>
                <a:lnTo>
                  <a:pt x="3028950" y="0"/>
                </a:lnTo>
                <a:lnTo>
                  <a:pt x="3038475" y="9525"/>
                </a:ln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xmlns="" id="{2E700FB0-8FC4-4A7B-9001-136DD1B3C88A}"/>
              </a:ext>
            </a:extLst>
          </p:cNvPr>
          <p:cNvSpPr/>
          <p:nvPr/>
        </p:nvSpPr>
        <p:spPr>
          <a:xfrm>
            <a:off x="5670898" y="2544713"/>
            <a:ext cx="2819400" cy="1085850"/>
          </a:xfrm>
          <a:custGeom>
            <a:avLst/>
            <a:gdLst>
              <a:gd name="connsiteX0" fmla="*/ 0 w 2819400"/>
              <a:gd name="connsiteY0" fmla="*/ 1085850 h 1085850"/>
              <a:gd name="connsiteX1" fmla="*/ 1000125 w 2819400"/>
              <a:gd name="connsiteY1" fmla="*/ 495300 h 1085850"/>
              <a:gd name="connsiteX2" fmla="*/ 1905000 w 2819400"/>
              <a:gd name="connsiteY2" fmla="*/ 0 h 1085850"/>
              <a:gd name="connsiteX3" fmla="*/ 2819400 w 2819400"/>
              <a:gd name="connsiteY3" fmla="*/ 161925 h 1085850"/>
            </a:gdLst>
            <a:ahLst/>
            <a:cxnLst>
              <a:cxn ang="0">
                <a:pos x="connsiteX0" y="connsiteY0"/>
              </a:cxn>
              <a:cxn ang="0">
                <a:pos x="connsiteX1" y="connsiteY1"/>
              </a:cxn>
              <a:cxn ang="0">
                <a:pos x="connsiteX2" y="connsiteY2"/>
              </a:cxn>
              <a:cxn ang="0">
                <a:pos x="connsiteX3" y="connsiteY3"/>
              </a:cxn>
            </a:cxnLst>
            <a:rect l="l" t="t" r="r" b="b"/>
            <a:pathLst>
              <a:path w="2819400" h="1085850">
                <a:moveTo>
                  <a:pt x="0" y="1085850"/>
                </a:moveTo>
                <a:lnTo>
                  <a:pt x="1000125" y="495300"/>
                </a:lnTo>
                <a:lnTo>
                  <a:pt x="1905000" y="0"/>
                </a:lnTo>
                <a:lnTo>
                  <a:pt x="2819400" y="161925"/>
                </a:ln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a:extLst>
              <a:ext uri="{FF2B5EF4-FFF2-40B4-BE49-F238E27FC236}">
                <a16:creationId xmlns:a16="http://schemas.microsoft.com/office/drawing/2014/main" xmlns="" id="{2FDA0820-617B-4DA1-B3BC-E55CD4A4AE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0192" y="2232181"/>
            <a:ext cx="298244" cy="298244"/>
          </a:xfrm>
          <a:prstGeom prst="rect">
            <a:avLst/>
          </a:prstGeom>
        </p:spPr>
      </p:pic>
      <p:pic>
        <p:nvPicPr>
          <p:cNvPr id="35" name="Picture 34">
            <a:extLst>
              <a:ext uri="{FF2B5EF4-FFF2-40B4-BE49-F238E27FC236}">
                <a16:creationId xmlns:a16="http://schemas.microsoft.com/office/drawing/2014/main" xmlns="" id="{9DF2E7C0-A8E3-44BD-9F05-BBC07A709D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4564" y="1871716"/>
            <a:ext cx="298244" cy="298244"/>
          </a:xfrm>
          <a:prstGeom prst="rect">
            <a:avLst/>
          </a:prstGeom>
        </p:spPr>
      </p:pic>
      <p:pic>
        <p:nvPicPr>
          <p:cNvPr id="36" name="Picture 35">
            <a:extLst>
              <a:ext uri="{FF2B5EF4-FFF2-40B4-BE49-F238E27FC236}">
                <a16:creationId xmlns:a16="http://schemas.microsoft.com/office/drawing/2014/main" xmlns="" id="{AE01D7DC-AD8E-4BA4-BC01-B7E696C78F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5490" y="2049990"/>
            <a:ext cx="298244" cy="298244"/>
          </a:xfrm>
          <a:prstGeom prst="rect">
            <a:avLst/>
          </a:prstGeom>
        </p:spPr>
      </p:pic>
    </p:spTree>
    <p:extLst>
      <p:ext uri="{BB962C8B-B14F-4D97-AF65-F5344CB8AC3E}">
        <p14:creationId xmlns:p14="http://schemas.microsoft.com/office/powerpoint/2010/main" val="2622369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7D92"/>
        </a:solidFill>
        <a:effectLst/>
      </p:bgPr>
    </p:bg>
    <p:spTree>
      <p:nvGrpSpPr>
        <p:cNvPr id="1" name=""/>
        <p:cNvGrpSpPr/>
        <p:nvPr/>
      </p:nvGrpSpPr>
      <p:grpSpPr>
        <a:xfrm>
          <a:off x="0" y="0"/>
          <a:ext cx="0" cy="0"/>
          <a:chOff x="0" y="0"/>
          <a:chExt cx="0" cy="0"/>
        </a:xfrm>
      </p:grpSpPr>
      <p:sp>
        <p:nvSpPr>
          <p:cNvPr id="4" name="TextBox 3"/>
          <p:cNvSpPr txBox="1"/>
          <p:nvPr/>
        </p:nvSpPr>
        <p:spPr>
          <a:xfrm>
            <a:off x="323528" y="242272"/>
            <a:ext cx="7488832" cy="584775"/>
          </a:xfrm>
          <a:prstGeom prst="rect">
            <a:avLst/>
          </a:prstGeom>
          <a:noFill/>
        </p:spPr>
        <p:txBody>
          <a:bodyPr wrap="square" rtlCol="0">
            <a:spAutoFit/>
          </a:bodyPr>
          <a:lstStyle/>
          <a:p>
            <a:r>
              <a:rPr lang="ru-RU" sz="3200" dirty="0">
                <a:solidFill>
                  <a:schemeClr val="bg1"/>
                </a:solidFill>
                <a:latin typeface="Trebuchet MS" pitchFamily="34" charset="0"/>
              </a:rPr>
              <a:t>Владение темой</a:t>
            </a:r>
            <a:endParaRPr lang="en-US" sz="3200" dirty="0">
              <a:solidFill>
                <a:schemeClr val="bg1"/>
              </a:solidFill>
              <a:latin typeface="Trebuchet MS" pitchFamily="34" charset="0"/>
            </a:endParaRPr>
          </a:p>
        </p:txBody>
      </p:sp>
      <p:grpSp>
        <p:nvGrpSpPr>
          <p:cNvPr id="35" name="Группа 34"/>
          <p:cNvGrpSpPr/>
          <p:nvPr/>
        </p:nvGrpSpPr>
        <p:grpSpPr>
          <a:xfrm>
            <a:off x="941442" y="1038091"/>
            <a:ext cx="3936979" cy="1966919"/>
            <a:chOff x="941442" y="1038091"/>
            <a:chExt cx="3936979" cy="1966919"/>
          </a:xfrm>
        </p:grpSpPr>
        <p:sp>
          <p:nvSpPr>
            <p:cNvPr id="2" name="Облако 1"/>
            <p:cNvSpPr/>
            <p:nvPr/>
          </p:nvSpPr>
          <p:spPr>
            <a:xfrm rot="328104">
              <a:off x="941442" y="1038091"/>
              <a:ext cx="3936979" cy="1966919"/>
            </a:xfrm>
            <a:prstGeom prst="cloud">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734714" y="1695246"/>
              <a:ext cx="2435282" cy="369332"/>
            </a:xfrm>
            <a:prstGeom prst="rect">
              <a:avLst/>
            </a:prstGeom>
            <a:noFill/>
          </p:spPr>
          <p:txBody>
            <a:bodyPr wrap="none" rtlCol="0">
              <a:spAutoFit/>
            </a:bodyPr>
            <a:lstStyle/>
            <a:p>
              <a:r>
                <a:rPr lang="ru-RU" dirty="0">
                  <a:solidFill>
                    <a:schemeClr val="bg1"/>
                  </a:solidFill>
                  <a:latin typeface="Trebuchet MS" pitchFamily="34" charset="0"/>
                </a:rPr>
                <a:t>Инвентарь животных</a:t>
              </a:r>
              <a:endParaRPr lang="en-US" dirty="0">
                <a:solidFill>
                  <a:schemeClr val="bg1"/>
                </a:solidFill>
                <a:latin typeface="Trebuchet MS" pitchFamily="34" charset="0"/>
              </a:endParaRPr>
            </a:p>
          </p:txBody>
        </p:sp>
        <p:pic>
          <p:nvPicPr>
            <p:cNvPr id="15" name="Picture 3" descr="C:\Users\davvol\AppData\Local\Temp\Rar$DRa0.489\png\007-gir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2354" y="1695246"/>
              <a:ext cx="360000" cy="36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7" name="Группа 36"/>
          <p:cNvGrpSpPr/>
          <p:nvPr/>
        </p:nvGrpSpPr>
        <p:grpSpPr>
          <a:xfrm>
            <a:off x="2994797" y="2038982"/>
            <a:ext cx="3716051" cy="2820013"/>
            <a:chOff x="2994797" y="2038982"/>
            <a:chExt cx="3716051" cy="2820013"/>
          </a:xfrm>
        </p:grpSpPr>
        <p:sp>
          <p:nvSpPr>
            <p:cNvPr id="12" name="Облако 11"/>
            <p:cNvSpPr/>
            <p:nvPr/>
          </p:nvSpPr>
          <p:spPr>
            <a:xfrm rot="328104">
              <a:off x="2994797" y="2038982"/>
              <a:ext cx="3716051" cy="2820013"/>
            </a:xfrm>
            <a:prstGeom prst="cloud">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001842" y="3293673"/>
              <a:ext cx="2284784" cy="646331"/>
            </a:xfrm>
            <a:prstGeom prst="rect">
              <a:avLst/>
            </a:prstGeom>
            <a:noFill/>
          </p:spPr>
          <p:txBody>
            <a:bodyPr wrap="square" rtlCol="0">
              <a:spAutoFit/>
            </a:bodyPr>
            <a:lstStyle/>
            <a:p>
              <a:r>
                <a:rPr lang="ru-RU" dirty="0">
                  <a:solidFill>
                    <a:schemeClr val="bg1"/>
                  </a:solidFill>
                  <a:latin typeface="Trebuchet MS" pitchFamily="34" charset="0"/>
                </a:rPr>
                <a:t>Планирование </a:t>
              </a:r>
            </a:p>
            <a:p>
              <a:r>
                <a:rPr lang="ru-RU" dirty="0">
                  <a:solidFill>
                    <a:schemeClr val="bg1"/>
                  </a:solidFill>
                  <a:latin typeface="Trebuchet MS" pitchFamily="34" charset="0"/>
                </a:rPr>
                <a:t>производства</a:t>
              </a:r>
              <a:endParaRPr lang="en-US" dirty="0">
                <a:solidFill>
                  <a:schemeClr val="bg1"/>
                </a:solidFill>
                <a:latin typeface="Trebuchet MS" pitchFamily="34" charset="0"/>
              </a:endParaRPr>
            </a:p>
          </p:txBody>
        </p:sp>
        <p:pic>
          <p:nvPicPr>
            <p:cNvPr id="18" name="Picture 3" descr="C:\Users\davvol\AppData\Local\Temp\Rar$DRa0.489\png\007-gir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15324" y="3448988"/>
              <a:ext cx="360000" cy="36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 name="Группа 35"/>
          <p:cNvGrpSpPr/>
          <p:nvPr/>
        </p:nvGrpSpPr>
        <p:grpSpPr>
          <a:xfrm>
            <a:off x="4323094" y="433684"/>
            <a:ext cx="4349282" cy="2729128"/>
            <a:chOff x="4323094" y="433684"/>
            <a:chExt cx="4349282" cy="2729128"/>
          </a:xfrm>
        </p:grpSpPr>
        <p:sp>
          <p:nvSpPr>
            <p:cNvPr id="11" name="Облако 10"/>
            <p:cNvSpPr/>
            <p:nvPr/>
          </p:nvSpPr>
          <p:spPr>
            <a:xfrm rot="328104">
              <a:off x="4323094" y="433684"/>
              <a:ext cx="4349282" cy="2729128"/>
            </a:xfrm>
            <a:prstGeom prst="cloud">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244349" y="1202194"/>
              <a:ext cx="3098925" cy="646331"/>
            </a:xfrm>
            <a:prstGeom prst="rect">
              <a:avLst/>
            </a:prstGeom>
            <a:noFill/>
          </p:spPr>
          <p:txBody>
            <a:bodyPr wrap="none" rtlCol="0">
              <a:spAutoFit/>
            </a:bodyPr>
            <a:lstStyle/>
            <a:p>
              <a:r>
                <a:rPr lang="ru-RU" dirty="0">
                  <a:solidFill>
                    <a:schemeClr val="bg1"/>
                  </a:solidFill>
                  <a:latin typeface="Trebuchet MS" pitchFamily="34" charset="0"/>
                </a:rPr>
                <a:t>Перемещения и </a:t>
              </a:r>
            </a:p>
            <a:p>
              <a:r>
                <a:rPr lang="ru-RU" dirty="0">
                  <a:solidFill>
                    <a:schemeClr val="bg1"/>
                  </a:solidFill>
                  <a:latin typeface="Trebuchet MS" pitchFamily="34" charset="0"/>
                </a:rPr>
                <a:t>управление пространством</a:t>
              </a:r>
              <a:endParaRPr lang="en-US" dirty="0">
                <a:solidFill>
                  <a:schemeClr val="bg1"/>
                </a:solidFill>
                <a:latin typeface="Trebuchet MS" pitchFamily="34" charset="0"/>
              </a:endParaRPr>
            </a:p>
          </p:txBody>
        </p:sp>
        <p:pic>
          <p:nvPicPr>
            <p:cNvPr id="19" name="Picture 2" descr="C:\Users\davvol\AppData\Local\Temp\Rar$DRa0.489\png\005-studen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29978" y="1335246"/>
              <a:ext cx="360000" cy="360000"/>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Ромб 21"/>
          <p:cNvSpPr/>
          <p:nvPr/>
        </p:nvSpPr>
        <p:spPr>
          <a:xfrm>
            <a:off x="4391217" y="1493405"/>
            <a:ext cx="254129" cy="254129"/>
          </a:xfrm>
          <a:prstGeom prst="diamond">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043608" y="3471141"/>
            <a:ext cx="1806905" cy="923330"/>
          </a:xfrm>
          <a:prstGeom prst="rect">
            <a:avLst/>
          </a:prstGeom>
          <a:noFill/>
        </p:spPr>
        <p:txBody>
          <a:bodyPr wrap="none" rtlCol="0">
            <a:spAutoFit/>
          </a:bodyPr>
          <a:lstStyle/>
          <a:p>
            <a:r>
              <a:rPr lang="ru-RU" i="1" dirty="0">
                <a:solidFill>
                  <a:schemeClr val="bg1"/>
                </a:solidFill>
                <a:latin typeface="Trebuchet MS" pitchFamily="34" charset="0"/>
              </a:rPr>
              <a:t>Конвейер </a:t>
            </a:r>
          </a:p>
          <a:p>
            <a:r>
              <a:rPr lang="ru-RU" i="1" dirty="0">
                <a:solidFill>
                  <a:schemeClr val="bg1"/>
                </a:solidFill>
                <a:latin typeface="Trebuchet MS" pitchFamily="34" charset="0"/>
              </a:rPr>
              <a:t>производства </a:t>
            </a:r>
          </a:p>
          <a:p>
            <a:r>
              <a:rPr lang="ru-RU" i="1" dirty="0">
                <a:solidFill>
                  <a:schemeClr val="bg1"/>
                </a:solidFill>
                <a:latin typeface="Trebuchet MS" pitchFamily="34" charset="0"/>
              </a:rPr>
              <a:t>животных</a:t>
            </a:r>
            <a:endParaRPr lang="en-US" i="1" dirty="0">
              <a:solidFill>
                <a:schemeClr val="bg1"/>
              </a:solidFill>
              <a:latin typeface="Trebuchet MS" pitchFamily="34" charset="0"/>
            </a:endParaRPr>
          </a:p>
        </p:txBody>
      </p:sp>
      <p:sp>
        <p:nvSpPr>
          <p:cNvPr id="28" name="TextBox 27"/>
          <p:cNvSpPr txBox="1"/>
          <p:nvPr/>
        </p:nvSpPr>
        <p:spPr>
          <a:xfrm>
            <a:off x="7308304" y="3561273"/>
            <a:ext cx="1414170" cy="646331"/>
          </a:xfrm>
          <a:prstGeom prst="rect">
            <a:avLst/>
          </a:prstGeom>
          <a:noFill/>
        </p:spPr>
        <p:txBody>
          <a:bodyPr wrap="none" rtlCol="0">
            <a:spAutoFit/>
          </a:bodyPr>
          <a:lstStyle/>
          <a:p>
            <a:r>
              <a:rPr lang="ru-RU" i="1" dirty="0">
                <a:solidFill>
                  <a:schemeClr val="bg1"/>
                </a:solidFill>
                <a:latin typeface="Trebuchet MS" pitchFamily="34" charset="0"/>
              </a:rPr>
              <a:t>Переезд</a:t>
            </a:r>
          </a:p>
          <a:p>
            <a:r>
              <a:rPr lang="ru-RU" i="1" dirty="0">
                <a:solidFill>
                  <a:schemeClr val="bg1"/>
                </a:solidFill>
                <a:latin typeface="Trebuchet MS" pitchFamily="34" charset="0"/>
              </a:rPr>
              <a:t>животного</a:t>
            </a:r>
            <a:endParaRPr lang="en-US" i="1" dirty="0">
              <a:solidFill>
                <a:schemeClr val="bg1"/>
              </a:solidFill>
              <a:latin typeface="Trebuchet MS" pitchFamily="34" charset="0"/>
            </a:endParaRPr>
          </a:p>
        </p:txBody>
      </p:sp>
      <p:sp>
        <p:nvSpPr>
          <p:cNvPr id="32" name="Равнобедренный треугольник 31"/>
          <p:cNvSpPr/>
          <p:nvPr/>
        </p:nvSpPr>
        <p:spPr>
          <a:xfrm>
            <a:off x="4504935" y="2139702"/>
            <a:ext cx="280822" cy="242088"/>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Ромб 32"/>
          <p:cNvSpPr/>
          <p:nvPr/>
        </p:nvSpPr>
        <p:spPr>
          <a:xfrm>
            <a:off x="7054175" y="3656705"/>
            <a:ext cx="254129" cy="254129"/>
          </a:xfrm>
          <a:prstGeom prst="diamond">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Равнобедренный треугольник 33"/>
          <p:cNvSpPr/>
          <p:nvPr/>
        </p:nvSpPr>
        <p:spPr>
          <a:xfrm>
            <a:off x="762786" y="3507944"/>
            <a:ext cx="280822" cy="242088"/>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434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7" grpId="0"/>
      <p:bldP spid="28" grpId="0"/>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7D92"/>
        </a:solidFill>
        <a:effectLst/>
      </p:bgPr>
    </p:bg>
    <p:spTree>
      <p:nvGrpSpPr>
        <p:cNvPr id="1" name=""/>
        <p:cNvGrpSpPr/>
        <p:nvPr/>
      </p:nvGrpSpPr>
      <p:grpSpPr>
        <a:xfrm>
          <a:off x="0" y="0"/>
          <a:ext cx="0" cy="0"/>
          <a:chOff x="0" y="0"/>
          <a:chExt cx="0" cy="0"/>
        </a:xfrm>
      </p:grpSpPr>
      <p:pic>
        <p:nvPicPr>
          <p:cNvPr id="2050" name="Picture 2" descr="ÐÐ°ÑÑÐ¸Ð½ÐºÐ¸ Ð¿Ð¾ Ð·Ð°Ð¿ÑÐ¾ÑÑ screws">
            <a:extLst>
              <a:ext uri="{FF2B5EF4-FFF2-40B4-BE49-F238E27FC236}">
                <a16:creationId xmlns:a16="http://schemas.microsoft.com/office/drawing/2014/main" xmlns="" id="{73D4CDDF-112C-4BAF-9E13-18C1C0F0F75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25" r="3025"/>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25D74ACC-E9E3-4B55-9EA9-09EB81B69567}"/>
              </a:ext>
            </a:extLst>
          </p:cNvPr>
          <p:cNvSpPr/>
          <p:nvPr/>
        </p:nvSpPr>
        <p:spPr>
          <a:xfrm>
            <a:off x="-108520" y="-59358"/>
            <a:ext cx="9361040" cy="532859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DF5D9EB6-BABF-43A6-A93E-4685F1CB4F33}"/>
              </a:ext>
            </a:extLst>
          </p:cNvPr>
          <p:cNvSpPr txBox="1"/>
          <p:nvPr/>
        </p:nvSpPr>
        <p:spPr>
          <a:xfrm>
            <a:off x="323528" y="242272"/>
            <a:ext cx="8064896" cy="584775"/>
          </a:xfrm>
          <a:prstGeom prst="rect">
            <a:avLst/>
          </a:prstGeom>
          <a:noFill/>
        </p:spPr>
        <p:txBody>
          <a:bodyPr wrap="square" rtlCol="0">
            <a:spAutoFit/>
          </a:bodyPr>
          <a:lstStyle/>
          <a:p>
            <a:r>
              <a:rPr lang="ru-RU" sz="3200" dirty="0">
                <a:solidFill>
                  <a:schemeClr val="bg1"/>
                </a:solidFill>
                <a:latin typeface="Trebuchet MS" panose="020B0603020202020204" pitchFamily="34" charset="0"/>
              </a:rPr>
              <a:t>Требования, общие для всех</a:t>
            </a:r>
            <a:endParaRPr lang="en-US" sz="3200" dirty="0">
              <a:solidFill>
                <a:schemeClr val="bg1"/>
              </a:solidFill>
              <a:latin typeface="Trebuchet MS" panose="020B0603020202020204" pitchFamily="34" charset="0"/>
            </a:endParaRPr>
          </a:p>
        </p:txBody>
      </p:sp>
      <p:sp>
        <p:nvSpPr>
          <p:cNvPr id="13" name="Прямоугольник 9">
            <a:extLst>
              <a:ext uri="{FF2B5EF4-FFF2-40B4-BE49-F238E27FC236}">
                <a16:creationId xmlns:a16="http://schemas.microsoft.com/office/drawing/2014/main" xmlns="" id="{90422791-92A8-4313-9514-6547D4FDF207}"/>
              </a:ext>
            </a:extLst>
          </p:cNvPr>
          <p:cNvSpPr/>
          <p:nvPr/>
        </p:nvSpPr>
        <p:spPr>
          <a:xfrm>
            <a:off x="2190032" y="1410980"/>
            <a:ext cx="5598182" cy="369332"/>
          </a:xfrm>
          <a:prstGeom prst="rect">
            <a:avLst/>
          </a:prstGeom>
        </p:spPr>
        <p:txBody>
          <a:bodyPr wrap="square">
            <a:spAutoFit/>
          </a:bodyPr>
          <a:lstStyle/>
          <a:p>
            <a:r>
              <a:rPr lang="ru-RU" dirty="0">
                <a:solidFill>
                  <a:schemeClr val="bg1"/>
                </a:solidFill>
              </a:rPr>
              <a:t>Используют больше двух команд</a:t>
            </a:r>
          </a:p>
        </p:txBody>
      </p:sp>
      <p:sp>
        <p:nvSpPr>
          <p:cNvPr id="16" name="Прямоугольник 9">
            <a:extLst>
              <a:ext uri="{FF2B5EF4-FFF2-40B4-BE49-F238E27FC236}">
                <a16:creationId xmlns:a16="http://schemas.microsoft.com/office/drawing/2014/main" xmlns="" id="{6B180281-1364-408D-837F-F17B9F76750E}"/>
              </a:ext>
            </a:extLst>
          </p:cNvPr>
          <p:cNvSpPr/>
          <p:nvPr/>
        </p:nvSpPr>
        <p:spPr>
          <a:xfrm>
            <a:off x="2184276" y="2643108"/>
            <a:ext cx="4595825" cy="369332"/>
          </a:xfrm>
          <a:prstGeom prst="rect">
            <a:avLst/>
          </a:prstGeom>
        </p:spPr>
        <p:txBody>
          <a:bodyPr wrap="square">
            <a:spAutoFit/>
          </a:bodyPr>
          <a:lstStyle/>
          <a:p>
            <a:r>
              <a:rPr lang="ru-RU" dirty="0">
                <a:solidFill>
                  <a:schemeClr val="bg1"/>
                </a:solidFill>
              </a:rPr>
              <a:t>Подходят к разным компонентам</a:t>
            </a:r>
          </a:p>
        </p:txBody>
      </p:sp>
      <p:sp>
        <p:nvSpPr>
          <p:cNvPr id="17" name="Прямоугольник 9">
            <a:extLst>
              <a:ext uri="{FF2B5EF4-FFF2-40B4-BE49-F238E27FC236}">
                <a16:creationId xmlns:a16="http://schemas.microsoft.com/office/drawing/2014/main" xmlns="" id="{ABBCAFB7-FBD3-45B7-9525-4D21DA1A7AD0}"/>
              </a:ext>
            </a:extLst>
          </p:cNvPr>
          <p:cNvSpPr/>
          <p:nvPr/>
        </p:nvSpPr>
        <p:spPr>
          <a:xfrm>
            <a:off x="2184276" y="3820673"/>
            <a:ext cx="5160430" cy="369332"/>
          </a:xfrm>
          <a:prstGeom prst="rect">
            <a:avLst/>
          </a:prstGeom>
        </p:spPr>
        <p:txBody>
          <a:bodyPr wrap="square">
            <a:spAutoFit/>
          </a:bodyPr>
          <a:lstStyle/>
          <a:p>
            <a:r>
              <a:rPr lang="ru-RU" dirty="0">
                <a:solidFill>
                  <a:schemeClr val="bg1"/>
                </a:solidFill>
              </a:rPr>
              <a:t>Не могут использоваться независимо</a:t>
            </a:r>
          </a:p>
        </p:txBody>
      </p:sp>
      <p:pic>
        <p:nvPicPr>
          <p:cNvPr id="3" name="Picture 2" descr="A picture containing vector graphics&#10;&#10;Description automatically generated">
            <a:extLst>
              <a:ext uri="{FF2B5EF4-FFF2-40B4-BE49-F238E27FC236}">
                <a16:creationId xmlns:a16="http://schemas.microsoft.com/office/drawing/2014/main" xmlns="" id="{316BBC6E-5ED3-4A19-B188-B357C6E0C3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7354" y="1275606"/>
            <a:ext cx="640080" cy="640080"/>
          </a:xfrm>
          <a:prstGeom prst="rect">
            <a:avLst/>
          </a:prstGeom>
        </p:spPr>
      </p:pic>
      <p:pic>
        <p:nvPicPr>
          <p:cNvPr id="8" name="Picture 7">
            <a:extLst>
              <a:ext uri="{FF2B5EF4-FFF2-40B4-BE49-F238E27FC236}">
                <a16:creationId xmlns:a16="http://schemas.microsoft.com/office/drawing/2014/main" xmlns="" id="{F1ED57D5-9611-43EC-8444-873B9985B95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6710" y="2507734"/>
            <a:ext cx="640080" cy="640080"/>
          </a:xfrm>
          <a:prstGeom prst="rect">
            <a:avLst/>
          </a:prstGeom>
        </p:spPr>
      </p:pic>
      <p:grpSp>
        <p:nvGrpSpPr>
          <p:cNvPr id="14" name="Group 13">
            <a:extLst>
              <a:ext uri="{FF2B5EF4-FFF2-40B4-BE49-F238E27FC236}">
                <a16:creationId xmlns:a16="http://schemas.microsoft.com/office/drawing/2014/main" xmlns="" id="{EDF3F2F9-4EED-46F4-8951-C1E4DDAB7FCB}"/>
              </a:ext>
            </a:extLst>
          </p:cNvPr>
          <p:cNvGrpSpPr/>
          <p:nvPr/>
        </p:nvGrpSpPr>
        <p:grpSpPr>
          <a:xfrm>
            <a:off x="827584" y="3780132"/>
            <a:ext cx="1000397" cy="519810"/>
            <a:chOff x="787437" y="3444488"/>
            <a:chExt cx="1231862" cy="640080"/>
          </a:xfrm>
        </p:grpSpPr>
        <p:pic>
          <p:nvPicPr>
            <p:cNvPr id="10" name="Picture 9">
              <a:extLst>
                <a:ext uri="{FF2B5EF4-FFF2-40B4-BE49-F238E27FC236}">
                  <a16:creationId xmlns:a16="http://schemas.microsoft.com/office/drawing/2014/main" xmlns="" id="{598AD6DC-AA72-4CB9-8D51-D66023D4488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83914" y="3688202"/>
              <a:ext cx="260992" cy="260992"/>
            </a:xfrm>
            <a:prstGeom prst="rect">
              <a:avLst/>
            </a:prstGeom>
          </p:spPr>
        </p:pic>
        <p:pic>
          <p:nvPicPr>
            <p:cNvPr id="12" name="Picture 11" descr="A close up of a logo&#10;&#10;Description automatically generated">
              <a:extLst>
                <a:ext uri="{FF2B5EF4-FFF2-40B4-BE49-F238E27FC236}">
                  <a16:creationId xmlns:a16="http://schemas.microsoft.com/office/drawing/2014/main" xmlns="" id="{4FA9B105-D146-47A2-A458-287C89F88D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7437" y="3444488"/>
              <a:ext cx="640080" cy="640080"/>
            </a:xfrm>
            <a:prstGeom prst="rect">
              <a:avLst/>
            </a:prstGeom>
          </p:spPr>
        </p:pic>
        <p:pic>
          <p:nvPicPr>
            <p:cNvPr id="18" name="Picture 17" descr="A close up of a logo&#10;&#10;Description automatically generated">
              <a:extLst>
                <a:ext uri="{FF2B5EF4-FFF2-40B4-BE49-F238E27FC236}">
                  <a16:creationId xmlns:a16="http://schemas.microsoft.com/office/drawing/2014/main" xmlns="" id="{AD7739DA-D3D5-4C3B-B32D-B392A248E91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79219" y="3444488"/>
              <a:ext cx="640080" cy="640080"/>
            </a:xfrm>
            <a:prstGeom prst="rect">
              <a:avLst/>
            </a:prstGeom>
          </p:spPr>
        </p:pic>
      </p:grpSp>
    </p:spTree>
    <p:extLst>
      <p:ext uri="{BB962C8B-B14F-4D97-AF65-F5344CB8AC3E}">
        <p14:creationId xmlns:p14="http://schemas.microsoft.com/office/powerpoint/2010/main" val="38461091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7D9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FF0C6704-F3F8-49B0-9615-9C4D45C32C41}"/>
              </a:ext>
            </a:extLst>
          </p:cNvPr>
          <p:cNvSpPr/>
          <p:nvPr/>
        </p:nvSpPr>
        <p:spPr>
          <a:xfrm>
            <a:off x="0" y="2571750"/>
            <a:ext cx="4572000" cy="25717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lumMod val="65000"/>
                  <a:lumOff val="35000"/>
                </a:schemeClr>
              </a:solidFill>
            </a:endParaRPr>
          </a:p>
        </p:txBody>
      </p:sp>
      <p:sp>
        <p:nvSpPr>
          <p:cNvPr id="12" name="Rectangle 11">
            <a:extLst>
              <a:ext uri="{FF2B5EF4-FFF2-40B4-BE49-F238E27FC236}">
                <a16:creationId xmlns:a16="http://schemas.microsoft.com/office/drawing/2014/main" xmlns="" id="{2705BEA0-9F6C-49B6-B49A-E685BA7E6C71}"/>
              </a:ext>
            </a:extLst>
          </p:cNvPr>
          <p:cNvSpPr/>
          <p:nvPr/>
        </p:nvSpPr>
        <p:spPr>
          <a:xfrm>
            <a:off x="4565960" y="0"/>
            <a:ext cx="4572000" cy="25717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lumMod val="65000"/>
                  <a:lumOff val="35000"/>
                </a:schemeClr>
              </a:solidFill>
            </a:endParaRPr>
          </a:p>
        </p:txBody>
      </p:sp>
      <p:sp>
        <p:nvSpPr>
          <p:cNvPr id="16" name="TextBox 15">
            <a:extLst>
              <a:ext uri="{FF2B5EF4-FFF2-40B4-BE49-F238E27FC236}">
                <a16:creationId xmlns:a16="http://schemas.microsoft.com/office/drawing/2014/main" xmlns="" id="{0C653869-3881-43BF-B404-C6522D5E2CE4}"/>
              </a:ext>
            </a:extLst>
          </p:cNvPr>
          <p:cNvSpPr txBox="1"/>
          <p:nvPr/>
        </p:nvSpPr>
        <p:spPr>
          <a:xfrm>
            <a:off x="2070239" y="-57342"/>
            <a:ext cx="5040560" cy="584775"/>
          </a:xfrm>
          <a:prstGeom prst="rect">
            <a:avLst/>
          </a:prstGeom>
          <a:noFill/>
        </p:spPr>
        <p:txBody>
          <a:bodyPr wrap="square" rtlCol="0">
            <a:spAutoFit/>
          </a:bodyPr>
          <a:lstStyle/>
          <a:p>
            <a:r>
              <a:rPr lang="ru-RU" sz="3200" dirty="0">
                <a:solidFill>
                  <a:schemeClr val="bg1"/>
                </a:solidFill>
                <a:latin typeface="Trebuchet MS" panose="020B0603020202020204" pitchFamily="34" charset="0"/>
              </a:rPr>
              <a:t>Путь общего требования</a:t>
            </a:r>
            <a:endParaRPr lang="en-US" sz="3200" dirty="0">
              <a:solidFill>
                <a:schemeClr val="bg1"/>
              </a:solidFill>
              <a:latin typeface="Trebuchet MS" panose="020B0603020202020204" pitchFamily="34" charset="0"/>
            </a:endParaRPr>
          </a:p>
        </p:txBody>
      </p:sp>
      <p:sp>
        <p:nvSpPr>
          <p:cNvPr id="40" name="Равнобедренный треугольник 1">
            <a:extLst>
              <a:ext uri="{FF2B5EF4-FFF2-40B4-BE49-F238E27FC236}">
                <a16:creationId xmlns:a16="http://schemas.microsoft.com/office/drawing/2014/main" xmlns="" id="{8FCB47EC-3130-4C1D-B47F-3E18561CD095}"/>
              </a:ext>
            </a:extLst>
          </p:cNvPr>
          <p:cNvSpPr/>
          <p:nvPr/>
        </p:nvSpPr>
        <p:spPr>
          <a:xfrm rot="10800000">
            <a:off x="6601372" y="2571750"/>
            <a:ext cx="501176" cy="432048"/>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Равнобедренный треугольник 1">
            <a:extLst>
              <a:ext uri="{FF2B5EF4-FFF2-40B4-BE49-F238E27FC236}">
                <a16:creationId xmlns:a16="http://schemas.microsoft.com/office/drawing/2014/main" xmlns="" id="{5FE13689-4EB3-457F-887A-AC0ACDB3885F}"/>
              </a:ext>
            </a:extLst>
          </p:cNvPr>
          <p:cNvSpPr/>
          <p:nvPr/>
        </p:nvSpPr>
        <p:spPr>
          <a:xfrm rot="5400000">
            <a:off x="4531396" y="1125225"/>
            <a:ext cx="501176" cy="432048"/>
          </a:xfrm>
          <a:prstGeom prst="triangle">
            <a:avLst/>
          </a:prstGeom>
          <a:solidFill>
            <a:srgbClr val="007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Равнобедренный треугольник 1">
            <a:extLst>
              <a:ext uri="{FF2B5EF4-FFF2-40B4-BE49-F238E27FC236}">
                <a16:creationId xmlns:a16="http://schemas.microsoft.com/office/drawing/2014/main" xmlns="" id="{6795F137-2E31-4AA5-A386-0B41C4F5B83D}"/>
              </a:ext>
            </a:extLst>
          </p:cNvPr>
          <p:cNvSpPr/>
          <p:nvPr/>
        </p:nvSpPr>
        <p:spPr>
          <a:xfrm rot="16200000">
            <a:off x="4102368" y="3638581"/>
            <a:ext cx="501176" cy="438088"/>
          </a:xfrm>
          <a:prstGeom prst="triangle">
            <a:avLst/>
          </a:prstGeom>
          <a:solidFill>
            <a:srgbClr val="007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Прямоугольник 9">
            <a:extLst>
              <a:ext uri="{FF2B5EF4-FFF2-40B4-BE49-F238E27FC236}">
                <a16:creationId xmlns:a16="http://schemas.microsoft.com/office/drawing/2014/main" xmlns="" id="{B81E1047-3290-4539-B2A7-39DDA961C7F8}"/>
              </a:ext>
            </a:extLst>
          </p:cNvPr>
          <p:cNvSpPr/>
          <p:nvPr/>
        </p:nvSpPr>
        <p:spPr>
          <a:xfrm>
            <a:off x="1426309" y="925750"/>
            <a:ext cx="1719381" cy="830997"/>
          </a:xfrm>
          <a:prstGeom prst="rect">
            <a:avLst/>
          </a:prstGeom>
        </p:spPr>
        <p:txBody>
          <a:bodyPr wrap="none">
            <a:spAutoFit/>
          </a:bodyPr>
          <a:lstStyle/>
          <a:p>
            <a:r>
              <a:rPr lang="ru-RU" sz="2400" dirty="0">
                <a:solidFill>
                  <a:schemeClr val="bg1"/>
                </a:solidFill>
              </a:rPr>
              <a:t>Раздели по </a:t>
            </a:r>
          </a:p>
          <a:p>
            <a:r>
              <a:rPr lang="ru-RU" sz="2400" dirty="0">
                <a:solidFill>
                  <a:schemeClr val="bg1"/>
                </a:solidFill>
              </a:rPr>
              <a:t>категориям</a:t>
            </a:r>
          </a:p>
        </p:txBody>
      </p:sp>
      <p:sp>
        <p:nvSpPr>
          <p:cNvPr id="51" name="Прямоугольник 9">
            <a:extLst>
              <a:ext uri="{FF2B5EF4-FFF2-40B4-BE49-F238E27FC236}">
                <a16:creationId xmlns:a16="http://schemas.microsoft.com/office/drawing/2014/main" xmlns="" id="{5E482460-D9C8-460C-AE08-904886C3AC10}"/>
              </a:ext>
            </a:extLst>
          </p:cNvPr>
          <p:cNvSpPr/>
          <p:nvPr/>
        </p:nvSpPr>
        <p:spPr>
          <a:xfrm>
            <a:off x="5992269" y="925750"/>
            <a:ext cx="1959960" cy="830997"/>
          </a:xfrm>
          <a:prstGeom prst="rect">
            <a:avLst/>
          </a:prstGeom>
        </p:spPr>
        <p:txBody>
          <a:bodyPr wrap="none">
            <a:spAutoFit/>
          </a:bodyPr>
          <a:lstStyle/>
          <a:p>
            <a:r>
              <a:rPr lang="ru-RU" sz="2400" dirty="0">
                <a:solidFill>
                  <a:schemeClr val="bg1"/>
                </a:solidFill>
              </a:rPr>
              <a:t>Запиши</a:t>
            </a:r>
          </a:p>
          <a:p>
            <a:r>
              <a:rPr lang="ru-RU" sz="2400" dirty="0">
                <a:solidFill>
                  <a:schemeClr val="bg1"/>
                </a:solidFill>
              </a:rPr>
              <a:t>в одно место</a:t>
            </a:r>
          </a:p>
        </p:txBody>
      </p:sp>
      <p:sp>
        <p:nvSpPr>
          <p:cNvPr id="52" name="Прямоугольник 9">
            <a:extLst>
              <a:ext uri="{FF2B5EF4-FFF2-40B4-BE49-F238E27FC236}">
                <a16:creationId xmlns:a16="http://schemas.microsoft.com/office/drawing/2014/main" xmlns="" id="{A3467EE8-11A0-490F-8530-1C03EC063DF4}"/>
              </a:ext>
            </a:extLst>
          </p:cNvPr>
          <p:cNvSpPr/>
          <p:nvPr/>
        </p:nvSpPr>
        <p:spPr>
          <a:xfrm>
            <a:off x="5508104" y="3257460"/>
            <a:ext cx="3003964" cy="1200329"/>
          </a:xfrm>
          <a:prstGeom prst="rect">
            <a:avLst/>
          </a:prstGeom>
        </p:spPr>
        <p:txBody>
          <a:bodyPr wrap="none">
            <a:spAutoFit/>
          </a:bodyPr>
          <a:lstStyle/>
          <a:p>
            <a:r>
              <a:rPr lang="ru-RU" sz="2400" dirty="0">
                <a:solidFill>
                  <a:schemeClr val="bg1"/>
                </a:solidFill>
              </a:rPr>
              <a:t>Используй ссылки</a:t>
            </a:r>
          </a:p>
          <a:p>
            <a:r>
              <a:rPr lang="ru-RU" sz="2400" dirty="0">
                <a:solidFill>
                  <a:schemeClr val="bg1"/>
                </a:solidFill>
              </a:rPr>
              <a:t>на устанавливающее</a:t>
            </a:r>
          </a:p>
          <a:p>
            <a:r>
              <a:rPr lang="ru-RU" sz="2400" dirty="0">
                <a:solidFill>
                  <a:schemeClr val="bg1"/>
                </a:solidFill>
              </a:rPr>
              <a:t>требование</a:t>
            </a:r>
          </a:p>
        </p:txBody>
      </p:sp>
      <p:sp>
        <p:nvSpPr>
          <p:cNvPr id="53" name="Прямоугольник 9">
            <a:extLst>
              <a:ext uri="{FF2B5EF4-FFF2-40B4-BE49-F238E27FC236}">
                <a16:creationId xmlns:a16="http://schemas.microsoft.com/office/drawing/2014/main" xmlns="" id="{379D8433-C279-4790-B2F6-1554A3821E07}"/>
              </a:ext>
            </a:extLst>
          </p:cNvPr>
          <p:cNvSpPr/>
          <p:nvPr/>
        </p:nvSpPr>
        <p:spPr>
          <a:xfrm>
            <a:off x="294040" y="3442125"/>
            <a:ext cx="3593548" cy="830997"/>
          </a:xfrm>
          <a:prstGeom prst="rect">
            <a:avLst/>
          </a:prstGeom>
        </p:spPr>
        <p:txBody>
          <a:bodyPr wrap="none">
            <a:spAutoFit/>
          </a:bodyPr>
          <a:lstStyle/>
          <a:p>
            <a:r>
              <a:rPr lang="ru-RU" sz="2400" dirty="0">
                <a:solidFill>
                  <a:schemeClr val="bg1"/>
                </a:solidFill>
              </a:rPr>
              <a:t>Добавляй к себе в фичи,</a:t>
            </a:r>
          </a:p>
          <a:p>
            <a:r>
              <a:rPr lang="ru-RU" sz="2400" dirty="0">
                <a:solidFill>
                  <a:schemeClr val="bg1"/>
                </a:solidFill>
              </a:rPr>
              <a:t>как в магазине на диване</a:t>
            </a:r>
          </a:p>
        </p:txBody>
      </p:sp>
    </p:spTree>
    <p:extLst>
      <p:ext uri="{BB962C8B-B14F-4D97-AF65-F5344CB8AC3E}">
        <p14:creationId xmlns:p14="http://schemas.microsoft.com/office/powerpoint/2010/main" val="383665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500"/>
                                        <p:tgtEl>
                                          <p:spTgt spid="5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500"/>
                                        <p:tgtEl>
                                          <p:spTgt spid="4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fade">
                                      <p:cBhvr>
                                        <p:cTn id="26" dur="500"/>
                                        <p:tgtEl>
                                          <p:spTgt spid="5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fade">
                                      <p:cBhvr>
                                        <p:cTn id="29" dur="500"/>
                                        <p:tgtEl>
                                          <p:spTgt spid="4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fade">
                                      <p:cBhvr>
                                        <p:cTn id="34" dur="500"/>
                                        <p:tgtEl>
                                          <p:spTgt spid="5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40" grpId="0" animBg="1"/>
      <p:bldP spid="42" grpId="0" animBg="1"/>
      <p:bldP spid="49" grpId="0" animBg="1"/>
      <p:bldP spid="50" grpId="0"/>
      <p:bldP spid="51" grpId="0"/>
      <p:bldP spid="52" grpId="0"/>
      <p:bldP spid="5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242273"/>
            <a:ext cx="5976664" cy="584775"/>
          </a:xfrm>
          <a:prstGeom prst="rect">
            <a:avLst/>
          </a:prstGeom>
          <a:noFill/>
        </p:spPr>
        <p:txBody>
          <a:bodyPr wrap="square" rtlCol="0">
            <a:spAutoFit/>
          </a:bodyPr>
          <a:lstStyle/>
          <a:p>
            <a:r>
              <a:rPr lang="ru-RU" sz="3200" dirty="0">
                <a:latin typeface="Trebuchet MS" pitchFamily="34" charset="0"/>
              </a:rPr>
              <a:t>Магазин на диване</a:t>
            </a:r>
            <a:endParaRPr lang="en-US" sz="3200" dirty="0">
              <a:latin typeface="Trebuchet MS" pitchFamily="34" charset="0"/>
            </a:endParaRPr>
          </a:p>
        </p:txBody>
      </p:sp>
      <p:cxnSp>
        <p:nvCxnSpPr>
          <p:cNvPr id="8" name="Straight Connector 7">
            <a:extLst>
              <a:ext uri="{FF2B5EF4-FFF2-40B4-BE49-F238E27FC236}">
                <a16:creationId xmlns:a16="http://schemas.microsoft.com/office/drawing/2014/main" xmlns="" id="{DA36F211-8C5E-460A-B1EF-030687D1DD2A}"/>
              </a:ext>
            </a:extLst>
          </p:cNvPr>
          <p:cNvCxnSpPr>
            <a:cxnSpLocks/>
          </p:cNvCxnSpPr>
          <p:nvPr/>
        </p:nvCxnSpPr>
        <p:spPr>
          <a:xfrm>
            <a:off x="3491880" y="1059582"/>
            <a:ext cx="0" cy="3755128"/>
          </a:xfrm>
          <a:prstGeom prst="line">
            <a:avLst/>
          </a:prstGeom>
          <a:ln w="28575">
            <a:solidFill>
              <a:schemeClr val="tx1">
                <a:lumMod val="65000"/>
                <a:lumOff val="3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AECD41C7-D770-473B-A9DF-1B7E7DD4218A}"/>
              </a:ext>
            </a:extLst>
          </p:cNvPr>
          <p:cNvCxnSpPr>
            <a:cxnSpLocks/>
          </p:cNvCxnSpPr>
          <p:nvPr/>
        </p:nvCxnSpPr>
        <p:spPr>
          <a:xfrm>
            <a:off x="6084168" y="1059582"/>
            <a:ext cx="0" cy="3755128"/>
          </a:xfrm>
          <a:prstGeom prst="line">
            <a:avLst/>
          </a:prstGeom>
          <a:ln w="28575">
            <a:solidFill>
              <a:schemeClr val="tx1">
                <a:lumMod val="65000"/>
                <a:lumOff val="3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56980E21-8DA0-4AF6-94A6-F55D3ABD79B7}"/>
              </a:ext>
            </a:extLst>
          </p:cNvPr>
          <p:cNvCxnSpPr>
            <a:cxnSpLocks/>
          </p:cNvCxnSpPr>
          <p:nvPr/>
        </p:nvCxnSpPr>
        <p:spPr>
          <a:xfrm>
            <a:off x="323528" y="1923678"/>
            <a:ext cx="8496944" cy="0"/>
          </a:xfrm>
          <a:prstGeom prst="line">
            <a:avLst/>
          </a:prstGeom>
          <a:ln w="28575">
            <a:solidFill>
              <a:schemeClr val="tx1">
                <a:lumMod val="65000"/>
                <a:lumOff val="3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E80B608A-3EBF-4CF5-9139-A7ADEA3697C6}"/>
              </a:ext>
            </a:extLst>
          </p:cNvPr>
          <p:cNvCxnSpPr>
            <a:cxnSpLocks/>
          </p:cNvCxnSpPr>
          <p:nvPr/>
        </p:nvCxnSpPr>
        <p:spPr>
          <a:xfrm>
            <a:off x="323528" y="4227934"/>
            <a:ext cx="8496944" cy="0"/>
          </a:xfrm>
          <a:prstGeom prst="line">
            <a:avLst/>
          </a:prstGeom>
          <a:ln w="28575">
            <a:solidFill>
              <a:schemeClr val="tx1">
                <a:lumMod val="65000"/>
                <a:lumOff val="3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A0F63BA2-09C7-4003-A5E5-00142DC80C97}"/>
              </a:ext>
            </a:extLst>
          </p:cNvPr>
          <p:cNvCxnSpPr>
            <a:cxnSpLocks/>
          </p:cNvCxnSpPr>
          <p:nvPr/>
        </p:nvCxnSpPr>
        <p:spPr>
          <a:xfrm>
            <a:off x="323528" y="3507854"/>
            <a:ext cx="8496944" cy="0"/>
          </a:xfrm>
          <a:prstGeom prst="line">
            <a:avLst/>
          </a:prstGeom>
          <a:ln w="28575">
            <a:solidFill>
              <a:schemeClr val="tx1">
                <a:lumMod val="65000"/>
                <a:lumOff val="3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396BC152-8F2F-4BC1-9F9B-9624AF1C0039}"/>
              </a:ext>
            </a:extLst>
          </p:cNvPr>
          <p:cNvCxnSpPr>
            <a:cxnSpLocks/>
          </p:cNvCxnSpPr>
          <p:nvPr/>
        </p:nvCxnSpPr>
        <p:spPr>
          <a:xfrm>
            <a:off x="323528" y="2715766"/>
            <a:ext cx="8496944" cy="0"/>
          </a:xfrm>
          <a:prstGeom prst="line">
            <a:avLst/>
          </a:prstGeom>
          <a:ln w="28575">
            <a:solidFill>
              <a:schemeClr val="tx1">
                <a:lumMod val="65000"/>
                <a:lumOff val="35000"/>
              </a:schemeClr>
            </a:solidFill>
            <a:prstDash val="solid"/>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xmlns="" id="{2A3C16F9-7AF5-4D4E-8A33-58AD032137D6}"/>
              </a:ext>
            </a:extLst>
          </p:cNvPr>
          <p:cNvSpPr txBox="1"/>
          <p:nvPr/>
        </p:nvSpPr>
        <p:spPr>
          <a:xfrm>
            <a:off x="3995936" y="1234899"/>
            <a:ext cx="1656184" cy="400110"/>
          </a:xfrm>
          <a:prstGeom prst="rect">
            <a:avLst/>
          </a:prstGeom>
          <a:noFill/>
        </p:spPr>
        <p:txBody>
          <a:bodyPr wrap="square" rtlCol="0">
            <a:spAutoFit/>
          </a:bodyPr>
          <a:lstStyle/>
          <a:p>
            <a:r>
              <a:rPr lang="ru-RU" sz="2000" dirty="0">
                <a:latin typeface="Trebuchet MS" pitchFamily="34" charset="0"/>
              </a:rPr>
              <a:t>Сортировка</a:t>
            </a:r>
            <a:endParaRPr lang="en-US" sz="2000" dirty="0">
              <a:latin typeface="Trebuchet MS" pitchFamily="34" charset="0"/>
            </a:endParaRPr>
          </a:p>
        </p:txBody>
      </p:sp>
      <p:sp>
        <p:nvSpPr>
          <p:cNvPr id="21" name="TextBox 20">
            <a:extLst>
              <a:ext uri="{FF2B5EF4-FFF2-40B4-BE49-F238E27FC236}">
                <a16:creationId xmlns:a16="http://schemas.microsoft.com/office/drawing/2014/main" xmlns="" id="{56115ED9-A4DD-4203-8C45-E8524E06455A}"/>
              </a:ext>
            </a:extLst>
          </p:cNvPr>
          <p:cNvSpPr txBox="1"/>
          <p:nvPr/>
        </p:nvSpPr>
        <p:spPr>
          <a:xfrm>
            <a:off x="6444208" y="1059582"/>
            <a:ext cx="2592282" cy="707886"/>
          </a:xfrm>
          <a:prstGeom prst="rect">
            <a:avLst/>
          </a:prstGeom>
          <a:noFill/>
        </p:spPr>
        <p:txBody>
          <a:bodyPr wrap="square" rtlCol="0">
            <a:spAutoFit/>
          </a:bodyPr>
          <a:lstStyle/>
          <a:p>
            <a:r>
              <a:rPr lang="ru-RU" sz="2000" dirty="0">
                <a:latin typeface="Trebuchet MS" pitchFamily="34" charset="0"/>
              </a:rPr>
              <a:t>Память состояния страницы</a:t>
            </a:r>
            <a:endParaRPr lang="en-US" sz="2000" dirty="0">
              <a:latin typeface="Trebuchet MS" pitchFamily="34" charset="0"/>
            </a:endParaRPr>
          </a:p>
        </p:txBody>
      </p:sp>
      <p:sp>
        <p:nvSpPr>
          <p:cNvPr id="22" name="TextBox 21">
            <a:extLst>
              <a:ext uri="{FF2B5EF4-FFF2-40B4-BE49-F238E27FC236}">
                <a16:creationId xmlns:a16="http://schemas.microsoft.com/office/drawing/2014/main" xmlns="" id="{0F84B391-1794-410C-B8DD-FD551B651945}"/>
              </a:ext>
            </a:extLst>
          </p:cNvPr>
          <p:cNvSpPr txBox="1"/>
          <p:nvPr/>
        </p:nvSpPr>
        <p:spPr>
          <a:xfrm>
            <a:off x="639180" y="2117360"/>
            <a:ext cx="2564663" cy="400110"/>
          </a:xfrm>
          <a:prstGeom prst="rect">
            <a:avLst/>
          </a:prstGeom>
          <a:noFill/>
        </p:spPr>
        <p:txBody>
          <a:bodyPr wrap="square" rtlCol="0">
            <a:spAutoFit/>
          </a:bodyPr>
          <a:lstStyle/>
          <a:p>
            <a:r>
              <a:rPr lang="ru-RU" sz="2000" dirty="0">
                <a:latin typeface="Trebuchet MS" pitchFamily="34" charset="0"/>
              </a:rPr>
              <a:t>Список животных</a:t>
            </a:r>
            <a:endParaRPr lang="en-US" sz="2000" dirty="0">
              <a:latin typeface="Trebuchet MS" pitchFamily="34" charset="0"/>
            </a:endParaRPr>
          </a:p>
        </p:txBody>
      </p:sp>
      <p:sp>
        <p:nvSpPr>
          <p:cNvPr id="23" name="TextBox 22">
            <a:extLst>
              <a:ext uri="{FF2B5EF4-FFF2-40B4-BE49-F238E27FC236}">
                <a16:creationId xmlns:a16="http://schemas.microsoft.com/office/drawing/2014/main" xmlns="" id="{8E662768-6743-4A50-8BA1-41E1688498B3}"/>
              </a:ext>
            </a:extLst>
          </p:cNvPr>
          <p:cNvSpPr txBox="1"/>
          <p:nvPr/>
        </p:nvSpPr>
        <p:spPr>
          <a:xfrm>
            <a:off x="639180" y="2921079"/>
            <a:ext cx="2564663" cy="400110"/>
          </a:xfrm>
          <a:prstGeom prst="rect">
            <a:avLst/>
          </a:prstGeom>
          <a:noFill/>
        </p:spPr>
        <p:txBody>
          <a:bodyPr wrap="square" rtlCol="0">
            <a:spAutoFit/>
          </a:bodyPr>
          <a:lstStyle/>
          <a:p>
            <a:r>
              <a:rPr lang="ru-RU" sz="2000" dirty="0">
                <a:latin typeface="Trebuchet MS" pitchFamily="34" charset="0"/>
              </a:rPr>
              <a:t>Страница задач</a:t>
            </a:r>
            <a:endParaRPr lang="en-US" sz="2000" dirty="0">
              <a:latin typeface="Trebuchet MS" pitchFamily="34" charset="0"/>
            </a:endParaRPr>
          </a:p>
        </p:txBody>
      </p:sp>
      <p:sp>
        <p:nvSpPr>
          <p:cNvPr id="24" name="TextBox 23">
            <a:extLst>
              <a:ext uri="{FF2B5EF4-FFF2-40B4-BE49-F238E27FC236}">
                <a16:creationId xmlns:a16="http://schemas.microsoft.com/office/drawing/2014/main" xmlns="" id="{D0F83FFF-9566-40C2-AD17-1FC5A2C03FEF}"/>
              </a:ext>
            </a:extLst>
          </p:cNvPr>
          <p:cNvSpPr txBox="1"/>
          <p:nvPr/>
        </p:nvSpPr>
        <p:spPr>
          <a:xfrm>
            <a:off x="639180" y="3691080"/>
            <a:ext cx="2564663" cy="400110"/>
          </a:xfrm>
          <a:prstGeom prst="rect">
            <a:avLst/>
          </a:prstGeom>
          <a:noFill/>
        </p:spPr>
        <p:txBody>
          <a:bodyPr wrap="square" rtlCol="0">
            <a:spAutoFit/>
          </a:bodyPr>
          <a:lstStyle/>
          <a:p>
            <a:r>
              <a:rPr lang="ru-RU" sz="2000" dirty="0">
                <a:latin typeface="Trebuchet MS" pitchFamily="34" charset="0"/>
              </a:rPr>
              <a:t>Метки на животных</a:t>
            </a:r>
            <a:endParaRPr lang="en-US" sz="2000" dirty="0">
              <a:latin typeface="Trebuchet MS" pitchFamily="34" charset="0"/>
            </a:endParaRPr>
          </a:p>
        </p:txBody>
      </p:sp>
      <p:pic>
        <p:nvPicPr>
          <p:cNvPr id="26" name="Picture 25">
            <a:extLst>
              <a:ext uri="{FF2B5EF4-FFF2-40B4-BE49-F238E27FC236}">
                <a16:creationId xmlns:a16="http://schemas.microsoft.com/office/drawing/2014/main" xmlns="" id="{0620AFDF-2287-4A03-A305-002CE82EF2DF}"/>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4671406" y="3612575"/>
            <a:ext cx="485265" cy="530989"/>
          </a:xfrm>
          <a:prstGeom prst="rect">
            <a:avLst/>
          </a:prstGeom>
        </p:spPr>
      </p:pic>
      <p:pic>
        <p:nvPicPr>
          <p:cNvPr id="27" name="Picture 26">
            <a:extLst>
              <a:ext uri="{FF2B5EF4-FFF2-40B4-BE49-F238E27FC236}">
                <a16:creationId xmlns:a16="http://schemas.microsoft.com/office/drawing/2014/main" xmlns="" id="{22B78CA1-FE9A-402B-9154-C1F6CC22B102}"/>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4671406" y="2090232"/>
            <a:ext cx="485265" cy="530989"/>
          </a:xfrm>
          <a:prstGeom prst="rect">
            <a:avLst/>
          </a:prstGeom>
        </p:spPr>
      </p:pic>
      <p:pic>
        <p:nvPicPr>
          <p:cNvPr id="29" name="Picture 28">
            <a:extLst>
              <a:ext uri="{FF2B5EF4-FFF2-40B4-BE49-F238E27FC236}">
                <a16:creationId xmlns:a16="http://schemas.microsoft.com/office/drawing/2014/main" xmlns="" id="{2C5CD7F5-AAD1-4750-A009-F3B51D002715}"/>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7263693" y="2090232"/>
            <a:ext cx="485265" cy="530989"/>
          </a:xfrm>
          <a:prstGeom prst="rect">
            <a:avLst/>
          </a:prstGeom>
        </p:spPr>
      </p:pic>
      <p:pic>
        <p:nvPicPr>
          <p:cNvPr id="30" name="Picture 29">
            <a:extLst>
              <a:ext uri="{FF2B5EF4-FFF2-40B4-BE49-F238E27FC236}">
                <a16:creationId xmlns:a16="http://schemas.microsoft.com/office/drawing/2014/main" xmlns="" id="{F8AF27AF-5E98-45AB-8C3D-2A1668AE590B}"/>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7263693" y="2844537"/>
            <a:ext cx="485265" cy="530989"/>
          </a:xfrm>
          <a:prstGeom prst="rect">
            <a:avLst/>
          </a:prstGeom>
        </p:spPr>
      </p:pic>
      <p:pic>
        <p:nvPicPr>
          <p:cNvPr id="5122" name="Picture 2" descr="C:\Users\davvol\AppData\Local\Temp\Rar$DRa0.781\png\020-sofa.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15616" y="976088"/>
            <a:ext cx="917732" cy="917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0070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7D92"/>
        </a:solidFill>
        <a:effectLst/>
      </p:bgPr>
    </p:bg>
    <p:spTree>
      <p:nvGrpSpPr>
        <p:cNvPr id="1" name=""/>
        <p:cNvGrpSpPr/>
        <p:nvPr/>
      </p:nvGrpSpPr>
      <p:grpSpPr>
        <a:xfrm>
          <a:off x="0" y="0"/>
          <a:ext cx="0" cy="0"/>
          <a:chOff x="0" y="0"/>
          <a:chExt cx="0" cy="0"/>
        </a:xfrm>
      </p:grpSpPr>
      <p:sp>
        <p:nvSpPr>
          <p:cNvPr id="45" name="Прямоугольник 4">
            <a:extLst>
              <a:ext uri="{FF2B5EF4-FFF2-40B4-BE49-F238E27FC236}">
                <a16:creationId xmlns:a16="http://schemas.microsoft.com/office/drawing/2014/main" xmlns="" id="{125191E0-BB4B-47F4-BDAC-28298022628E}"/>
              </a:ext>
            </a:extLst>
          </p:cNvPr>
          <p:cNvSpPr/>
          <p:nvPr/>
        </p:nvSpPr>
        <p:spPr>
          <a:xfrm>
            <a:off x="0" y="4558296"/>
            <a:ext cx="9144000" cy="58520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xmlns="" id="{38BD7D42-3627-4DC9-B991-76D125A7CE0F}"/>
              </a:ext>
            </a:extLst>
          </p:cNvPr>
          <p:cNvSpPr/>
          <p:nvPr/>
        </p:nvSpPr>
        <p:spPr>
          <a:xfrm>
            <a:off x="7668344" y="-1460698"/>
            <a:ext cx="2988840" cy="29888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23528" y="242273"/>
            <a:ext cx="7359396" cy="584775"/>
          </a:xfrm>
          <a:prstGeom prst="rect">
            <a:avLst/>
          </a:prstGeom>
          <a:noFill/>
        </p:spPr>
        <p:txBody>
          <a:bodyPr wrap="square" rtlCol="0">
            <a:spAutoFit/>
          </a:bodyPr>
          <a:lstStyle/>
          <a:p>
            <a:r>
              <a:rPr lang="ru-RU" sz="3200" dirty="0">
                <a:solidFill>
                  <a:schemeClr val="bg1"/>
                </a:solidFill>
                <a:latin typeface="Trebuchet MS" pitchFamily="34" charset="0"/>
              </a:rPr>
              <a:t>Наш проект</a:t>
            </a:r>
            <a:endParaRPr lang="en-US" sz="3200" dirty="0">
              <a:solidFill>
                <a:schemeClr val="bg1"/>
              </a:solidFill>
              <a:latin typeface="Trebuchet MS" pitchFamily="34" charset="0"/>
            </a:endParaRPr>
          </a:p>
        </p:txBody>
      </p:sp>
      <p:sp>
        <p:nvSpPr>
          <p:cNvPr id="5" name="Прямоугольник 4"/>
          <p:cNvSpPr/>
          <p:nvPr/>
        </p:nvSpPr>
        <p:spPr>
          <a:xfrm>
            <a:off x="463826" y="4679780"/>
            <a:ext cx="8398453" cy="369332"/>
          </a:xfrm>
          <a:prstGeom prst="rect">
            <a:avLst/>
          </a:prstGeom>
        </p:spPr>
        <p:txBody>
          <a:bodyPr wrap="none">
            <a:spAutoFit/>
          </a:bodyPr>
          <a:lstStyle/>
          <a:p>
            <a:r>
              <a:rPr lang="ru-RU" dirty="0">
                <a:solidFill>
                  <a:schemeClr val="bg1"/>
                </a:solidFill>
                <a:latin typeface="Trebuchet MS" panose="020B0603020202020204" pitchFamily="34" charset="0"/>
              </a:rPr>
              <a:t>14 аналитиков, 10 дизайнеров, 7 команд разработки, суммарно 180 человек</a:t>
            </a:r>
          </a:p>
        </p:txBody>
      </p:sp>
      <p:pic>
        <p:nvPicPr>
          <p:cNvPr id="8" name="Picture 7">
            <a:extLst>
              <a:ext uri="{FF2B5EF4-FFF2-40B4-BE49-F238E27FC236}">
                <a16:creationId xmlns:a16="http://schemas.microsoft.com/office/drawing/2014/main" xmlns="" id="{D3AD4280-9599-4D60-B4B1-91211B6AEF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0880" y="3660568"/>
            <a:ext cx="731520" cy="731520"/>
          </a:xfrm>
          <a:prstGeom prst="rect">
            <a:avLst/>
          </a:prstGeom>
        </p:spPr>
      </p:pic>
      <p:pic>
        <p:nvPicPr>
          <p:cNvPr id="12" name="Picture 11">
            <a:extLst>
              <a:ext uri="{FF2B5EF4-FFF2-40B4-BE49-F238E27FC236}">
                <a16:creationId xmlns:a16="http://schemas.microsoft.com/office/drawing/2014/main" xmlns="" id="{F266E14B-D86A-4C57-BFB2-CDF35C1AAE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4799" y="336838"/>
            <a:ext cx="914400" cy="914400"/>
          </a:xfrm>
          <a:prstGeom prst="rect">
            <a:avLst/>
          </a:prstGeom>
        </p:spPr>
      </p:pic>
      <p:pic>
        <p:nvPicPr>
          <p:cNvPr id="13" name="Picture 12">
            <a:extLst>
              <a:ext uri="{FF2B5EF4-FFF2-40B4-BE49-F238E27FC236}">
                <a16:creationId xmlns:a16="http://schemas.microsoft.com/office/drawing/2014/main" xmlns="" id="{30731EF4-CC6A-4640-A1BD-178086A879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4574" y="3666059"/>
            <a:ext cx="731520" cy="731520"/>
          </a:xfrm>
          <a:prstGeom prst="rect">
            <a:avLst/>
          </a:prstGeom>
        </p:spPr>
      </p:pic>
      <p:pic>
        <p:nvPicPr>
          <p:cNvPr id="14" name="Picture 13">
            <a:extLst>
              <a:ext uri="{FF2B5EF4-FFF2-40B4-BE49-F238E27FC236}">
                <a16:creationId xmlns:a16="http://schemas.microsoft.com/office/drawing/2014/main" xmlns="" id="{CBBB7F7B-BF82-457F-BA56-F890B42F4C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1533" y="2944553"/>
            <a:ext cx="731520" cy="731520"/>
          </a:xfrm>
          <a:prstGeom prst="rect">
            <a:avLst/>
          </a:prstGeom>
        </p:spPr>
      </p:pic>
      <p:pic>
        <p:nvPicPr>
          <p:cNvPr id="15" name="Picture 14">
            <a:extLst>
              <a:ext uri="{FF2B5EF4-FFF2-40B4-BE49-F238E27FC236}">
                <a16:creationId xmlns:a16="http://schemas.microsoft.com/office/drawing/2014/main" xmlns="" id="{9D9C0545-8543-4E17-A33C-BEC3AA4D8C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9431" y="3712438"/>
            <a:ext cx="731520" cy="731520"/>
          </a:xfrm>
          <a:prstGeom prst="rect">
            <a:avLst/>
          </a:prstGeom>
        </p:spPr>
      </p:pic>
      <p:pic>
        <p:nvPicPr>
          <p:cNvPr id="16" name="Picture 15">
            <a:extLst>
              <a:ext uri="{FF2B5EF4-FFF2-40B4-BE49-F238E27FC236}">
                <a16:creationId xmlns:a16="http://schemas.microsoft.com/office/drawing/2014/main" xmlns="" id="{85C5B46B-F9E1-4DC1-9461-D9FC2E19AF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607" y="3674287"/>
            <a:ext cx="731520" cy="731520"/>
          </a:xfrm>
          <a:prstGeom prst="rect">
            <a:avLst/>
          </a:prstGeom>
        </p:spPr>
      </p:pic>
      <p:pic>
        <p:nvPicPr>
          <p:cNvPr id="17" name="Picture 16">
            <a:extLst>
              <a:ext uri="{FF2B5EF4-FFF2-40B4-BE49-F238E27FC236}">
                <a16:creationId xmlns:a16="http://schemas.microsoft.com/office/drawing/2014/main" xmlns="" id="{FC533CC1-3533-46B8-9408-D242B029EC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4815" y="2798038"/>
            <a:ext cx="731520" cy="731520"/>
          </a:xfrm>
          <a:prstGeom prst="rect">
            <a:avLst/>
          </a:prstGeom>
        </p:spPr>
      </p:pic>
      <p:pic>
        <p:nvPicPr>
          <p:cNvPr id="18" name="Picture 17">
            <a:extLst>
              <a:ext uri="{FF2B5EF4-FFF2-40B4-BE49-F238E27FC236}">
                <a16:creationId xmlns:a16="http://schemas.microsoft.com/office/drawing/2014/main" xmlns="" id="{C9B3EAA9-094E-49E6-AE5D-143FDC6ED8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9007" y="2779544"/>
            <a:ext cx="731520" cy="731520"/>
          </a:xfrm>
          <a:prstGeom prst="rect">
            <a:avLst/>
          </a:prstGeom>
        </p:spPr>
      </p:pic>
      <p:pic>
        <p:nvPicPr>
          <p:cNvPr id="34" name="Picture 33">
            <a:extLst>
              <a:ext uri="{FF2B5EF4-FFF2-40B4-BE49-F238E27FC236}">
                <a16:creationId xmlns:a16="http://schemas.microsoft.com/office/drawing/2014/main" xmlns="" id="{FADA01EB-1CEF-4476-BB17-818B3A552CA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840834" y="14508"/>
            <a:ext cx="457200" cy="457200"/>
          </a:xfrm>
          <a:prstGeom prst="rect">
            <a:avLst/>
          </a:prstGeom>
        </p:spPr>
      </p:pic>
      <p:pic>
        <p:nvPicPr>
          <p:cNvPr id="36" name="Picture 35">
            <a:extLst>
              <a:ext uri="{FF2B5EF4-FFF2-40B4-BE49-F238E27FC236}">
                <a16:creationId xmlns:a16="http://schemas.microsoft.com/office/drawing/2014/main" xmlns="" id="{44AC188F-7831-48F8-9BD5-F903F82D4FD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67611" y="717453"/>
            <a:ext cx="457200" cy="457200"/>
          </a:xfrm>
          <a:prstGeom prst="rect">
            <a:avLst/>
          </a:prstGeom>
        </p:spPr>
      </p:pic>
      <p:pic>
        <p:nvPicPr>
          <p:cNvPr id="37" name="Picture 36">
            <a:extLst>
              <a:ext uri="{FF2B5EF4-FFF2-40B4-BE49-F238E27FC236}">
                <a16:creationId xmlns:a16="http://schemas.microsoft.com/office/drawing/2014/main" xmlns="" id="{0787C084-B801-40AB-9B32-6DE1FB8220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548352" y="927016"/>
            <a:ext cx="457200" cy="457200"/>
          </a:xfrm>
          <a:prstGeom prst="rect">
            <a:avLst/>
          </a:prstGeom>
        </p:spPr>
      </p:pic>
      <p:pic>
        <p:nvPicPr>
          <p:cNvPr id="38" name="Picture 37">
            <a:extLst>
              <a:ext uri="{FF2B5EF4-FFF2-40B4-BE49-F238E27FC236}">
                <a16:creationId xmlns:a16="http://schemas.microsoft.com/office/drawing/2014/main" xmlns="" id="{33C4F638-20FD-46DE-86DF-E14020101B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429212" y="336838"/>
            <a:ext cx="457200" cy="457200"/>
          </a:xfrm>
          <a:prstGeom prst="rect">
            <a:avLst/>
          </a:prstGeom>
        </p:spPr>
      </p:pic>
      <p:cxnSp>
        <p:nvCxnSpPr>
          <p:cNvPr id="47" name="Straight Connector 46">
            <a:extLst>
              <a:ext uri="{FF2B5EF4-FFF2-40B4-BE49-F238E27FC236}">
                <a16:creationId xmlns:a16="http://schemas.microsoft.com/office/drawing/2014/main" xmlns="" id="{A2510C65-7E0B-4D15-9C66-4AFD39E986EF}"/>
              </a:ext>
            </a:extLst>
          </p:cNvPr>
          <p:cNvCxnSpPr>
            <a:cxnSpLocks/>
          </p:cNvCxnSpPr>
          <p:nvPr/>
        </p:nvCxnSpPr>
        <p:spPr>
          <a:xfrm>
            <a:off x="700940" y="1384216"/>
            <a:ext cx="7739287" cy="0"/>
          </a:xfrm>
          <a:prstGeom prst="line">
            <a:avLst/>
          </a:prstGeom>
          <a:ln w="12700">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xmlns="" id="{4E6C97B7-2493-4024-8BF2-3E2F13DE5D4F}"/>
              </a:ext>
            </a:extLst>
          </p:cNvPr>
          <p:cNvCxnSpPr>
            <a:cxnSpLocks/>
          </p:cNvCxnSpPr>
          <p:nvPr/>
        </p:nvCxnSpPr>
        <p:spPr>
          <a:xfrm>
            <a:off x="700940" y="2643758"/>
            <a:ext cx="7759492" cy="0"/>
          </a:xfrm>
          <a:prstGeom prst="line">
            <a:avLst/>
          </a:prstGeom>
          <a:ln w="12700">
            <a:solidFill>
              <a:schemeClr val="bg1"/>
            </a:solidFill>
            <a:prstDash val="lgDash"/>
          </a:ln>
        </p:spPr>
        <p:style>
          <a:lnRef idx="1">
            <a:schemeClr val="accent1"/>
          </a:lnRef>
          <a:fillRef idx="0">
            <a:schemeClr val="accent1"/>
          </a:fillRef>
          <a:effectRef idx="0">
            <a:schemeClr val="accent1"/>
          </a:effectRef>
          <a:fontRef idx="minor">
            <a:schemeClr val="tx1"/>
          </a:fontRef>
        </p:style>
      </p:cxnSp>
      <p:pic>
        <p:nvPicPr>
          <p:cNvPr id="6146" name="Picture 2" descr="C:\Users\davvol\AppData\Local\Temp\Rar$DRa0.489\png\005-student.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79712" y="1634343"/>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davvol\AppData\Local\Temp\Rar$DRa0.489\png\007-girl.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43808" y="1634343"/>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davvol\AppData\Local\Temp\Rar$DRa0.489\png\005-student.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06487" y="1634343"/>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3" descr="C:\Users\davvol\AppData\Local\Temp\Rar$DRa0.489\png\007-girl.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70583" y="1634343"/>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C:\Users\davvol\AppData\Local\Temp\Rar$DRa0.489\png\005-student.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08104" y="1634343"/>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3" descr="C:\Users\davvol\AppData\Local\Temp\Rar$DRa0.489\png\007-girl.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72200" y="1634343"/>
            <a:ext cx="720000"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3444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94662054-0F23-48F2-A64E-23C1EA98A3FC}"/>
              </a:ext>
            </a:extLst>
          </p:cNvPr>
          <p:cNvSpPr txBox="1"/>
          <p:nvPr/>
        </p:nvSpPr>
        <p:spPr>
          <a:xfrm>
            <a:off x="122533" y="185392"/>
            <a:ext cx="8735717" cy="584775"/>
          </a:xfrm>
          <a:prstGeom prst="rect">
            <a:avLst/>
          </a:prstGeom>
          <a:noFill/>
        </p:spPr>
        <p:txBody>
          <a:bodyPr wrap="square" rtlCol="0">
            <a:spAutoFit/>
          </a:bodyPr>
          <a:lstStyle/>
          <a:p>
            <a:r>
              <a:rPr lang="ru-RU" sz="3200" dirty="0">
                <a:solidFill>
                  <a:schemeClr val="bg1"/>
                </a:solidFill>
                <a:latin typeface="Trebuchet MS" panose="020B0603020202020204" pitchFamily="34" charset="0"/>
              </a:rPr>
              <a:t>Работа с заинтересованными лицами</a:t>
            </a:r>
            <a:endParaRPr lang="en-US" sz="3200" dirty="0">
              <a:solidFill>
                <a:schemeClr val="bg1"/>
              </a:solidFill>
              <a:latin typeface="Trebuchet MS" panose="020B0603020202020204" pitchFamily="34" charset="0"/>
            </a:endParaRPr>
          </a:p>
        </p:txBody>
      </p:sp>
      <p:sp>
        <p:nvSpPr>
          <p:cNvPr id="6" name="Rectangle 5">
            <a:extLst>
              <a:ext uri="{FF2B5EF4-FFF2-40B4-BE49-F238E27FC236}">
                <a16:creationId xmlns:a16="http://schemas.microsoft.com/office/drawing/2014/main" xmlns="" id="{BCB26414-38A2-41B8-854C-32F4C8692DAF}"/>
              </a:ext>
            </a:extLst>
          </p:cNvPr>
          <p:cNvSpPr/>
          <p:nvPr/>
        </p:nvSpPr>
        <p:spPr>
          <a:xfrm>
            <a:off x="0" y="1995686"/>
            <a:ext cx="9144000" cy="31478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Oval 3">
            <a:extLst>
              <a:ext uri="{FF2B5EF4-FFF2-40B4-BE49-F238E27FC236}">
                <a16:creationId xmlns:a16="http://schemas.microsoft.com/office/drawing/2014/main" xmlns="" id="{E174533A-CC89-4F87-BA10-741872F2FDD5}"/>
              </a:ext>
            </a:extLst>
          </p:cNvPr>
          <p:cNvSpPr/>
          <p:nvPr/>
        </p:nvSpPr>
        <p:spPr>
          <a:xfrm>
            <a:off x="3698303" y="1203598"/>
            <a:ext cx="1584176" cy="1584176"/>
          </a:xfrm>
          <a:prstGeom prst="ellipse">
            <a:avLst/>
          </a:prstGeom>
          <a:solidFill>
            <a:srgbClr val="007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xmlns="" id="{0FBAD8AA-0C08-440B-AA61-DC47B54CBD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3191" y="1538486"/>
            <a:ext cx="914400" cy="914400"/>
          </a:xfrm>
          <a:prstGeom prst="rect">
            <a:avLst/>
          </a:prstGeom>
        </p:spPr>
      </p:pic>
      <p:sp>
        <p:nvSpPr>
          <p:cNvPr id="23" name="Прямоугольник 5">
            <a:extLst>
              <a:ext uri="{FF2B5EF4-FFF2-40B4-BE49-F238E27FC236}">
                <a16:creationId xmlns:a16="http://schemas.microsoft.com/office/drawing/2014/main" xmlns="" id="{A5794209-86C8-4638-94E0-EDF7572C824A}"/>
              </a:ext>
            </a:extLst>
          </p:cNvPr>
          <p:cNvSpPr/>
          <p:nvPr/>
        </p:nvSpPr>
        <p:spPr>
          <a:xfrm>
            <a:off x="255603" y="1441752"/>
            <a:ext cx="3275256" cy="461665"/>
          </a:xfrm>
          <a:prstGeom prst="rect">
            <a:avLst/>
          </a:prstGeom>
        </p:spPr>
        <p:txBody>
          <a:bodyPr wrap="none">
            <a:spAutoFit/>
          </a:bodyPr>
          <a:lstStyle/>
          <a:p>
            <a:r>
              <a:rPr lang="ru-RU" sz="2400" dirty="0">
                <a:solidFill>
                  <a:schemeClr val="bg1"/>
                </a:solidFill>
                <a:latin typeface="Trebuchet MS" panose="020B0603020202020204" pitchFamily="34" charset="0"/>
              </a:rPr>
              <a:t>Нехватка времени </a:t>
            </a:r>
            <a:r>
              <a:rPr lang="en-US" sz="2400" dirty="0">
                <a:solidFill>
                  <a:schemeClr val="bg1"/>
                </a:solidFill>
                <a:latin typeface="Trebuchet MS" panose="020B0603020202020204" pitchFamily="34" charset="0"/>
              </a:rPr>
              <a:t>PO</a:t>
            </a:r>
            <a:endParaRPr lang="ru-RU" sz="2400" dirty="0">
              <a:solidFill>
                <a:schemeClr val="bg1"/>
              </a:solidFill>
              <a:latin typeface="Trebuchet MS" panose="020B0603020202020204" pitchFamily="34" charset="0"/>
            </a:endParaRPr>
          </a:p>
        </p:txBody>
      </p:sp>
      <p:sp>
        <p:nvSpPr>
          <p:cNvPr id="24" name="Прямоугольник 5">
            <a:extLst>
              <a:ext uri="{FF2B5EF4-FFF2-40B4-BE49-F238E27FC236}">
                <a16:creationId xmlns:a16="http://schemas.microsoft.com/office/drawing/2014/main" xmlns="" id="{C61356E2-9475-47D6-BA37-38953A3BDF8E}"/>
              </a:ext>
            </a:extLst>
          </p:cNvPr>
          <p:cNvSpPr/>
          <p:nvPr/>
        </p:nvSpPr>
        <p:spPr>
          <a:xfrm>
            <a:off x="5541841" y="1441752"/>
            <a:ext cx="3374642" cy="461665"/>
          </a:xfrm>
          <a:prstGeom prst="rect">
            <a:avLst/>
          </a:prstGeom>
        </p:spPr>
        <p:txBody>
          <a:bodyPr wrap="none">
            <a:spAutoFit/>
          </a:bodyPr>
          <a:lstStyle/>
          <a:p>
            <a:r>
              <a:rPr lang="ru-RU" sz="2400" dirty="0">
                <a:solidFill>
                  <a:schemeClr val="bg1"/>
                </a:solidFill>
                <a:latin typeface="Trebuchet MS" panose="020B0603020202020204" pitchFamily="34" charset="0"/>
              </a:rPr>
              <a:t>Неравный доступ к </a:t>
            </a:r>
            <a:r>
              <a:rPr lang="en-US" sz="2400" dirty="0">
                <a:solidFill>
                  <a:schemeClr val="bg1"/>
                </a:solidFill>
                <a:latin typeface="Trebuchet MS" panose="020B0603020202020204" pitchFamily="34" charset="0"/>
              </a:rPr>
              <a:t>PO</a:t>
            </a:r>
            <a:endParaRPr lang="ru-RU" sz="2400" dirty="0">
              <a:solidFill>
                <a:schemeClr val="bg1"/>
              </a:solidFill>
              <a:latin typeface="Trebuchet MS" panose="020B0603020202020204" pitchFamily="34" charset="0"/>
            </a:endParaRPr>
          </a:p>
        </p:txBody>
      </p:sp>
      <p:sp>
        <p:nvSpPr>
          <p:cNvPr id="25" name="Прямоугольник 5">
            <a:extLst>
              <a:ext uri="{FF2B5EF4-FFF2-40B4-BE49-F238E27FC236}">
                <a16:creationId xmlns:a16="http://schemas.microsoft.com/office/drawing/2014/main" xmlns="" id="{0072160D-BD54-4D5F-87DC-D2E214084DD6}"/>
              </a:ext>
            </a:extLst>
          </p:cNvPr>
          <p:cNvSpPr/>
          <p:nvPr/>
        </p:nvSpPr>
        <p:spPr>
          <a:xfrm>
            <a:off x="521166" y="2875429"/>
            <a:ext cx="2156681" cy="400110"/>
          </a:xfrm>
          <a:prstGeom prst="rect">
            <a:avLst/>
          </a:prstGeom>
        </p:spPr>
        <p:txBody>
          <a:bodyPr wrap="none">
            <a:spAutoFit/>
          </a:bodyPr>
          <a:lstStyle/>
          <a:p>
            <a:r>
              <a:rPr lang="en-US" sz="2000" dirty="0">
                <a:latin typeface="Trebuchet MS" panose="020B0603020202020204" pitchFamily="34" charset="0"/>
              </a:rPr>
              <a:t>Daily Touchpoint</a:t>
            </a:r>
            <a:r>
              <a:rPr lang="ru-RU" sz="2000" dirty="0">
                <a:latin typeface="Trebuchet MS" panose="020B0603020202020204" pitchFamily="34" charset="0"/>
              </a:rPr>
              <a:t> </a:t>
            </a:r>
          </a:p>
        </p:txBody>
      </p:sp>
      <p:sp>
        <p:nvSpPr>
          <p:cNvPr id="26" name="Прямоугольник 5">
            <a:extLst>
              <a:ext uri="{FF2B5EF4-FFF2-40B4-BE49-F238E27FC236}">
                <a16:creationId xmlns:a16="http://schemas.microsoft.com/office/drawing/2014/main" xmlns="" id="{97E2C43E-0343-4F27-AD42-1C0B3DB4B376}"/>
              </a:ext>
            </a:extLst>
          </p:cNvPr>
          <p:cNvSpPr/>
          <p:nvPr/>
        </p:nvSpPr>
        <p:spPr>
          <a:xfrm>
            <a:off x="3199013" y="2875429"/>
            <a:ext cx="2582758" cy="400110"/>
          </a:xfrm>
          <a:prstGeom prst="rect">
            <a:avLst/>
          </a:prstGeom>
        </p:spPr>
        <p:txBody>
          <a:bodyPr wrap="none">
            <a:spAutoFit/>
          </a:bodyPr>
          <a:lstStyle/>
          <a:p>
            <a:r>
              <a:rPr lang="ru-RU" sz="2000" dirty="0">
                <a:latin typeface="Trebuchet MS" panose="020B0603020202020204" pitchFamily="34" charset="0"/>
              </a:rPr>
              <a:t>Страничка вопросов</a:t>
            </a:r>
          </a:p>
        </p:txBody>
      </p:sp>
      <p:sp>
        <p:nvSpPr>
          <p:cNvPr id="27" name="Прямоугольник 5">
            <a:extLst>
              <a:ext uri="{FF2B5EF4-FFF2-40B4-BE49-F238E27FC236}">
                <a16:creationId xmlns:a16="http://schemas.microsoft.com/office/drawing/2014/main" xmlns="" id="{86879179-FE12-4467-B30B-76C0B4E36A57}"/>
              </a:ext>
            </a:extLst>
          </p:cNvPr>
          <p:cNvSpPr/>
          <p:nvPr/>
        </p:nvSpPr>
        <p:spPr>
          <a:xfrm>
            <a:off x="6160625" y="2875429"/>
            <a:ext cx="2798711" cy="400110"/>
          </a:xfrm>
          <a:prstGeom prst="rect">
            <a:avLst/>
          </a:prstGeom>
        </p:spPr>
        <p:txBody>
          <a:bodyPr wrap="square">
            <a:spAutoFit/>
          </a:bodyPr>
          <a:lstStyle/>
          <a:p>
            <a:pPr algn="ctr"/>
            <a:r>
              <a:rPr lang="ru-RU" sz="2000" dirty="0">
                <a:latin typeface="Trebuchet MS" panose="020B0603020202020204" pitchFamily="34" charset="0"/>
              </a:rPr>
              <a:t>Гибкое согласование</a:t>
            </a:r>
          </a:p>
        </p:txBody>
      </p:sp>
      <p:sp>
        <p:nvSpPr>
          <p:cNvPr id="29" name="Прямоугольник 5">
            <a:extLst>
              <a:ext uri="{FF2B5EF4-FFF2-40B4-BE49-F238E27FC236}">
                <a16:creationId xmlns:a16="http://schemas.microsoft.com/office/drawing/2014/main" xmlns="" id="{792B69DF-B25C-4283-BC52-C78B1E9EA082}"/>
              </a:ext>
            </a:extLst>
          </p:cNvPr>
          <p:cNvSpPr/>
          <p:nvPr/>
        </p:nvSpPr>
        <p:spPr>
          <a:xfrm>
            <a:off x="395536" y="3744461"/>
            <a:ext cx="2659848" cy="646331"/>
          </a:xfrm>
          <a:prstGeom prst="rect">
            <a:avLst/>
          </a:prstGeom>
        </p:spPr>
        <p:txBody>
          <a:bodyPr wrap="square">
            <a:spAutoFit/>
          </a:bodyPr>
          <a:lstStyle/>
          <a:p>
            <a:r>
              <a:rPr lang="ru-RU" i="1" dirty="0">
                <a:latin typeface="Trebuchet MS" panose="020B0603020202020204" pitchFamily="34" charset="0"/>
              </a:rPr>
              <a:t>Ежедневная встреча по особым правилам</a:t>
            </a:r>
          </a:p>
        </p:txBody>
      </p:sp>
      <p:sp>
        <p:nvSpPr>
          <p:cNvPr id="31" name="Прямоугольник 5">
            <a:extLst>
              <a:ext uri="{FF2B5EF4-FFF2-40B4-BE49-F238E27FC236}">
                <a16:creationId xmlns:a16="http://schemas.microsoft.com/office/drawing/2014/main" xmlns="" id="{B3E02BF3-E016-46FC-90AE-69A47F17C2FB}"/>
              </a:ext>
            </a:extLst>
          </p:cNvPr>
          <p:cNvSpPr/>
          <p:nvPr/>
        </p:nvSpPr>
        <p:spPr>
          <a:xfrm>
            <a:off x="3289907" y="3744461"/>
            <a:ext cx="2798711" cy="923330"/>
          </a:xfrm>
          <a:prstGeom prst="rect">
            <a:avLst/>
          </a:prstGeom>
        </p:spPr>
        <p:txBody>
          <a:bodyPr wrap="square">
            <a:spAutoFit/>
          </a:bodyPr>
          <a:lstStyle/>
          <a:p>
            <a:r>
              <a:rPr lang="ru-RU" i="1" dirty="0">
                <a:latin typeface="Trebuchet MS" panose="020B0603020202020204" pitchFamily="34" charset="0"/>
              </a:rPr>
              <a:t>Единая точка сбора ответов на бизнес-значимые вопросы</a:t>
            </a:r>
          </a:p>
        </p:txBody>
      </p:sp>
      <p:sp>
        <p:nvSpPr>
          <p:cNvPr id="33" name="Прямоугольник 5">
            <a:extLst>
              <a:ext uri="{FF2B5EF4-FFF2-40B4-BE49-F238E27FC236}">
                <a16:creationId xmlns:a16="http://schemas.microsoft.com/office/drawing/2014/main" xmlns="" id="{4E913E91-53A2-4ECC-88A5-9C455032EC54}"/>
              </a:ext>
            </a:extLst>
          </p:cNvPr>
          <p:cNvSpPr/>
          <p:nvPr/>
        </p:nvSpPr>
        <p:spPr>
          <a:xfrm>
            <a:off x="6228185" y="3744461"/>
            <a:ext cx="2915815" cy="646331"/>
          </a:xfrm>
          <a:prstGeom prst="rect">
            <a:avLst/>
          </a:prstGeom>
        </p:spPr>
        <p:txBody>
          <a:bodyPr wrap="square">
            <a:spAutoFit/>
          </a:bodyPr>
          <a:lstStyle/>
          <a:p>
            <a:r>
              <a:rPr lang="ru-RU" i="1" dirty="0">
                <a:latin typeface="Trebuchet MS" panose="020B0603020202020204" pitchFamily="34" charset="0"/>
              </a:rPr>
              <a:t>Чем проще вопрос – тем проще согласование</a:t>
            </a:r>
          </a:p>
        </p:txBody>
      </p:sp>
    </p:spTree>
    <p:extLst>
      <p:ext uri="{BB962C8B-B14F-4D97-AF65-F5344CB8AC3E}">
        <p14:creationId xmlns:p14="http://schemas.microsoft.com/office/powerpoint/2010/main" val="31207270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242273"/>
            <a:ext cx="5976664" cy="584775"/>
          </a:xfrm>
          <a:prstGeom prst="rect">
            <a:avLst/>
          </a:prstGeom>
          <a:noFill/>
        </p:spPr>
        <p:txBody>
          <a:bodyPr wrap="square" rtlCol="0">
            <a:spAutoFit/>
          </a:bodyPr>
          <a:lstStyle/>
          <a:p>
            <a:r>
              <a:rPr lang="en-US" sz="3200" dirty="0">
                <a:latin typeface="Trebuchet MS" panose="020B0603020202020204" pitchFamily="34" charset="0"/>
              </a:rPr>
              <a:t>Daily Touchpoint</a:t>
            </a:r>
          </a:p>
        </p:txBody>
      </p:sp>
      <p:sp>
        <p:nvSpPr>
          <p:cNvPr id="5" name="Прямоугольник 4"/>
          <p:cNvSpPr/>
          <p:nvPr/>
        </p:nvSpPr>
        <p:spPr>
          <a:xfrm>
            <a:off x="2300474" y="1392488"/>
            <a:ext cx="2351669" cy="369332"/>
          </a:xfrm>
          <a:prstGeom prst="rect">
            <a:avLst/>
          </a:prstGeom>
        </p:spPr>
        <p:txBody>
          <a:bodyPr wrap="none">
            <a:spAutoFit/>
          </a:bodyPr>
          <a:lstStyle/>
          <a:p>
            <a:r>
              <a:rPr lang="ru-RU" dirty="0"/>
              <a:t>Готовим план заранее</a:t>
            </a:r>
          </a:p>
        </p:txBody>
      </p:sp>
      <p:sp>
        <p:nvSpPr>
          <p:cNvPr id="6" name="Прямоугольник 5"/>
          <p:cNvSpPr/>
          <p:nvPr/>
        </p:nvSpPr>
        <p:spPr>
          <a:xfrm>
            <a:off x="2300474" y="2512990"/>
            <a:ext cx="2883418" cy="369332"/>
          </a:xfrm>
          <a:prstGeom prst="rect">
            <a:avLst/>
          </a:prstGeom>
        </p:spPr>
        <p:txBody>
          <a:bodyPr wrap="none">
            <a:spAutoFit/>
          </a:bodyPr>
          <a:lstStyle/>
          <a:p>
            <a:r>
              <a:rPr lang="ru-RU" dirty="0"/>
              <a:t>Идем строго по регламенту</a:t>
            </a:r>
          </a:p>
        </p:txBody>
      </p:sp>
      <p:sp>
        <p:nvSpPr>
          <p:cNvPr id="7" name="Прямоугольник 6"/>
          <p:cNvSpPr/>
          <p:nvPr/>
        </p:nvSpPr>
        <p:spPr>
          <a:xfrm>
            <a:off x="2300473" y="3773204"/>
            <a:ext cx="1984133" cy="369332"/>
          </a:xfrm>
          <a:prstGeom prst="rect">
            <a:avLst/>
          </a:prstGeom>
        </p:spPr>
        <p:txBody>
          <a:bodyPr wrap="none">
            <a:spAutoFit/>
          </a:bodyPr>
          <a:lstStyle/>
          <a:p>
            <a:r>
              <a:rPr lang="ru-RU" dirty="0"/>
              <a:t>Записываем итоги</a:t>
            </a:r>
          </a:p>
        </p:txBody>
      </p:sp>
      <p:pic>
        <p:nvPicPr>
          <p:cNvPr id="8" name="Picture 7" descr="C:\Users\davvol\AppData\Local\Temp\Rar$DRa0.654\png\021-pla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708" y="2379245"/>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davvol\AppData\Local\Temp\Rar$DRa0.654\png\022-architect-with-helme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584" y="1172626"/>
            <a:ext cx="731255" cy="73125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Users\davvol\AppData\Local\Temp\Rar$DRa0.654\png\023-contract-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7211" y="3651870"/>
            <a:ext cx="612000" cy="61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27243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7D92"/>
        </a:solidFill>
        <a:effectLst/>
      </p:bgPr>
    </p:bg>
    <p:spTree>
      <p:nvGrpSpPr>
        <p:cNvPr id="1" name=""/>
        <p:cNvGrpSpPr/>
        <p:nvPr/>
      </p:nvGrpSpPr>
      <p:grpSpPr>
        <a:xfrm>
          <a:off x="0" y="0"/>
          <a:ext cx="0" cy="0"/>
          <a:chOff x="0" y="0"/>
          <a:chExt cx="0" cy="0"/>
        </a:xfrm>
      </p:grpSpPr>
      <p:sp>
        <p:nvSpPr>
          <p:cNvPr id="4" name="TextBox 3"/>
          <p:cNvSpPr txBox="1"/>
          <p:nvPr/>
        </p:nvSpPr>
        <p:spPr>
          <a:xfrm>
            <a:off x="392416" y="253114"/>
            <a:ext cx="5976664" cy="584775"/>
          </a:xfrm>
          <a:prstGeom prst="rect">
            <a:avLst/>
          </a:prstGeom>
          <a:noFill/>
        </p:spPr>
        <p:txBody>
          <a:bodyPr wrap="square" rtlCol="0">
            <a:spAutoFit/>
          </a:bodyPr>
          <a:lstStyle/>
          <a:p>
            <a:r>
              <a:rPr lang="ru-RU" sz="3200" dirty="0">
                <a:solidFill>
                  <a:schemeClr val="bg1"/>
                </a:solidFill>
                <a:latin typeface="Trebuchet MS" panose="020B0603020202020204" pitchFamily="34" charset="0"/>
              </a:rPr>
              <a:t>Страничка вопросов</a:t>
            </a:r>
            <a:endParaRPr lang="en-US" sz="3200" dirty="0">
              <a:solidFill>
                <a:schemeClr val="bg1"/>
              </a:solidFill>
              <a:latin typeface="Trebuchet MS" panose="020B0603020202020204" pitchFamily="34" charset="0"/>
            </a:endParaRPr>
          </a:p>
        </p:txBody>
      </p:sp>
      <p:sp>
        <p:nvSpPr>
          <p:cNvPr id="5" name="Прямоугольник 4"/>
          <p:cNvSpPr/>
          <p:nvPr/>
        </p:nvSpPr>
        <p:spPr>
          <a:xfrm>
            <a:off x="1942213" y="1418480"/>
            <a:ext cx="2877070" cy="369332"/>
          </a:xfrm>
          <a:prstGeom prst="rect">
            <a:avLst/>
          </a:prstGeom>
        </p:spPr>
        <p:txBody>
          <a:bodyPr wrap="none">
            <a:spAutoFit/>
          </a:bodyPr>
          <a:lstStyle/>
          <a:p>
            <a:r>
              <a:rPr lang="ru-RU" dirty="0">
                <a:solidFill>
                  <a:schemeClr val="bg1"/>
                </a:solidFill>
              </a:rPr>
              <a:t>Единое хранилище ответов</a:t>
            </a:r>
          </a:p>
        </p:txBody>
      </p:sp>
      <p:sp>
        <p:nvSpPr>
          <p:cNvPr id="6" name="Прямоугольник 5"/>
          <p:cNvSpPr/>
          <p:nvPr/>
        </p:nvSpPr>
        <p:spPr>
          <a:xfrm>
            <a:off x="1942213" y="2571750"/>
            <a:ext cx="4146007" cy="369332"/>
          </a:xfrm>
          <a:prstGeom prst="rect">
            <a:avLst/>
          </a:prstGeom>
        </p:spPr>
        <p:txBody>
          <a:bodyPr wrap="none">
            <a:spAutoFit/>
          </a:bodyPr>
          <a:lstStyle/>
          <a:p>
            <a:r>
              <a:rPr lang="ru-RU" dirty="0">
                <a:solidFill>
                  <a:schemeClr val="bg1"/>
                </a:solidFill>
              </a:rPr>
              <a:t>Только конкретика и только по существу</a:t>
            </a:r>
          </a:p>
        </p:txBody>
      </p:sp>
      <p:sp>
        <p:nvSpPr>
          <p:cNvPr id="7" name="Прямоугольник 6"/>
          <p:cNvSpPr/>
          <p:nvPr/>
        </p:nvSpPr>
        <p:spPr>
          <a:xfrm>
            <a:off x="1942213" y="3725020"/>
            <a:ext cx="4068934" cy="369332"/>
          </a:xfrm>
          <a:prstGeom prst="rect">
            <a:avLst/>
          </a:prstGeom>
        </p:spPr>
        <p:txBody>
          <a:bodyPr wrap="none">
            <a:spAutoFit/>
          </a:bodyPr>
          <a:lstStyle/>
          <a:p>
            <a:r>
              <a:rPr lang="ru-RU" dirty="0">
                <a:solidFill>
                  <a:schemeClr val="bg1"/>
                </a:solidFill>
              </a:rPr>
              <a:t>Вопрос может привести к обсуждению </a:t>
            </a:r>
          </a:p>
        </p:txBody>
      </p:sp>
      <p:pic>
        <p:nvPicPr>
          <p:cNvPr id="8" name="Picture 7">
            <a:extLst>
              <a:ext uri="{FF2B5EF4-FFF2-40B4-BE49-F238E27FC236}">
                <a16:creationId xmlns:a16="http://schemas.microsoft.com/office/drawing/2014/main" xmlns="" id="{3B7ECBCA-1CE3-4E15-AF66-24A435E4C4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233" y="1283106"/>
            <a:ext cx="640080" cy="640080"/>
          </a:xfrm>
          <a:prstGeom prst="rect">
            <a:avLst/>
          </a:prstGeom>
        </p:spPr>
      </p:pic>
      <p:pic>
        <p:nvPicPr>
          <p:cNvPr id="10" name="Picture 9">
            <a:extLst>
              <a:ext uri="{FF2B5EF4-FFF2-40B4-BE49-F238E27FC236}">
                <a16:creationId xmlns:a16="http://schemas.microsoft.com/office/drawing/2014/main" xmlns="" id="{89083837-7BE2-40BD-A50A-1ED1D19DD3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233" y="2436376"/>
            <a:ext cx="640080" cy="640080"/>
          </a:xfrm>
          <a:prstGeom prst="rect">
            <a:avLst/>
          </a:prstGeom>
        </p:spPr>
      </p:pic>
      <p:pic>
        <p:nvPicPr>
          <p:cNvPr id="3" name="Picture 2">
            <a:extLst>
              <a:ext uri="{FF2B5EF4-FFF2-40B4-BE49-F238E27FC236}">
                <a16:creationId xmlns:a16="http://schemas.microsoft.com/office/drawing/2014/main" xmlns="" id="{300BD23D-CF12-4DCA-BCAE-37CC73C370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949" y="3554070"/>
            <a:ext cx="612648" cy="612648"/>
          </a:xfrm>
          <a:prstGeom prst="rect">
            <a:avLst/>
          </a:prstGeom>
        </p:spPr>
      </p:pic>
    </p:spTree>
    <p:extLst>
      <p:ext uri="{BB962C8B-B14F-4D97-AF65-F5344CB8AC3E}">
        <p14:creationId xmlns:p14="http://schemas.microsoft.com/office/powerpoint/2010/main" val="36473421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242273"/>
            <a:ext cx="7056784" cy="584775"/>
          </a:xfrm>
          <a:prstGeom prst="rect">
            <a:avLst/>
          </a:prstGeom>
          <a:noFill/>
        </p:spPr>
        <p:txBody>
          <a:bodyPr wrap="square" rtlCol="0">
            <a:spAutoFit/>
          </a:bodyPr>
          <a:lstStyle/>
          <a:p>
            <a:r>
              <a:rPr lang="ru-RU" sz="3200" dirty="0">
                <a:latin typeface="Trebuchet MS" panose="020B0603020202020204" pitchFamily="34" charset="0"/>
              </a:rPr>
              <a:t>Уровни утверждения требований</a:t>
            </a:r>
            <a:endParaRPr lang="en-US" sz="3200" dirty="0">
              <a:latin typeface="Trebuchet MS" panose="020B0603020202020204" pitchFamily="34" charset="0"/>
            </a:endParaRPr>
          </a:p>
        </p:txBody>
      </p:sp>
      <p:sp>
        <p:nvSpPr>
          <p:cNvPr id="5" name="Прямоугольник 4"/>
          <p:cNvSpPr/>
          <p:nvPr/>
        </p:nvSpPr>
        <p:spPr>
          <a:xfrm>
            <a:off x="1936340" y="1370571"/>
            <a:ext cx="2204450" cy="369332"/>
          </a:xfrm>
          <a:prstGeom prst="rect">
            <a:avLst/>
          </a:prstGeom>
        </p:spPr>
        <p:txBody>
          <a:bodyPr wrap="none">
            <a:spAutoFit/>
          </a:bodyPr>
          <a:lstStyle/>
          <a:p>
            <a:r>
              <a:rPr lang="ru-RU" dirty="0"/>
              <a:t>Формально-жирный</a:t>
            </a:r>
          </a:p>
        </p:txBody>
      </p:sp>
      <p:sp>
        <p:nvSpPr>
          <p:cNvPr id="6" name="Прямоугольник 5"/>
          <p:cNvSpPr/>
          <p:nvPr/>
        </p:nvSpPr>
        <p:spPr>
          <a:xfrm>
            <a:off x="1936340" y="2616911"/>
            <a:ext cx="2491644" cy="369332"/>
          </a:xfrm>
          <a:prstGeom prst="rect">
            <a:avLst/>
          </a:prstGeom>
        </p:spPr>
        <p:txBody>
          <a:bodyPr wrap="none">
            <a:spAutoFit/>
          </a:bodyPr>
          <a:lstStyle/>
          <a:p>
            <a:r>
              <a:rPr lang="ru-RU" dirty="0"/>
              <a:t>Обсудили на </a:t>
            </a:r>
            <a:r>
              <a:rPr lang="ru-RU" dirty="0" err="1"/>
              <a:t>тачпоинте</a:t>
            </a:r>
            <a:endParaRPr lang="ru-RU" dirty="0"/>
          </a:p>
        </p:txBody>
      </p:sp>
      <p:sp>
        <p:nvSpPr>
          <p:cNvPr id="7" name="Прямоугольник 6"/>
          <p:cNvSpPr/>
          <p:nvPr/>
        </p:nvSpPr>
        <p:spPr>
          <a:xfrm>
            <a:off x="1936340" y="3863250"/>
            <a:ext cx="1991251" cy="369332"/>
          </a:xfrm>
          <a:prstGeom prst="rect">
            <a:avLst/>
          </a:prstGeom>
        </p:spPr>
        <p:txBody>
          <a:bodyPr wrap="none">
            <a:spAutoFit/>
          </a:bodyPr>
          <a:lstStyle/>
          <a:p>
            <a:r>
              <a:rPr lang="ru-RU" dirty="0"/>
              <a:t>Аналитику виднее</a:t>
            </a:r>
          </a:p>
        </p:txBody>
      </p:sp>
      <p:pic>
        <p:nvPicPr>
          <p:cNvPr id="1028" name="Picture 4" descr="ÐÐ¾ÑÐ¾Ð¶ÐµÐµ Ð¸Ð·Ð¾Ð±ÑÐ°Ð¶ÐµÐ½Ð¸Ðµ"/>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56997" y="1203596"/>
            <a:ext cx="703279" cy="70327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davvol\AppData\Local\Temp\Rar$DRa0.654\png\018-team.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2636" y="2495577"/>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davvol\AppData\Local\Temp\Rar$DRa0.654\png\019-talk.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8276" y="3696279"/>
            <a:ext cx="612000" cy="61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1715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7D92"/>
        </a:solidFill>
        <a:effectLst/>
      </p:bgPr>
    </p:bg>
    <p:spTree>
      <p:nvGrpSpPr>
        <p:cNvPr id="1" name=""/>
        <p:cNvGrpSpPr/>
        <p:nvPr/>
      </p:nvGrpSpPr>
      <p:grpSpPr>
        <a:xfrm>
          <a:off x="0" y="0"/>
          <a:ext cx="0" cy="0"/>
          <a:chOff x="0" y="0"/>
          <a:chExt cx="0" cy="0"/>
        </a:xfrm>
      </p:grpSpPr>
      <p:sp>
        <p:nvSpPr>
          <p:cNvPr id="4" name="TextBox 3"/>
          <p:cNvSpPr txBox="1"/>
          <p:nvPr/>
        </p:nvSpPr>
        <p:spPr>
          <a:xfrm>
            <a:off x="323528" y="242273"/>
            <a:ext cx="7128792" cy="584775"/>
          </a:xfrm>
          <a:prstGeom prst="rect">
            <a:avLst/>
          </a:prstGeom>
          <a:noFill/>
        </p:spPr>
        <p:txBody>
          <a:bodyPr wrap="square" rtlCol="0">
            <a:spAutoFit/>
          </a:bodyPr>
          <a:lstStyle/>
          <a:p>
            <a:r>
              <a:rPr lang="ru-RU" sz="3200" dirty="0">
                <a:solidFill>
                  <a:schemeClr val="bg1"/>
                </a:solidFill>
                <a:latin typeface="Trebuchet MS" pitchFamily="34" charset="0"/>
              </a:rPr>
              <a:t>Страницы, общие для всех</a:t>
            </a:r>
            <a:endParaRPr lang="en-US" sz="3200" dirty="0">
              <a:solidFill>
                <a:schemeClr val="bg1"/>
              </a:solidFill>
              <a:latin typeface="Trebuchet MS" pitchFamily="34" charset="0"/>
            </a:endParaRPr>
          </a:p>
        </p:txBody>
      </p:sp>
      <p:sp>
        <p:nvSpPr>
          <p:cNvPr id="5" name="Прямоугольник 4"/>
          <p:cNvSpPr/>
          <p:nvPr/>
        </p:nvSpPr>
        <p:spPr>
          <a:xfrm>
            <a:off x="856350" y="1350318"/>
            <a:ext cx="2218877" cy="369332"/>
          </a:xfrm>
          <a:prstGeom prst="rect">
            <a:avLst/>
          </a:prstGeom>
        </p:spPr>
        <p:txBody>
          <a:bodyPr wrap="none">
            <a:spAutoFit/>
          </a:bodyPr>
          <a:lstStyle/>
          <a:p>
            <a:r>
              <a:rPr lang="ru-RU" dirty="0">
                <a:solidFill>
                  <a:schemeClr val="bg1"/>
                </a:solidFill>
                <a:latin typeface="Trebuchet MS" pitchFamily="34" charset="0"/>
              </a:rPr>
              <a:t>Бизнес – описание </a:t>
            </a:r>
          </a:p>
        </p:txBody>
      </p:sp>
      <p:sp>
        <p:nvSpPr>
          <p:cNvPr id="6" name="Прямоугольник 5"/>
          <p:cNvSpPr/>
          <p:nvPr/>
        </p:nvSpPr>
        <p:spPr>
          <a:xfrm>
            <a:off x="2843808" y="3053844"/>
            <a:ext cx="3065263" cy="369332"/>
          </a:xfrm>
          <a:prstGeom prst="rect">
            <a:avLst/>
          </a:prstGeom>
        </p:spPr>
        <p:txBody>
          <a:bodyPr wrap="none">
            <a:spAutoFit/>
          </a:bodyPr>
          <a:lstStyle/>
          <a:p>
            <a:r>
              <a:rPr lang="ru-RU" dirty="0">
                <a:solidFill>
                  <a:schemeClr val="bg1"/>
                </a:solidFill>
                <a:latin typeface="Trebuchet MS" pitchFamily="34" charset="0"/>
              </a:rPr>
              <a:t>Рабочий поток исполнения</a:t>
            </a:r>
          </a:p>
        </p:txBody>
      </p:sp>
      <p:sp>
        <p:nvSpPr>
          <p:cNvPr id="7" name="Прямоугольник 6"/>
          <p:cNvSpPr/>
          <p:nvPr/>
        </p:nvSpPr>
        <p:spPr>
          <a:xfrm>
            <a:off x="1618389" y="2172412"/>
            <a:ext cx="4177747" cy="369332"/>
          </a:xfrm>
          <a:prstGeom prst="rect">
            <a:avLst/>
          </a:prstGeom>
        </p:spPr>
        <p:txBody>
          <a:bodyPr wrap="none">
            <a:spAutoFit/>
          </a:bodyPr>
          <a:lstStyle/>
          <a:p>
            <a:r>
              <a:rPr lang="ru-RU" dirty="0">
                <a:solidFill>
                  <a:schemeClr val="bg1"/>
                </a:solidFill>
                <a:latin typeface="Trebuchet MS" pitchFamily="34" charset="0"/>
              </a:rPr>
              <a:t>Атрибутный состав и бизнес-правила</a:t>
            </a:r>
          </a:p>
        </p:txBody>
      </p:sp>
      <p:sp>
        <p:nvSpPr>
          <p:cNvPr id="2" name="Прямоугольник 1"/>
          <p:cNvSpPr/>
          <p:nvPr/>
        </p:nvSpPr>
        <p:spPr>
          <a:xfrm>
            <a:off x="856351" y="1320312"/>
            <a:ext cx="2131474" cy="429344"/>
          </a:xfrm>
          <a:prstGeom prst="rect">
            <a:avLst/>
          </a:prstGeom>
          <a:noFill/>
          <a:ln w="952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Прямоугольник 9"/>
          <p:cNvSpPr/>
          <p:nvPr/>
        </p:nvSpPr>
        <p:spPr>
          <a:xfrm>
            <a:off x="1690397" y="2142406"/>
            <a:ext cx="4032448" cy="429344"/>
          </a:xfrm>
          <a:prstGeom prst="rect">
            <a:avLst/>
          </a:prstGeom>
          <a:noFill/>
          <a:ln w="952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Прямоугольник 10"/>
          <p:cNvSpPr/>
          <p:nvPr/>
        </p:nvSpPr>
        <p:spPr>
          <a:xfrm>
            <a:off x="2843808" y="3023838"/>
            <a:ext cx="3065263" cy="429344"/>
          </a:xfrm>
          <a:prstGeom prst="rect">
            <a:avLst/>
          </a:prstGeom>
          <a:noFill/>
          <a:ln w="952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Прямоугольник 11"/>
          <p:cNvSpPr/>
          <p:nvPr/>
        </p:nvSpPr>
        <p:spPr>
          <a:xfrm>
            <a:off x="4211960" y="3851176"/>
            <a:ext cx="3821880" cy="429344"/>
          </a:xfrm>
          <a:prstGeom prst="rect">
            <a:avLst/>
          </a:prstGeom>
          <a:noFill/>
          <a:ln w="952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Прямоугольник 7"/>
          <p:cNvSpPr/>
          <p:nvPr/>
        </p:nvSpPr>
        <p:spPr>
          <a:xfrm>
            <a:off x="4211960" y="3881182"/>
            <a:ext cx="3821880" cy="369332"/>
          </a:xfrm>
          <a:prstGeom prst="rect">
            <a:avLst/>
          </a:prstGeom>
        </p:spPr>
        <p:txBody>
          <a:bodyPr wrap="none">
            <a:spAutoFit/>
          </a:bodyPr>
          <a:lstStyle/>
          <a:p>
            <a:r>
              <a:rPr lang="ru-RU" dirty="0">
                <a:solidFill>
                  <a:schemeClr val="bg1"/>
                </a:solidFill>
                <a:latin typeface="Trebuchet MS" pitchFamily="34" charset="0"/>
              </a:rPr>
              <a:t>Фильтр из </a:t>
            </a:r>
            <a:r>
              <a:rPr lang="en-US" dirty="0" err="1">
                <a:solidFill>
                  <a:schemeClr val="bg1"/>
                </a:solidFill>
                <a:latin typeface="Trebuchet MS" pitchFamily="34" charset="0"/>
              </a:rPr>
              <a:t>Jira</a:t>
            </a:r>
            <a:r>
              <a:rPr lang="en-US" dirty="0">
                <a:solidFill>
                  <a:schemeClr val="bg1"/>
                </a:solidFill>
                <a:latin typeface="Trebuchet MS" pitchFamily="34" charset="0"/>
              </a:rPr>
              <a:t> </a:t>
            </a:r>
            <a:r>
              <a:rPr lang="ru-RU" dirty="0">
                <a:solidFill>
                  <a:schemeClr val="bg1"/>
                </a:solidFill>
                <a:latin typeface="Trebuchet MS" pitchFamily="34" charset="0"/>
              </a:rPr>
              <a:t>с набором историй</a:t>
            </a:r>
          </a:p>
        </p:txBody>
      </p:sp>
      <p:cxnSp>
        <p:nvCxnSpPr>
          <p:cNvPr id="13" name="Соединительная линия уступом 12"/>
          <p:cNvCxnSpPr/>
          <p:nvPr/>
        </p:nvCxnSpPr>
        <p:spPr>
          <a:xfrm rot="16200000" flipH="1">
            <a:off x="1079612" y="1959682"/>
            <a:ext cx="576064" cy="360040"/>
          </a:xfrm>
          <a:prstGeom prst="bentConnector3">
            <a:avLst>
              <a:gd name="adj1" fmla="val 100062"/>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Соединительная линия уступом 22"/>
          <p:cNvCxnSpPr/>
          <p:nvPr/>
        </p:nvCxnSpPr>
        <p:spPr>
          <a:xfrm rot="16200000" flipH="1">
            <a:off x="2159732" y="2843818"/>
            <a:ext cx="576064" cy="360040"/>
          </a:xfrm>
          <a:prstGeom prst="bentConnector3">
            <a:avLst>
              <a:gd name="adj1" fmla="val 100494"/>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Соединительная линия уступом 27"/>
          <p:cNvCxnSpPr/>
          <p:nvPr/>
        </p:nvCxnSpPr>
        <p:spPr>
          <a:xfrm rot="16200000" flipH="1">
            <a:off x="3418589" y="3701162"/>
            <a:ext cx="576064" cy="360040"/>
          </a:xfrm>
          <a:prstGeom prst="bentConnector3">
            <a:avLst>
              <a:gd name="adj1" fmla="val 100494"/>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38432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ÐÐ°ÑÑÐ¸Ð½ÐºÐ¸ Ð¿Ð¾ Ð·Ð°Ð¿ÑÐ¾ÑÑ cavalry attack wa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06" r="5006"/>
          <a:stretch/>
        </p:blipFill>
        <p:spPr bwMode="auto">
          <a:xfrm>
            <a:off x="0" y="1"/>
            <a:ext cx="9143998" cy="514349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4">
            <a:extLst>
              <a:ext uri="{FF2B5EF4-FFF2-40B4-BE49-F238E27FC236}">
                <a16:creationId xmlns:a16="http://schemas.microsoft.com/office/drawing/2014/main" xmlns="" id="{25D74ACC-E9E3-4B55-9EA9-09EB81B69567}"/>
              </a:ext>
            </a:extLst>
          </p:cNvPr>
          <p:cNvSpPr/>
          <p:nvPr/>
        </p:nvSpPr>
        <p:spPr>
          <a:xfrm>
            <a:off x="0" y="-107394"/>
            <a:ext cx="9361040" cy="532859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23528" y="242273"/>
            <a:ext cx="7128792" cy="584775"/>
          </a:xfrm>
          <a:prstGeom prst="rect">
            <a:avLst/>
          </a:prstGeom>
          <a:noFill/>
        </p:spPr>
        <p:txBody>
          <a:bodyPr wrap="square" rtlCol="0">
            <a:spAutoFit/>
          </a:bodyPr>
          <a:lstStyle/>
          <a:p>
            <a:r>
              <a:rPr lang="ru-RU" sz="3200" dirty="0">
                <a:solidFill>
                  <a:schemeClr val="bg1"/>
                </a:solidFill>
                <a:latin typeface="Trebuchet MS" pitchFamily="34" charset="0"/>
              </a:rPr>
              <a:t>Наши «кони» скачут одинаково</a:t>
            </a:r>
            <a:endParaRPr lang="en-US" sz="3200" dirty="0">
              <a:solidFill>
                <a:schemeClr val="bg1"/>
              </a:solidFill>
              <a:latin typeface="Trebuchet MS" pitchFamily="34" charset="0"/>
            </a:endParaRPr>
          </a:p>
        </p:txBody>
      </p:sp>
      <p:sp>
        <p:nvSpPr>
          <p:cNvPr id="5" name="Прямоугольник 4"/>
          <p:cNvSpPr/>
          <p:nvPr/>
        </p:nvSpPr>
        <p:spPr>
          <a:xfrm>
            <a:off x="1822363" y="1491630"/>
            <a:ext cx="3645550" cy="369332"/>
          </a:xfrm>
          <a:prstGeom prst="rect">
            <a:avLst/>
          </a:prstGeom>
        </p:spPr>
        <p:txBody>
          <a:bodyPr wrap="none">
            <a:spAutoFit/>
          </a:bodyPr>
          <a:lstStyle/>
          <a:p>
            <a:r>
              <a:rPr lang="ru-RU" dirty="0">
                <a:solidFill>
                  <a:schemeClr val="bg1"/>
                </a:solidFill>
                <a:latin typeface="Trebuchet MS" pitchFamily="34" charset="0"/>
              </a:rPr>
              <a:t>Делаем замечательный груминг</a:t>
            </a:r>
          </a:p>
        </p:txBody>
      </p:sp>
      <p:sp>
        <p:nvSpPr>
          <p:cNvPr id="6" name="Прямоугольник 5"/>
          <p:cNvSpPr/>
          <p:nvPr/>
        </p:nvSpPr>
        <p:spPr>
          <a:xfrm>
            <a:off x="1822363" y="2556902"/>
            <a:ext cx="2741456" cy="369332"/>
          </a:xfrm>
          <a:prstGeom prst="rect">
            <a:avLst/>
          </a:prstGeom>
        </p:spPr>
        <p:txBody>
          <a:bodyPr wrap="none">
            <a:spAutoFit/>
          </a:bodyPr>
          <a:lstStyle/>
          <a:p>
            <a:r>
              <a:rPr lang="ru-RU" dirty="0">
                <a:solidFill>
                  <a:schemeClr val="bg1"/>
                </a:solidFill>
                <a:latin typeface="Trebuchet MS" pitchFamily="34" charset="0"/>
              </a:rPr>
              <a:t>Вводим в бой новичков </a:t>
            </a:r>
          </a:p>
        </p:txBody>
      </p:sp>
      <p:sp>
        <p:nvSpPr>
          <p:cNvPr id="7" name="Прямоугольник 6"/>
          <p:cNvSpPr/>
          <p:nvPr/>
        </p:nvSpPr>
        <p:spPr>
          <a:xfrm>
            <a:off x="1822363" y="3622174"/>
            <a:ext cx="4838184" cy="369332"/>
          </a:xfrm>
          <a:prstGeom prst="rect">
            <a:avLst/>
          </a:prstGeom>
        </p:spPr>
        <p:txBody>
          <a:bodyPr wrap="none">
            <a:spAutoFit/>
          </a:bodyPr>
          <a:lstStyle/>
          <a:p>
            <a:r>
              <a:rPr lang="ru-RU" dirty="0">
                <a:solidFill>
                  <a:schemeClr val="bg1"/>
                </a:solidFill>
                <a:latin typeface="Trebuchet MS" pitchFamily="34" charset="0"/>
              </a:rPr>
              <a:t>Заполняем спринт задачами в одном месте</a:t>
            </a:r>
          </a:p>
        </p:txBody>
      </p:sp>
      <p:pic>
        <p:nvPicPr>
          <p:cNvPr id="3075" name="Picture 3" descr="C:\Users\davvol\AppData\Local\Temp\Rar$DRa0.439\png\024-com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584" y="1370296"/>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davvol\AppData\Local\Temp\Rar$DRa0.439\png\025-smiling-baby.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7584" y="2435568"/>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davvol\AppData\Local\Temp\Rar$DRa0.439\png\026-one-way.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7584" y="3500840"/>
            <a:ext cx="612000" cy="61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9083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4">
            <a:extLst>
              <a:ext uri="{FF2B5EF4-FFF2-40B4-BE49-F238E27FC236}">
                <a16:creationId xmlns:a16="http://schemas.microsoft.com/office/drawing/2014/main" xmlns="" id="{EEDE8E50-E5FD-407F-9D15-356988FE90C2}"/>
              </a:ext>
            </a:extLst>
          </p:cNvPr>
          <p:cNvSpPr/>
          <p:nvPr/>
        </p:nvSpPr>
        <p:spPr>
          <a:xfrm>
            <a:off x="-5866" y="0"/>
            <a:ext cx="4505858" cy="51435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3">
            <a:extLst>
              <a:ext uri="{FF2B5EF4-FFF2-40B4-BE49-F238E27FC236}">
                <a16:creationId xmlns:a16="http://schemas.microsoft.com/office/drawing/2014/main" xmlns="" id="{D4AC3161-ECE2-4B99-9272-206E27CFA5A0}"/>
              </a:ext>
            </a:extLst>
          </p:cNvPr>
          <p:cNvSpPr/>
          <p:nvPr/>
        </p:nvSpPr>
        <p:spPr>
          <a:xfrm>
            <a:off x="0" y="-50800"/>
            <a:ext cx="9207500" cy="1003300"/>
          </a:xfrm>
          <a:prstGeom prst="rect">
            <a:avLst/>
          </a:prstGeom>
          <a:solidFill>
            <a:srgbClr val="007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p:cNvSpPr txBox="1"/>
          <p:nvPr/>
        </p:nvSpPr>
        <p:spPr>
          <a:xfrm>
            <a:off x="323528" y="242273"/>
            <a:ext cx="7128792" cy="584775"/>
          </a:xfrm>
          <a:prstGeom prst="rect">
            <a:avLst/>
          </a:prstGeom>
          <a:noFill/>
        </p:spPr>
        <p:txBody>
          <a:bodyPr wrap="square" rtlCol="0">
            <a:spAutoFit/>
          </a:bodyPr>
          <a:lstStyle/>
          <a:p>
            <a:r>
              <a:rPr lang="ru-RU" sz="3200" dirty="0">
                <a:solidFill>
                  <a:schemeClr val="bg1"/>
                </a:solidFill>
                <a:latin typeface="Trebuchet MS" pitchFamily="34" charset="0"/>
              </a:rPr>
              <a:t>О моральной стороне вопроса</a:t>
            </a:r>
            <a:endParaRPr lang="en-US" sz="3200" dirty="0">
              <a:solidFill>
                <a:schemeClr val="bg1"/>
              </a:solidFill>
              <a:latin typeface="Trebuchet MS" pitchFamily="34" charset="0"/>
            </a:endParaRPr>
          </a:p>
        </p:txBody>
      </p:sp>
      <p:sp>
        <p:nvSpPr>
          <p:cNvPr id="2" name="Равнобедренный треугольник 1"/>
          <p:cNvSpPr/>
          <p:nvPr/>
        </p:nvSpPr>
        <p:spPr>
          <a:xfrm rot="5400000">
            <a:off x="4465428" y="2894346"/>
            <a:ext cx="501176" cy="432048"/>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Прямоугольник 11"/>
          <p:cNvSpPr/>
          <p:nvPr/>
        </p:nvSpPr>
        <p:spPr>
          <a:xfrm>
            <a:off x="656696" y="3755235"/>
            <a:ext cx="3059162" cy="646331"/>
          </a:xfrm>
          <a:prstGeom prst="rect">
            <a:avLst/>
          </a:prstGeom>
        </p:spPr>
        <p:txBody>
          <a:bodyPr wrap="square">
            <a:spAutoFit/>
          </a:bodyPr>
          <a:lstStyle/>
          <a:p>
            <a:r>
              <a:rPr lang="ru-RU" dirty="0">
                <a:solidFill>
                  <a:schemeClr val="bg1"/>
                </a:solidFill>
              </a:rPr>
              <a:t>Нет ощущения причастности к результату</a:t>
            </a:r>
          </a:p>
        </p:txBody>
      </p:sp>
      <p:sp>
        <p:nvSpPr>
          <p:cNvPr id="13" name="Прямоугольник 12"/>
          <p:cNvSpPr/>
          <p:nvPr/>
        </p:nvSpPr>
        <p:spPr>
          <a:xfrm>
            <a:off x="656696" y="1426873"/>
            <a:ext cx="3005418" cy="646331"/>
          </a:xfrm>
          <a:prstGeom prst="rect">
            <a:avLst/>
          </a:prstGeom>
        </p:spPr>
        <p:txBody>
          <a:bodyPr wrap="square">
            <a:spAutoFit/>
          </a:bodyPr>
          <a:lstStyle/>
          <a:p>
            <a:r>
              <a:rPr lang="ru-RU" dirty="0">
                <a:solidFill>
                  <a:schemeClr val="bg1"/>
                </a:solidFill>
              </a:rPr>
              <a:t>Одиночество в большом коллективе</a:t>
            </a:r>
          </a:p>
        </p:txBody>
      </p:sp>
      <p:sp>
        <p:nvSpPr>
          <p:cNvPr id="15" name="Прямоугольник 14"/>
          <p:cNvSpPr/>
          <p:nvPr/>
        </p:nvSpPr>
        <p:spPr>
          <a:xfrm>
            <a:off x="5477448" y="3755235"/>
            <a:ext cx="3059162" cy="646331"/>
          </a:xfrm>
          <a:prstGeom prst="rect">
            <a:avLst/>
          </a:prstGeom>
        </p:spPr>
        <p:txBody>
          <a:bodyPr wrap="square">
            <a:spAutoFit/>
          </a:bodyPr>
          <a:lstStyle/>
          <a:p>
            <a:r>
              <a:rPr lang="ru-RU" dirty="0"/>
              <a:t>Привлекайте к непроектным активностям</a:t>
            </a:r>
          </a:p>
        </p:txBody>
      </p:sp>
      <p:sp>
        <p:nvSpPr>
          <p:cNvPr id="16" name="Прямоугольник 15"/>
          <p:cNvSpPr/>
          <p:nvPr/>
        </p:nvSpPr>
        <p:spPr>
          <a:xfrm>
            <a:off x="5508104" y="1426873"/>
            <a:ext cx="3005418" cy="646331"/>
          </a:xfrm>
          <a:prstGeom prst="rect">
            <a:avLst/>
          </a:prstGeom>
        </p:spPr>
        <p:txBody>
          <a:bodyPr wrap="square">
            <a:spAutoFit/>
          </a:bodyPr>
          <a:lstStyle/>
          <a:p>
            <a:r>
              <a:rPr lang="ru-RU" dirty="0"/>
              <a:t>Работайте вместе в новой обстановке</a:t>
            </a:r>
          </a:p>
        </p:txBody>
      </p:sp>
      <p:sp>
        <p:nvSpPr>
          <p:cNvPr id="17" name="Прямоугольник 16"/>
          <p:cNvSpPr/>
          <p:nvPr/>
        </p:nvSpPr>
        <p:spPr>
          <a:xfrm>
            <a:off x="656696" y="2571750"/>
            <a:ext cx="3059162" cy="646331"/>
          </a:xfrm>
          <a:prstGeom prst="rect">
            <a:avLst/>
          </a:prstGeom>
        </p:spPr>
        <p:txBody>
          <a:bodyPr wrap="square">
            <a:spAutoFit/>
          </a:bodyPr>
          <a:lstStyle/>
          <a:p>
            <a:r>
              <a:rPr lang="ru-RU" dirty="0">
                <a:solidFill>
                  <a:schemeClr val="bg1"/>
                </a:solidFill>
              </a:rPr>
              <a:t>Редукция профессиональных достижений</a:t>
            </a:r>
          </a:p>
        </p:txBody>
      </p:sp>
      <p:sp>
        <p:nvSpPr>
          <p:cNvPr id="18" name="Прямоугольник 17"/>
          <p:cNvSpPr/>
          <p:nvPr/>
        </p:nvSpPr>
        <p:spPr>
          <a:xfrm>
            <a:off x="5508104" y="2710249"/>
            <a:ext cx="3005418" cy="369332"/>
          </a:xfrm>
          <a:prstGeom prst="rect">
            <a:avLst/>
          </a:prstGeom>
        </p:spPr>
        <p:txBody>
          <a:bodyPr wrap="square">
            <a:spAutoFit/>
          </a:bodyPr>
          <a:lstStyle/>
          <a:p>
            <a:r>
              <a:rPr lang="ru-RU" dirty="0"/>
              <a:t>Хвалите коллег</a:t>
            </a:r>
          </a:p>
        </p:txBody>
      </p:sp>
    </p:spTree>
    <p:extLst>
      <p:ext uri="{BB962C8B-B14F-4D97-AF65-F5344CB8AC3E}">
        <p14:creationId xmlns:p14="http://schemas.microsoft.com/office/powerpoint/2010/main" val="452707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11" name="Прямоугольник 4">
            <a:extLst>
              <a:ext uri="{FF2B5EF4-FFF2-40B4-BE49-F238E27FC236}">
                <a16:creationId xmlns:a16="http://schemas.microsoft.com/office/drawing/2014/main" xmlns="" id="{125191E0-BB4B-47F4-BDAC-28298022628E}"/>
              </a:ext>
            </a:extLst>
          </p:cNvPr>
          <p:cNvSpPr/>
          <p:nvPr/>
        </p:nvSpPr>
        <p:spPr>
          <a:xfrm>
            <a:off x="0" y="4578835"/>
            <a:ext cx="9144000" cy="58520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23528" y="242273"/>
            <a:ext cx="7128792" cy="584775"/>
          </a:xfrm>
          <a:prstGeom prst="rect">
            <a:avLst/>
          </a:prstGeom>
          <a:noFill/>
        </p:spPr>
        <p:txBody>
          <a:bodyPr wrap="square" rtlCol="0">
            <a:spAutoFit/>
          </a:bodyPr>
          <a:lstStyle/>
          <a:p>
            <a:r>
              <a:rPr lang="ru-RU" sz="3200" dirty="0">
                <a:solidFill>
                  <a:schemeClr val="bg1"/>
                </a:solidFill>
                <a:latin typeface="Trebuchet MS" pitchFamily="34" charset="0"/>
              </a:rPr>
              <a:t>Еще раз вспомним</a:t>
            </a:r>
            <a:r>
              <a:rPr lang="en-US" sz="3200" dirty="0">
                <a:solidFill>
                  <a:schemeClr val="bg1"/>
                </a:solidFill>
                <a:latin typeface="Trebuchet MS" pitchFamily="34" charset="0"/>
              </a:rPr>
              <a:t> </a:t>
            </a:r>
            <a:r>
              <a:rPr lang="ru-RU" sz="3200" dirty="0">
                <a:solidFill>
                  <a:schemeClr val="bg1"/>
                </a:solidFill>
                <a:latin typeface="Trebuchet MS" pitchFamily="34" charset="0"/>
              </a:rPr>
              <a:t>о главном</a:t>
            </a:r>
            <a:endParaRPr lang="en-US" sz="3200" dirty="0">
              <a:solidFill>
                <a:schemeClr val="bg1"/>
              </a:solidFill>
              <a:latin typeface="Trebuchet MS" pitchFamily="34" charset="0"/>
            </a:endParaRPr>
          </a:p>
        </p:txBody>
      </p:sp>
      <p:sp>
        <p:nvSpPr>
          <p:cNvPr id="5" name="TextBox 4"/>
          <p:cNvSpPr txBox="1"/>
          <p:nvPr/>
        </p:nvSpPr>
        <p:spPr>
          <a:xfrm>
            <a:off x="1471880" y="4628269"/>
            <a:ext cx="4684296" cy="461665"/>
          </a:xfrm>
          <a:prstGeom prst="rect">
            <a:avLst/>
          </a:prstGeom>
          <a:noFill/>
        </p:spPr>
        <p:txBody>
          <a:bodyPr wrap="none" rtlCol="0">
            <a:spAutoFit/>
          </a:bodyPr>
          <a:lstStyle/>
          <a:p>
            <a:r>
              <a:rPr lang="en-US" sz="2400" dirty="0">
                <a:solidFill>
                  <a:schemeClr val="bg1"/>
                </a:solidFill>
                <a:latin typeface="Trebuchet MS" pitchFamily="34" charset="0"/>
              </a:rPr>
              <a:t>Konstantin_semenov@epam.com</a:t>
            </a:r>
          </a:p>
        </p:txBody>
      </p:sp>
      <p:sp>
        <p:nvSpPr>
          <p:cNvPr id="6" name="Прямоугольник 5"/>
          <p:cNvSpPr/>
          <p:nvPr/>
        </p:nvSpPr>
        <p:spPr>
          <a:xfrm>
            <a:off x="7847856" y="4574705"/>
            <a:ext cx="1296144" cy="5687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Прямоугольник 6"/>
          <p:cNvSpPr/>
          <p:nvPr/>
        </p:nvSpPr>
        <p:spPr>
          <a:xfrm>
            <a:off x="7876" y="4574705"/>
            <a:ext cx="1296144" cy="5745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4" descr="https://analystdays.ru/files/autoupload/69/36/96/3f4vhkyk4448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3357" y="4606340"/>
            <a:ext cx="1045141" cy="51126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4" descr="https://g.foolcdn.com/editorial/images/462095/epam-logo-bi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790" y="4694658"/>
            <a:ext cx="1234315" cy="44884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228184" y="4631137"/>
            <a:ext cx="1313180" cy="461665"/>
          </a:xfrm>
          <a:prstGeom prst="rect">
            <a:avLst/>
          </a:prstGeom>
          <a:noFill/>
        </p:spPr>
        <p:txBody>
          <a:bodyPr wrap="none" rtlCol="0">
            <a:spAutoFit/>
          </a:bodyPr>
          <a:lstStyle/>
          <a:p>
            <a:r>
              <a:rPr lang="en-US" sz="2400" dirty="0">
                <a:solidFill>
                  <a:schemeClr val="bg1"/>
                </a:solidFill>
                <a:latin typeface="Trebuchet MS" pitchFamily="34" charset="0"/>
              </a:rPr>
              <a:t>@davvol</a:t>
            </a:r>
          </a:p>
        </p:txBody>
      </p:sp>
      <p:grpSp>
        <p:nvGrpSpPr>
          <p:cNvPr id="3" name="Группа 2"/>
          <p:cNvGrpSpPr/>
          <p:nvPr/>
        </p:nvGrpSpPr>
        <p:grpSpPr>
          <a:xfrm>
            <a:off x="2616932" y="930764"/>
            <a:ext cx="3456384" cy="3456384"/>
            <a:chOff x="2543036" y="931105"/>
            <a:chExt cx="3456384" cy="3456384"/>
          </a:xfrm>
        </p:grpSpPr>
        <p:pic>
          <p:nvPicPr>
            <p:cNvPr id="12" name="Picture 8">
              <a:extLst>
                <a:ext uri="{FF2B5EF4-FFF2-40B4-BE49-F238E27FC236}">
                  <a16:creationId xmlns:a16="http://schemas.microsoft.com/office/drawing/2014/main" xmlns="" id="{2A05A63D-CFB3-482D-A145-2BA8705C269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4028" y="2202097"/>
              <a:ext cx="914400" cy="914400"/>
            </a:xfrm>
            <a:prstGeom prst="rect">
              <a:avLst/>
            </a:prstGeom>
          </p:spPr>
        </p:pic>
        <p:sp>
          <p:nvSpPr>
            <p:cNvPr id="2" name="Овал 1"/>
            <p:cNvSpPr/>
            <p:nvPr/>
          </p:nvSpPr>
          <p:spPr>
            <a:xfrm>
              <a:off x="2543036" y="931105"/>
              <a:ext cx="3456384" cy="3456384"/>
            </a:xfrm>
            <a:prstGeom prst="ellipse">
              <a:avLst/>
            </a:prstGeom>
            <a:noFill/>
            <a:ln w="127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Овал 13"/>
          <p:cNvSpPr/>
          <p:nvPr/>
        </p:nvSpPr>
        <p:spPr>
          <a:xfrm>
            <a:off x="5220072" y="1121756"/>
            <a:ext cx="773379" cy="77337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1">
            <a:extLst>
              <a:ext uri="{FF2B5EF4-FFF2-40B4-BE49-F238E27FC236}">
                <a16:creationId xmlns:a16="http://schemas.microsoft.com/office/drawing/2014/main" xmlns="" id="{F266E14B-D86A-4C57-BFB2-CDF35C1AAE0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36761" y="1203598"/>
            <a:ext cx="540000" cy="540000"/>
          </a:xfrm>
          <a:prstGeom prst="rect">
            <a:avLst/>
          </a:prstGeom>
        </p:spPr>
      </p:pic>
      <p:sp>
        <p:nvSpPr>
          <p:cNvPr id="15" name="Овал 14"/>
          <p:cNvSpPr/>
          <p:nvPr/>
        </p:nvSpPr>
        <p:spPr>
          <a:xfrm>
            <a:off x="5490071" y="3003798"/>
            <a:ext cx="773379" cy="77337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Овал 15"/>
          <p:cNvSpPr/>
          <p:nvPr/>
        </p:nvSpPr>
        <p:spPr>
          <a:xfrm>
            <a:off x="2651583" y="3354043"/>
            <a:ext cx="773379" cy="77337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Овал 17"/>
          <p:cNvSpPr/>
          <p:nvPr/>
        </p:nvSpPr>
        <p:spPr>
          <a:xfrm>
            <a:off x="2344362" y="1590583"/>
            <a:ext cx="773379" cy="77337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2">
            <a:extLst>
              <a:ext uri="{FF2B5EF4-FFF2-40B4-BE49-F238E27FC236}">
                <a16:creationId xmlns:a16="http://schemas.microsoft.com/office/drawing/2014/main" xmlns="" id="{300BD23D-CF12-4DCA-BCAE-37CC73C370B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49749" y="1670948"/>
            <a:ext cx="540000" cy="540000"/>
          </a:xfrm>
          <a:prstGeom prst="rect">
            <a:avLst/>
          </a:prstGeom>
        </p:spPr>
      </p:pic>
      <p:pic>
        <p:nvPicPr>
          <p:cNvPr id="1026" name="Picture 2" descr="C:\Users\davvol\AppData\Local\Temp\Rar$DRa0.713\png\037-recycle-sig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06760" y="3120488"/>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7">
            <a:extLst>
              <a:ext uri="{FF2B5EF4-FFF2-40B4-BE49-F238E27FC236}">
                <a16:creationId xmlns:a16="http://schemas.microsoft.com/office/drawing/2014/main" xmlns="" id="{A2564C37-1B39-4F99-B152-F93EFD5F1C4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68273" y="3470732"/>
            <a:ext cx="540000" cy="540000"/>
          </a:xfrm>
          <a:prstGeom prst="rect">
            <a:avLst/>
          </a:prstGeom>
        </p:spPr>
      </p:pic>
      <p:sp>
        <p:nvSpPr>
          <p:cNvPr id="22" name="TextBox 21"/>
          <p:cNvSpPr txBox="1"/>
          <p:nvPr/>
        </p:nvSpPr>
        <p:spPr>
          <a:xfrm>
            <a:off x="40689" y="1073201"/>
            <a:ext cx="2797561" cy="646331"/>
          </a:xfrm>
          <a:prstGeom prst="rect">
            <a:avLst/>
          </a:prstGeom>
          <a:noFill/>
        </p:spPr>
        <p:txBody>
          <a:bodyPr wrap="none" rtlCol="0">
            <a:spAutoFit/>
          </a:bodyPr>
          <a:lstStyle/>
          <a:p>
            <a:r>
              <a:rPr lang="ru-RU" i="1" dirty="0">
                <a:solidFill>
                  <a:schemeClr val="bg1"/>
                </a:solidFill>
                <a:latin typeface="Trebuchet MS" pitchFamily="34" charset="0"/>
              </a:rPr>
              <a:t>Работайте совместно </a:t>
            </a:r>
          </a:p>
          <a:p>
            <a:r>
              <a:rPr lang="ru-RU" i="1" dirty="0">
                <a:solidFill>
                  <a:schemeClr val="bg1"/>
                </a:solidFill>
                <a:latin typeface="Trebuchet MS" pitchFamily="34" charset="0"/>
              </a:rPr>
              <a:t>над общими темами</a:t>
            </a:r>
            <a:endParaRPr lang="en-US" i="1" dirty="0">
              <a:solidFill>
                <a:schemeClr val="bg1"/>
              </a:solidFill>
              <a:latin typeface="Trebuchet MS" pitchFamily="34" charset="0"/>
            </a:endParaRPr>
          </a:p>
        </p:txBody>
      </p:sp>
      <p:sp>
        <p:nvSpPr>
          <p:cNvPr id="25" name="TextBox 24"/>
          <p:cNvSpPr txBox="1"/>
          <p:nvPr/>
        </p:nvSpPr>
        <p:spPr>
          <a:xfrm>
            <a:off x="57274" y="3660488"/>
            <a:ext cx="2691763" cy="646331"/>
          </a:xfrm>
          <a:prstGeom prst="rect">
            <a:avLst/>
          </a:prstGeom>
          <a:noFill/>
        </p:spPr>
        <p:txBody>
          <a:bodyPr wrap="none" rtlCol="0">
            <a:spAutoFit/>
          </a:bodyPr>
          <a:lstStyle/>
          <a:p>
            <a:r>
              <a:rPr lang="ru-RU" i="1" dirty="0">
                <a:solidFill>
                  <a:schemeClr val="bg1"/>
                </a:solidFill>
                <a:latin typeface="Trebuchet MS" pitchFamily="34" charset="0"/>
              </a:rPr>
              <a:t>Планируйте заранее,</a:t>
            </a:r>
          </a:p>
          <a:p>
            <a:r>
              <a:rPr lang="ru-RU" i="1" dirty="0">
                <a:solidFill>
                  <a:schemeClr val="bg1"/>
                </a:solidFill>
                <a:latin typeface="Trebuchet MS" pitchFamily="34" charset="0"/>
              </a:rPr>
              <a:t>привлекая разработку</a:t>
            </a:r>
            <a:endParaRPr lang="en-US" i="1" dirty="0">
              <a:solidFill>
                <a:schemeClr val="bg1"/>
              </a:solidFill>
              <a:latin typeface="Trebuchet MS" pitchFamily="34" charset="0"/>
            </a:endParaRPr>
          </a:p>
        </p:txBody>
      </p:sp>
      <p:sp>
        <p:nvSpPr>
          <p:cNvPr id="26" name="TextBox 25"/>
          <p:cNvSpPr txBox="1"/>
          <p:nvPr/>
        </p:nvSpPr>
        <p:spPr>
          <a:xfrm>
            <a:off x="5966089" y="796202"/>
            <a:ext cx="3150549" cy="923330"/>
          </a:xfrm>
          <a:prstGeom prst="rect">
            <a:avLst/>
          </a:prstGeom>
          <a:noFill/>
        </p:spPr>
        <p:txBody>
          <a:bodyPr wrap="square" rtlCol="0">
            <a:spAutoFit/>
          </a:bodyPr>
          <a:lstStyle/>
          <a:p>
            <a:r>
              <a:rPr lang="ru-RU" i="1" dirty="0">
                <a:solidFill>
                  <a:schemeClr val="bg1"/>
                </a:solidFill>
                <a:latin typeface="Trebuchet MS" pitchFamily="34" charset="0"/>
              </a:rPr>
              <a:t>Уменьшите количество каналов общения, но повысьте интенсивность</a:t>
            </a:r>
            <a:endParaRPr lang="en-US" i="1" dirty="0">
              <a:solidFill>
                <a:schemeClr val="bg1"/>
              </a:solidFill>
              <a:latin typeface="Trebuchet MS" pitchFamily="34" charset="0"/>
            </a:endParaRPr>
          </a:p>
        </p:txBody>
      </p:sp>
      <p:sp>
        <p:nvSpPr>
          <p:cNvPr id="27" name="TextBox 26"/>
          <p:cNvSpPr txBox="1"/>
          <p:nvPr/>
        </p:nvSpPr>
        <p:spPr>
          <a:xfrm>
            <a:off x="6174532" y="3354043"/>
            <a:ext cx="2926391" cy="923330"/>
          </a:xfrm>
          <a:prstGeom prst="rect">
            <a:avLst/>
          </a:prstGeom>
          <a:noFill/>
        </p:spPr>
        <p:txBody>
          <a:bodyPr wrap="square" rtlCol="0">
            <a:spAutoFit/>
          </a:bodyPr>
          <a:lstStyle/>
          <a:p>
            <a:r>
              <a:rPr lang="ru-RU" i="1" dirty="0">
                <a:solidFill>
                  <a:schemeClr val="bg1"/>
                </a:solidFill>
                <a:latin typeface="Trebuchet MS" pitchFamily="34" charset="0"/>
              </a:rPr>
              <a:t>Переиспользуйте результаты труда и свои и друг друга</a:t>
            </a:r>
            <a:endParaRPr lang="en-US" i="1" dirty="0">
              <a:solidFill>
                <a:schemeClr val="bg1"/>
              </a:solidFill>
              <a:latin typeface="Trebuchet MS" pitchFamily="34" charset="0"/>
            </a:endParaRPr>
          </a:p>
        </p:txBody>
      </p:sp>
    </p:spTree>
    <p:extLst>
      <p:ext uri="{BB962C8B-B14F-4D97-AF65-F5344CB8AC3E}">
        <p14:creationId xmlns:p14="http://schemas.microsoft.com/office/powerpoint/2010/main" val="5228794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7D92"/>
        </a:solidFill>
        <a:effectLst/>
      </p:bgPr>
    </p:bg>
    <p:spTree>
      <p:nvGrpSpPr>
        <p:cNvPr id="1" name=""/>
        <p:cNvGrpSpPr/>
        <p:nvPr/>
      </p:nvGrpSpPr>
      <p:grpSpPr>
        <a:xfrm>
          <a:off x="0" y="0"/>
          <a:ext cx="0" cy="0"/>
          <a:chOff x="0" y="0"/>
          <a:chExt cx="0" cy="0"/>
        </a:xfrm>
      </p:grpSpPr>
      <p:pic>
        <p:nvPicPr>
          <p:cNvPr id="1026" name="Picture 2" descr="https://i.ytimg.com/vi/7pszB5v7Foc/maxresdefault.jpg">
            <a:extLst>
              <a:ext uri="{FF2B5EF4-FFF2-40B4-BE49-F238E27FC236}">
                <a16:creationId xmlns:a16="http://schemas.microsoft.com/office/drawing/2014/main" xmlns="" id="{75F2EFFE-D8AB-40A4-BF99-9F364D8910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C6A6541D-F20B-4818-BD4C-151E919D934E}"/>
              </a:ext>
            </a:extLst>
          </p:cNvPr>
          <p:cNvSpPr/>
          <p:nvPr/>
        </p:nvSpPr>
        <p:spPr>
          <a:xfrm>
            <a:off x="-108520" y="-92546"/>
            <a:ext cx="9361040" cy="5328592"/>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23528" y="242273"/>
            <a:ext cx="7359396" cy="646331"/>
          </a:xfrm>
          <a:prstGeom prst="rect">
            <a:avLst/>
          </a:prstGeom>
          <a:noFill/>
        </p:spPr>
        <p:txBody>
          <a:bodyPr wrap="square" rtlCol="0">
            <a:spAutoFit/>
          </a:bodyPr>
          <a:lstStyle/>
          <a:p>
            <a:r>
              <a:rPr lang="ru-RU" sz="3600" dirty="0">
                <a:solidFill>
                  <a:schemeClr val="bg1"/>
                </a:solidFill>
                <a:latin typeface="Trebuchet MS" pitchFamily="34" charset="0"/>
              </a:rPr>
              <a:t>Появление проблем</a:t>
            </a:r>
            <a:endParaRPr lang="en-US" sz="3600" dirty="0">
              <a:solidFill>
                <a:schemeClr val="bg1"/>
              </a:solidFill>
              <a:latin typeface="Trebuchet MS" pitchFamily="34" charset="0"/>
            </a:endParaRPr>
          </a:p>
        </p:txBody>
      </p:sp>
      <p:sp>
        <p:nvSpPr>
          <p:cNvPr id="13" name="Прямоугольник 4">
            <a:extLst>
              <a:ext uri="{FF2B5EF4-FFF2-40B4-BE49-F238E27FC236}">
                <a16:creationId xmlns:a16="http://schemas.microsoft.com/office/drawing/2014/main" xmlns="" id="{1149B030-AE86-4DBE-AFC5-03AFD51AD7BB}"/>
              </a:ext>
            </a:extLst>
          </p:cNvPr>
          <p:cNvSpPr/>
          <p:nvPr/>
        </p:nvSpPr>
        <p:spPr>
          <a:xfrm>
            <a:off x="323528" y="1011203"/>
            <a:ext cx="4067139" cy="523220"/>
          </a:xfrm>
          <a:prstGeom prst="rect">
            <a:avLst/>
          </a:prstGeom>
        </p:spPr>
        <p:txBody>
          <a:bodyPr wrap="none">
            <a:spAutoFit/>
          </a:bodyPr>
          <a:lstStyle/>
          <a:p>
            <a:r>
              <a:rPr lang="ru-RU" sz="2800" dirty="0">
                <a:solidFill>
                  <a:schemeClr val="bg1"/>
                </a:solidFill>
                <a:latin typeface="Trebuchet MS" panose="020B0603020202020204" pitchFamily="34" charset="0"/>
              </a:rPr>
              <a:t>Что мы делаем сейчас?</a:t>
            </a:r>
          </a:p>
        </p:txBody>
      </p:sp>
    </p:spTree>
    <p:extLst>
      <p:ext uri="{BB962C8B-B14F-4D97-AF65-F5344CB8AC3E}">
        <p14:creationId xmlns:p14="http://schemas.microsoft.com/office/powerpoint/2010/main" val="2263735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7D92"/>
        </a:solidFill>
        <a:effectLst/>
      </p:bgPr>
    </p:bg>
    <p:spTree>
      <p:nvGrpSpPr>
        <p:cNvPr id="1" name=""/>
        <p:cNvGrpSpPr/>
        <p:nvPr/>
      </p:nvGrpSpPr>
      <p:grpSpPr>
        <a:xfrm>
          <a:off x="0" y="0"/>
          <a:ext cx="0" cy="0"/>
          <a:chOff x="0" y="0"/>
          <a:chExt cx="0" cy="0"/>
        </a:xfrm>
      </p:grpSpPr>
      <p:pic>
        <p:nvPicPr>
          <p:cNvPr id="1026" name="Picture 2" descr="https://i.ytimg.com/vi/7pszB5v7Foc/maxresdefault.jpg">
            <a:extLst>
              <a:ext uri="{FF2B5EF4-FFF2-40B4-BE49-F238E27FC236}">
                <a16:creationId xmlns:a16="http://schemas.microsoft.com/office/drawing/2014/main" xmlns="" id="{75F2EFFE-D8AB-40A4-BF99-9F364D8910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C6A6541D-F20B-4818-BD4C-151E919D934E}"/>
              </a:ext>
            </a:extLst>
          </p:cNvPr>
          <p:cNvSpPr/>
          <p:nvPr/>
        </p:nvSpPr>
        <p:spPr>
          <a:xfrm>
            <a:off x="-108520" y="-92546"/>
            <a:ext cx="9361040" cy="5328592"/>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Прямоугольник 4"/>
          <p:cNvSpPr/>
          <p:nvPr/>
        </p:nvSpPr>
        <p:spPr>
          <a:xfrm>
            <a:off x="909478" y="2427734"/>
            <a:ext cx="2393604" cy="369332"/>
          </a:xfrm>
          <a:prstGeom prst="rect">
            <a:avLst/>
          </a:prstGeom>
        </p:spPr>
        <p:txBody>
          <a:bodyPr wrap="none">
            <a:spAutoFit/>
          </a:bodyPr>
          <a:lstStyle/>
          <a:p>
            <a:r>
              <a:rPr lang="ru-RU" dirty="0">
                <a:solidFill>
                  <a:schemeClr val="bg1"/>
                </a:solidFill>
                <a:latin typeface="Trebuchet MS" panose="020B0603020202020204" pitchFamily="34" charset="0"/>
              </a:rPr>
              <a:t>Дублирование работ</a:t>
            </a:r>
          </a:p>
        </p:txBody>
      </p:sp>
      <p:sp>
        <p:nvSpPr>
          <p:cNvPr id="4" name="TextBox 3"/>
          <p:cNvSpPr txBox="1"/>
          <p:nvPr/>
        </p:nvSpPr>
        <p:spPr>
          <a:xfrm>
            <a:off x="323528" y="242273"/>
            <a:ext cx="7359396" cy="646331"/>
          </a:xfrm>
          <a:prstGeom prst="rect">
            <a:avLst/>
          </a:prstGeom>
          <a:noFill/>
        </p:spPr>
        <p:txBody>
          <a:bodyPr wrap="square" rtlCol="0">
            <a:spAutoFit/>
          </a:bodyPr>
          <a:lstStyle/>
          <a:p>
            <a:r>
              <a:rPr lang="ru-RU" sz="3600" dirty="0">
                <a:solidFill>
                  <a:schemeClr val="bg1"/>
                </a:solidFill>
                <a:latin typeface="Trebuchet MS" pitchFamily="34" charset="0"/>
              </a:rPr>
              <a:t>Появление проблем</a:t>
            </a:r>
            <a:endParaRPr lang="en-US" sz="3600" dirty="0">
              <a:solidFill>
                <a:schemeClr val="bg1"/>
              </a:solidFill>
              <a:latin typeface="Trebuchet MS" pitchFamily="34" charset="0"/>
            </a:endParaRPr>
          </a:p>
        </p:txBody>
      </p:sp>
      <p:sp>
        <p:nvSpPr>
          <p:cNvPr id="9" name="Прямоугольник 4">
            <a:extLst>
              <a:ext uri="{FF2B5EF4-FFF2-40B4-BE49-F238E27FC236}">
                <a16:creationId xmlns:a16="http://schemas.microsoft.com/office/drawing/2014/main" xmlns="" id="{E1F97EE1-6CBF-408C-863B-4846B12BECD4}"/>
              </a:ext>
            </a:extLst>
          </p:cNvPr>
          <p:cNvSpPr/>
          <p:nvPr/>
        </p:nvSpPr>
        <p:spPr>
          <a:xfrm>
            <a:off x="909478" y="4331368"/>
            <a:ext cx="2353529" cy="369332"/>
          </a:xfrm>
          <a:prstGeom prst="rect">
            <a:avLst/>
          </a:prstGeom>
        </p:spPr>
        <p:txBody>
          <a:bodyPr wrap="none">
            <a:spAutoFit/>
          </a:bodyPr>
          <a:lstStyle/>
          <a:p>
            <a:r>
              <a:rPr lang="ru-RU" dirty="0">
                <a:solidFill>
                  <a:schemeClr val="bg1"/>
                </a:solidFill>
                <a:latin typeface="Trebuchet MS" panose="020B0603020202020204" pitchFamily="34" charset="0"/>
              </a:rPr>
              <a:t>Прогресс непонятен</a:t>
            </a:r>
          </a:p>
        </p:txBody>
      </p:sp>
      <p:sp>
        <p:nvSpPr>
          <p:cNvPr id="10" name="Прямоугольник 4">
            <a:extLst>
              <a:ext uri="{FF2B5EF4-FFF2-40B4-BE49-F238E27FC236}">
                <a16:creationId xmlns:a16="http://schemas.microsoft.com/office/drawing/2014/main" xmlns="" id="{1F1B2321-AD7E-44D3-88AC-144E97740B74}"/>
              </a:ext>
            </a:extLst>
          </p:cNvPr>
          <p:cNvSpPr/>
          <p:nvPr/>
        </p:nvSpPr>
        <p:spPr>
          <a:xfrm>
            <a:off x="909478" y="3357339"/>
            <a:ext cx="3252814" cy="369332"/>
          </a:xfrm>
          <a:prstGeom prst="rect">
            <a:avLst/>
          </a:prstGeom>
        </p:spPr>
        <p:txBody>
          <a:bodyPr wrap="none">
            <a:spAutoFit/>
          </a:bodyPr>
          <a:lstStyle/>
          <a:p>
            <a:r>
              <a:rPr lang="ru-RU" dirty="0">
                <a:solidFill>
                  <a:schemeClr val="bg1"/>
                </a:solidFill>
                <a:latin typeface="Trebuchet MS" panose="020B0603020202020204" pitchFamily="34" charset="0"/>
              </a:rPr>
              <a:t>Нет связи между командами</a:t>
            </a:r>
          </a:p>
        </p:txBody>
      </p:sp>
      <p:sp>
        <p:nvSpPr>
          <p:cNvPr id="3" name="Left Brace 2">
            <a:extLst>
              <a:ext uri="{FF2B5EF4-FFF2-40B4-BE49-F238E27FC236}">
                <a16:creationId xmlns:a16="http://schemas.microsoft.com/office/drawing/2014/main" xmlns="" id="{1764E524-294B-4FF6-B0B8-38AE8052F24F}"/>
              </a:ext>
            </a:extLst>
          </p:cNvPr>
          <p:cNvSpPr/>
          <p:nvPr/>
        </p:nvSpPr>
        <p:spPr>
          <a:xfrm rot="5400000">
            <a:off x="1737950" y="297303"/>
            <a:ext cx="648072" cy="3157289"/>
          </a:xfrm>
          <a:prstGeom prst="leftBrace">
            <a:avLst>
              <a:gd name="adj1" fmla="val 85319"/>
              <a:gd name="adj2" fmla="val 50000"/>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Прямоугольник 4">
            <a:extLst>
              <a:ext uri="{FF2B5EF4-FFF2-40B4-BE49-F238E27FC236}">
                <a16:creationId xmlns:a16="http://schemas.microsoft.com/office/drawing/2014/main" xmlns="" id="{1149B030-AE86-4DBE-AFC5-03AFD51AD7BB}"/>
              </a:ext>
            </a:extLst>
          </p:cNvPr>
          <p:cNvSpPr/>
          <p:nvPr/>
        </p:nvSpPr>
        <p:spPr>
          <a:xfrm>
            <a:off x="323528" y="1011203"/>
            <a:ext cx="4067139" cy="523220"/>
          </a:xfrm>
          <a:prstGeom prst="rect">
            <a:avLst/>
          </a:prstGeom>
        </p:spPr>
        <p:txBody>
          <a:bodyPr wrap="none">
            <a:spAutoFit/>
          </a:bodyPr>
          <a:lstStyle/>
          <a:p>
            <a:r>
              <a:rPr lang="ru-RU" sz="2800" dirty="0">
                <a:solidFill>
                  <a:schemeClr val="bg1"/>
                </a:solidFill>
                <a:latin typeface="Trebuchet MS" panose="020B0603020202020204" pitchFamily="34" charset="0"/>
              </a:rPr>
              <a:t>Что мы делаем сейчас?</a:t>
            </a:r>
          </a:p>
        </p:txBody>
      </p:sp>
    </p:spTree>
    <p:extLst>
      <p:ext uri="{BB962C8B-B14F-4D97-AF65-F5344CB8AC3E}">
        <p14:creationId xmlns:p14="http://schemas.microsoft.com/office/powerpoint/2010/main" val="37968734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7D92"/>
        </a:solidFill>
        <a:effectLst/>
      </p:bgPr>
    </p:bg>
    <p:spTree>
      <p:nvGrpSpPr>
        <p:cNvPr id="1" name=""/>
        <p:cNvGrpSpPr/>
        <p:nvPr/>
      </p:nvGrpSpPr>
      <p:grpSpPr>
        <a:xfrm>
          <a:off x="0" y="0"/>
          <a:ext cx="0" cy="0"/>
          <a:chOff x="0" y="0"/>
          <a:chExt cx="0" cy="0"/>
        </a:xfrm>
      </p:grpSpPr>
      <p:pic>
        <p:nvPicPr>
          <p:cNvPr id="1026" name="Picture 2" descr="https://i.ytimg.com/vi/7pszB5v7Foc/maxresdefault.jpg">
            <a:extLst>
              <a:ext uri="{FF2B5EF4-FFF2-40B4-BE49-F238E27FC236}">
                <a16:creationId xmlns:a16="http://schemas.microsoft.com/office/drawing/2014/main" xmlns="" id="{75F2EFFE-D8AB-40A4-BF99-9F364D8910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C6A6541D-F20B-4818-BD4C-151E919D934E}"/>
              </a:ext>
            </a:extLst>
          </p:cNvPr>
          <p:cNvSpPr/>
          <p:nvPr/>
        </p:nvSpPr>
        <p:spPr>
          <a:xfrm>
            <a:off x="-108520" y="-92546"/>
            <a:ext cx="9361040" cy="5328592"/>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Прямоугольник 4"/>
          <p:cNvSpPr/>
          <p:nvPr/>
        </p:nvSpPr>
        <p:spPr>
          <a:xfrm>
            <a:off x="909478" y="2427734"/>
            <a:ext cx="2393604" cy="369332"/>
          </a:xfrm>
          <a:prstGeom prst="rect">
            <a:avLst/>
          </a:prstGeom>
        </p:spPr>
        <p:txBody>
          <a:bodyPr wrap="none">
            <a:spAutoFit/>
          </a:bodyPr>
          <a:lstStyle/>
          <a:p>
            <a:r>
              <a:rPr lang="ru-RU" dirty="0">
                <a:solidFill>
                  <a:schemeClr val="bg1"/>
                </a:solidFill>
                <a:latin typeface="Trebuchet MS" panose="020B0603020202020204" pitchFamily="34" charset="0"/>
              </a:rPr>
              <a:t>Дублирование работ</a:t>
            </a:r>
          </a:p>
        </p:txBody>
      </p:sp>
      <p:sp>
        <p:nvSpPr>
          <p:cNvPr id="4" name="TextBox 3"/>
          <p:cNvSpPr txBox="1"/>
          <p:nvPr/>
        </p:nvSpPr>
        <p:spPr>
          <a:xfrm>
            <a:off x="323528" y="242273"/>
            <a:ext cx="7359396" cy="646331"/>
          </a:xfrm>
          <a:prstGeom prst="rect">
            <a:avLst/>
          </a:prstGeom>
          <a:noFill/>
        </p:spPr>
        <p:txBody>
          <a:bodyPr wrap="square" rtlCol="0">
            <a:spAutoFit/>
          </a:bodyPr>
          <a:lstStyle/>
          <a:p>
            <a:r>
              <a:rPr lang="ru-RU" sz="3600" dirty="0">
                <a:solidFill>
                  <a:schemeClr val="bg1"/>
                </a:solidFill>
                <a:latin typeface="Trebuchet MS" pitchFamily="34" charset="0"/>
              </a:rPr>
              <a:t>Появление проблем</a:t>
            </a:r>
            <a:endParaRPr lang="en-US" sz="3600" dirty="0">
              <a:solidFill>
                <a:schemeClr val="bg1"/>
              </a:solidFill>
              <a:latin typeface="Trebuchet MS" pitchFamily="34" charset="0"/>
            </a:endParaRPr>
          </a:p>
        </p:txBody>
      </p:sp>
      <p:sp>
        <p:nvSpPr>
          <p:cNvPr id="9" name="Прямоугольник 4">
            <a:extLst>
              <a:ext uri="{FF2B5EF4-FFF2-40B4-BE49-F238E27FC236}">
                <a16:creationId xmlns:a16="http://schemas.microsoft.com/office/drawing/2014/main" xmlns="" id="{E1F97EE1-6CBF-408C-863B-4846B12BECD4}"/>
              </a:ext>
            </a:extLst>
          </p:cNvPr>
          <p:cNvSpPr/>
          <p:nvPr/>
        </p:nvSpPr>
        <p:spPr>
          <a:xfrm>
            <a:off x="909478" y="4331368"/>
            <a:ext cx="2353529" cy="369332"/>
          </a:xfrm>
          <a:prstGeom prst="rect">
            <a:avLst/>
          </a:prstGeom>
        </p:spPr>
        <p:txBody>
          <a:bodyPr wrap="none">
            <a:spAutoFit/>
          </a:bodyPr>
          <a:lstStyle/>
          <a:p>
            <a:r>
              <a:rPr lang="ru-RU" dirty="0">
                <a:solidFill>
                  <a:schemeClr val="bg1"/>
                </a:solidFill>
                <a:latin typeface="Trebuchet MS" panose="020B0603020202020204" pitchFamily="34" charset="0"/>
              </a:rPr>
              <a:t>Прогресс непонятен</a:t>
            </a:r>
          </a:p>
        </p:txBody>
      </p:sp>
      <p:sp>
        <p:nvSpPr>
          <p:cNvPr id="10" name="Прямоугольник 4">
            <a:extLst>
              <a:ext uri="{FF2B5EF4-FFF2-40B4-BE49-F238E27FC236}">
                <a16:creationId xmlns:a16="http://schemas.microsoft.com/office/drawing/2014/main" xmlns="" id="{1F1B2321-AD7E-44D3-88AC-144E97740B74}"/>
              </a:ext>
            </a:extLst>
          </p:cNvPr>
          <p:cNvSpPr/>
          <p:nvPr/>
        </p:nvSpPr>
        <p:spPr>
          <a:xfrm>
            <a:off x="909478" y="3357339"/>
            <a:ext cx="3252814" cy="369332"/>
          </a:xfrm>
          <a:prstGeom prst="rect">
            <a:avLst/>
          </a:prstGeom>
        </p:spPr>
        <p:txBody>
          <a:bodyPr wrap="none">
            <a:spAutoFit/>
          </a:bodyPr>
          <a:lstStyle/>
          <a:p>
            <a:r>
              <a:rPr lang="ru-RU" dirty="0">
                <a:solidFill>
                  <a:schemeClr val="bg1"/>
                </a:solidFill>
                <a:latin typeface="Trebuchet MS" panose="020B0603020202020204" pitchFamily="34" charset="0"/>
              </a:rPr>
              <a:t>Нет связи между командами</a:t>
            </a:r>
          </a:p>
        </p:txBody>
      </p:sp>
      <p:sp>
        <p:nvSpPr>
          <p:cNvPr id="3" name="Left Brace 2">
            <a:extLst>
              <a:ext uri="{FF2B5EF4-FFF2-40B4-BE49-F238E27FC236}">
                <a16:creationId xmlns:a16="http://schemas.microsoft.com/office/drawing/2014/main" xmlns="" id="{1764E524-294B-4FF6-B0B8-38AE8052F24F}"/>
              </a:ext>
            </a:extLst>
          </p:cNvPr>
          <p:cNvSpPr/>
          <p:nvPr/>
        </p:nvSpPr>
        <p:spPr>
          <a:xfrm rot="5400000">
            <a:off x="1737950" y="297303"/>
            <a:ext cx="648072" cy="3157289"/>
          </a:xfrm>
          <a:prstGeom prst="leftBrace">
            <a:avLst>
              <a:gd name="adj1" fmla="val 85319"/>
              <a:gd name="adj2" fmla="val 50000"/>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rebuchet MS" panose="020B0603020202020204" pitchFamily="34" charset="0"/>
            </a:endParaRPr>
          </a:p>
        </p:txBody>
      </p:sp>
      <p:sp>
        <p:nvSpPr>
          <p:cNvPr id="13" name="Прямоугольник 4">
            <a:extLst>
              <a:ext uri="{FF2B5EF4-FFF2-40B4-BE49-F238E27FC236}">
                <a16:creationId xmlns:a16="http://schemas.microsoft.com/office/drawing/2014/main" xmlns="" id="{1149B030-AE86-4DBE-AFC5-03AFD51AD7BB}"/>
              </a:ext>
            </a:extLst>
          </p:cNvPr>
          <p:cNvSpPr/>
          <p:nvPr/>
        </p:nvSpPr>
        <p:spPr>
          <a:xfrm>
            <a:off x="323528" y="1011203"/>
            <a:ext cx="4067139" cy="523220"/>
          </a:xfrm>
          <a:prstGeom prst="rect">
            <a:avLst/>
          </a:prstGeom>
        </p:spPr>
        <p:txBody>
          <a:bodyPr wrap="none">
            <a:spAutoFit/>
          </a:bodyPr>
          <a:lstStyle/>
          <a:p>
            <a:r>
              <a:rPr lang="ru-RU" sz="2800" dirty="0">
                <a:solidFill>
                  <a:schemeClr val="bg1"/>
                </a:solidFill>
                <a:latin typeface="Trebuchet MS" panose="020B0603020202020204" pitchFamily="34" charset="0"/>
              </a:rPr>
              <a:t>Что мы делаем сейчас?</a:t>
            </a:r>
          </a:p>
        </p:txBody>
      </p:sp>
      <p:sp>
        <p:nvSpPr>
          <p:cNvPr id="14" name="Прямоугольник 4">
            <a:extLst>
              <a:ext uri="{FF2B5EF4-FFF2-40B4-BE49-F238E27FC236}">
                <a16:creationId xmlns:a16="http://schemas.microsoft.com/office/drawing/2014/main" xmlns="" id="{FF273E92-495F-4829-9253-DF6BE02E00C3}"/>
              </a:ext>
            </a:extLst>
          </p:cNvPr>
          <p:cNvSpPr/>
          <p:nvPr/>
        </p:nvSpPr>
        <p:spPr>
          <a:xfrm>
            <a:off x="4878781" y="1011203"/>
            <a:ext cx="4015843" cy="523220"/>
          </a:xfrm>
          <a:prstGeom prst="rect">
            <a:avLst/>
          </a:prstGeom>
        </p:spPr>
        <p:txBody>
          <a:bodyPr wrap="none">
            <a:spAutoFit/>
          </a:bodyPr>
          <a:lstStyle/>
          <a:p>
            <a:r>
              <a:rPr lang="ru-RU" sz="2800" dirty="0">
                <a:solidFill>
                  <a:schemeClr val="bg1"/>
                </a:solidFill>
                <a:latin typeface="Trebuchet MS" panose="020B0603020202020204" pitchFamily="34" charset="0"/>
              </a:rPr>
              <a:t>Что мы делаем завтра?</a:t>
            </a:r>
          </a:p>
        </p:txBody>
      </p:sp>
    </p:spTree>
    <p:extLst>
      <p:ext uri="{BB962C8B-B14F-4D97-AF65-F5344CB8AC3E}">
        <p14:creationId xmlns:p14="http://schemas.microsoft.com/office/powerpoint/2010/main" val="29220354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7D92"/>
        </a:solidFill>
        <a:effectLst/>
      </p:bgPr>
    </p:bg>
    <p:spTree>
      <p:nvGrpSpPr>
        <p:cNvPr id="1" name=""/>
        <p:cNvGrpSpPr/>
        <p:nvPr/>
      </p:nvGrpSpPr>
      <p:grpSpPr>
        <a:xfrm>
          <a:off x="0" y="0"/>
          <a:ext cx="0" cy="0"/>
          <a:chOff x="0" y="0"/>
          <a:chExt cx="0" cy="0"/>
        </a:xfrm>
      </p:grpSpPr>
      <p:pic>
        <p:nvPicPr>
          <p:cNvPr id="1026" name="Picture 2" descr="https://i.ytimg.com/vi/7pszB5v7Foc/maxresdefault.jpg">
            <a:extLst>
              <a:ext uri="{FF2B5EF4-FFF2-40B4-BE49-F238E27FC236}">
                <a16:creationId xmlns:a16="http://schemas.microsoft.com/office/drawing/2014/main" xmlns="" id="{75F2EFFE-D8AB-40A4-BF99-9F364D8910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C6A6541D-F20B-4818-BD4C-151E919D934E}"/>
              </a:ext>
            </a:extLst>
          </p:cNvPr>
          <p:cNvSpPr/>
          <p:nvPr/>
        </p:nvSpPr>
        <p:spPr>
          <a:xfrm>
            <a:off x="-108520" y="-92546"/>
            <a:ext cx="9361040" cy="5328592"/>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Прямоугольник 4"/>
          <p:cNvSpPr/>
          <p:nvPr/>
        </p:nvSpPr>
        <p:spPr>
          <a:xfrm>
            <a:off x="909478" y="2427734"/>
            <a:ext cx="2393604" cy="369332"/>
          </a:xfrm>
          <a:prstGeom prst="rect">
            <a:avLst/>
          </a:prstGeom>
        </p:spPr>
        <p:txBody>
          <a:bodyPr wrap="none">
            <a:spAutoFit/>
          </a:bodyPr>
          <a:lstStyle/>
          <a:p>
            <a:r>
              <a:rPr lang="ru-RU" dirty="0">
                <a:solidFill>
                  <a:schemeClr val="bg1"/>
                </a:solidFill>
                <a:latin typeface="Trebuchet MS" panose="020B0603020202020204" pitchFamily="34" charset="0"/>
              </a:rPr>
              <a:t>Дублирование работ</a:t>
            </a:r>
          </a:p>
        </p:txBody>
      </p:sp>
      <p:sp>
        <p:nvSpPr>
          <p:cNvPr id="4" name="TextBox 3"/>
          <p:cNvSpPr txBox="1"/>
          <p:nvPr/>
        </p:nvSpPr>
        <p:spPr>
          <a:xfrm>
            <a:off x="323528" y="242273"/>
            <a:ext cx="7359396" cy="646331"/>
          </a:xfrm>
          <a:prstGeom prst="rect">
            <a:avLst/>
          </a:prstGeom>
          <a:noFill/>
        </p:spPr>
        <p:txBody>
          <a:bodyPr wrap="square" rtlCol="0">
            <a:spAutoFit/>
          </a:bodyPr>
          <a:lstStyle/>
          <a:p>
            <a:r>
              <a:rPr lang="ru-RU" sz="3600" dirty="0">
                <a:solidFill>
                  <a:schemeClr val="bg1"/>
                </a:solidFill>
                <a:latin typeface="Trebuchet MS" pitchFamily="34" charset="0"/>
              </a:rPr>
              <a:t>Появление проблем</a:t>
            </a:r>
            <a:endParaRPr lang="en-US" sz="3600" dirty="0">
              <a:solidFill>
                <a:schemeClr val="bg1"/>
              </a:solidFill>
              <a:latin typeface="Trebuchet MS" pitchFamily="34" charset="0"/>
            </a:endParaRPr>
          </a:p>
        </p:txBody>
      </p:sp>
      <p:sp>
        <p:nvSpPr>
          <p:cNvPr id="6" name="Прямоугольник 5"/>
          <p:cNvSpPr/>
          <p:nvPr/>
        </p:nvSpPr>
        <p:spPr>
          <a:xfrm>
            <a:off x="5427557" y="2427734"/>
            <a:ext cx="2497800" cy="369332"/>
          </a:xfrm>
          <a:prstGeom prst="rect">
            <a:avLst/>
          </a:prstGeom>
        </p:spPr>
        <p:txBody>
          <a:bodyPr wrap="none">
            <a:spAutoFit/>
          </a:bodyPr>
          <a:lstStyle/>
          <a:p>
            <a:r>
              <a:rPr lang="ru-RU" dirty="0">
                <a:solidFill>
                  <a:schemeClr val="bg1"/>
                </a:solidFill>
                <a:latin typeface="Trebuchet MS" panose="020B0603020202020204" pitchFamily="34" charset="0"/>
              </a:rPr>
              <a:t>Нехватка времени </a:t>
            </a:r>
            <a:r>
              <a:rPr lang="en-US" dirty="0">
                <a:solidFill>
                  <a:schemeClr val="bg1"/>
                </a:solidFill>
                <a:latin typeface="Trebuchet MS" panose="020B0603020202020204" pitchFamily="34" charset="0"/>
              </a:rPr>
              <a:t>PO</a:t>
            </a:r>
            <a:endParaRPr lang="ru-RU" dirty="0">
              <a:solidFill>
                <a:schemeClr val="bg1"/>
              </a:solidFill>
              <a:latin typeface="Trebuchet MS" panose="020B0603020202020204" pitchFamily="34" charset="0"/>
            </a:endParaRPr>
          </a:p>
        </p:txBody>
      </p:sp>
      <p:sp>
        <p:nvSpPr>
          <p:cNvPr id="7" name="Прямоугольник 6"/>
          <p:cNvSpPr/>
          <p:nvPr/>
        </p:nvSpPr>
        <p:spPr>
          <a:xfrm>
            <a:off x="5427557" y="3357339"/>
            <a:ext cx="3754554" cy="369332"/>
          </a:xfrm>
          <a:prstGeom prst="rect">
            <a:avLst/>
          </a:prstGeom>
        </p:spPr>
        <p:txBody>
          <a:bodyPr wrap="none">
            <a:spAutoFit/>
          </a:bodyPr>
          <a:lstStyle/>
          <a:p>
            <a:r>
              <a:rPr lang="ru-RU" dirty="0">
                <a:solidFill>
                  <a:schemeClr val="bg1"/>
                </a:solidFill>
                <a:latin typeface="Trebuchet MS" panose="020B0603020202020204" pitchFamily="34" charset="0"/>
              </a:rPr>
              <a:t>Несогласованное планирование  </a:t>
            </a:r>
          </a:p>
        </p:txBody>
      </p:sp>
      <p:sp>
        <p:nvSpPr>
          <p:cNvPr id="8" name="Прямоугольник 4">
            <a:extLst>
              <a:ext uri="{FF2B5EF4-FFF2-40B4-BE49-F238E27FC236}">
                <a16:creationId xmlns:a16="http://schemas.microsoft.com/office/drawing/2014/main" xmlns="" id="{56CFDED9-71B2-4A38-935A-D2C2F26C6E66}"/>
              </a:ext>
            </a:extLst>
          </p:cNvPr>
          <p:cNvSpPr/>
          <p:nvPr/>
        </p:nvSpPr>
        <p:spPr>
          <a:xfrm>
            <a:off x="5427557" y="4332881"/>
            <a:ext cx="3078087" cy="369332"/>
          </a:xfrm>
          <a:prstGeom prst="rect">
            <a:avLst/>
          </a:prstGeom>
        </p:spPr>
        <p:txBody>
          <a:bodyPr wrap="none">
            <a:spAutoFit/>
          </a:bodyPr>
          <a:lstStyle/>
          <a:p>
            <a:r>
              <a:rPr lang="ru-RU" dirty="0">
                <a:solidFill>
                  <a:schemeClr val="bg1"/>
                </a:solidFill>
                <a:latin typeface="Trebuchet MS" panose="020B0603020202020204" pitchFamily="34" charset="0"/>
              </a:rPr>
              <a:t>Произвольные сроки работ</a:t>
            </a:r>
          </a:p>
        </p:txBody>
      </p:sp>
      <p:sp>
        <p:nvSpPr>
          <p:cNvPr id="9" name="Прямоугольник 4">
            <a:extLst>
              <a:ext uri="{FF2B5EF4-FFF2-40B4-BE49-F238E27FC236}">
                <a16:creationId xmlns:a16="http://schemas.microsoft.com/office/drawing/2014/main" xmlns="" id="{E1F97EE1-6CBF-408C-863B-4846B12BECD4}"/>
              </a:ext>
            </a:extLst>
          </p:cNvPr>
          <p:cNvSpPr/>
          <p:nvPr/>
        </p:nvSpPr>
        <p:spPr>
          <a:xfrm>
            <a:off x="909478" y="4331368"/>
            <a:ext cx="2353529" cy="369332"/>
          </a:xfrm>
          <a:prstGeom prst="rect">
            <a:avLst/>
          </a:prstGeom>
        </p:spPr>
        <p:txBody>
          <a:bodyPr wrap="none">
            <a:spAutoFit/>
          </a:bodyPr>
          <a:lstStyle/>
          <a:p>
            <a:r>
              <a:rPr lang="ru-RU" dirty="0">
                <a:solidFill>
                  <a:schemeClr val="bg1"/>
                </a:solidFill>
                <a:latin typeface="Trebuchet MS" panose="020B0603020202020204" pitchFamily="34" charset="0"/>
              </a:rPr>
              <a:t>Прогресс непонятен</a:t>
            </a:r>
          </a:p>
        </p:txBody>
      </p:sp>
      <p:sp>
        <p:nvSpPr>
          <p:cNvPr id="10" name="Прямоугольник 4">
            <a:extLst>
              <a:ext uri="{FF2B5EF4-FFF2-40B4-BE49-F238E27FC236}">
                <a16:creationId xmlns:a16="http://schemas.microsoft.com/office/drawing/2014/main" xmlns="" id="{1F1B2321-AD7E-44D3-88AC-144E97740B74}"/>
              </a:ext>
            </a:extLst>
          </p:cNvPr>
          <p:cNvSpPr/>
          <p:nvPr/>
        </p:nvSpPr>
        <p:spPr>
          <a:xfrm>
            <a:off x="909478" y="3357339"/>
            <a:ext cx="3252814" cy="369332"/>
          </a:xfrm>
          <a:prstGeom prst="rect">
            <a:avLst/>
          </a:prstGeom>
        </p:spPr>
        <p:txBody>
          <a:bodyPr wrap="none">
            <a:spAutoFit/>
          </a:bodyPr>
          <a:lstStyle/>
          <a:p>
            <a:r>
              <a:rPr lang="ru-RU" dirty="0">
                <a:solidFill>
                  <a:schemeClr val="bg1"/>
                </a:solidFill>
                <a:latin typeface="Trebuchet MS" panose="020B0603020202020204" pitchFamily="34" charset="0"/>
              </a:rPr>
              <a:t>Нет связи между командами</a:t>
            </a:r>
          </a:p>
        </p:txBody>
      </p:sp>
      <p:sp>
        <p:nvSpPr>
          <p:cNvPr id="3" name="Left Brace 2">
            <a:extLst>
              <a:ext uri="{FF2B5EF4-FFF2-40B4-BE49-F238E27FC236}">
                <a16:creationId xmlns:a16="http://schemas.microsoft.com/office/drawing/2014/main" xmlns="" id="{1764E524-294B-4FF6-B0B8-38AE8052F24F}"/>
              </a:ext>
            </a:extLst>
          </p:cNvPr>
          <p:cNvSpPr/>
          <p:nvPr/>
        </p:nvSpPr>
        <p:spPr>
          <a:xfrm rot="5400000">
            <a:off x="1737950" y="297303"/>
            <a:ext cx="648072" cy="3157289"/>
          </a:xfrm>
          <a:prstGeom prst="leftBrace">
            <a:avLst>
              <a:gd name="adj1" fmla="val 85319"/>
              <a:gd name="adj2" fmla="val 50000"/>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rebuchet MS" panose="020B0603020202020204" pitchFamily="34" charset="0"/>
            </a:endParaRPr>
          </a:p>
        </p:txBody>
      </p:sp>
      <p:sp>
        <p:nvSpPr>
          <p:cNvPr id="12" name="Left Brace 11">
            <a:extLst>
              <a:ext uri="{FF2B5EF4-FFF2-40B4-BE49-F238E27FC236}">
                <a16:creationId xmlns:a16="http://schemas.microsoft.com/office/drawing/2014/main" xmlns="" id="{7A485205-C499-4A9C-8060-C6500EA32BF0}"/>
              </a:ext>
            </a:extLst>
          </p:cNvPr>
          <p:cNvSpPr/>
          <p:nvPr/>
        </p:nvSpPr>
        <p:spPr>
          <a:xfrm rot="5400000">
            <a:off x="6339384" y="297304"/>
            <a:ext cx="648072" cy="3157289"/>
          </a:xfrm>
          <a:prstGeom prst="leftBrace">
            <a:avLst>
              <a:gd name="adj1" fmla="val 85319"/>
              <a:gd name="adj2" fmla="val 50000"/>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rebuchet MS" panose="020B0603020202020204" pitchFamily="34" charset="0"/>
            </a:endParaRPr>
          </a:p>
        </p:txBody>
      </p:sp>
      <p:sp>
        <p:nvSpPr>
          <p:cNvPr id="13" name="Прямоугольник 4">
            <a:extLst>
              <a:ext uri="{FF2B5EF4-FFF2-40B4-BE49-F238E27FC236}">
                <a16:creationId xmlns:a16="http://schemas.microsoft.com/office/drawing/2014/main" xmlns="" id="{1149B030-AE86-4DBE-AFC5-03AFD51AD7BB}"/>
              </a:ext>
            </a:extLst>
          </p:cNvPr>
          <p:cNvSpPr/>
          <p:nvPr/>
        </p:nvSpPr>
        <p:spPr>
          <a:xfrm>
            <a:off x="323528" y="1011203"/>
            <a:ext cx="4067139" cy="523220"/>
          </a:xfrm>
          <a:prstGeom prst="rect">
            <a:avLst/>
          </a:prstGeom>
        </p:spPr>
        <p:txBody>
          <a:bodyPr wrap="none">
            <a:spAutoFit/>
          </a:bodyPr>
          <a:lstStyle/>
          <a:p>
            <a:r>
              <a:rPr lang="ru-RU" sz="2800" dirty="0">
                <a:solidFill>
                  <a:schemeClr val="bg1"/>
                </a:solidFill>
                <a:latin typeface="Trebuchet MS" panose="020B0603020202020204" pitchFamily="34" charset="0"/>
              </a:rPr>
              <a:t>Что мы делаем сейчас?</a:t>
            </a:r>
          </a:p>
        </p:txBody>
      </p:sp>
      <p:sp>
        <p:nvSpPr>
          <p:cNvPr id="14" name="Прямоугольник 4">
            <a:extLst>
              <a:ext uri="{FF2B5EF4-FFF2-40B4-BE49-F238E27FC236}">
                <a16:creationId xmlns:a16="http://schemas.microsoft.com/office/drawing/2014/main" xmlns="" id="{FF273E92-495F-4829-9253-DF6BE02E00C3}"/>
              </a:ext>
            </a:extLst>
          </p:cNvPr>
          <p:cNvSpPr/>
          <p:nvPr/>
        </p:nvSpPr>
        <p:spPr>
          <a:xfrm>
            <a:off x="4878781" y="1011203"/>
            <a:ext cx="4015843" cy="523220"/>
          </a:xfrm>
          <a:prstGeom prst="rect">
            <a:avLst/>
          </a:prstGeom>
        </p:spPr>
        <p:txBody>
          <a:bodyPr wrap="none">
            <a:spAutoFit/>
          </a:bodyPr>
          <a:lstStyle/>
          <a:p>
            <a:r>
              <a:rPr lang="ru-RU" sz="2800" dirty="0">
                <a:solidFill>
                  <a:schemeClr val="bg1"/>
                </a:solidFill>
                <a:latin typeface="Trebuchet MS" panose="020B0603020202020204" pitchFamily="34" charset="0"/>
              </a:rPr>
              <a:t>Что мы делаем завтра?</a:t>
            </a:r>
          </a:p>
        </p:txBody>
      </p:sp>
    </p:spTree>
    <p:extLst>
      <p:ext uri="{BB962C8B-B14F-4D97-AF65-F5344CB8AC3E}">
        <p14:creationId xmlns:p14="http://schemas.microsoft.com/office/powerpoint/2010/main" val="32322072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TextBox 3"/>
          <p:cNvSpPr txBox="1"/>
          <p:nvPr/>
        </p:nvSpPr>
        <p:spPr>
          <a:xfrm>
            <a:off x="323528" y="242273"/>
            <a:ext cx="6480720" cy="584775"/>
          </a:xfrm>
          <a:prstGeom prst="rect">
            <a:avLst/>
          </a:prstGeom>
          <a:noFill/>
        </p:spPr>
        <p:txBody>
          <a:bodyPr wrap="square" rtlCol="0">
            <a:spAutoFit/>
          </a:bodyPr>
          <a:lstStyle/>
          <a:p>
            <a:r>
              <a:rPr lang="ru-RU" sz="3200" dirty="0">
                <a:solidFill>
                  <a:schemeClr val="bg1"/>
                </a:solidFill>
                <a:latin typeface="Trebuchet MS" panose="020B0603020202020204" pitchFamily="34" charset="0"/>
              </a:rPr>
              <a:t>Бизнес-анализ как сервис</a:t>
            </a:r>
            <a:endParaRPr lang="en-US" sz="3200" dirty="0">
              <a:solidFill>
                <a:schemeClr val="bg1"/>
              </a:solidFill>
              <a:latin typeface="Trebuchet MS" panose="020B0603020202020204" pitchFamily="34" charset="0"/>
            </a:endParaRPr>
          </a:p>
        </p:txBody>
      </p:sp>
      <p:sp>
        <p:nvSpPr>
          <p:cNvPr id="2" name="Rectangle 1">
            <a:extLst>
              <a:ext uri="{FF2B5EF4-FFF2-40B4-BE49-F238E27FC236}">
                <a16:creationId xmlns:a16="http://schemas.microsoft.com/office/drawing/2014/main" xmlns="" id="{A30F62B5-7ADC-4B7F-9D08-C92CBB28CD85}"/>
              </a:ext>
            </a:extLst>
          </p:cNvPr>
          <p:cNvSpPr/>
          <p:nvPr/>
        </p:nvSpPr>
        <p:spPr>
          <a:xfrm>
            <a:off x="519688" y="987575"/>
            <a:ext cx="3620264" cy="180019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3" name="TextBox 2">
            <a:extLst>
              <a:ext uri="{FF2B5EF4-FFF2-40B4-BE49-F238E27FC236}">
                <a16:creationId xmlns:a16="http://schemas.microsoft.com/office/drawing/2014/main" xmlns="" id="{3AC5B851-895F-4B9A-A329-0FF2650F9797}"/>
              </a:ext>
            </a:extLst>
          </p:cNvPr>
          <p:cNvSpPr txBox="1"/>
          <p:nvPr/>
        </p:nvSpPr>
        <p:spPr>
          <a:xfrm>
            <a:off x="611560" y="2268904"/>
            <a:ext cx="3528392" cy="369332"/>
          </a:xfrm>
          <a:prstGeom prst="rect">
            <a:avLst/>
          </a:prstGeom>
          <a:noFill/>
        </p:spPr>
        <p:txBody>
          <a:bodyPr wrap="square" rtlCol="0">
            <a:spAutoFit/>
          </a:bodyPr>
          <a:lstStyle/>
          <a:p>
            <a:r>
              <a:rPr lang="en-US" dirty="0">
                <a:solidFill>
                  <a:schemeClr val="bg1"/>
                </a:solidFill>
                <a:latin typeface="Trebuchet MS" panose="020B0603020202020204" pitchFamily="34" charset="0"/>
              </a:rPr>
              <a:t>BA + UX – </a:t>
            </a:r>
            <a:r>
              <a:rPr lang="ru-RU" dirty="0">
                <a:solidFill>
                  <a:schemeClr val="bg1"/>
                </a:solidFill>
                <a:latin typeface="Trebuchet MS" panose="020B0603020202020204" pitchFamily="34" charset="0"/>
              </a:rPr>
              <a:t>продуктовая команда</a:t>
            </a:r>
            <a:endParaRPr lang="en-US" dirty="0">
              <a:solidFill>
                <a:schemeClr val="bg1"/>
              </a:solidFill>
              <a:latin typeface="Trebuchet MS" panose="020B0603020202020204" pitchFamily="34" charset="0"/>
            </a:endParaRPr>
          </a:p>
        </p:txBody>
      </p:sp>
      <p:pic>
        <p:nvPicPr>
          <p:cNvPr id="9" name="Picture 8">
            <a:extLst>
              <a:ext uri="{FF2B5EF4-FFF2-40B4-BE49-F238E27FC236}">
                <a16:creationId xmlns:a16="http://schemas.microsoft.com/office/drawing/2014/main" xmlns="" id="{2A05A63D-CFB3-482D-A145-2BA8705C26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2620" y="1200920"/>
            <a:ext cx="914400" cy="914400"/>
          </a:xfrm>
          <a:prstGeom prst="rect">
            <a:avLst/>
          </a:prstGeom>
        </p:spPr>
      </p:pic>
      <p:sp>
        <p:nvSpPr>
          <p:cNvPr id="10" name="Rectangle 9">
            <a:extLst>
              <a:ext uri="{FF2B5EF4-FFF2-40B4-BE49-F238E27FC236}">
                <a16:creationId xmlns:a16="http://schemas.microsoft.com/office/drawing/2014/main" xmlns="" id="{4F68DA54-B28C-4D4B-973D-E02EBD9C41A9}"/>
              </a:ext>
            </a:extLst>
          </p:cNvPr>
          <p:cNvSpPr/>
          <p:nvPr/>
        </p:nvSpPr>
        <p:spPr>
          <a:xfrm>
            <a:off x="5580112" y="987575"/>
            <a:ext cx="3044202" cy="391365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rebuchet MS" panose="020B0603020202020204" pitchFamily="34" charset="0"/>
            </a:endParaRPr>
          </a:p>
        </p:txBody>
      </p:sp>
      <p:pic>
        <p:nvPicPr>
          <p:cNvPr id="11" name="Picture 10">
            <a:extLst>
              <a:ext uri="{FF2B5EF4-FFF2-40B4-BE49-F238E27FC236}">
                <a16:creationId xmlns:a16="http://schemas.microsoft.com/office/drawing/2014/main" xmlns="" id="{73157549-0C63-4B84-BED2-D082C1EBBD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3456" y="1189299"/>
            <a:ext cx="914400" cy="914400"/>
          </a:xfrm>
          <a:prstGeom prst="rect">
            <a:avLst/>
          </a:prstGeom>
        </p:spPr>
      </p:pic>
      <p:pic>
        <p:nvPicPr>
          <p:cNvPr id="13" name="Picture 12">
            <a:extLst>
              <a:ext uri="{FF2B5EF4-FFF2-40B4-BE49-F238E27FC236}">
                <a16:creationId xmlns:a16="http://schemas.microsoft.com/office/drawing/2014/main" xmlns="" id="{16C05802-7578-4561-9007-E832B5B21C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3456" y="2166843"/>
            <a:ext cx="914400" cy="914400"/>
          </a:xfrm>
          <a:prstGeom prst="rect">
            <a:avLst/>
          </a:prstGeom>
        </p:spPr>
      </p:pic>
      <p:pic>
        <p:nvPicPr>
          <p:cNvPr id="14" name="Picture 13">
            <a:extLst>
              <a:ext uri="{FF2B5EF4-FFF2-40B4-BE49-F238E27FC236}">
                <a16:creationId xmlns:a16="http://schemas.microsoft.com/office/drawing/2014/main" xmlns="" id="{6230A269-A3DA-4874-816F-B106EFB786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3456" y="3144387"/>
            <a:ext cx="914400" cy="914400"/>
          </a:xfrm>
          <a:prstGeom prst="rect">
            <a:avLst/>
          </a:prstGeom>
        </p:spPr>
      </p:pic>
      <p:pic>
        <p:nvPicPr>
          <p:cNvPr id="15" name="Picture 14">
            <a:extLst>
              <a:ext uri="{FF2B5EF4-FFF2-40B4-BE49-F238E27FC236}">
                <a16:creationId xmlns:a16="http://schemas.microsoft.com/office/drawing/2014/main" xmlns="" id="{2476FB56-5398-454C-A21D-AF3F7F0FE0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42598" y="1189299"/>
            <a:ext cx="914400" cy="914400"/>
          </a:xfrm>
          <a:prstGeom prst="rect">
            <a:avLst/>
          </a:prstGeom>
        </p:spPr>
      </p:pic>
      <p:pic>
        <p:nvPicPr>
          <p:cNvPr id="16" name="Picture 15">
            <a:extLst>
              <a:ext uri="{FF2B5EF4-FFF2-40B4-BE49-F238E27FC236}">
                <a16:creationId xmlns:a16="http://schemas.microsoft.com/office/drawing/2014/main" xmlns="" id="{BE0C0365-A261-487D-8C80-CDD4F53195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42598" y="2166843"/>
            <a:ext cx="914400" cy="914400"/>
          </a:xfrm>
          <a:prstGeom prst="rect">
            <a:avLst/>
          </a:prstGeom>
        </p:spPr>
      </p:pic>
      <p:pic>
        <p:nvPicPr>
          <p:cNvPr id="17" name="Picture 16">
            <a:extLst>
              <a:ext uri="{FF2B5EF4-FFF2-40B4-BE49-F238E27FC236}">
                <a16:creationId xmlns:a16="http://schemas.microsoft.com/office/drawing/2014/main" xmlns="" id="{E58767F0-4700-42B5-B953-6981DA996F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42598" y="3144387"/>
            <a:ext cx="914400" cy="914400"/>
          </a:xfrm>
          <a:prstGeom prst="rect">
            <a:avLst/>
          </a:prstGeom>
        </p:spPr>
      </p:pic>
      <p:sp>
        <p:nvSpPr>
          <p:cNvPr id="18" name="TextBox 17">
            <a:extLst>
              <a:ext uri="{FF2B5EF4-FFF2-40B4-BE49-F238E27FC236}">
                <a16:creationId xmlns:a16="http://schemas.microsoft.com/office/drawing/2014/main" xmlns="" id="{8CEB288B-C131-4A53-8CC1-8DEDF1013452}"/>
              </a:ext>
            </a:extLst>
          </p:cNvPr>
          <p:cNvSpPr txBox="1"/>
          <p:nvPr/>
        </p:nvSpPr>
        <p:spPr>
          <a:xfrm>
            <a:off x="6010778" y="4393634"/>
            <a:ext cx="2417650" cy="369332"/>
          </a:xfrm>
          <a:prstGeom prst="rect">
            <a:avLst/>
          </a:prstGeom>
          <a:noFill/>
        </p:spPr>
        <p:txBody>
          <a:bodyPr wrap="none" rtlCol="0">
            <a:spAutoFit/>
          </a:bodyPr>
          <a:lstStyle/>
          <a:p>
            <a:r>
              <a:rPr lang="ru-RU" dirty="0">
                <a:solidFill>
                  <a:schemeClr val="bg1"/>
                </a:solidFill>
                <a:latin typeface="Trebuchet MS" panose="020B0603020202020204" pitchFamily="34" charset="0"/>
              </a:rPr>
              <a:t>Команды разработки</a:t>
            </a:r>
            <a:endParaRPr lang="en-US" dirty="0">
              <a:solidFill>
                <a:schemeClr val="bg1"/>
              </a:solidFill>
              <a:latin typeface="Trebuchet MS" panose="020B0603020202020204" pitchFamily="34" charset="0"/>
            </a:endParaRPr>
          </a:p>
        </p:txBody>
      </p:sp>
      <p:pic>
        <p:nvPicPr>
          <p:cNvPr id="20" name="Picture 19">
            <a:extLst>
              <a:ext uri="{FF2B5EF4-FFF2-40B4-BE49-F238E27FC236}">
                <a16:creationId xmlns:a16="http://schemas.microsoft.com/office/drawing/2014/main" xmlns="" id="{7B93BD2E-70B5-4894-9834-338A6CA4FA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47890" y="3538993"/>
            <a:ext cx="914400" cy="914400"/>
          </a:xfrm>
          <a:prstGeom prst="rect">
            <a:avLst/>
          </a:prstGeom>
        </p:spPr>
      </p:pic>
      <p:sp>
        <p:nvSpPr>
          <p:cNvPr id="21" name="TextBox 20">
            <a:extLst>
              <a:ext uri="{FF2B5EF4-FFF2-40B4-BE49-F238E27FC236}">
                <a16:creationId xmlns:a16="http://schemas.microsoft.com/office/drawing/2014/main" xmlns="" id="{57002700-3E3C-4BB6-AAED-984C95A8F222}"/>
              </a:ext>
            </a:extLst>
          </p:cNvPr>
          <p:cNvSpPr txBox="1"/>
          <p:nvPr/>
        </p:nvSpPr>
        <p:spPr>
          <a:xfrm>
            <a:off x="1192734" y="4531895"/>
            <a:ext cx="2432076" cy="369332"/>
          </a:xfrm>
          <a:prstGeom prst="rect">
            <a:avLst/>
          </a:prstGeom>
          <a:noFill/>
        </p:spPr>
        <p:txBody>
          <a:bodyPr wrap="none" rtlCol="0">
            <a:spAutoFit/>
          </a:bodyPr>
          <a:lstStyle/>
          <a:p>
            <a:r>
              <a:rPr lang="ru-RU" dirty="0">
                <a:solidFill>
                  <a:schemeClr val="bg1"/>
                </a:solidFill>
                <a:latin typeface="Trebuchet MS" panose="020B0603020202020204" pitchFamily="34" charset="0"/>
              </a:rPr>
              <a:t>Группа архитекторов</a:t>
            </a:r>
            <a:endParaRPr lang="en-US" dirty="0">
              <a:solidFill>
                <a:schemeClr val="bg1"/>
              </a:solidFill>
              <a:latin typeface="Trebuchet MS" panose="020B0603020202020204" pitchFamily="34" charset="0"/>
            </a:endParaRPr>
          </a:p>
        </p:txBody>
      </p:sp>
      <p:sp>
        <p:nvSpPr>
          <p:cNvPr id="22" name="Arrow: Left-Right 21">
            <a:extLst>
              <a:ext uri="{FF2B5EF4-FFF2-40B4-BE49-F238E27FC236}">
                <a16:creationId xmlns:a16="http://schemas.microsoft.com/office/drawing/2014/main" xmlns="" id="{C1B27FA3-3F78-424F-9F10-194DB20F27BA}"/>
              </a:ext>
            </a:extLst>
          </p:cNvPr>
          <p:cNvSpPr/>
          <p:nvPr/>
        </p:nvSpPr>
        <p:spPr>
          <a:xfrm>
            <a:off x="4457415" y="1806535"/>
            <a:ext cx="805233" cy="320882"/>
          </a:xfrm>
          <a:prstGeom prst="leftRightArrow">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23" name="Arrow: Left-Right 22">
            <a:extLst>
              <a:ext uri="{FF2B5EF4-FFF2-40B4-BE49-F238E27FC236}">
                <a16:creationId xmlns:a16="http://schemas.microsoft.com/office/drawing/2014/main" xmlns="" id="{E97BC064-4A8F-4D76-94B5-A781F62E6568}"/>
              </a:ext>
            </a:extLst>
          </p:cNvPr>
          <p:cNvSpPr/>
          <p:nvPr/>
        </p:nvSpPr>
        <p:spPr>
          <a:xfrm rot="16200000">
            <a:off x="2067634" y="3018373"/>
            <a:ext cx="474913" cy="320882"/>
          </a:xfrm>
          <a:prstGeom prst="leftRightArrow">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24" name="Arrow: Left-Right 23">
            <a:extLst>
              <a:ext uri="{FF2B5EF4-FFF2-40B4-BE49-F238E27FC236}">
                <a16:creationId xmlns:a16="http://schemas.microsoft.com/office/drawing/2014/main" xmlns="" id="{E2F9E9BD-D6E5-4557-AF9A-E440CA1DF166}"/>
              </a:ext>
            </a:extLst>
          </p:cNvPr>
          <p:cNvSpPr/>
          <p:nvPr/>
        </p:nvSpPr>
        <p:spPr>
          <a:xfrm>
            <a:off x="4457415" y="3898346"/>
            <a:ext cx="805233" cy="320882"/>
          </a:xfrm>
          <a:prstGeom prst="leftRightArrow">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rebuchet MS" panose="020B0603020202020204" pitchFamily="34" charset="0"/>
            </a:endParaRPr>
          </a:p>
        </p:txBody>
      </p:sp>
    </p:spTree>
    <p:extLst>
      <p:ext uri="{BB962C8B-B14F-4D97-AF65-F5344CB8AC3E}">
        <p14:creationId xmlns:p14="http://schemas.microsoft.com/office/powerpoint/2010/main" val="31761314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7D92"/>
        </a:solidFill>
        <a:effectLst/>
      </p:bgPr>
    </p:bg>
    <p:spTree>
      <p:nvGrpSpPr>
        <p:cNvPr id="1" name=""/>
        <p:cNvGrpSpPr/>
        <p:nvPr/>
      </p:nvGrpSpPr>
      <p:grpSpPr>
        <a:xfrm>
          <a:off x="0" y="0"/>
          <a:ext cx="0" cy="0"/>
          <a:chOff x="0" y="0"/>
          <a:chExt cx="0" cy="0"/>
        </a:xfrm>
      </p:grpSpPr>
      <p:sp>
        <p:nvSpPr>
          <p:cNvPr id="7" name="Parallelogram 6">
            <a:extLst>
              <a:ext uri="{FF2B5EF4-FFF2-40B4-BE49-F238E27FC236}">
                <a16:creationId xmlns:a16="http://schemas.microsoft.com/office/drawing/2014/main" xmlns="" id="{1CEE74FE-14D1-4835-A145-5B9423998D69}"/>
              </a:ext>
            </a:extLst>
          </p:cNvPr>
          <p:cNvSpPr/>
          <p:nvPr/>
        </p:nvSpPr>
        <p:spPr>
          <a:xfrm>
            <a:off x="15602" y="-50800"/>
            <a:ext cx="5924550" cy="5194300"/>
          </a:xfrm>
          <a:prstGeom prst="parallelogram">
            <a:avLst>
              <a:gd name="adj" fmla="val 4796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xmlns="" id="{D4AC3161-ECE2-4B99-9272-206E27CFA5A0}"/>
              </a:ext>
            </a:extLst>
          </p:cNvPr>
          <p:cNvSpPr/>
          <p:nvPr/>
        </p:nvSpPr>
        <p:spPr>
          <a:xfrm>
            <a:off x="-82551" y="-50800"/>
            <a:ext cx="9290051" cy="10033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extBox 4">
            <a:extLst>
              <a:ext uri="{FF2B5EF4-FFF2-40B4-BE49-F238E27FC236}">
                <a16:creationId xmlns:a16="http://schemas.microsoft.com/office/drawing/2014/main" xmlns="" id="{94662054-0F23-48F2-A64E-23C1EA98A3FC}"/>
              </a:ext>
            </a:extLst>
          </p:cNvPr>
          <p:cNvSpPr txBox="1"/>
          <p:nvPr/>
        </p:nvSpPr>
        <p:spPr>
          <a:xfrm>
            <a:off x="122533" y="185392"/>
            <a:ext cx="8735717" cy="584775"/>
          </a:xfrm>
          <a:prstGeom prst="rect">
            <a:avLst/>
          </a:prstGeom>
          <a:noFill/>
        </p:spPr>
        <p:txBody>
          <a:bodyPr wrap="square" rtlCol="0">
            <a:spAutoFit/>
          </a:bodyPr>
          <a:lstStyle/>
          <a:p>
            <a:r>
              <a:rPr lang="ru-RU" sz="3200" dirty="0">
                <a:solidFill>
                  <a:schemeClr val="bg1"/>
                </a:solidFill>
                <a:latin typeface="Trebuchet MS" panose="020B0603020202020204" pitchFamily="34" charset="0"/>
              </a:rPr>
              <a:t>Дорожная карта всего проекта</a:t>
            </a:r>
            <a:endParaRPr lang="en-US" sz="3200" dirty="0">
              <a:solidFill>
                <a:schemeClr val="bg1"/>
              </a:solidFill>
              <a:latin typeface="Trebuchet MS" panose="020B0603020202020204" pitchFamily="34" charset="0"/>
            </a:endParaRPr>
          </a:p>
        </p:txBody>
      </p:sp>
      <p:sp>
        <p:nvSpPr>
          <p:cNvPr id="28" name="Прямоугольник 4">
            <a:extLst>
              <a:ext uri="{FF2B5EF4-FFF2-40B4-BE49-F238E27FC236}">
                <a16:creationId xmlns:a16="http://schemas.microsoft.com/office/drawing/2014/main" xmlns="" id="{5B9C7463-00CF-47F9-8E19-DB89E72318DA}"/>
              </a:ext>
            </a:extLst>
          </p:cNvPr>
          <p:cNvSpPr/>
          <p:nvPr/>
        </p:nvSpPr>
        <p:spPr>
          <a:xfrm>
            <a:off x="5252960" y="1563638"/>
            <a:ext cx="3605289" cy="646331"/>
          </a:xfrm>
          <a:prstGeom prst="rect">
            <a:avLst/>
          </a:prstGeom>
        </p:spPr>
        <p:txBody>
          <a:bodyPr wrap="square">
            <a:spAutoFit/>
          </a:bodyPr>
          <a:lstStyle/>
          <a:p>
            <a:r>
              <a:rPr lang="ru-RU" dirty="0">
                <a:solidFill>
                  <a:schemeClr val="bg1"/>
                </a:solidFill>
              </a:rPr>
              <a:t>Планирование работ по ценности, а не по отдельным фичам</a:t>
            </a:r>
          </a:p>
        </p:txBody>
      </p:sp>
      <p:sp>
        <p:nvSpPr>
          <p:cNvPr id="30" name="Прямоугольник 5">
            <a:extLst>
              <a:ext uri="{FF2B5EF4-FFF2-40B4-BE49-F238E27FC236}">
                <a16:creationId xmlns:a16="http://schemas.microsoft.com/office/drawing/2014/main" xmlns="" id="{9E8BD3C8-CD5A-43D5-9BFD-AC952ADE3271}"/>
              </a:ext>
            </a:extLst>
          </p:cNvPr>
          <p:cNvSpPr/>
          <p:nvPr/>
        </p:nvSpPr>
        <p:spPr>
          <a:xfrm>
            <a:off x="4788024" y="2726068"/>
            <a:ext cx="3888432" cy="646331"/>
          </a:xfrm>
          <a:prstGeom prst="rect">
            <a:avLst/>
          </a:prstGeom>
        </p:spPr>
        <p:txBody>
          <a:bodyPr wrap="square">
            <a:spAutoFit/>
          </a:bodyPr>
          <a:lstStyle/>
          <a:p>
            <a:r>
              <a:rPr lang="ru-RU" dirty="0">
                <a:solidFill>
                  <a:schemeClr val="bg1"/>
                </a:solidFill>
              </a:rPr>
              <a:t>Проверка зависимостей, чтобы одна команда не ждала другую</a:t>
            </a:r>
          </a:p>
        </p:txBody>
      </p:sp>
      <p:sp>
        <p:nvSpPr>
          <p:cNvPr id="32" name="Прямоугольник 6">
            <a:extLst>
              <a:ext uri="{FF2B5EF4-FFF2-40B4-BE49-F238E27FC236}">
                <a16:creationId xmlns:a16="http://schemas.microsoft.com/office/drawing/2014/main" xmlns="" id="{E9D275C6-DC11-4C95-9BE7-59E2BB32A071}"/>
              </a:ext>
            </a:extLst>
          </p:cNvPr>
          <p:cNvSpPr/>
          <p:nvPr/>
        </p:nvSpPr>
        <p:spPr>
          <a:xfrm>
            <a:off x="4283968" y="3888497"/>
            <a:ext cx="3678980" cy="646331"/>
          </a:xfrm>
          <a:prstGeom prst="rect">
            <a:avLst/>
          </a:prstGeom>
        </p:spPr>
        <p:txBody>
          <a:bodyPr wrap="square">
            <a:spAutoFit/>
          </a:bodyPr>
          <a:lstStyle/>
          <a:p>
            <a:r>
              <a:rPr lang="ru-RU" dirty="0">
                <a:solidFill>
                  <a:schemeClr val="bg1"/>
                </a:solidFill>
              </a:rPr>
              <a:t>Итеративное планирование работ на три спринта разработки</a:t>
            </a:r>
          </a:p>
        </p:txBody>
      </p:sp>
      <p:sp>
        <p:nvSpPr>
          <p:cNvPr id="37" name="Прямоугольник 4">
            <a:extLst>
              <a:ext uri="{FF2B5EF4-FFF2-40B4-BE49-F238E27FC236}">
                <a16:creationId xmlns:a16="http://schemas.microsoft.com/office/drawing/2014/main" xmlns="" id="{9F8083BC-ED85-4FBB-BFF1-EE04971A6312}"/>
              </a:ext>
            </a:extLst>
          </p:cNvPr>
          <p:cNvSpPr/>
          <p:nvPr/>
        </p:nvSpPr>
        <p:spPr>
          <a:xfrm>
            <a:off x="1694889" y="1517471"/>
            <a:ext cx="2243306" cy="369332"/>
          </a:xfrm>
          <a:prstGeom prst="rect">
            <a:avLst/>
          </a:prstGeom>
        </p:spPr>
        <p:txBody>
          <a:bodyPr wrap="none">
            <a:spAutoFit/>
          </a:bodyPr>
          <a:lstStyle/>
          <a:p>
            <a:r>
              <a:rPr lang="ru-RU" dirty="0">
                <a:solidFill>
                  <a:schemeClr val="tx1">
                    <a:lumMod val="65000"/>
                    <a:lumOff val="35000"/>
                  </a:schemeClr>
                </a:solidFill>
              </a:rPr>
              <a:t>Дублирование работ</a:t>
            </a:r>
          </a:p>
        </p:txBody>
      </p:sp>
      <p:sp>
        <p:nvSpPr>
          <p:cNvPr id="38" name="Прямоугольник 6">
            <a:extLst>
              <a:ext uri="{FF2B5EF4-FFF2-40B4-BE49-F238E27FC236}">
                <a16:creationId xmlns:a16="http://schemas.microsoft.com/office/drawing/2014/main" xmlns="" id="{C603E489-A4E4-4448-A829-6DB5603735C8}"/>
              </a:ext>
            </a:extLst>
          </p:cNvPr>
          <p:cNvSpPr/>
          <p:nvPr/>
        </p:nvSpPr>
        <p:spPr>
          <a:xfrm>
            <a:off x="1511578" y="1840637"/>
            <a:ext cx="3464923" cy="369332"/>
          </a:xfrm>
          <a:prstGeom prst="rect">
            <a:avLst/>
          </a:prstGeom>
        </p:spPr>
        <p:txBody>
          <a:bodyPr wrap="none">
            <a:spAutoFit/>
          </a:bodyPr>
          <a:lstStyle/>
          <a:p>
            <a:r>
              <a:rPr lang="ru-RU" dirty="0">
                <a:solidFill>
                  <a:schemeClr val="tx1">
                    <a:lumMod val="65000"/>
                    <a:lumOff val="35000"/>
                  </a:schemeClr>
                </a:solidFill>
              </a:rPr>
              <a:t>Несогласованное планирование  </a:t>
            </a:r>
          </a:p>
        </p:txBody>
      </p:sp>
      <p:sp>
        <p:nvSpPr>
          <p:cNvPr id="39" name="Прямоугольник 6">
            <a:extLst>
              <a:ext uri="{FF2B5EF4-FFF2-40B4-BE49-F238E27FC236}">
                <a16:creationId xmlns:a16="http://schemas.microsoft.com/office/drawing/2014/main" xmlns="" id="{A58C6624-C128-4CAD-9487-5FCFB56FDFE8}"/>
              </a:ext>
            </a:extLst>
          </p:cNvPr>
          <p:cNvSpPr/>
          <p:nvPr/>
        </p:nvSpPr>
        <p:spPr>
          <a:xfrm>
            <a:off x="971600" y="3035420"/>
            <a:ext cx="3464923" cy="369332"/>
          </a:xfrm>
          <a:prstGeom prst="rect">
            <a:avLst/>
          </a:prstGeom>
        </p:spPr>
        <p:txBody>
          <a:bodyPr wrap="none">
            <a:spAutoFit/>
          </a:bodyPr>
          <a:lstStyle/>
          <a:p>
            <a:r>
              <a:rPr lang="ru-RU" dirty="0">
                <a:solidFill>
                  <a:schemeClr val="tx1">
                    <a:lumMod val="65000"/>
                    <a:lumOff val="35000"/>
                  </a:schemeClr>
                </a:solidFill>
              </a:rPr>
              <a:t>Несогласованное планирование  </a:t>
            </a:r>
          </a:p>
        </p:txBody>
      </p:sp>
      <p:sp>
        <p:nvSpPr>
          <p:cNvPr id="40" name="Прямоугольник 4">
            <a:extLst>
              <a:ext uri="{FF2B5EF4-FFF2-40B4-BE49-F238E27FC236}">
                <a16:creationId xmlns:a16="http://schemas.microsoft.com/office/drawing/2014/main" xmlns="" id="{FCB97231-33C1-4BEA-9D98-3C003BA7BE02}"/>
              </a:ext>
            </a:extLst>
          </p:cNvPr>
          <p:cNvSpPr/>
          <p:nvPr/>
        </p:nvSpPr>
        <p:spPr>
          <a:xfrm>
            <a:off x="1093386" y="2680671"/>
            <a:ext cx="3021918" cy="369332"/>
          </a:xfrm>
          <a:prstGeom prst="rect">
            <a:avLst/>
          </a:prstGeom>
        </p:spPr>
        <p:txBody>
          <a:bodyPr wrap="none">
            <a:spAutoFit/>
          </a:bodyPr>
          <a:lstStyle/>
          <a:p>
            <a:r>
              <a:rPr lang="ru-RU" dirty="0">
                <a:solidFill>
                  <a:schemeClr val="tx1">
                    <a:lumMod val="65000"/>
                    <a:lumOff val="35000"/>
                  </a:schemeClr>
                </a:solidFill>
              </a:rPr>
              <a:t>Нет связи между командами</a:t>
            </a:r>
          </a:p>
        </p:txBody>
      </p:sp>
      <p:sp>
        <p:nvSpPr>
          <p:cNvPr id="41" name="Прямоугольник 4">
            <a:extLst>
              <a:ext uri="{FF2B5EF4-FFF2-40B4-BE49-F238E27FC236}">
                <a16:creationId xmlns:a16="http://schemas.microsoft.com/office/drawing/2014/main" xmlns="" id="{5DF80FA2-FF16-4FF2-AEDC-3AE65884A182}"/>
              </a:ext>
            </a:extLst>
          </p:cNvPr>
          <p:cNvSpPr/>
          <p:nvPr/>
        </p:nvSpPr>
        <p:spPr>
          <a:xfrm>
            <a:off x="401776" y="4166613"/>
            <a:ext cx="2887778" cy="369332"/>
          </a:xfrm>
          <a:prstGeom prst="rect">
            <a:avLst/>
          </a:prstGeom>
        </p:spPr>
        <p:txBody>
          <a:bodyPr wrap="none">
            <a:spAutoFit/>
          </a:bodyPr>
          <a:lstStyle/>
          <a:p>
            <a:r>
              <a:rPr lang="ru-RU" dirty="0">
                <a:solidFill>
                  <a:schemeClr val="tx1">
                    <a:lumMod val="65000"/>
                    <a:lumOff val="35000"/>
                  </a:schemeClr>
                </a:solidFill>
              </a:rPr>
              <a:t>Произвольные сроки работ</a:t>
            </a:r>
          </a:p>
        </p:txBody>
      </p:sp>
      <p:sp>
        <p:nvSpPr>
          <p:cNvPr id="42" name="Прямоугольник 4">
            <a:extLst>
              <a:ext uri="{FF2B5EF4-FFF2-40B4-BE49-F238E27FC236}">
                <a16:creationId xmlns:a16="http://schemas.microsoft.com/office/drawing/2014/main" xmlns="" id="{1E17206E-22A7-4865-A1AA-01354302D4E9}"/>
              </a:ext>
            </a:extLst>
          </p:cNvPr>
          <p:cNvSpPr/>
          <p:nvPr/>
        </p:nvSpPr>
        <p:spPr>
          <a:xfrm>
            <a:off x="639408" y="3811864"/>
            <a:ext cx="2177134" cy="369332"/>
          </a:xfrm>
          <a:prstGeom prst="rect">
            <a:avLst/>
          </a:prstGeom>
        </p:spPr>
        <p:txBody>
          <a:bodyPr wrap="none">
            <a:spAutoFit/>
          </a:bodyPr>
          <a:lstStyle/>
          <a:p>
            <a:r>
              <a:rPr lang="ru-RU" dirty="0">
                <a:solidFill>
                  <a:schemeClr val="tx1">
                    <a:lumMod val="65000"/>
                    <a:lumOff val="35000"/>
                  </a:schemeClr>
                </a:solidFill>
              </a:rPr>
              <a:t>Прогресс непонятен</a:t>
            </a:r>
          </a:p>
        </p:txBody>
      </p:sp>
      <p:cxnSp>
        <p:nvCxnSpPr>
          <p:cNvPr id="3" name="Straight Connector 2">
            <a:extLst>
              <a:ext uri="{FF2B5EF4-FFF2-40B4-BE49-F238E27FC236}">
                <a16:creationId xmlns:a16="http://schemas.microsoft.com/office/drawing/2014/main" xmlns="" id="{2637B894-B9BD-4D24-933D-F50067354E90}"/>
              </a:ext>
            </a:extLst>
          </p:cNvPr>
          <p:cNvCxnSpPr>
            <a:cxnSpLocks/>
          </p:cNvCxnSpPr>
          <p:nvPr/>
        </p:nvCxnSpPr>
        <p:spPr>
          <a:xfrm>
            <a:off x="1331640" y="2355726"/>
            <a:ext cx="3456384"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C7AFECA4-13EE-4233-92ED-64AE87843112}"/>
              </a:ext>
            </a:extLst>
          </p:cNvPr>
          <p:cNvCxnSpPr>
            <a:cxnSpLocks/>
          </p:cNvCxnSpPr>
          <p:nvPr/>
        </p:nvCxnSpPr>
        <p:spPr>
          <a:xfrm>
            <a:off x="738232" y="3651870"/>
            <a:ext cx="3456384"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E0674A1B-687B-4CE5-9987-E8A4C79358DA}"/>
              </a:ext>
            </a:extLst>
          </p:cNvPr>
          <p:cNvCxnSpPr>
            <a:cxnSpLocks/>
          </p:cNvCxnSpPr>
          <p:nvPr/>
        </p:nvCxnSpPr>
        <p:spPr>
          <a:xfrm>
            <a:off x="4788024" y="2355602"/>
            <a:ext cx="4340374"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xmlns="" id="{93840842-AE8B-44DA-AB5A-1423DF9CD43F}"/>
              </a:ext>
            </a:extLst>
          </p:cNvPr>
          <p:cNvCxnSpPr>
            <a:cxnSpLocks/>
          </p:cNvCxnSpPr>
          <p:nvPr/>
        </p:nvCxnSpPr>
        <p:spPr>
          <a:xfrm>
            <a:off x="4194616" y="3651870"/>
            <a:ext cx="4933782"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xmlns="" id="{A2564C37-1B39-4F99-B152-F93EFD5F1C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017" y="1303100"/>
            <a:ext cx="914400" cy="914400"/>
          </a:xfrm>
          <a:prstGeom prst="rect">
            <a:avLst/>
          </a:prstGeom>
        </p:spPr>
      </p:pic>
    </p:spTree>
    <p:extLst>
      <p:ext uri="{BB962C8B-B14F-4D97-AF65-F5344CB8AC3E}">
        <p14:creationId xmlns:p14="http://schemas.microsoft.com/office/powerpoint/2010/main" val="1331283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500"/>
                                        <p:tgtEl>
                                          <p:spTgt spid="3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500"/>
                                        <p:tgtEl>
                                          <p:spTgt spid="4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500"/>
                                        <p:tgtEl>
                                          <p:spTgt spid="4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fade">
                                      <p:cBhvr>
                                        <p:cTn id="36" dur="500"/>
                                        <p:tgtEl>
                                          <p:spTgt spid="4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P spid="32" grpId="0"/>
      <p:bldP spid="37" grpId="0"/>
      <p:bldP spid="38" grpId="0"/>
      <p:bldP spid="39" grpId="0"/>
      <p:bldP spid="40" grpId="0"/>
      <p:bldP spid="41" grpId="0"/>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7D92"/>
        </a:solidFill>
        <a:effectLst/>
      </p:bgPr>
    </p:bg>
    <p:spTree>
      <p:nvGrpSpPr>
        <p:cNvPr id="1" name=""/>
        <p:cNvGrpSpPr/>
        <p:nvPr/>
      </p:nvGrpSpPr>
      <p:grpSpPr>
        <a:xfrm>
          <a:off x="0" y="0"/>
          <a:ext cx="0" cy="0"/>
          <a:chOff x="0" y="0"/>
          <a:chExt cx="0" cy="0"/>
        </a:xfrm>
      </p:grpSpPr>
      <p:sp>
        <p:nvSpPr>
          <p:cNvPr id="4" name="TextBox 3"/>
          <p:cNvSpPr txBox="1"/>
          <p:nvPr/>
        </p:nvSpPr>
        <p:spPr>
          <a:xfrm>
            <a:off x="323528" y="242272"/>
            <a:ext cx="7992888" cy="584775"/>
          </a:xfrm>
          <a:prstGeom prst="rect">
            <a:avLst/>
          </a:prstGeom>
          <a:noFill/>
        </p:spPr>
        <p:txBody>
          <a:bodyPr wrap="square" rtlCol="0">
            <a:spAutoFit/>
          </a:bodyPr>
          <a:lstStyle/>
          <a:p>
            <a:r>
              <a:rPr lang="ru-RU" sz="3200" dirty="0">
                <a:solidFill>
                  <a:schemeClr val="bg1"/>
                </a:solidFill>
                <a:latin typeface="Trebuchet MS" pitchFamily="34" charset="0"/>
              </a:rPr>
              <a:t>Итеративное планирование работ </a:t>
            </a:r>
            <a:endParaRPr lang="en-US" sz="3200" dirty="0">
              <a:solidFill>
                <a:schemeClr val="bg1"/>
              </a:solidFill>
              <a:latin typeface="Trebuchet MS" pitchFamily="34" charset="0"/>
            </a:endParaRPr>
          </a:p>
        </p:txBody>
      </p:sp>
      <p:sp>
        <p:nvSpPr>
          <p:cNvPr id="5" name="Прямоугольник 4"/>
          <p:cNvSpPr/>
          <p:nvPr/>
        </p:nvSpPr>
        <p:spPr>
          <a:xfrm>
            <a:off x="1907704" y="1486508"/>
            <a:ext cx="4400628" cy="369332"/>
          </a:xfrm>
          <a:prstGeom prst="rect">
            <a:avLst/>
          </a:prstGeom>
        </p:spPr>
        <p:txBody>
          <a:bodyPr wrap="none">
            <a:spAutoFit/>
          </a:bodyPr>
          <a:lstStyle/>
          <a:p>
            <a:r>
              <a:rPr lang="ru-RU" dirty="0">
                <a:solidFill>
                  <a:schemeClr val="bg1"/>
                </a:solidFill>
              </a:rPr>
              <a:t>Разделять на стадии </a:t>
            </a:r>
            <a:r>
              <a:rPr lang="en-US" dirty="0">
                <a:solidFill>
                  <a:schemeClr val="bg1"/>
                </a:solidFill>
              </a:rPr>
              <a:t>Ideation &amp; Finalization</a:t>
            </a:r>
            <a:r>
              <a:rPr lang="ru-RU" dirty="0">
                <a:solidFill>
                  <a:schemeClr val="bg1"/>
                </a:solidFill>
              </a:rPr>
              <a:t> </a:t>
            </a:r>
          </a:p>
        </p:txBody>
      </p:sp>
      <p:sp>
        <p:nvSpPr>
          <p:cNvPr id="6" name="Прямоугольник 5"/>
          <p:cNvSpPr/>
          <p:nvPr/>
        </p:nvSpPr>
        <p:spPr>
          <a:xfrm>
            <a:off x="1907704" y="2509943"/>
            <a:ext cx="7101046" cy="369332"/>
          </a:xfrm>
          <a:prstGeom prst="rect">
            <a:avLst/>
          </a:prstGeom>
        </p:spPr>
        <p:txBody>
          <a:bodyPr wrap="none">
            <a:spAutoFit/>
          </a:bodyPr>
          <a:lstStyle/>
          <a:p>
            <a:r>
              <a:rPr lang="ru-RU" dirty="0">
                <a:solidFill>
                  <a:schemeClr val="bg1"/>
                </a:solidFill>
              </a:rPr>
              <a:t>Привлекать к проработке решений сразу дизайнеров и разработчиков</a:t>
            </a:r>
          </a:p>
        </p:txBody>
      </p:sp>
      <p:sp>
        <p:nvSpPr>
          <p:cNvPr id="7" name="Прямоугольник 6"/>
          <p:cNvSpPr/>
          <p:nvPr/>
        </p:nvSpPr>
        <p:spPr>
          <a:xfrm>
            <a:off x="1907704" y="3533378"/>
            <a:ext cx="5795754" cy="369332"/>
          </a:xfrm>
          <a:prstGeom prst="rect">
            <a:avLst/>
          </a:prstGeom>
        </p:spPr>
        <p:txBody>
          <a:bodyPr wrap="none">
            <a:spAutoFit/>
          </a:bodyPr>
          <a:lstStyle/>
          <a:p>
            <a:r>
              <a:rPr lang="ru-RU" dirty="0">
                <a:solidFill>
                  <a:schemeClr val="bg1"/>
                </a:solidFill>
              </a:rPr>
              <a:t>Заранее назначать какие команды чем будут заниматься</a:t>
            </a:r>
          </a:p>
        </p:txBody>
      </p:sp>
      <p:pic>
        <p:nvPicPr>
          <p:cNvPr id="17" name="Picture 16">
            <a:extLst>
              <a:ext uri="{FF2B5EF4-FFF2-40B4-BE49-F238E27FC236}">
                <a16:creationId xmlns:a16="http://schemas.microsoft.com/office/drawing/2014/main" xmlns="" id="{C36ED19E-B70C-41AB-8B19-3D16F08FCD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894" y="1261240"/>
            <a:ext cx="612648" cy="612648"/>
          </a:xfrm>
          <a:prstGeom prst="rect">
            <a:avLst/>
          </a:prstGeom>
        </p:spPr>
      </p:pic>
      <p:pic>
        <p:nvPicPr>
          <p:cNvPr id="19" name="Picture 18">
            <a:extLst>
              <a:ext uri="{FF2B5EF4-FFF2-40B4-BE49-F238E27FC236}">
                <a16:creationId xmlns:a16="http://schemas.microsoft.com/office/drawing/2014/main" xmlns="" id="{A93E28B1-8242-4EFC-8F09-7AB8665EBF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894" y="3411720"/>
            <a:ext cx="612648" cy="612648"/>
          </a:xfrm>
          <a:prstGeom prst="rect">
            <a:avLst/>
          </a:prstGeom>
        </p:spPr>
      </p:pic>
      <p:pic>
        <p:nvPicPr>
          <p:cNvPr id="37" name="Picture 36">
            <a:extLst>
              <a:ext uri="{FF2B5EF4-FFF2-40B4-BE49-F238E27FC236}">
                <a16:creationId xmlns:a16="http://schemas.microsoft.com/office/drawing/2014/main" xmlns="" id="{D90328DC-9EC5-43C6-B07D-66BE4D86FB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894" y="2315790"/>
            <a:ext cx="612648" cy="612648"/>
          </a:xfrm>
          <a:prstGeom prst="rect">
            <a:avLst/>
          </a:prstGeom>
        </p:spPr>
      </p:pic>
    </p:spTree>
    <p:extLst>
      <p:ext uri="{BB962C8B-B14F-4D97-AF65-F5344CB8AC3E}">
        <p14:creationId xmlns:p14="http://schemas.microsoft.com/office/powerpoint/2010/main" val="31266520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15448</TotalTime>
  <Words>2070</Words>
  <Application>Microsoft Office PowerPoint</Application>
  <PresentationFormat>Экран (16:9)</PresentationFormat>
  <Paragraphs>262</Paragraphs>
  <Slides>27</Slides>
  <Notes>23</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davvol</dc:creator>
  <cp:lastModifiedBy>davvol</cp:lastModifiedBy>
  <cp:revision>149</cp:revision>
  <dcterms:created xsi:type="dcterms:W3CDTF">2019-03-23T05:20:10Z</dcterms:created>
  <dcterms:modified xsi:type="dcterms:W3CDTF">2019-05-24T05:20:34Z</dcterms:modified>
</cp:coreProperties>
</file>