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312" r:id="rId3"/>
    <p:sldId id="313" r:id="rId4"/>
    <p:sldId id="307" r:id="rId5"/>
    <p:sldId id="315" r:id="rId6"/>
    <p:sldId id="317" r:id="rId7"/>
    <p:sldId id="319" r:id="rId8"/>
    <p:sldId id="316" r:id="rId9"/>
    <p:sldId id="320" r:id="rId10"/>
    <p:sldId id="321" r:id="rId11"/>
    <p:sldId id="328" r:id="rId12"/>
    <p:sldId id="308" r:id="rId13"/>
    <p:sldId id="329" r:id="rId14"/>
    <p:sldId id="336" r:id="rId15"/>
    <p:sldId id="331" r:id="rId16"/>
    <p:sldId id="337" r:id="rId17"/>
    <p:sldId id="334" r:id="rId18"/>
    <p:sldId id="338" r:id="rId19"/>
    <p:sldId id="311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604A7B"/>
    <a:srgbClr val="0000FF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7743" autoAdjust="0"/>
  </p:normalViewPr>
  <p:slideViewPr>
    <p:cSldViewPr>
      <p:cViewPr varScale="1">
        <p:scale>
          <a:sx n="117" d="100"/>
          <a:sy n="117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4F7E-2A86-46E1-81F3-1D7CB250E9E6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BB6D-3102-4938-A0BE-C73099B69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1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53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65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080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61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87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456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55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175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97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319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183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58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20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7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Рисунок 6" descr="add-logo-big.png"/>
          <p:cNvPicPr>
            <a:picLocks noChangeAspect="1"/>
          </p:cNvPicPr>
          <p:nvPr/>
        </p:nvPicPr>
        <p:blipFill>
          <a:blip r:embed="rId13" cstate="print"/>
          <a:srcRect r="70596"/>
          <a:stretch>
            <a:fillRect/>
          </a:stretch>
        </p:blipFill>
        <p:spPr>
          <a:xfrm>
            <a:off x="8776172" y="61216"/>
            <a:ext cx="332332" cy="302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arant.ru/" TargetMode="External"/><Relationship Id="rId5" Type="http://schemas.openxmlformats.org/officeDocument/2006/relationships/hyperlink" Target="https://www.securitycode.ru/" TargetMode="External"/><Relationship Id="rId4" Type="http://schemas.openxmlformats.org/officeDocument/2006/relationships/hyperlink" Target="https://fstec.r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alina.kac@simbirsoft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/>
              <a:t>Информационная безопасность в аналитике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47592"/>
            <a:ext cx="6400800" cy="12016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Галина Матвеева</a:t>
            </a:r>
          </a:p>
          <a:p>
            <a:r>
              <a:rPr lang="en-US" dirty="0" err="1"/>
              <a:t>SimbirSoft</a:t>
            </a:r>
            <a:endParaRPr lang="en-US" dirty="0"/>
          </a:p>
          <a:p>
            <a:r>
              <a:rPr lang="en-US" dirty="0"/>
              <a:t>facebook.com/galinamatveeva05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7C14F6-0F1B-4F40-8250-DACEBAABB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25" y="476672"/>
            <a:ext cx="2555950" cy="12363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Основные вредоносные программы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142F15-32C0-4816-AD50-969C9C533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3BA114-3B82-443C-B065-09A394284D6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ru-RU" sz="3600" spc="-150" dirty="0">
                <a:solidFill>
                  <a:srgbClr val="215968"/>
                </a:solidFill>
              </a:rPr>
              <a:t>Вирус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rgbClr val="215968"/>
                </a:solidFill>
              </a:rPr>
              <a:t>Захватчик паролей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rgbClr val="604A7B"/>
                </a:solidFill>
              </a:rPr>
              <a:t>Логические бомбы</a:t>
            </a:r>
            <a:endParaRPr lang="ru-RU" sz="3600" dirty="0">
              <a:solidFill>
                <a:srgbClr val="215968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rgbClr val="604A7B"/>
                </a:solidFill>
              </a:rPr>
              <a:t>Технология салями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rgbClr val="215968"/>
                </a:solidFill>
              </a:rPr>
              <a:t>Троянский конь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rgbClr val="215968"/>
                </a:solidFill>
              </a:rPr>
              <a:t>Червь</a:t>
            </a:r>
          </a:p>
        </p:txBody>
      </p:sp>
      <p:pic>
        <p:nvPicPr>
          <p:cNvPr id="1026" name="Picture 2" descr="https://horseedmedia.net/wp-content/uploads/2017/02/Dagaalka-Social-Medi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4" r="25075"/>
          <a:stretch/>
        </p:blipFill>
        <p:spPr bwMode="auto">
          <a:xfrm>
            <a:off x="4767588" y="1609328"/>
            <a:ext cx="3977248" cy="43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4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142F15-32C0-4816-AD50-969C9C533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Безопасность современных </a:t>
            </a:r>
            <a:r>
              <a:rPr lang="en-US" sz="3800" dirty="0"/>
              <a:t>IT</a:t>
            </a:r>
            <a:r>
              <a:rPr lang="ru-RU" sz="3800" dirty="0"/>
              <a:t> систем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84744B-C644-40F7-A570-AC285CB7F848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ru-RU" sz="3600" spc="-150" dirty="0">
                <a:solidFill>
                  <a:srgbClr val="215968"/>
                </a:solidFill>
              </a:rPr>
              <a:t>Различная степень конфиденциальности информации/</a:t>
            </a:r>
            <a:r>
              <a:rPr lang="ru-RU" sz="3600" dirty="0">
                <a:solidFill>
                  <a:srgbClr val="215968"/>
                </a:solidFill>
              </a:rPr>
              <a:t>Разделение прав доступа</a:t>
            </a:r>
            <a:endParaRPr lang="ru-RU" sz="3600" spc="-150" dirty="0">
              <a:solidFill>
                <a:srgbClr val="215968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rgbClr val="215968"/>
                </a:solidFill>
              </a:rPr>
              <a:t>Обеспечение криптографической защиты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rgbClr val="215968"/>
                </a:solidFill>
              </a:rPr>
              <a:t>Средства восстановления информации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rgbClr val="215968"/>
                </a:solidFill>
              </a:rPr>
              <a:t>Учет носителей информации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rgbClr val="215968"/>
                </a:solidFill>
              </a:rPr>
              <a:t>Механизм регистрации (обязателен)</a:t>
            </a:r>
          </a:p>
          <a:p>
            <a:pPr algn="l"/>
            <a:endParaRPr lang="ru-RU" sz="3600" dirty="0">
              <a:solidFill>
                <a:srgbClr val="215968"/>
              </a:solidFill>
            </a:endParaRPr>
          </a:p>
          <a:p>
            <a:pPr algn="l"/>
            <a:endParaRPr lang="ru-RU" sz="3600" dirty="0">
              <a:solidFill>
                <a:srgbClr val="215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17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Основные требования по защите персональных данных</a:t>
            </a:r>
          </a:p>
        </p:txBody>
      </p:sp>
      <p:pic>
        <p:nvPicPr>
          <p:cNvPr id="1026" name="Picture 2" descr="http://persondata.ru/media/k2/items/cache/ccb4e23c8aa216f1e96d31ab209c036b_XL.jpg">
            <a:extLst>
              <a:ext uri="{FF2B5EF4-FFF2-40B4-BE49-F238E27FC236}">
                <a16:creationId xmlns:a16="http://schemas.microsoft.com/office/drawing/2014/main" id="{73082894-D46F-468A-9C3B-675C0516D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0" b="6645"/>
          <a:stretch/>
        </p:blipFill>
        <p:spPr bwMode="auto">
          <a:xfrm>
            <a:off x="0" y="1529408"/>
            <a:ext cx="9144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142F15-32C0-4816-AD50-969C9C533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ФЗ-152 «О защите персональных данных»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4F175A-F562-4377-888E-BEDF6F02EABD}"/>
              </a:ext>
            </a:extLst>
          </p:cNvPr>
          <p:cNvSpPr txBox="1">
            <a:spLocks/>
          </p:cNvSpPr>
          <p:nvPr/>
        </p:nvSpPr>
        <p:spPr>
          <a:xfrm>
            <a:off x="457200" y="1417638"/>
            <a:ext cx="8686800" cy="478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en-US" sz="3600" spc="-150" dirty="0">
                <a:solidFill>
                  <a:srgbClr val="215968"/>
                </a:solidFill>
              </a:rPr>
              <a:t>E-mail</a:t>
            </a:r>
            <a:r>
              <a:rPr lang="ru-RU" sz="3600" spc="-150">
                <a:solidFill>
                  <a:srgbClr val="215968"/>
                </a:solidFill>
              </a:rPr>
              <a:t> </a:t>
            </a:r>
            <a:r>
              <a:rPr lang="ru-RU" sz="3600" spc="-150">
                <a:solidFill>
                  <a:srgbClr val="FF0000"/>
                </a:solidFill>
              </a:rPr>
              <a:t>(?)</a:t>
            </a:r>
            <a:endParaRPr lang="ru-RU" sz="3600" spc="-150" dirty="0">
              <a:solidFill>
                <a:srgbClr val="215968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rgbClr val="215968"/>
                </a:solidFill>
              </a:rPr>
              <a:t>Телефон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rgbClr val="215968"/>
                </a:solidFill>
              </a:rPr>
              <a:t>Имя, Фамилия, Отчество (и по отдельности)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rgbClr val="215968"/>
                </a:solidFill>
              </a:rPr>
              <a:t>Адрес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rgbClr val="215968"/>
                </a:solidFill>
              </a:rPr>
              <a:t>Дата рождения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rgbClr val="215968"/>
                </a:solidFill>
              </a:rPr>
              <a:t>Фотография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rgbClr val="215968"/>
                </a:solidFill>
              </a:rPr>
              <a:t>Ссылка на персональный сайт</a:t>
            </a:r>
          </a:p>
        </p:txBody>
      </p:sp>
    </p:spTree>
    <p:extLst>
      <p:ext uri="{BB962C8B-B14F-4D97-AF65-F5344CB8AC3E}">
        <p14:creationId xmlns:p14="http://schemas.microsoft.com/office/powerpoint/2010/main" val="440035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142F15-32C0-4816-AD50-969C9C533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Типовая форма сбора данных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93049B-0502-4A87-BC4D-A18AAAE22C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2"/>
          <a:stretch/>
        </p:blipFill>
        <p:spPr>
          <a:xfrm>
            <a:off x="539552" y="1662112"/>
            <a:ext cx="8128198" cy="35337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D240A7-6DCC-41F2-84B3-D99371CCF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603" y="4941168"/>
            <a:ext cx="1442095" cy="145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32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142F15-32C0-4816-AD50-969C9C533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Типовая форма сбора данных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342FAE-94CB-419B-8F75-82CD1E20A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328" y="5393123"/>
            <a:ext cx="1461343" cy="12367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367894"/>
            <a:ext cx="8613957" cy="405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71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142F15-32C0-4816-AD50-969C9C533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Сбор метаданных</a:t>
            </a:r>
          </a:p>
        </p:txBody>
      </p:sp>
      <p:pic>
        <p:nvPicPr>
          <p:cNvPr id="2050" name="Picture 2" descr="https://cs9.pikabu.ru/post_img/2017/07/07/6/og_og_14994198872173596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383082"/>
            <a:ext cx="7632848" cy="399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342FAE-94CB-419B-8F75-82CD1E20A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328" y="5393123"/>
            <a:ext cx="1461343" cy="12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74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142F15-32C0-4816-AD50-969C9C533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Подведем итоги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1"/>
            <a:ext cx="8686800" cy="3124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ru-RU" sz="3600" spc="-150" dirty="0">
                <a:solidFill>
                  <a:schemeClr val="accent4">
                    <a:lumMod val="75000"/>
                  </a:schemeClr>
                </a:solidFill>
              </a:rPr>
              <a:t>Насколько безопасно будет разрабатываемое решение?</a:t>
            </a:r>
          </a:p>
          <a:p>
            <a:pPr algn="l">
              <a:buFont typeface="Arial" pitchFamily="34" charset="0"/>
              <a:buChar char="•"/>
            </a:pPr>
            <a:endParaRPr lang="ru-RU" sz="3600" spc="-150" dirty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Как максимально обезопасить данные клиентов?</a:t>
            </a:r>
          </a:p>
        </p:txBody>
      </p:sp>
    </p:spTree>
    <p:extLst>
      <p:ext uri="{BB962C8B-B14F-4D97-AF65-F5344CB8AC3E}">
        <p14:creationId xmlns:p14="http://schemas.microsoft.com/office/powerpoint/2010/main" val="1826741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142F15-32C0-4816-AD50-969C9C533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Полезная информация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1"/>
            <a:ext cx="8686800" cy="3124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https://fstec.ru/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https://www.securitycode.ru/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http://www.garant.ru/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81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Спасибо за внимание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/>
              <a:t>Галина Матвеева</a:t>
            </a:r>
            <a:endParaRPr lang="ru-RU" sz="3600" dirty="0"/>
          </a:p>
          <a:p>
            <a:r>
              <a:rPr lang="en-US" sz="3600" dirty="0" err="1"/>
              <a:t>SimbirSoft</a:t>
            </a:r>
            <a:endParaRPr lang="en-US" sz="3600" dirty="0"/>
          </a:p>
          <a:p>
            <a:r>
              <a:rPr lang="en-US" sz="3600" dirty="0">
                <a:hlinkClick r:id="rId3"/>
              </a:rPr>
              <a:t>galina.kac@simbirsoft.com</a:t>
            </a:r>
            <a:endParaRPr lang="en-US" sz="3600" dirty="0"/>
          </a:p>
          <a:p>
            <a:r>
              <a:rPr lang="en-US" sz="3600" u="sng" dirty="0">
                <a:solidFill>
                  <a:srgbClr val="0000FF"/>
                </a:solidFill>
              </a:rPr>
              <a:t>facebook.com/galinamatveeva05</a:t>
            </a:r>
          </a:p>
          <a:p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8191A0-42F4-42C0-B467-B653BC6CF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0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Обо мне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en-US" sz="3600" spc="-150" dirty="0">
                <a:solidFill>
                  <a:schemeClr val="accent4">
                    <a:lumMod val="75000"/>
                  </a:schemeClr>
                </a:solidFill>
              </a:rPr>
              <a:t>Certified Professional for Requirements Engineering Foundation Level (REQB)</a:t>
            </a:r>
            <a:endParaRPr lang="ru-RU" sz="3600" spc="-150" dirty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Более 5 лет в сфере информационных технологий</a:t>
            </a:r>
            <a:endParaRPr lang="ru-RU" sz="3600" dirty="0"/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На текущий момент старший аналитик компании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SimbirSoft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 г. Ульяновск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Крупнейший в Поволжье разработчик заказного ПО с 2001 года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142F15-32C0-4816-AD50-969C9C533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Поговорим о…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1"/>
            <a:ext cx="8686800" cy="3124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ru-RU" sz="3600" spc="-150" dirty="0">
                <a:solidFill>
                  <a:schemeClr val="accent4">
                    <a:lumMod val="75000"/>
                  </a:schemeClr>
                </a:solidFill>
              </a:rPr>
              <a:t>Насколько безопасно будет разрабатываемое решение?</a:t>
            </a:r>
          </a:p>
          <a:p>
            <a:pPr algn="l">
              <a:buFont typeface="Arial" pitchFamily="34" charset="0"/>
              <a:buChar char="•"/>
            </a:pPr>
            <a:endParaRPr lang="ru-RU" sz="3600" spc="-150" dirty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Что мы можем сделать, чтобы обезопасить данные клиентов?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142F15-32C0-4816-AD50-969C9C533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Безопасность и аналитика</a:t>
            </a:r>
          </a:p>
        </p:txBody>
      </p:sp>
      <p:pic>
        <p:nvPicPr>
          <p:cNvPr id="1026" name="Picture 2" descr="https://lh6.googleusercontent.com/VL-Hgeya7galXlueRU8wQqFyXlVQ_TgBZK3AqjVWbDi_KXuLjK21T5l5DPKnpKhEUtvOvOmVVhS4HhxHWvPJf8wxDgIoPJud_-RM_tcGYHpQi8RFiAkrGNVQvDhFUBCJLSirVX-d8P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7638"/>
            <a:ext cx="4891015" cy="489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lh4.googleusercontent.com/FCB1ii1_KhM9WCCmdwun1cs0T3-m63KJg92tWkgxoyFR7GfGnJERRoIGgIusKfCGnl4GGDi2EmWwZaEPCKCafGQTSEJh_3RqbfutwL8gJ0Q_BOArFK96aOw0QBWcEJ7ZYT6lnQe3ZF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868">
            <a:off x="3510747" y="4765690"/>
            <a:ext cx="1472791" cy="36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142F15-32C0-4816-AD50-969C9C533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9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Общие требования к безопасности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142F15-32C0-4816-AD50-969C9C533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pic>
        <p:nvPicPr>
          <p:cNvPr id="2050" name="Picture 2" descr="https://mirroron.ru/wp-content/uploads/2017/10/http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57" y="1417635"/>
            <a:ext cx="1781241" cy="178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284984"/>
            <a:ext cx="274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Безопасность</a:t>
            </a:r>
            <a:r>
              <a:rPr lang="ru-RU" dirty="0"/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соединения</a:t>
            </a:r>
          </a:p>
        </p:txBody>
      </p:sp>
      <p:pic>
        <p:nvPicPr>
          <p:cNvPr id="2052" name="Picture 4" descr="https://w-dog.ru/wallpapers/0/1/5585703022475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6259" y="1208569"/>
            <a:ext cx="2629393" cy="219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34161" y="3284984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Шифрование</a:t>
            </a:r>
            <a:r>
              <a:rPr lang="ru-RU" dirty="0"/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информации</a:t>
            </a:r>
          </a:p>
        </p:txBody>
      </p:sp>
      <p:pic>
        <p:nvPicPr>
          <p:cNvPr id="2054" name="Picture 6" descr="http://pocap.ru/images/stories/myimg/368ab110d824395aa48913d9ca44ea2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671" y="1417636"/>
            <a:ext cx="1817593" cy="178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77194" y="3284984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Хранение информации</a:t>
            </a:r>
          </a:p>
        </p:txBody>
      </p:sp>
      <p:pic>
        <p:nvPicPr>
          <p:cNvPr id="2058" name="Picture 10" descr="https://userscontent2.emaze.com/images/d232816c-769d-407b-a054-9b36bb61bdd5/52c34a8b-1d8a-4e3b-a187-8c05750365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70934"/>
            <a:ext cx="2365612" cy="210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44536" y="6107612"/>
            <a:ext cx="329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Безопасность сервера/хостинга</a:t>
            </a:r>
          </a:p>
        </p:txBody>
      </p:sp>
      <p:pic>
        <p:nvPicPr>
          <p:cNvPr id="2062" name="Picture 14" descr="https://cdn.pixabay.com/photo/2018/04/15/17/41/map-3322216__34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63091"/>
            <a:ext cx="2520280" cy="175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77659" y="6107612"/>
            <a:ext cx="2093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Аппаратная защита</a:t>
            </a:r>
          </a:p>
        </p:txBody>
      </p:sp>
    </p:spTree>
    <p:extLst>
      <p:ext uri="{BB962C8B-B14F-4D97-AF65-F5344CB8AC3E}">
        <p14:creationId xmlns:p14="http://schemas.microsoft.com/office/powerpoint/2010/main" val="403337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Угрозы безопасности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142F15-32C0-4816-AD50-969C9C533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DB2C42-8AA0-4091-87DF-F83D3EC40DD9}"/>
              </a:ext>
            </a:extLst>
          </p:cNvPr>
          <p:cNvSpPr txBox="1">
            <a:spLocks/>
          </p:cNvSpPr>
          <p:nvPr/>
        </p:nvSpPr>
        <p:spPr>
          <a:xfrm>
            <a:off x="5068648" y="5189581"/>
            <a:ext cx="3672408" cy="401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Активные угрозы</a:t>
            </a:r>
          </a:p>
        </p:txBody>
      </p:sp>
      <p:pic>
        <p:nvPicPr>
          <p:cNvPr id="3074" name="Picture 2" descr="http://kakotvet.com/images/kak_izbezhat_proslush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1055"/>
            <a:ext cx="4300551" cy="289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5153" y="5189581"/>
            <a:ext cx="3798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Пассивные угрозы</a:t>
            </a:r>
          </a:p>
        </p:txBody>
      </p:sp>
      <p:pic>
        <p:nvPicPr>
          <p:cNvPr id="3078" name="Picture 6" descr="http://www.rupolitika.com/wp-content/uploads/2014/12/Computer-Hack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984" y="2123848"/>
            <a:ext cx="2959736" cy="306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5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Несанкционированный доступ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142F15-32C0-4816-AD50-969C9C533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5E0B86-918A-480E-AE89-CF5D86B76CBC}"/>
              </a:ext>
            </a:extLst>
          </p:cNvPr>
          <p:cNvSpPr txBox="1">
            <a:spLocks/>
          </p:cNvSpPr>
          <p:nvPr/>
        </p:nvSpPr>
        <p:spPr>
          <a:xfrm>
            <a:off x="1836507" y="1417638"/>
            <a:ext cx="7199989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Дистанционное фотографирование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rgbClr val="215968"/>
                </a:solidFill>
              </a:rPr>
              <a:t>Чтение остаточной информации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rgbClr val="215968"/>
                </a:solidFill>
              </a:rPr>
              <a:t>Копирование носителей информации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rgbClr val="215968"/>
                </a:solidFill>
              </a:rPr>
              <a:t>Маскировка под пользователя и т.д.</a:t>
            </a:r>
          </a:p>
        </p:txBody>
      </p:sp>
      <p:pic>
        <p:nvPicPr>
          <p:cNvPr id="4100" name="Picture 4" descr="http://static3.bigstockphoto.com/thumbs/5/6/8/small2/865502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52425"/>
            <a:ext cx="62519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get-pdb/231404/1e0f8662-b47a-4c58-9233-bcf3c0a3ad65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1" y="2480419"/>
            <a:ext cx="774724" cy="96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barkode.ru/upload/iblock/028/028fc615e59dc567e6ed49b5734d8f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1" y="3647636"/>
            <a:ext cx="691996" cy="6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spydevices.ru/wp-content/uploads/2016/03/spy_prog_09-720x3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96" y="4797152"/>
            <a:ext cx="1185022" cy="55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04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/>
              <a:t>Предупреждение несанкционированного доступа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142F15-32C0-4816-AD50-969C9C533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DDC7A9-A468-4EEE-9791-D7A389BE37CD}"/>
              </a:ext>
            </a:extLst>
          </p:cNvPr>
          <p:cNvSpPr txBox="1">
            <a:spLocks/>
          </p:cNvSpPr>
          <p:nvPr/>
        </p:nvSpPr>
        <p:spPr>
          <a:xfrm>
            <a:off x="2843808" y="1600200"/>
            <a:ext cx="6256714" cy="478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Ограничить распространение информации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rgbClr val="215968"/>
                </a:solidFill>
              </a:rPr>
              <a:t>Предотвратить непреднамеренные воздействия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>
                <a:solidFill>
                  <a:srgbClr val="215968"/>
                </a:solidFill>
              </a:rPr>
              <a:t>Сохранить полноту, надежность, целостность информации</a:t>
            </a:r>
          </a:p>
        </p:txBody>
      </p:sp>
      <p:pic>
        <p:nvPicPr>
          <p:cNvPr id="5126" name="Picture 6" descr="http://allday2.com/uploads/posts/2015-10/thumbs/1445671996_shutterstock_880165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80685"/>
            <a:ext cx="2332182" cy="4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r="10636" b="5482"/>
          <a:stretch/>
        </p:blipFill>
        <p:spPr>
          <a:xfrm>
            <a:off x="-36512" y="0"/>
            <a:ext cx="9180512" cy="685799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>
                <a:solidFill>
                  <a:schemeClr val="bg1"/>
                </a:solidFill>
              </a:rPr>
              <a:t>Вредоносные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78957227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FA69AB36-F199-4ED2-AF6A-ED32E291CF5E}" vid="{EDE085A7-08A3-4520-9C0A-DDCA55ED4F1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ookv4xpx38073</Template>
  <TotalTime>2043</TotalTime>
  <Words>258</Words>
  <Application>Microsoft Office PowerPoint</Application>
  <PresentationFormat>Экран (4:3)</PresentationFormat>
  <Paragraphs>90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presentation-template</vt:lpstr>
      <vt:lpstr>Информационная безопасность в аналитике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</dc:title>
  <dc:creator>user</dc:creator>
  <cp:lastModifiedBy>RePack by Diakov</cp:lastModifiedBy>
  <cp:revision>60</cp:revision>
  <cp:lastPrinted>2018-09-28T08:22:07Z</cp:lastPrinted>
  <dcterms:created xsi:type="dcterms:W3CDTF">2018-08-14T07:47:06Z</dcterms:created>
  <dcterms:modified xsi:type="dcterms:W3CDTF">2018-11-29T07:53:10Z</dcterms:modified>
</cp:coreProperties>
</file>