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1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4" r:id="rId3"/>
    <p:sldId id="285" r:id="rId4"/>
    <p:sldId id="286" r:id="rId5"/>
    <p:sldId id="287" r:id="rId6"/>
    <p:sldId id="316" r:id="rId7"/>
    <p:sldId id="317" r:id="rId8"/>
    <p:sldId id="290" r:id="rId9"/>
    <p:sldId id="318" r:id="rId10"/>
    <p:sldId id="292" r:id="rId11"/>
    <p:sldId id="293" r:id="rId12"/>
    <p:sldId id="294" r:id="rId13"/>
    <p:sldId id="295" r:id="rId14"/>
    <p:sldId id="296" r:id="rId15"/>
    <p:sldId id="297" r:id="rId16"/>
    <p:sldId id="319" r:id="rId17"/>
    <p:sldId id="299" r:id="rId18"/>
    <p:sldId id="300" r:id="rId19"/>
    <p:sldId id="301" r:id="rId20"/>
    <p:sldId id="320" r:id="rId21"/>
    <p:sldId id="303" r:id="rId22"/>
    <p:sldId id="304" r:id="rId23"/>
    <p:sldId id="305" r:id="rId24"/>
    <p:sldId id="306" r:id="rId25"/>
    <p:sldId id="307" r:id="rId26"/>
    <p:sldId id="321" r:id="rId27"/>
    <p:sldId id="309" r:id="rId28"/>
    <p:sldId id="310" r:id="rId29"/>
    <p:sldId id="311" r:id="rId30"/>
    <p:sldId id="322" r:id="rId31"/>
    <p:sldId id="323" r:id="rId32"/>
    <p:sldId id="324" r:id="rId33"/>
    <p:sldId id="325" r:id="rId34"/>
  </p:sldIdLst>
  <p:sldSz cx="12192000" cy="6858000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ельянинова А. C." initials="Alex" lastIdx="9" clrIdx="0"/>
  <p:cmAuthor id="1" name="Марков В.Е." initials="МВ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  <a:srgbClr val="FF66FF"/>
    <a:srgbClr val="6666FF"/>
    <a:srgbClr val="0000FF"/>
    <a:srgbClr val="3366FF"/>
    <a:srgbClr val="FFD1FF"/>
    <a:srgbClr val="FFCCFF"/>
    <a:srgbClr val="FF8181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92" autoAdjust="0"/>
    <p:restoredTop sz="79707" autoAdjust="0"/>
  </p:normalViewPr>
  <p:slideViewPr>
    <p:cSldViewPr snapToGrid="0">
      <p:cViewPr varScale="1">
        <p:scale>
          <a:sx n="70" d="100"/>
          <a:sy n="70" d="100"/>
        </p:scale>
        <p:origin x="-717" y="-63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29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01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01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FEAFA5-15A6-4144-A86B-25671C98FE0E}" type="datetimeFigureOut">
              <a:rPr lang="ru-RU"/>
              <a:pPr>
                <a:defRPr/>
              </a:pPr>
              <a:t>29.11.18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626"/>
            <a:ext cx="2889938" cy="49601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626"/>
            <a:ext cx="2889938" cy="49601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99BE3E-A376-4DFD-9AA5-9986AF64E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93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01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01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9B4941-DC82-46A2-9894-78F287E31ED9}" type="datetimeFigureOut">
              <a:rPr lang="ru-RU"/>
              <a:pPr>
                <a:defRPr/>
              </a:pPr>
              <a:t>29.11.18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5" tIns="45158" rIns="90315" bIns="4515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6105"/>
            <a:ext cx="5335270" cy="4467305"/>
          </a:xfrm>
          <a:prstGeom prst="rect">
            <a:avLst/>
          </a:prstGeom>
        </p:spPr>
        <p:txBody>
          <a:bodyPr vert="horz" lIns="90315" tIns="45158" rIns="90315" bIns="4515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626"/>
            <a:ext cx="2889938" cy="49601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626"/>
            <a:ext cx="2889938" cy="49601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2BD0C6-C8E7-46C7-95F4-54F210C74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1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5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3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1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 hasCustomPrompt="1"/>
          </p:nvPr>
        </p:nvSpPr>
        <p:spPr>
          <a:xfrm>
            <a:off x="864000" y="1677989"/>
            <a:ext cx="8605836" cy="1158179"/>
          </a:xfrm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4000" b="1" kern="12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defRPr>
            </a:lvl1pPr>
            <a:extLst/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 hasCustomPrompt="1"/>
          </p:nvPr>
        </p:nvSpPr>
        <p:spPr>
          <a:xfrm>
            <a:off x="864000" y="3833617"/>
            <a:ext cx="8605836" cy="430907"/>
          </a:xfrm>
        </p:spPr>
        <p:txBody>
          <a:bodyPr tIns="0">
            <a:noAutofit/>
          </a:bodyPr>
          <a:lstStyle>
            <a:lvl1pPr marL="0" indent="0" algn="l" defTabSz="53975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defRPr lang="en-US" sz="24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dirty="0" smtClean="0"/>
              <a:t>Имя</a:t>
            </a:r>
            <a:endParaRPr lang="en-US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4283571"/>
            <a:ext cx="8605836" cy="432048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28770" y="6375401"/>
            <a:ext cx="1316567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04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нутренн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 hasCustomPrompt="1"/>
          </p:nvPr>
        </p:nvSpPr>
        <p:spPr>
          <a:xfrm>
            <a:off x="864000" y="3600000"/>
            <a:ext cx="8640000" cy="1800000"/>
          </a:xfrm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4000" b="0" kern="12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defRPr>
            </a:lvl1pPr>
            <a:extLst/>
          </a:lstStyle>
          <a:p>
            <a:r>
              <a:rPr lang="ru-RU" dirty="0" smtClean="0"/>
              <a:t>Название раздела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28770" y="6375401"/>
            <a:ext cx="1316567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r>
              <a:rPr lang="ru-RU" dirty="0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8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99" y="431999"/>
            <a:ext cx="10548000" cy="684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r>
              <a:rPr lang="ru-RU" dirty="0" smtClean="0"/>
              <a:t>/33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864000" y="1296000"/>
            <a:ext cx="10548000" cy="48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46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бор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4" name="Группа 5"/>
          <p:cNvGrpSpPr>
            <a:grpSpLocks/>
          </p:cNvGrpSpPr>
          <p:nvPr userDrawn="1"/>
        </p:nvGrpSpPr>
        <p:grpSpPr bwMode="auto">
          <a:xfrm>
            <a:off x="1057569" y="4922116"/>
            <a:ext cx="8456303" cy="1152525"/>
            <a:chOff x="1572146" y="4292153"/>
            <a:chExt cx="6342226" cy="1152401"/>
          </a:xfrm>
        </p:grpSpPr>
        <p:sp>
          <p:nvSpPr>
            <p:cNvPr id="5" name="Скругленный прямоугольник 4"/>
            <p:cNvSpPr/>
            <p:nvPr userDrawn="1"/>
          </p:nvSpPr>
          <p:spPr>
            <a:xfrm>
              <a:off x="1572146" y="4292153"/>
              <a:ext cx="6342226" cy="115240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88000" defTabSz="539750">
                <a:spcBef>
                  <a:spcPts val="0"/>
                </a:spcBef>
                <a:spcAft>
                  <a:spcPts val="400"/>
                </a:spcAft>
                <a:buClr>
                  <a:srgbClr val="006699"/>
                </a:buClr>
                <a:buSzPct val="150000"/>
                <a:defRPr/>
              </a:pPr>
              <a:r>
                <a:rPr lang="ru-RU" sz="20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Дополнительная информация (точку </a:t>
              </a:r>
              <a:br>
                <a:rPr lang="ru-RU" sz="20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последнем предложении не ставим)</a:t>
              </a:r>
              <a:endParaRPr lang="ru-RU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10" descr="C:\Users\avelyaninova\Desktop\1319030080_info-chat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091" y="4411103"/>
              <a:ext cx="702000" cy="87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Скругленная прямоугольная выноска 6"/>
          <p:cNvSpPr/>
          <p:nvPr userDrawn="1"/>
        </p:nvSpPr>
        <p:spPr>
          <a:xfrm>
            <a:off x="8403807" y="3649770"/>
            <a:ext cx="2732507" cy="576411"/>
          </a:xfrm>
          <a:prstGeom prst="wedgeRoundRectCallout">
            <a:avLst>
              <a:gd name="adj1" fmla="val -36154"/>
              <a:gd name="adj2" fmla="val 78147"/>
              <a:gd name="adj3" fmla="val 16667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пояснение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428305" y="2962279"/>
            <a:ext cx="553298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lvl="1" indent="-342000">
              <a:spcBef>
                <a:spcPts val="0"/>
              </a:spcBef>
              <a:spcAft>
                <a:spcPts val="1200"/>
              </a:spcAft>
              <a:buClr>
                <a:srgbClr val="008A3E"/>
              </a:buClr>
              <a:buSzPct val="110000"/>
              <a:buFont typeface="Wingdings" pitchFamily="2" charset="2"/>
              <a:buChar char=""/>
              <a:tabLst>
                <a:tab pos="468000" algn="l"/>
              </a:tabLst>
              <a:defRPr/>
            </a:pPr>
            <a:r>
              <a:rPr lang="ru-RU" sz="2400" dirty="0" smtClean="0">
                <a:latin typeface="Arial" charset="0"/>
                <a:cs typeface="+mn-cs"/>
              </a:rPr>
              <a:t>Положительный факт</a:t>
            </a:r>
            <a:endParaRPr lang="ru-RU" sz="2400" dirty="0">
              <a:latin typeface="Arial" charset="0"/>
              <a:cs typeface="+mn-cs"/>
            </a:endParaRPr>
          </a:p>
          <a:p>
            <a:pPr marL="342000" lvl="1" indent="-342000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"/>
              <a:tabLst>
                <a:tab pos="468000" algn="l"/>
              </a:tabLst>
              <a:defRPr/>
            </a:pPr>
            <a:r>
              <a:rPr lang="ru-RU" sz="2400" dirty="0" smtClean="0">
                <a:latin typeface="Arial" charset="0"/>
                <a:cs typeface="+mn-cs"/>
              </a:rPr>
              <a:t>Нейтральный</a:t>
            </a:r>
            <a:r>
              <a:rPr lang="ru-RU" sz="2400" baseline="0" dirty="0" smtClean="0">
                <a:latin typeface="Arial" charset="0"/>
                <a:cs typeface="+mn-cs"/>
              </a:rPr>
              <a:t> факт</a:t>
            </a:r>
            <a:endParaRPr lang="ru-RU" sz="2400" dirty="0">
              <a:latin typeface="Arial" charset="0"/>
              <a:cs typeface="+mn-cs"/>
            </a:endParaRPr>
          </a:p>
          <a:p>
            <a:pPr marL="342000" lvl="1" indent="-3420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"/>
              <a:tabLst>
                <a:tab pos="468000" algn="l"/>
              </a:tabLst>
              <a:defRPr/>
            </a:pPr>
            <a:r>
              <a:rPr lang="ru-RU" sz="2400" dirty="0" smtClean="0">
                <a:latin typeface="Arial" charset="0"/>
                <a:cs typeface="+mn-cs"/>
              </a:rPr>
              <a:t>Негативный факт</a:t>
            </a:r>
            <a:endParaRPr lang="ru-RU" sz="2400" dirty="0">
              <a:latin typeface="Arial" charset="0"/>
              <a:cs typeface="+mn-cs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6768575" y="2291734"/>
            <a:ext cx="4367741" cy="1109251"/>
            <a:chOff x="4572000" y="1211610"/>
            <a:chExt cx="3275806" cy="1109251"/>
          </a:xfrm>
        </p:grpSpPr>
        <p:sp>
          <p:nvSpPr>
            <p:cNvPr id="10" name="Скругленная прямоугольная выноска 9"/>
            <p:cNvSpPr/>
            <p:nvPr/>
          </p:nvSpPr>
          <p:spPr bwMode="auto">
            <a:xfrm>
              <a:off x="4572000" y="1343373"/>
              <a:ext cx="3275806" cy="977488"/>
            </a:xfrm>
            <a:prstGeom prst="wedgeRoundRectCallout">
              <a:avLst>
                <a:gd name="adj1" fmla="val -40235"/>
                <a:gd name="adj2" fmla="val 7619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Кратки</a:t>
              </a:r>
              <a:r>
                <a:rPr lang="ru-RU" sz="1800" kern="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й комментарий</a:t>
              </a:r>
              <a:endParaRPr lang="ru-RU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11" name="Рисунок 10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275" y="1211610"/>
              <a:ext cx="62100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604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4"/>
          <p:cNvSpPr>
            <a:spLocks noGrp="1"/>
          </p:cNvSpPr>
          <p:nvPr>
            <p:ph type="title"/>
          </p:nvPr>
        </p:nvSpPr>
        <p:spPr bwMode="auto">
          <a:xfrm>
            <a:off x="864000" y="432000"/>
            <a:ext cx="105480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027" name="Текст 8"/>
          <p:cNvSpPr>
            <a:spLocks noGrp="1"/>
          </p:cNvSpPr>
          <p:nvPr>
            <p:ph type="body" idx="1"/>
          </p:nvPr>
        </p:nvSpPr>
        <p:spPr bwMode="auto">
          <a:xfrm>
            <a:off x="864000" y="1296000"/>
            <a:ext cx="1054800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28770" y="6375401"/>
            <a:ext cx="1316567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8" name="Прямая со стрелкой 17"/>
          <p:cNvCxnSpPr/>
          <p:nvPr userDrawn="1"/>
        </p:nvCxnSpPr>
        <p:spPr>
          <a:xfrm>
            <a:off x="-528736" y="1102031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 userDrawn="1"/>
        </p:nvCxnSpPr>
        <p:spPr>
          <a:xfrm>
            <a:off x="1055688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>
            <a:off x="874713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 userDrawn="1"/>
        </p:nvCxnSpPr>
        <p:spPr>
          <a:xfrm>
            <a:off x="-528736" y="5943658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 userDrawn="1"/>
        </p:nvCxnSpPr>
        <p:spPr>
          <a:xfrm>
            <a:off x="-528736" y="6137275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 userDrawn="1"/>
        </p:nvCxnSpPr>
        <p:spPr>
          <a:xfrm>
            <a:off x="11398249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 userDrawn="1"/>
        </p:nvCxnSpPr>
        <p:spPr>
          <a:xfrm>
            <a:off x="-528739" y="444854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4" r:id="rId3"/>
    <p:sldLayoutId id="214748472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3600" b="0" kern="1200" baseline="0" dirty="0" smtClean="0">
          <a:solidFill>
            <a:schemeClr val="accent1">
              <a:lumMod val="75000"/>
            </a:schemeClr>
          </a:solidFill>
          <a:latin typeface="+mn-lt"/>
          <a:ea typeface="Open Sans" pitchFamily="34" charset="0"/>
          <a:cs typeface="Open Sans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9pPr>
      <a:extLst/>
    </p:titleStyle>
    <p:bodyStyle>
      <a:lvl1pPr marL="342900" indent="-342900" algn="l" defTabSz="539750" rtl="0" eaLnBrk="1" fontAlgn="base" hangingPunct="1">
        <a:spcBef>
          <a:spcPct val="0"/>
        </a:spcBef>
        <a:spcAft>
          <a:spcPts val="1200"/>
        </a:spcAft>
        <a:buClr>
          <a:srgbClr val="006699"/>
        </a:buClr>
        <a:buSzPct val="135000"/>
        <a:buFont typeface="Wingdings" panose="05000000000000000000" pitchFamily="2" charset="2"/>
        <a:buChar char="§"/>
        <a:defRPr lang="ru-RU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42900" algn="l" defTabSz="539750" rtl="0" eaLnBrk="1" fontAlgn="base" hangingPunct="1">
        <a:spcBef>
          <a:spcPct val="0"/>
        </a:spcBef>
        <a:spcAft>
          <a:spcPts val="800"/>
        </a:spcAft>
        <a:buClr>
          <a:srgbClr val="006699"/>
        </a:buClr>
        <a:buSzPct val="135000"/>
        <a:buFont typeface="Wingdings" pitchFamily="2" charset="2"/>
        <a:buChar char="§"/>
        <a:defRPr lang="ru-RU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85825" marR="0" indent="-228600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006699"/>
        </a:buClr>
        <a:buSzPct val="135000"/>
        <a:buFont typeface="Wingdings" pitchFamily="2" charset="2"/>
        <a:buChar char="§"/>
        <a:tabLst/>
        <a:defRPr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6963" marR="0" indent="-173038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6699"/>
        </a:buClr>
        <a:buSzPct val="135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96988" marR="0" indent="-182563" algn="l" defTabSz="91440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6699"/>
        </a:buClr>
        <a:buSzPct val="135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="" xmlns:p15="http://schemas.microsoft.com/office/powerpoint/2012/main">
        <p15:guide id="2" pos="665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pos="5972" userDrawn="1">
          <p15:clr>
            <a:srgbClr val="F26B43"/>
          </p15:clr>
        </p15:guide>
        <p15:guide id="5" pos="7061" userDrawn="1">
          <p15:clr>
            <a:srgbClr val="F26B43"/>
          </p15:clr>
        </p15:guide>
        <p15:guide id="6" orient="horz" pos="1344" userDrawn="1">
          <p15:clr>
            <a:srgbClr val="F26B43"/>
          </p15:clr>
        </p15:guide>
        <p15:guide id="7" orient="horz" pos="958" userDrawn="1">
          <p15:clr>
            <a:srgbClr val="F26B43"/>
          </p15:clr>
        </p15:guide>
        <p15:guide id="8" orient="horz" pos="527" userDrawn="1">
          <p15:clr>
            <a:srgbClr val="F26B43"/>
          </p15:clr>
        </p15:guide>
        <p15:guide id="9" orient="horz" pos="3741" userDrawn="1">
          <p15:clr>
            <a:srgbClr val="F26B43"/>
          </p15:clr>
        </p15:guide>
        <p15:guide id="10" orient="horz" pos="3861" userDrawn="1">
          <p15:clr>
            <a:srgbClr val="F26B43"/>
          </p15:clr>
        </p15:guide>
        <p15:guide id="12" pos="7174" userDrawn="1">
          <p15:clr>
            <a:srgbClr val="F26B43"/>
          </p15:clr>
        </p15:guide>
        <p15:guide id="13" orient="horz" pos="1049" userDrawn="1">
          <p15:clr>
            <a:srgbClr val="F26B43"/>
          </p15:clr>
        </p15:guide>
        <p15:guide id="14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tsepkov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mtsepkov.org/&#1050;&#1086;&#1075;&#1076;&#1072;_&#1074;&#1089;&#1077;&#1084;_&#1087;&#1086;&#1085;&#1103;&#1090;&#1085;&#1086;" TargetMode="Externa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mtsepkov.org/&#1050;&#1072;&#1090;&#1077;&#1075;&#1086;&#1088;&#1080;&#1103;:&#1059;&#1087;&#1088;&#1072;&#1074;&#1083;&#1077;&#1085;&#1080;&#1077;_&#1087;&#1088;&#1086;&#1077;&#1082;&#1090;&#1072;&#1084;&#1080;" TargetMode="External"/><Relationship Id="rId3" Type="http://schemas.openxmlformats.org/officeDocument/2006/relationships/hyperlink" Target="http://mtsepkov.org/" TargetMode="External"/><Relationship Id="rId7" Type="http://schemas.openxmlformats.org/officeDocument/2006/relationships/hyperlink" Target="http://mtsepkov.org/Agile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tsepkov.org/&#1050;&#1072;&#1090;&#1077;&#1075;&#1086;&#1088;&#1080;&#1103;:&#1040;&#1088;&#1093;&#1080;&#1090;&#1077;&#1082;&#1090;&#1091;&#1088;&#1072;" TargetMode="External"/><Relationship Id="rId11" Type="http://schemas.openxmlformats.org/officeDocument/2006/relationships/hyperlink" Target="http://mtsepkov.org/&#1050;&#1072;&#1090;&#1077;&#1075;&#1086;&#1088;&#1080;&#1103;:&#1050;&#1085;&#1080;&#1075;&#1080;" TargetMode="External"/><Relationship Id="rId5" Type="http://schemas.openxmlformats.org/officeDocument/2006/relationships/image" Target="../media/image48.jpeg"/><Relationship Id="rId10" Type="http://schemas.openxmlformats.org/officeDocument/2006/relationships/hyperlink" Target="http://mtsepkov.org/&#1044;&#1086;&#1082;&#1083;&#1072;&#1076;&#1099;_&#1080;_&#1057;&#1090;&#1072;&#1090;&#1100;&#1080;" TargetMode="External"/><Relationship Id="rId4" Type="http://schemas.openxmlformats.org/officeDocument/2006/relationships/hyperlink" Target="mailto:maks.tsepkov@ya.ru" TargetMode="External"/><Relationship Id="rId9" Type="http://schemas.openxmlformats.org/officeDocument/2006/relationships/hyperlink" Target="http://mtsepkov.org/K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6515" y="3709986"/>
            <a:ext cx="8605836" cy="430907"/>
          </a:xfrm>
        </p:spPr>
        <p:txBody>
          <a:bodyPr/>
          <a:lstStyle/>
          <a:p>
            <a:r>
              <a:rPr lang="ru-RU" dirty="0" smtClean="0"/>
              <a:t>Максим Цепков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576515" y="4159939"/>
            <a:ext cx="8605836" cy="432048"/>
          </a:xfrm>
        </p:spPr>
        <p:txBody>
          <a:bodyPr/>
          <a:lstStyle/>
          <a:p>
            <a:r>
              <a:rPr lang="ru-RU" dirty="0" smtClean="0"/>
              <a:t>Навигатор и эксперт по миру </a:t>
            </a:r>
            <a:r>
              <a:rPr lang="en-US" dirty="0" smtClean="0"/>
              <a:t>Agile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бирюзовых организаций </a:t>
            </a:r>
            <a:r>
              <a:rPr lang="ru-RU" dirty="0" smtClean="0"/>
              <a:t>и Спиральной динамике</a:t>
            </a:r>
          </a:p>
          <a:p>
            <a:r>
              <a:rPr lang="en-US" dirty="0" smtClean="0"/>
              <a:t>IT-</a:t>
            </a:r>
            <a:r>
              <a:rPr lang="ru-RU" dirty="0"/>
              <a:t>архитектор и </a:t>
            </a:r>
            <a:r>
              <a:rPr lang="ru-RU" dirty="0" smtClean="0"/>
              <a:t>бизнес-аналитик</a:t>
            </a:r>
          </a:p>
          <a:p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://mtsepkov.org</a:t>
            </a: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5" y="3760321"/>
            <a:ext cx="1589088" cy="17565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000" y="2234887"/>
            <a:ext cx="10763894" cy="1158179"/>
          </a:xfrm>
        </p:spPr>
        <p:txBody>
          <a:bodyPr/>
          <a:lstStyle/>
          <a:p>
            <a:r>
              <a:rPr lang="ru-RU" dirty="0" smtClean="0"/>
              <a:t>Визуальные модели </a:t>
            </a:r>
            <a:br>
              <a:rPr lang="ru-RU" dirty="0" smtClean="0"/>
            </a:br>
            <a:r>
              <a:rPr lang="ru-RU" dirty="0" smtClean="0"/>
              <a:t>корпоративного приложения</a:t>
            </a:r>
            <a:endParaRPr lang="ru-RU" dirty="0"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715" y="5738884"/>
            <a:ext cx="6733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Analyst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Days-9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Москве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ноября 2018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99" y="488272"/>
            <a:ext cx="3348255" cy="16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Метафора системы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10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3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метафора системы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Метафора – лаконичная концепция,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которая </a:t>
            </a:r>
            <a:r>
              <a:rPr lang="ru-RU" dirty="0"/>
              <a:t>много говорит о </a:t>
            </a:r>
            <a:r>
              <a:rPr lang="ru-RU" dirty="0" smtClean="0"/>
              <a:t>системе</a:t>
            </a:r>
          </a:p>
          <a:p>
            <a:r>
              <a:rPr lang="ru-RU" dirty="0" smtClean="0"/>
              <a:t>Иными словами, проекция (</a:t>
            </a:r>
            <a:r>
              <a:rPr lang="en-US" dirty="0" smtClean="0"/>
              <a:t>viewpoint</a:t>
            </a:r>
            <a:r>
              <a:rPr lang="ru-RU" dirty="0" smtClean="0"/>
              <a:t>), </a:t>
            </a:r>
            <a:br>
              <a:rPr lang="ru-RU" dirty="0" smtClean="0"/>
            </a:br>
            <a:r>
              <a:rPr lang="ru-RU" dirty="0" smtClean="0"/>
              <a:t>максимально отражающая суть</a:t>
            </a:r>
          </a:p>
          <a:p>
            <a:r>
              <a:rPr lang="ru-RU" dirty="0" smtClean="0"/>
              <a:t>Визуальный </a:t>
            </a:r>
            <a:r>
              <a:rPr lang="ru-RU" dirty="0"/>
              <a:t>образ – хорошая метафора</a:t>
            </a:r>
          </a:p>
          <a:p>
            <a:pPr lvl="1"/>
            <a:r>
              <a:rPr lang="ru-RU" dirty="0" smtClean="0"/>
              <a:t>Дает </a:t>
            </a:r>
            <a:r>
              <a:rPr lang="ru-RU" dirty="0"/>
              <a:t>цельное представление о системе</a:t>
            </a:r>
          </a:p>
          <a:p>
            <a:pPr lvl="1"/>
            <a:r>
              <a:rPr lang="ru-RU" dirty="0" smtClean="0"/>
              <a:t>Обеспечивает взаимопонимание</a:t>
            </a:r>
            <a:endParaRPr lang="ru-RU" dirty="0"/>
          </a:p>
          <a:p>
            <a:r>
              <a:rPr lang="ru-RU" dirty="0"/>
              <a:t>Поиск метафоры начинается с </a:t>
            </a:r>
            <a:r>
              <a:rPr lang="ru-RU" dirty="0" err="1" smtClean="0"/>
              <a:t>vision</a:t>
            </a:r>
            <a:r>
              <a:rPr lang="ru-RU" dirty="0"/>
              <a:t>-</a:t>
            </a:r>
            <a:r>
              <a:rPr lang="ru-RU" dirty="0" smtClean="0"/>
              <a:t>проекта</a:t>
            </a:r>
            <a:endParaRPr lang="ru-RU" dirty="0"/>
          </a:p>
          <a:p>
            <a:r>
              <a:rPr lang="ru-RU" dirty="0"/>
              <a:t>Визуальная основа – стандартна или </a:t>
            </a:r>
            <a:r>
              <a:rPr lang="ru-RU" dirty="0" smtClean="0"/>
              <a:t>придумана</a:t>
            </a:r>
          </a:p>
          <a:p>
            <a:endParaRPr lang="ru-RU" dirty="0"/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397836" y="3600953"/>
            <a:ext cx="3990889" cy="828675"/>
            <a:chOff x="4572000" y="1211610"/>
            <a:chExt cx="2993167" cy="828675"/>
          </a:xfrm>
        </p:grpSpPr>
        <p:sp>
          <p:nvSpPr>
            <p:cNvPr id="7" name="Скругленная прямоугольная выноска 6"/>
            <p:cNvSpPr/>
            <p:nvPr/>
          </p:nvSpPr>
          <p:spPr bwMode="auto">
            <a:xfrm>
              <a:off x="4572000" y="1343373"/>
              <a:ext cx="2993167" cy="696912"/>
            </a:xfrm>
            <a:prstGeom prst="wedgeRoundRectCallout">
              <a:avLst>
                <a:gd name="adj1" fmla="val -40235"/>
                <a:gd name="adj2" fmla="val 7619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Найти получается не всегда</a:t>
              </a:r>
              <a:endParaRPr lang="ru-RU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8" name="Рисунок 7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275" y="1211610"/>
              <a:ext cx="62100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11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2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172"/>
          <a:stretch/>
        </p:blipFill>
        <p:spPr bwMode="auto">
          <a:xfrm>
            <a:off x="6956730" y="4431148"/>
            <a:ext cx="3739945" cy="1941878"/>
          </a:xfrm>
          <a:prstGeom prst="rect">
            <a:avLst/>
          </a:prstGeom>
          <a:noFill/>
          <a:ln w="19050">
            <a:solidFill>
              <a:srgbClr val="2185B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436" y="1249733"/>
            <a:ext cx="4503176" cy="3046710"/>
          </a:xfrm>
          <a:prstGeom prst="rect">
            <a:avLst/>
          </a:prstGeom>
          <a:noFill/>
          <a:ln w="19050">
            <a:solidFill>
              <a:srgbClr val="2185B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Используем типовые образы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874713" y="1520826"/>
            <a:ext cx="2035277" cy="643233"/>
          </a:xfrm>
          <a:prstGeom prst="wedgeRoundRectCallout">
            <a:avLst>
              <a:gd name="adj1" fmla="val 42516"/>
              <a:gd name="adj2" fmla="val 1241"/>
              <a:gd name="adj3" fmla="val 16667"/>
            </a:avLst>
          </a:prstGeom>
          <a:solidFill>
            <a:srgbClr val="D1E9F7"/>
          </a:solidFill>
          <a:ln w="28575">
            <a:solidFill>
              <a:srgbClr val="2185B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деление товара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81" y="2517058"/>
            <a:ext cx="5658219" cy="3828180"/>
          </a:xfrm>
          <a:prstGeom prst="rect">
            <a:avLst/>
          </a:prstGeom>
          <a:noFill/>
          <a:ln w="19050">
            <a:solidFill>
              <a:srgbClr val="2185B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765726" y="6158425"/>
            <a:ext cx="368709" cy="3736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185B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r>
              <a:rPr lang="ru-RU" b="1" dirty="0" smtClean="0">
                <a:solidFill>
                  <a:srgbClr val="218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srgbClr val="218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153257" y="1062920"/>
            <a:ext cx="368709" cy="3736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185B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r>
              <a:rPr lang="ru-RU" b="1" dirty="0" smtClean="0">
                <a:solidFill>
                  <a:srgbClr val="218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srgbClr val="218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512320" y="5053080"/>
            <a:ext cx="368709" cy="3736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185B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r>
              <a:rPr lang="ru-RU" b="1" dirty="0" smtClean="0">
                <a:solidFill>
                  <a:srgbClr val="218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solidFill>
                <a:srgbClr val="218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288889" y="1460868"/>
            <a:ext cx="3126657" cy="908704"/>
          </a:xfrm>
          <a:prstGeom prst="wedgeRoundRectCallout">
            <a:avLst>
              <a:gd name="adj1" fmla="val 61694"/>
              <a:gd name="adj2" fmla="val 57918"/>
              <a:gd name="adj3" fmla="val 16667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процессов </a:t>
            </a:r>
            <a:b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простой нотации, </a:t>
            </a:r>
            <a:b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понимаются на лету</a:t>
            </a:r>
            <a:endParaRPr lang="ru-RU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12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6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Придумываем свой образ</a:t>
            </a:r>
            <a:endParaRPr lang="ru-RU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2" y="3284538"/>
            <a:ext cx="2781300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20" y="1277528"/>
            <a:ext cx="40322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54" y="4549877"/>
            <a:ext cx="138588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492" y="1646961"/>
            <a:ext cx="1665287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077" y="4005263"/>
            <a:ext cx="168275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2998717" y="4463845"/>
            <a:ext cx="804505" cy="333580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7236542" y="3653274"/>
            <a:ext cx="1508534" cy="896602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7236542" y="2164351"/>
            <a:ext cx="1179870" cy="303545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" name="Picture 19" descr="photo-ham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57" y="2203886"/>
            <a:ext cx="1566862" cy="14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20"/>
          <p:cNvSpPr>
            <a:spLocks noChangeShapeType="1"/>
          </p:cNvSpPr>
          <p:nvPr/>
        </p:nvSpPr>
        <p:spPr bwMode="auto">
          <a:xfrm flipV="1">
            <a:off x="3451207" y="2708275"/>
            <a:ext cx="936625" cy="142875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759677" y="854893"/>
            <a:ext cx="2807111" cy="678939"/>
          </a:xfrm>
          <a:prstGeom prst="wedgeRoundRectCallout">
            <a:avLst>
              <a:gd name="adj1" fmla="val 60270"/>
              <a:gd name="adj2" fmla="val 55754"/>
              <a:gd name="adj3" fmla="val 16667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Лупа: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смотрим </a:t>
            </a:r>
            <a:b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сложную структуру</a:t>
            </a:r>
            <a:endParaRPr lang="ru-RU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021922" y="1430651"/>
            <a:ext cx="3077496" cy="613738"/>
          </a:xfrm>
          <a:prstGeom prst="wedgeRoundRectCallout">
            <a:avLst>
              <a:gd name="adj1" fmla="val 42516"/>
              <a:gd name="adj2" fmla="val 1241"/>
              <a:gd name="adj3" fmla="val 16667"/>
            </a:avLst>
          </a:prstGeom>
          <a:solidFill>
            <a:srgbClr val="D1E9F7"/>
          </a:solidFill>
          <a:ln w="28575">
            <a:solidFill>
              <a:srgbClr val="2185B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единая витрина для многих систем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5692876" y="4549876"/>
            <a:ext cx="0" cy="494071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13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4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системы через потоки данных</a:t>
            </a:r>
            <a:endParaRPr lang="ru-RU" dirty="0"/>
          </a:p>
        </p:txBody>
      </p:sp>
      <p:pic>
        <p:nvPicPr>
          <p:cNvPr id="7170" name="Picture 2" descr="https://svn.office.custis.ru/gpb/dealgl/docs/png/%D0%A1%D1%85%D0%B5%D0%BC%D0%B0_%D0%BF%D0%BE%D1%82%D0%BE%D0%BA%D0%BE%D0%B2_%D0%90%D0%A1_%D0%91%D0%A4%D0%9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21" y="1163648"/>
            <a:ext cx="8327923" cy="555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14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Modeus - &amp;Acy;&amp;Pcy; - &amp;Scy;&amp;khcy;&amp;iecy;&amp;mcy;&amp;acy; &amp;Fcy;&amp;Pcy;&amp;Scy; - &amp;Fcy;&amp;Pcy;&amp;Scy; &amp;icy; &amp;pcy;&amp;ocy;&amp;tcy;&amp;ocy;&amp;kcy;&amp;icy; &amp;dcy;&amp;acy;&amp;ncy;&amp;ncy;&amp;ycy;&amp;khcy;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4" y="0"/>
            <a:ext cx="11351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524876" y="3775075"/>
            <a:ext cx="3244339" cy="934572"/>
            <a:chOff x="4407013" y="1263149"/>
            <a:chExt cx="2433255" cy="934572"/>
          </a:xfrm>
        </p:grpSpPr>
        <p:sp>
          <p:nvSpPr>
            <p:cNvPr id="6" name="Скругленная прямоугольная выноска 5"/>
            <p:cNvSpPr/>
            <p:nvPr/>
          </p:nvSpPr>
          <p:spPr bwMode="auto">
            <a:xfrm>
              <a:off x="4407013" y="1343373"/>
              <a:ext cx="2433255" cy="854348"/>
            </a:xfrm>
            <a:prstGeom prst="wedgeRoundRectCallout">
              <a:avLst>
                <a:gd name="adj1" fmla="val -50963"/>
                <a:gd name="adj2" fmla="val -7801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Потоки данных </a:t>
              </a:r>
              <a:br>
                <a:rPr lang="ru-RU" sz="18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</a:br>
              <a:r>
                <a:rPr lang="ru-RU" sz="18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в </a:t>
              </a:r>
              <a:r>
                <a:rPr lang="en-US" sz="18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Archimate</a:t>
              </a:r>
              <a:r>
                <a:rPr lang="en-US" sz="18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 – </a:t>
              </a:r>
              <a:r>
                <a:rPr lang="ru-RU" sz="18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можно, но не так наглядно</a:t>
              </a:r>
              <a:endParaRPr lang="ru-RU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7" name="Рисунок 6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13" y="1263149"/>
              <a:ext cx="62100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15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7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000" y="3600000"/>
            <a:ext cx="10552352" cy="1800000"/>
          </a:xfrm>
        </p:spPr>
        <p:txBody>
          <a:bodyPr/>
          <a:lstStyle/>
          <a:p>
            <a:r>
              <a:rPr lang="en-US" dirty="0"/>
              <a:t>DDD </a:t>
            </a:r>
            <a:r>
              <a:rPr lang="ru-RU" dirty="0"/>
              <a:t>для корпоративного приложения – шаблон Учетной машины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16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2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</a:t>
            </a:r>
            <a:r>
              <a:rPr lang="ru-RU" dirty="0"/>
              <a:t>а</a:t>
            </a:r>
            <a:r>
              <a:rPr lang="ru-RU" dirty="0" smtClean="0"/>
              <a:t>я идея </a:t>
            </a:r>
            <a:r>
              <a:rPr lang="en-US" dirty="0" smtClean="0"/>
              <a:t>DDD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 bwMode="auto">
          <a:xfrm>
            <a:off x="3929538" y="4099356"/>
            <a:ext cx="2368550" cy="1498600"/>
          </a:xfrm>
          <a:prstGeom prst="wedgeRoundRectCallout">
            <a:avLst>
              <a:gd name="adj1" fmla="val 14228"/>
              <a:gd name="adj2" fmla="val -37563"/>
              <a:gd name="adj3" fmla="val 16667"/>
            </a:avLst>
          </a:prstGeom>
          <a:solidFill>
            <a:schemeClr val="bg1">
              <a:lumMod val="85000"/>
              <a:alpha val="69804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b"/>
          <a:lstStyle/>
          <a:p>
            <a:pPr algn="ctr"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7842725" y="4042206"/>
            <a:ext cx="1074738" cy="1500187"/>
          </a:xfrm>
          <a:prstGeom prst="wedgeRoundRectCallout">
            <a:avLst>
              <a:gd name="adj1" fmla="val 14228"/>
              <a:gd name="adj2" fmla="val -37563"/>
              <a:gd name="adj3" fmla="val 16667"/>
            </a:avLst>
          </a:prstGeom>
          <a:solidFill>
            <a:schemeClr val="bg1">
              <a:lumMod val="85000"/>
              <a:alpha val="69804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b"/>
          <a:lstStyle/>
          <a:p>
            <a:pPr algn="ctr"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7839550" y="1427397"/>
            <a:ext cx="1073150" cy="1500188"/>
          </a:xfrm>
          <a:prstGeom prst="wedgeRoundRectCallout">
            <a:avLst>
              <a:gd name="adj1" fmla="val 14228"/>
              <a:gd name="adj2" fmla="val -37563"/>
              <a:gd name="adj3" fmla="val 16667"/>
            </a:avLst>
          </a:prstGeom>
          <a:solidFill>
            <a:schemeClr val="bg1">
              <a:lumMod val="85000"/>
              <a:alpha val="69804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b"/>
          <a:lstStyle/>
          <a:p>
            <a:pPr algn="ctr"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3412013" y="1427397"/>
            <a:ext cx="1073150" cy="1500187"/>
          </a:xfrm>
          <a:prstGeom prst="wedgeRoundRectCallout">
            <a:avLst>
              <a:gd name="adj1" fmla="val 14228"/>
              <a:gd name="adj2" fmla="val -37563"/>
              <a:gd name="adj3" fmla="val 16667"/>
            </a:avLst>
          </a:prstGeom>
          <a:solidFill>
            <a:schemeClr val="bg1">
              <a:lumMod val="85000"/>
              <a:alpha val="69804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b"/>
          <a:lstStyle/>
          <a:p>
            <a:pPr algn="ctr"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3167538" y="2808718"/>
            <a:ext cx="1524000" cy="833438"/>
          </a:xfrm>
          <a:prstGeom prst="wedgeRoundRectCallout">
            <a:avLst>
              <a:gd name="adj1" fmla="val 14228"/>
              <a:gd name="adj2" fmla="val -3756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Бизнес-модель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412013" y="2241981"/>
            <a:ext cx="10731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Бизнес-</a:t>
            </a:r>
            <a:b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</a:b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аналитик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5586888" y="1427397"/>
            <a:ext cx="1073150" cy="1500187"/>
          </a:xfrm>
          <a:prstGeom prst="wedgeRoundRectCallout">
            <a:avLst>
              <a:gd name="adj1" fmla="val 14228"/>
              <a:gd name="adj2" fmla="val -37563"/>
              <a:gd name="adj3" fmla="val 16667"/>
            </a:avLst>
          </a:prstGeom>
          <a:solidFill>
            <a:schemeClr val="bg1">
              <a:lumMod val="85000"/>
              <a:alpha val="69804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b"/>
          <a:lstStyle/>
          <a:p>
            <a:pPr algn="ctr"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 bwMode="auto">
          <a:xfrm>
            <a:off x="5397975" y="2808718"/>
            <a:ext cx="1524000" cy="833438"/>
          </a:xfrm>
          <a:prstGeom prst="wedgeRoundRectCallout">
            <a:avLst>
              <a:gd name="adj1" fmla="val 14228"/>
              <a:gd name="adj2" fmla="val -3756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Модель приложения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 bwMode="auto">
          <a:xfrm>
            <a:off x="7614125" y="2808718"/>
            <a:ext cx="1524000" cy="833438"/>
          </a:xfrm>
          <a:prstGeom prst="wedgeRoundRectCallout">
            <a:avLst>
              <a:gd name="adj1" fmla="val 14228"/>
              <a:gd name="adj2" fmla="val -3756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Код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610700" y="2154668"/>
            <a:ext cx="1025525" cy="620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Системный</a:t>
            </a:r>
            <a:b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</a:b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аналитик,</a:t>
            </a:r>
            <a:b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</a:b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архитектор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7823675" y="2368981"/>
            <a:ext cx="1104900" cy="263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Разработчик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 bwMode="auto">
          <a:xfrm>
            <a:off x="1068863" y="2129268"/>
            <a:ext cx="1073150" cy="1500188"/>
          </a:xfrm>
          <a:prstGeom prst="wedgeRoundRectCallout">
            <a:avLst>
              <a:gd name="adj1" fmla="val 14228"/>
              <a:gd name="adj2" fmla="val -37563"/>
              <a:gd name="adj3" fmla="val 16667"/>
            </a:avLst>
          </a:prstGeom>
          <a:solidFill>
            <a:schemeClr val="bg1">
              <a:lumMod val="85000"/>
              <a:alpha val="69804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b"/>
          <a:lstStyle/>
          <a:p>
            <a:pPr algn="ctr"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137125" y="3100818"/>
            <a:ext cx="938213" cy="295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Заказчик</a:t>
            </a:r>
          </a:p>
        </p:txBody>
      </p:sp>
      <p:pic>
        <p:nvPicPr>
          <p:cNvPr id="18" name="Picture 5" descr="I:\docs\reclama\$www\Материалы для нового сайта\CUSTIS\Картинки для сайта\Иконки\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25" y="2602343"/>
            <a:ext cx="2524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>
            <a:off x="2135663" y="3226231"/>
            <a:ext cx="1025525" cy="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91538" y="3226231"/>
            <a:ext cx="706437" cy="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921975" y="3226231"/>
            <a:ext cx="692150" cy="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22" name="Скругленная прямоугольная выноска 21"/>
          <p:cNvSpPr/>
          <p:nvPr/>
        </p:nvSpPr>
        <p:spPr bwMode="auto">
          <a:xfrm>
            <a:off x="3161188" y="5336018"/>
            <a:ext cx="3760787" cy="835025"/>
          </a:xfrm>
          <a:prstGeom prst="wedgeRoundRectCallout">
            <a:avLst>
              <a:gd name="adj1" fmla="val 14228"/>
              <a:gd name="adj2" fmla="val -3756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Модель на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едином языке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 bwMode="auto">
          <a:xfrm>
            <a:off x="7614125" y="5336018"/>
            <a:ext cx="1524000" cy="835025"/>
          </a:xfrm>
          <a:prstGeom prst="wedgeRoundRectCallout">
            <a:avLst>
              <a:gd name="adj1" fmla="val 14228"/>
              <a:gd name="adj2" fmla="val -3756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Код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921975" y="5801156"/>
            <a:ext cx="692150" cy="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142013" y="5801156"/>
            <a:ext cx="1025525" cy="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26" name="TextBox 25"/>
          <p:cNvSpPr txBox="1"/>
          <p:nvPr/>
        </p:nvSpPr>
        <p:spPr bwMode="auto">
          <a:xfrm>
            <a:off x="3948588" y="5002643"/>
            <a:ext cx="23495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Аналитики и архитектор 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7823675" y="4886756"/>
            <a:ext cx="1104900" cy="266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Разработчик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1002188" y="1481568"/>
            <a:ext cx="1901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2185BA"/>
                </a:solidFill>
                <a:latin typeface="Arial" charset="0"/>
                <a:cs typeface="Arial" charset="0"/>
              </a:rPr>
              <a:t>РАНЬШЕ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1002188" y="4129518"/>
            <a:ext cx="1901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2D9B47"/>
                </a:solidFill>
                <a:latin typeface="Arial" charset="0"/>
                <a:cs typeface="Arial" charset="0"/>
              </a:rPr>
              <a:t>DDD</a:t>
            </a:r>
            <a:endParaRPr lang="ru-RU" sz="2000" b="1" dirty="0">
              <a:solidFill>
                <a:srgbClr val="2D9B47"/>
              </a:solidFill>
              <a:latin typeface="Arial" charset="0"/>
              <a:cs typeface="Arial" charset="0"/>
            </a:endParaRPr>
          </a:p>
        </p:txBody>
      </p:sp>
      <p:pic>
        <p:nvPicPr>
          <p:cNvPr id="30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00" y="1545068"/>
            <a:ext cx="660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88" y="1533956"/>
            <a:ext cx="6588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513" y="1768906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863" y="4289856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63" y="4193018"/>
            <a:ext cx="66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00" y="4193018"/>
            <a:ext cx="66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13" y="4296206"/>
            <a:ext cx="6588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Скругленная прямоугольная выноска 36"/>
          <p:cNvSpPr/>
          <p:nvPr/>
        </p:nvSpPr>
        <p:spPr bwMode="auto">
          <a:xfrm>
            <a:off x="1070450" y="4659743"/>
            <a:ext cx="1071563" cy="1500188"/>
          </a:xfrm>
          <a:prstGeom prst="wedgeRoundRectCallout">
            <a:avLst>
              <a:gd name="adj1" fmla="val 14228"/>
              <a:gd name="adj2" fmla="val -37563"/>
              <a:gd name="adj3" fmla="val 16667"/>
            </a:avLst>
          </a:prstGeom>
          <a:solidFill>
            <a:schemeClr val="bg1">
              <a:lumMod val="85000"/>
              <a:alpha val="69804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b"/>
          <a:lstStyle/>
          <a:p>
            <a:pPr algn="ctr"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8" name="Рисунок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88" y="4947081"/>
            <a:ext cx="7239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Левая фигурная скобка 38"/>
          <p:cNvSpPr/>
          <p:nvPr/>
        </p:nvSpPr>
        <p:spPr>
          <a:xfrm rot="16200000">
            <a:off x="4897011" y="1789543"/>
            <a:ext cx="304800" cy="4057650"/>
          </a:xfrm>
          <a:prstGeom prst="leftBrace">
            <a:avLst>
              <a:gd name="adj1" fmla="val 73575"/>
              <a:gd name="adj2" fmla="val 50000"/>
            </a:avLst>
          </a:prstGeom>
          <a:noFill/>
          <a:ln w="381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TextBox 39"/>
          <p:cNvSpPr txBox="1"/>
          <p:nvPr/>
        </p:nvSpPr>
        <p:spPr bwMode="auto">
          <a:xfrm>
            <a:off x="1137125" y="5636056"/>
            <a:ext cx="938213" cy="295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Заказчик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17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4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Единый язык (</a:t>
            </a:r>
            <a:r>
              <a:rPr lang="en-US" altLang="ru-RU" dirty="0"/>
              <a:t>ubiquitous language)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Построен на основе терминов предметной области</a:t>
            </a:r>
          </a:p>
          <a:p>
            <a:r>
              <a:rPr lang="ru-RU" dirty="0"/>
              <a:t>Его понимают ИТ-специалисты и эксперты бизнеса</a:t>
            </a:r>
          </a:p>
          <a:p>
            <a:r>
              <a:rPr lang="ru-RU" dirty="0"/>
              <a:t>На нем описана модель ИТ-системы и ее место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бизнес-процессах</a:t>
            </a:r>
          </a:p>
          <a:p>
            <a:endParaRPr lang="ru-RU" dirty="0"/>
          </a:p>
        </p:txBody>
      </p:sp>
      <p:grpSp>
        <p:nvGrpSpPr>
          <p:cNvPr id="5" name="Группа 5"/>
          <p:cNvGrpSpPr>
            <a:grpSpLocks/>
          </p:cNvGrpSpPr>
          <p:nvPr/>
        </p:nvGrpSpPr>
        <p:grpSpPr bwMode="auto">
          <a:xfrm>
            <a:off x="1057568" y="4922113"/>
            <a:ext cx="8456302" cy="1152525"/>
            <a:chOff x="1572146" y="4292153"/>
            <a:chExt cx="6342226" cy="1152401"/>
          </a:xfrm>
        </p:grpSpPr>
        <p:sp>
          <p:nvSpPr>
            <p:cNvPr id="6" name="Скругленный прямоугольник 5"/>
            <p:cNvSpPr/>
            <p:nvPr userDrawn="1"/>
          </p:nvSpPr>
          <p:spPr>
            <a:xfrm>
              <a:off x="1572146" y="4292153"/>
              <a:ext cx="6342226" cy="115240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88000" defTabSz="539750">
                <a:spcBef>
                  <a:spcPts val="0"/>
                </a:spcBef>
                <a:spcAft>
                  <a:spcPts val="400"/>
                </a:spcAft>
                <a:buClr>
                  <a:srgbClr val="006699"/>
                </a:buClr>
                <a:buSzPct val="150000"/>
                <a:defRPr/>
              </a:pPr>
              <a:r>
                <a:rPr lang="ru-RU" sz="20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Понятия единого языка: </a:t>
              </a:r>
              <a:r>
                <a:rPr lang="ru-RU" sz="2000" b="1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  <a:r>
                <a:rPr lang="ru-RU" sz="2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накладная, платеж, </a:t>
              </a:r>
              <a:r>
                <a:rPr lang="ru-RU" sz="2000" b="1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долг</a:t>
              </a:r>
              <a:r>
                <a:rPr lang="ru-RU" sz="20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2000" b="1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из </a:t>
              </a:r>
              <a:r>
                <a:rPr lang="ru-RU" sz="20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предметной области</a:t>
              </a:r>
            </a:p>
          </p:txBody>
        </p:sp>
        <p:pic>
          <p:nvPicPr>
            <p:cNvPr id="7" name="Picture 10" descr="C:\Users\avelyaninova\Desktop\1319030080_info-chat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091" y="4411103"/>
              <a:ext cx="702000" cy="87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18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4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Единая модель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Аналитик собирает требования и строит модель: сначала – предметной области, затем – системы </a:t>
            </a:r>
          </a:p>
          <a:p>
            <a:r>
              <a:rPr lang="ru-RU" dirty="0"/>
              <a:t>Артефакты модели описывают и систему, </a:t>
            </a:r>
            <a:br>
              <a:rPr lang="ru-RU" dirty="0"/>
            </a:br>
            <a:r>
              <a:rPr lang="ru-RU" dirty="0"/>
              <a:t>и ее использование в бизнес-процессах предприятия</a:t>
            </a:r>
          </a:p>
          <a:p>
            <a:r>
              <a:rPr lang="ru-RU" dirty="0"/>
              <a:t>Разработчик реализует модель</a:t>
            </a:r>
          </a:p>
          <a:p>
            <a:r>
              <a:rPr lang="ru-RU" dirty="0"/>
              <a:t>Артефакты модели можно проследить в коде</a:t>
            </a:r>
          </a:p>
          <a:p>
            <a:endParaRPr lang="ru-RU" dirty="0"/>
          </a:p>
        </p:txBody>
      </p:sp>
      <p:grpSp>
        <p:nvGrpSpPr>
          <p:cNvPr id="5" name="Группа 5"/>
          <p:cNvGrpSpPr>
            <a:grpSpLocks/>
          </p:cNvGrpSpPr>
          <p:nvPr/>
        </p:nvGrpSpPr>
        <p:grpSpPr bwMode="auto">
          <a:xfrm>
            <a:off x="1057568" y="4922113"/>
            <a:ext cx="5124156" cy="1152525"/>
            <a:chOff x="1572146" y="4292153"/>
            <a:chExt cx="3843117" cy="1152401"/>
          </a:xfrm>
        </p:grpSpPr>
        <p:sp>
          <p:nvSpPr>
            <p:cNvPr id="6" name="Скругленный прямоугольник 5"/>
            <p:cNvSpPr/>
            <p:nvPr userDrawn="1"/>
          </p:nvSpPr>
          <p:spPr>
            <a:xfrm>
              <a:off x="1572146" y="4292153"/>
              <a:ext cx="3843117" cy="115240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88000" defTabSz="539750">
                <a:spcBef>
                  <a:spcPts val="0"/>
                </a:spcBef>
                <a:spcAft>
                  <a:spcPts val="400"/>
                </a:spcAft>
                <a:buClr>
                  <a:srgbClr val="006699"/>
                </a:buClr>
                <a:buSzPct val="150000"/>
                <a:defRPr/>
              </a:pPr>
              <a:r>
                <a:rPr lang="ru-RU" sz="20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Модель предметной области </a:t>
              </a:r>
              <a:br>
                <a:rPr lang="ru-RU" sz="20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становится моделью системы</a:t>
              </a:r>
            </a:p>
          </p:txBody>
        </p:sp>
        <p:pic>
          <p:nvPicPr>
            <p:cNvPr id="7" name="Picture 10" descr="C:\Users\avelyaninova\Desktop\1319030080_info-chat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091" y="4411103"/>
              <a:ext cx="702000" cy="87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19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6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Корпоративное приложение – </a:t>
            </a:r>
            <a:br>
              <a:rPr lang="ru-RU" dirty="0" smtClean="0"/>
            </a:br>
            <a:r>
              <a:rPr lang="ru-RU" dirty="0" smtClean="0"/>
              <a:t>часть архитектуры предприятия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74714" y="1761893"/>
            <a:ext cx="8594622" cy="41765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проектирования используем визуальные модели:</a:t>
            </a:r>
          </a:p>
          <a:p>
            <a:r>
              <a:rPr lang="ru-RU" dirty="0" smtClean="0"/>
              <a:t>Архитектура предприятия в целом и бизнес-уровень</a:t>
            </a:r>
          </a:p>
          <a:p>
            <a:r>
              <a:rPr lang="ru-RU" dirty="0" smtClean="0"/>
              <a:t>Метафора системы – выражение системы в целом</a:t>
            </a:r>
          </a:p>
          <a:p>
            <a:r>
              <a:rPr lang="en-US" dirty="0" smtClean="0"/>
              <a:t>DDD </a:t>
            </a:r>
            <a:r>
              <a:rPr lang="ru-RU" dirty="0" smtClean="0"/>
              <a:t>для корпоративного приложения – </a:t>
            </a:r>
            <a:br>
              <a:rPr lang="ru-RU" dirty="0" smtClean="0"/>
            </a:br>
            <a:r>
              <a:rPr lang="ru-RU" dirty="0" smtClean="0"/>
              <a:t>шаблон Учетной машины и визуальные представления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4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Плюсы единой модели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000" lvl="1" indent="-342000">
              <a:spcBef>
                <a:spcPts val="0"/>
              </a:spcBef>
              <a:spcAft>
                <a:spcPts val="1200"/>
              </a:spcAft>
              <a:buClr>
                <a:srgbClr val="008A3E"/>
              </a:buClr>
              <a:buSzPct val="110000"/>
              <a:buFont typeface="Wingdings" pitchFamily="2" charset="2"/>
              <a:buChar char=""/>
              <a:tabLst>
                <a:tab pos="468000" algn="l"/>
              </a:tabLst>
              <a:defRPr/>
            </a:pPr>
            <a:r>
              <a:rPr lang="ru-RU" sz="2400" dirty="0">
                <a:latin typeface="Arial" charset="0"/>
              </a:rPr>
              <a:t>Верификация постановок бизнес-специалистами</a:t>
            </a:r>
          </a:p>
          <a:p>
            <a:pPr marL="342000" lvl="1" indent="-342000">
              <a:spcBef>
                <a:spcPts val="0"/>
              </a:spcBef>
              <a:spcAft>
                <a:spcPts val="1200"/>
              </a:spcAft>
              <a:buClr>
                <a:srgbClr val="008A3E"/>
              </a:buClr>
              <a:buSzPct val="110000"/>
              <a:buFont typeface="Wingdings" pitchFamily="2" charset="2"/>
              <a:buChar char=""/>
              <a:tabLst>
                <a:tab pos="468000" algn="l"/>
              </a:tabLst>
              <a:defRPr/>
            </a:pPr>
            <a:r>
              <a:rPr lang="ru-RU" sz="2400" dirty="0">
                <a:latin typeface="Arial" charset="0"/>
              </a:rPr>
              <a:t>Общее понимание требований на стороне бизнеса</a:t>
            </a:r>
          </a:p>
          <a:p>
            <a:pPr marL="342000" lvl="1" indent="-342000">
              <a:spcBef>
                <a:spcPts val="0"/>
              </a:spcBef>
              <a:spcAft>
                <a:spcPts val="1200"/>
              </a:spcAft>
              <a:buClr>
                <a:srgbClr val="008A3E"/>
              </a:buClr>
              <a:buSzPct val="110000"/>
              <a:buFont typeface="Wingdings" pitchFamily="2" charset="2"/>
              <a:buChar char=""/>
              <a:tabLst>
                <a:tab pos="468000" algn="l"/>
              </a:tabLst>
              <a:defRPr/>
            </a:pPr>
            <a:r>
              <a:rPr lang="ru-RU" sz="2400" dirty="0">
                <a:latin typeface="Arial" charset="0"/>
              </a:rPr>
              <a:t>Обсуждение модели бизнесом и ИT, поиск баланса </a:t>
            </a:r>
            <a:br>
              <a:rPr lang="ru-RU" sz="2400" dirty="0">
                <a:latin typeface="Arial" charset="0"/>
              </a:rPr>
            </a:br>
            <a:r>
              <a:rPr lang="ru-RU" sz="2400" dirty="0">
                <a:latin typeface="Arial" charset="0"/>
              </a:rPr>
              <a:t>в сложных решениях</a:t>
            </a:r>
          </a:p>
          <a:p>
            <a:pPr marL="342000" lvl="1" indent="-342000">
              <a:spcBef>
                <a:spcPts val="0"/>
              </a:spcBef>
              <a:spcAft>
                <a:spcPts val="1200"/>
              </a:spcAft>
              <a:buClr>
                <a:srgbClr val="008A3E"/>
              </a:buClr>
              <a:buSzPct val="110000"/>
              <a:buFont typeface="Wingdings" pitchFamily="2" charset="2"/>
              <a:buChar char=""/>
              <a:tabLst>
                <a:tab pos="468000" algn="l"/>
              </a:tabLst>
              <a:defRPr/>
            </a:pPr>
            <a:r>
              <a:rPr lang="ru-RU" sz="2400" dirty="0">
                <a:latin typeface="Arial" charset="0"/>
              </a:rPr>
              <a:t>Перенос моделей из других предметных областей</a:t>
            </a:r>
          </a:p>
          <a:p>
            <a:pPr marL="342000" lvl="1" indent="-342000">
              <a:spcBef>
                <a:spcPts val="0"/>
              </a:spcBef>
              <a:spcAft>
                <a:spcPts val="1200"/>
              </a:spcAft>
              <a:buClr>
                <a:srgbClr val="008A3E"/>
              </a:buClr>
              <a:buSzPct val="110000"/>
              <a:buFont typeface="Wingdings" pitchFamily="2" charset="2"/>
              <a:buChar char=""/>
              <a:tabLst>
                <a:tab pos="468000" algn="l"/>
              </a:tabLst>
              <a:defRPr/>
            </a:pPr>
            <a:r>
              <a:rPr lang="ru-RU" sz="2400" dirty="0">
                <a:latin typeface="Arial" charset="0"/>
              </a:rPr>
              <a:t>Бизнес представляет потенциальные возможности системы и сложность различных доработок</a:t>
            </a:r>
          </a:p>
          <a:p>
            <a:pPr marL="342000" lvl="1" indent="-342000">
              <a:spcBef>
                <a:spcPts val="0"/>
              </a:spcBef>
              <a:spcAft>
                <a:spcPts val="1200"/>
              </a:spcAft>
              <a:buClr>
                <a:srgbClr val="008A3E"/>
              </a:buClr>
              <a:buSzPct val="110000"/>
              <a:buFont typeface="Wingdings" pitchFamily="2" charset="2"/>
              <a:buChar char=""/>
              <a:tabLst>
                <a:tab pos="468000" algn="l"/>
              </a:tabLst>
              <a:defRPr/>
            </a:pPr>
            <a:r>
              <a:rPr lang="ru-RU" sz="2400" dirty="0">
                <a:latin typeface="Arial" charset="0"/>
              </a:rPr>
              <a:t>На этапе эксплуатации – эффективное общение бизнес-пользователей и ИT без квалифицированных </a:t>
            </a:r>
            <a:r>
              <a:rPr lang="ru-RU" sz="2400" dirty="0" smtClean="0">
                <a:latin typeface="Arial" charset="0"/>
              </a:rPr>
              <a:t>переводчиков-аналитиков</a:t>
            </a:r>
            <a:endParaRPr lang="ru-RU" sz="2400" dirty="0"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20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3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Типичное корпоративное приложение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2200"/>
              </a:spcBef>
            </a:pPr>
            <a:r>
              <a:rPr lang="ru-RU" dirty="0"/>
              <a:t>Пользователи создают документы</a:t>
            </a:r>
          </a:p>
          <a:p>
            <a:pPr>
              <a:spcBef>
                <a:spcPts val="2200"/>
              </a:spcBef>
            </a:pPr>
            <a:r>
              <a:rPr lang="ru-RU" dirty="0"/>
              <a:t>По необходимости заполняют справочники</a:t>
            </a:r>
          </a:p>
          <a:p>
            <a:pPr>
              <a:spcBef>
                <a:spcPts val="2200"/>
              </a:spcBef>
            </a:pPr>
            <a:r>
              <a:rPr lang="ru-RU" dirty="0"/>
              <a:t>Потом документы исполняют</a:t>
            </a:r>
          </a:p>
          <a:p>
            <a:pPr>
              <a:spcBef>
                <a:spcPts val="2200"/>
              </a:spcBef>
            </a:pPr>
            <a:r>
              <a:rPr lang="ru-RU" dirty="0"/>
              <a:t>При этом меняются учетные данные</a:t>
            </a:r>
          </a:p>
          <a:p>
            <a:pPr>
              <a:spcBef>
                <a:spcPts val="2200"/>
              </a:spcBef>
            </a:pPr>
            <a:r>
              <a:rPr lang="ru-RU" dirty="0"/>
              <a:t>Которые влияют на исполнение документов</a:t>
            </a:r>
          </a:p>
          <a:p>
            <a:pPr>
              <a:spcBef>
                <a:spcPts val="2200"/>
              </a:spcBef>
            </a:pPr>
            <a:r>
              <a:rPr lang="ru-RU" dirty="0"/>
              <a:t>И отражаются в отчетах</a:t>
            </a:r>
          </a:p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966426" y="2683946"/>
            <a:ext cx="3374219" cy="555563"/>
          </a:xfrm>
          <a:prstGeom prst="wedgeRoundRectCallout">
            <a:avLst>
              <a:gd name="adj1" fmla="val -61971"/>
              <a:gd name="adj2" fmla="val 35034"/>
              <a:gd name="adj3" fmla="val 16667"/>
            </a:avLst>
          </a:prstGeom>
          <a:solidFill>
            <a:srgbClr val="FFFFCA"/>
          </a:solidFill>
          <a:ln w="28575">
            <a:solidFill>
              <a:srgbClr val="BFBFB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Жизненный цикл документа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361363" y="1162065"/>
            <a:ext cx="2722598" cy="913280"/>
            <a:chOff x="5859931" y="1482793"/>
            <a:chExt cx="2722598" cy="913280"/>
          </a:xfrm>
        </p:grpSpPr>
        <p:sp>
          <p:nvSpPr>
            <p:cNvPr id="7" name="Полилиния 6"/>
            <p:cNvSpPr/>
            <p:nvPr/>
          </p:nvSpPr>
          <p:spPr>
            <a:xfrm>
              <a:off x="5859931" y="1482793"/>
              <a:ext cx="2672882" cy="913280"/>
            </a:xfrm>
            <a:custGeom>
              <a:avLst/>
              <a:gdLst>
                <a:gd name="connsiteX0" fmla="*/ 589842 w 2663049"/>
                <a:gd name="connsiteY0" fmla="*/ 0 h 913280"/>
                <a:gd name="connsiteX1" fmla="*/ 859358 w 2663049"/>
                <a:gd name="connsiteY1" fmla="*/ 0 h 913280"/>
                <a:gd name="connsiteX2" fmla="*/ 1400465 w 2663049"/>
                <a:gd name="connsiteY2" fmla="*/ 0 h 913280"/>
                <a:gd name="connsiteX3" fmla="*/ 2571827 w 2663049"/>
                <a:gd name="connsiteY3" fmla="*/ 0 h 913280"/>
                <a:gd name="connsiteX4" fmla="*/ 2663049 w 2663049"/>
                <a:gd name="connsiteY4" fmla="*/ 91222 h 913280"/>
                <a:gd name="connsiteX5" fmla="*/ 2663049 w 2663049"/>
                <a:gd name="connsiteY5" fmla="*/ 319272 h 913280"/>
                <a:gd name="connsiteX6" fmla="*/ 2663049 w 2663049"/>
                <a:gd name="connsiteY6" fmla="*/ 456101 h 913280"/>
                <a:gd name="connsiteX7" fmla="*/ 2571827 w 2663049"/>
                <a:gd name="connsiteY7" fmla="*/ 547323 h 913280"/>
                <a:gd name="connsiteX8" fmla="*/ 1400465 w 2663049"/>
                <a:gd name="connsiteY8" fmla="*/ 547323 h 913280"/>
                <a:gd name="connsiteX9" fmla="*/ 635304 w 2663049"/>
                <a:gd name="connsiteY9" fmla="*/ 913280 h 913280"/>
                <a:gd name="connsiteX10" fmla="*/ 859358 w 2663049"/>
                <a:gd name="connsiteY10" fmla="*/ 547323 h 913280"/>
                <a:gd name="connsiteX11" fmla="*/ 589842 w 2663049"/>
                <a:gd name="connsiteY11" fmla="*/ 547323 h 913280"/>
                <a:gd name="connsiteX12" fmla="*/ 498620 w 2663049"/>
                <a:gd name="connsiteY12" fmla="*/ 456101 h 913280"/>
                <a:gd name="connsiteX13" fmla="*/ 498620 w 2663049"/>
                <a:gd name="connsiteY13" fmla="*/ 456103 h 913280"/>
                <a:gd name="connsiteX14" fmla="*/ 0 w 2663049"/>
                <a:gd name="connsiteY14" fmla="*/ 441646 h 913280"/>
                <a:gd name="connsiteX15" fmla="*/ 498620 w 2663049"/>
                <a:gd name="connsiteY15" fmla="*/ 319272 h 913280"/>
                <a:gd name="connsiteX16" fmla="*/ 498620 w 2663049"/>
                <a:gd name="connsiteY16" fmla="*/ 91222 h 913280"/>
                <a:gd name="connsiteX17" fmla="*/ 589842 w 2663049"/>
                <a:gd name="connsiteY17" fmla="*/ 0 h 913280"/>
                <a:gd name="connsiteX0" fmla="*/ 599675 w 2672882"/>
                <a:gd name="connsiteY0" fmla="*/ 0 h 913280"/>
                <a:gd name="connsiteX1" fmla="*/ 869191 w 2672882"/>
                <a:gd name="connsiteY1" fmla="*/ 0 h 913280"/>
                <a:gd name="connsiteX2" fmla="*/ 1410298 w 2672882"/>
                <a:gd name="connsiteY2" fmla="*/ 0 h 913280"/>
                <a:gd name="connsiteX3" fmla="*/ 2581660 w 2672882"/>
                <a:gd name="connsiteY3" fmla="*/ 0 h 913280"/>
                <a:gd name="connsiteX4" fmla="*/ 2672882 w 2672882"/>
                <a:gd name="connsiteY4" fmla="*/ 91222 h 913280"/>
                <a:gd name="connsiteX5" fmla="*/ 2672882 w 2672882"/>
                <a:gd name="connsiteY5" fmla="*/ 319272 h 913280"/>
                <a:gd name="connsiteX6" fmla="*/ 2672882 w 2672882"/>
                <a:gd name="connsiteY6" fmla="*/ 456101 h 913280"/>
                <a:gd name="connsiteX7" fmla="*/ 2581660 w 2672882"/>
                <a:gd name="connsiteY7" fmla="*/ 547323 h 913280"/>
                <a:gd name="connsiteX8" fmla="*/ 1410298 w 2672882"/>
                <a:gd name="connsiteY8" fmla="*/ 547323 h 913280"/>
                <a:gd name="connsiteX9" fmla="*/ 645137 w 2672882"/>
                <a:gd name="connsiteY9" fmla="*/ 913280 h 913280"/>
                <a:gd name="connsiteX10" fmla="*/ 869191 w 2672882"/>
                <a:gd name="connsiteY10" fmla="*/ 547323 h 913280"/>
                <a:gd name="connsiteX11" fmla="*/ 599675 w 2672882"/>
                <a:gd name="connsiteY11" fmla="*/ 547323 h 913280"/>
                <a:gd name="connsiteX12" fmla="*/ 508453 w 2672882"/>
                <a:gd name="connsiteY12" fmla="*/ 456101 h 913280"/>
                <a:gd name="connsiteX13" fmla="*/ 508453 w 2672882"/>
                <a:gd name="connsiteY13" fmla="*/ 456103 h 913280"/>
                <a:gd name="connsiteX14" fmla="*/ 0 w 2672882"/>
                <a:gd name="connsiteY14" fmla="*/ 353156 h 913280"/>
                <a:gd name="connsiteX15" fmla="*/ 508453 w 2672882"/>
                <a:gd name="connsiteY15" fmla="*/ 319272 h 913280"/>
                <a:gd name="connsiteX16" fmla="*/ 508453 w 2672882"/>
                <a:gd name="connsiteY16" fmla="*/ 91222 h 913280"/>
                <a:gd name="connsiteX17" fmla="*/ 599675 w 2672882"/>
                <a:gd name="connsiteY17" fmla="*/ 0 h 913280"/>
                <a:gd name="connsiteX0" fmla="*/ 599675 w 2672882"/>
                <a:gd name="connsiteY0" fmla="*/ 0 h 913280"/>
                <a:gd name="connsiteX1" fmla="*/ 869191 w 2672882"/>
                <a:gd name="connsiteY1" fmla="*/ 0 h 913280"/>
                <a:gd name="connsiteX2" fmla="*/ 1410298 w 2672882"/>
                <a:gd name="connsiteY2" fmla="*/ 0 h 913280"/>
                <a:gd name="connsiteX3" fmla="*/ 2581660 w 2672882"/>
                <a:gd name="connsiteY3" fmla="*/ 0 h 913280"/>
                <a:gd name="connsiteX4" fmla="*/ 2672882 w 2672882"/>
                <a:gd name="connsiteY4" fmla="*/ 91222 h 913280"/>
                <a:gd name="connsiteX5" fmla="*/ 2672882 w 2672882"/>
                <a:gd name="connsiteY5" fmla="*/ 319272 h 913280"/>
                <a:gd name="connsiteX6" fmla="*/ 2672882 w 2672882"/>
                <a:gd name="connsiteY6" fmla="*/ 456101 h 913280"/>
                <a:gd name="connsiteX7" fmla="*/ 2581660 w 2672882"/>
                <a:gd name="connsiteY7" fmla="*/ 547323 h 913280"/>
                <a:gd name="connsiteX8" fmla="*/ 1410298 w 2672882"/>
                <a:gd name="connsiteY8" fmla="*/ 547323 h 913280"/>
                <a:gd name="connsiteX9" fmla="*/ 645137 w 2672882"/>
                <a:gd name="connsiteY9" fmla="*/ 913280 h 913280"/>
                <a:gd name="connsiteX10" fmla="*/ 869191 w 2672882"/>
                <a:gd name="connsiteY10" fmla="*/ 547323 h 913280"/>
                <a:gd name="connsiteX11" fmla="*/ 599675 w 2672882"/>
                <a:gd name="connsiteY11" fmla="*/ 547323 h 913280"/>
                <a:gd name="connsiteX12" fmla="*/ 508453 w 2672882"/>
                <a:gd name="connsiteY12" fmla="*/ 456101 h 913280"/>
                <a:gd name="connsiteX13" fmla="*/ 508453 w 2672882"/>
                <a:gd name="connsiteY13" fmla="*/ 456103 h 913280"/>
                <a:gd name="connsiteX14" fmla="*/ 0 w 2672882"/>
                <a:gd name="connsiteY14" fmla="*/ 353156 h 913280"/>
                <a:gd name="connsiteX15" fmla="*/ 508453 w 2672882"/>
                <a:gd name="connsiteY15" fmla="*/ 250446 h 913280"/>
                <a:gd name="connsiteX16" fmla="*/ 508453 w 2672882"/>
                <a:gd name="connsiteY16" fmla="*/ 91222 h 913280"/>
                <a:gd name="connsiteX17" fmla="*/ 599675 w 2672882"/>
                <a:gd name="connsiteY17" fmla="*/ 0 h 913280"/>
                <a:gd name="connsiteX0" fmla="*/ 599675 w 2672882"/>
                <a:gd name="connsiteY0" fmla="*/ 0 h 913280"/>
                <a:gd name="connsiteX1" fmla="*/ 869191 w 2672882"/>
                <a:gd name="connsiteY1" fmla="*/ 0 h 913280"/>
                <a:gd name="connsiteX2" fmla="*/ 1410298 w 2672882"/>
                <a:gd name="connsiteY2" fmla="*/ 0 h 913280"/>
                <a:gd name="connsiteX3" fmla="*/ 2581660 w 2672882"/>
                <a:gd name="connsiteY3" fmla="*/ 0 h 913280"/>
                <a:gd name="connsiteX4" fmla="*/ 2672882 w 2672882"/>
                <a:gd name="connsiteY4" fmla="*/ 91222 h 913280"/>
                <a:gd name="connsiteX5" fmla="*/ 2672882 w 2672882"/>
                <a:gd name="connsiteY5" fmla="*/ 319272 h 913280"/>
                <a:gd name="connsiteX6" fmla="*/ 2672882 w 2672882"/>
                <a:gd name="connsiteY6" fmla="*/ 456101 h 913280"/>
                <a:gd name="connsiteX7" fmla="*/ 2581660 w 2672882"/>
                <a:gd name="connsiteY7" fmla="*/ 547323 h 913280"/>
                <a:gd name="connsiteX8" fmla="*/ 1410298 w 2672882"/>
                <a:gd name="connsiteY8" fmla="*/ 547323 h 913280"/>
                <a:gd name="connsiteX9" fmla="*/ 645137 w 2672882"/>
                <a:gd name="connsiteY9" fmla="*/ 913280 h 913280"/>
                <a:gd name="connsiteX10" fmla="*/ 869191 w 2672882"/>
                <a:gd name="connsiteY10" fmla="*/ 547323 h 913280"/>
                <a:gd name="connsiteX11" fmla="*/ 599675 w 2672882"/>
                <a:gd name="connsiteY11" fmla="*/ 547323 h 913280"/>
                <a:gd name="connsiteX12" fmla="*/ 508453 w 2672882"/>
                <a:gd name="connsiteY12" fmla="*/ 456101 h 913280"/>
                <a:gd name="connsiteX13" fmla="*/ 508453 w 2672882"/>
                <a:gd name="connsiteY13" fmla="*/ 387277 h 913280"/>
                <a:gd name="connsiteX14" fmla="*/ 0 w 2672882"/>
                <a:gd name="connsiteY14" fmla="*/ 353156 h 913280"/>
                <a:gd name="connsiteX15" fmla="*/ 508453 w 2672882"/>
                <a:gd name="connsiteY15" fmla="*/ 250446 h 913280"/>
                <a:gd name="connsiteX16" fmla="*/ 508453 w 2672882"/>
                <a:gd name="connsiteY16" fmla="*/ 91222 h 913280"/>
                <a:gd name="connsiteX17" fmla="*/ 599675 w 2672882"/>
                <a:gd name="connsiteY17" fmla="*/ 0 h 913280"/>
                <a:gd name="connsiteX0" fmla="*/ 599675 w 2672882"/>
                <a:gd name="connsiteY0" fmla="*/ 0 h 913280"/>
                <a:gd name="connsiteX1" fmla="*/ 869191 w 2672882"/>
                <a:gd name="connsiteY1" fmla="*/ 0 h 913280"/>
                <a:gd name="connsiteX2" fmla="*/ 1410298 w 2672882"/>
                <a:gd name="connsiteY2" fmla="*/ 0 h 913280"/>
                <a:gd name="connsiteX3" fmla="*/ 2581660 w 2672882"/>
                <a:gd name="connsiteY3" fmla="*/ 0 h 913280"/>
                <a:gd name="connsiteX4" fmla="*/ 2672882 w 2672882"/>
                <a:gd name="connsiteY4" fmla="*/ 91222 h 913280"/>
                <a:gd name="connsiteX5" fmla="*/ 2672882 w 2672882"/>
                <a:gd name="connsiteY5" fmla="*/ 319272 h 913280"/>
                <a:gd name="connsiteX6" fmla="*/ 2672882 w 2672882"/>
                <a:gd name="connsiteY6" fmla="*/ 456101 h 913280"/>
                <a:gd name="connsiteX7" fmla="*/ 2581660 w 2672882"/>
                <a:gd name="connsiteY7" fmla="*/ 547323 h 913280"/>
                <a:gd name="connsiteX8" fmla="*/ 1410298 w 2672882"/>
                <a:gd name="connsiteY8" fmla="*/ 547323 h 913280"/>
                <a:gd name="connsiteX9" fmla="*/ 645137 w 2672882"/>
                <a:gd name="connsiteY9" fmla="*/ 913280 h 913280"/>
                <a:gd name="connsiteX10" fmla="*/ 869191 w 2672882"/>
                <a:gd name="connsiteY10" fmla="*/ 547323 h 913280"/>
                <a:gd name="connsiteX11" fmla="*/ 599675 w 2672882"/>
                <a:gd name="connsiteY11" fmla="*/ 547323 h 913280"/>
                <a:gd name="connsiteX12" fmla="*/ 508453 w 2672882"/>
                <a:gd name="connsiteY12" fmla="*/ 456101 h 913280"/>
                <a:gd name="connsiteX13" fmla="*/ 508453 w 2672882"/>
                <a:gd name="connsiteY13" fmla="*/ 387277 h 913280"/>
                <a:gd name="connsiteX14" fmla="*/ 0 w 2672882"/>
                <a:gd name="connsiteY14" fmla="*/ 303995 h 913280"/>
                <a:gd name="connsiteX15" fmla="*/ 508453 w 2672882"/>
                <a:gd name="connsiteY15" fmla="*/ 250446 h 913280"/>
                <a:gd name="connsiteX16" fmla="*/ 508453 w 2672882"/>
                <a:gd name="connsiteY16" fmla="*/ 91222 h 913280"/>
                <a:gd name="connsiteX17" fmla="*/ 599675 w 2672882"/>
                <a:gd name="connsiteY17" fmla="*/ 0 h 913280"/>
                <a:gd name="connsiteX0" fmla="*/ 599675 w 2672882"/>
                <a:gd name="connsiteY0" fmla="*/ 0 h 913280"/>
                <a:gd name="connsiteX1" fmla="*/ 869191 w 2672882"/>
                <a:gd name="connsiteY1" fmla="*/ 0 h 913280"/>
                <a:gd name="connsiteX2" fmla="*/ 1410298 w 2672882"/>
                <a:gd name="connsiteY2" fmla="*/ 0 h 913280"/>
                <a:gd name="connsiteX3" fmla="*/ 2581660 w 2672882"/>
                <a:gd name="connsiteY3" fmla="*/ 0 h 913280"/>
                <a:gd name="connsiteX4" fmla="*/ 2672882 w 2672882"/>
                <a:gd name="connsiteY4" fmla="*/ 91222 h 913280"/>
                <a:gd name="connsiteX5" fmla="*/ 2672882 w 2672882"/>
                <a:gd name="connsiteY5" fmla="*/ 319272 h 913280"/>
                <a:gd name="connsiteX6" fmla="*/ 2672882 w 2672882"/>
                <a:gd name="connsiteY6" fmla="*/ 456101 h 913280"/>
                <a:gd name="connsiteX7" fmla="*/ 2581660 w 2672882"/>
                <a:gd name="connsiteY7" fmla="*/ 547323 h 913280"/>
                <a:gd name="connsiteX8" fmla="*/ 1410298 w 2672882"/>
                <a:gd name="connsiteY8" fmla="*/ 547323 h 913280"/>
                <a:gd name="connsiteX9" fmla="*/ 645137 w 2672882"/>
                <a:gd name="connsiteY9" fmla="*/ 913280 h 913280"/>
                <a:gd name="connsiteX10" fmla="*/ 869191 w 2672882"/>
                <a:gd name="connsiteY10" fmla="*/ 547323 h 913280"/>
                <a:gd name="connsiteX11" fmla="*/ 599675 w 2672882"/>
                <a:gd name="connsiteY11" fmla="*/ 547323 h 913280"/>
                <a:gd name="connsiteX12" fmla="*/ 508453 w 2672882"/>
                <a:gd name="connsiteY12" fmla="*/ 456101 h 913280"/>
                <a:gd name="connsiteX13" fmla="*/ 508453 w 2672882"/>
                <a:gd name="connsiteY13" fmla="*/ 357780 h 913280"/>
                <a:gd name="connsiteX14" fmla="*/ 0 w 2672882"/>
                <a:gd name="connsiteY14" fmla="*/ 303995 h 913280"/>
                <a:gd name="connsiteX15" fmla="*/ 508453 w 2672882"/>
                <a:gd name="connsiteY15" fmla="*/ 250446 h 913280"/>
                <a:gd name="connsiteX16" fmla="*/ 508453 w 2672882"/>
                <a:gd name="connsiteY16" fmla="*/ 91222 h 913280"/>
                <a:gd name="connsiteX17" fmla="*/ 599675 w 2672882"/>
                <a:gd name="connsiteY17" fmla="*/ 0 h 9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2882" h="913280">
                  <a:moveTo>
                    <a:pt x="599675" y="0"/>
                  </a:moveTo>
                  <a:lnTo>
                    <a:pt x="869191" y="0"/>
                  </a:lnTo>
                  <a:lnTo>
                    <a:pt x="1410298" y="0"/>
                  </a:lnTo>
                  <a:lnTo>
                    <a:pt x="2581660" y="0"/>
                  </a:lnTo>
                  <a:cubicBezTo>
                    <a:pt x="2632041" y="0"/>
                    <a:pt x="2672882" y="40841"/>
                    <a:pt x="2672882" y="91222"/>
                  </a:cubicBezTo>
                  <a:lnTo>
                    <a:pt x="2672882" y="319272"/>
                  </a:lnTo>
                  <a:lnTo>
                    <a:pt x="2672882" y="456101"/>
                  </a:lnTo>
                  <a:cubicBezTo>
                    <a:pt x="2672882" y="506482"/>
                    <a:pt x="2632041" y="547323"/>
                    <a:pt x="2581660" y="547323"/>
                  </a:cubicBezTo>
                  <a:lnTo>
                    <a:pt x="1410298" y="547323"/>
                  </a:lnTo>
                  <a:lnTo>
                    <a:pt x="645137" y="913280"/>
                  </a:lnTo>
                  <a:lnTo>
                    <a:pt x="869191" y="547323"/>
                  </a:lnTo>
                  <a:lnTo>
                    <a:pt x="599675" y="547323"/>
                  </a:lnTo>
                  <a:cubicBezTo>
                    <a:pt x="549294" y="547323"/>
                    <a:pt x="508453" y="506482"/>
                    <a:pt x="508453" y="456101"/>
                  </a:cubicBezTo>
                  <a:lnTo>
                    <a:pt x="508453" y="357780"/>
                  </a:lnTo>
                  <a:lnTo>
                    <a:pt x="0" y="303995"/>
                  </a:lnTo>
                  <a:lnTo>
                    <a:pt x="508453" y="250446"/>
                  </a:lnTo>
                  <a:lnTo>
                    <a:pt x="508453" y="91222"/>
                  </a:lnTo>
                  <a:cubicBezTo>
                    <a:pt x="508453" y="40841"/>
                    <a:pt x="549294" y="0"/>
                    <a:pt x="599675" y="0"/>
                  </a:cubicBezTo>
                  <a:close/>
                </a:path>
              </a:pathLst>
            </a:custGeom>
            <a:solidFill>
              <a:srgbClr val="FFFFCA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36000" tIns="18000" rIns="36000" bIns="18000" anchor="ctr">
              <a:noAutofit/>
            </a:bodyPr>
            <a:lstStyle/>
            <a:p>
              <a:pPr algn="ctr"/>
              <a:endParaRPr lang="ru-RU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75129" y="1575302"/>
              <a:ext cx="2207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dirty="0">
                  <a:solidFill>
                    <a:prstClr val="white">
                      <a:lumMod val="50000"/>
                    </a:prstClr>
                  </a:solidFill>
                  <a:latin typeface="Arial"/>
                  <a:cs typeface="+mn-cs"/>
                </a:rPr>
                <a:t>Объектная модель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682473" y="3845467"/>
            <a:ext cx="4706191" cy="1854895"/>
            <a:chOff x="3526501" y="3858338"/>
            <a:chExt cx="4706191" cy="1854895"/>
          </a:xfrm>
        </p:grpSpPr>
        <p:sp>
          <p:nvSpPr>
            <p:cNvPr id="10" name="Полилиния 9"/>
            <p:cNvSpPr/>
            <p:nvPr/>
          </p:nvSpPr>
          <p:spPr>
            <a:xfrm>
              <a:off x="3526501" y="3858338"/>
              <a:ext cx="4605148" cy="1854895"/>
            </a:xfrm>
            <a:custGeom>
              <a:avLst/>
              <a:gdLst>
                <a:gd name="connsiteX0" fmla="*/ 1465161 w 3621923"/>
                <a:gd name="connsiteY0" fmla="*/ 0 h 1638585"/>
                <a:gd name="connsiteX1" fmla="*/ 2389265 w 3621923"/>
                <a:gd name="connsiteY1" fmla="*/ 851495 h 1638585"/>
                <a:gd name="connsiteX2" fmla="*/ 3490738 w 3621923"/>
                <a:gd name="connsiteY2" fmla="*/ 851495 h 1638585"/>
                <a:gd name="connsiteX3" fmla="*/ 3583499 w 3621923"/>
                <a:gd name="connsiteY3" fmla="*/ 889918 h 1638585"/>
                <a:gd name="connsiteX4" fmla="*/ 3583500 w 3621923"/>
                <a:gd name="connsiteY4" fmla="*/ 889919 h 1638585"/>
                <a:gd name="connsiteX5" fmla="*/ 3583500 w 3621923"/>
                <a:gd name="connsiteY5" fmla="*/ 889919 h 1638585"/>
                <a:gd name="connsiteX6" fmla="*/ 3621923 w 3621923"/>
                <a:gd name="connsiteY6" fmla="*/ 982680 h 1638585"/>
                <a:gd name="connsiteX7" fmla="*/ 3621923 w 3621923"/>
                <a:gd name="connsiteY7" fmla="*/ 1179450 h 1638585"/>
                <a:gd name="connsiteX8" fmla="*/ 3621923 w 3621923"/>
                <a:gd name="connsiteY8" fmla="*/ 1507401 h 1638585"/>
                <a:gd name="connsiteX9" fmla="*/ 3490739 w 3621923"/>
                <a:gd name="connsiteY9" fmla="*/ 1638585 h 1638585"/>
                <a:gd name="connsiteX10" fmla="*/ 3490738 w 3621923"/>
                <a:gd name="connsiteY10" fmla="*/ 1638585 h 1638585"/>
                <a:gd name="connsiteX11" fmla="*/ 2389266 w 3621923"/>
                <a:gd name="connsiteY11" fmla="*/ 1638585 h 1638585"/>
                <a:gd name="connsiteX12" fmla="*/ 2121129 w 3621923"/>
                <a:gd name="connsiteY12" fmla="*/ 1638585 h 1638585"/>
                <a:gd name="connsiteX13" fmla="*/ 1860985 w 3621923"/>
                <a:gd name="connsiteY13" fmla="*/ 1638585 h 1638585"/>
                <a:gd name="connsiteX14" fmla="*/ 1639981 w 3621923"/>
                <a:gd name="connsiteY14" fmla="*/ 1638585 h 1638585"/>
                <a:gd name="connsiteX15" fmla="*/ 1477931 w 3621923"/>
                <a:gd name="connsiteY15" fmla="*/ 1638585 h 1638585"/>
                <a:gd name="connsiteX16" fmla="*/ 1180317 w 3621923"/>
                <a:gd name="connsiteY16" fmla="*/ 1638585 h 1638585"/>
                <a:gd name="connsiteX17" fmla="*/ 1087556 w 3621923"/>
                <a:gd name="connsiteY17" fmla="*/ 1600162 h 1638585"/>
                <a:gd name="connsiteX18" fmla="*/ 1087556 w 3621923"/>
                <a:gd name="connsiteY18" fmla="*/ 1600162 h 1638585"/>
                <a:gd name="connsiteX19" fmla="*/ 1087555 w 3621923"/>
                <a:gd name="connsiteY19" fmla="*/ 1600161 h 1638585"/>
                <a:gd name="connsiteX20" fmla="*/ 1049132 w 3621923"/>
                <a:gd name="connsiteY20" fmla="*/ 1507400 h 1638585"/>
                <a:gd name="connsiteX21" fmla="*/ 1049132 w 3621923"/>
                <a:gd name="connsiteY21" fmla="*/ 1507403 h 1638585"/>
                <a:gd name="connsiteX22" fmla="*/ 0 w 3621923"/>
                <a:gd name="connsiteY22" fmla="*/ 1395665 h 1638585"/>
                <a:gd name="connsiteX23" fmla="*/ 1049132 w 3621923"/>
                <a:gd name="connsiteY23" fmla="*/ 1310630 h 1638585"/>
                <a:gd name="connsiteX24" fmla="*/ 1049132 w 3621923"/>
                <a:gd name="connsiteY24" fmla="*/ 982679 h 1638585"/>
                <a:gd name="connsiteX25" fmla="*/ 1180316 w 3621923"/>
                <a:gd name="connsiteY25" fmla="*/ 851495 h 1638585"/>
                <a:gd name="connsiteX26" fmla="*/ 1477929 w 3621923"/>
                <a:gd name="connsiteY26" fmla="*/ 851495 h 1638585"/>
                <a:gd name="connsiteX27" fmla="*/ 827770 w 3621923"/>
                <a:gd name="connsiteY27" fmla="*/ 510143 h 1638585"/>
                <a:gd name="connsiteX28" fmla="*/ 1824605 w 3621923"/>
                <a:gd name="connsiteY28" fmla="*/ 773235 h 1638585"/>
                <a:gd name="connsiteX0" fmla="*/ 599922 w 3621923"/>
                <a:gd name="connsiteY0" fmla="*/ 0 h 1894224"/>
                <a:gd name="connsiteX1" fmla="*/ 2389265 w 3621923"/>
                <a:gd name="connsiteY1" fmla="*/ 1107134 h 1894224"/>
                <a:gd name="connsiteX2" fmla="*/ 3490738 w 3621923"/>
                <a:gd name="connsiteY2" fmla="*/ 1107134 h 1894224"/>
                <a:gd name="connsiteX3" fmla="*/ 3583499 w 3621923"/>
                <a:gd name="connsiteY3" fmla="*/ 1145557 h 1894224"/>
                <a:gd name="connsiteX4" fmla="*/ 3583500 w 3621923"/>
                <a:gd name="connsiteY4" fmla="*/ 1145558 h 1894224"/>
                <a:gd name="connsiteX5" fmla="*/ 3583500 w 3621923"/>
                <a:gd name="connsiteY5" fmla="*/ 1145558 h 1894224"/>
                <a:gd name="connsiteX6" fmla="*/ 3621923 w 3621923"/>
                <a:gd name="connsiteY6" fmla="*/ 1238319 h 1894224"/>
                <a:gd name="connsiteX7" fmla="*/ 3621923 w 3621923"/>
                <a:gd name="connsiteY7" fmla="*/ 1435089 h 1894224"/>
                <a:gd name="connsiteX8" fmla="*/ 3621923 w 3621923"/>
                <a:gd name="connsiteY8" fmla="*/ 1763040 h 1894224"/>
                <a:gd name="connsiteX9" fmla="*/ 3490739 w 3621923"/>
                <a:gd name="connsiteY9" fmla="*/ 1894224 h 1894224"/>
                <a:gd name="connsiteX10" fmla="*/ 3490738 w 3621923"/>
                <a:gd name="connsiteY10" fmla="*/ 1894224 h 1894224"/>
                <a:gd name="connsiteX11" fmla="*/ 2389266 w 3621923"/>
                <a:gd name="connsiteY11" fmla="*/ 1894224 h 1894224"/>
                <a:gd name="connsiteX12" fmla="*/ 2121129 w 3621923"/>
                <a:gd name="connsiteY12" fmla="*/ 1894224 h 1894224"/>
                <a:gd name="connsiteX13" fmla="*/ 1860985 w 3621923"/>
                <a:gd name="connsiteY13" fmla="*/ 1894224 h 1894224"/>
                <a:gd name="connsiteX14" fmla="*/ 1639981 w 3621923"/>
                <a:gd name="connsiteY14" fmla="*/ 1894224 h 1894224"/>
                <a:gd name="connsiteX15" fmla="*/ 1477931 w 3621923"/>
                <a:gd name="connsiteY15" fmla="*/ 1894224 h 1894224"/>
                <a:gd name="connsiteX16" fmla="*/ 1180317 w 3621923"/>
                <a:gd name="connsiteY16" fmla="*/ 1894224 h 1894224"/>
                <a:gd name="connsiteX17" fmla="*/ 1087556 w 3621923"/>
                <a:gd name="connsiteY17" fmla="*/ 1855801 h 1894224"/>
                <a:gd name="connsiteX18" fmla="*/ 1087556 w 3621923"/>
                <a:gd name="connsiteY18" fmla="*/ 1855801 h 1894224"/>
                <a:gd name="connsiteX19" fmla="*/ 1087555 w 3621923"/>
                <a:gd name="connsiteY19" fmla="*/ 1855800 h 1894224"/>
                <a:gd name="connsiteX20" fmla="*/ 1049132 w 3621923"/>
                <a:gd name="connsiteY20" fmla="*/ 1763039 h 1894224"/>
                <a:gd name="connsiteX21" fmla="*/ 1049132 w 3621923"/>
                <a:gd name="connsiteY21" fmla="*/ 1763042 h 1894224"/>
                <a:gd name="connsiteX22" fmla="*/ 0 w 3621923"/>
                <a:gd name="connsiteY22" fmla="*/ 1651304 h 1894224"/>
                <a:gd name="connsiteX23" fmla="*/ 1049132 w 3621923"/>
                <a:gd name="connsiteY23" fmla="*/ 1566269 h 1894224"/>
                <a:gd name="connsiteX24" fmla="*/ 1049132 w 3621923"/>
                <a:gd name="connsiteY24" fmla="*/ 1238318 h 1894224"/>
                <a:gd name="connsiteX25" fmla="*/ 1180316 w 3621923"/>
                <a:gd name="connsiteY25" fmla="*/ 1107134 h 1894224"/>
                <a:gd name="connsiteX26" fmla="*/ 1477929 w 3621923"/>
                <a:gd name="connsiteY26" fmla="*/ 1107134 h 1894224"/>
                <a:gd name="connsiteX27" fmla="*/ 827770 w 3621923"/>
                <a:gd name="connsiteY27" fmla="*/ 765782 h 1894224"/>
                <a:gd name="connsiteX28" fmla="*/ 1824605 w 3621923"/>
                <a:gd name="connsiteY28" fmla="*/ 1028874 h 1894224"/>
                <a:gd name="connsiteX29" fmla="*/ 599922 w 3621923"/>
                <a:gd name="connsiteY29" fmla="*/ 0 h 1894224"/>
                <a:gd name="connsiteX0" fmla="*/ 599922 w 3621923"/>
                <a:gd name="connsiteY0" fmla="*/ 0 h 1894224"/>
                <a:gd name="connsiteX1" fmla="*/ 2389265 w 3621923"/>
                <a:gd name="connsiteY1" fmla="*/ 1107134 h 1894224"/>
                <a:gd name="connsiteX2" fmla="*/ 3490738 w 3621923"/>
                <a:gd name="connsiteY2" fmla="*/ 1107134 h 1894224"/>
                <a:gd name="connsiteX3" fmla="*/ 3583499 w 3621923"/>
                <a:gd name="connsiteY3" fmla="*/ 1145557 h 1894224"/>
                <a:gd name="connsiteX4" fmla="*/ 3583500 w 3621923"/>
                <a:gd name="connsiteY4" fmla="*/ 1145558 h 1894224"/>
                <a:gd name="connsiteX5" fmla="*/ 3583500 w 3621923"/>
                <a:gd name="connsiteY5" fmla="*/ 1145558 h 1894224"/>
                <a:gd name="connsiteX6" fmla="*/ 3621923 w 3621923"/>
                <a:gd name="connsiteY6" fmla="*/ 1238319 h 1894224"/>
                <a:gd name="connsiteX7" fmla="*/ 3621923 w 3621923"/>
                <a:gd name="connsiteY7" fmla="*/ 1435089 h 1894224"/>
                <a:gd name="connsiteX8" fmla="*/ 3621923 w 3621923"/>
                <a:gd name="connsiteY8" fmla="*/ 1763040 h 1894224"/>
                <a:gd name="connsiteX9" fmla="*/ 3490739 w 3621923"/>
                <a:gd name="connsiteY9" fmla="*/ 1894224 h 1894224"/>
                <a:gd name="connsiteX10" fmla="*/ 3490738 w 3621923"/>
                <a:gd name="connsiteY10" fmla="*/ 1894224 h 1894224"/>
                <a:gd name="connsiteX11" fmla="*/ 2389266 w 3621923"/>
                <a:gd name="connsiteY11" fmla="*/ 1894224 h 1894224"/>
                <a:gd name="connsiteX12" fmla="*/ 2121129 w 3621923"/>
                <a:gd name="connsiteY12" fmla="*/ 1894224 h 1894224"/>
                <a:gd name="connsiteX13" fmla="*/ 1860985 w 3621923"/>
                <a:gd name="connsiteY13" fmla="*/ 1894224 h 1894224"/>
                <a:gd name="connsiteX14" fmla="*/ 1639981 w 3621923"/>
                <a:gd name="connsiteY14" fmla="*/ 1894224 h 1894224"/>
                <a:gd name="connsiteX15" fmla="*/ 1477931 w 3621923"/>
                <a:gd name="connsiteY15" fmla="*/ 1894224 h 1894224"/>
                <a:gd name="connsiteX16" fmla="*/ 1180317 w 3621923"/>
                <a:gd name="connsiteY16" fmla="*/ 1894224 h 1894224"/>
                <a:gd name="connsiteX17" fmla="*/ 1087556 w 3621923"/>
                <a:gd name="connsiteY17" fmla="*/ 1855801 h 1894224"/>
                <a:gd name="connsiteX18" fmla="*/ 1087556 w 3621923"/>
                <a:gd name="connsiteY18" fmla="*/ 1855801 h 1894224"/>
                <a:gd name="connsiteX19" fmla="*/ 1087555 w 3621923"/>
                <a:gd name="connsiteY19" fmla="*/ 1855800 h 1894224"/>
                <a:gd name="connsiteX20" fmla="*/ 1049132 w 3621923"/>
                <a:gd name="connsiteY20" fmla="*/ 1763039 h 1894224"/>
                <a:gd name="connsiteX21" fmla="*/ 1049132 w 3621923"/>
                <a:gd name="connsiteY21" fmla="*/ 1763042 h 1894224"/>
                <a:gd name="connsiteX22" fmla="*/ 0 w 3621923"/>
                <a:gd name="connsiteY22" fmla="*/ 1651304 h 1894224"/>
                <a:gd name="connsiteX23" fmla="*/ 1049132 w 3621923"/>
                <a:gd name="connsiteY23" fmla="*/ 1566269 h 1894224"/>
                <a:gd name="connsiteX24" fmla="*/ 1049132 w 3621923"/>
                <a:gd name="connsiteY24" fmla="*/ 1238318 h 1894224"/>
                <a:gd name="connsiteX25" fmla="*/ 1180316 w 3621923"/>
                <a:gd name="connsiteY25" fmla="*/ 1107134 h 1894224"/>
                <a:gd name="connsiteX26" fmla="*/ 1477929 w 3621923"/>
                <a:gd name="connsiteY26" fmla="*/ 1107134 h 1894224"/>
                <a:gd name="connsiteX27" fmla="*/ 955589 w 3621923"/>
                <a:gd name="connsiteY27" fmla="*/ 913266 h 1894224"/>
                <a:gd name="connsiteX28" fmla="*/ 1824605 w 3621923"/>
                <a:gd name="connsiteY28" fmla="*/ 1028874 h 1894224"/>
                <a:gd name="connsiteX29" fmla="*/ 599922 w 3621923"/>
                <a:gd name="connsiteY29" fmla="*/ 0 h 1894224"/>
                <a:gd name="connsiteX0" fmla="*/ 599922 w 3621923"/>
                <a:gd name="connsiteY0" fmla="*/ 0 h 1894224"/>
                <a:gd name="connsiteX1" fmla="*/ 2389265 w 3621923"/>
                <a:gd name="connsiteY1" fmla="*/ 1107134 h 1894224"/>
                <a:gd name="connsiteX2" fmla="*/ 3490738 w 3621923"/>
                <a:gd name="connsiteY2" fmla="*/ 1107134 h 1894224"/>
                <a:gd name="connsiteX3" fmla="*/ 3583499 w 3621923"/>
                <a:gd name="connsiteY3" fmla="*/ 1145557 h 1894224"/>
                <a:gd name="connsiteX4" fmla="*/ 3583500 w 3621923"/>
                <a:gd name="connsiteY4" fmla="*/ 1145558 h 1894224"/>
                <a:gd name="connsiteX5" fmla="*/ 3583500 w 3621923"/>
                <a:gd name="connsiteY5" fmla="*/ 1145558 h 1894224"/>
                <a:gd name="connsiteX6" fmla="*/ 3621923 w 3621923"/>
                <a:gd name="connsiteY6" fmla="*/ 1238319 h 1894224"/>
                <a:gd name="connsiteX7" fmla="*/ 3621923 w 3621923"/>
                <a:gd name="connsiteY7" fmla="*/ 1435089 h 1894224"/>
                <a:gd name="connsiteX8" fmla="*/ 3621923 w 3621923"/>
                <a:gd name="connsiteY8" fmla="*/ 1763040 h 1894224"/>
                <a:gd name="connsiteX9" fmla="*/ 3490739 w 3621923"/>
                <a:gd name="connsiteY9" fmla="*/ 1894224 h 1894224"/>
                <a:gd name="connsiteX10" fmla="*/ 3490738 w 3621923"/>
                <a:gd name="connsiteY10" fmla="*/ 1894224 h 1894224"/>
                <a:gd name="connsiteX11" fmla="*/ 2389266 w 3621923"/>
                <a:gd name="connsiteY11" fmla="*/ 1894224 h 1894224"/>
                <a:gd name="connsiteX12" fmla="*/ 2121129 w 3621923"/>
                <a:gd name="connsiteY12" fmla="*/ 1894224 h 1894224"/>
                <a:gd name="connsiteX13" fmla="*/ 1860985 w 3621923"/>
                <a:gd name="connsiteY13" fmla="*/ 1894224 h 1894224"/>
                <a:gd name="connsiteX14" fmla="*/ 1639981 w 3621923"/>
                <a:gd name="connsiteY14" fmla="*/ 1894224 h 1894224"/>
                <a:gd name="connsiteX15" fmla="*/ 1477931 w 3621923"/>
                <a:gd name="connsiteY15" fmla="*/ 1894224 h 1894224"/>
                <a:gd name="connsiteX16" fmla="*/ 1180317 w 3621923"/>
                <a:gd name="connsiteY16" fmla="*/ 1894224 h 1894224"/>
                <a:gd name="connsiteX17" fmla="*/ 1087556 w 3621923"/>
                <a:gd name="connsiteY17" fmla="*/ 1855801 h 1894224"/>
                <a:gd name="connsiteX18" fmla="*/ 1087556 w 3621923"/>
                <a:gd name="connsiteY18" fmla="*/ 1855801 h 1894224"/>
                <a:gd name="connsiteX19" fmla="*/ 1087555 w 3621923"/>
                <a:gd name="connsiteY19" fmla="*/ 1855800 h 1894224"/>
                <a:gd name="connsiteX20" fmla="*/ 1049132 w 3621923"/>
                <a:gd name="connsiteY20" fmla="*/ 1763039 h 1894224"/>
                <a:gd name="connsiteX21" fmla="*/ 1049132 w 3621923"/>
                <a:gd name="connsiteY21" fmla="*/ 1763042 h 1894224"/>
                <a:gd name="connsiteX22" fmla="*/ 0 w 3621923"/>
                <a:gd name="connsiteY22" fmla="*/ 1651304 h 1894224"/>
                <a:gd name="connsiteX23" fmla="*/ 1049132 w 3621923"/>
                <a:gd name="connsiteY23" fmla="*/ 1566269 h 1894224"/>
                <a:gd name="connsiteX24" fmla="*/ 1049132 w 3621923"/>
                <a:gd name="connsiteY24" fmla="*/ 1238318 h 1894224"/>
                <a:gd name="connsiteX25" fmla="*/ 1180316 w 3621923"/>
                <a:gd name="connsiteY25" fmla="*/ 1107134 h 1894224"/>
                <a:gd name="connsiteX26" fmla="*/ 1379607 w 3621923"/>
                <a:gd name="connsiteY26" fmla="*/ 1107134 h 1894224"/>
                <a:gd name="connsiteX27" fmla="*/ 955589 w 3621923"/>
                <a:gd name="connsiteY27" fmla="*/ 913266 h 1894224"/>
                <a:gd name="connsiteX28" fmla="*/ 1824605 w 3621923"/>
                <a:gd name="connsiteY28" fmla="*/ 1028874 h 1894224"/>
                <a:gd name="connsiteX29" fmla="*/ 599922 w 3621923"/>
                <a:gd name="connsiteY29" fmla="*/ 0 h 1894224"/>
                <a:gd name="connsiteX0" fmla="*/ 599922 w 3621923"/>
                <a:gd name="connsiteY0" fmla="*/ 0 h 1894224"/>
                <a:gd name="connsiteX1" fmla="*/ 2389265 w 3621923"/>
                <a:gd name="connsiteY1" fmla="*/ 1107134 h 1894224"/>
                <a:gd name="connsiteX2" fmla="*/ 3490738 w 3621923"/>
                <a:gd name="connsiteY2" fmla="*/ 1107134 h 1894224"/>
                <a:gd name="connsiteX3" fmla="*/ 3583499 w 3621923"/>
                <a:gd name="connsiteY3" fmla="*/ 1145557 h 1894224"/>
                <a:gd name="connsiteX4" fmla="*/ 3583500 w 3621923"/>
                <a:gd name="connsiteY4" fmla="*/ 1145558 h 1894224"/>
                <a:gd name="connsiteX5" fmla="*/ 3583500 w 3621923"/>
                <a:gd name="connsiteY5" fmla="*/ 1145558 h 1894224"/>
                <a:gd name="connsiteX6" fmla="*/ 3621923 w 3621923"/>
                <a:gd name="connsiteY6" fmla="*/ 1238319 h 1894224"/>
                <a:gd name="connsiteX7" fmla="*/ 3621923 w 3621923"/>
                <a:gd name="connsiteY7" fmla="*/ 1435089 h 1894224"/>
                <a:gd name="connsiteX8" fmla="*/ 3621923 w 3621923"/>
                <a:gd name="connsiteY8" fmla="*/ 1763040 h 1894224"/>
                <a:gd name="connsiteX9" fmla="*/ 3490739 w 3621923"/>
                <a:gd name="connsiteY9" fmla="*/ 1894224 h 1894224"/>
                <a:gd name="connsiteX10" fmla="*/ 3490738 w 3621923"/>
                <a:gd name="connsiteY10" fmla="*/ 1894224 h 1894224"/>
                <a:gd name="connsiteX11" fmla="*/ 2389266 w 3621923"/>
                <a:gd name="connsiteY11" fmla="*/ 1894224 h 1894224"/>
                <a:gd name="connsiteX12" fmla="*/ 2121129 w 3621923"/>
                <a:gd name="connsiteY12" fmla="*/ 1894224 h 1894224"/>
                <a:gd name="connsiteX13" fmla="*/ 1860985 w 3621923"/>
                <a:gd name="connsiteY13" fmla="*/ 1894224 h 1894224"/>
                <a:gd name="connsiteX14" fmla="*/ 1639981 w 3621923"/>
                <a:gd name="connsiteY14" fmla="*/ 1894224 h 1894224"/>
                <a:gd name="connsiteX15" fmla="*/ 1477931 w 3621923"/>
                <a:gd name="connsiteY15" fmla="*/ 1894224 h 1894224"/>
                <a:gd name="connsiteX16" fmla="*/ 1180317 w 3621923"/>
                <a:gd name="connsiteY16" fmla="*/ 1894224 h 1894224"/>
                <a:gd name="connsiteX17" fmla="*/ 1087556 w 3621923"/>
                <a:gd name="connsiteY17" fmla="*/ 1855801 h 1894224"/>
                <a:gd name="connsiteX18" fmla="*/ 1087556 w 3621923"/>
                <a:gd name="connsiteY18" fmla="*/ 1855801 h 1894224"/>
                <a:gd name="connsiteX19" fmla="*/ 1087555 w 3621923"/>
                <a:gd name="connsiteY19" fmla="*/ 1855800 h 1894224"/>
                <a:gd name="connsiteX20" fmla="*/ 1049132 w 3621923"/>
                <a:gd name="connsiteY20" fmla="*/ 1763039 h 1894224"/>
                <a:gd name="connsiteX21" fmla="*/ 1049132 w 3621923"/>
                <a:gd name="connsiteY21" fmla="*/ 1763042 h 1894224"/>
                <a:gd name="connsiteX22" fmla="*/ 0 w 3621923"/>
                <a:gd name="connsiteY22" fmla="*/ 1651304 h 1894224"/>
                <a:gd name="connsiteX23" fmla="*/ 1049132 w 3621923"/>
                <a:gd name="connsiteY23" fmla="*/ 1566269 h 1894224"/>
                <a:gd name="connsiteX24" fmla="*/ 1049132 w 3621923"/>
                <a:gd name="connsiteY24" fmla="*/ 1238318 h 1894224"/>
                <a:gd name="connsiteX25" fmla="*/ 1180316 w 3621923"/>
                <a:gd name="connsiteY25" fmla="*/ 1107134 h 1894224"/>
                <a:gd name="connsiteX26" fmla="*/ 1379607 w 3621923"/>
                <a:gd name="connsiteY26" fmla="*/ 1107134 h 1894224"/>
                <a:gd name="connsiteX27" fmla="*/ 955589 w 3621923"/>
                <a:gd name="connsiteY27" fmla="*/ 913266 h 1894224"/>
                <a:gd name="connsiteX28" fmla="*/ 1726282 w 3621923"/>
                <a:gd name="connsiteY28" fmla="*/ 1048539 h 1894224"/>
                <a:gd name="connsiteX29" fmla="*/ 599922 w 3621923"/>
                <a:gd name="connsiteY29" fmla="*/ 0 h 1894224"/>
                <a:gd name="connsiteX0" fmla="*/ 599922 w 3621923"/>
                <a:gd name="connsiteY0" fmla="*/ 0 h 1894224"/>
                <a:gd name="connsiteX1" fmla="*/ 2389265 w 3621923"/>
                <a:gd name="connsiteY1" fmla="*/ 1107134 h 1894224"/>
                <a:gd name="connsiteX2" fmla="*/ 3490738 w 3621923"/>
                <a:gd name="connsiteY2" fmla="*/ 1107134 h 1894224"/>
                <a:gd name="connsiteX3" fmla="*/ 3583499 w 3621923"/>
                <a:gd name="connsiteY3" fmla="*/ 1145557 h 1894224"/>
                <a:gd name="connsiteX4" fmla="*/ 3583500 w 3621923"/>
                <a:gd name="connsiteY4" fmla="*/ 1145558 h 1894224"/>
                <a:gd name="connsiteX5" fmla="*/ 3583500 w 3621923"/>
                <a:gd name="connsiteY5" fmla="*/ 1145558 h 1894224"/>
                <a:gd name="connsiteX6" fmla="*/ 3621923 w 3621923"/>
                <a:gd name="connsiteY6" fmla="*/ 1238319 h 1894224"/>
                <a:gd name="connsiteX7" fmla="*/ 3621923 w 3621923"/>
                <a:gd name="connsiteY7" fmla="*/ 1435089 h 1894224"/>
                <a:gd name="connsiteX8" fmla="*/ 3621923 w 3621923"/>
                <a:gd name="connsiteY8" fmla="*/ 1763040 h 1894224"/>
                <a:gd name="connsiteX9" fmla="*/ 3490739 w 3621923"/>
                <a:gd name="connsiteY9" fmla="*/ 1894224 h 1894224"/>
                <a:gd name="connsiteX10" fmla="*/ 3490738 w 3621923"/>
                <a:gd name="connsiteY10" fmla="*/ 1894224 h 1894224"/>
                <a:gd name="connsiteX11" fmla="*/ 2389266 w 3621923"/>
                <a:gd name="connsiteY11" fmla="*/ 1894224 h 1894224"/>
                <a:gd name="connsiteX12" fmla="*/ 2121129 w 3621923"/>
                <a:gd name="connsiteY12" fmla="*/ 1894224 h 1894224"/>
                <a:gd name="connsiteX13" fmla="*/ 1860985 w 3621923"/>
                <a:gd name="connsiteY13" fmla="*/ 1894224 h 1894224"/>
                <a:gd name="connsiteX14" fmla="*/ 1639981 w 3621923"/>
                <a:gd name="connsiteY14" fmla="*/ 1894224 h 1894224"/>
                <a:gd name="connsiteX15" fmla="*/ 1477931 w 3621923"/>
                <a:gd name="connsiteY15" fmla="*/ 1894224 h 1894224"/>
                <a:gd name="connsiteX16" fmla="*/ 1180317 w 3621923"/>
                <a:gd name="connsiteY16" fmla="*/ 1894224 h 1894224"/>
                <a:gd name="connsiteX17" fmla="*/ 1087556 w 3621923"/>
                <a:gd name="connsiteY17" fmla="*/ 1855801 h 1894224"/>
                <a:gd name="connsiteX18" fmla="*/ 1087556 w 3621923"/>
                <a:gd name="connsiteY18" fmla="*/ 1855801 h 1894224"/>
                <a:gd name="connsiteX19" fmla="*/ 1087555 w 3621923"/>
                <a:gd name="connsiteY19" fmla="*/ 1855800 h 1894224"/>
                <a:gd name="connsiteX20" fmla="*/ 1049132 w 3621923"/>
                <a:gd name="connsiteY20" fmla="*/ 1763039 h 1894224"/>
                <a:gd name="connsiteX21" fmla="*/ 1049132 w 3621923"/>
                <a:gd name="connsiteY21" fmla="*/ 1763042 h 1894224"/>
                <a:gd name="connsiteX22" fmla="*/ 0 w 3621923"/>
                <a:gd name="connsiteY22" fmla="*/ 1651304 h 1894224"/>
                <a:gd name="connsiteX23" fmla="*/ 1049132 w 3621923"/>
                <a:gd name="connsiteY23" fmla="*/ 1566269 h 1894224"/>
                <a:gd name="connsiteX24" fmla="*/ 1049132 w 3621923"/>
                <a:gd name="connsiteY24" fmla="*/ 1238318 h 1894224"/>
                <a:gd name="connsiteX25" fmla="*/ 1180316 w 3621923"/>
                <a:gd name="connsiteY25" fmla="*/ 1107134 h 1894224"/>
                <a:gd name="connsiteX26" fmla="*/ 1379607 w 3621923"/>
                <a:gd name="connsiteY26" fmla="*/ 1107134 h 1894224"/>
                <a:gd name="connsiteX27" fmla="*/ 955589 w 3621923"/>
                <a:gd name="connsiteY27" fmla="*/ 824775 h 1894224"/>
                <a:gd name="connsiteX28" fmla="*/ 1726282 w 3621923"/>
                <a:gd name="connsiteY28" fmla="*/ 1048539 h 1894224"/>
                <a:gd name="connsiteX29" fmla="*/ 599922 w 3621923"/>
                <a:gd name="connsiteY29" fmla="*/ 0 h 1894224"/>
                <a:gd name="connsiteX0" fmla="*/ 511431 w 3621923"/>
                <a:gd name="connsiteY0" fmla="*/ 0 h 1854895"/>
                <a:gd name="connsiteX1" fmla="*/ 2389265 w 3621923"/>
                <a:gd name="connsiteY1" fmla="*/ 1067805 h 1854895"/>
                <a:gd name="connsiteX2" fmla="*/ 3490738 w 3621923"/>
                <a:gd name="connsiteY2" fmla="*/ 1067805 h 1854895"/>
                <a:gd name="connsiteX3" fmla="*/ 3583499 w 3621923"/>
                <a:gd name="connsiteY3" fmla="*/ 1106228 h 1854895"/>
                <a:gd name="connsiteX4" fmla="*/ 3583500 w 3621923"/>
                <a:gd name="connsiteY4" fmla="*/ 1106229 h 1854895"/>
                <a:gd name="connsiteX5" fmla="*/ 3583500 w 3621923"/>
                <a:gd name="connsiteY5" fmla="*/ 1106229 h 1854895"/>
                <a:gd name="connsiteX6" fmla="*/ 3621923 w 3621923"/>
                <a:gd name="connsiteY6" fmla="*/ 1198990 h 1854895"/>
                <a:gd name="connsiteX7" fmla="*/ 3621923 w 3621923"/>
                <a:gd name="connsiteY7" fmla="*/ 1395760 h 1854895"/>
                <a:gd name="connsiteX8" fmla="*/ 3621923 w 3621923"/>
                <a:gd name="connsiteY8" fmla="*/ 1723711 h 1854895"/>
                <a:gd name="connsiteX9" fmla="*/ 3490739 w 3621923"/>
                <a:gd name="connsiteY9" fmla="*/ 1854895 h 1854895"/>
                <a:gd name="connsiteX10" fmla="*/ 3490738 w 3621923"/>
                <a:gd name="connsiteY10" fmla="*/ 1854895 h 1854895"/>
                <a:gd name="connsiteX11" fmla="*/ 2389266 w 3621923"/>
                <a:gd name="connsiteY11" fmla="*/ 1854895 h 1854895"/>
                <a:gd name="connsiteX12" fmla="*/ 2121129 w 3621923"/>
                <a:gd name="connsiteY12" fmla="*/ 1854895 h 1854895"/>
                <a:gd name="connsiteX13" fmla="*/ 1860985 w 3621923"/>
                <a:gd name="connsiteY13" fmla="*/ 1854895 h 1854895"/>
                <a:gd name="connsiteX14" fmla="*/ 1639981 w 3621923"/>
                <a:gd name="connsiteY14" fmla="*/ 1854895 h 1854895"/>
                <a:gd name="connsiteX15" fmla="*/ 1477931 w 3621923"/>
                <a:gd name="connsiteY15" fmla="*/ 1854895 h 1854895"/>
                <a:gd name="connsiteX16" fmla="*/ 1180317 w 3621923"/>
                <a:gd name="connsiteY16" fmla="*/ 1854895 h 1854895"/>
                <a:gd name="connsiteX17" fmla="*/ 1087556 w 3621923"/>
                <a:gd name="connsiteY17" fmla="*/ 1816472 h 1854895"/>
                <a:gd name="connsiteX18" fmla="*/ 1087556 w 3621923"/>
                <a:gd name="connsiteY18" fmla="*/ 1816472 h 1854895"/>
                <a:gd name="connsiteX19" fmla="*/ 1087555 w 3621923"/>
                <a:gd name="connsiteY19" fmla="*/ 1816471 h 1854895"/>
                <a:gd name="connsiteX20" fmla="*/ 1049132 w 3621923"/>
                <a:gd name="connsiteY20" fmla="*/ 1723710 h 1854895"/>
                <a:gd name="connsiteX21" fmla="*/ 1049132 w 3621923"/>
                <a:gd name="connsiteY21" fmla="*/ 1723713 h 1854895"/>
                <a:gd name="connsiteX22" fmla="*/ 0 w 3621923"/>
                <a:gd name="connsiteY22" fmla="*/ 1611975 h 1854895"/>
                <a:gd name="connsiteX23" fmla="*/ 1049132 w 3621923"/>
                <a:gd name="connsiteY23" fmla="*/ 1526940 h 1854895"/>
                <a:gd name="connsiteX24" fmla="*/ 1049132 w 3621923"/>
                <a:gd name="connsiteY24" fmla="*/ 1198989 h 1854895"/>
                <a:gd name="connsiteX25" fmla="*/ 1180316 w 3621923"/>
                <a:gd name="connsiteY25" fmla="*/ 1067805 h 1854895"/>
                <a:gd name="connsiteX26" fmla="*/ 1379607 w 3621923"/>
                <a:gd name="connsiteY26" fmla="*/ 1067805 h 1854895"/>
                <a:gd name="connsiteX27" fmla="*/ 955589 w 3621923"/>
                <a:gd name="connsiteY27" fmla="*/ 785446 h 1854895"/>
                <a:gd name="connsiteX28" fmla="*/ 1726282 w 3621923"/>
                <a:gd name="connsiteY28" fmla="*/ 1009210 h 1854895"/>
                <a:gd name="connsiteX29" fmla="*/ 511431 w 3621923"/>
                <a:gd name="connsiteY29" fmla="*/ 0 h 1854895"/>
                <a:gd name="connsiteX0" fmla="*/ 1494656 w 4605148"/>
                <a:gd name="connsiteY0" fmla="*/ 0 h 1854895"/>
                <a:gd name="connsiteX1" fmla="*/ 3372490 w 4605148"/>
                <a:gd name="connsiteY1" fmla="*/ 1067805 h 1854895"/>
                <a:gd name="connsiteX2" fmla="*/ 4473963 w 4605148"/>
                <a:gd name="connsiteY2" fmla="*/ 1067805 h 1854895"/>
                <a:gd name="connsiteX3" fmla="*/ 4566724 w 4605148"/>
                <a:gd name="connsiteY3" fmla="*/ 1106228 h 1854895"/>
                <a:gd name="connsiteX4" fmla="*/ 4566725 w 4605148"/>
                <a:gd name="connsiteY4" fmla="*/ 1106229 h 1854895"/>
                <a:gd name="connsiteX5" fmla="*/ 4566725 w 4605148"/>
                <a:gd name="connsiteY5" fmla="*/ 1106229 h 1854895"/>
                <a:gd name="connsiteX6" fmla="*/ 4605148 w 4605148"/>
                <a:gd name="connsiteY6" fmla="*/ 1198990 h 1854895"/>
                <a:gd name="connsiteX7" fmla="*/ 4605148 w 4605148"/>
                <a:gd name="connsiteY7" fmla="*/ 1395760 h 1854895"/>
                <a:gd name="connsiteX8" fmla="*/ 4605148 w 4605148"/>
                <a:gd name="connsiteY8" fmla="*/ 1723711 h 1854895"/>
                <a:gd name="connsiteX9" fmla="*/ 4473964 w 4605148"/>
                <a:gd name="connsiteY9" fmla="*/ 1854895 h 1854895"/>
                <a:gd name="connsiteX10" fmla="*/ 4473963 w 4605148"/>
                <a:gd name="connsiteY10" fmla="*/ 1854895 h 1854895"/>
                <a:gd name="connsiteX11" fmla="*/ 3372491 w 4605148"/>
                <a:gd name="connsiteY11" fmla="*/ 1854895 h 1854895"/>
                <a:gd name="connsiteX12" fmla="*/ 3104354 w 4605148"/>
                <a:gd name="connsiteY12" fmla="*/ 1854895 h 1854895"/>
                <a:gd name="connsiteX13" fmla="*/ 2844210 w 4605148"/>
                <a:gd name="connsiteY13" fmla="*/ 1854895 h 1854895"/>
                <a:gd name="connsiteX14" fmla="*/ 2623206 w 4605148"/>
                <a:gd name="connsiteY14" fmla="*/ 1854895 h 1854895"/>
                <a:gd name="connsiteX15" fmla="*/ 2461156 w 4605148"/>
                <a:gd name="connsiteY15" fmla="*/ 1854895 h 1854895"/>
                <a:gd name="connsiteX16" fmla="*/ 2163542 w 4605148"/>
                <a:gd name="connsiteY16" fmla="*/ 1854895 h 1854895"/>
                <a:gd name="connsiteX17" fmla="*/ 2070781 w 4605148"/>
                <a:gd name="connsiteY17" fmla="*/ 1816472 h 1854895"/>
                <a:gd name="connsiteX18" fmla="*/ 2070781 w 4605148"/>
                <a:gd name="connsiteY18" fmla="*/ 1816472 h 1854895"/>
                <a:gd name="connsiteX19" fmla="*/ 2070780 w 4605148"/>
                <a:gd name="connsiteY19" fmla="*/ 1816471 h 1854895"/>
                <a:gd name="connsiteX20" fmla="*/ 2032357 w 4605148"/>
                <a:gd name="connsiteY20" fmla="*/ 1723710 h 1854895"/>
                <a:gd name="connsiteX21" fmla="*/ 2032357 w 4605148"/>
                <a:gd name="connsiteY21" fmla="*/ 1723713 h 1854895"/>
                <a:gd name="connsiteX22" fmla="*/ 0 w 4605148"/>
                <a:gd name="connsiteY22" fmla="*/ 1503820 h 1854895"/>
                <a:gd name="connsiteX23" fmla="*/ 2032357 w 4605148"/>
                <a:gd name="connsiteY23" fmla="*/ 1526940 h 1854895"/>
                <a:gd name="connsiteX24" fmla="*/ 2032357 w 4605148"/>
                <a:gd name="connsiteY24" fmla="*/ 1198989 h 1854895"/>
                <a:gd name="connsiteX25" fmla="*/ 2163541 w 4605148"/>
                <a:gd name="connsiteY25" fmla="*/ 1067805 h 1854895"/>
                <a:gd name="connsiteX26" fmla="*/ 2362832 w 4605148"/>
                <a:gd name="connsiteY26" fmla="*/ 1067805 h 1854895"/>
                <a:gd name="connsiteX27" fmla="*/ 1938814 w 4605148"/>
                <a:gd name="connsiteY27" fmla="*/ 785446 h 1854895"/>
                <a:gd name="connsiteX28" fmla="*/ 2709507 w 4605148"/>
                <a:gd name="connsiteY28" fmla="*/ 1009210 h 1854895"/>
                <a:gd name="connsiteX29" fmla="*/ 1494656 w 4605148"/>
                <a:gd name="connsiteY29" fmla="*/ 0 h 1854895"/>
                <a:gd name="connsiteX0" fmla="*/ 1494656 w 4605148"/>
                <a:gd name="connsiteY0" fmla="*/ 0 h 1854895"/>
                <a:gd name="connsiteX1" fmla="*/ 3372490 w 4605148"/>
                <a:gd name="connsiteY1" fmla="*/ 1067805 h 1854895"/>
                <a:gd name="connsiteX2" fmla="*/ 4473963 w 4605148"/>
                <a:gd name="connsiteY2" fmla="*/ 1067805 h 1854895"/>
                <a:gd name="connsiteX3" fmla="*/ 4566724 w 4605148"/>
                <a:gd name="connsiteY3" fmla="*/ 1106228 h 1854895"/>
                <a:gd name="connsiteX4" fmla="*/ 4566725 w 4605148"/>
                <a:gd name="connsiteY4" fmla="*/ 1106229 h 1854895"/>
                <a:gd name="connsiteX5" fmla="*/ 4566725 w 4605148"/>
                <a:gd name="connsiteY5" fmla="*/ 1106229 h 1854895"/>
                <a:gd name="connsiteX6" fmla="*/ 4605148 w 4605148"/>
                <a:gd name="connsiteY6" fmla="*/ 1198990 h 1854895"/>
                <a:gd name="connsiteX7" fmla="*/ 4605148 w 4605148"/>
                <a:gd name="connsiteY7" fmla="*/ 1395760 h 1854895"/>
                <a:gd name="connsiteX8" fmla="*/ 4605148 w 4605148"/>
                <a:gd name="connsiteY8" fmla="*/ 1723711 h 1854895"/>
                <a:gd name="connsiteX9" fmla="*/ 4473964 w 4605148"/>
                <a:gd name="connsiteY9" fmla="*/ 1854895 h 1854895"/>
                <a:gd name="connsiteX10" fmla="*/ 4473963 w 4605148"/>
                <a:gd name="connsiteY10" fmla="*/ 1854895 h 1854895"/>
                <a:gd name="connsiteX11" fmla="*/ 3372491 w 4605148"/>
                <a:gd name="connsiteY11" fmla="*/ 1854895 h 1854895"/>
                <a:gd name="connsiteX12" fmla="*/ 3104354 w 4605148"/>
                <a:gd name="connsiteY12" fmla="*/ 1854895 h 1854895"/>
                <a:gd name="connsiteX13" fmla="*/ 2844210 w 4605148"/>
                <a:gd name="connsiteY13" fmla="*/ 1854895 h 1854895"/>
                <a:gd name="connsiteX14" fmla="*/ 2623206 w 4605148"/>
                <a:gd name="connsiteY14" fmla="*/ 1854895 h 1854895"/>
                <a:gd name="connsiteX15" fmla="*/ 2461156 w 4605148"/>
                <a:gd name="connsiteY15" fmla="*/ 1854895 h 1854895"/>
                <a:gd name="connsiteX16" fmla="*/ 2163542 w 4605148"/>
                <a:gd name="connsiteY16" fmla="*/ 1854895 h 1854895"/>
                <a:gd name="connsiteX17" fmla="*/ 2070781 w 4605148"/>
                <a:gd name="connsiteY17" fmla="*/ 1816472 h 1854895"/>
                <a:gd name="connsiteX18" fmla="*/ 2070781 w 4605148"/>
                <a:gd name="connsiteY18" fmla="*/ 1816472 h 1854895"/>
                <a:gd name="connsiteX19" fmla="*/ 2070780 w 4605148"/>
                <a:gd name="connsiteY19" fmla="*/ 1816471 h 1854895"/>
                <a:gd name="connsiteX20" fmla="*/ 2032357 w 4605148"/>
                <a:gd name="connsiteY20" fmla="*/ 1723710 h 1854895"/>
                <a:gd name="connsiteX21" fmla="*/ 2032357 w 4605148"/>
                <a:gd name="connsiteY21" fmla="*/ 1723713 h 1854895"/>
                <a:gd name="connsiteX22" fmla="*/ 0 w 4605148"/>
                <a:gd name="connsiteY22" fmla="*/ 1503820 h 1854895"/>
                <a:gd name="connsiteX23" fmla="*/ 2032357 w 4605148"/>
                <a:gd name="connsiteY23" fmla="*/ 1526940 h 1854895"/>
                <a:gd name="connsiteX24" fmla="*/ 2032357 w 4605148"/>
                <a:gd name="connsiteY24" fmla="*/ 1198989 h 1854895"/>
                <a:gd name="connsiteX25" fmla="*/ 2163541 w 4605148"/>
                <a:gd name="connsiteY25" fmla="*/ 1067805 h 1854895"/>
                <a:gd name="connsiteX26" fmla="*/ 2362832 w 4605148"/>
                <a:gd name="connsiteY26" fmla="*/ 1067805 h 1854895"/>
                <a:gd name="connsiteX27" fmla="*/ 1938814 w 4605148"/>
                <a:gd name="connsiteY27" fmla="*/ 785446 h 1854895"/>
                <a:gd name="connsiteX28" fmla="*/ 2709507 w 4605148"/>
                <a:gd name="connsiteY28" fmla="*/ 1009210 h 1854895"/>
                <a:gd name="connsiteX29" fmla="*/ 1494656 w 4605148"/>
                <a:gd name="connsiteY29" fmla="*/ 0 h 1854895"/>
                <a:gd name="connsiteX0" fmla="*/ 1494656 w 4605148"/>
                <a:gd name="connsiteY0" fmla="*/ 0 h 1854895"/>
                <a:gd name="connsiteX1" fmla="*/ 3372490 w 4605148"/>
                <a:gd name="connsiteY1" fmla="*/ 1067805 h 1854895"/>
                <a:gd name="connsiteX2" fmla="*/ 4473963 w 4605148"/>
                <a:gd name="connsiteY2" fmla="*/ 1067805 h 1854895"/>
                <a:gd name="connsiteX3" fmla="*/ 4566724 w 4605148"/>
                <a:gd name="connsiteY3" fmla="*/ 1106228 h 1854895"/>
                <a:gd name="connsiteX4" fmla="*/ 4566725 w 4605148"/>
                <a:gd name="connsiteY4" fmla="*/ 1106229 h 1854895"/>
                <a:gd name="connsiteX5" fmla="*/ 4566725 w 4605148"/>
                <a:gd name="connsiteY5" fmla="*/ 1106229 h 1854895"/>
                <a:gd name="connsiteX6" fmla="*/ 4605148 w 4605148"/>
                <a:gd name="connsiteY6" fmla="*/ 1198990 h 1854895"/>
                <a:gd name="connsiteX7" fmla="*/ 4605148 w 4605148"/>
                <a:gd name="connsiteY7" fmla="*/ 1395760 h 1854895"/>
                <a:gd name="connsiteX8" fmla="*/ 4605148 w 4605148"/>
                <a:gd name="connsiteY8" fmla="*/ 1723711 h 1854895"/>
                <a:gd name="connsiteX9" fmla="*/ 4473964 w 4605148"/>
                <a:gd name="connsiteY9" fmla="*/ 1854895 h 1854895"/>
                <a:gd name="connsiteX10" fmla="*/ 4473963 w 4605148"/>
                <a:gd name="connsiteY10" fmla="*/ 1854895 h 1854895"/>
                <a:gd name="connsiteX11" fmla="*/ 3372491 w 4605148"/>
                <a:gd name="connsiteY11" fmla="*/ 1854895 h 1854895"/>
                <a:gd name="connsiteX12" fmla="*/ 3104354 w 4605148"/>
                <a:gd name="connsiteY12" fmla="*/ 1854895 h 1854895"/>
                <a:gd name="connsiteX13" fmla="*/ 2844210 w 4605148"/>
                <a:gd name="connsiteY13" fmla="*/ 1854895 h 1854895"/>
                <a:gd name="connsiteX14" fmla="*/ 2623206 w 4605148"/>
                <a:gd name="connsiteY14" fmla="*/ 1854895 h 1854895"/>
                <a:gd name="connsiteX15" fmla="*/ 2461156 w 4605148"/>
                <a:gd name="connsiteY15" fmla="*/ 1854895 h 1854895"/>
                <a:gd name="connsiteX16" fmla="*/ 2163542 w 4605148"/>
                <a:gd name="connsiteY16" fmla="*/ 1854895 h 1854895"/>
                <a:gd name="connsiteX17" fmla="*/ 2070781 w 4605148"/>
                <a:gd name="connsiteY17" fmla="*/ 1816472 h 1854895"/>
                <a:gd name="connsiteX18" fmla="*/ 2070781 w 4605148"/>
                <a:gd name="connsiteY18" fmla="*/ 1816472 h 1854895"/>
                <a:gd name="connsiteX19" fmla="*/ 2070780 w 4605148"/>
                <a:gd name="connsiteY19" fmla="*/ 1816471 h 1854895"/>
                <a:gd name="connsiteX20" fmla="*/ 2032357 w 4605148"/>
                <a:gd name="connsiteY20" fmla="*/ 1723710 h 1854895"/>
                <a:gd name="connsiteX21" fmla="*/ 2032357 w 4605148"/>
                <a:gd name="connsiteY21" fmla="*/ 1723713 h 1854895"/>
                <a:gd name="connsiteX22" fmla="*/ 0 w 4605148"/>
                <a:gd name="connsiteY22" fmla="*/ 1503820 h 1854895"/>
                <a:gd name="connsiteX23" fmla="*/ 2032357 w 4605148"/>
                <a:gd name="connsiteY23" fmla="*/ 1526940 h 1854895"/>
                <a:gd name="connsiteX24" fmla="*/ 2032357 w 4605148"/>
                <a:gd name="connsiteY24" fmla="*/ 1198989 h 1854895"/>
                <a:gd name="connsiteX25" fmla="*/ 2163541 w 4605148"/>
                <a:gd name="connsiteY25" fmla="*/ 1067805 h 1854895"/>
                <a:gd name="connsiteX26" fmla="*/ 2362832 w 4605148"/>
                <a:gd name="connsiteY26" fmla="*/ 1067805 h 1854895"/>
                <a:gd name="connsiteX27" fmla="*/ 1938814 w 4605148"/>
                <a:gd name="connsiteY27" fmla="*/ 785446 h 1854895"/>
                <a:gd name="connsiteX28" fmla="*/ 2709507 w 4605148"/>
                <a:gd name="connsiteY28" fmla="*/ 1009210 h 1854895"/>
                <a:gd name="connsiteX29" fmla="*/ 1494656 w 4605148"/>
                <a:gd name="connsiteY29" fmla="*/ 0 h 1854895"/>
                <a:gd name="connsiteX0" fmla="*/ 1494656 w 4605148"/>
                <a:gd name="connsiteY0" fmla="*/ 0 h 1854895"/>
                <a:gd name="connsiteX1" fmla="*/ 3372490 w 4605148"/>
                <a:gd name="connsiteY1" fmla="*/ 1067805 h 1854895"/>
                <a:gd name="connsiteX2" fmla="*/ 4473963 w 4605148"/>
                <a:gd name="connsiteY2" fmla="*/ 1067805 h 1854895"/>
                <a:gd name="connsiteX3" fmla="*/ 4566724 w 4605148"/>
                <a:gd name="connsiteY3" fmla="*/ 1106228 h 1854895"/>
                <a:gd name="connsiteX4" fmla="*/ 4566725 w 4605148"/>
                <a:gd name="connsiteY4" fmla="*/ 1106229 h 1854895"/>
                <a:gd name="connsiteX5" fmla="*/ 4566725 w 4605148"/>
                <a:gd name="connsiteY5" fmla="*/ 1106229 h 1854895"/>
                <a:gd name="connsiteX6" fmla="*/ 4605148 w 4605148"/>
                <a:gd name="connsiteY6" fmla="*/ 1198990 h 1854895"/>
                <a:gd name="connsiteX7" fmla="*/ 4605148 w 4605148"/>
                <a:gd name="connsiteY7" fmla="*/ 1395760 h 1854895"/>
                <a:gd name="connsiteX8" fmla="*/ 4605148 w 4605148"/>
                <a:gd name="connsiteY8" fmla="*/ 1723711 h 1854895"/>
                <a:gd name="connsiteX9" fmla="*/ 4473964 w 4605148"/>
                <a:gd name="connsiteY9" fmla="*/ 1854895 h 1854895"/>
                <a:gd name="connsiteX10" fmla="*/ 4473963 w 4605148"/>
                <a:gd name="connsiteY10" fmla="*/ 1854895 h 1854895"/>
                <a:gd name="connsiteX11" fmla="*/ 3372491 w 4605148"/>
                <a:gd name="connsiteY11" fmla="*/ 1854895 h 1854895"/>
                <a:gd name="connsiteX12" fmla="*/ 3104354 w 4605148"/>
                <a:gd name="connsiteY12" fmla="*/ 1854895 h 1854895"/>
                <a:gd name="connsiteX13" fmla="*/ 2844210 w 4605148"/>
                <a:gd name="connsiteY13" fmla="*/ 1854895 h 1854895"/>
                <a:gd name="connsiteX14" fmla="*/ 2623206 w 4605148"/>
                <a:gd name="connsiteY14" fmla="*/ 1854895 h 1854895"/>
                <a:gd name="connsiteX15" fmla="*/ 2461156 w 4605148"/>
                <a:gd name="connsiteY15" fmla="*/ 1854895 h 1854895"/>
                <a:gd name="connsiteX16" fmla="*/ 2163542 w 4605148"/>
                <a:gd name="connsiteY16" fmla="*/ 1854895 h 1854895"/>
                <a:gd name="connsiteX17" fmla="*/ 2070781 w 4605148"/>
                <a:gd name="connsiteY17" fmla="*/ 1816472 h 1854895"/>
                <a:gd name="connsiteX18" fmla="*/ 2070781 w 4605148"/>
                <a:gd name="connsiteY18" fmla="*/ 1816472 h 1854895"/>
                <a:gd name="connsiteX19" fmla="*/ 2070780 w 4605148"/>
                <a:gd name="connsiteY19" fmla="*/ 1816471 h 1854895"/>
                <a:gd name="connsiteX20" fmla="*/ 2032357 w 4605148"/>
                <a:gd name="connsiteY20" fmla="*/ 1723710 h 1854895"/>
                <a:gd name="connsiteX21" fmla="*/ 2032357 w 4605148"/>
                <a:gd name="connsiteY21" fmla="*/ 1723713 h 1854895"/>
                <a:gd name="connsiteX22" fmla="*/ 0 w 4605148"/>
                <a:gd name="connsiteY22" fmla="*/ 1503820 h 1854895"/>
                <a:gd name="connsiteX23" fmla="*/ 2032357 w 4605148"/>
                <a:gd name="connsiteY23" fmla="*/ 1526940 h 1854895"/>
                <a:gd name="connsiteX24" fmla="*/ 2032357 w 4605148"/>
                <a:gd name="connsiteY24" fmla="*/ 1198989 h 1854895"/>
                <a:gd name="connsiteX25" fmla="*/ 2163541 w 4605148"/>
                <a:gd name="connsiteY25" fmla="*/ 1067805 h 1854895"/>
                <a:gd name="connsiteX26" fmla="*/ 2362832 w 4605148"/>
                <a:gd name="connsiteY26" fmla="*/ 1067805 h 1854895"/>
                <a:gd name="connsiteX27" fmla="*/ 1938814 w 4605148"/>
                <a:gd name="connsiteY27" fmla="*/ 785446 h 1854895"/>
                <a:gd name="connsiteX28" fmla="*/ 2709507 w 4605148"/>
                <a:gd name="connsiteY28" fmla="*/ 1009210 h 1854895"/>
                <a:gd name="connsiteX29" fmla="*/ 1494656 w 4605148"/>
                <a:gd name="connsiteY29" fmla="*/ 0 h 1854895"/>
                <a:gd name="connsiteX0" fmla="*/ 1494656 w 4605148"/>
                <a:gd name="connsiteY0" fmla="*/ 0 h 1854895"/>
                <a:gd name="connsiteX1" fmla="*/ 3372490 w 4605148"/>
                <a:gd name="connsiteY1" fmla="*/ 1067805 h 1854895"/>
                <a:gd name="connsiteX2" fmla="*/ 4473963 w 4605148"/>
                <a:gd name="connsiteY2" fmla="*/ 1067805 h 1854895"/>
                <a:gd name="connsiteX3" fmla="*/ 4566724 w 4605148"/>
                <a:gd name="connsiteY3" fmla="*/ 1106228 h 1854895"/>
                <a:gd name="connsiteX4" fmla="*/ 4566725 w 4605148"/>
                <a:gd name="connsiteY4" fmla="*/ 1106229 h 1854895"/>
                <a:gd name="connsiteX5" fmla="*/ 4566725 w 4605148"/>
                <a:gd name="connsiteY5" fmla="*/ 1106229 h 1854895"/>
                <a:gd name="connsiteX6" fmla="*/ 4605148 w 4605148"/>
                <a:gd name="connsiteY6" fmla="*/ 1198990 h 1854895"/>
                <a:gd name="connsiteX7" fmla="*/ 4605148 w 4605148"/>
                <a:gd name="connsiteY7" fmla="*/ 1395760 h 1854895"/>
                <a:gd name="connsiteX8" fmla="*/ 4605148 w 4605148"/>
                <a:gd name="connsiteY8" fmla="*/ 1723711 h 1854895"/>
                <a:gd name="connsiteX9" fmla="*/ 4473964 w 4605148"/>
                <a:gd name="connsiteY9" fmla="*/ 1854895 h 1854895"/>
                <a:gd name="connsiteX10" fmla="*/ 4473963 w 4605148"/>
                <a:gd name="connsiteY10" fmla="*/ 1854895 h 1854895"/>
                <a:gd name="connsiteX11" fmla="*/ 3372491 w 4605148"/>
                <a:gd name="connsiteY11" fmla="*/ 1854895 h 1854895"/>
                <a:gd name="connsiteX12" fmla="*/ 3104354 w 4605148"/>
                <a:gd name="connsiteY12" fmla="*/ 1854895 h 1854895"/>
                <a:gd name="connsiteX13" fmla="*/ 2844210 w 4605148"/>
                <a:gd name="connsiteY13" fmla="*/ 1854895 h 1854895"/>
                <a:gd name="connsiteX14" fmla="*/ 2623206 w 4605148"/>
                <a:gd name="connsiteY14" fmla="*/ 1854895 h 1854895"/>
                <a:gd name="connsiteX15" fmla="*/ 2461156 w 4605148"/>
                <a:gd name="connsiteY15" fmla="*/ 1854895 h 1854895"/>
                <a:gd name="connsiteX16" fmla="*/ 2163542 w 4605148"/>
                <a:gd name="connsiteY16" fmla="*/ 1854895 h 1854895"/>
                <a:gd name="connsiteX17" fmla="*/ 2070781 w 4605148"/>
                <a:gd name="connsiteY17" fmla="*/ 1816472 h 1854895"/>
                <a:gd name="connsiteX18" fmla="*/ 2070781 w 4605148"/>
                <a:gd name="connsiteY18" fmla="*/ 1816472 h 1854895"/>
                <a:gd name="connsiteX19" fmla="*/ 2070780 w 4605148"/>
                <a:gd name="connsiteY19" fmla="*/ 1816471 h 1854895"/>
                <a:gd name="connsiteX20" fmla="*/ 2032357 w 4605148"/>
                <a:gd name="connsiteY20" fmla="*/ 1723710 h 1854895"/>
                <a:gd name="connsiteX21" fmla="*/ 2032357 w 4605148"/>
                <a:gd name="connsiteY21" fmla="*/ 1723713 h 1854895"/>
                <a:gd name="connsiteX22" fmla="*/ 0 w 4605148"/>
                <a:gd name="connsiteY22" fmla="*/ 1503820 h 1854895"/>
                <a:gd name="connsiteX23" fmla="*/ 2032357 w 4605148"/>
                <a:gd name="connsiteY23" fmla="*/ 1526940 h 1854895"/>
                <a:gd name="connsiteX24" fmla="*/ 2032357 w 4605148"/>
                <a:gd name="connsiteY24" fmla="*/ 1198989 h 1854895"/>
                <a:gd name="connsiteX25" fmla="*/ 2163541 w 4605148"/>
                <a:gd name="connsiteY25" fmla="*/ 1067805 h 1854895"/>
                <a:gd name="connsiteX26" fmla="*/ 2362832 w 4605148"/>
                <a:gd name="connsiteY26" fmla="*/ 1067805 h 1854895"/>
                <a:gd name="connsiteX27" fmla="*/ 1938814 w 4605148"/>
                <a:gd name="connsiteY27" fmla="*/ 785446 h 1854895"/>
                <a:gd name="connsiteX28" fmla="*/ 2763482 w 4605148"/>
                <a:gd name="connsiteY28" fmla="*/ 1047310 h 1854895"/>
                <a:gd name="connsiteX29" fmla="*/ 1494656 w 4605148"/>
                <a:gd name="connsiteY29" fmla="*/ 0 h 185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05148" h="1854895">
                  <a:moveTo>
                    <a:pt x="1494656" y="0"/>
                  </a:moveTo>
                  <a:lnTo>
                    <a:pt x="3372490" y="1067805"/>
                  </a:lnTo>
                  <a:lnTo>
                    <a:pt x="4473963" y="1067805"/>
                  </a:lnTo>
                  <a:cubicBezTo>
                    <a:pt x="4510189" y="1067805"/>
                    <a:pt x="4542985" y="1082489"/>
                    <a:pt x="4566724" y="1106228"/>
                  </a:cubicBezTo>
                  <a:lnTo>
                    <a:pt x="4566725" y="1106229"/>
                  </a:lnTo>
                  <a:lnTo>
                    <a:pt x="4566725" y="1106229"/>
                  </a:lnTo>
                  <a:cubicBezTo>
                    <a:pt x="4590465" y="1129969"/>
                    <a:pt x="4605148" y="1162765"/>
                    <a:pt x="4605148" y="1198990"/>
                  </a:cubicBezTo>
                  <a:lnTo>
                    <a:pt x="4605148" y="1395760"/>
                  </a:lnTo>
                  <a:lnTo>
                    <a:pt x="4605148" y="1723711"/>
                  </a:lnTo>
                  <a:cubicBezTo>
                    <a:pt x="4605148" y="1796162"/>
                    <a:pt x="4546415" y="1854895"/>
                    <a:pt x="4473964" y="1854895"/>
                  </a:cubicBezTo>
                  <a:lnTo>
                    <a:pt x="4473963" y="1854895"/>
                  </a:lnTo>
                  <a:lnTo>
                    <a:pt x="3372491" y="1854895"/>
                  </a:lnTo>
                  <a:lnTo>
                    <a:pt x="3104354" y="1854895"/>
                  </a:lnTo>
                  <a:lnTo>
                    <a:pt x="2844210" y="1854895"/>
                  </a:lnTo>
                  <a:lnTo>
                    <a:pt x="2623206" y="1854895"/>
                  </a:lnTo>
                  <a:lnTo>
                    <a:pt x="2461156" y="1854895"/>
                  </a:lnTo>
                  <a:lnTo>
                    <a:pt x="2163542" y="1854895"/>
                  </a:lnTo>
                  <a:cubicBezTo>
                    <a:pt x="2127317" y="1854895"/>
                    <a:pt x="2094521" y="1840212"/>
                    <a:pt x="2070781" y="1816472"/>
                  </a:cubicBezTo>
                  <a:lnTo>
                    <a:pt x="2070781" y="1816472"/>
                  </a:lnTo>
                  <a:lnTo>
                    <a:pt x="2070780" y="1816471"/>
                  </a:lnTo>
                  <a:cubicBezTo>
                    <a:pt x="2047041" y="1792732"/>
                    <a:pt x="2032357" y="1759936"/>
                    <a:pt x="2032357" y="1723710"/>
                  </a:cubicBezTo>
                  <a:lnTo>
                    <a:pt x="2032357" y="1723713"/>
                  </a:lnTo>
                  <a:lnTo>
                    <a:pt x="0" y="1503820"/>
                  </a:lnTo>
                  <a:lnTo>
                    <a:pt x="2032357" y="1526940"/>
                  </a:lnTo>
                  <a:lnTo>
                    <a:pt x="2032357" y="1198989"/>
                  </a:lnTo>
                  <a:cubicBezTo>
                    <a:pt x="2032357" y="1126538"/>
                    <a:pt x="2091090" y="1067805"/>
                    <a:pt x="2163541" y="1067805"/>
                  </a:cubicBezTo>
                  <a:lnTo>
                    <a:pt x="2362832" y="1067805"/>
                  </a:lnTo>
                  <a:lnTo>
                    <a:pt x="1938814" y="785446"/>
                  </a:lnTo>
                  <a:lnTo>
                    <a:pt x="2763482" y="1047310"/>
                  </a:lnTo>
                  <a:lnTo>
                    <a:pt x="1494656" y="0"/>
                  </a:lnTo>
                  <a:close/>
                </a:path>
              </a:pathLst>
            </a:custGeom>
            <a:solidFill>
              <a:srgbClr val="FFFFCA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36000" tIns="18000" rIns="36000" bIns="18000" anchor="ctr">
              <a:noAutofit/>
            </a:bodyPr>
            <a:lstStyle/>
            <a:p>
              <a:pPr lvl="0" algn="ctr"/>
              <a:endParaRPr lang="ru-RU" sz="16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546748" y="5042415"/>
              <a:ext cx="2685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>
                  <a:solidFill>
                    <a:prstClr val="white">
                      <a:lumMod val="50000"/>
                    </a:prstClr>
                  </a:solidFill>
                  <a:latin typeface="Arial"/>
                  <a:cs typeface="+mn-cs"/>
                </a:rPr>
                <a:t>Учет – </a:t>
              </a:r>
              <a:br>
                <a:rPr lang="ru-RU" dirty="0">
                  <a:solidFill>
                    <a:prstClr val="white">
                      <a:lumMod val="50000"/>
                    </a:prstClr>
                  </a:solidFill>
                  <a:latin typeface="Arial"/>
                  <a:cs typeface="+mn-cs"/>
                </a:rPr>
              </a:br>
              <a:r>
                <a:rPr lang="ru-RU" dirty="0">
                  <a:solidFill>
                    <a:prstClr val="white">
                      <a:lumMod val="50000"/>
                    </a:prstClr>
                  </a:solidFill>
                  <a:latin typeface="Arial"/>
                  <a:cs typeface="+mn-cs"/>
                </a:rPr>
                <a:t>не объектная модель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21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2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Одна модель или несколько?</a:t>
            </a:r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3125293" y="2777885"/>
            <a:ext cx="2563666" cy="2096867"/>
            <a:chOff x="3059832" y="3429223"/>
            <a:chExt cx="2728687" cy="2232248"/>
          </a:xfrm>
        </p:grpSpPr>
        <p:sp>
          <p:nvSpPr>
            <p:cNvPr id="6" name="Равнобедренный треугольник 5"/>
            <p:cNvSpPr/>
            <p:nvPr/>
          </p:nvSpPr>
          <p:spPr>
            <a:xfrm rot="20569317">
              <a:off x="3059832" y="4527660"/>
              <a:ext cx="815908" cy="296893"/>
            </a:xfrm>
            <a:prstGeom prst="triangle">
              <a:avLst>
                <a:gd name="adj" fmla="val 4981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020000">
              <a:off x="4972611" y="4519722"/>
              <a:ext cx="815908" cy="295305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Арка 7"/>
            <p:cNvSpPr/>
            <p:nvPr/>
          </p:nvSpPr>
          <p:spPr>
            <a:xfrm>
              <a:off x="3228093" y="3429223"/>
              <a:ext cx="2412801" cy="2232248"/>
            </a:xfrm>
            <a:prstGeom prst="blockArc">
              <a:avLst>
                <a:gd name="adj1" fmla="val 945293"/>
                <a:gd name="adj2" fmla="val 9853677"/>
                <a:gd name="adj3" fmla="val 2084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3939608" y="5189472"/>
              <a:ext cx="951029" cy="4259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 dirty="0"/>
                <a:t>Связь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182773" y="1357371"/>
            <a:ext cx="2520000" cy="2520000"/>
            <a:chOff x="5107168" y="1774401"/>
            <a:chExt cx="2709863" cy="270986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107168" y="1774401"/>
              <a:ext cx="2709863" cy="2709863"/>
            </a:xfrm>
            <a:prstGeom prst="roundRect">
              <a:avLst/>
            </a:prstGeom>
            <a:solidFill>
              <a:srgbClr val="D5EFFF"/>
            </a:solidFill>
            <a:ln w="254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88000" defTabSz="539750">
                <a:spcBef>
                  <a:spcPts val="0"/>
                </a:spcBef>
                <a:spcAft>
                  <a:spcPts val="400"/>
                </a:spcAft>
                <a:buClr>
                  <a:srgbClr val="006699"/>
                </a:buClr>
                <a:buSzPct val="150000"/>
                <a:defRPr/>
              </a:pPr>
              <a:endParaRPr lang="ru-RU" dirty="0">
                <a:solidFill>
                  <a:schemeClr val="accent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2" name="Picture 15" descr="I:\docs\reclama\$Events\2011\60 - SECR-2011 31окт-3 ноя 2011\1318256642_application-x-gnumeric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1843" y="1988714"/>
              <a:ext cx="1562100" cy="156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5683527" y="3041101"/>
            <a:ext cx="1518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rgbClr val="006699"/>
                </a:solidFill>
              </a:rPr>
              <a:t>Учетные</a:t>
            </a:r>
            <a:br>
              <a:rPr lang="ru-RU" sz="2000" dirty="0">
                <a:solidFill>
                  <a:srgbClr val="006699"/>
                </a:solidFill>
              </a:rPr>
            </a:br>
            <a:r>
              <a:rPr lang="ru-RU" sz="2000" dirty="0">
                <a:solidFill>
                  <a:srgbClr val="006699"/>
                </a:solidFill>
              </a:rPr>
              <a:t>показатели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146497" y="1347945"/>
            <a:ext cx="2519455" cy="2519455"/>
            <a:chOff x="684393" y="1774401"/>
            <a:chExt cx="2709863" cy="270986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84393" y="1774401"/>
              <a:ext cx="2709863" cy="2709863"/>
            </a:xfrm>
            <a:prstGeom prst="roundRect">
              <a:avLst/>
            </a:prstGeom>
            <a:solidFill>
              <a:srgbClr val="D5EFFF"/>
            </a:solidFill>
            <a:ln w="254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88000" defTabSz="539750">
                <a:spcBef>
                  <a:spcPts val="0"/>
                </a:spcBef>
                <a:spcAft>
                  <a:spcPts val="400"/>
                </a:spcAft>
                <a:buClr>
                  <a:srgbClr val="006699"/>
                </a:buClr>
                <a:buSzPct val="150000"/>
                <a:defRPr/>
              </a:pPr>
              <a:endParaRPr lang="ru-RU" dirty="0">
                <a:solidFill>
                  <a:schemeClr val="accent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6" name="Picture 16" descr="I:\docs\reclama\$Events\2011\60 - SECR-2011 31окт-3 ноя 2011\1318256650_gtk-dnd-multip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281" y="2012526"/>
              <a:ext cx="1716087" cy="171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653614" y="3268507"/>
            <a:ext cx="1505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rgbClr val="006699"/>
                </a:solidFill>
              </a:rPr>
              <a:t>Документы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146317" y="4899199"/>
            <a:ext cx="4341452" cy="1178841"/>
            <a:chOff x="4253235" y="713985"/>
            <a:chExt cx="4341452" cy="1178841"/>
          </a:xfrm>
        </p:grpSpPr>
        <p:sp>
          <p:nvSpPr>
            <p:cNvPr id="19" name="Скругленная прямоугольная выноска 18"/>
            <p:cNvSpPr/>
            <p:nvPr/>
          </p:nvSpPr>
          <p:spPr bwMode="auto">
            <a:xfrm>
              <a:off x="4265114" y="845682"/>
              <a:ext cx="4329573" cy="1047144"/>
            </a:xfrm>
            <a:prstGeom prst="wedgeRoundRectCallout">
              <a:avLst>
                <a:gd name="adj1" fmla="val -1099"/>
                <a:gd name="adj2" fmla="val -63087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Если учет существенно влияет </a:t>
              </a:r>
              <a:r>
                <a:rPr lang="ru-RU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/>
              </a:r>
              <a:br>
                <a:rPr lang="ru-RU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</a:br>
              <a:r>
                <a:rPr lang="ru-RU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на </a:t>
              </a:r>
              <a:r>
                <a:rPr lang="ru-RU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исполнение документов, </a:t>
              </a:r>
              <a:br>
                <a:rPr lang="ru-RU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</a:br>
              <a:r>
                <a:rPr lang="ru-RU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то необходима единая модель</a:t>
              </a:r>
            </a:p>
          </p:txBody>
        </p:sp>
        <p:pic>
          <p:nvPicPr>
            <p:cNvPr id="20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235" y="713985"/>
              <a:ext cx="830262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5529772" y="4255288"/>
            <a:ext cx="3262044" cy="1123520"/>
            <a:chOff x="4253235" y="713985"/>
            <a:chExt cx="3262044" cy="1123520"/>
          </a:xfrm>
        </p:grpSpPr>
        <p:sp>
          <p:nvSpPr>
            <p:cNvPr id="22" name="Скругленная прямоугольная выноска 21"/>
            <p:cNvSpPr/>
            <p:nvPr/>
          </p:nvSpPr>
          <p:spPr bwMode="auto">
            <a:xfrm>
              <a:off x="4265114" y="845681"/>
              <a:ext cx="3250165" cy="991824"/>
            </a:xfrm>
            <a:prstGeom prst="wedgeRoundRectCallout">
              <a:avLst>
                <a:gd name="adj1" fmla="val -52479"/>
                <a:gd name="adj2" fmla="val 8313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А то при документах появляется свой «маленький учет»</a:t>
              </a:r>
            </a:p>
          </p:txBody>
        </p:sp>
        <p:pic>
          <p:nvPicPr>
            <p:cNvPr id="23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235" y="713985"/>
              <a:ext cx="830262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22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2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50264" y="731056"/>
            <a:ext cx="6246000" cy="6246000"/>
            <a:chOff x="800993" y="908720"/>
            <a:chExt cx="6246000" cy="6246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239869" y="908720"/>
              <a:ext cx="3360165" cy="6246000"/>
              <a:chOff x="2241916" y="980728"/>
              <a:chExt cx="3360165" cy="6246000"/>
            </a:xfrm>
          </p:grpSpPr>
          <p:sp>
            <p:nvSpPr>
              <p:cNvPr id="37" name="Равнобедренный треугольник 36"/>
              <p:cNvSpPr/>
              <p:nvPr/>
            </p:nvSpPr>
            <p:spPr>
              <a:xfrm rot="3600000" flipV="1">
                <a:off x="1579081" y="3203728"/>
                <a:ext cx="6246000" cy="1800000"/>
              </a:xfrm>
              <a:prstGeom prst="triangle">
                <a:avLst/>
              </a:prstGeom>
              <a:gradFill>
                <a:gsLst>
                  <a:gs pos="0">
                    <a:schemeClr val="accent3"/>
                  </a:gs>
                  <a:gs pos="33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Равнобедренный треугольник 37"/>
              <p:cNvSpPr/>
              <p:nvPr/>
            </p:nvSpPr>
            <p:spPr>
              <a:xfrm rot="18000000" flipV="1">
                <a:off x="18916" y="3203728"/>
                <a:ext cx="6246000" cy="1800000"/>
              </a:xfrm>
              <a:prstGeom prst="triangle">
                <a:avLst/>
              </a:prstGeom>
              <a:gradFill>
                <a:gsLst>
                  <a:gs pos="0">
                    <a:schemeClr val="accent5"/>
                  </a:gs>
                  <a:gs pos="33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800993" y="1809750"/>
              <a:ext cx="6246000" cy="4440273"/>
              <a:chOff x="800993" y="1874651"/>
              <a:chExt cx="6246000" cy="4440273"/>
            </a:xfrm>
          </p:grpSpPr>
          <p:sp>
            <p:nvSpPr>
              <p:cNvPr id="29" name="Равнобедренный треугольник 28"/>
              <p:cNvSpPr/>
              <p:nvPr/>
            </p:nvSpPr>
            <p:spPr>
              <a:xfrm rot="10800000" flipV="1">
                <a:off x="800993" y="4514924"/>
                <a:ext cx="6246000" cy="1800000"/>
              </a:xfrm>
              <a:prstGeom prst="triangl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33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527864" y="5366109"/>
                <a:ext cx="2862945" cy="57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ru-RU" sz="1500" b="1" dirty="0" smtClean="0">
                    <a:latin typeface="Arial" pitchFamily="34" charset="0"/>
                    <a:cs typeface="Arial" pitchFamily="34" charset="0"/>
                  </a:rPr>
                  <a:t>Модель документооборота</a:t>
                </a:r>
              </a:p>
              <a:p>
                <a:pPr algn="ctr"/>
                <a:r>
                  <a:rPr lang="ru-RU" sz="1300" dirty="0" smtClean="0">
                    <a:latin typeface="Arial" pitchFamily="34" charset="0"/>
                    <a:cs typeface="Arial" pitchFamily="34" charset="0"/>
                  </a:rPr>
                  <a:t>(поведение документов)</a:t>
                </a:r>
                <a:endParaRPr lang="ru-RU" sz="13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352560" y="3031617"/>
                <a:ext cx="1853071" cy="574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ru-RU" sz="1500" b="1" dirty="0" smtClean="0">
                    <a:latin typeface="Arial" pitchFamily="34" charset="0"/>
                    <a:cs typeface="Arial" pitchFamily="34" charset="0"/>
                  </a:rPr>
                  <a:t>Учетная модель</a:t>
                </a:r>
              </a:p>
              <a:p>
                <a:pPr algn="ctr"/>
                <a:r>
                  <a:rPr lang="ru-RU" sz="1300" dirty="0" smtClean="0">
                    <a:latin typeface="Arial" pitchFamily="34" charset="0"/>
                    <a:cs typeface="Arial" pitchFamily="34" charset="0"/>
                  </a:rPr>
                  <a:t>(учетные показатели)</a:t>
                </a:r>
                <a:endParaRPr lang="ru-RU" sz="13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2" name="Группа 31"/>
              <p:cNvGrpSpPr/>
              <p:nvPr/>
            </p:nvGrpSpPr>
            <p:grpSpPr>
              <a:xfrm>
                <a:off x="1631654" y="1874651"/>
                <a:ext cx="4573977" cy="3959293"/>
                <a:chOff x="1631654" y="1874651"/>
                <a:chExt cx="4573977" cy="3959293"/>
              </a:xfrm>
            </p:grpSpPr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3917032" y="1874651"/>
                  <a:ext cx="0" cy="1648234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 flipH="1" flipV="1">
                  <a:off x="4572001" y="4869160"/>
                  <a:ext cx="1633630" cy="964784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 flipH="1">
                  <a:off x="1631654" y="4797152"/>
                  <a:ext cx="1788051" cy="1036792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1582932" y="3011731"/>
                <a:ext cx="2003818" cy="805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spcAft>
                    <a:spcPts val="400"/>
                  </a:spcAft>
                </a:pPr>
                <a:r>
                  <a:rPr lang="ru-RU" sz="1500" b="1" dirty="0" smtClean="0">
                    <a:latin typeface="Arial" pitchFamily="34" charset="0"/>
                    <a:cs typeface="Arial" pitchFamily="34" charset="0"/>
                  </a:rPr>
                  <a:t>Информационная</a:t>
                </a:r>
                <a:r>
                  <a:rPr lang="en-US" sz="1500" b="1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1500" b="1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sz="1500" b="1" dirty="0" smtClean="0">
                    <a:latin typeface="Arial" pitchFamily="34" charset="0"/>
                    <a:cs typeface="Arial" pitchFamily="34" charset="0"/>
                  </a:rPr>
                  <a:t>модель</a:t>
                </a:r>
              </a:p>
              <a:p>
                <a:pPr algn="r"/>
                <a:r>
                  <a:rPr lang="ru-RU" sz="1300" dirty="0" smtClean="0">
                    <a:latin typeface="Arial" pitchFamily="34" charset="0"/>
                    <a:cs typeface="Arial" pitchFamily="34" charset="0"/>
                  </a:rPr>
                  <a:t>(структура документов)</a:t>
                </a:r>
                <a:endParaRPr lang="ru-RU" sz="13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3419872" y="4084179"/>
              <a:ext cx="0" cy="648072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707904" y="3578724"/>
              <a:ext cx="0" cy="339159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219070" y="3628197"/>
              <a:ext cx="0" cy="747999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572000" y="4583849"/>
              <a:ext cx="0" cy="22041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3419704" y="4738544"/>
              <a:ext cx="638217" cy="368475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4057920" y="4810214"/>
              <a:ext cx="514080" cy="296804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 flipV="1">
              <a:off x="4225847" y="4376196"/>
              <a:ext cx="344151" cy="198696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3419704" y="3921874"/>
              <a:ext cx="281117" cy="162305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3917033" y="3453455"/>
              <a:ext cx="294945" cy="170285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3707904" y="3457984"/>
              <a:ext cx="209128" cy="12074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4002850" y="3632431"/>
              <a:ext cx="209128" cy="12074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3707905" y="3578725"/>
              <a:ext cx="294945" cy="170285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002850" y="3753171"/>
              <a:ext cx="0" cy="344804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3721892" y="4097975"/>
              <a:ext cx="280959" cy="162214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3419875" y="4084179"/>
              <a:ext cx="302664" cy="174742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3707905" y="3917884"/>
              <a:ext cx="294945" cy="170286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721892" y="4258921"/>
              <a:ext cx="0" cy="410834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3722539" y="4678065"/>
              <a:ext cx="335381" cy="193633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057920" y="4871698"/>
              <a:ext cx="0" cy="228213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4057920" y="4576050"/>
              <a:ext cx="512078" cy="295648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3722539" y="4379170"/>
              <a:ext cx="503309" cy="290585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 проекции модели системы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1037979" y="1591764"/>
            <a:ext cx="1773709" cy="1640876"/>
            <a:chOff x="683568" y="1572100"/>
            <a:chExt cx="1773709" cy="1640876"/>
          </a:xfrm>
          <a:solidFill>
            <a:schemeClr val="accent1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683568" y="1572100"/>
              <a:ext cx="1773709" cy="1640876"/>
            </a:xfrm>
            <a:prstGeom prst="roundRect">
              <a:avLst/>
            </a:prstGeom>
            <a:solidFill>
              <a:srgbClr val="D5EFFF"/>
            </a:solidFill>
            <a:ln w="254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88000" defTabSz="539750">
                <a:spcBef>
                  <a:spcPts val="0"/>
                </a:spcBef>
                <a:spcAft>
                  <a:spcPts val="400"/>
                </a:spcAft>
                <a:buClr>
                  <a:srgbClr val="006699"/>
                </a:buClr>
                <a:buSzPct val="150000"/>
                <a:defRPr/>
              </a:pPr>
              <a:endParaRPr lang="ru-RU" dirty="0">
                <a:solidFill>
                  <a:schemeClr val="accent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41" name="Picture 16" descr="I:\docs\reclama\$Events\2011\60 - SECR-2011 31окт-3 ноя 2011\1318256650_gtk-dnd-multipl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449" y="1761607"/>
              <a:ext cx="916780" cy="9167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1"/>
            <p:cNvSpPr txBox="1">
              <a:spLocks noChangeArrowheads="1"/>
            </p:cNvSpPr>
            <p:nvPr/>
          </p:nvSpPr>
          <p:spPr bwMode="auto">
            <a:xfrm>
              <a:off x="945109" y="2697711"/>
              <a:ext cx="1296144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600" dirty="0">
                  <a:solidFill>
                    <a:srgbClr val="006699"/>
                  </a:solidFill>
                </a:rPr>
                <a:t>Документы</a:t>
              </a:r>
            </a:p>
          </p:txBody>
        </p:sp>
      </p:grpSp>
      <p:grpSp>
        <p:nvGrpSpPr>
          <p:cNvPr id="43" name="Группа 8"/>
          <p:cNvGrpSpPr>
            <a:grpSpLocks/>
          </p:cNvGrpSpPr>
          <p:nvPr/>
        </p:nvGrpSpPr>
        <p:grpSpPr bwMode="auto">
          <a:xfrm>
            <a:off x="3659116" y="4672800"/>
            <a:ext cx="2320924" cy="1962138"/>
            <a:chOff x="3059832" y="3429000"/>
            <a:chExt cx="2728687" cy="2232248"/>
          </a:xfrm>
          <a:scene3d>
            <a:camera prst="perspectiveRelaxed"/>
            <a:lightRig rig="threePt" dir="t"/>
          </a:scene3d>
        </p:grpSpPr>
        <p:sp>
          <p:nvSpPr>
            <p:cNvPr id="44" name="Арка 43"/>
            <p:cNvSpPr/>
            <p:nvPr/>
          </p:nvSpPr>
          <p:spPr>
            <a:xfrm>
              <a:off x="3228093" y="3429000"/>
              <a:ext cx="2412801" cy="2232248"/>
            </a:xfrm>
            <a:prstGeom prst="blockArc">
              <a:avLst>
                <a:gd name="adj1" fmla="val 945293"/>
                <a:gd name="adj2" fmla="val 9853677"/>
                <a:gd name="adj3" fmla="val 20848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3955076" y="5149334"/>
              <a:ext cx="883442" cy="385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dirty="0"/>
                <a:t>Связь</a:t>
              </a:r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 rot="1020000">
              <a:off x="4972611" y="4519722"/>
              <a:ext cx="815908" cy="295305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20569317">
              <a:off x="3059832" y="4527660"/>
              <a:ext cx="815908" cy="296893"/>
            </a:xfrm>
            <a:prstGeom prst="triangle">
              <a:avLst>
                <a:gd name="adj" fmla="val 4981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944641" y="1567639"/>
            <a:ext cx="1774800" cy="1641600"/>
            <a:chOff x="5276851" y="1511300"/>
            <a:chExt cx="2103462" cy="1984173"/>
          </a:xfrm>
          <a:solidFill>
            <a:srgbClr val="D5EFFF"/>
          </a:solidFill>
          <a:scene3d>
            <a:camera prst="isometricOffAxis2Left"/>
            <a:lightRig rig="threePt" dir="t"/>
          </a:scene3d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5276851" y="1511300"/>
              <a:ext cx="2103462" cy="1984173"/>
            </a:xfrm>
            <a:prstGeom prst="roundRect">
              <a:avLst/>
            </a:prstGeom>
            <a:grpFill/>
            <a:ln w="254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88000" defTabSz="539750">
                <a:spcBef>
                  <a:spcPts val="0"/>
                </a:spcBef>
                <a:spcAft>
                  <a:spcPts val="400"/>
                </a:spcAft>
                <a:buClr>
                  <a:srgbClr val="006699"/>
                </a:buClr>
                <a:buSzPct val="150000"/>
                <a:defRPr/>
              </a:pPr>
              <a:endParaRPr lang="ru-RU" dirty="0">
                <a:solidFill>
                  <a:schemeClr val="accent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50" name="Picture 15" descr="I:\docs\reclama\$Events\2011\60 - SECR-2011 31окт-3 ноя 2011\1318256642_application-x-gnumeric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525" y="1725614"/>
              <a:ext cx="952723" cy="9536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15"/>
            <p:cNvSpPr txBox="1">
              <a:spLocks noChangeArrowheads="1"/>
            </p:cNvSpPr>
            <p:nvPr/>
          </p:nvSpPr>
          <p:spPr bwMode="auto">
            <a:xfrm>
              <a:off x="5694587" y="2708920"/>
              <a:ext cx="1253677" cy="58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rgbClr val="006699"/>
                  </a:solidFill>
                </a:rPr>
                <a:t>Учетные</a:t>
              </a:r>
              <a:br>
                <a:rPr lang="ru-RU" sz="1600" dirty="0">
                  <a:solidFill>
                    <a:srgbClr val="006699"/>
                  </a:solidFill>
                </a:rPr>
              </a:br>
              <a:r>
                <a:rPr lang="ru-RU" sz="1600" dirty="0">
                  <a:solidFill>
                    <a:srgbClr val="006699"/>
                  </a:solidFill>
                </a:rPr>
                <a:t>показатели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23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0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51421" y="78642"/>
            <a:ext cx="6246000" cy="6246000"/>
            <a:chOff x="800993" y="908720"/>
            <a:chExt cx="6246000" cy="6246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239869" y="908720"/>
              <a:ext cx="3360165" cy="6246000"/>
              <a:chOff x="2241916" y="980728"/>
              <a:chExt cx="3360165" cy="6246000"/>
            </a:xfrm>
          </p:grpSpPr>
          <p:sp>
            <p:nvSpPr>
              <p:cNvPr id="34" name="Равнобедренный треугольник 33"/>
              <p:cNvSpPr/>
              <p:nvPr/>
            </p:nvSpPr>
            <p:spPr>
              <a:xfrm rot="3600000" flipV="1">
                <a:off x="1579081" y="3203728"/>
                <a:ext cx="6246000" cy="1800000"/>
              </a:xfrm>
              <a:prstGeom prst="triangle">
                <a:avLst/>
              </a:prstGeom>
              <a:gradFill>
                <a:gsLst>
                  <a:gs pos="0">
                    <a:schemeClr val="accent3"/>
                  </a:gs>
                  <a:gs pos="33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Равнобедренный треугольник 34"/>
              <p:cNvSpPr/>
              <p:nvPr/>
            </p:nvSpPr>
            <p:spPr>
              <a:xfrm rot="18000000" flipV="1">
                <a:off x="18916" y="3203728"/>
                <a:ext cx="6246000" cy="1800000"/>
              </a:xfrm>
              <a:prstGeom prst="triangle">
                <a:avLst/>
              </a:prstGeom>
              <a:gradFill>
                <a:gsLst>
                  <a:gs pos="0">
                    <a:schemeClr val="accent5"/>
                  </a:gs>
                  <a:gs pos="33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800993" y="1809750"/>
              <a:ext cx="6246000" cy="4440273"/>
              <a:chOff x="800993" y="1874651"/>
              <a:chExt cx="6246000" cy="4440273"/>
            </a:xfrm>
          </p:grpSpPr>
          <p:sp>
            <p:nvSpPr>
              <p:cNvPr id="29" name="Равнобедренный треугольник 28"/>
              <p:cNvSpPr/>
              <p:nvPr/>
            </p:nvSpPr>
            <p:spPr>
              <a:xfrm rot="10800000" flipV="1">
                <a:off x="800993" y="4514924"/>
                <a:ext cx="6246000" cy="1800000"/>
              </a:xfrm>
              <a:prstGeom prst="triangl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33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1631654" y="1874651"/>
                <a:ext cx="4573977" cy="3959293"/>
                <a:chOff x="1631654" y="1874651"/>
                <a:chExt cx="4573977" cy="3959293"/>
              </a:xfrm>
            </p:grpSpPr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3917032" y="1874651"/>
                  <a:ext cx="0" cy="1648234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flipH="1" flipV="1">
                  <a:off x="4572001" y="4869160"/>
                  <a:ext cx="1633630" cy="964784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flipH="1">
                  <a:off x="1631654" y="4797152"/>
                  <a:ext cx="1788051" cy="1036792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3419872" y="4084179"/>
              <a:ext cx="0" cy="648072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707904" y="3578724"/>
              <a:ext cx="0" cy="339159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219070" y="3628197"/>
              <a:ext cx="0" cy="747999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572000" y="4583849"/>
              <a:ext cx="0" cy="22041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3419704" y="4738544"/>
              <a:ext cx="638217" cy="368475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4057920" y="4810214"/>
              <a:ext cx="514080" cy="296804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 flipV="1">
              <a:off x="4225847" y="4376196"/>
              <a:ext cx="344151" cy="198696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3419704" y="3921874"/>
              <a:ext cx="281117" cy="162305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3917033" y="3453455"/>
              <a:ext cx="294945" cy="170285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3707904" y="3457984"/>
              <a:ext cx="209128" cy="12074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4002850" y="3632431"/>
              <a:ext cx="209128" cy="12074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3707905" y="3578725"/>
              <a:ext cx="294945" cy="170285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002850" y="3753171"/>
              <a:ext cx="0" cy="344804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3721892" y="4097975"/>
              <a:ext cx="280959" cy="162214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3419875" y="4084179"/>
              <a:ext cx="302664" cy="174742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3707905" y="3917884"/>
              <a:ext cx="294945" cy="170286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721892" y="4258921"/>
              <a:ext cx="0" cy="410834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3722539" y="4678065"/>
              <a:ext cx="335381" cy="193633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057920" y="4871698"/>
              <a:ext cx="0" cy="228213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4057920" y="4576050"/>
              <a:ext cx="512078" cy="295648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3722539" y="4379170"/>
              <a:ext cx="503309" cy="290585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Диаграммы для проекций</a:t>
            </a:r>
          </a:p>
        </p:txBody>
      </p:sp>
      <p:pic>
        <p:nvPicPr>
          <p:cNvPr id="36" name="Picture 10" descr="RMS - Диаграмма классов докумен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7" t="-1346" r="-1167" b="-1346"/>
          <a:stretch>
            <a:fillRect/>
          </a:stretch>
        </p:blipFill>
        <p:spPr bwMode="auto">
          <a:xfrm>
            <a:off x="1052605" y="1405250"/>
            <a:ext cx="3548062" cy="2808287"/>
          </a:xfrm>
          <a:prstGeom prst="rect">
            <a:avLst/>
          </a:prstGeom>
          <a:solidFill>
            <a:srgbClr val="F0F0F0"/>
          </a:solidFill>
          <a:ln>
            <a:noFill/>
          </a:ln>
          <a:scene3d>
            <a:camera prst="perspectiveHeroicExtremeRightFacing"/>
            <a:lightRig rig="threePt" dir="t"/>
          </a:scene3d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RMS - фрагмент плана сче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5" t="-1790" r="-1315" b="-1790"/>
          <a:stretch>
            <a:fillRect/>
          </a:stretch>
        </p:blipFill>
        <p:spPr bwMode="auto">
          <a:xfrm>
            <a:off x="6150463" y="1284082"/>
            <a:ext cx="2967038" cy="2967037"/>
          </a:xfrm>
          <a:prstGeom prst="rect">
            <a:avLst/>
          </a:prstGeom>
          <a:solidFill>
            <a:srgbClr val="F0F0F0"/>
          </a:solidFill>
          <a:ln>
            <a:noFill/>
          </a:ln>
          <a:scene3d>
            <a:camera prst="perspectiveHeroicExtremeLeftFacing"/>
            <a:lightRig rig="threePt" dir="t"/>
          </a:scene3d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RMS - Диаграмма состояний документ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8" t="-691" r="-928" b="-691"/>
          <a:stretch>
            <a:fillRect/>
          </a:stretch>
        </p:blipFill>
        <p:spPr bwMode="auto">
          <a:xfrm>
            <a:off x="4056736" y="4117914"/>
            <a:ext cx="2612493" cy="2700952"/>
          </a:xfrm>
          <a:prstGeom prst="rect">
            <a:avLst/>
          </a:prstGeom>
          <a:solidFill>
            <a:srgbClr val="E7EE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24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2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Диаграммы учета</a:t>
            </a:r>
            <a:endParaRPr lang="ru-RU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9" y="1217611"/>
            <a:ext cx="6789752" cy="488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055535" y="1260484"/>
            <a:ext cx="3236995" cy="1326548"/>
            <a:chOff x="4265114" y="1094985"/>
            <a:chExt cx="3236995" cy="1326548"/>
          </a:xfrm>
        </p:grpSpPr>
        <p:sp>
          <p:nvSpPr>
            <p:cNvPr id="7" name="Скругленная прямоугольная выноска 6"/>
            <p:cNvSpPr/>
            <p:nvPr/>
          </p:nvSpPr>
          <p:spPr bwMode="auto">
            <a:xfrm>
              <a:off x="4265114" y="1226681"/>
              <a:ext cx="3236995" cy="1194852"/>
            </a:xfrm>
            <a:prstGeom prst="wedgeRoundRectCallout">
              <a:avLst>
                <a:gd name="adj1" fmla="val -54938"/>
                <a:gd name="adj2" fmla="val 70380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Показывают, как отражается движение ресурсов в учете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795" y="1094985"/>
              <a:ext cx="830262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972" y="2316128"/>
            <a:ext cx="2100804" cy="71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92531" y="3369599"/>
            <a:ext cx="3457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i="1" dirty="0"/>
              <a:t>Статья </a:t>
            </a:r>
            <a:r>
              <a:rPr lang="ru-RU" i="1" dirty="0">
                <a:hlinkClick r:id="rId5"/>
              </a:rPr>
              <a:t>«Диаграммы учета: </a:t>
            </a:r>
            <a:br>
              <a:rPr lang="ru-RU" i="1" dirty="0">
                <a:hlinkClick r:id="rId5"/>
              </a:rPr>
            </a:br>
            <a:r>
              <a:rPr lang="ru-RU" i="1" dirty="0">
                <a:hlinkClick r:id="rId5"/>
              </a:rPr>
              <a:t>мост между бухгалтером </a:t>
            </a:r>
            <a:r>
              <a:rPr lang="ru-RU" i="1" dirty="0" smtClean="0">
                <a:hlinkClick r:id="rId5"/>
              </a:rPr>
              <a:t/>
            </a:r>
            <a:br>
              <a:rPr lang="ru-RU" i="1" dirty="0" smtClean="0">
                <a:hlinkClick r:id="rId5"/>
              </a:rPr>
            </a:br>
            <a:r>
              <a:rPr lang="ru-RU" i="1" dirty="0" smtClean="0">
                <a:hlinkClick r:id="rId5"/>
              </a:rPr>
              <a:t>и </a:t>
            </a:r>
            <a:r>
              <a:rPr lang="ru-RU" i="1" dirty="0">
                <a:hlinkClick r:id="rId5"/>
              </a:rPr>
              <a:t>разработчиком»</a:t>
            </a:r>
            <a:r>
              <a:rPr lang="ru-RU" i="1" dirty="0"/>
              <a:t> </a:t>
            </a:r>
            <a:br>
              <a:rPr lang="ru-RU" i="1" dirty="0"/>
            </a:br>
            <a:r>
              <a:rPr lang="ru-RU" i="1" dirty="0"/>
              <a:t>(журнал «Бухгалтер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и </a:t>
            </a:r>
            <a:r>
              <a:rPr lang="ru-RU" i="1" dirty="0"/>
              <a:t>компьютер», №5-2011)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25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9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Диаграммы учета для бизнеса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Бухгалтеры могут применять диаграммы учета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для разработки учетной политики.</a:t>
            </a:r>
          </a:p>
        </p:txBody>
      </p:sp>
      <p:pic>
        <p:nvPicPr>
          <p:cNvPr id="5" name="Picture 6" descr="ПС бухгалтерский - exc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39" y="2149241"/>
            <a:ext cx="3525901" cy="43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ПС бухгалтерский - прим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09" y="2163773"/>
            <a:ext cx="4424533" cy="43211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8372683" y="1200020"/>
            <a:ext cx="2739224" cy="828675"/>
            <a:chOff x="4572000" y="1211610"/>
            <a:chExt cx="2054418" cy="828675"/>
          </a:xfrm>
        </p:grpSpPr>
        <p:sp>
          <p:nvSpPr>
            <p:cNvPr id="8" name="Скругленная прямоугольная выноска 7"/>
            <p:cNvSpPr/>
            <p:nvPr/>
          </p:nvSpPr>
          <p:spPr bwMode="auto">
            <a:xfrm>
              <a:off x="4572000" y="1343373"/>
              <a:ext cx="2054418" cy="696912"/>
            </a:xfrm>
            <a:prstGeom prst="wedgeRoundRectCallout">
              <a:avLst>
                <a:gd name="adj1" fmla="val -44755"/>
                <a:gd name="adj2" fmla="val 8439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Они нагляднее, чем </a:t>
              </a:r>
              <a:r>
                <a:rPr lang="en-US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Excel</a:t>
              </a:r>
              <a:endParaRPr lang="ru-RU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9" name="Рисунок 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275" y="1211610"/>
              <a:ext cx="62100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26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4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Документооборот – объектная модель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Объекты с атрибутами и методами – элементы единого языка для предметной области и способ их соединения в сложные конструкции</a:t>
            </a:r>
          </a:p>
          <a:p>
            <a:r>
              <a:rPr lang="ru-RU" dirty="0"/>
              <a:t>Для отражения документооборота используем </a:t>
            </a:r>
            <a:r>
              <a:rPr lang="ru-RU" b="1" dirty="0"/>
              <a:t>состояние документа</a:t>
            </a:r>
            <a:r>
              <a:rPr lang="ru-RU" dirty="0"/>
              <a:t> </a:t>
            </a:r>
          </a:p>
          <a:p>
            <a:r>
              <a:rPr lang="ru-RU" b="1" dirty="0"/>
              <a:t>Диаграмма классов </a:t>
            </a:r>
            <a:r>
              <a:rPr lang="ru-RU" dirty="0"/>
              <a:t>и </a:t>
            </a:r>
            <a:r>
              <a:rPr lang="ru-RU" b="1" dirty="0"/>
              <a:t>диаграмма состояний</a:t>
            </a:r>
            <a:r>
              <a:rPr lang="ru-RU" dirty="0"/>
              <a:t> UML – визуальный образ для наглядного представления</a:t>
            </a:r>
          </a:p>
          <a:p>
            <a:r>
              <a:rPr lang="ru-RU" dirty="0"/>
              <a:t>Объекты в программе – способ отражения модели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реализацию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27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9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Модель должен понимать заказчик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/>
              <a:t>Классы соответствуют бизнес-объектам – </a:t>
            </a:r>
            <a:br>
              <a:rPr lang="ru-RU" altLang="ru-RU" dirty="0"/>
            </a:br>
            <a:r>
              <a:rPr lang="ru-RU" altLang="ru-RU" dirty="0"/>
              <a:t>заказчик видит знакомые </a:t>
            </a:r>
            <a:r>
              <a:rPr lang="ru-RU" altLang="ru-RU" dirty="0" smtClean="0"/>
              <a:t>названия</a:t>
            </a:r>
            <a:endParaRPr lang="ru-RU" altLang="ru-RU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" t="-496" r="-351" b="-496"/>
          <a:stretch>
            <a:fillRect/>
          </a:stretch>
        </p:blipFill>
        <p:spPr bwMode="auto">
          <a:xfrm>
            <a:off x="1022927" y="2309544"/>
            <a:ext cx="5778959" cy="41047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930860" y="1941662"/>
            <a:ext cx="1955905" cy="1012498"/>
          </a:xfrm>
          <a:prstGeom prst="wedgeRoundRectCallout">
            <a:avLst>
              <a:gd name="adj1" fmla="val -63278"/>
              <a:gd name="adj2" fmla="val 90702"/>
              <a:gd name="adj3" fmla="val 16667"/>
            </a:avLst>
          </a:prstGeom>
          <a:solidFill>
            <a:srgbClr val="FFFFCA"/>
          </a:solidFill>
          <a:ln w="28575">
            <a:solidFill>
              <a:srgbClr val="BFBFB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Представляем диаграммой классов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930860" y="5014763"/>
            <a:ext cx="2491009" cy="864096"/>
          </a:xfrm>
          <a:prstGeom prst="wedgeRoundRectCallout">
            <a:avLst>
              <a:gd name="adj1" fmla="val -71680"/>
              <a:gd name="adj2" fmla="val 32781"/>
              <a:gd name="adj3" fmla="val 16667"/>
            </a:avLst>
          </a:prstGeom>
          <a:solidFill>
            <a:srgbClr val="FFFFCA"/>
          </a:solidFill>
          <a:ln w="28575">
            <a:solidFill>
              <a:srgbClr val="BFBFB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Используем цветовые выделения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28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1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нужно усложнять </a:t>
            </a:r>
            <a:r>
              <a:rPr lang="ru-RU" dirty="0" smtClean="0"/>
              <a:t>диаграмму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1313" lvl="1" indent="-341313">
              <a:spcAft>
                <a:spcPts val="400"/>
              </a:spcAft>
              <a:buClr>
                <a:srgbClr val="FF0000"/>
              </a:buClr>
              <a:buSzPct val="110000"/>
              <a:buFont typeface="Wingdings" pitchFamily="2" charset="2"/>
              <a:buChar char=""/>
              <a:tabLst>
                <a:tab pos="468000" algn="l"/>
              </a:tabLst>
              <a:defRPr/>
            </a:pPr>
            <a:r>
              <a:rPr lang="ru-RU" sz="2400" dirty="0"/>
              <a:t>Не нужно</a:t>
            </a:r>
            <a:endParaRPr lang="ru-RU" dirty="0"/>
          </a:p>
          <a:p>
            <a:pPr lvl="1"/>
            <a:r>
              <a:rPr lang="ru-RU" dirty="0"/>
              <a:t>Стараться изобразить </a:t>
            </a:r>
            <a:br>
              <a:rPr lang="ru-RU" dirty="0"/>
            </a:br>
            <a:r>
              <a:rPr lang="ru-RU" dirty="0"/>
              <a:t>все классы на одной диаграмме</a:t>
            </a:r>
          </a:p>
          <a:p>
            <a:pPr lvl="1"/>
            <a:r>
              <a:rPr lang="ru-RU" dirty="0"/>
              <a:t>Отображать </a:t>
            </a:r>
            <a:br>
              <a:rPr lang="ru-RU" dirty="0"/>
            </a:br>
            <a:r>
              <a:rPr lang="ru-RU" dirty="0"/>
              <a:t>вспомогательные атрибуты</a:t>
            </a:r>
          </a:p>
          <a:p>
            <a:pPr lvl="1"/>
            <a:r>
              <a:rPr lang="ru-RU" dirty="0"/>
              <a:t>Использовать </a:t>
            </a:r>
            <a:br>
              <a:rPr lang="ru-RU" dirty="0"/>
            </a:br>
            <a:r>
              <a:rPr lang="ru-RU" dirty="0"/>
              <a:t>технические коды</a:t>
            </a:r>
          </a:p>
          <a:p>
            <a:pPr lvl="1">
              <a:spcAft>
                <a:spcPts val="1200"/>
              </a:spcAft>
            </a:pPr>
            <a:r>
              <a:rPr lang="ru-RU" dirty="0" smtClean="0"/>
              <a:t>Применять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сложную нотацию</a:t>
            </a:r>
          </a:p>
          <a:p>
            <a:pPr marL="341313" lvl="1" indent="-341313">
              <a:spcAft>
                <a:spcPts val="800"/>
              </a:spcAft>
              <a:buClr>
                <a:srgbClr val="008A3E"/>
              </a:buClr>
              <a:buSzPct val="110000"/>
              <a:buFont typeface="Wingdings" pitchFamily="2" charset="2"/>
              <a:buChar char=""/>
            </a:pPr>
            <a:r>
              <a:rPr lang="ru-RU" sz="2400" dirty="0"/>
              <a:t>Диаграммы должны понимать заказчики, </a:t>
            </a:r>
            <a:br>
              <a:rPr lang="ru-RU" sz="2400" dirty="0"/>
            </a:br>
            <a:r>
              <a:rPr lang="ru-RU" sz="2400" dirty="0"/>
              <a:t>а не только разработчики</a:t>
            </a:r>
            <a:endParaRPr lang="ru-RU" dirty="0"/>
          </a:p>
          <a:p>
            <a:endParaRPr lang="ru-RU" dirty="0"/>
          </a:p>
        </p:txBody>
      </p:sp>
      <p:pic>
        <p:nvPicPr>
          <p:cNvPr id="7" name="Picture 10" descr="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67" y="1062361"/>
            <a:ext cx="4118057" cy="523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7275867" y="1068788"/>
            <a:ext cx="4097649" cy="5226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7276964" y="1068791"/>
            <a:ext cx="4116960" cy="52269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29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73" y="0"/>
            <a:ext cx="5754662" cy="6858000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251587" y="2096271"/>
            <a:ext cx="3221345" cy="576411"/>
          </a:xfrm>
          <a:prstGeom prst="wedgeRoundRectCallout">
            <a:avLst>
              <a:gd name="adj1" fmla="val 66756"/>
              <a:gd name="adj2" fmla="val -27611"/>
              <a:gd name="adj3" fmla="val 16667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Бизнес-уровень</a:t>
            </a:r>
            <a:endParaRPr lang="ru-RU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251587" y="3261367"/>
            <a:ext cx="3245929" cy="576411"/>
          </a:xfrm>
          <a:prstGeom prst="wedgeRoundRectCallout">
            <a:avLst>
              <a:gd name="adj1" fmla="val 66756"/>
              <a:gd name="adj2" fmla="val -27611"/>
              <a:gd name="adj3" fmla="val 16667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приложения</a:t>
            </a:r>
            <a:endParaRPr lang="ru-RU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251587" y="4868903"/>
            <a:ext cx="3270513" cy="576411"/>
          </a:xfrm>
          <a:prstGeom prst="wedgeRoundRectCallout">
            <a:avLst>
              <a:gd name="adj1" fmla="val 66756"/>
              <a:gd name="adj2" fmla="val -27611"/>
              <a:gd name="adj3" fmla="val 16667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уровень</a:t>
            </a:r>
            <a:endParaRPr lang="ru-RU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07277" y="1347019"/>
            <a:ext cx="3923071" cy="29791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646903" y="4037988"/>
            <a:ext cx="3270513" cy="576411"/>
          </a:xfrm>
          <a:prstGeom prst="wedgeRoundRectCallout">
            <a:avLst>
              <a:gd name="adj1" fmla="val 101329"/>
              <a:gd name="adj2" fmla="val -78784"/>
              <a:gd name="adj3" fmla="val 16667"/>
            </a:avLst>
          </a:prstGeom>
          <a:solidFill>
            <a:srgbClr val="F8E8EB"/>
          </a:solidFill>
          <a:ln w="28575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 доклада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3</a:t>
            </a:fld>
            <a:r>
              <a:rPr lang="ru-RU" smtClean="0"/>
              <a:t>/33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99" y="800495"/>
            <a:ext cx="10548000" cy="684000"/>
          </a:xfrm>
        </p:spPr>
        <p:txBody>
          <a:bodyPr/>
          <a:lstStyle/>
          <a:p>
            <a:r>
              <a:rPr lang="en-US" dirty="0" err="1" smtClean="0"/>
              <a:t>Archimate</a:t>
            </a:r>
            <a:r>
              <a:rPr lang="ru-RU" dirty="0"/>
              <a:t>: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концептуальная модель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7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Модель документооборота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64000" y="1296000"/>
            <a:ext cx="7754561" cy="4860000"/>
          </a:xfrm>
        </p:spPr>
        <p:txBody>
          <a:bodyPr/>
          <a:lstStyle/>
          <a:p>
            <a:r>
              <a:rPr lang="ru-RU" sz="2200" dirty="0"/>
              <a:t>Документу приписываем </a:t>
            </a:r>
            <a:r>
              <a:rPr lang="ru-RU" sz="2200" dirty="0">
                <a:solidFill>
                  <a:srgbClr val="006699"/>
                </a:solidFill>
              </a:rPr>
              <a:t>состояние,</a:t>
            </a:r>
            <a:r>
              <a:rPr lang="ru-RU" sz="2200" dirty="0"/>
              <a:t> оно определяет этап жизненного цикла</a:t>
            </a:r>
          </a:p>
          <a:p>
            <a:pPr lvl="1"/>
            <a:r>
              <a:rPr lang="ru-RU" dirty="0"/>
              <a:t>Какие действия можно совершать и кому</a:t>
            </a:r>
          </a:p>
          <a:p>
            <a:pPr lvl="1"/>
            <a:r>
              <a:rPr lang="ru-RU" dirty="0"/>
              <a:t>Кто отвечает за обработку документа</a:t>
            </a:r>
          </a:p>
          <a:p>
            <a:r>
              <a:rPr lang="ru-RU" sz="2200" dirty="0"/>
              <a:t>Возможные изменения состояний документа образуют </a:t>
            </a:r>
            <a:r>
              <a:rPr lang="ru-RU" sz="2200" dirty="0">
                <a:solidFill>
                  <a:srgbClr val="006699"/>
                </a:solidFill>
              </a:rPr>
              <a:t>граф переходов </a:t>
            </a:r>
            <a:r>
              <a:rPr lang="ru-RU" sz="2200" dirty="0"/>
              <a:t>– </a:t>
            </a:r>
            <a:r>
              <a:rPr lang="ru-RU" altLang="ru-RU" sz="2200" dirty="0" err="1"/>
              <a:t>State</a:t>
            </a:r>
            <a:r>
              <a:rPr lang="ru-RU" altLang="ru-RU" sz="2200" dirty="0"/>
              <a:t> </a:t>
            </a:r>
            <a:r>
              <a:rPr lang="ru-RU" altLang="ru-RU" sz="2200" dirty="0" err="1"/>
              <a:t>machine</a:t>
            </a:r>
            <a:r>
              <a:rPr lang="ru-RU" altLang="ru-RU" sz="2200" dirty="0"/>
              <a:t> </a:t>
            </a:r>
            <a:r>
              <a:rPr lang="ru-RU" altLang="ru-RU" sz="2200" dirty="0" err="1"/>
              <a:t>diagram</a:t>
            </a:r>
            <a:endParaRPr lang="ru-RU" sz="2200" dirty="0"/>
          </a:p>
          <a:p>
            <a:endParaRPr lang="ru-RU" dirty="0"/>
          </a:p>
        </p:txBody>
      </p:sp>
      <p:grpSp>
        <p:nvGrpSpPr>
          <p:cNvPr id="5" name="Группа 5"/>
          <p:cNvGrpSpPr>
            <a:grpSpLocks/>
          </p:cNvGrpSpPr>
          <p:nvPr/>
        </p:nvGrpSpPr>
        <p:grpSpPr bwMode="auto">
          <a:xfrm>
            <a:off x="991060" y="4800786"/>
            <a:ext cx="5388068" cy="1122953"/>
            <a:chOff x="1572146" y="4292154"/>
            <a:chExt cx="5388068" cy="1122833"/>
          </a:xfrm>
        </p:grpSpPr>
        <p:sp>
          <p:nvSpPr>
            <p:cNvPr id="6" name="Скругленный прямоугольник 5"/>
            <p:cNvSpPr/>
            <p:nvPr userDrawn="1"/>
          </p:nvSpPr>
          <p:spPr>
            <a:xfrm>
              <a:off x="1572146" y="4292154"/>
              <a:ext cx="5388068" cy="112283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88000" defTabSz="539750">
                <a:spcBef>
                  <a:spcPts val="0"/>
                </a:spcBef>
                <a:spcAft>
                  <a:spcPts val="400"/>
                </a:spcAft>
                <a:buClr>
                  <a:srgbClr val="006699"/>
                </a:buClr>
                <a:buSzPct val="150000"/>
                <a:defRPr/>
              </a:pPr>
              <a:r>
                <a:rPr lang="ru-RU" dirty="0">
                  <a:solidFill>
                    <a:srgbClr val="006699"/>
                  </a:solidFill>
                </a:rPr>
                <a:t>Язык ООП «с расширениями».</a:t>
              </a:r>
            </a:p>
            <a:p>
              <a:pPr marL="1188000" defTabSz="539750">
                <a:spcBef>
                  <a:spcPts val="0"/>
                </a:spcBef>
                <a:spcAft>
                  <a:spcPts val="400"/>
                </a:spcAft>
                <a:buClr>
                  <a:srgbClr val="006699"/>
                </a:buClr>
                <a:buSzPct val="150000"/>
                <a:defRPr/>
              </a:pPr>
              <a:r>
                <a:rPr lang="ru-RU" dirty="0">
                  <a:solidFill>
                    <a:srgbClr val="006699"/>
                  </a:solidFill>
                </a:rPr>
                <a:t>Названия состояний и переходов – </a:t>
              </a:r>
              <a:br>
                <a:rPr lang="ru-RU" dirty="0">
                  <a:solidFill>
                    <a:srgbClr val="006699"/>
                  </a:solidFill>
                </a:rPr>
              </a:br>
              <a:r>
                <a:rPr lang="ru-RU" dirty="0">
                  <a:solidFill>
                    <a:srgbClr val="006699"/>
                  </a:solidFill>
                </a:rPr>
                <a:t>на языке </a:t>
              </a:r>
              <a:r>
                <a:rPr lang="ru-RU" dirty="0" smtClean="0">
                  <a:solidFill>
                    <a:srgbClr val="006699"/>
                  </a:solidFill>
                </a:rPr>
                <a:t>бизнеса</a:t>
              </a:r>
              <a:endParaRPr lang="ru-RU" dirty="0">
                <a:solidFill>
                  <a:srgbClr val="006699"/>
                </a:solidFill>
              </a:endParaRPr>
            </a:p>
          </p:txBody>
        </p:sp>
        <p:pic>
          <p:nvPicPr>
            <p:cNvPr id="7" name="Picture 10" descr="C:\Users\avelyaninova\Desktop\1319030080_info-chat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221" y="4390248"/>
              <a:ext cx="936625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 descr="OrderSt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172" y="1463442"/>
            <a:ext cx="2357437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9751184" y="982430"/>
            <a:ext cx="992188" cy="508000"/>
          </a:xfrm>
          <a:prstGeom prst="wedgeRoundRectCallout">
            <a:avLst>
              <a:gd name="adj1" fmla="val -38385"/>
              <a:gd name="adj2" fmla="val 82816"/>
              <a:gd name="adj3" fmla="val 16667"/>
            </a:avLst>
          </a:prstGeom>
          <a:solidFill>
            <a:srgbClr val="FFFFCA"/>
          </a:solidFill>
          <a:ln w="28575">
            <a:solidFill>
              <a:srgbClr val="BFBFB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UML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30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98" y="431999"/>
            <a:ext cx="11262037" cy="684000"/>
          </a:xfrm>
        </p:spPr>
        <p:txBody>
          <a:bodyPr/>
          <a:lstStyle/>
          <a:p>
            <a:r>
              <a:rPr lang="ru-RU" altLang="ru-RU" dirty="0"/>
              <a:t>Наглядно представляет сложный документооборот</a:t>
            </a:r>
            <a:endParaRPr lang="ru-RU" dirty="0"/>
          </a:p>
        </p:txBody>
      </p:sp>
      <p:pic>
        <p:nvPicPr>
          <p:cNvPr id="5" name="Picture 2" descr="OrderStateMulty-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" t="-2203" r="-1015" b="-2203"/>
          <a:stretch>
            <a:fillRect/>
          </a:stretch>
        </p:blipFill>
        <p:spPr>
          <a:xfrm>
            <a:off x="928241" y="955343"/>
            <a:ext cx="6838181" cy="575761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31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9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Переходы документов и бизнес-функции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42" y="1007824"/>
            <a:ext cx="8143000" cy="5627928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289058" y="1965564"/>
            <a:ext cx="2325330" cy="589936"/>
          </a:xfrm>
          <a:prstGeom prst="wedgeRoundRectCallout">
            <a:avLst>
              <a:gd name="adj1" fmla="val -79605"/>
              <a:gd name="adj2" fmla="val 69267"/>
              <a:gd name="adj3" fmla="val 16667"/>
            </a:avLst>
          </a:prstGeom>
          <a:solidFill>
            <a:srgbClr val="FFFFCA"/>
          </a:solidFill>
          <a:ln w="28575">
            <a:solidFill>
              <a:srgbClr val="BFBFB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 готов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передаче на склад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9091780" y="1234218"/>
            <a:ext cx="2692737" cy="1831974"/>
          </a:xfrm>
          <a:prstGeom prst="wedgeRoundRectCallout">
            <a:avLst>
              <a:gd name="adj1" fmla="val -46167"/>
              <a:gd name="adj2" fmla="val -12578"/>
              <a:gd name="adj3" fmla="val 16667"/>
            </a:avLst>
          </a:prstGeom>
          <a:solidFill>
            <a:srgbClr val="FFFFCA"/>
          </a:solidFill>
          <a:ln w="28575">
            <a:solidFill>
              <a:srgbClr val="BFBFB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Переходы фиксируют выполнение бизнес-функции, а состояния соответствуют передаче по этапам обработки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32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9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в заключение…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Нет схем правильных и неправильных – 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есть </a:t>
            </a:r>
            <a:r>
              <a:rPr lang="ru-RU" b="1" dirty="0">
                <a:solidFill>
                  <a:prstClr val="black"/>
                </a:solidFill>
              </a:rPr>
              <a:t>облегчающие коммуникацию</a:t>
            </a:r>
            <a:r>
              <a:rPr lang="ru-RU" dirty="0">
                <a:solidFill>
                  <a:prstClr val="black"/>
                </a:solidFill>
              </a:rPr>
              <a:t> и бесполезные для нее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Нотация должна пониматься всеми, а не только автором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Визуальное описание эффективнее текста,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но не заменяет его</a:t>
            </a:r>
          </a:p>
          <a:p>
            <a:pPr lvl="1"/>
            <a:endParaRPr lang="ru-RU" sz="1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3200" dirty="0">
                <a:solidFill>
                  <a:prstClr val="black"/>
                </a:solidFill>
              </a:rPr>
              <a:t>Вопросы? Обращайтесь!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921" y="488272"/>
            <a:ext cx="2339574" cy="1131549"/>
          </a:xfrm>
          <a:prstGeom prst="rect">
            <a:avLst/>
          </a:prstGeom>
        </p:spPr>
      </p:pic>
      <p:sp>
        <p:nvSpPr>
          <p:cNvPr id="6" name="Текст 1"/>
          <p:cNvSpPr txBox="1">
            <a:spLocks/>
          </p:cNvSpPr>
          <p:nvPr/>
        </p:nvSpPr>
        <p:spPr>
          <a:xfrm>
            <a:off x="2196799" y="4964181"/>
            <a:ext cx="3140368" cy="1274059"/>
          </a:xfrm>
          <a:prstGeom prst="rect">
            <a:avLst/>
          </a:prstGeom>
        </p:spPr>
        <p:txBody>
          <a:bodyPr/>
          <a:lstStyle>
            <a:lvl1pPr marL="342900" indent="-342900" algn="l" defTabSz="53975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 3" panose="05040102010807070707" pitchFamily="18" charset="2"/>
              <a:buChar char=""/>
              <a:defRPr lang="ru-RU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42900" algn="l" defTabSz="539750" rtl="0" eaLnBrk="1" fontAlgn="base" hangingPunct="1"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85825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6963" marR="0" indent="-1730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96988" marR="0" indent="-1825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ru-RU" dirty="0" smtClean="0"/>
              <a:t>Максим </a:t>
            </a:r>
            <a:r>
              <a:rPr lang="ru-RU" dirty="0" err="1" smtClean="0"/>
              <a:t>Цепков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hlinkClick r:id="rId3"/>
              </a:rPr>
              <a:t>http://mtsepkov.org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>
                <a:hlinkClick r:id="rId4"/>
              </a:rPr>
              <a:t>maks</a:t>
            </a:r>
            <a:r>
              <a:rPr lang="en-US" dirty="0" smtClean="0">
                <a:hlinkClick r:id="rId4"/>
              </a:rPr>
              <a:t>.</a:t>
            </a:r>
            <a:r>
              <a:rPr lang="en-US" dirty="0" err="1" smtClean="0">
                <a:hlinkClick r:id="rId4"/>
              </a:rPr>
              <a:t>tsepkov</a:t>
            </a:r>
            <a:r>
              <a:rPr lang="ru-RU" dirty="0" smtClean="0">
                <a:hlinkClick r:id="rId4"/>
              </a:rPr>
              <a:t>@</a:t>
            </a:r>
            <a:r>
              <a:rPr lang="en-US" dirty="0" err="1" smtClean="0">
                <a:hlinkClick r:id="rId4"/>
              </a:rPr>
              <a:t>ya</a:t>
            </a:r>
            <a:r>
              <a:rPr lang="ru-RU" dirty="0" smtClean="0">
                <a:hlinkClick r:id="rId4"/>
              </a:rPr>
              <a:t>.</a:t>
            </a:r>
            <a:r>
              <a:rPr lang="ru-RU" dirty="0" err="1" smtClean="0">
                <a:hlinkClick r:id="rId4"/>
              </a:rPr>
              <a:t>ru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43" y="5017981"/>
            <a:ext cx="1055250" cy="11664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 1 (с границей) 7"/>
          <p:cNvSpPr/>
          <p:nvPr/>
        </p:nvSpPr>
        <p:spPr>
          <a:xfrm>
            <a:off x="5373920" y="5080189"/>
            <a:ext cx="6065874" cy="1034007"/>
          </a:xfrm>
          <a:prstGeom prst="accentCallout1">
            <a:avLst>
              <a:gd name="adj1" fmla="val 37003"/>
              <a:gd name="adj2" fmla="val -128"/>
              <a:gd name="adj3" fmla="val 45995"/>
              <a:gd name="adj4" fmla="val -8446"/>
            </a:avLst>
          </a:prstGeom>
          <a:solidFill>
            <a:srgbClr val="E6E6E6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pPr>
              <a:defRPr/>
            </a:pP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сайте много материалов по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анализу и архитектуре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Agile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ведению проектов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9"/>
              </a:rPr>
              <a:t>управлению знаниями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мои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0"/>
              </a:rPr>
              <a:t>доклады, статьи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  <a:hlinkClick r:id="rId11"/>
              </a:rPr>
              <a:t>конспекты книг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35632" y="4898511"/>
            <a:ext cx="10520218" cy="0"/>
          </a:xfrm>
          <a:prstGeom prst="lin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33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6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Архитектура предприятия в целом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бизнес-уровень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4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0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Неформальный бизнес-процесс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883321" y="4945330"/>
            <a:ext cx="3028336" cy="1184008"/>
          </a:xfrm>
          <a:prstGeom prst="wedgeRoundRectCallout">
            <a:avLst>
              <a:gd name="adj1" fmla="val -70469"/>
              <a:gd name="adj2" fmla="val -50061"/>
              <a:gd name="adj3" fmla="val 16667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схема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уровней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Archimate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в вольной нотации </a:t>
            </a:r>
            <a:b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понимается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</a:t>
            </a:r>
            <a:endParaRPr lang="ru-RU" sz="1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963561" y="1500196"/>
            <a:ext cx="2713703" cy="643233"/>
          </a:xfrm>
          <a:prstGeom prst="wedgeRoundRectCallout">
            <a:avLst>
              <a:gd name="adj1" fmla="val 42516"/>
              <a:gd name="adj2" fmla="val 1241"/>
              <a:gd name="adj3" fmla="val 16667"/>
            </a:avLst>
          </a:prstGeom>
          <a:solidFill>
            <a:srgbClr val="D1E9F7"/>
          </a:solidFill>
          <a:ln w="28575">
            <a:solidFill>
              <a:srgbClr val="2185B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снабжение магазинов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44" y="2762866"/>
            <a:ext cx="5407132" cy="3660160"/>
          </a:xfrm>
          <a:prstGeom prst="rect">
            <a:avLst/>
          </a:prstGeom>
          <a:noFill/>
          <a:ln w="19050">
            <a:solidFill>
              <a:srgbClr val="2185B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5" y="1848470"/>
            <a:ext cx="3264311" cy="2057972"/>
          </a:xfrm>
          <a:prstGeom prst="rect">
            <a:avLst/>
          </a:prstGeom>
          <a:ln w="19050">
            <a:solidFill>
              <a:srgbClr val="2185BA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792" y="1032954"/>
            <a:ext cx="3114280" cy="2123204"/>
          </a:xfrm>
          <a:prstGeom prst="rect">
            <a:avLst/>
          </a:prstGeom>
          <a:noFill/>
          <a:ln w="19050">
            <a:solidFill>
              <a:srgbClr val="2185B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779206" y="2576053"/>
            <a:ext cx="368709" cy="3736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185B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r>
              <a:rPr lang="ru-RU" b="1" dirty="0" smtClean="0">
                <a:solidFill>
                  <a:srgbClr val="218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srgbClr val="218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84413" y="1661651"/>
            <a:ext cx="368709" cy="3736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185B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r>
              <a:rPr lang="ru-RU" b="1" dirty="0" smtClean="0">
                <a:solidFill>
                  <a:srgbClr val="218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srgbClr val="218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791437" y="846141"/>
            <a:ext cx="368709" cy="3736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185B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r>
              <a:rPr lang="ru-RU" b="1" dirty="0" smtClean="0">
                <a:solidFill>
                  <a:srgbClr val="218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solidFill>
                <a:srgbClr val="218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5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7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Связь бизнес-процессов и объектов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6" y="1165464"/>
            <a:ext cx="8031120" cy="489192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6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3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98" y="431999"/>
            <a:ext cx="11248390" cy="684000"/>
          </a:xfrm>
        </p:spPr>
        <p:txBody>
          <a:bodyPr/>
          <a:lstStyle/>
          <a:p>
            <a:r>
              <a:rPr lang="ru-RU" dirty="0"/>
              <a:t>Поддержка бизнес-функций экранами </a:t>
            </a:r>
            <a:r>
              <a:rPr lang="ru-RU" dirty="0" smtClean="0"/>
              <a:t>приложения</a:t>
            </a:r>
            <a:endParaRPr lang="ru-RU" dirty="0"/>
          </a:p>
        </p:txBody>
      </p:sp>
      <p:pic>
        <p:nvPicPr>
          <p:cNvPr id="5" name="Picture 2" descr="&amp;Fcy;&amp;acy;&amp;jcy;&amp;lcy;:Modeus - &amp;Acy;&amp;Pcy; - &amp;Scy;&amp;iecy;&amp;rcy;&amp;vcy;&amp;icy;&amp;scy;&amp;ycy; &amp;pcy;&amp;rcy;&amp;icy;&amp;lcy;&amp;ocy;&amp;zhcy;&amp;iecy;&amp;ncy;&amp;icy;&amp;yacy; - &amp;Acy;&amp;vcy;&amp;tcy;&amp;ocy;&amp;mcy;&amp;acy;&amp;tcy;&amp;icy;&amp;zcy;&amp;acy;&amp;tscy;&amp;icy;&amp;yacy; &amp;Bcy;&amp;Fcy;-23 &amp;Pcy;&amp;lcy;&amp;acy;&amp;ncy;&amp;icy;&amp;rcy;&amp;ocy;&amp;vcy;&amp;acy;&amp;ncy;&amp;icy;&amp;iecy; &amp;vcy;&amp;scy;&amp;iecy;&amp;gcy;&amp;ocy; &amp;pcy;&amp;iecy;&amp;rcy;&amp;icy;&amp;ocy;&amp;dcy;&amp;acy; &amp;ocy;&amp;bcy;&amp;ucy;&amp;chcy;&amp;iecy;&amp;ncy;&amp;icy;&amp;yacy; - &amp;Kcy;&amp;acy;&amp;rcy;&amp;tcy;&amp;acy; UI &amp;Ocy;&amp;bcy;&amp;rcy;&amp;acy;&amp;zcy;&amp;ocy;&amp;vcy;&amp;acy;&amp;tcy;&amp;iecy;&amp;lcy;&amp;softcy;&amp;ncy;&amp;ycy;&amp;khcy; &amp;pcy;&amp;rcy;&amp;ocy;&amp;scy;&amp;tcy;&amp;rcy;&amp;acy;&amp;ncy;&amp;scy;&amp;tcy;&amp;vcy;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90" y="1103598"/>
            <a:ext cx="7025298" cy="575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7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2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Fcy;&amp;acy;&amp;jcy;&amp;lcy;:Modeus - &amp;Acy;&amp;Pcy; - &amp;Fcy;&amp;Pcy;&amp;Scy;-7 &amp;Rcy;&amp;acy;&amp;scy;&amp;pcy;&amp;icy;&amp;scy;&amp;acy;&amp;ncy;&amp;icy;&amp;iecy; - &amp;Scy;&amp;iecy;&amp;rcy;&amp;vcy;&amp;icy;&amp;scy;&amp;ycy; &amp;pcy;&amp;rcy;&amp;icy;&amp;lcy;&amp;ocy;&amp;zhcy;&amp;iecy;&amp;ncy;&amp;icy;&amp;yacy; - &amp;Acy;&amp;vcy;&amp;tcy;&amp;ocy;&amp;mcy;&amp;acy;&amp;tcy;&amp;icy;&amp;zcy;&amp;acy;&amp;tscy;&amp;icy;&amp;yacy; &amp;Bcy;&amp;Fcy;-32 &amp;Pcy;&amp;lcy;&amp;acy;&amp;ncy;&amp;icy;&amp;rcy;&amp;ocy;&amp;vcy;&amp;acy;&amp;ncy;&amp;icy;&amp;iecy; &amp;rcy;&amp;acy;&amp;scy;&amp;pcy;&amp;icy;&amp;scy;&amp;acy;&amp;ncy;&amp;icy;&amp;yacy; - 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5889"/>
          <a:stretch/>
        </p:blipFill>
        <p:spPr bwMode="auto">
          <a:xfrm>
            <a:off x="1779638" y="0"/>
            <a:ext cx="104123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2" y="794054"/>
            <a:ext cx="3589133" cy="684212"/>
          </a:xfrm>
        </p:spPr>
        <p:txBody>
          <a:bodyPr/>
          <a:lstStyle/>
          <a:p>
            <a:r>
              <a:rPr lang="en-US" dirty="0" err="1" smtClean="0"/>
              <a:t>Archimate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бизнес-уровень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055688" y="4401944"/>
            <a:ext cx="2684206" cy="908704"/>
          </a:xfrm>
          <a:prstGeom prst="wedgeRoundRectCallout">
            <a:avLst>
              <a:gd name="adj1" fmla="val 69824"/>
              <a:gd name="adj2" fmla="val -32749"/>
              <a:gd name="adj3" fmla="val 16667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Декомпозиция </a:t>
            </a:r>
            <a:b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сервисы и функции</a:t>
            </a:r>
            <a:endParaRPr lang="ru-RU" sz="1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8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4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Диаграммы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деятельности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8"/>
          <a:stretch/>
        </p:blipFill>
        <p:spPr>
          <a:xfrm>
            <a:off x="4522838" y="1"/>
            <a:ext cx="7669161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075684" y="4975921"/>
            <a:ext cx="3093185" cy="1021743"/>
            <a:chOff x="4572001" y="1211610"/>
            <a:chExt cx="2319890" cy="1021743"/>
          </a:xfrm>
        </p:grpSpPr>
        <p:sp>
          <p:nvSpPr>
            <p:cNvPr id="7" name="Скругленная прямоугольная выноска 6"/>
            <p:cNvSpPr/>
            <p:nvPr/>
          </p:nvSpPr>
          <p:spPr bwMode="auto">
            <a:xfrm>
              <a:off x="4572001" y="1343373"/>
              <a:ext cx="2319890" cy="889980"/>
            </a:xfrm>
            <a:prstGeom prst="wedgeRoundRectCallout">
              <a:avLst>
                <a:gd name="adj1" fmla="val 54808"/>
                <a:gd name="adj2" fmla="val -9172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Заказчик проверяет детали лучше, </a:t>
              </a:r>
              <a:br>
                <a:rPr lang="ru-RU" sz="18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</a:br>
              <a:r>
                <a:rPr lang="ru-RU" sz="18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чем по тексту</a:t>
              </a:r>
              <a:endParaRPr lang="ru-RU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8" name="Рисунок 7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275" y="1211610"/>
              <a:ext cx="62100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Скругленная прямоугольная выноска 8"/>
          <p:cNvSpPr/>
          <p:nvPr/>
        </p:nvSpPr>
        <p:spPr>
          <a:xfrm>
            <a:off x="1468972" y="3626426"/>
            <a:ext cx="3191518" cy="886580"/>
          </a:xfrm>
          <a:prstGeom prst="wedgeRoundRectCallout">
            <a:avLst>
              <a:gd name="adj1" fmla="val 81945"/>
              <a:gd name="adj2" fmla="val -34140"/>
              <a:gd name="adj3" fmla="val 16667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Вместо плавательных дорожек: роли в элементах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выделять цветом</a:t>
            </a:r>
            <a:endParaRPr lang="ru-RU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037575" y="2090657"/>
            <a:ext cx="3622915" cy="1292143"/>
            <a:chOff x="4572000" y="1211610"/>
            <a:chExt cx="2717188" cy="1292143"/>
          </a:xfrm>
        </p:grpSpPr>
        <p:sp>
          <p:nvSpPr>
            <p:cNvPr id="11" name="Скругленная прямоугольная выноска 10"/>
            <p:cNvSpPr/>
            <p:nvPr/>
          </p:nvSpPr>
          <p:spPr bwMode="auto">
            <a:xfrm>
              <a:off x="4572000" y="1343372"/>
              <a:ext cx="2717188" cy="1160381"/>
            </a:xfrm>
            <a:prstGeom prst="wedgeRoundRectCallout">
              <a:avLst>
                <a:gd name="adj1" fmla="val 67474"/>
                <a:gd name="adj2" fmla="val -19705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Даже в «очевидном» процессе обслуживания покупателей выясняешь много особенностей</a:t>
              </a:r>
              <a:endParaRPr lang="ru-RU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12" name="Рисунок 1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275" y="1211610"/>
              <a:ext cx="62100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9</a:t>
            </a:fld>
            <a:r>
              <a:rPr lang="ru-RU" smtClean="0"/>
              <a:t>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65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зработка ПО с помощью UML - 2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C6982338-52A2-4D72-A143-ACB2EA44741C}" vid="{BF334022-C8A7-4E86-87D6-90A17569A35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39310</TotalTime>
  <Words>581</Words>
  <Application>Microsoft Office PowerPoint</Application>
  <PresentationFormat>Произвольный</PresentationFormat>
  <Paragraphs>192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Разработка ПО с помощью UML - 2</vt:lpstr>
      <vt:lpstr>Визуальные модели  корпоративного приложения</vt:lpstr>
      <vt:lpstr>Корпоративное приложение –  часть архитектуры предприятия</vt:lpstr>
      <vt:lpstr>Archimate:  концептуальная модель</vt:lpstr>
      <vt:lpstr>Архитектура предприятия в целом  и бизнес-уровень</vt:lpstr>
      <vt:lpstr>Неформальный бизнес-процесс</vt:lpstr>
      <vt:lpstr>Связь бизнес-процессов и объектов</vt:lpstr>
      <vt:lpstr>Поддержка бизнес-функций экранами приложения</vt:lpstr>
      <vt:lpstr>Archimate: бизнес-уровень</vt:lpstr>
      <vt:lpstr>Диаграммы  деятельности</vt:lpstr>
      <vt:lpstr>Метафора системы</vt:lpstr>
      <vt:lpstr>Что такое метафора системы</vt:lpstr>
      <vt:lpstr>Используем типовые образы</vt:lpstr>
      <vt:lpstr>Придумываем свой образ</vt:lpstr>
      <vt:lpstr>Роль системы через потоки данных</vt:lpstr>
      <vt:lpstr>Презентация PowerPoint</vt:lpstr>
      <vt:lpstr>DDD для корпоративного приложения – шаблон Учетной машины</vt:lpstr>
      <vt:lpstr>Основная идея DDD</vt:lpstr>
      <vt:lpstr>Единый язык (ubiquitous language)</vt:lpstr>
      <vt:lpstr>Единая модель</vt:lpstr>
      <vt:lpstr>Плюсы единой модели</vt:lpstr>
      <vt:lpstr>Типичное корпоративное приложение</vt:lpstr>
      <vt:lpstr>Одна модель или несколько?</vt:lpstr>
      <vt:lpstr>Три проекции модели системы</vt:lpstr>
      <vt:lpstr>Диаграммы для проекций</vt:lpstr>
      <vt:lpstr>Диаграммы учета</vt:lpstr>
      <vt:lpstr>Диаграммы учета для бизнеса</vt:lpstr>
      <vt:lpstr>Документооборот – объектная модель</vt:lpstr>
      <vt:lpstr>Модель должен понимать заказчик</vt:lpstr>
      <vt:lpstr>Не нужно усложнять диаграмму</vt:lpstr>
      <vt:lpstr>Модель документооборота</vt:lpstr>
      <vt:lpstr>Наглядно представляет сложный документооборот</vt:lpstr>
      <vt:lpstr>Переходы документов и бизнес-функции</vt:lpstr>
      <vt:lpstr>И в заключение…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Цепков mtsepkov.org</dc:creator>
  <cp:lastModifiedBy>Any</cp:lastModifiedBy>
  <cp:revision>947</cp:revision>
  <cp:lastPrinted>2013-10-08T13:48:55Z</cp:lastPrinted>
  <dcterms:created xsi:type="dcterms:W3CDTF">2016-02-17T14:46:50Z</dcterms:created>
  <dcterms:modified xsi:type="dcterms:W3CDTF">2018-11-29T20:38:54Z</dcterms:modified>
</cp:coreProperties>
</file>