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8" r:id="rId2"/>
    <p:sldId id="408" r:id="rId3"/>
    <p:sldId id="410" r:id="rId4"/>
    <p:sldId id="319" r:id="rId5"/>
    <p:sldId id="324" r:id="rId6"/>
    <p:sldId id="304" r:id="rId7"/>
    <p:sldId id="325" r:id="rId8"/>
    <p:sldId id="326" r:id="rId9"/>
    <p:sldId id="298" r:id="rId10"/>
    <p:sldId id="380" r:id="rId11"/>
    <p:sldId id="356" r:id="rId12"/>
    <p:sldId id="404" r:id="rId13"/>
    <p:sldId id="403" r:id="rId14"/>
    <p:sldId id="405" r:id="rId15"/>
    <p:sldId id="329" r:id="rId16"/>
    <p:sldId id="390" r:id="rId17"/>
    <p:sldId id="396" r:id="rId18"/>
    <p:sldId id="402" r:id="rId19"/>
    <p:sldId id="388" r:id="rId20"/>
    <p:sldId id="406" r:id="rId21"/>
    <p:sldId id="398" r:id="rId22"/>
    <p:sldId id="392" r:id="rId23"/>
    <p:sldId id="400" r:id="rId24"/>
    <p:sldId id="399" r:id="rId25"/>
    <p:sldId id="328" r:id="rId26"/>
    <p:sldId id="357" r:id="rId27"/>
    <p:sldId id="350" r:id="rId28"/>
    <p:sldId id="358" r:id="rId29"/>
    <p:sldId id="360" r:id="rId30"/>
    <p:sldId id="359" r:id="rId31"/>
    <p:sldId id="361" r:id="rId32"/>
    <p:sldId id="342" r:id="rId33"/>
    <p:sldId id="362" r:id="rId34"/>
    <p:sldId id="345" r:id="rId35"/>
    <p:sldId id="296" r:id="rId36"/>
    <p:sldId id="384" r:id="rId37"/>
    <p:sldId id="385" r:id="rId38"/>
    <p:sldId id="383" r:id="rId39"/>
    <p:sldId id="407" r:id="rId40"/>
    <p:sldId id="327" r:id="rId41"/>
    <p:sldId id="35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4D1AE"/>
    <a:srgbClr val="D2AAE6"/>
    <a:srgbClr val="03ACEA"/>
    <a:srgbClr val="303856"/>
    <a:srgbClr val="7B7BC0"/>
    <a:srgbClr val="315381"/>
    <a:srgbClr val="4D4F52"/>
    <a:srgbClr val="FEFC00"/>
    <a:srgbClr val="AC0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24" autoAdjust="0"/>
  </p:normalViewPr>
  <p:slideViewPr>
    <p:cSldViewPr snapToGrid="0" showGuides="1">
      <p:cViewPr varScale="1">
        <p:scale>
          <a:sx n="102" d="100"/>
          <a:sy n="102" d="100"/>
        </p:scale>
        <p:origin x="588" y="108"/>
      </p:cViewPr>
      <p:guideLst>
        <p:guide pos="3817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124B-BBF5-423F-8A32-F0085A9B0FD4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0296-C8CE-4E12-8ED2-5E70AECFC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9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0296-C8CE-4E12-8ED2-5E70AECFC7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1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НЕ!!! говорить про архитекторов</a:t>
            </a:r>
            <a:r>
              <a:rPr lang="ru-RU" baseline="0" dirty="0" smtClean="0"/>
              <a:t> и их обязанности. Говорить, что это требования к инструменту согласно процесса изменений.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0296-C8CE-4E12-8ED2-5E70AECFC7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Акцент, что не все сразу. Что начали с прототипа на </a:t>
            </a:r>
            <a:r>
              <a:rPr lang="en-US" dirty="0" err="1" smtClean="0"/>
              <a:t>Sparx</a:t>
            </a:r>
            <a:r>
              <a:rPr lang="en-US" dirty="0" smtClean="0"/>
              <a:t> </a:t>
            </a:r>
            <a:r>
              <a:rPr lang="ru-RU" dirty="0" smtClean="0"/>
              <a:t>с минимальной</a:t>
            </a:r>
            <a:r>
              <a:rPr lang="ru-RU" baseline="0" dirty="0" smtClean="0"/>
              <a:t> метамоделью.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0296-C8CE-4E12-8ED2-5E70AECFC7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1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0296-C8CE-4E12-8ED2-5E70AECFC7B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3588" y="0"/>
            <a:ext cx="9898062" cy="6858000"/>
          </a:xfrm>
          <a:prstGeom prst="rect">
            <a:avLst/>
          </a:prstGeom>
          <a:solidFill>
            <a:srgbClr val="181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5322357" cy="553998"/>
          </a:xfrm>
        </p:spPr>
        <p:txBody>
          <a:bodyPr anchor="t"/>
          <a:lstStyle>
            <a:lvl1pPr algn="l"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9881" y="1906588"/>
            <a:ext cx="5322358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B290DBF-E01A-4E4F-91EC-5910F8D8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76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первого уровня">
    <p:bg>
      <p:bgPr>
        <a:solidFill>
          <a:srgbClr val="18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01475" y="0"/>
            <a:ext cx="390525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5322357" cy="553998"/>
          </a:xfrm>
        </p:spPr>
        <p:txBody>
          <a:bodyPr anchor="t"/>
          <a:lstStyle>
            <a:lvl1pPr algn="l"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9881" y="1906588"/>
            <a:ext cx="5322358" cy="3323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9D737AC-5AE5-4564-9042-99527050D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76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 второго уровня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01475" y="0"/>
            <a:ext cx="390525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5322357" cy="553998"/>
          </a:xfrm>
        </p:spPr>
        <p:txBody>
          <a:bodyPr anchor="t"/>
          <a:lstStyle>
            <a:lvl1pPr algn="l">
              <a:defRPr sz="4000" b="0" i="0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9881" y="1906588"/>
            <a:ext cx="5322358" cy="3693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 baseline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8269C12-AF29-489C-9FD0-D75666A39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0"/>
            <a:ext cx="76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7291" y="478121"/>
            <a:ext cx="7228947" cy="645203"/>
          </a:xfrm>
        </p:spPr>
        <p:txBody>
          <a:bodyPr/>
          <a:lstStyle>
            <a:lvl1pPr>
              <a:defRPr sz="2600" b="0" i="0" cap="none" baseline="0"/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58825" y="6574130"/>
            <a:ext cx="4114800" cy="200055"/>
          </a:xfrm>
        </p:spPr>
        <p:txBody>
          <a:bodyPr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4238" y="6574130"/>
            <a:ext cx="765176" cy="153888"/>
          </a:xfr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767291" y="1298204"/>
            <a:ext cx="72289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381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ехколо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825" y="2282824"/>
            <a:ext cx="3430588" cy="1190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58825" y="6574130"/>
            <a:ext cx="4114800" cy="2000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44238" y="6574130"/>
            <a:ext cx="765176" cy="1538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Объект 2"/>
          <p:cNvSpPr>
            <a:spLocks noGrp="1"/>
          </p:cNvSpPr>
          <p:nvPr>
            <p:ph idx="14"/>
          </p:nvPr>
        </p:nvSpPr>
        <p:spPr>
          <a:xfrm>
            <a:off x="8378825" y="2282824"/>
            <a:ext cx="3422650" cy="1190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27" name="Объект 2"/>
          <p:cNvSpPr>
            <a:spLocks noGrp="1"/>
          </p:cNvSpPr>
          <p:nvPr>
            <p:ph idx="15"/>
          </p:nvPr>
        </p:nvSpPr>
        <p:spPr>
          <a:xfrm>
            <a:off x="4572000" y="2282824"/>
            <a:ext cx="3424238" cy="1190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7291" y="478121"/>
            <a:ext cx="7228947" cy="645203"/>
          </a:xfrm>
        </p:spPr>
        <p:txBody>
          <a:bodyPr/>
          <a:lstStyle>
            <a:lvl1pPr>
              <a:defRPr sz="2600" b="0" i="0" cap="none" baseline="0"/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3" hasCustomPrompt="1"/>
          </p:nvPr>
        </p:nvSpPr>
        <p:spPr>
          <a:xfrm>
            <a:off x="767291" y="1298204"/>
            <a:ext cx="72289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0"/>
            <a:ext cx="381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шка (4 колонки)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29" y="1441"/>
          <a:ext cx="1428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441"/>
                        <a:ext cx="1428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-10176" y="5246935"/>
            <a:ext cx="12214638" cy="1624781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19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1"/>
          </p:nvPr>
        </p:nvSpPr>
        <p:spPr>
          <a:xfrm>
            <a:off x="1019175" y="6241992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2"/>
          </p:nvPr>
        </p:nvSpPr>
        <p:spPr>
          <a:xfrm>
            <a:off x="3428270" y="5861124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019175" y="5566921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9" name="Текст 8"/>
          <p:cNvSpPr>
            <a:spLocks noGrp="1"/>
          </p:cNvSpPr>
          <p:nvPr>
            <p:ph type="body" sz="quarter" idx="35" hasCustomPrompt="1"/>
          </p:nvPr>
        </p:nvSpPr>
        <p:spPr>
          <a:xfrm>
            <a:off x="3428270" y="5566921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86" hasCustomPrompt="1"/>
          </p:nvPr>
        </p:nvSpPr>
        <p:spPr>
          <a:xfrm>
            <a:off x="5837367" y="5793786"/>
            <a:ext cx="2122468" cy="498470"/>
          </a:xfrm>
        </p:spPr>
        <p:txBody>
          <a:bodyPr wrap="square">
            <a:spAutoFit/>
          </a:bodyPr>
          <a:lstStyle>
            <a:lvl1pPr>
              <a:defRPr sz="323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24" name="Текст 8"/>
          <p:cNvSpPr>
            <a:spLocks noGrp="1"/>
          </p:cNvSpPr>
          <p:nvPr>
            <p:ph type="body" sz="quarter" idx="88" hasCustomPrompt="1"/>
          </p:nvPr>
        </p:nvSpPr>
        <p:spPr>
          <a:xfrm>
            <a:off x="5837367" y="6227427"/>
            <a:ext cx="2122468" cy="138499"/>
          </a:xfrm>
        </p:spPr>
        <p:txBody>
          <a:bodyPr wrap="square">
            <a:spAutoFit/>
          </a:bodyPr>
          <a:lstStyle>
            <a:lvl1pPr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5" name="Текст 8"/>
          <p:cNvSpPr>
            <a:spLocks noGrp="1"/>
          </p:cNvSpPr>
          <p:nvPr>
            <p:ph type="body" sz="quarter" idx="89" hasCustomPrompt="1"/>
          </p:nvPr>
        </p:nvSpPr>
        <p:spPr>
          <a:xfrm>
            <a:off x="5837367" y="5566921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6" name="Текст 8"/>
          <p:cNvSpPr>
            <a:spLocks noGrp="1"/>
          </p:cNvSpPr>
          <p:nvPr>
            <p:ph type="body" sz="quarter" idx="90"/>
          </p:nvPr>
        </p:nvSpPr>
        <p:spPr>
          <a:xfrm>
            <a:off x="8246464" y="5861124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8"/>
          <p:cNvSpPr>
            <a:spLocks noGrp="1"/>
          </p:cNvSpPr>
          <p:nvPr>
            <p:ph type="body" sz="quarter" idx="91" hasCustomPrompt="1"/>
          </p:nvPr>
        </p:nvSpPr>
        <p:spPr>
          <a:xfrm>
            <a:off x="8246464" y="5566921"/>
            <a:ext cx="2128806" cy="166199"/>
          </a:xfrm>
        </p:spPr>
        <p:txBody>
          <a:bodyPr wrap="square">
            <a:spAutoFit/>
          </a:bodyPr>
          <a:lstStyle>
            <a:lvl1pPr>
              <a:defRPr sz="108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9" name="Текст 8"/>
          <p:cNvSpPr>
            <a:spLocks noGrp="1"/>
          </p:cNvSpPr>
          <p:nvPr>
            <p:ph type="body" sz="quarter" idx="20"/>
          </p:nvPr>
        </p:nvSpPr>
        <p:spPr>
          <a:xfrm>
            <a:off x="1019174" y="1474336"/>
            <a:ext cx="1688219" cy="243785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440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2494552"/>
            <a:ext cx="2979829" cy="741742"/>
          </a:xfrm>
        </p:spPr>
        <p:txBody>
          <a:bodyPr wrap="square">
            <a:spAutoFit/>
          </a:bodyPr>
          <a:lstStyle>
            <a:lvl1pPr marL="117690" marR="0" indent="-106264" algn="l" defTabSz="907257" rtl="0" eaLnBrk="1" fontAlgn="auto" latinLnBrk="0" hangingPunct="1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18261" algn="l"/>
              </a:tabLst>
              <a:defRPr sz="1799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  <a:endParaRPr lang="ru-RU" sz="1440" dirty="0">
              <a:latin typeface="Arial Narrow"/>
              <a:cs typeface="Arial Narrow"/>
            </a:endParaRPr>
          </a:p>
        </p:txBody>
      </p:sp>
      <p:sp>
        <p:nvSpPr>
          <p:cNvPr id="32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579096" y="2494552"/>
            <a:ext cx="2979829" cy="741742"/>
          </a:xfrm>
        </p:spPr>
        <p:txBody>
          <a:bodyPr wrap="square">
            <a:spAutoFit/>
          </a:bodyPr>
          <a:lstStyle>
            <a:lvl1pPr marL="117690" marR="0" indent="-106264" algn="l" defTabSz="907257" rtl="0" eaLnBrk="1" fontAlgn="auto" latinLnBrk="0" hangingPunct="1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18261" algn="l"/>
              </a:tabLst>
              <a:defRPr sz="1799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  <a:endParaRPr lang="ru-RU" sz="1440" dirty="0">
              <a:latin typeface="Arial Narrow"/>
              <a:cs typeface="Arial Narrow"/>
            </a:endParaRPr>
          </a:p>
        </p:txBody>
      </p:sp>
      <p:sp>
        <p:nvSpPr>
          <p:cNvPr id="33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8139018" y="2494552"/>
            <a:ext cx="2979829" cy="741742"/>
          </a:xfrm>
        </p:spPr>
        <p:txBody>
          <a:bodyPr wrap="square">
            <a:spAutoFit/>
          </a:bodyPr>
          <a:lstStyle>
            <a:lvl1pPr marL="117690" marR="0" indent="-106264" algn="l" defTabSz="907257" rtl="0" eaLnBrk="1" fontAlgn="auto" latinLnBrk="0" hangingPunct="1">
              <a:lnSpc>
                <a:spcPct val="100000"/>
              </a:lnSpc>
              <a:spcBef>
                <a:spcPts val="25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▪"/>
              <a:tabLst>
                <a:tab pos="118261" algn="l"/>
              </a:tabLst>
              <a:defRPr sz="1799" baseline="0"/>
            </a:lvl1pPr>
          </a:lstStyle>
          <a:p>
            <a:pPr marL="130810" indent="-118110">
              <a:lnSpc>
                <a:spcPct val="100000"/>
              </a:lnSpc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</a:p>
          <a:p>
            <a:pPr marL="130810" indent="-118110">
              <a:lnSpc>
                <a:spcPct val="100000"/>
              </a:lnSpc>
              <a:spcBef>
                <a:spcPts val="280"/>
              </a:spcBef>
              <a:buChar char="▪"/>
              <a:tabLst>
                <a:tab pos="131445" algn="l"/>
              </a:tabLst>
            </a:pPr>
            <a:r>
              <a:rPr lang="ru-RU" sz="1440" dirty="0" smtClean="0">
                <a:latin typeface="Arial Narrow"/>
                <a:cs typeface="Arial Narrow"/>
              </a:rPr>
              <a:t>Образец текста</a:t>
            </a:r>
            <a:endParaRPr lang="ru-RU" sz="1440" dirty="0">
              <a:latin typeface="Arial Narrow"/>
              <a:cs typeface="Arial Narrow"/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50863" y="598045"/>
            <a:ext cx="11090275" cy="839328"/>
          </a:xfrm>
        </p:spPr>
        <p:txBody>
          <a:bodyPr vert="horz" wrap="square" lIns="0" tIns="36000" rIns="0" bIns="0" rtlCol="0" anchor="t" anchorCtr="0">
            <a:spAutoFit/>
          </a:bodyPr>
          <a:lstStyle>
            <a:lvl1pPr>
              <a:defRPr lang="ru-RU" sz="5218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50863" y="306793"/>
            <a:ext cx="1537280" cy="151067"/>
          </a:xfrm>
        </p:spPr>
        <p:txBody>
          <a:bodyPr wrap="none" tIns="0" anchor="b"/>
          <a:lstStyle>
            <a:lvl1pPr algn="l">
              <a:defRPr sz="1091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401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лашка (5 колоно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175" y="5062024"/>
            <a:ext cx="12214637" cy="1809693"/>
          </a:xfrm>
          <a:prstGeom prst="rect">
            <a:avLst/>
          </a:prstGeom>
          <a:solidFill>
            <a:srgbClr val="4D4F5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4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1019174" y="1474337"/>
            <a:ext cx="1356140" cy="182807"/>
          </a:xfrm>
          <a:noFill/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1080">
                <a:latin typeface="+mn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24"/>
          </p:nvPr>
        </p:nvSpPr>
        <p:spPr>
          <a:xfrm>
            <a:off x="1022147" y="2354434"/>
            <a:ext cx="4237758" cy="166199"/>
          </a:xfrm>
        </p:spPr>
        <p:txBody>
          <a:bodyPr wrap="square">
            <a:spAutoFit/>
          </a:bodyPr>
          <a:lstStyle>
            <a:lvl1pPr>
              <a:defRPr sz="108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49"/>
          </p:nvPr>
        </p:nvSpPr>
        <p:spPr>
          <a:xfrm>
            <a:off x="5837368" y="2354434"/>
            <a:ext cx="4237758" cy="166199"/>
          </a:xfrm>
        </p:spPr>
        <p:txBody>
          <a:bodyPr wrap="square">
            <a:spAutoFit/>
          </a:bodyPr>
          <a:lstStyle>
            <a:lvl1pPr>
              <a:defRPr sz="108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30"/>
          </p:nvPr>
        </p:nvSpPr>
        <p:spPr>
          <a:xfrm>
            <a:off x="1019175" y="6383292"/>
            <a:ext cx="1654611" cy="124650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ADB1AF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019175" y="5360202"/>
            <a:ext cx="1654611" cy="351891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50" hasCustomPrompt="1"/>
          </p:nvPr>
        </p:nvSpPr>
        <p:spPr>
          <a:xfrm>
            <a:off x="3226065" y="5360202"/>
            <a:ext cx="1654611" cy="351891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51" hasCustomPrompt="1"/>
          </p:nvPr>
        </p:nvSpPr>
        <p:spPr>
          <a:xfrm>
            <a:off x="5432954" y="5360202"/>
            <a:ext cx="1654611" cy="351891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52" hasCustomPrompt="1"/>
          </p:nvPr>
        </p:nvSpPr>
        <p:spPr>
          <a:xfrm>
            <a:off x="7639844" y="5360202"/>
            <a:ext cx="1654611" cy="351891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8" name="Текст 8"/>
          <p:cNvSpPr>
            <a:spLocks noGrp="1"/>
          </p:cNvSpPr>
          <p:nvPr>
            <p:ph type="body" sz="quarter" idx="53" hasCustomPrompt="1"/>
          </p:nvPr>
        </p:nvSpPr>
        <p:spPr>
          <a:xfrm>
            <a:off x="9846734" y="5360202"/>
            <a:ext cx="1654611" cy="351891"/>
          </a:xfrm>
        </p:spPr>
        <p:txBody>
          <a:bodyPr wrap="square">
            <a:spAutoFit/>
          </a:bodyPr>
          <a:lstStyle>
            <a:lvl1pPr>
              <a:defRPr sz="810">
                <a:solidFill>
                  <a:srgbClr val="FEFC00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50864" y="598046"/>
            <a:ext cx="11090275" cy="638696"/>
          </a:xfrm>
        </p:spPr>
        <p:txBody>
          <a:bodyPr vert="horz" wrap="square" lIns="0" tIns="36000" rIns="0" bIns="0" rtlCol="0" anchor="t" anchorCtr="0">
            <a:spAutoFit/>
          </a:bodyPr>
          <a:lstStyle>
            <a:lvl1pPr>
              <a:defRPr lang="ru-RU" sz="3914" b="1" baseline="0" dirty="0"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50864" y="344431"/>
            <a:ext cx="1157368" cy="113429"/>
          </a:xfrm>
        </p:spPr>
        <p:txBody>
          <a:bodyPr wrap="none" tIns="0" anchor="b"/>
          <a:lstStyle>
            <a:lvl1pPr algn="l">
              <a:defRPr sz="819" b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17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0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2588" y="6472238"/>
            <a:ext cx="4114800" cy="200055"/>
          </a:xfrm>
          <a:prstGeom prst="rect">
            <a:avLst/>
          </a:prstGeom>
        </p:spPr>
        <p:txBody>
          <a:bodyPr vert="horz" lIns="0" tIns="0" rIns="91440" bIns="45720" rtlCol="0" anchor="t" anchorCtr="0">
            <a:spAutoFit/>
          </a:bodyPr>
          <a:lstStyle>
            <a:lvl1pPr algn="l">
              <a:defRPr lang="en-US" sz="1000" b="0" i="0" smtClean="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44238" y="6472238"/>
            <a:ext cx="7651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000" b="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158D697-4E55-5D4C-8003-1105B4668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9017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5" r:id="rId2"/>
    <p:sldLayoutId id="2147483669" r:id="rId3"/>
    <p:sldLayoutId id="2147483683" r:id="rId4"/>
    <p:sldLayoutId id="2147483682" r:id="rId5"/>
    <p:sldLayoutId id="2147483701" r:id="rId6"/>
    <p:sldLayoutId id="214748370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cap="none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50000"/>
          </a:schemeClr>
        </a:buClr>
        <a:buFont typeface="Arial" charset="0"/>
        <a:buChar char="•"/>
        <a:defRPr sz="1600" b="0" i="0" kern="1200" baseline="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50000"/>
          </a:schemeClr>
        </a:buClr>
        <a:buFont typeface="Arial"/>
        <a:buChar char="•"/>
        <a:defRPr sz="1600" b="0" i="0" kern="1200" baseline="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50000"/>
          </a:schemeClr>
        </a:buClr>
        <a:buFont typeface="Arial"/>
        <a:buChar char="•"/>
        <a:defRPr sz="1600" b="0" i="0" kern="1200" baseline="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>
            <a:lumMod val="50000"/>
          </a:schemeClr>
        </a:buClr>
        <a:buFont typeface="Arial"/>
        <a:buChar char="•"/>
        <a:defRPr sz="1600" b="0" i="0" kern="1200" baseline="0">
          <a:solidFill>
            <a:schemeClr val="tx1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tx1">
            <a:lumMod val="50000"/>
          </a:schemeClr>
        </a:buClr>
        <a:buFont typeface="Arial"/>
        <a:buChar char="•"/>
        <a:defRPr sz="1600" b="0" i="0" kern="1200" baseline="0">
          <a:solidFill>
            <a:schemeClr val="tx1">
              <a:lumMod val="60000"/>
              <a:lumOff val="4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1679">
          <p15:clr>
            <a:srgbClr val="F26B43"/>
          </p15:clr>
        </p15:guide>
        <p15:guide id="5" orient="horz" pos="1438">
          <p15:clr>
            <a:srgbClr val="F26B43"/>
          </p15:clr>
        </p15:guide>
        <p15:guide id="6" orient="horz" pos="1201">
          <p15:clr>
            <a:srgbClr val="F26B43"/>
          </p15:clr>
        </p15:guide>
        <p15:guide id="7" orient="horz" pos="241">
          <p15:clr>
            <a:srgbClr val="F26B43"/>
          </p15:clr>
        </p15:guide>
        <p15:guide id="8" orient="horz" pos="2398">
          <p15:clr>
            <a:srgbClr val="F26B43"/>
          </p15:clr>
        </p15:guide>
        <p15:guide id="9" orient="horz" pos="2639">
          <p15:clr>
            <a:srgbClr val="F26B43"/>
          </p15:clr>
        </p15:guide>
        <p15:guide id="10" orient="horz" pos="2880">
          <p15:clr>
            <a:srgbClr val="F26B43"/>
          </p15:clr>
        </p15:guide>
        <p15:guide id="11" orient="horz" pos="3117">
          <p15:clr>
            <a:srgbClr val="F26B43"/>
          </p15:clr>
        </p15:guide>
        <p15:guide id="12" orient="horz" pos="3358">
          <p15:clr>
            <a:srgbClr val="F26B43"/>
          </p15:clr>
        </p15:guide>
        <p15:guide id="13" orient="horz" pos="3612">
          <p15:clr>
            <a:srgbClr val="F26B43"/>
          </p15:clr>
        </p15:guide>
        <p15:guide id="14" orient="horz" pos="3840">
          <p15:clr>
            <a:srgbClr val="F26B43"/>
          </p15:clr>
        </p15:guide>
        <p15:guide id="15" orient="horz" pos="4077">
          <p15:clr>
            <a:srgbClr val="F26B43"/>
          </p15:clr>
        </p15:guide>
        <p15:guide id="16" pos="3599">
          <p15:clr>
            <a:srgbClr val="F26B43"/>
          </p15:clr>
        </p15:guide>
        <p15:guide id="17" pos="3358">
          <p15:clr>
            <a:srgbClr val="F26B43"/>
          </p15:clr>
        </p15:guide>
        <p15:guide id="18" pos="3117">
          <p15:clr>
            <a:srgbClr val="F26B43"/>
          </p15:clr>
        </p15:guide>
        <p15:guide id="19" pos="2880">
          <p15:clr>
            <a:srgbClr val="F26B43"/>
          </p15:clr>
        </p15:guide>
        <p15:guide id="20" pos="2639">
          <p15:clr>
            <a:srgbClr val="F26B43"/>
          </p15:clr>
        </p15:guide>
        <p15:guide id="21" pos="2398">
          <p15:clr>
            <a:srgbClr val="F26B43"/>
          </p15:clr>
        </p15:guide>
        <p15:guide id="22" pos="2157">
          <p15:clr>
            <a:srgbClr val="F26B43"/>
          </p15:clr>
        </p15:guide>
        <p15:guide id="23" pos="1920">
          <p15:clr>
            <a:srgbClr val="F26B43"/>
          </p15:clr>
        </p15:guide>
        <p15:guide id="24" pos="1679">
          <p15:clr>
            <a:srgbClr val="F26B43"/>
          </p15:clr>
        </p15:guide>
        <p15:guide id="25" pos="1436">
          <p15:clr>
            <a:srgbClr val="F26B43"/>
          </p15:clr>
        </p15:guide>
        <p15:guide id="26" pos="1201">
          <p15:clr>
            <a:srgbClr val="F26B43"/>
          </p15:clr>
        </p15:guide>
        <p15:guide id="27" pos="960">
          <p15:clr>
            <a:srgbClr val="F26B43"/>
          </p15:clr>
        </p15:guide>
        <p15:guide id="28" pos="719">
          <p15:clr>
            <a:srgbClr val="F26B43"/>
          </p15:clr>
        </p15:guide>
        <p15:guide id="29" pos="478">
          <p15:clr>
            <a:srgbClr val="F26B43"/>
          </p15:clr>
        </p15:guide>
        <p15:guide id="30" pos="241">
          <p15:clr>
            <a:srgbClr val="F26B43"/>
          </p15:clr>
        </p15:guide>
        <p15:guide id="31" pos="4077">
          <p15:clr>
            <a:srgbClr val="F26B43"/>
          </p15:clr>
        </p15:guide>
        <p15:guide id="32" pos="4318">
          <p15:clr>
            <a:srgbClr val="F26B43"/>
          </p15:clr>
        </p15:guide>
        <p15:guide id="33" pos="4559">
          <p15:clr>
            <a:srgbClr val="F26B43"/>
          </p15:clr>
        </p15:guide>
        <p15:guide id="34" pos="4796">
          <p15:clr>
            <a:srgbClr val="F26B43"/>
          </p15:clr>
        </p15:guide>
        <p15:guide id="35" pos="5037">
          <p15:clr>
            <a:srgbClr val="F26B43"/>
          </p15:clr>
        </p15:guide>
        <p15:guide id="36" pos="5278">
          <p15:clr>
            <a:srgbClr val="F26B43"/>
          </p15:clr>
        </p15:guide>
        <p15:guide id="37" pos="5514">
          <p15:clr>
            <a:srgbClr val="F26B43"/>
          </p15:clr>
        </p15:guide>
        <p15:guide id="38" pos="5756">
          <p15:clr>
            <a:srgbClr val="F26B43"/>
          </p15:clr>
        </p15:guide>
        <p15:guide id="39" pos="5997">
          <p15:clr>
            <a:srgbClr val="F26B43"/>
          </p15:clr>
        </p15:guide>
        <p15:guide id="40" pos="6238">
          <p15:clr>
            <a:srgbClr val="F26B43"/>
          </p15:clr>
        </p15:guide>
        <p15:guide id="41" pos="6474">
          <p15:clr>
            <a:srgbClr val="F26B43"/>
          </p15:clr>
        </p15:guide>
        <p15:guide id="42" pos="6716">
          <p15:clr>
            <a:srgbClr val="F26B43"/>
          </p15:clr>
        </p15:guide>
        <p15:guide id="43" pos="6957">
          <p15:clr>
            <a:srgbClr val="F26B43"/>
          </p15:clr>
        </p15:guide>
        <p15:guide id="44" pos="7198">
          <p15:clr>
            <a:srgbClr val="F26B43"/>
          </p15:clr>
        </p15:guide>
        <p15:guide id="45" pos="7434">
          <p15:clr>
            <a:srgbClr val="F26B43"/>
          </p15:clr>
        </p15:guide>
        <p15:guide id="46" orient="horz" pos="958">
          <p15:clr>
            <a:srgbClr val="F26B43"/>
          </p15:clr>
        </p15:guide>
        <p15:guide id="47" orient="horz" pos="721">
          <p15:clr>
            <a:srgbClr val="F26B43"/>
          </p15:clr>
        </p15:guide>
        <p15:guide id="48" orient="horz" pos="4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880" y="1144588"/>
            <a:ext cx="7034453" cy="1107996"/>
          </a:xfrm>
        </p:spPr>
        <p:txBody>
          <a:bodyPr/>
          <a:lstStyle/>
          <a:p>
            <a:r>
              <a:rPr lang="ru-RU" dirty="0" err="1" smtClean="0"/>
              <a:t>Общебанковский</a:t>
            </a:r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одельный </a:t>
            </a:r>
            <a:r>
              <a:rPr lang="ru-RU" dirty="0" err="1" smtClean="0"/>
              <a:t>репозиторий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881" y="5734050"/>
            <a:ext cx="5322358" cy="369332"/>
          </a:xfrm>
        </p:spPr>
        <p:txBody>
          <a:bodyPr/>
          <a:lstStyle/>
          <a:p>
            <a:r>
              <a:rPr lang="en-US" dirty="0" smtClean="0"/>
              <a:t>IT Architecture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Растем итеративно</a:t>
            </a:r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378779" y="1203501"/>
            <a:ext cx="2092197" cy="3097446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Data Architecture</a:t>
            </a: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78779" y="4305474"/>
            <a:ext cx="2092197" cy="1981394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Technology Architecture</a:t>
            </a: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88998" y="1203501"/>
            <a:ext cx="6682337" cy="1702612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Business Architecture</a:t>
            </a:r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91322" y="4300948"/>
            <a:ext cx="6682337" cy="1985920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Component Architecture</a:t>
            </a: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688998" y="2905940"/>
            <a:ext cx="6682337" cy="1402517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Application Architecture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6229" y="3368854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Application</a:t>
            </a:r>
            <a:endParaRPr lang="ru-RU" sz="1339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5" name="Straight Arrow Connector 124"/>
          <p:cNvCxnSpPr>
            <a:stCxn id="27" idx="2"/>
            <a:endCxn id="27" idx="3"/>
          </p:cNvCxnSpPr>
          <p:nvPr/>
        </p:nvCxnSpPr>
        <p:spPr bwMode="auto">
          <a:xfrm rot="5400000" flipH="1" flipV="1">
            <a:off x="9569504" y="2363475"/>
            <a:ext cx="243806" cy="681871"/>
          </a:xfrm>
          <a:prstGeom prst="bentConnector4">
            <a:avLst>
              <a:gd name="adj1" fmla="val -129623"/>
              <a:gd name="adj2" fmla="val 124948"/>
            </a:avLst>
          </a:prstGeom>
          <a:solidFill>
            <a:srgbClr val="00B8FF"/>
          </a:solidFill>
          <a:ln w="9525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699356" y="4418003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Technical Component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668600" y="2338701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Business Object</a:t>
            </a:r>
            <a:endParaRPr lang="ru-RU" sz="1339" dirty="0"/>
          </a:p>
        </p:txBody>
      </p:sp>
      <p:sp>
        <p:nvSpPr>
          <p:cNvPr id="28" name="TextBox 27"/>
          <p:cNvSpPr txBox="1"/>
          <p:nvPr/>
        </p:nvSpPr>
        <p:spPr>
          <a:xfrm>
            <a:off x="9257554" y="2885869"/>
            <a:ext cx="989620" cy="504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inherits</a:t>
            </a:r>
          </a:p>
          <a:p>
            <a:r>
              <a:rPr lang="en-US" sz="1339" dirty="0"/>
              <a:t>associates</a:t>
            </a:r>
            <a:endParaRPr lang="ru-RU" sz="1339" dirty="0"/>
          </a:p>
        </p:txBody>
      </p:sp>
      <p:sp>
        <p:nvSpPr>
          <p:cNvPr id="29" name="TextBox 28"/>
          <p:cNvSpPr txBox="1"/>
          <p:nvPr/>
        </p:nvSpPr>
        <p:spPr>
          <a:xfrm>
            <a:off x="8697235" y="5469673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Infrastructure Component</a:t>
            </a:r>
            <a:endParaRPr lang="ru-RU" dirty="0"/>
          </a:p>
        </p:txBody>
      </p:sp>
      <p:cxnSp>
        <p:nvCxnSpPr>
          <p:cNvPr id="30" name="Straight Arrow Connector 118"/>
          <p:cNvCxnSpPr>
            <a:stCxn id="26" idx="2"/>
            <a:endCxn id="29" idx="0"/>
          </p:cNvCxnSpPr>
          <p:nvPr/>
        </p:nvCxnSpPr>
        <p:spPr bwMode="auto">
          <a:xfrm flipH="1">
            <a:off x="9379106" y="4905615"/>
            <a:ext cx="2121" cy="5640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810178" y="4931976"/>
            <a:ext cx="852060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819" dirty="0"/>
              <a:t>deployed on</a:t>
            </a:r>
            <a:endParaRPr lang="ru-RU" sz="819" dirty="0"/>
          </a:p>
        </p:txBody>
      </p:sp>
      <p:cxnSp>
        <p:nvCxnSpPr>
          <p:cNvPr id="32" name="Straight Arrow Connector 124"/>
          <p:cNvCxnSpPr/>
          <p:nvPr/>
        </p:nvCxnSpPr>
        <p:spPr bwMode="auto">
          <a:xfrm>
            <a:off x="5669974" y="5214739"/>
            <a:ext cx="665554" cy="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3" name="Straight Arrow Connector 118"/>
          <p:cNvCxnSpPr>
            <a:stCxn id="34" idx="2"/>
            <a:endCxn id="24" idx="0"/>
          </p:cNvCxnSpPr>
          <p:nvPr/>
        </p:nvCxnSpPr>
        <p:spPr bwMode="auto">
          <a:xfrm>
            <a:off x="4988100" y="2826663"/>
            <a:ext cx="0" cy="54219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306229" y="2339836"/>
            <a:ext cx="1363742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 smtClean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Business</a:t>
            </a:r>
          </a:p>
          <a:p>
            <a:pPr algn="ctr"/>
            <a:r>
              <a:rPr lang="en-US" sz="1339" b="1" dirty="0" smtClean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Use </a:t>
            </a:r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case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4051" y="4797197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Interface</a:t>
            </a:r>
            <a:endParaRPr lang="ru-RU" sz="1339" dirty="0"/>
          </a:p>
        </p:txBody>
      </p:sp>
      <p:cxnSp>
        <p:nvCxnSpPr>
          <p:cNvPr id="36" name="Straight Arrow Connector 124"/>
          <p:cNvCxnSpPr>
            <a:stCxn id="38" idx="2"/>
            <a:endCxn id="38" idx="1"/>
          </p:cNvCxnSpPr>
          <p:nvPr/>
        </p:nvCxnSpPr>
        <p:spPr bwMode="auto">
          <a:xfrm rot="5400000" flipH="1">
            <a:off x="4525263" y="4847180"/>
            <a:ext cx="243806" cy="681871"/>
          </a:xfrm>
          <a:prstGeom prst="bentConnector4">
            <a:avLst>
              <a:gd name="adj1" fmla="val -166836"/>
              <a:gd name="adj2" fmla="val 160282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561382" y="5241293"/>
            <a:ext cx="87510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realizes </a:t>
            </a:r>
            <a:endParaRPr lang="ru-RU" sz="1339" dirty="0"/>
          </a:p>
        </p:txBody>
      </p:sp>
      <p:sp>
        <p:nvSpPr>
          <p:cNvPr id="38" name="TextBox 37"/>
          <p:cNvSpPr txBox="1"/>
          <p:nvPr/>
        </p:nvSpPr>
        <p:spPr>
          <a:xfrm>
            <a:off x="4306229" y="4822408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Component</a:t>
            </a:r>
            <a:endParaRPr lang="ru-RU" sz="1339" dirty="0"/>
          </a:p>
        </p:txBody>
      </p:sp>
      <p:sp>
        <p:nvSpPr>
          <p:cNvPr id="39" name="TextBox 38"/>
          <p:cNvSpPr txBox="1"/>
          <p:nvPr/>
        </p:nvSpPr>
        <p:spPr>
          <a:xfrm>
            <a:off x="5711725" y="4632707"/>
            <a:ext cx="574414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uses</a:t>
            </a:r>
            <a:endParaRPr lang="ru-RU" sz="1339" dirty="0"/>
          </a:p>
        </p:txBody>
      </p:sp>
      <p:cxnSp>
        <p:nvCxnSpPr>
          <p:cNvPr id="40" name="Straight Arrow Connector 124"/>
          <p:cNvCxnSpPr/>
          <p:nvPr/>
        </p:nvCxnSpPr>
        <p:spPr bwMode="auto">
          <a:xfrm>
            <a:off x="5669972" y="4934211"/>
            <a:ext cx="66555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1" name="Straight Arrow Connector 124"/>
          <p:cNvCxnSpPr>
            <a:stCxn id="38" idx="0"/>
            <a:endCxn id="24" idx="2"/>
          </p:cNvCxnSpPr>
          <p:nvPr/>
        </p:nvCxnSpPr>
        <p:spPr bwMode="auto">
          <a:xfrm flipV="1">
            <a:off x="4988100" y="3856466"/>
            <a:ext cx="0" cy="9659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338280" y="2954571"/>
            <a:ext cx="11506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automated by</a:t>
            </a:r>
            <a:endParaRPr lang="ru-RU" sz="1339" dirty="0"/>
          </a:p>
        </p:txBody>
      </p:sp>
      <p:sp>
        <p:nvSpPr>
          <p:cNvPr id="43" name="TextBox 42"/>
          <p:cNvSpPr txBox="1"/>
          <p:nvPr/>
        </p:nvSpPr>
        <p:spPr>
          <a:xfrm>
            <a:off x="7219541" y="2293232"/>
            <a:ext cx="10174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operated by</a:t>
            </a:r>
            <a:endParaRPr lang="ru-RU" sz="1339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062829" y="1827516"/>
            <a:ext cx="1363742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Service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45" name="Straight Arrow Connector 124"/>
          <p:cNvCxnSpPr>
            <a:stCxn id="27" idx="1"/>
            <a:endCxn id="35" idx="0"/>
          </p:cNvCxnSpPr>
          <p:nvPr/>
        </p:nvCxnSpPr>
        <p:spPr bwMode="auto">
          <a:xfrm rot="10800000" flipV="1">
            <a:off x="7015922" y="2582507"/>
            <a:ext cx="1652678" cy="221469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7" name="Straight Arrow Connector 124"/>
          <p:cNvCxnSpPr>
            <a:stCxn id="24" idx="2"/>
            <a:endCxn id="26" idx="1"/>
          </p:cNvCxnSpPr>
          <p:nvPr/>
        </p:nvCxnSpPr>
        <p:spPr bwMode="auto">
          <a:xfrm rot="16200000" flipH="1">
            <a:off x="6441057" y="2403509"/>
            <a:ext cx="805343" cy="371125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305655" y="5427239"/>
            <a:ext cx="1326522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339"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implemented as</a:t>
            </a:r>
            <a:endParaRPr lang="ru-RU" dirty="0"/>
          </a:p>
        </p:txBody>
      </p:sp>
      <p:cxnSp>
        <p:nvCxnSpPr>
          <p:cNvPr id="56" name="Straight Arrow Connector 124"/>
          <p:cNvCxnSpPr>
            <a:stCxn id="24" idx="3"/>
          </p:cNvCxnSpPr>
          <p:nvPr/>
        </p:nvCxnSpPr>
        <p:spPr bwMode="auto">
          <a:xfrm flipH="1" flipV="1">
            <a:off x="5632729" y="3361499"/>
            <a:ext cx="37244" cy="251161"/>
          </a:xfrm>
          <a:prstGeom prst="bentConnector4">
            <a:avLst>
              <a:gd name="adj1" fmla="val -1520762"/>
              <a:gd name="adj2" fmla="val 155818"/>
            </a:avLst>
          </a:prstGeom>
          <a:solidFill>
            <a:srgbClr val="00B8FF"/>
          </a:solidFill>
          <a:ln w="2540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5759170" y="3255423"/>
            <a:ext cx="453661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flow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traight Arrow Connector 124"/>
          <p:cNvCxnSpPr>
            <a:stCxn id="27" idx="1"/>
            <a:endCxn id="57" idx="3"/>
          </p:cNvCxnSpPr>
          <p:nvPr/>
        </p:nvCxnSpPr>
        <p:spPr bwMode="auto">
          <a:xfrm rot="10800000" flipV="1">
            <a:off x="6212832" y="2582507"/>
            <a:ext cx="2455769" cy="822124"/>
          </a:xfrm>
          <a:prstGeom prst="bentConnector3">
            <a:avLst>
              <a:gd name="adj1" fmla="val 67429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4419461" y="3967875"/>
            <a:ext cx="120007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implements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07691" y="5303451"/>
            <a:ext cx="1019237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composed of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787671" y="1324925"/>
            <a:ext cx="1366544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Capability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62" name="Straight Arrow Connector 124"/>
          <p:cNvCxnSpPr>
            <a:stCxn id="61" idx="2"/>
            <a:endCxn id="44" idx="1"/>
          </p:cNvCxnSpPr>
          <p:nvPr/>
        </p:nvCxnSpPr>
        <p:spPr bwMode="auto">
          <a:xfrm rot="16200000" flipH="1">
            <a:off x="2637297" y="1645398"/>
            <a:ext cx="259178" cy="59188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63" name="Straight Arrow Connector 124"/>
          <p:cNvCxnSpPr>
            <a:stCxn id="44" idx="2"/>
            <a:endCxn id="34" idx="1"/>
          </p:cNvCxnSpPr>
          <p:nvPr/>
        </p:nvCxnSpPr>
        <p:spPr bwMode="auto">
          <a:xfrm rot="16200000" flipH="1">
            <a:off x="3891011" y="2168031"/>
            <a:ext cx="268907" cy="561529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093092" y="2028224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contains</a:t>
            </a:r>
            <a:endParaRPr lang="ru-RU" sz="1339" dirty="0"/>
          </a:p>
        </p:txBody>
      </p:sp>
      <p:sp>
        <p:nvSpPr>
          <p:cNvPr id="65" name="TextBox 64"/>
          <p:cNvSpPr txBox="1"/>
          <p:nvPr/>
        </p:nvSpPr>
        <p:spPr>
          <a:xfrm>
            <a:off x="3360347" y="2531251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realized as</a:t>
            </a:r>
            <a:endParaRPr lang="ru-RU" sz="1339" dirty="0"/>
          </a:p>
        </p:txBody>
      </p:sp>
      <p:cxnSp>
        <p:nvCxnSpPr>
          <p:cNvPr id="66" name="Straight Arrow Connector 124"/>
          <p:cNvCxnSpPr>
            <a:stCxn id="27" idx="1"/>
            <a:endCxn id="44" idx="3"/>
          </p:cNvCxnSpPr>
          <p:nvPr/>
        </p:nvCxnSpPr>
        <p:spPr bwMode="auto">
          <a:xfrm rot="10800000">
            <a:off x="4426572" y="2070931"/>
            <a:ext cx="4242029" cy="511577"/>
          </a:xfrm>
          <a:prstGeom prst="bentConnector3">
            <a:avLst>
              <a:gd name="adj1" fmla="val 38993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1806311" y="499623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7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/>
      <p:bldP spid="29" grpId="0" animBg="1"/>
      <p:bldP spid="31" grpId="0"/>
      <p:bldP spid="34" grpId="0" animBg="1"/>
      <p:bldP spid="35" grpId="0" animBg="1"/>
      <p:bldP spid="37" grpId="0"/>
      <p:bldP spid="38" grpId="0" animBg="1"/>
      <p:bldP spid="39" grpId="0"/>
      <p:bldP spid="42" grpId="0"/>
      <p:bldP spid="43" grpId="0"/>
      <p:bldP spid="44" grpId="0" animBg="1"/>
      <p:bldP spid="49" grpId="0"/>
      <p:bldP spid="57" grpId="0"/>
      <p:bldP spid="59" grpId="0"/>
      <p:bldP spid="60" grpId="0"/>
      <p:bldP spid="61" grpId="0" animBg="1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8817984" cy="553998"/>
          </a:xfrm>
        </p:spPr>
        <p:txBody>
          <a:bodyPr/>
          <a:lstStyle/>
          <a:p>
            <a:r>
              <a:rPr lang="ru-RU" dirty="0" err="1" smtClean="0"/>
              <a:t>Репозиторий</a:t>
            </a:r>
            <a:r>
              <a:rPr lang="ru-RU" dirty="0" smtClean="0"/>
              <a:t> сегодня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06311" y="4524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6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50863" y="598045"/>
            <a:ext cx="11090275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200" b="0" dirty="0" err="1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Репозиторий</a:t>
            </a:r>
            <a:r>
              <a:rPr lang="ru-RU" sz="32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 сегодня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. </a:t>
            </a:r>
            <a:r>
              <a:rPr lang="ru-RU" sz="32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Размер.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426825" y="6573838"/>
            <a:ext cx="765175" cy="153987"/>
          </a:xfrm>
        </p:spPr>
        <p:txBody>
          <a:bodyPr/>
          <a:lstStyle/>
          <a:p>
            <a:fld id="{9158D697-4E55-5D4C-8003-1105B466849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806311" y="471342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34"/>
          </p:nvPr>
        </p:nvSpPr>
        <p:spPr>
          <a:xfrm>
            <a:off x="987913" y="5583940"/>
            <a:ext cx="10216175" cy="276999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/>
              <a:t>И </a:t>
            </a:r>
            <a:r>
              <a:rPr lang="ru-RU" sz="1800" dirty="0" err="1" smtClean="0"/>
              <a:t>репозиторий</a:t>
            </a:r>
            <a:r>
              <a:rPr lang="ru-RU" sz="1800" dirty="0" smtClean="0"/>
              <a:t> продолжает расти</a:t>
            </a:r>
            <a:endParaRPr lang="ru-RU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07" y="1170063"/>
            <a:ext cx="10261601" cy="4040727"/>
          </a:xfrm>
          <a:prstGeom prst="rect">
            <a:avLst/>
          </a:prstGeom>
          <a:solidFill>
            <a:srgbClr val="FEFC00"/>
          </a:solidFill>
        </p:spPr>
      </p:pic>
      <p:sp>
        <p:nvSpPr>
          <p:cNvPr id="17" name="TextBox 16"/>
          <p:cNvSpPr txBox="1"/>
          <p:nvPr/>
        </p:nvSpPr>
        <p:spPr>
          <a:xfrm rot="20280753">
            <a:off x="1967839" y="3145464"/>
            <a:ext cx="825867" cy="369332"/>
          </a:xfrm>
          <a:prstGeom prst="rect">
            <a:avLst/>
          </a:prstGeom>
          <a:solidFill>
            <a:srgbClr val="4D4F52"/>
          </a:solidFill>
          <a:ln w="38100">
            <a:solidFill>
              <a:srgbClr val="4D4F52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FEFC00"/>
                </a:solidFill>
                <a:latin typeface="+mj-lt"/>
              </a:defRPr>
            </a:lvl1pPr>
          </a:lstStyle>
          <a:p>
            <a:r>
              <a:rPr lang="ru-RU" dirty="0" smtClean="0"/>
              <a:t>72000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20280753">
            <a:off x="6580360" y="2698254"/>
            <a:ext cx="825867" cy="369332"/>
          </a:xfrm>
          <a:prstGeom prst="rect">
            <a:avLst/>
          </a:prstGeom>
          <a:solidFill>
            <a:srgbClr val="4D4F52"/>
          </a:solidFill>
          <a:ln w="38100">
            <a:solidFill>
              <a:srgbClr val="4D4F52"/>
            </a:solidFill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FEFC00"/>
                </a:solidFill>
                <a:latin typeface="+mj-lt"/>
              </a:defRPr>
            </a:lvl1pPr>
          </a:lstStyle>
          <a:p>
            <a:r>
              <a:rPr lang="ru-RU" dirty="0" smtClean="0"/>
              <a:t>95000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20280753">
            <a:off x="1081994" y="1258201"/>
            <a:ext cx="697627" cy="369332"/>
          </a:xfrm>
          <a:prstGeom prst="rect">
            <a:avLst/>
          </a:prstGeom>
          <a:solidFill>
            <a:srgbClr val="4D4F52"/>
          </a:solidFill>
          <a:ln w="38100">
            <a:solidFill>
              <a:srgbClr val="4D4F5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EFC00"/>
                </a:solidFill>
                <a:latin typeface="+mj-lt"/>
              </a:rPr>
              <a:t>8000</a:t>
            </a:r>
            <a:endParaRPr lang="ru-RU" dirty="0">
              <a:solidFill>
                <a:srgbClr val="FEF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64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06311" y="518474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4" y="835504"/>
            <a:ext cx="11020425" cy="5743575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97">
            <a:off x="5718858" y="3540575"/>
            <a:ext cx="3366255" cy="2050916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06">
            <a:off x="3145358" y="1324071"/>
            <a:ext cx="2460907" cy="2595166"/>
          </a:xfrm>
          <a:prstGeom prst="rect">
            <a:avLst/>
          </a:prstGeom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924">
            <a:off x="5870734" y="2214131"/>
            <a:ext cx="2630280" cy="1810325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70" y="2879086"/>
            <a:ext cx="3334545" cy="2456586"/>
          </a:xfrm>
          <a:prstGeom prst="rect">
            <a:avLst/>
          </a:prstGeom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579">
            <a:off x="8244630" y="2572199"/>
            <a:ext cx="1707575" cy="16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err="1">
                <a:solidFill>
                  <a:schemeClr val="tx1">
                    <a:lumMod val="50000"/>
                  </a:schemeClr>
                </a:solidFill>
              </a:rPr>
              <a:t>Репозиторий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 сегодня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Пользователи.</a:t>
            </a:r>
          </a:p>
        </p:txBody>
      </p:sp>
    </p:spTree>
    <p:extLst>
      <p:ext uri="{BB962C8B-B14F-4D97-AF65-F5344CB8AC3E}">
        <p14:creationId xmlns:p14="http://schemas.microsoft.com/office/powerpoint/2010/main" val="14849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8817984" cy="553998"/>
          </a:xfrm>
        </p:spPr>
        <p:txBody>
          <a:bodyPr/>
          <a:lstStyle/>
          <a:p>
            <a:r>
              <a:rPr lang="ru-RU" dirty="0" smtClean="0"/>
              <a:t>Проектная архитектура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06311" y="4524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8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Новый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проект в свою папку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3048" y="5636121"/>
            <a:ext cx="2152650" cy="1057276"/>
            <a:chOff x="1752600" y="1428750"/>
            <a:chExt cx="2152650" cy="1057276"/>
          </a:xfrm>
        </p:grpSpPr>
        <p:sp>
          <p:nvSpPr>
            <p:cNvPr id="15" name="Rectangle 1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Projects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26134" y="975285"/>
            <a:ext cx="2152650" cy="1057276"/>
            <a:chOff x="1752600" y="1428750"/>
            <a:chExt cx="2152650" cy="1057276"/>
          </a:xfrm>
        </p:grpSpPr>
        <p:sp>
          <p:nvSpPr>
            <p:cNvPr id="18" name="Rectangle 1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Project 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3123637" y="1041340"/>
            <a:ext cx="976634" cy="4871006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23637" y="6693397"/>
            <a:ext cx="976634" cy="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826134" y="2140494"/>
            <a:ext cx="2152650" cy="1057276"/>
            <a:chOff x="1752600" y="1428750"/>
            <a:chExt cx="2152650" cy="1057276"/>
          </a:xfrm>
        </p:grpSpPr>
        <p:sp>
          <p:nvSpPr>
            <p:cNvPr id="52" name="Rectangle 51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Project 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826134" y="3305703"/>
            <a:ext cx="2152650" cy="1057276"/>
            <a:chOff x="1752600" y="1428750"/>
            <a:chExt cx="2152650" cy="1057276"/>
          </a:xfrm>
        </p:grpSpPr>
        <p:sp>
          <p:nvSpPr>
            <p:cNvPr id="55" name="Rectangle 5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Project 3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46755" y="5636121"/>
            <a:ext cx="2152650" cy="1057276"/>
            <a:chOff x="1752600" y="1428750"/>
            <a:chExt cx="2152650" cy="1057276"/>
          </a:xfrm>
        </p:grpSpPr>
        <p:sp>
          <p:nvSpPr>
            <p:cNvPr id="58" name="Rectangle 5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Project 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554749" y="4655979"/>
            <a:ext cx="7537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smtClean="0"/>
              <a:t>. . .</a:t>
            </a:r>
            <a:endParaRPr lang="ru-RU" sz="32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8763052" y="975285"/>
            <a:ext cx="2152650" cy="1057276"/>
            <a:chOff x="1752600" y="1428750"/>
            <a:chExt cx="2152650" cy="1057276"/>
          </a:xfrm>
        </p:grpSpPr>
        <p:sp>
          <p:nvSpPr>
            <p:cNvPr id="68" name="Rectangle 6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63052" y="2140494"/>
            <a:ext cx="2152650" cy="1057276"/>
            <a:chOff x="1752600" y="1428750"/>
            <a:chExt cx="2152650" cy="1057276"/>
          </a:xfrm>
        </p:grpSpPr>
        <p:sp>
          <p:nvSpPr>
            <p:cNvPr id="71" name="Rectangle 70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Information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763052" y="3305703"/>
            <a:ext cx="2152650" cy="1057276"/>
            <a:chOff x="1752600" y="1428750"/>
            <a:chExt cx="2152650" cy="1057276"/>
          </a:xfrm>
        </p:grpSpPr>
        <p:sp>
          <p:nvSpPr>
            <p:cNvPr id="74" name="Rectangle 73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Application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 flipV="1">
            <a:off x="6999405" y="1030676"/>
            <a:ext cx="917409" cy="488167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022428" y="6693397"/>
            <a:ext cx="894386" cy="0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8762690" y="4470912"/>
            <a:ext cx="2152650" cy="1057276"/>
            <a:chOff x="1752600" y="1428750"/>
            <a:chExt cx="2152650" cy="1057276"/>
          </a:xfrm>
        </p:grpSpPr>
        <p:sp>
          <p:nvSpPr>
            <p:cNvPr id="81" name="Rectangle 80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Integration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3048" y="975285"/>
            <a:ext cx="2152650" cy="1057276"/>
            <a:chOff x="1752600" y="1428750"/>
            <a:chExt cx="2152650" cy="1057276"/>
          </a:xfrm>
        </p:grpSpPr>
        <p:sp>
          <p:nvSpPr>
            <p:cNvPr id="42" name="Rectangle 41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53048" y="2140494"/>
            <a:ext cx="2152650" cy="1057276"/>
            <a:chOff x="1752600" y="1428750"/>
            <a:chExt cx="2152650" cy="1057276"/>
          </a:xfrm>
        </p:grpSpPr>
        <p:sp>
          <p:nvSpPr>
            <p:cNvPr id="45" name="Rectangle 4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46775" y="3305703"/>
            <a:ext cx="2152650" cy="1057276"/>
            <a:chOff x="1752600" y="1428750"/>
            <a:chExt cx="2152650" cy="1057276"/>
          </a:xfrm>
        </p:grpSpPr>
        <p:sp>
          <p:nvSpPr>
            <p:cNvPr id="62" name="Rectangle 61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dirty="0" smtClean="0">
                  <a:solidFill>
                    <a:schemeClr val="tx1"/>
                  </a:solidFill>
                </a:rPr>
                <a:t>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3399" y="4470912"/>
            <a:ext cx="2152650" cy="1057276"/>
            <a:chOff x="1752600" y="1428750"/>
            <a:chExt cx="2152650" cy="1057276"/>
          </a:xfrm>
        </p:grpSpPr>
        <p:sp>
          <p:nvSpPr>
            <p:cNvPr id="65" name="Rectangle 6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552122" y="921319"/>
            <a:ext cx="2470306" cy="4319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Rectangle 77"/>
          <p:cNvSpPr/>
          <p:nvPr/>
        </p:nvSpPr>
        <p:spPr>
          <a:xfrm>
            <a:off x="6978783" y="1030675"/>
            <a:ext cx="1351299" cy="485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Rectangle 78"/>
          <p:cNvSpPr/>
          <p:nvPr/>
        </p:nvSpPr>
        <p:spPr>
          <a:xfrm>
            <a:off x="3120650" y="1053396"/>
            <a:ext cx="1351299" cy="485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own Arrow 26"/>
          <p:cNvSpPr/>
          <p:nvPr/>
        </p:nvSpPr>
        <p:spPr>
          <a:xfrm rot="16200000">
            <a:off x="5801871" y="380395"/>
            <a:ext cx="217648" cy="2620262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Down Arrow 85"/>
          <p:cNvSpPr/>
          <p:nvPr/>
        </p:nvSpPr>
        <p:spPr>
          <a:xfrm rot="16200000">
            <a:off x="5801871" y="1508601"/>
            <a:ext cx="217648" cy="2620262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Down Arrow 86"/>
          <p:cNvSpPr/>
          <p:nvPr/>
        </p:nvSpPr>
        <p:spPr>
          <a:xfrm rot="16200000">
            <a:off x="5801871" y="2636807"/>
            <a:ext cx="217648" cy="2620262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Down Arrow 87"/>
          <p:cNvSpPr/>
          <p:nvPr/>
        </p:nvSpPr>
        <p:spPr>
          <a:xfrm rot="16200000">
            <a:off x="5801871" y="3765012"/>
            <a:ext cx="217648" cy="2620262"/>
          </a:xfrm>
          <a:prstGeom prst="downArrow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6" grpId="0" animBg="1"/>
      <p:bldP spid="78" grpId="0" animBg="1"/>
      <p:bldP spid="79" grpId="0" animBg="1"/>
      <p:bldP spid="27" grpId="0" animBg="1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Текущая архитектура приложений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grpSp>
        <p:nvGrpSpPr>
          <p:cNvPr id="82" name="Group 81"/>
          <p:cNvGrpSpPr/>
          <p:nvPr/>
        </p:nvGrpSpPr>
        <p:grpSpPr>
          <a:xfrm>
            <a:off x="1716247" y="2627822"/>
            <a:ext cx="3119028" cy="1777292"/>
            <a:chOff x="677719" y="3615796"/>
            <a:chExt cx="3119028" cy="1777292"/>
          </a:xfrm>
        </p:grpSpPr>
        <p:grpSp>
          <p:nvGrpSpPr>
            <p:cNvPr id="56" name="Group 55"/>
            <p:cNvGrpSpPr/>
            <p:nvPr/>
          </p:nvGrpSpPr>
          <p:grpSpPr>
            <a:xfrm>
              <a:off x="677719" y="3615796"/>
              <a:ext cx="3119028" cy="533400"/>
              <a:chOff x="4037347" y="2645956"/>
              <a:chExt cx="3119028" cy="533400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4452727" y="2708451"/>
                <a:ext cx="27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bapplication</a:t>
                </a:r>
                <a:r>
                  <a:rPr lang="en-US" dirty="0" smtClean="0"/>
                  <a:t>&gt; System 1</a:t>
                </a:r>
                <a:endParaRPr lang="ru-RU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77719" y="4237742"/>
              <a:ext cx="3119028" cy="533400"/>
              <a:chOff x="4037347" y="2645956"/>
              <a:chExt cx="3119028" cy="533400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4452727" y="2708451"/>
                <a:ext cx="27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bapplication</a:t>
                </a:r>
                <a:r>
                  <a:rPr lang="en-US" dirty="0" smtClean="0"/>
                  <a:t>&gt; System 2</a:t>
                </a:r>
                <a:endParaRPr lang="ru-RU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77719" y="4859688"/>
              <a:ext cx="3119028" cy="533400"/>
              <a:chOff x="4037347" y="2645956"/>
              <a:chExt cx="3119028" cy="533400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4452727" y="2708451"/>
                <a:ext cx="2703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bapplication</a:t>
                </a:r>
                <a:r>
                  <a:rPr lang="en-US" dirty="0" smtClean="0"/>
                  <a:t>&gt; System 3</a:t>
                </a:r>
                <a:endParaRPr lang="ru-RU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32" name="Rectangle 31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659559" y="2252777"/>
            <a:ext cx="432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B7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527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System 2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59559" y="4286337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B7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734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System 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179559" y="4286337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B7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D60093"/>
                </a:solidFill>
              </a:rPr>
              <a:t>138</a:t>
            </a:r>
            <a:r>
              <a:rPr lang="ru-RU" sz="1400" dirty="0">
                <a:solidFill>
                  <a:srgbClr val="D60093"/>
                </a:solidFill>
              </a:rPr>
              <a:t> </a:t>
            </a:r>
            <a:r>
              <a:rPr lang="en-US" sz="1400" dirty="0">
                <a:solidFill>
                  <a:srgbClr val="D60093"/>
                </a:solidFill>
              </a:rPr>
              <a:t>System 3</a:t>
            </a:r>
            <a:endParaRPr lang="ru-RU" sz="1400" dirty="0">
              <a:solidFill>
                <a:srgbClr val="D60093"/>
              </a:solidFill>
            </a:endParaRPr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flipV="1">
            <a:off x="11079559" y="3328141"/>
            <a:ext cx="0" cy="958196"/>
          </a:xfrm>
          <a:prstGeom prst="straightConnector1">
            <a:avLst/>
          </a:prstGeom>
          <a:ln w="254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3" idx="0"/>
          </p:cNvCxnSpPr>
          <p:nvPr/>
        </p:nvCxnSpPr>
        <p:spPr>
          <a:xfrm>
            <a:off x="8559559" y="3328140"/>
            <a:ext cx="0" cy="958197"/>
          </a:xfrm>
          <a:prstGeom prst="straightConnector1">
            <a:avLst/>
          </a:prstGeom>
          <a:ln w="25400"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Проектная архитектура приложений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8" name="Rectangle 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737114" y="1093304"/>
            <a:ext cx="19879" cy="5168348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919765" y="3139510"/>
            <a:ext cx="2152650" cy="1057276"/>
            <a:chOff x="1752600" y="1428750"/>
            <a:chExt cx="2152650" cy="1057276"/>
          </a:xfrm>
        </p:grpSpPr>
        <p:sp>
          <p:nvSpPr>
            <p:cNvPr id="50" name="Rectangle 49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3318259" y="3452235"/>
            <a:ext cx="1003776" cy="431827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5" name="Group 4"/>
          <p:cNvGrpSpPr/>
          <p:nvPr/>
        </p:nvGrpSpPr>
        <p:grpSpPr>
          <a:xfrm>
            <a:off x="4394536" y="2102313"/>
            <a:ext cx="3140573" cy="2511123"/>
            <a:chOff x="4523743" y="2883363"/>
            <a:chExt cx="3140573" cy="2511123"/>
          </a:xfrm>
        </p:grpSpPr>
        <p:sp>
          <p:nvSpPr>
            <p:cNvPr id="29" name="TextBox 28"/>
            <p:cNvSpPr txBox="1"/>
            <p:nvPr/>
          </p:nvSpPr>
          <p:spPr>
            <a:xfrm>
              <a:off x="5348495" y="2984447"/>
              <a:ext cx="1948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/>
                <a:t>Application</a:t>
              </a:r>
              <a:endParaRPr lang="ru-RU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595181" y="3619992"/>
              <a:ext cx="3069135" cy="533400"/>
              <a:chOff x="4037347" y="2645956"/>
              <a:chExt cx="3069135" cy="5334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4452732" y="2708451"/>
                <a:ext cx="265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intiativeapp</a:t>
                </a:r>
                <a:r>
                  <a:rPr lang="en-US" dirty="0" smtClean="0"/>
                  <a:t>&gt; System 1</a:t>
                </a:r>
                <a:endParaRPr lang="ru-RU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95181" y="4240539"/>
              <a:ext cx="3069133" cy="533400"/>
              <a:chOff x="4037347" y="2645956"/>
              <a:chExt cx="3069133" cy="53340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4452730" y="2708451"/>
                <a:ext cx="265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intiativeapp</a:t>
                </a:r>
                <a:r>
                  <a:rPr lang="en-US" dirty="0" smtClean="0"/>
                  <a:t>&gt; System 2</a:t>
                </a:r>
                <a:endParaRPr lang="ru-RU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595181" y="4861086"/>
              <a:ext cx="3059193" cy="533400"/>
              <a:chOff x="4037347" y="2645956"/>
              <a:chExt cx="3059193" cy="5334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37347" y="2645956"/>
                <a:ext cx="428625" cy="5334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442790" y="2708451"/>
                <a:ext cx="2653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intiativeapp</a:t>
                </a:r>
                <a:r>
                  <a:rPr lang="en-US" dirty="0" smtClean="0"/>
                  <a:t>&gt; System 3</a:t>
                </a:r>
                <a:endParaRPr lang="ru-RU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3743" y="2883363"/>
              <a:ext cx="571500" cy="571500"/>
            </a:xfrm>
            <a:prstGeom prst="rect">
              <a:avLst/>
            </a:prstGeom>
          </p:spPr>
        </p:pic>
      </p:grpSp>
      <p:sp>
        <p:nvSpPr>
          <p:cNvPr id="67" name="Rectangle 66"/>
          <p:cNvSpPr/>
          <p:nvPr/>
        </p:nvSpPr>
        <p:spPr>
          <a:xfrm>
            <a:off x="7659559" y="3157238"/>
            <a:ext cx="432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527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System 2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59559" y="5190798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734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System 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79559" y="5190798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D60093"/>
                </a:solidFill>
              </a:rPr>
              <a:t>138</a:t>
            </a:r>
            <a:r>
              <a:rPr lang="ru-RU" sz="1400" dirty="0">
                <a:solidFill>
                  <a:srgbClr val="D60093"/>
                </a:solidFill>
              </a:rPr>
              <a:t> </a:t>
            </a:r>
            <a:r>
              <a:rPr lang="en-US" sz="1400" dirty="0">
                <a:solidFill>
                  <a:srgbClr val="D60093"/>
                </a:solidFill>
              </a:rPr>
              <a:t>System 3</a:t>
            </a:r>
            <a:endParaRPr lang="ru-RU" sz="1400" dirty="0">
              <a:solidFill>
                <a:srgbClr val="D60093"/>
              </a:solidFill>
            </a:endParaRP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>
          <a:xfrm flipV="1">
            <a:off x="11079559" y="4232602"/>
            <a:ext cx="0" cy="958196"/>
          </a:xfrm>
          <a:prstGeom prst="straightConnector1">
            <a:avLst/>
          </a:prstGeom>
          <a:ln w="254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68" idx="0"/>
          </p:cNvCxnSpPr>
          <p:nvPr/>
        </p:nvCxnSpPr>
        <p:spPr>
          <a:xfrm>
            <a:off x="8559559" y="4232601"/>
            <a:ext cx="0" cy="958197"/>
          </a:xfrm>
          <a:prstGeom prst="straightConnector1">
            <a:avLst/>
          </a:prstGeom>
          <a:ln w="25400"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Проектная архитектура приложений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8" name="Rectangle 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Application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3737114" y="1093304"/>
            <a:ext cx="19879" cy="5168348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9288" y="220339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dirty="0"/>
              <a:t>Application</a:t>
            </a:r>
            <a:endParaRPr lang="ru-RU" dirty="0"/>
          </a:p>
        </p:txBody>
      </p:sp>
      <p:grpSp>
        <p:nvGrpSpPr>
          <p:cNvPr id="33" name="Group 32"/>
          <p:cNvGrpSpPr/>
          <p:nvPr/>
        </p:nvGrpSpPr>
        <p:grpSpPr>
          <a:xfrm>
            <a:off x="4465974" y="2838942"/>
            <a:ext cx="3069135" cy="533400"/>
            <a:chOff x="4037347" y="2645956"/>
            <a:chExt cx="3069135" cy="533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347" y="2645956"/>
              <a:ext cx="428625" cy="5334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52732" y="2708451"/>
              <a:ext cx="265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intiativeapp</a:t>
              </a:r>
              <a:r>
                <a:rPr lang="en-US" dirty="0" smtClean="0"/>
                <a:t>&gt; System 1</a:t>
              </a:r>
              <a:endParaRPr lang="ru-RU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65974" y="3459489"/>
            <a:ext cx="3069133" cy="533400"/>
            <a:chOff x="4037347" y="2645956"/>
            <a:chExt cx="3069133" cy="5334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347" y="2645956"/>
              <a:ext cx="428625" cy="533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452730" y="2708451"/>
              <a:ext cx="265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intiativeapp</a:t>
              </a:r>
              <a:r>
                <a:rPr lang="en-US" dirty="0" smtClean="0"/>
                <a:t>&gt; System 2</a:t>
              </a:r>
              <a:endParaRPr lang="ru-RU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65974" y="4080036"/>
            <a:ext cx="3059193" cy="533400"/>
            <a:chOff x="4037347" y="2645956"/>
            <a:chExt cx="3059193" cy="5334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347" y="2645956"/>
              <a:ext cx="428625" cy="5334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442790" y="2708451"/>
              <a:ext cx="265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intiativeapp</a:t>
              </a:r>
              <a:r>
                <a:rPr lang="en-US" dirty="0" smtClean="0"/>
                <a:t>&gt; System 3</a:t>
              </a:r>
              <a:endParaRPr lang="ru-RU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536" y="2102313"/>
            <a:ext cx="571500" cy="5715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659559" y="3157238"/>
            <a:ext cx="432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527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System 2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59559" y="5190798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734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System </a:t>
            </a:r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79559" y="5190798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D60093"/>
                </a:solidFill>
              </a:rPr>
              <a:t>138</a:t>
            </a:r>
            <a:r>
              <a:rPr lang="ru-RU" sz="1400" dirty="0">
                <a:solidFill>
                  <a:srgbClr val="D60093"/>
                </a:solidFill>
              </a:rPr>
              <a:t> </a:t>
            </a:r>
            <a:r>
              <a:rPr lang="en-US" sz="1400" dirty="0">
                <a:solidFill>
                  <a:srgbClr val="D60093"/>
                </a:solidFill>
              </a:rPr>
              <a:t>System 3</a:t>
            </a:r>
            <a:endParaRPr lang="ru-RU" sz="1400" dirty="0">
              <a:solidFill>
                <a:srgbClr val="D60093"/>
              </a:solidFill>
            </a:endParaRP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>
          <a:xfrm flipV="1">
            <a:off x="11079559" y="4232602"/>
            <a:ext cx="0" cy="958196"/>
          </a:xfrm>
          <a:prstGeom prst="straightConnector1">
            <a:avLst/>
          </a:prstGeom>
          <a:ln w="25400"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092419" y="4232601"/>
            <a:ext cx="0" cy="958197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465974" y="4703995"/>
            <a:ext cx="3059193" cy="533400"/>
            <a:chOff x="4037347" y="2645956"/>
            <a:chExt cx="3059193" cy="5334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347" y="2645956"/>
              <a:ext cx="428625" cy="5334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42790" y="2708451"/>
              <a:ext cx="2653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intiativeapp</a:t>
              </a:r>
              <a:r>
                <a:rPr lang="en-US" dirty="0" smtClean="0"/>
                <a:t>&gt; System </a:t>
              </a:r>
              <a:r>
                <a:rPr lang="en-US" dirty="0"/>
                <a:t>4</a:t>
              </a:r>
              <a:endParaRPr lang="ru-RU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919559" y="1477437"/>
            <a:ext cx="1800000" cy="72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734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System 4</a:t>
            </a:r>
            <a:endParaRPr lang="ru-RU" sz="1400" dirty="0">
              <a:solidFill>
                <a:srgbClr val="00B050"/>
              </a:solidFill>
            </a:endParaRPr>
          </a:p>
        </p:txBody>
      </p:sp>
      <p:cxnSp>
        <p:nvCxnSpPr>
          <p:cNvPr id="43" name="Straight Arrow Connector 42"/>
          <p:cNvCxnSpPr>
            <a:stCxn id="42" idx="2"/>
            <a:endCxn id="67" idx="0"/>
          </p:cNvCxnSpPr>
          <p:nvPr/>
        </p:nvCxnSpPr>
        <p:spPr>
          <a:xfrm>
            <a:off x="9819559" y="2197437"/>
            <a:ext cx="0" cy="959801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045350" y="4224897"/>
            <a:ext cx="0" cy="958196"/>
          </a:xfrm>
          <a:prstGeom prst="straightConnector1">
            <a:avLst/>
          </a:prstGeom>
          <a:ln w="25400">
            <a:solidFill>
              <a:srgbClr val="00B050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Загружаем </a:t>
            </a: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требования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grpSp>
        <p:nvGrpSpPr>
          <p:cNvPr id="44" name="Group 43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45" name="Rectangle 4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1354" y="1155453"/>
            <a:ext cx="7148435" cy="5291270"/>
            <a:chOff x="1904172" y="1155453"/>
            <a:chExt cx="7148435" cy="5291270"/>
          </a:xfrm>
        </p:grpSpPr>
        <p:grpSp>
          <p:nvGrpSpPr>
            <p:cNvPr id="8" name="Group 7"/>
            <p:cNvGrpSpPr/>
            <p:nvPr/>
          </p:nvGrpSpPr>
          <p:grpSpPr>
            <a:xfrm>
              <a:off x="1950482" y="1851941"/>
              <a:ext cx="4990005" cy="381000"/>
              <a:chOff x="2756162" y="1475687"/>
              <a:chExt cx="4990005" cy="381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87289" y="1481521"/>
                <a:ext cx="445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Согласование спецификации</a:t>
                </a:r>
                <a:endParaRPr lang="ru-RU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950482" y="2320139"/>
              <a:ext cx="4999948" cy="381000"/>
              <a:chOff x="2756162" y="1475687"/>
              <a:chExt cx="4999948" cy="381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297232" y="1481521"/>
                <a:ext cx="445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Просмотр заявки</a:t>
                </a:r>
                <a:endParaRPr lang="ru-RU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950482" y="2788337"/>
              <a:ext cx="4999947" cy="381000"/>
              <a:chOff x="2756162" y="1475687"/>
              <a:chExt cx="4999947" cy="3810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297231" y="1481521"/>
                <a:ext cx="445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Расчет доходов</a:t>
                </a:r>
                <a:endParaRPr lang="ru-RU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950482" y="3256535"/>
              <a:ext cx="4999950" cy="381000"/>
              <a:chOff x="2756162" y="1475687"/>
              <a:chExt cx="4999950" cy="3810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297234" y="1481521"/>
                <a:ext cx="445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Сортировка списка</a:t>
                </a:r>
                <a:endParaRPr lang="ru-RU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950482" y="3724733"/>
              <a:ext cx="6026955" cy="381000"/>
              <a:chOff x="2756162" y="1475687"/>
              <a:chExt cx="6026955" cy="3810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287290" y="1481521"/>
                <a:ext cx="54958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Определение целевого процента</a:t>
                </a:r>
                <a:endParaRPr lang="ru-RU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50482" y="4192931"/>
              <a:ext cx="4999947" cy="381000"/>
              <a:chOff x="2756162" y="1475687"/>
              <a:chExt cx="4999947" cy="3810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97231" y="1481521"/>
                <a:ext cx="4458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Вынос рассчитанных остатков</a:t>
                </a:r>
                <a:endParaRPr lang="ru-RU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950482" y="4661129"/>
              <a:ext cx="6564284" cy="381000"/>
              <a:chOff x="2756162" y="1475687"/>
              <a:chExt cx="6564284" cy="3810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287291" y="1481521"/>
                <a:ext cx="60331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Сохранение данных по последнему клиенту</a:t>
                </a:r>
                <a:endParaRPr lang="ru-RU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950482" y="5129327"/>
              <a:ext cx="6017014" cy="381000"/>
              <a:chOff x="2756162" y="1475687"/>
              <a:chExt cx="6017014" cy="3810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277350" y="1481521"/>
                <a:ext cx="5495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Задание верхнего лимита расходов</a:t>
                </a:r>
                <a:endParaRPr lang="ru-RU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950482" y="5597525"/>
              <a:ext cx="7017286" cy="381000"/>
              <a:chOff x="2756162" y="1475687"/>
              <a:chExt cx="7017286" cy="38100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297234" y="1481521"/>
                <a:ext cx="64762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Передача минимального значения атрибута </a:t>
                </a:r>
                <a:endParaRPr lang="ru-RU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950482" y="6065723"/>
              <a:ext cx="7102125" cy="381000"/>
              <a:chOff x="2756162" y="1475687"/>
              <a:chExt cx="7102125" cy="38100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56162" y="1475687"/>
                <a:ext cx="533400" cy="38100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3297231" y="1481521"/>
                <a:ext cx="6561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&lt;Story&gt; </a:t>
                </a:r>
                <a:r>
                  <a:rPr lang="ru-RU" dirty="0" smtClean="0"/>
                  <a:t>Согласование расходов на проведение счета</a:t>
                </a:r>
                <a:endParaRPr lang="ru-RU" dirty="0"/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172" y="1155453"/>
              <a:ext cx="571500" cy="6096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483647" y="1275587"/>
              <a:ext cx="1948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Requirements</a:t>
              </a:r>
              <a:endParaRPr lang="ru-RU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789" y="1850010"/>
            <a:ext cx="3808628" cy="41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50863" y="598045"/>
            <a:ext cx="11090275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Raiffeisenbank</a:t>
            </a:r>
            <a:endParaRPr lang="ru-RU" sz="3200" b="0" dirty="0">
              <a:solidFill>
                <a:schemeClr val="tx1">
                  <a:lumMod val="50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426825" y="6573838"/>
            <a:ext cx="765175" cy="153987"/>
          </a:xfrm>
        </p:spPr>
        <p:txBody>
          <a:bodyPr/>
          <a:lstStyle/>
          <a:p>
            <a:fld id="{9158D697-4E55-5D4C-8003-1105B466849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344617" y="5420122"/>
            <a:ext cx="3501289" cy="49244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400+ </a:t>
            </a:r>
            <a:r>
              <a:rPr lang="ru-RU" sz="1600" dirty="0"/>
              <a:t>Бизнес </a:t>
            </a:r>
            <a:r>
              <a:rPr lang="ru-RU" sz="1600" dirty="0" smtClean="0"/>
              <a:t>приложений со сложной интеграцией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4146093" y="5420122"/>
            <a:ext cx="3775524" cy="246221"/>
          </a:xfr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ru-RU" sz="1600" dirty="0" smtClean="0"/>
              <a:t>Десятки проектов, изменяющих ландшафт</a:t>
            </a:r>
            <a:endParaRPr lang="ru-RU" sz="1600" dirty="0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535692" y="5420122"/>
            <a:ext cx="3408167" cy="492443"/>
          </a:xfr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ru-RU" sz="1600" dirty="0" smtClean="0"/>
              <a:t>Десятки</a:t>
            </a:r>
            <a:r>
              <a:rPr lang="en-US" sz="1600" dirty="0" smtClean="0"/>
              <a:t> </a:t>
            </a:r>
            <a:r>
              <a:rPr lang="ru-RU" sz="1600" dirty="0" smtClean="0"/>
              <a:t>внутренних и внешних команд </a:t>
            </a:r>
            <a:r>
              <a:rPr lang="ru-RU" sz="1600" dirty="0"/>
              <a:t>разработки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06311" y="471342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</a:rPr>
              <a:t>YK</a:t>
            </a:r>
            <a:endParaRPr lang="ru-RU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9" y="1309713"/>
            <a:ext cx="3730152" cy="31479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284" y="1309713"/>
            <a:ext cx="3838575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7" y="1309713"/>
            <a:ext cx="3734819" cy="31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  <p:bldP spid="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Классификация требований по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BUC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grpSp>
        <p:nvGrpSpPr>
          <p:cNvPr id="44" name="Group 43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45" name="Rectangle 44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54134" y="2329024"/>
            <a:ext cx="4990005" cy="381000"/>
            <a:chOff x="2756162" y="1475687"/>
            <a:chExt cx="4990005" cy="381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87289" y="1481521"/>
              <a:ext cx="445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Согласование спецификации</a:t>
              </a:r>
              <a:endParaRPr lang="ru-RU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4134" y="2797222"/>
            <a:ext cx="4999948" cy="381000"/>
            <a:chOff x="2756162" y="1475687"/>
            <a:chExt cx="4999948" cy="381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97232" y="1481521"/>
              <a:ext cx="445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Просмотр заявки</a:t>
              </a:r>
              <a:endParaRPr lang="ru-RU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54134" y="3265420"/>
            <a:ext cx="4999947" cy="381000"/>
            <a:chOff x="2756162" y="1475687"/>
            <a:chExt cx="4999947" cy="381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97231" y="1481521"/>
              <a:ext cx="445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Расчет доходов</a:t>
              </a:r>
              <a:endParaRPr lang="ru-RU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54134" y="4250454"/>
            <a:ext cx="4999950" cy="381000"/>
            <a:chOff x="2756162" y="1475687"/>
            <a:chExt cx="4999950" cy="381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97234" y="1481521"/>
              <a:ext cx="445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Сортировка списка</a:t>
              </a:r>
              <a:endParaRPr lang="ru-RU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54134" y="4718652"/>
            <a:ext cx="6026955" cy="381000"/>
            <a:chOff x="2756162" y="1475687"/>
            <a:chExt cx="6026955" cy="381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87290" y="1481521"/>
              <a:ext cx="5495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Определение целевого процента</a:t>
              </a:r>
              <a:endParaRPr lang="ru-RU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54134" y="5186850"/>
            <a:ext cx="4999947" cy="381000"/>
            <a:chOff x="2756162" y="1475687"/>
            <a:chExt cx="4999947" cy="381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97231" y="1481521"/>
              <a:ext cx="4458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Вынос рассчитанных остатков</a:t>
              </a:r>
              <a:endParaRPr lang="ru-RU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54134" y="5655048"/>
            <a:ext cx="6564284" cy="381000"/>
            <a:chOff x="2756162" y="1475687"/>
            <a:chExt cx="6564284" cy="381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87291" y="1481521"/>
              <a:ext cx="6033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Сохранение данных по последнему клиенту</a:t>
              </a:r>
              <a:endParaRPr lang="ru-RU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54134" y="6123246"/>
            <a:ext cx="6017014" cy="381000"/>
            <a:chOff x="2756162" y="1475687"/>
            <a:chExt cx="6017014" cy="381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162" y="1475687"/>
              <a:ext cx="533400" cy="381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77350" y="1481521"/>
              <a:ext cx="549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&lt;Story&gt; </a:t>
              </a:r>
              <a:r>
                <a:rPr lang="ru-RU" dirty="0" smtClean="0"/>
                <a:t>Задание верхнего лимита расходов</a:t>
              </a:r>
              <a:endParaRPr lang="ru-RU" dirty="0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4" y="1155453"/>
            <a:ext cx="571500" cy="6096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310829" y="1275587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dirty="0" smtClean="0"/>
              <a:t>Requirements</a:t>
            </a:r>
            <a:endParaRPr lang="ru-RU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789" y="1850010"/>
            <a:ext cx="3808628" cy="41684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11324" y="1841917"/>
            <a:ext cx="5559051" cy="557243"/>
            <a:chOff x="911324" y="1841917"/>
            <a:chExt cx="5559051" cy="5572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2854" y="1841917"/>
              <a:ext cx="571500" cy="419100"/>
            </a:xfrm>
            <a:prstGeom prst="rect">
              <a:avLst/>
            </a:prstGeom>
          </p:spPr>
        </p:pic>
        <p:sp>
          <p:nvSpPr>
            <p:cNvPr id="43" name="Isosceles Triangle 42"/>
            <p:cNvSpPr/>
            <p:nvPr/>
          </p:nvSpPr>
          <p:spPr>
            <a:xfrm rot="7896315">
              <a:off x="771971" y="1983940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85261" y="1851411"/>
              <a:ext cx="4585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initusecase</a:t>
              </a:r>
              <a:r>
                <a:rPr lang="en-US" dirty="0" smtClean="0"/>
                <a:t>&gt; </a:t>
              </a:r>
              <a:r>
                <a:rPr lang="ru-RU" dirty="0" smtClean="0"/>
                <a:t>Согласование документа</a:t>
              </a:r>
              <a:endParaRPr lang="ru-RU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1324" y="3733618"/>
            <a:ext cx="5559051" cy="557243"/>
            <a:chOff x="911324" y="1841917"/>
            <a:chExt cx="5559051" cy="55724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2854" y="1841917"/>
              <a:ext cx="571500" cy="419100"/>
            </a:xfrm>
            <a:prstGeom prst="rect">
              <a:avLst/>
            </a:prstGeom>
          </p:spPr>
        </p:pic>
        <p:sp>
          <p:nvSpPr>
            <p:cNvPr id="54" name="Isosceles Triangle 53"/>
            <p:cNvSpPr/>
            <p:nvPr/>
          </p:nvSpPr>
          <p:spPr>
            <a:xfrm rot="7896315">
              <a:off x="771971" y="1983940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885261" y="1851411"/>
              <a:ext cx="4585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&lt;</a:t>
              </a:r>
              <a:r>
                <a:rPr lang="en-US" dirty="0" err="1" smtClean="0"/>
                <a:t>initusecase</a:t>
              </a:r>
              <a:r>
                <a:rPr lang="en-US" dirty="0" smtClean="0"/>
                <a:t>&gt; </a:t>
              </a:r>
              <a:r>
                <a:rPr lang="ru-RU" dirty="0" smtClean="0"/>
                <a:t>Перенос остатков счета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Текущая компонентная архитектура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grpSp>
        <p:nvGrpSpPr>
          <p:cNvPr id="27" name="Group 26"/>
          <p:cNvGrpSpPr/>
          <p:nvPr/>
        </p:nvGrpSpPr>
        <p:grpSpPr>
          <a:xfrm>
            <a:off x="1749492" y="1992104"/>
            <a:ext cx="5000654" cy="3400842"/>
            <a:chOff x="1749492" y="1992104"/>
            <a:chExt cx="5000654" cy="3400842"/>
          </a:xfrm>
        </p:grpSpPr>
        <p:grpSp>
          <p:nvGrpSpPr>
            <p:cNvPr id="5" name="Group 4"/>
            <p:cNvGrpSpPr/>
            <p:nvPr/>
          </p:nvGrpSpPr>
          <p:grpSpPr>
            <a:xfrm>
              <a:off x="1787880" y="1992104"/>
              <a:ext cx="4322026" cy="533400"/>
              <a:chOff x="892530" y="2731912"/>
              <a:chExt cx="4322026" cy="533400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3066" y="2731912"/>
                <a:ext cx="428625" cy="533400"/>
              </a:xfrm>
              <a:prstGeom prst="rect">
                <a:avLst/>
              </a:prstGeom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668445" y="2794407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bacomponent</a:t>
                </a:r>
                <a:r>
                  <a:rPr lang="en-US" dirty="0" smtClean="0"/>
                  <a:t>&gt; Component 1</a:t>
                </a:r>
                <a:endParaRPr lang="ru-RU" dirty="0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5400000">
                <a:off x="831223" y="2890064"/>
                <a:ext cx="411184" cy="288569"/>
              </a:xfrm>
              <a:prstGeom prst="triangle">
                <a:avLst>
                  <a:gd name="adj" fmla="val 55746"/>
                </a:avLst>
              </a:prstGeom>
              <a:solidFill>
                <a:schemeClr val="bg1"/>
              </a:solidFill>
              <a:ln w="25400">
                <a:solidFill>
                  <a:srgbClr val="3038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49492" y="4859546"/>
              <a:ext cx="4322026" cy="533400"/>
              <a:chOff x="892530" y="2731912"/>
              <a:chExt cx="4322026" cy="53340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3066" y="2731912"/>
                <a:ext cx="428625" cy="533400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668445" y="2794407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bacomponent</a:t>
                </a:r>
                <a:r>
                  <a:rPr lang="en-US" dirty="0" smtClean="0"/>
                  <a:t>&gt; Component 3</a:t>
                </a:r>
                <a:endParaRPr lang="ru-RU" dirty="0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5400000">
                <a:off x="831223" y="2890064"/>
                <a:ext cx="411184" cy="288569"/>
              </a:xfrm>
              <a:prstGeom prst="triangle">
                <a:avLst>
                  <a:gd name="adj" fmla="val 55746"/>
                </a:avLst>
              </a:prstGeom>
              <a:solidFill>
                <a:schemeClr val="bg1"/>
              </a:solidFill>
              <a:ln w="25400">
                <a:solidFill>
                  <a:srgbClr val="3038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55236" y="2627690"/>
              <a:ext cx="4258554" cy="638706"/>
              <a:chOff x="959886" y="3367498"/>
              <a:chExt cx="4258554" cy="638706"/>
            </a:xfrm>
          </p:grpSpPr>
          <p:sp>
            <p:nvSpPr>
              <p:cNvPr id="3" name="Isosceles Triangle 2"/>
              <p:cNvSpPr/>
              <p:nvPr/>
            </p:nvSpPr>
            <p:spPr>
              <a:xfrm rot="7896315">
                <a:off x="820533" y="3590984"/>
                <a:ext cx="554573" cy="275867"/>
              </a:xfrm>
              <a:prstGeom prst="triangle">
                <a:avLst>
                  <a:gd name="adj" fmla="val 55745"/>
                </a:avLst>
              </a:prstGeom>
              <a:solidFill>
                <a:srgbClr val="303856"/>
              </a:solidFill>
              <a:ln>
                <a:solidFill>
                  <a:srgbClr val="3038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6950" y="3367498"/>
                <a:ext cx="428625" cy="5334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672329" y="3429993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bacomponent</a:t>
                </a:r>
                <a:r>
                  <a:rPr lang="en-US" dirty="0" smtClean="0"/>
                  <a:t>&gt; Component 2</a:t>
                </a:r>
                <a:endParaRPr lang="ru-RU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398971" y="3325771"/>
              <a:ext cx="4258554" cy="638706"/>
              <a:chOff x="959886" y="3367498"/>
              <a:chExt cx="4258554" cy="638706"/>
            </a:xfrm>
          </p:grpSpPr>
          <p:sp>
            <p:nvSpPr>
              <p:cNvPr id="44" name="Isosceles Triangle 43"/>
              <p:cNvSpPr/>
              <p:nvPr/>
            </p:nvSpPr>
            <p:spPr>
              <a:xfrm rot="7896315">
                <a:off x="820533" y="3590984"/>
                <a:ext cx="554573" cy="275867"/>
              </a:xfrm>
              <a:prstGeom prst="triangle">
                <a:avLst>
                  <a:gd name="adj" fmla="val 55745"/>
                </a:avLst>
              </a:prstGeom>
              <a:solidFill>
                <a:srgbClr val="303856"/>
              </a:solidFill>
              <a:ln>
                <a:solidFill>
                  <a:srgbClr val="3038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6950" y="3367498"/>
                <a:ext cx="428625" cy="5334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1672329" y="3429993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bacomponent</a:t>
                </a:r>
                <a:r>
                  <a:rPr lang="en-US" dirty="0" smtClean="0"/>
                  <a:t>&gt; Component 2_1</a:t>
                </a:r>
                <a:endParaRPr lang="ru-RU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70635" y="4010205"/>
              <a:ext cx="4079511" cy="369332"/>
              <a:chOff x="1775285" y="4750013"/>
              <a:chExt cx="4079511" cy="3693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285" y="4814545"/>
                <a:ext cx="533400" cy="304800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2308685" y="4750013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compcontract</a:t>
                </a:r>
                <a:r>
                  <a:rPr lang="en-US" dirty="0" smtClean="0"/>
                  <a:t>&gt; Contract 2_1_1</a:t>
                </a:r>
                <a:endParaRPr lang="ru-RU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670635" y="4405305"/>
              <a:ext cx="4079511" cy="369332"/>
              <a:chOff x="1775285" y="4750013"/>
              <a:chExt cx="4079511" cy="36933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5285" y="4814545"/>
                <a:ext cx="533400" cy="3048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308685" y="4750013"/>
                <a:ext cx="3546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</a:lstStyle>
              <a:p>
                <a:r>
                  <a:rPr lang="en-US" dirty="0" smtClean="0"/>
                  <a:t>&lt;</a:t>
                </a:r>
                <a:r>
                  <a:rPr lang="en-US" dirty="0" err="1" smtClean="0"/>
                  <a:t>compcontract</a:t>
                </a:r>
                <a:r>
                  <a:rPr lang="en-US" dirty="0" smtClean="0"/>
                  <a:t>&gt; Contract 2_1_2</a:t>
                </a:r>
                <a:endParaRPr lang="ru-RU" dirty="0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68" name="Rectangle 67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46110" y="2017666"/>
            <a:ext cx="3015102" cy="3144316"/>
            <a:chOff x="7535660" y="2485875"/>
            <a:chExt cx="3015102" cy="3144316"/>
          </a:xfrm>
        </p:grpSpPr>
        <p:sp>
          <p:nvSpPr>
            <p:cNvPr id="71" name="Rounded Rectangle 70"/>
            <p:cNvSpPr/>
            <p:nvPr/>
          </p:nvSpPr>
          <p:spPr>
            <a:xfrm>
              <a:off x="7609539" y="5090191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3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734 Component 1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801716" y="2485875"/>
              <a:ext cx="2532909" cy="11133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3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572 Component 2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7947307" y="2897403"/>
              <a:ext cx="2234918" cy="600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3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572.01 Component 2_1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7535660" y="3497667"/>
              <a:ext cx="1407758" cy="1169108"/>
              <a:chOff x="7535660" y="3497667"/>
              <a:chExt cx="1407758" cy="1169108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8059539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6" name="Straight Connector 85"/>
                <p:cNvCxnSpPr>
                  <a:stCxn id="85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7535660" y="4358998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Contract 2_1_1</a:t>
                </a:r>
                <a:endParaRPr lang="ru-RU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9143004" y="3497667"/>
              <a:ext cx="1407758" cy="1165910"/>
              <a:chOff x="8676279" y="3497667"/>
              <a:chExt cx="1407758" cy="116591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9200158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2" name="Straight Connector 81"/>
                <p:cNvCxnSpPr>
                  <a:stCxn id="81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Box 79"/>
              <p:cNvSpPr txBox="1"/>
              <p:nvPr/>
            </p:nvSpPr>
            <p:spPr>
              <a:xfrm>
                <a:off x="8676279" y="4355800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D60093"/>
                    </a:solidFill>
                  </a:rPr>
                  <a:t>Contract 2_1_2</a:t>
                </a:r>
                <a:endParaRPr lang="ru-RU" sz="1400" dirty="0">
                  <a:solidFill>
                    <a:srgbClr val="D60093"/>
                  </a:solidFill>
                </a:endParaRPr>
              </a:p>
            </p:txBody>
          </p:sp>
        </p:grpSp>
        <p:sp>
          <p:nvSpPr>
            <p:cNvPr id="76" name="Rounded Rectangle 75"/>
            <p:cNvSpPr/>
            <p:nvPr/>
          </p:nvSpPr>
          <p:spPr>
            <a:xfrm>
              <a:off x="9216883" y="5090191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3A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rgbClr val="D60093"/>
                  </a:solidFill>
                </a:rPr>
                <a:t>138 Component 3</a:t>
              </a:r>
              <a:endParaRPr lang="ru-RU" sz="1400" dirty="0">
                <a:solidFill>
                  <a:srgbClr val="D60093"/>
                </a:solidFill>
              </a:endParaRPr>
            </a:p>
          </p:txBody>
        </p:sp>
        <p:cxnSp>
          <p:nvCxnSpPr>
            <p:cNvPr id="77" name="Straight Arrow Connector 76"/>
            <p:cNvCxnSpPr>
              <a:stCxn id="71" idx="0"/>
              <a:endCxn id="85" idx="4"/>
            </p:cNvCxnSpPr>
            <p:nvPr/>
          </p:nvCxnSpPr>
          <p:spPr>
            <a:xfrm flipV="1">
              <a:off x="8239539" y="4305340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6" idx="0"/>
              <a:endCxn id="81" idx="4"/>
            </p:cNvCxnSpPr>
            <p:nvPr/>
          </p:nvCxnSpPr>
          <p:spPr>
            <a:xfrm flipV="1">
              <a:off x="9846883" y="4305340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1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Проектная интеграционная архитектура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6" name="Rectangle 5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Integration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9765" y="3148840"/>
            <a:ext cx="2152650" cy="1057276"/>
            <a:chOff x="1752600" y="1428750"/>
            <a:chExt cx="2152650" cy="1057276"/>
          </a:xfrm>
        </p:grpSpPr>
        <p:sp>
          <p:nvSpPr>
            <p:cNvPr id="9" name="Rectangle 8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 smtClean="0">
                  <a:solidFill>
                    <a:schemeClr val="tx1"/>
                  </a:solidFill>
                </a:rPr>
                <a:t>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3318259" y="3461565"/>
            <a:ext cx="1003776" cy="431827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4D1A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78" name="Straight Connector 77"/>
          <p:cNvCxnSpPr/>
          <p:nvPr/>
        </p:nvCxnSpPr>
        <p:spPr>
          <a:xfrm>
            <a:off x="3737114" y="1093304"/>
            <a:ext cx="19879" cy="5168348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930407" y="2310320"/>
            <a:ext cx="4322026" cy="533400"/>
            <a:chOff x="892530" y="2731912"/>
            <a:chExt cx="4322026" cy="5334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initcomponent</a:t>
              </a:r>
              <a:r>
                <a:rPr lang="en-US" dirty="0" smtClean="0"/>
                <a:t>&gt; Component 1</a:t>
              </a:r>
              <a:endParaRPr lang="ru-RU" dirty="0"/>
            </a:p>
          </p:txBody>
        </p:sp>
        <p:sp>
          <p:nvSpPr>
            <p:cNvPr id="60" name="Isosceles Triangle 59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0407" y="5177762"/>
            <a:ext cx="4322026" cy="533400"/>
            <a:chOff x="892530" y="2731912"/>
            <a:chExt cx="4322026" cy="5334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initccomponent</a:t>
              </a:r>
              <a:r>
                <a:rPr lang="en-US" dirty="0" smtClean="0"/>
                <a:t>&gt; Component 3</a:t>
              </a:r>
              <a:endParaRPr lang="ru-RU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0407" y="2945906"/>
            <a:ext cx="4258554" cy="638706"/>
            <a:chOff x="959886" y="3367498"/>
            <a:chExt cx="4258554" cy="638706"/>
          </a:xfrm>
        </p:grpSpPr>
        <p:sp>
          <p:nvSpPr>
            <p:cNvPr id="52" name="Isosceles Triangle 51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initcomponent</a:t>
              </a:r>
              <a:r>
                <a:rPr lang="en-US" dirty="0" smtClean="0"/>
                <a:t>&gt; Component 2</a:t>
              </a:r>
              <a:endParaRPr lang="ru-RU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9886" y="3643987"/>
            <a:ext cx="4258554" cy="638706"/>
            <a:chOff x="959886" y="3367498"/>
            <a:chExt cx="4258554" cy="638706"/>
          </a:xfrm>
        </p:grpSpPr>
        <p:sp>
          <p:nvSpPr>
            <p:cNvPr id="49" name="Isosceles Triangle 48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err="1" smtClean="0"/>
                <a:t>initcomponent</a:t>
              </a:r>
              <a:r>
                <a:rPr lang="en-US" dirty="0" smtClean="0"/>
                <a:t>&gt; Component 2_1</a:t>
              </a:r>
              <a:endParaRPr lang="ru-RU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51550" y="4328421"/>
            <a:ext cx="4079511" cy="369332"/>
            <a:chOff x="1775285" y="4750013"/>
            <a:chExt cx="4079511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initccontract</a:t>
              </a:r>
              <a:r>
                <a:rPr lang="en-US" dirty="0" smtClean="0"/>
                <a:t>&gt; Contract 2_1_1</a:t>
              </a:r>
              <a:endParaRPr lang="ru-RU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1550" y="4723521"/>
            <a:ext cx="4079511" cy="369332"/>
            <a:chOff x="1775285" y="4750013"/>
            <a:chExt cx="4079511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initccontract</a:t>
              </a:r>
              <a:r>
                <a:rPr lang="en-US" dirty="0" smtClean="0"/>
                <a:t>&gt; Contract 2_1_2</a:t>
              </a:r>
              <a:endParaRPr lang="ru-RU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986545" y="1764940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dirty="0" smtClean="0"/>
              <a:t>Integration</a:t>
            </a:r>
            <a:endParaRPr lang="ru-RU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762" y="1643795"/>
            <a:ext cx="571500" cy="571500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8963692" y="3302570"/>
            <a:ext cx="3015102" cy="3144316"/>
            <a:chOff x="8963692" y="3302570"/>
            <a:chExt cx="3015102" cy="3144316"/>
          </a:xfrm>
        </p:grpSpPr>
        <p:sp>
          <p:nvSpPr>
            <p:cNvPr id="62" name="Rounded Rectangle 61"/>
            <p:cNvSpPr/>
            <p:nvPr/>
          </p:nvSpPr>
          <p:spPr>
            <a:xfrm>
              <a:off x="9037571" y="5906886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734 Component 1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229748" y="3302570"/>
              <a:ext cx="2532909" cy="11133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527 Component 2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5339" y="3714098"/>
              <a:ext cx="2234918" cy="600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527.01 Component 2_1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8963692" y="4314362"/>
              <a:ext cx="1407758" cy="1169108"/>
              <a:chOff x="7535660" y="3497667"/>
              <a:chExt cx="1407758" cy="116910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8059539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7" name="Straight Connector 76"/>
                <p:cNvCxnSpPr>
                  <a:stCxn id="76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>
                <a:off x="7535660" y="4358998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Contract 2_1_1</a:t>
                </a:r>
                <a:endParaRPr lang="ru-RU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571036" y="4314362"/>
              <a:ext cx="1407758" cy="1165910"/>
              <a:chOff x="8676279" y="3497667"/>
              <a:chExt cx="1407758" cy="116591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9200158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3" name="Straight Connector 72"/>
                <p:cNvCxnSpPr>
                  <a:stCxn id="72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8676279" y="4355800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D60093"/>
                    </a:solidFill>
                  </a:rPr>
                  <a:t>Contract 2_1_2</a:t>
                </a:r>
                <a:endParaRPr lang="ru-RU" sz="1400" dirty="0">
                  <a:solidFill>
                    <a:srgbClr val="D60093"/>
                  </a:solidFill>
                </a:endParaRP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0644915" y="5906886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rgbClr val="D60093"/>
                  </a:solidFill>
                </a:rPr>
                <a:t>138 Component 3</a:t>
              </a:r>
              <a:endParaRPr lang="ru-RU" sz="1400" dirty="0">
                <a:solidFill>
                  <a:srgbClr val="D60093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76" idx="4"/>
            </p:cNvCxnSpPr>
            <p:nvPr/>
          </p:nvCxnSpPr>
          <p:spPr>
            <a:xfrm flipV="1">
              <a:off x="9667571" y="5122035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0"/>
              <a:endCxn id="72" idx="4"/>
            </p:cNvCxnSpPr>
            <p:nvPr/>
          </p:nvCxnSpPr>
          <p:spPr>
            <a:xfrm flipV="1">
              <a:off x="11274915" y="5122035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8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Проектная интеграционная архитектура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9653661" y="226299"/>
            <a:ext cx="2152650" cy="1057276"/>
            <a:chOff x="1752600" y="1428750"/>
            <a:chExt cx="2152650" cy="1057276"/>
          </a:xfrm>
        </p:grpSpPr>
        <p:sp>
          <p:nvSpPr>
            <p:cNvPr id="6" name="Rectangle 5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Integration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3737114" y="1093304"/>
            <a:ext cx="19879" cy="5168348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930407" y="1823304"/>
            <a:ext cx="4322026" cy="533400"/>
            <a:chOff x="892530" y="2731912"/>
            <a:chExt cx="4322026" cy="5334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initcomponent</a:t>
              </a:r>
              <a:r>
                <a:rPr lang="en-US" dirty="0" smtClean="0"/>
                <a:t>&gt; Component 1</a:t>
              </a:r>
              <a:endParaRPr lang="ru-RU" dirty="0"/>
            </a:p>
          </p:txBody>
        </p:sp>
        <p:sp>
          <p:nvSpPr>
            <p:cNvPr id="60" name="Isosceles Triangle 59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0407" y="5177762"/>
            <a:ext cx="4322026" cy="533400"/>
            <a:chOff x="892530" y="2731912"/>
            <a:chExt cx="4322026" cy="5334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initccomponent</a:t>
              </a:r>
              <a:r>
                <a:rPr lang="en-US" dirty="0" smtClean="0"/>
                <a:t>&gt; Component 3</a:t>
              </a:r>
              <a:endParaRPr lang="ru-RU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0407" y="2458890"/>
            <a:ext cx="4258554" cy="638706"/>
            <a:chOff x="959886" y="3367498"/>
            <a:chExt cx="4258554" cy="638706"/>
          </a:xfrm>
        </p:grpSpPr>
        <p:sp>
          <p:nvSpPr>
            <p:cNvPr id="52" name="Isosceles Triangle 51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initcomponent</a:t>
              </a:r>
              <a:r>
                <a:rPr lang="en-US" dirty="0" smtClean="0"/>
                <a:t>&gt; Component 2</a:t>
              </a:r>
              <a:endParaRPr lang="ru-RU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9886" y="3156971"/>
            <a:ext cx="4258554" cy="638706"/>
            <a:chOff x="959886" y="3367498"/>
            <a:chExt cx="4258554" cy="638706"/>
          </a:xfrm>
        </p:grpSpPr>
        <p:sp>
          <p:nvSpPr>
            <p:cNvPr id="49" name="Isosceles Triangle 48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err="1" smtClean="0"/>
                <a:t>initcomponent</a:t>
              </a:r>
              <a:r>
                <a:rPr lang="en-US" dirty="0" smtClean="0"/>
                <a:t>&gt; Component 2_1</a:t>
              </a:r>
              <a:endParaRPr lang="ru-RU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51550" y="3841405"/>
            <a:ext cx="4079511" cy="369332"/>
            <a:chOff x="1775285" y="4750013"/>
            <a:chExt cx="4079511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initccontract</a:t>
              </a:r>
              <a:r>
                <a:rPr lang="en-US" dirty="0" smtClean="0"/>
                <a:t>&gt; Contract 2_1_1</a:t>
              </a:r>
              <a:endParaRPr lang="ru-RU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1550" y="4236505"/>
            <a:ext cx="4079511" cy="369332"/>
            <a:chOff x="1775285" y="4750013"/>
            <a:chExt cx="4079511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initccontract</a:t>
              </a:r>
              <a:r>
                <a:rPr lang="en-US" dirty="0" smtClean="0"/>
                <a:t>&gt; Contract 2_1_2</a:t>
              </a:r>
              <a:endParaRPr lang="ru-RU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986545" y="1277924"/>
            <a:ext cx="194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dirty="0" smtClean="0"/>
              <a:t>Integration</a:t>
            </a:r>
            <a:endParaRPr lang="ru-RU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762" y="1156779"/>
            <a:ext cx="571500" cy="571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63692" y="1525956"/>
            <a:ext cx="3015102" cy="4920930"/>
            <a:chOff x="8963692" y="1525956"/>
            <a:chExt cx="3015102" cy="4920930"/>
          </a:xfrm>
        </p:grpSpPr>
        <p:sp>
          <p:nvSpPr>
            <p:cNvPr id="62" name="Rounded Rectangle 61"/>
            <p:cNvSpPr/>
            <p:nvPr/>
          </p:nvSpPr>
          <p:spPr>
            <a:xfrm>
              <a:off x="9037571" y="5906886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734 Component 1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229748" y="3302570"/>
              <a:ext cx="2532909" cy="11133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527 Component 2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9375339" y="3714098"/>
              <a:ext cx="2234918" cy="6002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accent5">
                      <a:lumMod val="75000"/>
                    </a:schemeClr>
                  </a:solidFill>
                </a:rPr>
                <a:t>527.01 Component 2_1</a:t>
              </a:r>
              <a:endParaRPr lang="ru-RU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8963692" y="4314362"/>
              <a:ext cx="1407758" cy="1169108"/>
              <a:chOff x="7535660" y="3497667"/>
              <a:chExt cx="1407758" cy="1169108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8059539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7" name="Straight Connector 76"/>
                <p:cNvCxnSpPr>
                  <a:stCxn id="76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>
                <a:off x="7535660" y="4358998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Contract 2_1_1</a:t>
                </a:r>
                <a:endParaRPr lang="ru-RU" sz="14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571036" y="4314362"/>
              <a:ext cx="1407758" cy="1165910"/>
              <a:chOff x="8676279" y="3497667"/>
              <a:chExt cx="1407758" cy="116591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9200158" y="3497667"/>
                <a:ext cx="360000" cy="807673"/>
                <a:chOff x="8059539" y="3497667"/>
                <a:chExt cx="360000" cy="80767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8059539" y="3945340"/>
                  <a:ext cx="360000" cy="360000"/>
                </a:xfrm>
                <a:prstGeom prst="ellipse">
                  <a:avLst/>
                </a:prstGeom>
                <a:solidFill>
                  <a:srgbClr val="D2AAE6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3" name="Straight Connector 72"/>
                <p:cNvCxnSpPr>
                  <a:stCxn id="72" idx="0"/>
                </p:cNvCxnSpPr>
                <p:nvPr/>
              </p:nvCxnSpPr>
              <p:spPr>
                <a:xfrm flipV="1">
                  <a:off x="8239539" y="3497667"/>
                  <a:ext cx="0" cy="44767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8676279" y="4355800"/>
                <a:ext cx="14077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D60093"/>
                    </a:solidFill>
                  </a:rPr>
                  <a:t>Contract 2_1_2</a:t>
                </a:r>
                <a:endParaRPr lang="ru-RU" sz="1400" dirty="0">
                  <a:solidFill>
                    <a:srgbClr val="D60093"/>
                  </a:solidFill>
                </a:endParaRPr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0644915" y="5906886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rgbClr val="D60093"/>
                  </a:solidFill>
                </a:rPr>
                <a:t>138 Component 3</a:t>
              </a:r>
              <a:endParaRPr lang="ru-RU" sz="1400" dirty="0">
                <a:solidFill>
                  <a:srgbClr val="D60093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2" idx="0"/>
              <a:endCxn id="76" idx="4"/>
            </p:cNvCxnSpPr>
            <p:nvPr/>
          </p:nvCxnSpPr>
          <p:spPr>
            <a:xfrm flipV="1">
              <a:off x="9667571" y="5122035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0"/>
              <a:endCxn id="72" idx="4"/>
            </p:cNvCxnSpPr>
            <p:nvPr/>
          </p:nvCxnSpPr>
          <p:spPr>
            <a:xfrm flipV="1">
              <a:off x="11274915" y="5122035"/>
              <a:ext cx="0" cy="784851"/>
            </a:xfrm>
            <a:prstGeom prst="straightConnector1">
              <a:avLst/>
            </a:prstGeom>
            <a:ln w="127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10312798" y="2515956"/>
              <a:ext cx="360000" cy="360000"/>
            </a:xfrm>
            <a:prstGeom prst="ellipse">
              <a:avLst/>
            </a:prstGeom>
            <a:solidFill>
              <a:srgbClr val="D2AAE6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Straight Connector 86"/>
            <p:cNvCxnSpPr>
              <a:stCxn id="64" idx="0"/>
              <a:endCxn id="86" idx="4"/>
            </p:cNvCxnSpPr>
            <p:nvPr/>
          </p:nvCxnSpPr>
          <p:spPr>
            <a:xfrm flipV="1">
              <a:off x="10492798" y="2875956"/>
              <a:ext cx="0" cy="83814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9704677" y="2875956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Contract 2_1_3</a:t>
              </a:r>
              <a:endParaRPr lang="ru-RU" sz="1400" dirty="0">
                <a:solidFill>
                  <a:srgbClr val="00B050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9862798" y="1525956"/>
              <a:ext cx="1260000" cy="54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1400" dirty="0" smtClean="0">
                  <a:solidFill>
                    <a:srgbClr val="00B050"/>
                  </a:solidFill>
                </a:rPr>
                <a:t>Component 4</a:t>
              </a:r>
              <a:endParaRPr lang="ru-RU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91" idx="2"/>
              <a:endCxn id="86" idx="0"/>
            </p:cNvCxnSpPr>
            <p:nvPr/>
          </p:nvCxnSpPr>
          <p:spPr>
            <a:xfrm>
              <a:off x="10492798" y="2065956"/>
              <a:ext cx="0" cy="450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stCxn id="62" idx="3"/>
              <a:endCxn id="72" idx="2"/>
            </p:cNvCxnSpPr>
            <p:nvPr/>
          </p:nvCxnSpPr>
          <p:spPr>
            <a:xfrm flipV="1">
              <a:off x="10297571" y="4942035"/>
              <a:ext cx="797344" cy="1234851"/>
            </a:xfrm>
            <a:prstGeom prst="bentConnector3">
              <a:avLst>
                <a:gd name="adj1" fmla="val 21330"/>
              </a:avLst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936993" y="5757178"/>
            <a:ext cx="4322026" cy="533400"/>
            <a:chOff x="892530" y="2731912"/>
            <a:chExt cx="4322026" cy="5334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initccomponent</a:t>
              </a:r>
              <a:r>
                <a:rPr lang="en-US" dirty="0" smtClean="0"/>
                <a:t>&gt; Component 4</a:t>
              </a:r>
              <a:endParaRPr lang="ru-RU" dirty="0"/>
            </a:p>
          </p:txBody>
        </p:sp>
        <p:sp>
          <p:nvSpPr>
            <p:cNvPr id="83" name="Isosceles Triangle 82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851550" y="4668302"/>
            <a:ext cx="4079511" cy="369332"/>
            <a:chOff x="1775285" y="4750013"/>
            <a:chExt cx="4079511" cy="369332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initccontract</a:t>
              </a:r>
              <a:r>
                <a:rPr lang="en-US" dirty="0" smtClean="0"/>
                <a:t>&gt; Contract 2_1_3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66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516594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Закрываем проект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YK</a:t>
            </a:r>
            <a:endParaRPr lang="ru-RU" dirty="0"/>
          </a:p>
        </p:txBody>
      </p:sp>
      <p:grpSp>
        <p:nvGrpSpPr>
          <p:cNvPr id="5" name="Group 4"/>
          <p:cNvGrpSpPr/>
          <p:nvPr/>
        </p:nvGrpSpPr>
        <p:grpSpPr>
          <a:xfrm>
            <a:off x="9826144" y="2864777"/>
            <a:ext cx="2152650" cy="1057276"/>
            <a:chOff x="1752600" y="1428750"/>
            <a:chExt cx="2152650" cy="1057276"/>
          </a:xfrm>
        </p:grpSpPr>
        <p:sp>
          <p:nvSpPr>
            <p:cNvPr id="6" name="Rectangle 5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Integration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rgbClr val="F4D1AE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41440" y="271998"/>
            <a:ext cx="2152650" cy="1057276"/>
            <a:chOff x="1752600" y="1428750"/>
            <a:chExt cx="2152650" cy="1057276"/>
          </a:xfrm>
        </p:grpSpPr>
        <p:sp>
          <p:nvSpPr>
            <p:cNvPr id="9" name="Rectangle 8"/>
            <p:cNvSpPr/>
            <p:nvPr/>
          </p:nvSpPr>
          <p:spPr>
            <a:xfrm>
              <a:off x="1752600" y="1704976"/>
              <a:ext cx="2152650" cy="781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 smtClean="0">
                  <a:solidFill>
                    <a:schemeClr val="tx1"/>
                  </a:solidFill>
                </a:rPr>
                <a:t>IL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1428750"/>
              <a:ext cx="971550" cy="276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Right Arrow 10"/>
          <p:cNvSpPr/>
          <p:nvPr/>
        </p:nvSpPr>
        <p:spPr>
          <a:xfrm rot="10800000">
            <a:off x="8661579" y="3261771"/>
            <a:ext cx="1003776" cy="431827"/>
          </a:xfrm>
          <a:prstGeom prst="rightArrow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F4D1AE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78" name="Straight Connector 77"/>
          <p:cNvCxnSpPr/>
          <p:nvPr/>
        </p:nvCxnSpPr>
        <p:spPr>
          <a:xfrm>
            <a:off x="9230197" y="1022077"/>
            <a:ext cx="19879" cy="5168348"/>
          </a:xfrm>
          <a:prstGeom prst="line">
            <a:avLst/>
          </a:prstGeom>
          <a:ln w="2222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930407" y="1704036"/>
            <a:ext cx="4322026" cy="533400"/>
            <a:chOff x="892530" y="2731912"/>
            <a:chExt cx="4322026" cy="53340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bacomponent</a:t>
              </a:r>
              <a:r>
                <a:rPr lang="en-US" dirty="0" smtClean="0"/>
                <a:t>&gt; Component 1</a:t>
              </a:r>
              <a:endParaRPr lang="ru-RU" dirty="0"/>
            </a:p>
          </p:txBody>
        </p:sp>
        <p:sp>
          <p:nvSpPr>
            <p:cNvPr id="60" name="Isosceles Triangle 59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0407" y="4998860"/>
            <a:ext cx="4322026" cy="533400"/>
            <a:chOff x="892530" y="2731912"/>
            <a:chExt cx="4322026" cy="5334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bacomponent</a:t>
              </a:r>
              <a:r>
                <a:rPr lang="en-US" dirty="0" smtClean="0"/>
                <a:t>&gt; Component 3</a:t>
              </a:r>
              <a:endParaRPr lang="ru-RU" dirty="0"/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0407" y="2339622"/>
            <a:ext cx="4258554" cy="638706"/>
            <a:chOff x="959886" y="3367498"/>
            <a:chExt cx="4258554" cy="638706"/>
          </a:xfrm>
        </p:grpSpPr>
        <p:sp>
          <p:nvSpPr>
            <p:cNvPr id="52" name="Isosceles Triangle 51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bacomponent</a:t>
              </a:r>
              <a:r>
                <a:rPr lang="en-US" dirty="0" smtClean="0"/>
                <a:t>&gt; Component 2</a:t>
              </a:r>
              <a:endParaRPr lang="ru-RU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9886" y="3037703"/>
            <a:ext cx="4258554" cy="638706"/>
            <a:chOff x="959886" y="3367498"/>
            <a:chExt cx="4258554" cy="638706"/>
          </a:xfrm>
        </p:grpSpPr>
        <p:sp>
          <p:nvSpPr>
            <p:cNvPr id="49" name="Isosceles Triangle 48"/>
            <p:cNvSpPr/>
            <p:nvPr/>
          </p:nvSpPr>
          <p:spPr>
            <a:xfrm rot="7896315">
              <a:off x="820533" y="3590984"/>
              <a:ext cx="554573" cy="275867"/>
            </a:xfrm>
            <a:prstGeom prst="triangle">
              <a:avLst>
                <a:gd name="adj" fmla="val 55745"/>
              </a:avLst>
            </a:prstGeom>
            <a:solidFill>
              <a:srgbClr val="303856"/>
            </a:solidFill>
            <a:ln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6950" y="3367498"/>
              <a:ext cx="428625" cy="533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672329" y="342999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err="1" smtClean="0"/>
                <a:t>bacomponent</a:t>
              </a:r>
              <a:r>
                <a:rPr lang="en-US" dirty="0" smtClean="0"/>
                <a:t>&gt; Component 2_1</a:t>
              </a:r>
              <a:endParaRPr lang="ru-RU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51550" y="3722137"/>
            <a:ext cx="4079511" cy="369332"/>
            <a:chOff x="1775285" y="4750013"/>
            <a:chExt cx="4079511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comcontract</a:t>
              </a:r>
              <a:r>
                <a:rPr lang="en-US" dirty="0" smtClean="0"/>
                <a:t>&gt; Contract 2_1_1</a:t>
              </a:r>
              <a:endParaRPr lang="ru-RU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51550" y="4117237"/>
            <a:ext cx="4079511" cy="369332"/>
            <a:chOff x="1775285" y="4750013"/>
            <a:chExt cx="4079511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compcontract</a:t>
              </a:r>
              <a:r>
                <a:rPr lang="en-US" dirty="0" smtClean="0"/>
                <a:t>&gt; Contract 2_1_2</a:t>
              </a:r>
              <a:endParaRPr lang="ru-RU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51550" y="4532081"/>
            <a:ext cx="4079511" cy="369332"/>
            <a:chOff x="1775285" y="4750013"/>
            <a:chExt cx="4079511" cy="369332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285" y="4814545"/>
              <a:ext cx="533400" cy="304800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308685" y="4750013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compcontract</a:t>
              </a:r>
              <a:r>
                <a:rPr lang="en-US" dirty="0" smtClean="0"/>
                <a:t>&gt; Contract 2_1_3</a:t>
              </a:r>
              <a:endParaRPr lang="ru-RU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930407" y="5648409"/>
            <a:ext cx="4322026" cy="533400"/>
            <a:chOff x="892530" y="2731912"/>
            <a:chExt cx="4322026" cy="53340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066" y="2731912"/>
              <a:ext cx="428625" cy="53340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668445" y="2794407"/>
              <a:ext cx="354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</a:lstStyle>
            <a:p>
              <a:r>
                <a:rPr lang="en-US" dirty="0" smtClean="0"/>
                <a:t>&lt;</a:t>
              </a:r>
              <a:r>
                <a:rPr lang="en-US" dirty="0" err="1" smtClean="0"/>
                <a:t>bacomponent</a:t>
              </a:r>
              <a:r>
                <a:rPr lang="en-US" dirty="0" smtClean="0"/>
                <a:t>&gt; Component 4</a:t>
              </a:r>
              <a:endParaRPr lang="ru-RU" dirty="0"/>
            </a:p>
          </p:txBody>
        </p:sp>
        <p:sp>
          <p:nvSpPr>
            <p:cNvPr id="90" name="Isosceles Triangle 89"/>
            <p:cNvSpPr/>
            <p:nvPr/>
          </p:nvSpPr>
          <p:spPr>
            <a:xfrm rot="5400000">
              <a:off x="831223" y="2890064"/>
              <a:ext cx="411184" cy="288569"/>
            </a:xfrm>
            <a:prstGeom prst="triangle">
              <a:avLst>
                <a:gd name="adj" fmla="val 55746"/>
              </a:avLst>
            </a:prstGeom>
            <a:solidFill>
              <a:schemeClr val="bg1"/>
            </a:solidFill>
            <a:ln w="25400">
              <a:solidFill>
                <a:srgbClr val="3038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Rounded Rectangle 93"/>
          <p:cNvSpPr/>
          <p:nvPr/>
        </p:nvSpPr>
        <p:spPr>
          <a:xfrm>
            <a:off x="659818" y="5616438"/>
            <a:ext cx="1260000" cy="5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734 Component 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851995" y="3012122"/>
            <a:ext cx="2532909" cy="11133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527 Component 2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997586" y="3423650"/>
            <a:ext cx="2234918" cy="6002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527.01 Component 2_1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85939" y="4023914"/>
            <a:ext cx="1407758" cy="1169108"/>
            <a:chOff x="7535660" y="3497667"/>
            <a:chExt cx="1407758" cy="1169108"/>
          </a:xfrm>
        </p:grpSpPr>
        <p:grpSp>
          <p:nvGrpSpPr>
            <p:cNvPr id="113" name="Group 112"/>
            <p:cNvGrpSpPr/>
            <p:nvPr/>
          </p:nvGrpSpPr>
          <p:grpSpPr>
            <a:xfrm>
              <a:off x="8059539" y="3497667"/>
              <a:ext cx="360000" cy="807673"/>
              <a:chOff x="8059539" y="3497667"/>
              <a:chExt cx="360000" cy="807673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8059539" y="3945340"/>
                <a:ext cx="360000" cy="360000"/>
              </a:xfrm>
              <a:prstGeom prst="ellipse">
                <a:avLst/>
              </a:prstGeom>
              <a:solidFill>
                <a:srgbClr val="D2AAE6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6" name="Straight Connector 115"/>
              <p:cNvCxnSpPr>
                <a:stCxn id="115" idx="0"/>
              </p:cNvCxnSpPr>
              <p:nvPr/>
            </p:nvCxnSpPr>
            <p:spPr>
              <a:xfrm flipV="1">
                <a:off x="8239539" y="3497667"/>
                <a:ext cx="0" cy="44767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/>
            <p:cNvSpPr txBox="1"/>
            <p:nvPr/>
          </p:nvSpPr>
          <p:spPr>
            <a:xfrm>
              <a:off x="7535660" y="4358998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400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Contract 2_1_1</a:t>
              </a:r>
              <a:endParaRPr lang="ru-RU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93283" y="4023914"/>
            <a:ext cx="1407758" cy="1165910"/>
            <a:chOff x="8676279" y="3497667"/>
            <a:chExt cx="1407758" cy="1165910"/>
          </a:xfrm>
        </p:grpSpPr>
        <p:grpSp>
          <p:nvGrpSpPr>
            <p:cNvPr id="109" name="Group 108"/>
            <p:cNvGrpSpPr/>
            <p:nvPr/>
          </p:nvGrpSpPr>
          <p:grpSpPr>
            <a:xfrm>
              <a:off x="9200158" y="3497667"/>
              <a:ext cx="360000" cy="807673"/>
              <a:chOff x="8059539" y="3497667"/>
              <a:chExt cx="360000" cy="80767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8059539" y="3945340"/>
                <a:ext cx="360000" cy="360000"/>
              </a:xfrm>
              <a:prstGeom prst="ellipse">
                <a:avLst/>
              </a:prstGeom>
              <a:solidFill>
                <a:srgbClr val="D2AAE6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2" name="Straight Connector 111"/>
              <p:cNvCxnSpPr>
                <a:stCxn id="111" idx="0"/>
              </p:cNvCxnSpPr>
              <p:nvPr/>
            </p:nvCxnSpPr>
            <p:spPr>
              <a:xfrm flipV="1">
                <a:off x="8239539" y="3497667"/>
                <a:ext cx="0" cy="44767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8676279" y="4355800"/>
              <a:ext cx="14077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D60093"/>
                  </a:solidFill>
                </a:rPr>
                <a:t>Contract 2_1_2</a:t>
              </a:r>
              <a:endParaRPr lang="ru-RU" sz="1400" dirty="0">
                <a:solidFill>
                  <a:srgbClr val="D60093"/>
                </a:solidFill>
              </a:endParaRP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2267162" y="5616438"/>
            <a:ext cx="1260000" cy="5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>
                <a:solidFill>
                  <a:srgbClr val="D60093"/>
                </a:solidFill>
              </a:rPr>
              <a:t>138 Component 3</a:t>
            </a:r>
            <a:endParaRPr lang="ru-RU" sz="1400" dirty="0">
              <a:solidFill>
                <a:srgbClr val="D60093"/>
              </a:solidFill>
            </a:endParaRPr>
          </a:p>
        </p:txBody>
      </p:sp>
      <p:cxnSp>
        <p:nvCxnSpPr>
          <p:cNvPr id="101" name="Straight Arrow Connector 100"/>
          <p:cNvCxnSpPr>
            <a:stCxn id="94" idx="0"/>
            <a:endCxn id="115" idx="4"/>
          </p:cNvCxnSpPr>
          <p:nvPr/>
        </p:nvCxnSpPr>
        <p:spPr>
          <a:xfrm flipV="1">
            <a:off x="1289818" y="4831587"/>
            <a:ext cx="0" cy="78485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9" idx="0"/>
            <a:endCxn id="111" idx="4"/>
          </p:cNvCxnSpPr>
          <p:nvPr/>
        </p:nvCxnSpPr>
        <p:spPr>
          <a:xfrm flipV="1">
            <a:off x="2897162" y="4831587"/>
            <a:ext cx="0" cy="78485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1935045" y="2225508"/>
            <a:ext cx="360000" cy="360000"/>
          </a:xfrm>
          <a:prstGeom prst="ellipse">
            <a:avLst/>
          </a:prstGeom>
          <a:solidFill>
            <a:srgbClr val="D2AAE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Straight Connector 103"/>
          <p:cNvCxnSpPr>
            <a:stCxn id="96" idx="0"/>
            <a:endCxn id="103" idx="4"/>
          </p:cNvCxnSpPr>
          <p:nvPr/>
        </p:nvCxnSpPr>
        <p:spPr>
          <a:xfrm flipV="1">
            <a:off x="2115045" y="2585508"/>
            <a:ext cx="0" cy="8381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326924" y="2585508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Contract 2_1_3</a:t>
            </a:r>
            <a:endParaRPr lang="ru-RU" sz="1400" dirty="0"/>
          </a:p>
        </p:txBody>
      </p:sp>
      <p:sp>
        <p:nvSpPr>
          <p:cNvPr id="106" name="Rounded Rectangle 105"/>
          <p:cNvSpPr/>
          <p:nvPr/>
        </p:nvSpPr>
        <p:spPr>
          <a:xfrm>
            <a:off x="1485045" y="1235508"/>
            <a:ext cx="1260000" cy="5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3A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801 Component </a:t>
            </a:r>
            <a:r>
              <a:rPr lang="en-US" sz="1400" dirty="0">
                <a:solidFill>
                  <a:schemeClr val="tx1"/>
                </a:solidFill>
              </a:rPr>
              <a:t>4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7" name="Straight Arrow Connector 106"/>
          <p:cNvCxnSpPr>
            <a:stCxn id="106" idx="2"/>
            <a:endCxn id="103" idx="0"/>
          </p:cNvCxnSpPr>
          <p:nvPr/>
        </p:nvCxnSpPr>
        <p:spPr>
          <a:xfrm>
            <a:off x="2115045" y="1775508"/>
            <a:ext cx="0" cy="45000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94" idx="3"/>
            <a:endCxn id="111" idx="2"/>
          </p:cNvCxnSpPr>
          <p:nvPr/>
        </p:nvCxnSpPr>
        <p:spPr>
          <a:xfrm flipV="1">
            <a:off x="1919818" y="4651587"/>
            <a:ext cx="797344" cy="1234851"/>
          </a:xfrm>
          <a:prstGeom prst="bentConnector3">
            <a:avLst>
              <a:gd name="adj1" fmla="val 2133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881" y="1144588"/>
            <a:ext cx="8817984" cy="553998"/>
          </a:xfrm>
        </p:spPr>
        <p:txBody>
          <a:bodyPr/>
          <a:lstStyle/>
          <a:p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2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2465" y="478121"/>
            <a:ext cx="11518743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Traceability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Application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958999" y="1354421"/>
            <a:ext cx="2092197" cy="3097446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Data Architecture</a:t>
            </a: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958999" y="4456394"/>
            <a:ext cx="2092197" cy="1981394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Technology Architecture</a:t>
            </a: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69218" y="1354421"/>
            <a:ext cx="6682337" cy="1702612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Business Architecture</a:t>
            </a:r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71542" y="4451868"/>
            <a:ext cx="6682337" cy="1985920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Component Architecture</a:t>
            </a: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269218" y="3056860"/>
            <a:ext cx="6682337" cy="1402517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Application Architecture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86449" y="3519774"/>
            <a:ext cx="1363742" cy="487612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Application</a:t>
            </a:r>
            <a:endParaRPr lang="ru-RU" dirty="0"/>
          </a:p>
        </p:txBody>
      </p:sp>
      <p:cxnSp>
        <p:nvCxnSpPr>
          <p:cNvPr id="25" name="Straight Arrow Connector 124"/>
          <p:cNvCxnSpPr>
            <a:stCxn id="27" idx="2"/>
            <a:endCxn id="27" idx="3"/>
          </p:cNvCxnSpPr>
          <p:nvPr/>
        </p:nvCxnSpPr>
        <p:spPr bwMode="auto">
          <a:xfrm rot="5400000" flipH="1" flipV="1">
            <a:off x="11149724" y="2514395"/>
            <a:ext cx="243806" cy="681871"/>
          </a:xfrm>
          <a:prstGeom prst="bentConnector4">
            <a:avLst>
              <a:gd name="adj1" fmla="val -129623"/>
              <a:gd name="adj2" fmla="val 124948"/>
            </a:avLst>
          </a:prstGeom>
          <a:solidFill>
            <a:srgbClr val="00B8FF"/>
          </a:solidFill>
          <a:ln w="9525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0279576" y="4568923"/>
            <a:ext cx="1363742" cy="487612"/>
          </a:xfrm>
          <a:prstGeom prst="rect">
            <a:avLst/>
          </a:prstGeom>
          <a:solidFill>
            <a:srgbClr val="5885C0"/>
          </a:solidFill>
          <a:ln w="38100">
            <a:solidFill>
              <a:srgbClr val="FF0000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Technical Component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248820" y="2489621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Business Object</a:t>
            </a:r>
            <a:endParaRPr lang="ru-RU" sz="1339" dirty="0"/>
          </a:p>
        </p:txBody>
      </p:sp>
      <p:sp>
        <p:nvSpPr>
          <p:cNvPr id="28" name="TextBox 27"/>
          <p:cNvSpPr txBox="1"/>
          <p:nvPr/>
        </p:nvSpPr>
        <p:spPr>
          <a:xfrm>
            <a:off x="10837774" y="3036789"/>
            <a:ext cx="989620" cy="504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inherits</a:t>
            </a:r>
          </a:p>
          <a:p>
            <a:r>
              <a:rPr lang="en-US" sz="1339" dirty="0"/>
              <a:t>associates</a:t>
            </a:r>
            <a:endParaRPr lang="ru-RU" sz="1339" dirty="0"/>
          </a:p>
        </p:txBody>
      </p:sp>
      <p:sp>
        <p:nvSpPr>
          <p:cNvPr id="29" name="TextBox 28"/>
          <p:cNvSpPr txBox="1"/>
          <p:nvPr/>
        </p:nvSpPr>
        <p:spPr>
          <a:xfrm>
            <a:off x="10277455" y="5620593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Infrastructure Component</a:t>
            </a:r>
            <a:endParaRPr lang="ru-RU" dirty="0"/>
          </a:p>
        </p:txBody>
      </p:sp>
      <p:cxnSp>
        <p:nvCxnSpPr>
          <p:cNvPr id="30" name="Straight Arrow Connector 118"/>
          <p:cNvCxnSpPr>
            <a:stCxn id="26" idx="2"/>
            <a:endCxn id="29" idx="0"/>
          </p:cNvCxnSpPr>
          <p:nvPr/>
        </p:nvCxnSpPr>
        <p:spPr bwMode="auto">
          <a:xfrm flipH="1">
            <a:off x="10959326" y="5056535"/>
            <a:ext cx="2121" cy="5640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390398" y="5082896"/>
            <a:ext cx="852060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819" dirty="0"/>
              <a:t>deployed on</a:t>
            </a:r>
            <a:endParaRPr lang="ru-RU" sz="819" dirty="0"/>
          </a:p>
        </p:txBody>
      </p:sp>
      <p:cxnSp>
        <p:nvCxnSpPr>
          <p:cNvPr id="32" name="Straight Arrow Connector 124"/>
          <p:cNvCxnSpPr/>
          <p:nvPr/>
        </p:nvCxnSpPr>
        <p:spPr bwMode="auto">
          <a:xfrm>
            <a:off x="7250194" y="5365659"/>
            <a:ext cx="665554" cy="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3" name="Straight Arrow Connector 118"/>
          <p:cNvCxnSpPr>
            <a:stCxn id="34" idx="2"/>
            <a:endCxn id="24" idx="0"/>
          </p:cNvCxnSpPr>
          <p:nvPr/>
        </p:nvCxnSpPr>
        <p:spPr bwMode="auto">
          <a:xfrm>
            <a:off x="6568320" y="2977583"/>
            <a:ext cx="0" cy="54219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86449" y="2490756"/>
            <a:ext cx="1363742" cy="486827"/>
          </a:xfrm>
          <a:prstGeom prst="rect">
            <a:avLst/>
          </a:prstGeom>
          <a:solidFill>
            <a:srgbClr val="5885C0"/>
          </a:solidFill>
          <a:ln w="38100">
            <a:solidFill>
              <a:srgbClr val="FF0000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Use case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14271" y="4948117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Interface</a:t>
            </a:r>
            <a:endParaRPr lang="ru-RU" sz="1339" dirty="0"/>
          </a:p>
        </p:txBody>
      </p:sp>
      <p:cxnSp>
        <p:nvCxnSpPr>
          <p:cNvPr id="36" name="Straight Arrow Connector 124"/>
          <p:cNvCxnSpPr>
            <a:stCxn id="38" idx="2"/>
            <a:endCxn id="38" idx="1"/>
          </p:cNvCxnSpPr>
          <p:nvPr/>
        </p:nvCxnSpPr>
        <p:spPr bwMode="auto">
          <a:xfrm rot="5400000" flipH="1">
            <a:off x="6105483" y="4998100"/>
            <a:ext cx="243806" cy="681871"/>
          </a:xfrm>
          <a:prstGeom prst="bentConnector4">
            <a:avLst>
              <a:gd name="adj1" fmla="val -166836"/>
              <a:gd name="adj2" fmla="val 160282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141602" y="5392213"/>
            <a:ext cx="87510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realizes </a:t>
            </a:r>
            <a:endParaRPr lang="ru-RU" sz="1339" dirty="0"/>
          </a:p>
        </p:txBody>
      </p:sp>
      <p:sp>
        <p:nvSpPr>
          <p:cNvPr id="38" name="TextBox 37"/>
          <p:cNvSpPr txBox="1"/>
          <p:nvPr/>
        </p:nvSpPr>
        <p:spPr>
          <a:xfrm>
            <a:off x="5886449" y="4973328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Component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291945" y="4783627"/>
            <a:ext cx="574414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uses</a:t>
            </a:r>
            <a:endParaRPr lang="ru-RU" sz="1339" dirty="0"/>
          </a:p>
        </p:txBody>
      </p:sp>
      <p:cxnSp>
        <p:nvCxnSpPr>
          <p:cNvPr id="40" name="Straight Arrow Connector 124"/>
          <p:cNvCxnSpPr/>
          <p:nvPr/>
        </p:nvCxnSpPr>
        <p:spPr bwMode="auto">
          <a:xfrm>
            <a:off x="7250192" y="5085131"/>
            <a:ext cx="66555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1" name="Straight Arrow Connector 124"/>
          <p:cNvCxnSpPr>
            <a:stCxn id="38" idx="0"/>
            <a:endCxn id="24" idx="2"/>
          </p:cNvCxnSpPr>
          <p:nvPr/>
        </p:nvCxnSpPr>
        <p:spPr bwMode="auto">
          <a:xfrm flipV="1">
            <a:off x="6568320" y="4007386"/>
            <a:ext cx="0" cy="9659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918500" y="3105491"/>
            <a:ext cx="11506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automated by</a:t>
            </a:r>
            <a:endParaRPr lang="ru-RU" sz="1339" dirty="0"/>
          </a:p>
        </p:txBody>
      </p:sp>
      <p:sp>
        <p:nvSpPr>
          <p:cNvPr id="43" name="TextBox 42"/>
          <p:cNvSpPr txBox="1"/>
          <p:nvPr/>
        </p:nvSpPr>
        <p:spPr>
          <a:xfrm>
            <a:off x="8799761" y="2444152"/>
            <a:ext cx="10174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operated by</a:t>
            </a:r>
            <a:endParaRPr lang="ru-RU" sz="1339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4643049" y="1978436"/>
            <a:ext cx="1363742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Service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45" name="Straight Arrow Connector 124"/>
          <p:cNvCxnSpPr>
            <a:stCxn id="27" idx="1"/>
            <a:endCxn id="35" idx="0"/>
          </p:cNvCxnSpPr>
          <p:nvPr/>
        </p:nvCxnSpPr>
        <p:spPr bwMode="auto">
          <a:xfrm rot="10800000" flipV="1">
            <a:off x="8596142" y="2733427"/>
            <a:ext cx="1652678" cy="221469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7" name="Straight Arrow Connector 124"/>
          <p:cNvCxnSpPr>
            <a:stCxn id="24" idx="2"/>
            <a:endCxn id="26" idx="1"/>
          </p:cNvCxnSpPr>
          <p:nvPr/>
        </p:nvCxnSpPr>
        <p:spPr bwMode="auto">
          <a:xfrm rot="16200000" flipH="1">
            <a:off x="8021277" y="2554429"/>
            <a:ext cx="805343" cy="3711256"/>
          </a:xfrm>
          <a:prstGeom prst="bentConnector2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885875" y="5578159"/>
            <a:ext cx="1326522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339"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implemented as</a:t>
            </a:r>
            <a:endParaRPr lang="ru-RU" dirty="0"/>
          </a:p>
        </p:txBody>
      </p:sp>
      <p:cxnSp>
        <p:nvCxnSpPr>
          <p:cNvPr id="56" name="Straight Arrow Connector 124"/>
          <p:cNvCxnSpPr>
            <a:stCxn id="24" idx="3"/>
          </p:cNvCxnSpPr>
          <p:nvPr/>
        </p:nvCxnSpPr>
        <p:spPr bwMode="auto">
          <a:xfrm flipH="1" flipV="1">
            <a:off x="7212949" y="3512419"/>
            <a:ext cx="37244" cy="251161"/>
          </a:xfrm>
          <a:prstGeom prst="bentConnector4">
            <a:avLst>
              <a:gd name="adj1" fmla="val -1520762"/>
              <a:gd name="adj2" fmla="val 155818"/>
            </a:avLst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7339390" y="3406343"/>
            <a:ext cx="453661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flow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traight Arrow Connector 124"/>
          <p:cNvCxnSpPr>
            <a:stCxn id="27" idx="1"/>
            <a:endCxn id="57" idx="3"/>
          </p:cNvCxnSpPr>
          <p:nvPr/>
        </p:nvCxnSpPr>
        <p:spPr bwMode="auto">
          <a:xfrm rot="10800000" flipV="1">
            <a:off x="7793052" y="2733427"/>
            <a:ext cx="2455769" cy="822124"/>
          </a:xfrm>
          <a:prstGeom prst="bentConnector3">
            <a:avLst>
              <a:gd name="adj1" fmla="val 67429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5999681" y="4118795"/>
            <a:ext cx="120007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implements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87911" y="5454371"/>
            <a:ext cx="1019237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composed of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367891" y="1475845"/>
            <a:ext cx="1366544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Capability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62" name="Straight Arrow Connector 124"/>
          <p:cNvCxnSpPr>
            <a:stCxn id="61" idx="2"/>
            <a:endCxn id="44" idx="1"/>
          </p:cNvCxnSpPr>
          <p:nvPr/>
        </p:nvCxnSpPr>
        <p:spPr bwMode="auto">
          <a:xfrm rot="16200000" flipH="1">
            <a:off x="4217517" y="1796318"/>
            <a:ext cx="259178" cy="59188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63" name="Straight Arrow Connector 124"/>
          <p:cNvCxnSpPr>
            <a:stCxn id="44" idx="2"/>
            <a:endCxn id="34" idx="1"/>
          </p:cNvCxnSpPr>
          <p:nvPr/>
        </p:nvCxnSpPr>
        <p:spPr bwMode="auto">
          <a:xfrm rot="16200000" flipH="1">
            <a:off x="5471231" y="2318951"/>
            <a:ext cx="268907" cy="561529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673312" y="2179144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contains</a:t>
            </a:r>
            <a:endParaRPr lang="ru-RU" sz="1339" dirty="0"/>
          </a:p>
        </p:txBody>
      </p:sp>
      <p:sp>
        <p:nvSpPr>
          <p:cNvPr id="65" name="TextBox 64"/>
          <p:cNvSpPr txBox="1"/>
          <p:nvPr/>
        </p:nvSpPr>
        <p:spPr>
          <a:xfrm>
            <a:off x="4940567" y="2682171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realized as</a:t>
            </a:r>
            <a:endParaRPr lang="ru-RU" sz="1339" dirty="0"/>
          </a:p>
        </p:txBody>
      </p:sp>
      <p:cxnSp>
        <p:nvCxnSpPr>
          <p:cNvPr id="66" name="Straight Arrow Connector 124"/>
          <p:cNvCxnSpPr>
            <a:stCxn id="27" idx="1"/>
            <a:endCxn id="44" idx="3"/>
          </p:cNvCxnSpPr>
          <p:nvPr/>
        </p:nvCxnSpPr>
        <p:spPr bwMode="auto">
          <a:xfrm rot="10800000">
            <a:off x="6006792" y="2221851"/>
            <a:ext cx="4242029" cy="511577"/>
          </a:xfrm>
          <a:prstGeom prst="bentConnector3">
            <a:avLst>
              <a:gd name="adj1" fmla="val 38993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7" y="1099500"/>
            <a:ext cx="2676899" cy="562053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478121"/>
            <a:ext cx="11238667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Traceability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</a:rPr>
              <a:t>Business Use Case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83" y="1101524"/>
            <a:ext cx="8982075" cy="527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5" y="1101524"/>
            <a:ext cx="2667372" cy="5391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4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0" y="478121"/>
            <a:ext cx="11149093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Диаграмма: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Бизнес - Сервис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49" y="1164674"/>
            <a:ext cx="101727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079049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Диаграмма: Потоки по бизнес- объектам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5" y="1056465"/>
            <a:ext cx="10231278" cy="580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5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50863" y="598045"/>
            <a:ext cx="11090275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2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Что такое один проект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426825" y="6573838"/>
            <a:ext cx="765175" cy="153987"/>
          </a:xfrm>
        </p:spPr>
        <p:txBody>
          <a:bodyPr/>
          <a:lstStyle/>
          <a:p>
            <a:fld id="{9158D697-4E55-5D4C-8003-1105B466849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384510" y="5420122"/>
            <a:ext cx="3753857" cy="533479"/>
          </a:xfrm>
        </p:spPr>
        <p:txBody>
          <a:bodyPr/>
          <a:lstStyle/>
          <a:p>
            <a:r>
              <a:rPr lang="ru-RU" sz="1400" dirty="0" smtClean="0"/>
              <a:t>Насколько выгоден проект?</a:t>
            </a:r>
            <a:endParaRPr lang="en-US" sz="1400" dirty="0" smtClean="0"/>
          </a:p>
          <a:p>
            <a:r>
              <a:rPr lang="ru-RU" sz="1400" dirty="0" smtClean="0"/>
              <a:t>Насколько сложны изменения?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4267649" y="5420122"/>
            <a:ext cx="4129235" cy="851515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 smtClean="0"/>
              <a:t>В каких приложениях делать правильно?</a:t>
            </a:r>
            <a:endParaRPr lang="en-US" sz="1400" dirty="0"/>
          </a:p>
          <a:p>
            <a:r>
              <a:rPr lang="ru-RU" sz="1400" dirty="0" smtClean="0"/>
              <a:t>Насколько много изменений?</a:t>
            </a:r>
            <a:endParaRPr lang="ru-RU" sz="1400" dirty="0"/>
          </a:p>
          <a:p>
            <a:r>
              <a:rPr lang="ru-RU" sz="1400" dirty="0" smtClean="0"/>
              <a:t>А что с интеграцией?</a:t>
            </a:r>
            <a:endParaRPr lang="ru-RU" sz="1400" dirty="0"/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526167" y="5420122"/>
            <a:ext cx="3408167" cy="430887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 smtClean="0"/>
              <a:t>Что, когда и какие команды будут делать?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1806311" y="471342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" y="1377439"/>
            <a:ext cx="3432685" cy="343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64" y="1377439"/>
            <a:ext cx="4268672" cy="343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107" y="1655250"/>
            <a:ext cx="2812718" cy="28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 uiExpand="1" build="p"/>
      <p:bldP spid="4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10880212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Где 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в ландшафте 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бизнес объект 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Client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3" y="1195914"/>
            <a:ext cx="10786368" cy="5156713"/>
          </a:xfrm>
        </p:spPr>
      </p:pic>
      <p:sp>
        <p:nvSpPr>
          <p:cNvPr id="5" name="TextBox 4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1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390617" y="5555513"/>
            <a:ext cx="11390051" cy="40011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Arial" charset="0"/>
              </a:rPr>
              <a:t>В бизнес слое тысячи элементов. Плюс их зависимости.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Плюс их тэги.</a:t>
            </a:r>
            <a:endParaRPr lang="ru-RU" sz="2000" dirty="0">
              <a:latin typeface="Arial" charset="0"/>
            </a:endParaRP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311285" y="598046"/>
            <a:ext cx="11760739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6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Как проводить анализ среди тысяч элементов?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3931" y="1248616"/>
            <a:ext cx="3404682" cy="44014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Capability 1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48832" y="1248616"/>
            <a:ext cx="3404682" cy="44014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Capability 1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23733" y="1248616"/>
            <a:ext cx="3404682" cy="44014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Capability 1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8012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51904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33985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39958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45931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957876" y="1747450"/>
            <a:ext cx="1527243" cy="30772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Capability 2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331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61022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11713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162404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13095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063786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14477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65168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15859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66550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817241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767927" y="2119386"/>
            <a:ext cx="892387" cy="21507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+mj-lt"/>
              </a:rPr>
              <a:t>Capability 3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8012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0" name="Oval 39"/>
          <p:cNvSpPr/>
          <p:nvPr/>
        </p:nvSpPr>
        <p:spPr>
          <a:xfrm>
            <a:off x="2020484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1" name="Oval 40"/>
          <p:cNvSpPr/>
          <p:nvPr/>
        </p:nvSpPr>
        <p:spPr>
          <a:xfrm>
            <a:off x="2641308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2" name="Oval 41"/>
          <p:cNvSpPr/>
          <p:nvPr/>
        </p:nvSpPr>
        <p:spPr>
          <a:xfrm>
            <a:off x="3262132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3" name="Oval 42"/>
          <p:cNvSpPr/>
          <p:nvPr/>
        </p:nvSpPr>
        <p:spPr>
          <a:xfrm>
            <a:off x="3882956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4" name="Oval 43"/>
          <p:cNvSpPr/>
          <p:nvPr/>
        </p:nvSpPr>
        <p:spPr>
          <a:xfrm>
            <a:off x="4503780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5" name="Oval 44"/>
          <p:cNvSpPr/>
          <p:nvPr/>
        </p:nvSpPr>
        <p:spPr>
          <a:xfrm>
            <a:off x="5124604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6" name="Oval 45"/>
          <p:cNvSpPr/>
          <p:nvPr/>
        </p:nvSpPr>
        <p:spPr>
          <a:xfrm>
            <a:off x="5745428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7" name="Oval 46"/>
          <p:cNvSpPr/>
          <p:nvPr/>
        </p:nvSpPr>
        <p:spPr>
          <a:xfrm>
            <a:off x="6366252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8" name="Oval 47"/>
          <p:cNvSpPr/>
          <p:nvPr/>
        </p:nvSpPr>
        <p:spPr>
          <a:xfrm>
            <a:off x="6987076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49" name="Oval 48"/>
          <p:cNvSpPr/>
          <p:nvPr/>
        </p:nvSpPr>
        <p:spPr>
          <a:xfrm>
            <a:off x="7607900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0" name="Oval 49"/>
          <p:cNvSpPr/>
          <p:nvPr/>
        </p:nvSpPr>
        <p:spPr>
          <a:xfrm>
            <a:off x="8228724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1" name="Oval 50"/>
          <p:cNvSpPr/>
          <p:nvPr/>
        </p:nvSpPr>
        <p:spPr>
          <a:xfrm>
            <a:off x="8849548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2" name="Oval 51"/>
          <p:cNvSpPr/>
          <p:nvPr/>
        </p:nvSpPr>
        <p:spPr>
          <a:xfrm>
            <a:off x="9470372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3" name="Oval 52"/>
          <p:cNvSpPr/>
          <p:nvPr/>
        </p:nvSpPr>
        <p:spPr>
          <a:xfrm>
            <a:off x="10091196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4" name="Oval 53"/>
          <p:cNvSpPr/>
          <p:nvPr/>
        </p:nvSpPr>
        <p:spPr>
          <a:xfrm>
            <a:off x="10712020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5" name="Oval 54"/>
          <p:cNvSpPr/>
          <p:nvPr/>
        </p:nvSpPr>
        <p:spPr>
          <a:xfrm>
            <a:off x="11332846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6" name="Oval 55"/>
          <p:cNvSpPr/>
          <p:nvPr/>
        </p:nvSpPr>
        <p:spPr>
          <a:xfrm>
            <a:off x="778836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57" name="Oval 56"/>
          <p:cNvSpPr/>
          <p:nvPr/>
        </p:nvSpPr>
        <p:spPr>
          <a:xfrm>
            <a:off x="1399660" y="2478576"/>
            <a:ext cx="540000" cy="540000"/>
          </a:xfrm>
          <a:prstGeom prst="ellipse">
            <a:avLst/>
          </a:prstGeom>
          <a:solidFill>
            <a:srgbClr val="315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BS</a:t>
            </a:r>
            <a:endParaRPr lang="ru-RU" sz="1400" dirty="0"/>
          </a:p>
        </p:txBody>
      </p:sp>
      <p:sp>
        <p:nvSpPr>
          <p:cNvPr id="8" name="Oval 7"/>
          <p:cNvSpPr/>
          <p:nvPr/>
        </p:nvSpPr>
        <p:spPr>
          <a:xfrm>
            <a:off x="9192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58" name="Oval 57"/>
          <p:cNvSpPr/>
          <p:nvPr/>
        </p:nvSpPr>
        <p:spPr>
          <a:xfrm>
            <a:off x="256756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59" name="Oval 58"/>
          <p:cNvSpPr/>
          <p:nvPr/>
        </p:nvSpPr>
        <p:spPr>
          <a:xfrm>
            <a:off x="3557825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0" name="Oval 59"/>
          <p:cNvSpPr/>
          <p:nvPr/>
        </p:nvSpPr>
        <p:spPr>
          <a:xfrm>
            <a:off x="4052953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1" name="Oval 60"/>
          <p:cNvSpPr/>
          <p:nvPr/>
        </p:nvSpPr>
        <p:spPr>
          <a:xfrm>
            <a:off x="4548081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2" name="Oval 61"/>
          <p:cNvSpPr/>
          <p:nvPr/>
        </p:nvSpPr>
        <p:spPr>
          <a:xfrm>
            <a:off x="504320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3" name="Oval 62"/>
          <p:cNvSpPr/>
          <p:nvPr/>
        </p:nvSpPr>
        <p:spPr>
          <a:xfrm>
            <a:off x="5538337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4" name="Oval 63"/>
          <p:cNvSpPr/>
          <p:nvPr/>
        </p:nvSpPr>
        <p:spPr>
          <a:xfrm>
            <a:off x="6033465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5" name="Oval 64"/>
          <p:cNvSpPr/>
          <p:nvPr/>
        </p:nvSpPr>
        <p:spPr>
          <a:xfrm>
            <a:off x="6528593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6" name="Oval 65"/>
          <p:cNvSpPr/>
          <p:nvPr/>
        </p:nvSpPr>
        <p:spPr>
          <a:xfrm>
            <a:off x="7023721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7" name="Oval 66"/>
          <p:cNvSpPr/>
          <p:nvPr/>
        </p:nvSpPr>
        <p:spPr>
          <a:xfrm>
            <a:off x="751884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8" name="Oval 67"/>
          <p:cNvSpPr/>
          <p:nvPr/>
        </p:nvSpPr>
        <p:spPr>
          <a:xfrm>
            <a:off x="8013977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69" name="Oval 68"/>
          <p:cNvSpPr/>
          <p:nvPr/>
        </p:nvSpPr>
        <p:spPr>
          <a:xfrm>
            <a:off x="8509105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0" name="Oval 69"/>
          <p:cNvSpPr/>
          <p:nvPr/>
        </p:nvSpPr>
        <p:spPr>
          <a:xfrm>
            <a:off x="9004233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1" name="Oval 70"/>
          <p:cNvSpPr/>
          <p:nvPr/>
        </p:nvSpPr>
        <p:spPr>
          <a:xfrm>
            <a:off x="9499361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2" name="Oval 71"/>
          <p:cNvSpPr/>
          <p:nvPr/>
        </p:nvSpPr>
        <p:spPr>
          <a:xfrm>
            <a:off x="999448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3" name="Oval 72"/>
          <p:cNvSpPr/>
          <p:nvPr/>
        </p:nvSpPr>
        <p:spPr>
          <a:xfrm>
            <a:off x="10489617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4" name="Oval 73"/>
          <p:cNvSpPr/>
          <p:nvPr/>
        </p:nvSpPr>
        <p:spPr>
          <a:xfrm>
            <a:off x="10984745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5" name="Oval 74"/>
          <p:cNvSpPr/>
          <p:nvPr/>
        </p:nvSpPr>
        <p:spPr>
          <a:xfrm>
            <a:off x="11479879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6" name="Oval 75"/>
          <p:cNvSpPr/>
          <p:nvPr/>
        </p:nvSpPr>
        <p:spPr>
          <a:xfrm>
            <a:off x="587057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7" name="Oval 76"/>
          <p:cNvSpPr/>
          <p:nvPr/>
        </p:nvSpPr>
        <p:spPr>
          <a:xfrm>
            <a:off x="1082185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8" name="Oval 77"/>
          <p:cNvSpPr/>
          <p:nvPr/>
        </p:nvSpPr>
        <p:spPr>
          <a:xfrm>
            <a:off x="1577313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79" name="Oval 78"/>
          <p:cNvSpPr/>
          <p:nvPr/>
        </p:nvSpPr>
        <p:spPr>
          <a:xfrm>
            <a:off x="2072441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80" name="Oval 79"/>
          <p:cNvSpPr/>
          <p:nvPr/>
        </p:nvSpPr>
        <p:spPr>
          <a:xfrm>
            <a:off x="3062697" y="3146246"/>
            <a:ext cx="468000" cy="324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smtClean="0"/>
              <a:t>UC</a:t>
            </a:r>
            <a:endParaRPr lang="ru-RU" sz="1400" dirty="0"/>
          </a:p>
        </p:txBody>
      </p:sp>
      <p:sp>
        <p:nvSpPr>
          <p:cNvPr id="9" name="Rectangle 8"/>
          <p:cNvSpPr/>
          <p:nvPr/>
        </p:nvSpPr>
        <p:spPr>
          <a:xfrm>
            <a:off x="18756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80"/>
          <p:cNvSpPr/>
          <p:nvPr/>
        </p:nvSpPr>
        <p:spPr>
          <a:xfrm>
            <a:off x="682694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81"/>
          <p:cNvSpPr/>
          <p:nvPr/>
        </p:nvSpPr>
        <p:spPr>
          <a:xfrm>
            <a:off x="1177822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82"/>
          <p:cNvSpPr/>
          <p:nvPr/>
        </p:nvSpPr>
        <p:spPr>
          <a:xfrm>
            <a:off x="1672950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Rectangle 83"/>
          <p:cNvSpPr/>
          <p:nvPr/>
        </p:nvSpPr>
        <p:spPr>
          <a:xfrm>
            <a:off x="2168078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ectangle 84"/>
          <p:cNvSpPr/>
          <p:nvPr/>
        </p:nvSpPr>
        <p:spPr>
          <a:xfrm>
            <a:off x="266320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ectangle 85"/>
          <p:cNvSpPr/>
          <p:nvPr/>
        </p:nvSpPr>
        <p:spPr>
          <a:xfrm>
            <a:off x="3158334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ectangle 86"/>
          <p:cNvSpPr/>
          <p:nvPr/>
        </p:nvSpPr>
        <p:spPr>
          <a:xfrm>
            <a:off x="3653462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ectangle 87"/>
          <p:cNvSpPr/>
          <p:nvPr/>
        </p:nvSpPr>
        <p:spPr>
          <a:xfrm>
            <a:off x="4148590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43718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ectangle 89"/>
          <p:cNvSpPr/>
          <p:nvPr/>
        </p:nvSpPr>
        <p:spPr>
          <a:xfrm>
            <a:off x="5633974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Rectangle 90"/>
          <p:cNvSpPr/>
          <p:nvPr/>
        </p:nvSpPr>
        <p:spPr>
          <a:xfrm>
            <a:off x="513884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Rectangle 91"/>
          <p:cNvSpPr/>
          <p:nvPr/>
        </p:nvSpPr>
        <p:spPr>
          <a:xfrm>
            <a:off x="6129102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ectangle 92"/>
          <p:cNvSpPr/>
          <p:nvPr/>
        </p:nvSpPr>
        <p:spPr>
          <a:xfrm>
            <a:off x="6624230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Rectangle 93"/>
          <p:cNvSpPr/>
          <p:nvPr/>
        </p:nvSpPr>
        <p:spPr>
          <a:xfrm>
            <a:off x="7119358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Rectangle 94"/>
          <p:cNvSpPr/>
          <p:nvPr/>
        </p:nvSpPr>
        <p:spPr>
          <a:xfrm>
            <a:off x="761448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Rectangle 95"/>
          <p:cNvSpPr/>
          <p:nvPr/>
        </p:nvSpPr>
        <p:spPr>
          <a:xfrm>
            <a:off x="8109614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Rectangle 96"/>
          <p:cNvSpPr/>
          <p:nvPr/>
        </p:nvSpPr>
        <p:spPr>
          <a:xfrm>
            <a:off x="8604742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Rectangle 97"/>
          <p:cNvSpPr/>
          <p:nvPr/>
        </p:nvSpPr>
        <p:spPr>
          <a:xfrm>
            <a:off x="9099870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Rectangle 98"/>
          <p:cNvSpPr/>
          <p:nvPr/>
        </p:nvSpPr>
        <p:spPr>
          <a:xfrm>
            <a:off x="9594998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Rectangle 99"/>
          <p:cNvSpPr/>
          <p:nvPr/>
        </p:nvSpPr>
        <p:spPr>
          <a:xfrm>
            <a:off x="1009012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Rectangle 100"/>
          <p:cNvSpPr/>
          <p:nvPr/>
        </p:nvSpPr>
        <p:spPr>
          <a:xfrm>
            <a:off x="10585254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Rectangle 101"/>
          <p:cNvSpPr/>
          <p:nvPr/>
        </p:nvSpPr>
        <p:spPr>
          <a:xfrm>
            <a:off x="11080382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Rectangle 102"/>
          <p:cNvSpPr/>
          <p:nvPr/>
        </p:nvSpPr>
        <p:spPr>
          <a:xfrm>
            <a:off x="11575516" y="3607131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Rectangle 103"/>
          <p:cNvSpPr/>
          <p:nvPr/>
        </p:nvSpPr>
        <p:spPr>
          <a:xfrm>
            <a:off x="18756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Rectangle 104"/>
          <p:cNvSpPr/>
          <p:nvPr/>
        </p:nvSpPr>
        <p:spPr>
          <a:xfrm>
            <a:off x="682694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Rectangle 105"/>
          <p:cNvSpPr/>
          <p:nvPr/>
        </p:nvSpPr>
        <p:spPr>
          <a:xfrm>
            <a:off x="1177822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Rectangle 106"/>
          <p:cNvSpPr/>
          <p:nvPr/>
        </p:nvSpPr>
        <p:spPr>
          <a:xfrm>
            <a:off x="1672950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ectangle 107"/>
          <p:cNvSpPr/>
          <p:nvPr/>
        </p:nvSpPr>
        <p:spPr>
          <a:xfrm>
            <a:off x="2168078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Rectangle 108"/>
          <p:cNvSpPr/>
          <p:nvPr/>
        </p:nvSpPr>
        <p:spPr>
          <a:xfrm>
            <a:off x="266320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Rectangle 109"/>
          <p:cNvSpPr/>
          <p:nvPr/>
        </p:nvSpPr>
        <p:spPr>
          <a:xfrm>
            <a:off x="3158334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Rectangle 110"/>
          <p:cNvSpPr/>
          <p:nvPr/>
        </p:nvSpPr>
        <p:spPr>
          <a:xfrm>
            <a:off x="3653462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11"/>
          <p:cNvSpPr/>
          <p:nvPr/>
        </p:nvSpPr>
        <p:spPr>
          <a:xfrm>
            <a:off x="4148590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4643718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Rectangle 113"/>
          <p:cNvSpPr/>
          <p:nvPr/>
        </p:nvSpPr>
        <p:spPr>
          <a:xfrm>
            <a:off x="5633974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Rectangle 114"/>
          <p:cNvSpPr/>
          <p:nvPr/>
        </p:nvSpPr>
        <p:spPr>
          <a:xfrm>
            <a:off x="513884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Rectangle 115"/>
          <p:cNvSpPr/>
          <p:nvPr/>
        </p:nvSpPr>
        <p:spPr>
          <a:xfrm>
            <a:off x="6129102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Rectangle 116"/>
          <p:cNvSpPr/>
          <p:nvPr/>
        </p:nvSpPr>
        <p:spPr>
          <a:xfrm>
            <a:off x="6624230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Rectangle 117"/>
          <p:cNvSpPr/>
          <p:nvPr/>
        </p:nvSpPr>
        <p:spPr>
          <a:xfrm>
            <a:off x="7119358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Rectangle 118"/>
          <p:cNvSpPr/>
          <p:nvPr/>
        </p:nvSpPr>
        <p:spPr>
          <a:xfrm>
            <a:off x="761448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Rectangle 119"/>
          <p:cNvSpPr/>
          <p:nvPr/>
        </p:nvSpPr>
        <p:spPr>
          <a:xfrm>
            <a:off x="8109614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Rectangle 120"/>
          <p:cNvSpPr/>
          <p:nvPr/>
        </p:nvSpPr>
        <p:spPr>
          <a:xfrm>
            <a:off x="8604742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Rectangle 121"/>
          <p:cNvSpPr/>
          <p:nvPr/>
        </p:nvSpPr>
        <p:spPr>
          <a:xfrm>
            <a:off x="9099870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Rectangle 122"/>
          <p:cNvSpPr/>
          <p:nvPr/>
        </p:nvSpPr>
        <p:spPr>
          <a:xfrm>
            <a:off x="9594998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Rectangle 123"/>
          <p:cNvSpPr/>
          <p:nvPr/>
        </p:nvSpPr>
        <p:spPr>
          <a:xfrm>
            <a:off x="1009012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Rectangle 124"/>
          <p:cNvSpPr/>
          <p:nvPr/>
        </p:nvSpPr>
        <p:spPr>
          <a:xfrm>
            <a:off x="10585254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Rectangle 125"/>
          <p:cNvSpPr/>
          <p:nvPr/>
        </p:nvSpPr>
        <p:spPr>
          <a:xfrm>
            <a:off x="11080382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Rectangle 126"/>
          <p:cNvSpPr/>
          <p:nvPr/>
        </p:nvSpPr>
        <p:spPr>
          <a:xfrm>
            <a:off x="11575516" y="3963047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Rectangle 127"/>
          <p:cNvSpPr/>
          <p:nvPr/>
        </p:nvSpPr>
        <p:spPr>
          <a:xfrm>
            <a:off x="18756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Rectangle 128"/>
          <p:cNvSpPr/>
          <p:nvPr/>
        </p:nvSpPr>
        <p:spPr>
          <a:xfrm>
            <a:off x="682694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Rectangle 129"/>
          <p:cNvSpPr/>
          <p:nvPr/>
        </p:nvSpPr>
        <p:spPr>
          <a:xfrm>
            <a:off x="1177822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Rectangle 130"/>
          <p:cNvSpPr/>
          <p:nvPr/>
        </p:nvSpPr>
        <p:spPr>
          <a:xfrm>
            <a:off x="1672950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Rectangle 131"/>
          <p:cNvSpPr/>
          <p:nvPr/>
        </p:nvSpPr>
        <p:spPr>
          <a:xfrm>
            <a:off x="2168078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Rectangle 132"/>
          <p:cNvSpPr/>
          <p:nvPr/>
        </p:nvSpPr>
        <p:spPr>
          <a:xfrm>
            <a:off x="266320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Rectangle 133"/>
          <p:cNvSpPr/>
          <p:nvPr/>
        </p:nvSpPr>
        <p:spPr>
          <a:xfrm>
            <a:off x="3158334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Rectangle 134"/>
          <p:cNvSpPr/>
          <p:nvPr/>
        </p:nvSpPr>
        <p:spPr>
          <a:xfrm>
            <a:off x="3653462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Rectangle 135"/>
          <p:cNvSpPr/>
          <p:nvPr/>
        </p:nvSpPr>
        <p:spPr>
          <a:xfrm>
            <a:off x="4148590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Rectangle 136"/>
          <p:cNvSpPr/>
          <p:nvPr/>
        </p:nvSpPr>
        <p:spPr>
          <a:xfrm>
            <a:off x="4643718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Rectangle 137"/>
          <p:cNvSpPr/>
          <p:nvPr/>
        </p:nvSpPr>
        <p:spPr>
          <a:xfrm>
            <a:off x="5633974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Rectangle 138"/>
          <p:cNvSpPr/>
          <p:nvPr/>
        </p:nvSpPr>
        <p:spPr>
          <a:xfrm>
            <a:off x="513884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Rectangle 139"/>
          <p:cNvSpPr/>
          <p:nvPr/>
        </p:nvSpPr>
        <p:spPr>
          <a:xfrm>
            <a:off x="6129102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Rectangle 140"/>
          <p:cNvSpPr/>
          <p:nvPr/>
        </p:nvSpPr>
        <p:spPr>
          <a:xfrm>
            <a:off x="6624230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Rectangle 141"/>
          <p:cNvSpPr/>
          <p:nvPr/>
        </p:nvSpPr>
        <p:spPr>
          <a:xfrm>
            <a:off x="7119358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Rectangle 142"/>
          <p:cNvSpPr/>
          <p:nvPr/>
        </p:nvSpPr>
        <p:spPr>
          <a:xfrm>
            <a:off x="761448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Rectangle 143"/>
          <p:cNvSpPr/>
          <p:nvPr/>
        </p:nvSpPr>
        <p:spPr>
          <a:xfrm>
            <a:off x="8109614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Rectangle 144"/>
          <p:cNvSpPr/>
          <p:nvPr/>
        </p:nvSpPr>
        <p:spPr>
          <a:xfrm>
            <a:off x="8604742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Rectangle 145"/>
          <p:cNvSpPr/>
          <p:nvPr/>
        </p:nvSpPr>
        <p:spPr>
          <a:xfrm>
            <a:off x="9099870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Rectangle 146"/>
          <p:cNvSpPr/>
          <p:nvPr/>
        </p:nvSpPr>
        <p:spPr>
          <a:xfrm>
            <a:off x="9594998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Rectangle 147"/>
          <p:cNvSpPr/>
          <p:nvPr/>
        </p:nvSpPr>
        <p:spPr>
          <a:xfrm>
            <a:off x="1009012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Rectangle 148"/>
          <p:cNvSpPr/>
          <p:nvPr/>
        </p:nvSpPr>
        <p:spPr>
          <a:xfrm>
            <a:off x="10585254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Rectangle 149"/>
          <p:cNvSpPr/>
          <p:nvPr/>
        </p:nvSpPr>
        <p:spPr>
          <a:xfrm>
            <a:off x="11080382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Rectangle 150"/>
          <p:cNvSpPr/>
          <p:nvPr/>
        </p:nvSpPr>
        <p:spPr>
          <a:xfrm>
            <a:off x="11575516" y="4318963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Rectangle 151"/>
          <p:cNvSpPr/>
          <p:nvPr/>
        </p:nvSpPr>
        <p:spPr>
          <a:xfrm>
            <a:off x="18756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Rectangle 152"/>
          <p:cNvSpPr/>
          <p:nvPr/>
        </p:nvSpPr>
        <p:spPr>
          <a:xfrm>
            <a:off x="682694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Rectangle 153"/>
          <p:cNvSpPr/>
          <p:nvPr/>
        </p:nvSpPr>
        <p:spPr>
          <a:xfrm>
            <a:off x="1177822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Rectangle 154"/>
          <p:cNvSpPr/>
          <p:nvPr/>
        </p:nvSpPr>
        <p:spPr>
          <a:xfrm>
            <a:off x="1672950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Rectangle 155"/>
          <p:cNvSpPr/>
          <p:nvPr/>
        </p:nvSpPr>
        <p:spPr>
          <a:xfrm>
            <a:off x="2168078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Rectangle 156"/>
          <p:cNvSpPr/>
          <p:nvPr/>
        </p:nvSpPr>
        <p:spPr>
          <a:xfrm>
            <a:off x="266320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Rectangle 157"/>
          <p:cNvSpPr/>
          <p:nvPr/>
        </p:nvSpPr>
        <p:spPr>
          <a:xfrm>
            <a:off x="3158334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Rectangle 158"/>
          <p:cNvSpPr/>
          <p:nvPr/>
        </p:nvSpPr>
        <p:spPr>
          <a:xfrm>
            <a:off x="3653462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Rectangle 159"/>
          <p:cNvSpPr/>
          <p:nvPr/>
        </p:nvSpPr>
        <p:spPr>
          <a:xfrm>
            <a:off x="4148590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Rectangle 160"/>
          <p:cNvSpPr/>
          <p:nvPr/>
        </p:nvSpPr>
        <p:spPr>
          <a:xfrm>
            <a:off x="4643718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Rectangle 161"/>
          <p:cNvSpPr/>
          <p:nvPr/>
        </p:nvSpPr>
        <p:spPr>
          <a:xfrm>
            <a:off x="5633974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Rectangle 162"/>
          <p:cNvSpPr/>
          <p:nvPr/>
        </p:nvSpPr>
        <p:spPr>
          <a:xfrm>
            <a:off x="513884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Rectangle 163"/>
          <p:cNvSpPr/>
          <p:nvPr/>
        </p:nvSpPr>
        <p:spPr>
          <a:xfrm>
            <a:off x="6129102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Rectangle 164"/>
          <p:cNvSpPr/>
          <p:nvPr/>
        </p:nvSpPr>
        <p:spPr>
          <a:xfrm>
            <a:off x="6624230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Rectangle 165"/>
          <p:cNvSpPr/>
          <p:nvPr/>
        </p:nvSpPr>
        <p:spPr>
          <a:xfrm>
            <a:off x="7119358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Rectangle 166"/>
          <p:cNvSpPr/>
          <p:nvPr/>
        </p:nvSpPr>
        <p:spPr>
          <a:xfrm>
            <a:off x="761448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Rectangle 167"/>
          <p:cNvSpPr/>
          <p:nvPr/>
        </p:nvSpPr>
        <p:spPr>
          <a:xfrm>
            <a:off x="8109614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68"/>
          <p:cNvSpPr/>
          <p:nvPr/>
        </p:nvSpPr>
        <p:spPr>
          <a:xfrm>
            <a:off x="8604742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Rectangle 169"/>
          <p:cNvSpPr/>
          <p:nvPr/>
        </p:nvSpPr>
        <p:spPr>
          <a:xfrm>
            <a:off x="9099870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Rectangle 170"/>
          <p:cNvSpPr/>
          <p:nvPr/>
        </p:nvSpPr>
        <p:spPr>
          <a:xfrm>
            <a:off x="9594998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Rectangle 171"/>
          <p:cNvSpPr/>
          <p:nvPr/>
        </p:nvSpPr>
        <p:spPr>
          <a:xfrm>
            <a:off x="1009012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Rectangle 172"/>
          <p:cNvSpPr/>
          <p:nvPr/>
        </p:nvSpPr>
        <p:spPr>
          <a:xfrm>
            <a:off x="10585254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Rectangle 173"/>
          <p:cNvSpPr/>
          <p:nvPr/>
        </p:nvSpPr>
        <p:spPr>
          <a:xfrm>
            <a:off x="11080382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Rectangle 174"/>
          <p:cNvSpPr/>
          <p:nvPr/>
        </p:nvSpPr>
        <p:spPr>
          <a:xfrm>
            <a:off x="11575516" y="4667942"/>
            <a:ext cx="276726" cy="28210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1657" y="3551918"/>
            <a:ext cx="166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Продукты</a:t>
            </a:r>
            <a:endParaRPr lang="ru-RU" dirty="0"/>
          </a:p>
        </p:txBody>
      </p:sp>
      <p:sp>
        <p:nvSpPr>
          <p:cNvPr id="200" name="TextBox 199"/>
          <p:cNvSpPr txBox="1"/>
          <p:nvPr/>
        </p:nvSpPr>
        <p:spPr>
          <a:xfrm>
            <a:off x="98416" y="3898871"/>
            <a:ext cx="166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201" name="TextBox 200"/>
          <p:cNvSpPr txBox="1"/>
          <p:nvPr/>
        </p:nvSpPr>
        <p:spPr>
          <a:xfrm>
            <a:off x="98413" y="4268526"/>
            <a:ext cx="223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Бизнес объекты</a:t>
            </a:r>
            <a:endParaRPr lang="ru-RU" dirty="0"/>
          </a:p>
        </p:txBody>
      </p:sp>
      <p:sp>
        <p:nvSpPr>
          <p:cNvPr id="202" name="TextBox 201"/>
          <p:cNvSpPr txBox="1"/>
          <p:nvPr/>
        </p:nvSpPr>
        <p:spPr>
          <a:xfrm>
            <a:off x="95169" y="4615481"/>
            <a:ext cx="272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Бизнес подразделения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19174" y="1243509"/>
            <a:ext cx="1356140" cy="182807"/>
          </a:xfrm>
        </p:spPr>
        <p:txBody>
          <a:bodyPr/>
          <a:lstStyle/>
          <a:p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2" grpId="0"/>
      <p:bldP spid="200" grpId="0"/>
      <p:bldP spid="201" grpId="0"/>
      <p:bldP spid="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0863" y="598045"/>
            <a:ext cx="11090275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6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Таблицы </a:t>
            </a:r>
            <a:r>
              <a:rPr lang="en-US" sz="36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vs </a:t>
            </a:r>
            <a:r>
              <a:rPr lang="ru-RU" sz="36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диаграммы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550863" y="5460178"/>
            <a:ext cx="5026689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EFC00"/>
                </a:solidFill>
              </a:rPr>
              <a:t>Для первичного анализа гораздо удобнее не диаграммы, а табличное интерактивное представление</a:t>
            </a:r>
            <a:endParaRPr lang="ru-RU" sz="2000" dirty="0">
              <a:solidFill>
                <a:srgbClr val="FEFC00"/>
              </a:solidFill>
              <a:latin typeface="+mj-lt"/>
            </a:endParaRP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4294967295"/>
          </p:nvPr>
        </p:nvSpPr>
        <p:spPr>
          <a:xfrm>
            <a:off x="5907110" y="5460178"/>
            <a:ext cx="5734028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FEFC00"/>
                </a:solidFill>
              </a:rPr>
              <a:t>Кастомное</a:t>
            </a:r>
            <a:r>
              <a:rPr lang="ru-RU" sz="2000" dirty="0">
                <a:solidFill>
                  <a:srgbClr val="FEFC00"/>
                </a:solidFill>
              </a:rPr>
              <a:t> веб-приложение с популярными вьюшками с фильтрацией, сортировкой и трассировкой между вьюшками крайне эффективно</a:t>
            </a:r>
            <a:endParaRPr lang="ru-RU" sz="2000" dirty="0">
              <a:solidFill>
                <a:srgbClr val="FEFC00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5" y="1082103"/>
            <a:ext cx="11744325" cy="41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0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0137434" y="2879656"/>
            <a:ext cx="496148" cy="1096695"/>
            <a:chOff x="9620250" y="1566153"/>
            <a:chExt cx="496148" cy="1096695"/>
          </a:xfrm>
        </p:grpSpPr>
        <p:grpSp>
          <p:nvGrpSpPr>
            <p:cNvPr id="89" name="Group 88"/>
            <p:cNvGrpSpPr/>
            <p:nvPr/>
          </p:nvGrpSpPr>
          <p:grpSpPr>
            <a:xfrm>
              <a:off x="9688749" y="1566153"/>
              <a:ext cx="360000" cy="360000"/>
              <a:chOff x="9688749" y="1566153"/>
              <a:chExt cx="360000" cy="36000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9688749" y="156615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9817514" y="1834788"/>
                <a:ext cx="10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9868748" y="1682662"/>
                <a:ext cx="2761" cy="125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9780464" y="1679819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923793" y="1682928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0" name="Straight Connector 89"/>
            <p:cNvCxnSpPr>
              <a:stCxn id="94" idx="4"/>
            </p:cNvCxnSpPr>
            <p:nvPr/>
          </p:nvCxnSpPr>
          <p:spPr>
            <a:xfrm flipH="1">
              <a:off x="9868748" y="1926153"/>
              <a:ext cx="1" cy="448747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627448" y="2064801"/>
              <a:ext cx="482600" cy="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9868748" y="2359025"/>
              <a:ext cx="247650" cy="303823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9620250" y="2359025"/>
              <a:ext cx="248400" cy="30240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9858034" y="2727256"/>
            <a:ext cx="496148" cy="1096695"/>
            <a:chOff x="9620250" y="1566153"/>
            <a:chExt cx="496148" cy="1096695"/>
          </a:xfrm>
        </p:grpSpPr>
        <p:grpSp>
          <p:nvGrpSpPr>
            <p:cNvPr id="78" name="Group 77"/>
            <p:cNvGrpSpPr/>
            <p:nvPr/>
          </p:nvGrpSpPr>
          <p:grpSpPr>
            <a:xfrm>
              <a:off x="9688749" y="1566153"/>
              <a:ext cx="360000" cy="360000"/>
              <a:chOff x="9688749" y="1566153"/>
              <a:chExt cx="360000" cy="3600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9688749" y="156615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9817514" y="1834788"/>
                <a:ext cx="10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V="1">
                <a:off x="9868748" y="1682662"/>
                <a:ext cx="2761" cy="125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9780464" y="1679819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923793" y="1682928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9" name="Straight Connector 78"/>
            <p:cNvCxnSpPr>
              <a:stCxn id="83" idx="4"/>
            </p:cNvCxnSpPr>
            <p:nvPr/>
          </p:nvCxnSpPr>
          <p:spPr>
            <a:xfrm flipH="1">
              <a:off x="9868748" y="1926153"/>
              <a:ext cx="1" cy="448747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627448" y="2064801"/>
              <a:ext cx="482600" cy="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868748" y="2359025"/>
              <a:ext cx="247650" cy="303823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9620250" y="2359025"/>
              <a:ext cx="248400" cy="30240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9578634" y="2574856"/>
            <a:ext cx="496148" cy="1096695"/>
            <a:chOff x="9620250" y="1566153"/>
            <a:chExt cx="496148" cy="1096695"/>
          </a:xfrm>
        </p:grpSpPr>
        <p:grpSp>
          <p:nvGrpSpPr>
            <p:cNvPr id="67" name="Group 66"/>
            <p:cNvGrpSpPr/>
            <p:nvPr/>
          </p:nvGrpSpPr>
          <p:grpSpPr>
            <a:xfrm>
              <a:off x="9688749" y="1566153"/>
              <a:ext cx="360000" cy="360000"/>
              <a:chOff x="9688749" y="1566153"/>
              <a:chExt cx="360000" cy="3600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688749" y="156615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9817514" y="1834788"/>
                <a:ext cx="10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9868748" y="1682662"/>
                <a:ext cx="2761" cy="125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9780464" y="1679819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923793" y="1682928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8" name="Straight Connector 67"/>
            <p:cNvCxnSpPr>
              <a:stCxn id="72" idx="4"/>
            </p:cNvCxnSpPr>
            <p:nvPr/>
          </p:nvCxnSpPr>
          <p:spPr>
            <a:xfrm flipH="1">
              <a:off x="9868748" y="1926153"/>
              <a:ext cx="1" cy="448747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627448" y="2064801"/>
              <a:ext cx="482600" cy="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868748" y="2359025"/>
              <a:ext cx="247650" cy="303823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9620250" y="2359025"/>
              <a:ext cx="248400" cy="30240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Oval 43"/>
          <p:cNvSpPr/>
          <p:nvPr/>
        </p:nvSpPr>
        <p:spPr>
          <a:xfrm>
            <a:off x="7109045" y="33562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56645" y="32038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804245" y="30514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651845" y="28990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99445" y="27466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47045" y="25942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94645" y="24418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42245" y="22894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89845" y="21370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37445" y="19846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85045" y="18322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32645" y="1679819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Case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950627" y="5360202"/>
            <a:ext cx="1791707" cy="101566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charset="0"/>
              </a:rPr>
              <a:t>Интерфейс с системой провайдером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0"/>
          </p:nvPr>
        </p:nvSpPr>
        <p:spPr>
          <a:xfrm>
            <a:off x="3252991" y="5360202"/>
            <a:ext cx="1756403" cy="101566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charset="0"/>
              </a:rPr>
              <a:t>Системы </a:t>
            </a:r>
            <a:r>
              <a:rPr lang="ru-RU" sz="2000" dirty="0" smtClean="0">
                <a:latin typeface="Arial" charset="0"/>
              </a:rPr>
              <a:t>потребители интерфейса</a:t>
            </a:r>
            <a:endParaRPr lang="ru-RU" sz="2000" dirty="0"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51"/>
          </p:nvPr>
        </p:nvSpPr>
        <p:spPr>
          <a:xfrm>
            <a:off x="5476120" y="5296831"/>
            <a:ext cx="3066344" cy="163121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Arial" charset="0"/>
              </a:rPr>
              <a:t>Business Use </a:t>
            </a:r>
            <a:r>
              <a:rPr lang="en-US" sz="2000" dirty="0">
                <a:latin typeface="Arial" charset="0"/>
              </a:rPr>
              <a:t>Cases, </a:t>
            </a:r>
            <a:r>
              <a:rPr lang="ru-RU" sz="2000" dirty="0">
                <a:latin typeface="Arial" charset="0"/>
              </a:rPr>
              <a:t>которые </a:t>
            </a:r>
            <a:r>
              <a:rPr lang="ru-RU" sz="2000" dirty="0" smtClean="0">
                <a:latin typeface="Arial" charset="0"/>
              </a:rPr>
              <a:t>автоматизируются </a:t>
            </a:r>
            <a:r>
              <a:rPr lang="ru-RU" sz="2000" dirty="0">
                <a:latin typeface="Arial" charset="0"/>
              </a:rPr>
              <a:t>Системами потребителями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3"/>
          </p:nvPr>
        </p:nvSpPr>
        <p:spPr>
          <a:xfrm>
            <a:off x="9248981" y="5360202"/>
            <a:ext cx="2208085" cy="1323439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buNone/>
            </a:pPr>
            <a:r>
              <a:rPr lang="ru-RU" sz="2000" dirty="0">
                <a:latin typeface="Arial" charset="0"/>
              </a:rPr>
              <a:t>Бизнес </a:t>
            </a:r>
            <a:r>
              <a:rPr lang="ru-RU" sz="2000" dirty="0" smtClean="0">
                <a:latin typeface="Arial" charset="0"/>
              </a:rPr>
              <a:t>подразделения, ответственные за </a:t>
            </a:r>
            <a:r>
              <a:rPr lang="en-US" sz="2000" dirty="0" smtClean="0">
                <a:latin typeface="Arial" charset="0"/>
              </a:rPr>
              <a:t>Use Cases</a:t>
            </a:r>
            <a:endParaRPr lang="ru-RU" sz="2000" dirty="0">
              <a:latin typeface="Arial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50864" y="598046"/>
            <a:ext cx="11090275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600" b="0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rPr>
              <a:t>Пример многошагового анализа</a:t>
            </a:r>
          </a:p>
        </p:txBody>
      </p:sp>
      <p:sp>
        <p:nvSpPr>
          <p:cNvPr id="13" name="Oval 12"/>
          <p:cNvSpPr/>
          <p:nvPr/>
        </p:nvSpPr>
        <p:spPr>
          <a:xfrm>
            <a:off x="1576480" y="2696366"/>
            <a:ext cx="540000" cy="54153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984922" y="3700054"/>
            <a:ext cx="1723116" cy="9217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Provider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6" name="Straight Connector 15"/>
          <p:cNvCxnSpPr>
            <a:stCxn id="14" idx="0"/>
            <a:endCxn id="13" idx="4"/>
          </p:cNvCxnSpPr>
          <p:nvPr/>
        </p:nvCxnSpPr>
        <p:spPr>
          <a:xfrm flipV="1">
            <a:off x="1846480" y="3237904"/>
            <a:ext cx="0" cy="462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24848" y="2805977"/>
            <a:ext cx="1723116" cy="9217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3172448" y="2653577"/>
            <a:ext cx="1723116" cy="9217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3020048" y="2501177"/>
            <a:ext cx="1723116" cy="92172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Consumer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>
            <a:stCxn id="17" idx="1"/>
            <a:endCxn id="13" idx="6"/>
          </p:cNvCxnSpPr>
          <p:nvPr/>
        </p:nvCxnSpPr>
        <p:spPr>
          <a:xfrm flipH="1">
            <a:off x="2116480" y="2962041"/>
            <a:ext cx="903568" cy="5094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9299234" y="2422456"/>
            <a:ext cx="496148" cy="1096695"/>
            <a:chOff x="9620250" y="1566153"/>
            <a:chExt cx="496148" cy="1096695"/>
          </a:xfrm>
        </p:grpSpPr>
        <p:grpSp>
          <p:nvGrpSpPr>
            <p:cNvPr id="53" name="Group 52"/>
            <p:cNvGrpSpPr/>
            <p:nvPr/>
          </p:nvGrpSpPr>
          <p:grpSpPr>
            <a:xfrm>
              <a:off x="9688749" y="1566153"/>
              <a:ext cx="360000" cy="360000"/>
              <a:chOff x="9688749" y="1566153"/>
              <a:chExt cx="360000" cy="3600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688749" y="156615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9817514" y="1834788"/>
                <a:ext cx="1024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9868748" y="1682662"/>
                <a:ext cx="2761" cy="1259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9780464" y="1679819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923793" y="1682928"/>
                <a:ext cx="36000" cy="36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5" name="Straight Connector 54"/>
            <p:cNvCxnSpPr>
              <a:stCxn id="45" idx="4"/>
            </p:cNvCxnSpPr>
            <p:nvPr/>
          </p:nvCxnSpPr>
          <p:spPr>
            <a:xfrm flipH="1">
              <a:off x="9868748" y="1926153"/>
              <a:ext cx="1" cy="448747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627448" y="2064801"/>
              <a:ext cx="482600" cy="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868748" y="2359025"/>
              <a:ext cx="247650" cy="303823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9620250" y="2359025"/>
              <a:ext cx="248400" cy="302400"/>
            </a:xfrm>
            <a:prstGeom prst="lin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6" name="Rectangle 145"/>
          <p:cNvSpPr/>
          <p:nvPr/>
        </p:nvSpPr>
        <p:spPr>
          <a:xfrm>
            <a:off x="5282118" y="1527419"/>
            <a:ext cx="3433865" cy="283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Oval 146"/>
          <p:cNvSpPr/>
          <p:nvPr/>
        </p:nvSpPr>
        <p:spPr>
          <a:xfrm>
            <a:off x="6418384" y="2889293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265984" y="2736893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113584" y="2584493"/>
            <a:ext cx="1505455" cy="900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Business Use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Case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Flowchart: Manual Operation 149"/>
          <p:cNvSpPr/>
          <p:nvPr/>
        </p:nvSpPr>
        <p:spPr>
          <a:xfrm>
            <a:off x="6165920" y="1265569"/>
            <a:ext cx="1400782" cy="540000"/>
          </a:xfrm>
          <a:prstGeom prst="flowChartManualOperation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Flowchart: Terminator 150"/>
          <p:cNvSpPr/>
          <p:nvPr/>
        </p:nvSpPr>
        <p:spPr>
          <a:xfrm>
            <a:off x="1275149" y="1275129"/>
            <a:ext cx="1142662" cy="540000"/>
          </a:xfrm>
          <a:prstGeom prst="flowChartTerminato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Бизнес Объект</a:t>
            </a:r>
          </a:p>
        </p:txBody>
      </p:sp>
      <p:cxnSp>
        <p:nvCxnSpPr>
          <p:cNvPr id="152" name="Straight Arrow Connector 151"/>
          <p:cNvCxnSpPr>
            <a:stCxn id="13" idx="0"/>
            <a:endCxn id="151" idx="2"/>
          </p:cNvCxnSpPr>
          <p:nvPr/>
        </p:nvCxnSpPr>
        <p:spPr>
          <a:xfrm flipV="1">
            <a:off x="1846480" y="1815129"/>
            <a:ext cx="0" cy="881237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1" idx="3"/>
            <a:endCxn id="150" idx="1"/>
          </p:cNvCxnSpPr>
          <p:nvPr/>
        </p:nvCxnSpPr>
        <p:spPr>
          <a:xfrm flipV="1">
            <a:off x="2417811" y="1535569"/>
            <a:ext cx="3888187" cy="9560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0" idx="2"/>
            <a:endCxn id="149" idx="0"/>
          </p:cNvCxnSpPr>
          <p:nvPr/>
        </p:nvCxnSpPr>
        <p:spPr>
          <a:xfrm>
            <a:off x="6866311" y="1805569"/>
            <a:ext cx="1" cy="778924"/>
          </a:xfrm>
          <a:prstGeom prst="straightConnector1">
            <a:avLst/>
          </a:prstGeom>
          <a:ln w="12700">
            <a:prstDash val="lg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6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38" grpId="0" animBg="1"/>
      <p:bldP spid="37" grpId="0" animBg="1"/>
      <p:bldP spid="36" grpId="0" animBg="1"/>
      <p:bldP spid="35" grpId="0" animBg="1"/>
      <p:bldP spid="34" grpId="0" animBg="1"/>
      <p:bldP spid="25" grpId="0" animBg="1"/>
      <p:bldP spid="6" grpId="0" build="p"/>
      <p:bldP spid="7" grpId="0" build="p"/>
      <p:bldP spid="8" grpId="0" build="p"/>
      <p:bldP spid="10" grpId="0" build="p"/>
      <p:bldP spid="13" grpId="0" animBg="1"/>
      <p:bldP spid="14" grpId="0" animBg="1"/>
      <p:bldP spid="19" grpId="0" animBg="1"/>
      <p:bldP spid="18" grpId="0" animBg="1"/>
      <p:bldP spid="17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880" y="1144588"/>
            <a:ext cx="9587249" cy="553998"/>
          </a:xfrm>
        </p:spPr>
        <p:txBody>
          <a:bodyPr/>
          <a:lstStyle/>
          <a:p>
            <a:r>
              <a:rPr lang="ru-RU" dirty="0"/>
              <a:t>Чему мы научились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YK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32" y="3057334"/>
            <a:ext cx="200977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486" y="2110995"/>
            <a:ext cx="1647825" cy="1276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309" y="3165991"/>
            <a:ext cx="1390650" cy="1219200"/>
          </a:xfrm>
          <a:prstGeom prst="rect">
            <a:avLst/>
          </a:prstGeom>
        </p:spPr>
      </p:pic>
      <p:sp>
        <p:nvSpPr>
          <p:cNvPr id="17" name="Text Placeholder 30"/>
          <p:cNvSpPr>
            <a:spLocks noGrp="1"/>
          </p:cNvSpPr>
          <p:nvPr>
            <p:ph type="body" sz="quarter" idx="4294967295"/>
          </p:nvPr>
        </p:nvSpPr>
        <p:spPr>
          <a:xfrm>
            <a:off x="550864" y="1313212"/>
            <a:ext cx="11090275" cy="565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14" dirty="0"/>
              <a:t>Все понимают под архитектурой не иллюзорный ландшафт, а конкретные элементы и </a:t>
            </a:r>
            <a:r>
              <a:rPr lang="ru-RU" sz="1814" dirty="0" smtClean="0"/>
              <a:t>их связи</a:t>
            </a:r>
            <a:endParaRPr lang="ru-RU" sz="1814" dirty="0"/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06" y="2031017"/>
            <a:ext cx="1552208" cy="1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75346" y="1829108"/>
            <a:ext cx="1634631" cy="6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51" i="1" dirty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sz="1451" i="1" dirty="0" smtClean="0">
                <a:solidFill>
                  <a:schemeClr val="accent4">
                    <a:lumMod val="50000"/>
                  </a:schemeClr>
                </a:solidFill>
              </a:rPr>
              <a:t>описал архитектуру системы</a:t>
            </a:r>
            <a:endParaRPr lang="ru-RU" sz="145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4758" y="2028898"/>
            <a:ext cx="1379033" cy="6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51" i="1" dirty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sz="1451" i="1" dirty="0" smtClean="0">
                <a:solidFill>
                  <a:schemeClr val="accent4">
                    <a:lumMod val="50000"/>
                  </a:schemeClr>
                </a:solidFill>
              </a:rPr>
              <a:t>изменил архитектуру в проекте</a:t>
            </a:r>
            <a:endParaRPr lang="ru-RU" sz="145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9625" y="2698697"/>
            <a:ext cx="1811450" cy="893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51" i="1" dirty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sz="1451" i="1" dirty="0" smtClean="0">
                <a:solidFill>
                  <a:schemeClr val="accent4">
                    <a:lumMod val="50000"/>
                  </a:schemeClr>
                </a:solidFill>
              </a:rPr>
              <a:t>использую измененную архитектуру в новом проекте</a:t>
            </a:r>
            <a:r>
              <a:rPr lang="en-US" sz="1451" i="1" dirty="0" smtClean="0">
                <a:solidFill>
                  <a:schemeClr val="accent4">
                    <a:lumMod val="50000"/>
                  </a:schemeClr>
                </a:solidFill>
              </a:rPr>
              <a:t>!!</a:t>
            </a:r>
            <a:r>
              <a:rPr lang="ru-RU" sz="1451" i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145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38426" y="3014803"/>
            <a:ext cx="1856104" cy="6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51" i="1" dirty="0">
                <a:solidFill>
                  <a:schemeClr val="accent4">
                    <a:lumMod val="50000"/>
                  </a:schemeClr>
                </a:solidFill>
              </a:rPr>
              <a:t>Я </a:t>
            </a:r>
            <a:r>
              <a:rPr lang="ru-RU" sz="1451" i="1" dirty="0" smtClean="0">
                <a:solidFill>
                  <a:schemeClr val="accent4">
                    <a:lumMod val="50000"/>
                  </a:schemeClr>
                </a:solidFill>
              </a:rPr>
              <a:t>могу найти информацию о системе!!!</a:t>
            </a:r>
            <a:endParaRPr lang="ru-RU" sz="145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" name="Text Placeholder 27"/>
          <p:cNvSpPr>
            <a:spLocks noGrp="1"/>
          </p:cNvSpPr>
          <p:nvPr>
            <p:ph type="body" sz="quarter" idx="4294967295"/>
          </p:nvPr>
        </p:nvSpPr>
        <p:spPr>
          <a:xfrm>
            <a:off x="550864" y="5324822"/>
            <a:ext cx="5072707" cy="642086"/>
          </a:xfrm>
          <a:prstGeom prst="rect">
            <a:avLst/>
          </a:prstGeom>
        </p:spPr>
        <p:txBody>
          <a:bodyPr vert="horz" wrap="square" lIns="82918" tIns="41459" rIns="82918" bIns="41459" rtlCol="0">
            <a:spAutoFit/>
          </a:bodyPr>
          <a:lstStyle/>
          <a:p>
            <a:pPr marL="0" indent="0">
              <a:buNone/>
            </a:pPr>
            <a:r>
              <a:rPr lang="ru-RU" sz="1814" dirty="0">
                <a:solidFill>
                  <a:srgbClr val="FEFC00"/>
                </a:solidFill>
                <a:latin typeface="+mj-lt"/>
              </a:rPr>
              <a:t>При подготовке проекта </a:t>
            </a:r>
            <a:r>
              <a:rPr lang="ru-RU" sz="1814" dirty="0" smtClean="0">
                <a:solidFill>
                  <a:srgbClr val="FEFC00"/>
                </a:solidFill>
                <a:latin typeface="+mj-lt"/>
              </a:rPr>
              <a:t>анализ текущей архитектуры значительно упростился</a:t>
            </a:r>
            <a:endParaRPr lang="ru-RU" sz="1814" dirty="0">
              <a:solidFill>
                <a:srgbClr val="FEFC00"/>
              </a:solidFill>
              <a:latin typeface="+mj-lt"/>
            </a:endParaRPr>
          </a:p>
        </p:txBody>
      </p:sp>
      <p:sp>
        <p:nvSpPr>
          <p:cNvPr id="41" name="Text Placeholder 29"/>
          <p:cNvSpPr>
            <a:spLocks noGrp="1"/>
          </p:cNvSpPr>
          <p:nvPr>
            <p:ph type="body" sz="quarter" idx="4294967295"/>
          </p:nvPr>
        </p:nvSpPr>
        <p:spPr>
          <a:xfrm>
            <a:off x="6248427" y="5324822"/>
            <a:ext cx="5321902" cy="642086"/>
          </a:xfrm>
          <a:prstGeom prst="rect">
            <a:avLst/>
          </a:prstGeom>
        </p:spPr>
        <p:txBody>
          <a:bodyPr vert="horz" wrap="square" lIns="82918" tIns="41459" rIns="82918" bIns="41459" rtlCol="0">
            <a:spAutoFit/>
          </a:bodyPr>
          <a:lstStyle/>
          <a:p>
            <a:pPr marL="0" indent="0">
              <a:buNone/>
            </a:pPr>
            <a:r>
              <a:rPr lang="ru-RU" sz="1814" dirty="0" smtClean="0">
                <a:solidFill>
                  <a:srgbClr val="FEFC00"/>
                </a:solidFill>
                <a:latin typeface="+mj-lt"/>
              </a:rPr>
              <a:t>Все изменения архитектуры сохраняются и используются в последующих проектах.</a:t>
            </a:r>
            <a:endParaRPr lang="ru-RU" sz="1814" dirty="0">
              <a:solidFill>
                <a:srgbClr val="FEFC00"/>
              </a:solidFill>
              <a:latin typeface="+mj-lt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67290" y="256522"/>
            <a:ext cx="5139295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>
              <a:lnSpc>
                <a:spcPct val="90000"/>
              </a:lnSpc>
              <a:spcBef>
                <a:spcPct val="0"/>
              </a:spcBef>
              <a:buClr>
                <a:schemeClr val="tx1">
                  <a:lumMod val="50000"/>
                </a:schemeClr>
              </a:buClr>
              <a:buFont typeface="Arial" charset="0"/>
              <a:buNone/>
              <a:defRPr lang="ru-RU" sz="3600" b="0" i="0" baseline="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0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/>
              <a:buChar char="•"/>
              <a:defRPr sz="1600" b="0" i="0" baseline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0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/>
              <a:buChar char="•"/>
              <a:defRPr sz="1600" b="0" i="0" baseline="0">
                <a:solidFill>
                  <a:schemeClr val="tx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/>
              <a:buChar char="•"/>
              <a:defRPr sz="1600" b="0" i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Clr>
                <a:schemeClr val="tx1">
                  <a:lumMod val="50000"/>
                </a:schemeClr>
              </a:buClr>
              <a:buFont typeface="Arial"/>
              <a:buChar char="•"/>
              <a:defRPr sz="1600" b="0" i="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ru-RU" dirty="0" smtClean="0"/>
              <a:t>Каждый для всех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2" grpId="0"/>
      <p:bldP spid="35" grpId="0"/>
      <p:bldP spid="40" grpId="0" build="p"/>
      <p:bldP spid="4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64428" y="1802056"/>
            <a:ext cx="3745748" cy="1190069"/>
          </a:xfrm>
        </p:spPr>
        <p:txBody>
          <a:bodyPr/>
          <a:lstStyle/>
          <a:p>
            <a:pPr algn="ctr"/>
            <a:r>
              <a:rPr lang="ru-RU" dirty="0" smtClean="0"/>
              <a:t>Унифицированное представление об</a:t>
            </a:r>
          </a:p>
          <a:p>
            <a:pPr algn="ctr"/>
            <a:r>
              <a:rPr lang="ru-RU" dirty="0" smtClean="0"/>
              <a:t>элементах </a:t>
            </a:r>
            <a:r>
              <a:rPr lang="ru-RU" dirty="0" err="1" smtClean="0"/>
              <a:t>репозитория</a:t>
            </a:r>
            <a:r>
              <a:rPr lang="ru-RU" dirty="0"/>
              <a:t> благодаря </a:t>
            </a:r>
            <a:r>
              <a:rPr lang="ru-RU" dirty="0" smtClean="0"/>
              <a:t>единой мета-модели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6" name="Content Placeholder 15"/>
          <p:cNvSpPr>
            <a:spLocks noGrp="1"/>
          </p:cNvSpPr>
          <p:nvPr>
            <p:ph idx="15"/>
          </p:nvPr>
        </p:nvSpPr>
        <p:spPr>
          <a:xfrm>
            <a:off x="6705600" y="1802056"/>
            <a:ext cx="3424238" cy="492443"/>
          </a:xfrm>
        </p:spPr>
        <p:txBody>
          <a:bodyPr/>
          <a:lstStyle/>
          <a:p>
            <a:pPr algn="ctr"/>
            <a:r>
              <a:rPr lang="ru-RU" dirty="0"/>
              <a:t>Простой и всеобщий доступ к данным по архитектуре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Для всех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3059784"/>
            <a:ext cx="3334708" cy="2409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81" y="3059784"/>
            <a:ext cx="2143125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06311" y="49962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DS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Артефакты</a:t>
            </a: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YK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14" name="Content Placeholder 14"/>
          <p:cNvSpPr>
            <a:spLocks noGrp="1"/>
          </p:cNvSpPr>
          <p:nvPr>
            <p:ph idx="14"/>
          </p:nvPr>
        </p:nvSpPr>
        <p:spPr>
          <a:xfrm>
            <a:off x="1930400" y="1754431"/>
            <a:ext cx="3422650" cy="738664"/>
          </a:xfrm>
        </p:spPr>
        <p:txBody>
          <a:bodyPr/>
          <a:lstStyle/>
          <a:p>
            <a:pPr algn="ctr"/>
            <a:r>
              <a:rPr lang="ru-RU" dirty="0"/>
              <a:t>Диаграммы </a:t>
            </a:r>
            <a:r>
              <a:rPr lang="ru-RU" dirty="0" smtClean="0"/>
              <a:t>архитектуры решения </a:t>
            </a:r>
            <a:r>
              <a:rPr lang="ru-RU" dirty="0"/>
              <a:t>более востребованы </a:t>
            </a:r>
            <a:r>
              <a:rPr lang="ru-RU" dirty="0" smtClean="0"/>
              <a:t>чем формальные проектные документы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62" y="2978098"/>
            <a:ext cx="3129443" cy="3041702"/>
          </a:xfrm>
          <a:prstGeom prst="rect">
            <a:avLst/>
          </a:prstGeom>
        </p:spPr>
      </p:pic>
      <p:sp>
        <p:nvSpPr>
          <p:cNvPr id="17" name="Content Placeholder 14"/>
          <p:cNvSpPr>
            <a:spLocks noGrp="1"/>
          </p:cNvSpPr>
          <p:nvPr>
            <p:ph idx="14"/>
          </p:nvPr>
        </p:nvSpPr>
        <p:spPr>
          <a:xfrm>
            <a:off x="6950075" y="1754431"/>
            <a:ext cx="3422650" cy="738664"/>
          </a:xfrm>
        </p:spPr>
        <p:txBody>
          <a:bodyPr/>
          <a:lstStyle/>
          <a:p>
            <a:pPr algn="ctr"/>
            <a:r>
              <a:rPr lang="ru-RU" dirty="0" smtClean="0"/>
              <a:t>Табличное представление более эффективно для анализа больших данных чем диаграммы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2978098"/>
            <a:ext cx="3422650" cy="32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4"/>
          </p:nvPr>
        </p:nvSpPr>
        <p:spPr>
          <a:xfrm>
            <a:off x="7159625" y="1802056"/>
            <a:ext cx="3422650" cy="841256"/>
          </a:xfrm>
        </p:spPr>
        <p:txBody>
          <a:bodyPr/>
          <a:lstStyle/>
          <a:p>
            <a:pPr algn="ctr"/>
            <a:r>
              <a:rPr lang="ru-RU" dirty="0"/>
              <a:t>Востребован девелоперский опыт ответственных за </a:t>
            </a:r>
            <a:r>
              <a:rPr lang="ru-RU" dirty="0" err="1"/>
              <a:t>репозиторий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6" name="Content Placeholder 15"/>
          <p:cNvSpPr>
            <a:spLocks noGrp="1"/>
          </p:cNvSpPr>
          <p:nvPr>
            <p:ph idx="15"/>
          </p:nvPr>
        </p:nvSpPr>
        <p:spPr>
          <a:xfrm>
            <a:off x="1962150" y="1802056"/>
            <a:ext cx="3424238" cy="492443"/>
          </a:xfrm>
        </p:spPr>
        <p:txBody>
          <a:bodyPr/>
          <a:lstStyle/>
          <a:p>
            <a:pPr marL="192810" indent="-192810"/>
            <a:r>
              <a:rPr lang="ru-RU" dirty="0"/>
              <a:t>Усилия на поддержку актуальности и </a:t>
            </a:r>
            <a:r>
              <a:rPr lang="ru-RU" dirty="0" err="1"/>
              <a:t>консистентности</a:t>
            </a:r>
            <a:r>
              <a:rPr lang="ru-RU" dirty="0"/>
              <a:t> </a:t>
            </a:r>
            <a:r>
              <a:rPr lang="ru-RU" dirty="0" err="1" smtClean="0"/>
              <a:t>репозитория</a:t>
            </a:r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985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Ближний круг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358" y="3060648"/>
            <a:ext cx="2747185" cy="27875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29" y="3162447"/>
            <a:ext cx="2529351" cy="2512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880" y="1144588"/>
            <a:ext cx="9587249" cy="55399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06311" y="49962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YK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 чем расскажем</a:t>
            </a:r>
            <a:endParaRPr lang="ru-RU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1149881" y="1906588"/>
            <a:ext cx="5322358" cy="2728952"/>
          </a:xfrm>
        </p:spPr>
        <p:txBody>
          <a:bodyPr/>
          <a:lstStyle/>
          <a:p>
            <a:r>
              <a:rPr lang="ru-RU" dirty="0" smtClean="0"/>
              <a:t>Как внедряли</a:t>
            </a:r>
            <a:endParaRPr lang="en-US" dirty="0" smtClean="0"/>
          </a:p>
          <a:p>
            <a:r>
              <a:rPr lang="ru-RU" dirty="0" err="1" smtClean="0"/>
              <a:t>Репозиторий</a:t>
            </a:r>
            <a:r>
              <a:rPr lang="ru-RU" dirty="0" smtClean="0"/>
              <a:t> сегодня</a:t>
            </a:r>
          </a:p>
          <a:p>
            <a:r>
              <a:rPr lang="ru-RU" dirty="0" smtClean="0"/>
              <a:t>Проектная архитектура</a:t>
            </a:r>
          </a:p>
          <a:p>
            <a:r>
              <a:rPr lang="ru-RU" dirty="0" smtClean="0"/>
              <a:t>Примеры анализа</a:t>
            </a:r>
          </a:p>
          <a:p>
            <a:r>
              <a:rPr lang="ru-RU" dirty="0" smtClean="0"/>
              <a:t>Чему мы научились</a:t>
            </a:r>
            <a:endParaRPr lang="en-US" dirty="0" smtClean="0"/>
          </a:p>
          <a:p>
            <a:r>
              <a:rPr lang="ru-RU" dirty="0" smtClean="0"/>
              <a:t>Выводы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06311" y="556183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Выводы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7291" y="2204913"/>
            <a:ext cx="10276947" cy="4431983"/>
          </a:xfrm>
        </p:spPr>
        <p:txBody>
          <a:bodyPr lIns="0" tIns="0" rIns="0" bIns="0"/>
          <a:lstStyle/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Сложность внедрения связана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с людьми, а не с инструментом</a:t>
            </a:r>
            <a:endParaRPr lang="ru-RU" sz="2400" dirty="0">
              <a:solidFill>
                <a:schemeClr val="tx1"/>
              </a:solidFill>
              <a:latin typeface="+mj-lt"/>
              <a:ea typeface="Arial Narrow" charset="0"/>
              <a:cs typeface="Arial Narrow" charset="0"/>
            </a:endParaRP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ea typeface="Arial Narrow" charset="0"/>
                <a:cs typeface="Arial Narrow" charset="0"/>
              </a:rPr>
              <a:t>Не </a:t>
            </a:r>
            <a:r>
              <a:rPr lang="ru-RU" sz="2400" dirty="0">
                <a:solidFill>
                  <a:schemeClr val="tx1"/>
                </a:solidFill>
                <a:ea typeface="Arial Narrow" charset="0"/>
                <a:cs typeface="Arial Narrow" charset="0"/>
              </a:rPr>
              <a:t>думайте о длительности </a:t>
            </a:r>
            <a:r>
              <a:rPr lang="ru-RU" sz="2400" dirty="0" smtClean="0">
                <a:solidFill>
                  <a:schemeClr val="tx1"/>
                </a:solidFill>
                <a:ea typeface="Arial Narrow" charset="0"/>
                <a:cs typeface="Arial Narrow" charset="0"/>
              </a:rPr>
              <a:t>пути, просто начните с малого</a:t>
            </a:r>
            <a:endParaRPr lang="ru-RU" sz="2400" dirty="0">
              <a:solidFill>
                <a:schemeClr val="tx1"/>
              </a:solidFill>
              <a:ea typeface="Arial Narrow" charset="0"/>
              <a:cs typeface="Arial Narrow" charset="0"/>
            </a:endParaRP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Продумайте метамодель – она основа безболезненного роста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>
                <a:solidFill>
                  <a:schemeClr val="tx1"/>
                </a:solidFill>
                <a:ea typeface="Arial Narrow" charset="0"/>
                <a:cs typeface="Arial Narrow" charset="0"/>
              </a:rPr>
              <a:t>Продумайте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артефакты – они придадут завершенность процессам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Простота использования сама найдет сторонников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Всеобщая доступность информации многократно усиливает эффект</a:t>
            </a:r>
            <a:endParaRPr lang="ru-RU" sz="2400" dirty="0">
              <a:solidFill>
                <a:schemeClr val="tx1"/>
              </a:solidFill>
              <a:latin typeface="+mj-lt"/>
              <a:ea typeface="Arial Narrow" charset="0"/>
              <a:cs typeface="Arial Narrow" charset="0"/>
            </a:endParaRP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ea typeface="Arial Narrow" charset="0"/>
                <a:cs typeface="Arial Narrow" charset="0"/>
              </a:rPr>
              <a:t>Важно </a:t>
            </a:r>
            <a:r>
              <a:rPr lang="ru-RU" sz="2400" dirty="0">
                <a:solidFill>
                  <a:schemeClr val="tx1"/>
                </a:solidFill>
                <a:ea typeface="Arial Narrow" charset="0"/>
                <a:cs typeface="Arial Narrow" charset="0"/>
              </a:rPr>
              <a:t>не только внедрить, но и </a:t>
            </a:r>
            <a:r>
              <a:rPr lang="ru-RU" sz="2400" dirty="0" smtClean="0">
                <a:solidFill>
                  <a:schemeClr val="tx1"/>
                </a:solidFill>
                <a:ea typeface="Arial Narrow" charset="0"/>
                <a:cs typeface="Arial Narrow" charset="0"/>
              </a:rPr>
              <a:t>поддерживать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73" y="296210"/>
            <a:ext cx="1877568" cy="1889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6311" y="518474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Выбор и внедрение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6311" y="461915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Все и сразу?</a:t>
            </a:r>
            <a:endParaRPr lang="hu-H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1" name="Text Placeholder 3"/>
          <p:cNvSpPr txBox="1">
            <a:spLocks/>
          </p:cNvSpPr>
          <p:nvPr/>
        </p:nvSpPr>
        <p:spPr>
          <a:xfrm>
            <a:off x="773895" y="2011612"/>
            <a:ext cx="2575887" cy="32130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9450" indent="0" algn="ctr" defTabSz="1008400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2000"/>
            </a:lvl1pPr>
            <a:lvl2pPr marL="756300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/>
            </a:lvl2pPr>
            <a:lvl3pPr marL="1260500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/>
            </a:lvl3pPr>
            <a:lvl4pPr marL="17647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4pPr>
            <a:lvl5pPr marL="22689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5pPr>
            <a:lvl6pPr marL="27731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6pPr>
            <a:lvl7pPr marL="32773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7pPr>
            <a:lvl8pPr marL="37815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8pPr>
            <a:lvl9pPr marL="4285701" indent="-252100" defTabSz="1008400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/>
            </a:lvl9pPr>
          </a:lstStyle>
          <a:p>
            <a:r>
              <a:rPr lang="en-US" dirty="0" smtClean="0"/>
              <a:t>Enterprise Architects</a:t>
            </a:r>
            <a:endParaRPr lang="ru-RU" dirty="0"/>
          </a:p>
        </p:txBody>
      </p:sp>
      <p:sp>
        <p:nvSpPr>
          <p:cNvPr id="202" name="Text Placeholder 20"/>
          <p:cNvSpPr txBox="1">
            <a:spLocks/>
          </p:cNvSpPr>
          <p:nvPr/>
        </p:nvSpPr>
        <p:spPr>
          <a:xfrm>
            <a:off x="5143920" y="2011612"/>
            <a:ext cx="2464567" cy="321306"/>
          </a:xfrm>
          <a:prstGeom prst="rect">
            <a:avLst/>
          </a:prstGeom>
        </p:spPr>
        <p:txBody>
          <a:bodyPr/>
          <a:lstStyle>
            <a:lvl1pPr marL="252100" indent="-25210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5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Solution Architects</a:t>
            </a:r>
            <a:endParaRPr lang="ru-RU" sz="2000" dirty="0"/>
          </a:p>
        </p:txBody>
      </p:sp>
      <p:sp>
        <p:nvSpPr>
          <p:cNvPr id="203" name="Text Placeholder 2"/>
          <p:cNvSpPr txBox="1">
            <a:spLocks/>
          </p:cNvSpPr>
          <p:nvPr/>
        </p:nvSpPr>
        <p:spPr>
          <a:xfrm>
            <a:off x="8794653" y="2011612"/>
            <a:ext cx="2464567" cy="321306"/>
          </a:xfrm>
          <a:prstGeom prst="rect">
            <a:avLst/>
          </a:prstGeom>
        </p:spPr>
        <p:txBody>
          <a:bodyPr/>
          <a:lstStyle>
            <a:lvl1pPr marL="252100" indent="-25210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Char char="•"/>
              <a:defRPr sz="30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5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Business analysts</a:t>
            </a:r>
            <a:endParaRPr lang="ru-RU" sz="2000" dirty="0"/>
          </a:p>
        </p:txBody>
      </p:sp>
      <p:pic>
        <p:nvPicPr>
          <p:cNvPr id="204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19312" r="9224" b="14085"/>
          <a:stretch>
            <a:fillRect/>
          </a:stretch>
        </p:blipFill>
        <p:spPr bwMode="auto">
          <a:xfrm>
            <a:off x="8474523" y="2826770"/>
            <a:ext cx="3303544" cy="292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" name="Group 118"/>
          <p:cNvGrpSpPr>
            <a:grpSpLocks/>
          </p:cNvGrpSpPr>
          <p:nvPr/>
        </p:nvGrpSpPr>
        <p:grpSpPr bwMode="auto">
          <a:xfrm>
            <a:off x="4902800" y="2897109"/>
            <a:ext cx="3353959" cy="2813027"/>
            <a:chOff x="39688" y="976313"/>
            <a:chExt cx="9104312" cy="5807075"/>
          </a:xfrm>
        </p:grpSpPr>
        <p:sp>
          <p:nvSpPr>
            <p:cNvPr id="206" name="AutoShape 2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35463" y="638968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23"/>
                <a:t>Soft Collection</a:t>
              </a:r>
            </a:p>
          </p:txBody>
        </p:sp>
        <p:sp>
          <p:nvSpPr>
            <p:cNvPr id="207" name="AutoShape 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28975" y="639762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223"/>
                <a:t>Medium Collection</a:t>
              </a:r>
            </a:p>
          </p:txBody>
        </p:sp>
        <p:cxnSp>
          <p:nvCxnSpPr>
            <p:cNvPr id="208" name="AutoShape 54"/>
            <p:cNvCxnSpPr>
              <a:cxnSpLocks noChangeShapeType="1"/>
              <a:stCxn id="281" idx="3"/>
              <a:endCxn id="280" idx="1"/>
            </p:cNvCxnSpPr>
            <p:nvPr/>
          </p:nvCxnSpPr>
          <p:spPr bwMode="auto">
            <a:xfrm flipV="1">
              <a:off x="1023938" y="2020888"/>
              <a:ext cx="233362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AutoShape 56"/>
            <p:cNvCxnSpPr>
              <a:cxnSpLocks noChangeShapeType="1"/>
              <a:stCxn id="276" idx="2"/>
              <a:endCxn id="280" idx="0"/>
            </p:cNvCxnSpPr>
            <p:nvPr/>
          </p:nvCxnSpPr>
          <p:spPr bwMode="auto">
            <a:xfrm>
              <a:off x="542925" y="1516063"/>
              <a:ext cx="1225550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AutoShape 57"/>
            <p:cNvCxnSpPr>
              <a:cxnSpLocks noChangeShapeType="1"/>
              <a:stCxn id="277" idx="2"/>
              <a:endCxn id="280" idx="0"/>
            </p:cNvCxnSpPr>
            <p:nvPr/>
          </p:nvCxnSpPr>
          <p:spPr bwMode="auto">
            <a:xfrm>
              <a:off x="1546225" y="1516063"/>
              <a:ext cx="222250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AutoShape 58"/>
            <p:cNvCxnSpPr>
              <a:cxnSpLocks noChangeShapeType="1"/>
              <a:stCxn id="278" idx="2"/>
              <a:endCxn id="280" idx="0"/>
            </p:cNvCxnSpPr>
            <p:nvPr/>
          </p:nvCxnSpPr>
          <p:spPr bwMode="auto">
            <a:xfrm flipH="1">
              <a:off x="1768475" y="1516063"/>
              <a:ext cx="781050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AutoShape 59"/>
            <p:cNvCxnSpPr>
              <a:cxnSpLocks noChangeShapeType="1"/>
              <a:stCxn id="280" idx="2"/>
              <a:endCxn id="282" idx="0"/>
            </p:cNvCxnSpPr>
            <p:nvPr/>
          </p:nvCxnSpPr>
          <p:spPr bwMode="auto">
            <a:xfrm flipH="1">
              <a:off x="1492250" y="2236788"/>
              <a:ext cx="276225" cy="1635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61"/>
            <p:cNvCxnSpPr>
              <a:cxnSpLocks noChangeShapeType="1"/>
              <a:stCxn id="282" idx="3"/>
              <a:endCxn id="283" idx="1"/>
            </p:cNvCxnSpPr>
            <p:nvPr/>
          </p:nvCxnSpPr>
          <p:spPr bwMode="auto">
            <a:xfrm>
              <a:off x="1987550" y="2603500"/>
              <a:ext cx="1762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AutoShape 62"/>
            <p:cNvCxnSpPr>
              <a:cxnSpLocks noChangeShapeType="1"/>
              <a:stCxn id="285" idx="0"/>
              <a:endCxn id="284" idx="2"/>
            </p:cNvCxnSpPr>
            <p:nvPr/>
          </p:nvCxnSpPr>
          <p:spPr bwMode="auto">
            <a:xfrm flipV="1">
              <a:off x="3887788" y="2092325"/>
              <a:ext cx="0" cy="307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AutoShape 63"/>
            <p:cNvCxnSpPr>
              <a:cxnSpLocks noChangeShapeType="1"/>
              <a:stCxn id="283" idx="3"/>
              <a:endCxn id="285" idx="1"/>
            </p:cNvCxnSpPr>
            <p:nvPr/>
          </p:nvCxnSpPr>
          <p:spPr bwMode="auto">
            <a:xfrm>
              <a:off x="3157538" y="2603500"/>
              <a:ext cx="2333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AutoShape 65"/>
            <p:cNvCxnSpPr>
              <a:cxnSpLocks noChangeShapeType="1"/>
              <a:stCxn id="279" idx="2"/>
              <a:endCxn id="280" idx="0"/>
            </p:cNvCxnSpPr>
            <p:nvPr/>
          </p:nvCxnSpPr>
          <p:spPr bwMode="auto">
            <a:xfrm flipH="1">
              <a:off x="1768475" y="1516063"/>
              <a:ext cx="1784350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71"/>
            <p:cNvCxnSpPr>
              <a:cxnSpLocks noChangeShapeType="1"/>
              <a:stCxn id="285" idx="2"/>
              <a:endCxn id="305" idx="0"/>
            </p:cNvCxnSpPr>
            <p:nvPr/>
          </p:nvCxnSpPr>
          <p:spPr bwMode="auto">
            <a:xfrm>
              <a:off x="3887788" y="2805113"/>
              <a:ext cx="1152525" cy="1685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" name="AutoShape 72"/>
            <p:cNvCxnSpPr>
              <a:cxnSpLocks noChangeShapeType="1"/>
              <a:stCxn id="285" idx="3"/>
              <a:endCxn id="292" idx="1"/>
            </p:cNvCxnSpPr>
            <p:nvPr/>
          </p:nvCxnSpPr>
          <p:spPr bwMode="auto">
            <a:xfrm flipV="1">
              <a:off x="4383088" y="1966913"/>
              <a:ext cx="288925" cy="636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" name="AutoShape 73"/>
            <p:cNvCxnSpPr>
              <a:cxnSpLocks noChangeShapeType="1"/>
              <a:stCxn id="285" idx="3"/>
              <a:endCxn id="293" idx="1"/>
            </p:cNvCxnSpPr>
            <p:nvPr/>
          </p:nvCxnSpPr>
          <p:spPr bwMode="auto">
            <a:xfrm>
              <a:off x="4383088" y="2603500"/>
              <a:ext cx="288925" cy="11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" name="AutoShape 74"/>
            <p:cNvCxnSpPr>
              <a:cxnSpLocks noChangeShapeType="1"/>
              <a:stCxn id="285" idx="3"/>
              <a:endCxn id="294" idx="1"/>
            </p:cNvCxnSpPr>
            <p:nvPr/>
          </p:nvCxnSpPr>
          <p:spPr bwMode="auto">
            <a:xfrm>
              <a:off x="4383088" y="2603500"/>
              <a:ext cx="250825" cy="658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" name="AutoShape 75"/>
            <p:cNvCxnSpPr>
              <a:cxnSpLocks noChangeShapeType="1"/>
              <a:stCxn id="292" idx="2"/>
              <a:endCxn id="293" idx="0"/>
            </p:cNvCxnSpPr>
            <p:nvPr/>
          </p:nvCxnSpPr>
          <p:spPr bwMode="auto">
            <a:xfrm>
              <a:off x="5168900" y="2168525"/>
              <a:ext cx="0" cy="242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76"/>
            <p:cNvCxnSpPr>
              <a:cxnSpLocks noChangeShapeType="1"/>
              <a:stCxn id="293" idx="2"/>
              <a:endCxn id="294" idx="0"/>
            </p:cNvCxnSpPr>
            <p:nvPr/>
          </p:nvCxnSpPr>
          <p:spPr bwMode="auto">
            <a:xfrm flipH="1">
              <a:off x="5130800" y="2816225"/>
              <a:ext cx="38100" cy="2428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AutoShape 77"/>
            <p:cNvCxnSpPr>
              <a:cxnSpLocks noChangeShapeType="1"/>
              <a:stCxn id="293" idx="3"/>
              <a:endCxn id="295" idx="1"/>
            </p:cNvCxnSpPr>
            <p:nvPr/>
          </p:nvCxnSpPr>
          <p:spPr bwMode="auto">
            <a:xfrm flipV="1">
              <a:off x="5664200" y="2603500"/>
              <a:ext cx="233363" cy="11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AutoShape 78"/>
            <p:cNvCxnSpPr>
              <a:cxnSpLocks noChangeShapeType="1"/>
              <a:stCxn id="292" idx="3"/>
              <a:endCxn id="295" idx="1"/>
            </p:cNvCxnSpPr>
            <p:nvPr/>
          </p:nvCxnSpPr>
          <p:spPr bwMode="auto">
            <a:xfrm>
              <a:off x="5664200" y="1966913"/>
              <a:ext cx="233363" cy="636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AutoShape 79"/>
            <p:cNvCxnSpPr>
              <a:cxnSpLocks noChangeShapeType="1"/>
              <a:stCxn id="294" idx="3"/>
              <a:endCxn id="295" idx="1"/>
            </p:cNvCxnSpPr>
            <p:nvPr/>
          </p:nvCxnSpPr>
          <p:spPr bwMode="auto">
            <a:xfrm flipV="1">
              <a:off x="5626100" y="2603500"/>
              <a:ext cx="271463" cy="658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80"/>
            <p:cNvCxnSpPr>
              <a:cxnSpLocks noChangeShapeType="1"/>
              <a:stCxn id="295" idx="3"/>
              <a:endCxn id="297" idx="1"/>
            </p:cNvCxnSpPr>
            <p:nvPr/>
          </p:nvCxnSpPr>
          <p:spPr bwMode="auto">
            <a:xfrm flipV="1">
              <a:off x="6889750" y="2398713"/>
              <a:ext cx="265113" cy="204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AutoShape 81"/>
            <p:cNvCxnSpPr>
              <a:cxnSpLocks noChangeShapeType="1"/>
              <a:stCxn id="297" idx="2"/>
              <a:endCxn id="298" idx="0"/>
            </p:cNvCxnSpPr>
            <p:nvPr/>
          </p:nvCxnSpPr>
          <p:spPr bwMode="auto">
            <a:xfrm>
              <a:off x="7651750" y="2600325"/>
              <a:ext cx="0" cy="98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AutoShape 82"/>
            <p:cNvCxnSpPr>
              <a:cxnSpLocks noChangeShapeType="1"/>
              <a:stCxn id="298" idx="3"/>
              <a:endCxn id="300" idx="0"/>
            </p:cNvCxnSpPr>
            <p:nvPr/>
          </p:nvCxnSpPr>
          <p:spPr bwMode="auto">
            <a:xfrm>
              <a:off x="8148638" y="2901950"/>
              <a:ext cx="509587" cy="230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AutoShape 83"/>
            <p:cNvCxnSpPr>
              <a:cxnSpLocks noChangeShapeType="1"/>
              <a:stCxn id="298" idx="2"/>
              <a:endCxn id="301" idx="0"/>
            </p:cNvCxnSpPr>
            <p:nvPr/>
          </p:nvCxnSpPr>
          <p:spPr bwMode="auto">
            <a:xfrm>
              <a:off x="7651750" y="3103563"/>
              <a:ext cx="0" cy="460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AutoShape 84"/>
            <p:cNvCxnSpPr>
              <a:cxnSpLocks noChangeShapeType="1"/>
              <a:stCxn id="299" idx="0"/>
              <a:endCxn id="298" idx="1"/>
            </p:cNvCxnSpPr>
            <p:nvPr/>
          </p:nvCxnSpPr>
          <p:spPr bwMode="auto">
            <a:xfrm flipV="1">
              <a:off x="6427788" y="2901950"/>
              <a:ext cx="727075" cy="230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85"/>
            <p:cNvCxnSpPr>
              <a:cxnSpLocks noChangeShapeType="1"/>
              <a:stCxn id="301" idx="2"/>
              <a:endCxn id="304" idx="0"/>
            </p:cNvCxnSpPr>
            <p:nvPr/>
          </p:nvCxnSpPr>
          <p:spPr bwMode="auto">
            <a:xfrm flipH="1">
              <a:off x="7580313" y="3968750"/>
              <a:ext cx="71437" cy="530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2" name="AutoShape 87"/>
            <p:cNvCxnSpPr>
              <a:cxnSpLocks noChangeShapeType="1"/>
              <a:stCxn id="304" idx="1"/>
              <a:endCxn id="305" idx="3"/>
            </p:cNvCxnSpPr>
            <p:nvPr/>
          </p:nvCxnSpPr>
          <p:spPr bwMode="auto">
            <a:xfrm flipH="1" flipV="1">
              <a:off x="5537200" y="4694238"/>
              <a:ext cx="1546225" cy="79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AutoShape 94"/>
            <p:cNvCxnSpPr>
              <a:cxnSpLocks noChangeShapeType="1"/>
              <a:stCxn id="306" idx="1"/>
              <a:endCxn id="309" idx="3"/>
            </p:cNvCxnSpPr>
            <p:nvPr/>
          </p:nvCxnSpPr>
          <p:spPr bwMode="auto">
            <a:xfrm flipH="1">
              <a:off x="7626350" y="5210175"/>
              <a:ext cx="204788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AutoShape 95"/>
            <p:cNvCxnSpPr>
              <a:cxnSpLocks noChangeShapeType="1"/>
              <a:stCxn id="304" idx="3"/>
              <a:endCxn id="306" idx="0"/>
            </p:cNvCxnSpPr>
            <p:nvPr/>
          </p:nvCxnSpPr>
          <p:spPr bwMode="auto">
            <a:xfrm>
              <a:off x="8077200" y="4702175"/>
              <a:ext cx="250825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AutoShape 96"/>
            <p:cNvCxnSpPr>
              <a:cxnSpLocks noChangeShapeType="1"/>
              <a:stCxn id="311" idx="1"/>
              <a:endCxn id="312" idx="3"/>
            </p:cNvCxnSpPr>
            <p:nvPr/>
          </p:nvCxnSpPr>
          <p:spPr bwMode="auto">
            <a:xfrm flipH="1">
              <a:off x="6735763" y="6572250"/>
              <a:ext cx="12350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AutoShape 97"/>
            <p:cNvCxnSpPr>
              <a:cxnSpLocks noChangeShapeType="1"/>
              <a:stCxn id="310" idx="2"/>
              <a:endCxn id="312" idx="3"/>
            </p:cNvCxnSpPr>
            <p:nvPr/>
          </p:nvCxnSpPr>
          <p:spPr bwMode="auto">
            <a:xfrm flipH="1">
              <a:off x="6735763" y="6335713"/>
              <a:ext cx="393700" cy="2365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AutoShape 98"/>
            <p:cNvCxnSpPr>
              <a:cxnSpLocks noChangeShapeType="1"/>
              <a:stCxn id="285" idx="2"/>
              <a:endCxn id="286" idx="0"/>
            </p:cNvCxnSpPr>
            <p:nvPr/>
          </p:nvCxnSpPr>
          <p:spPr bwMode="auto">
            <a:xfrm flipH="1">
              <a:off x="1819275" y="2805113"/>
              <a:ext cx="2068513" cy="327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AutoShape 101"/>
            <p:cNvCxnSpPr>
              <a:cxnSpLocks noChangeShapeType="1"/>
              <a:stCxn id="285" idx="2"/>
              <a:endCxn id="288" idx="0"/>
            </p:cNvCxnSpPr>
            <p:nvPr/>
          </p:nvCxnSpPr>
          <p:spPr bwMode="auto">
            <a:xfrm flipH="1">
              <a:off x="3690938" y="2805113"/>
              <a:ext cx="196850" cy="1046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AutoShape 104"/>
            <p:cNvCxnSpPr>
              <a:cxnSpLocks noChangeShapeType="1"/>
              <a:stCxn id="310" idx="3"/>
              <a:endCxn id="311" idx="0"/>
            </p:cNvCxnSpPr>
            <p:nvPr/>
          </p:nvCxnSpPr>
          <p:spPr bwMode="auto">
            <a:xfrm>
              <a:off x="7626350" y="6134100"/>
              <a:ext cx="841375" cy="234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AutoShape 107"/>
            <p:cNvCxnSpPr>
              <a:cxnSpLocks noChangeShapeType="1"/>
              <a:endCxn id="206" idx="0"/>
            </p:cNvCxnSpPr>
            <p:nvPr/>
          </p:nvCxnSpPr>
          <p:spPr bwMode="auto">
            <a:xfrm rot="10800000" flipV="1">
              <a:off x="4822825" y="5981700"/>
              <a:ext cx="2328863" cy="398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AutoShape 109"/>
            <p:cNvCxnSpPr>
              <a:cxnSpLocks noChangeShapeType="1"/>
              <a:stCxn id="206" idx="1"/>
              <a:endCxn id="207" idx="3"/>
            </p:cNvCxnSpPr>
            <p:nvPr/>
          </p:nvCxnSpPr>
          <p:spPr bwMode="auto">
            <a:xfrm flipH="1">
              <a:off x="4213225" y="6583363"/>
              <a:ext cx="112713" cy="79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2" name="AutoShape 3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24075" y="6397625"/>
              <a:ext cx="973138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Hard</a:t>
              </a:r>
              <a:r>
                <a:rPr lang="ru-RU" altLang="ru-RU" sz="223"/>
                <a:t> Collection</a:t>
              </a:r>
            </a:p>
          </p:txBody>
        </p:sp>
        <p:cxnSp>
          <p:nvCxnSpPr>
            <p:cNvPr id="243" name="AutoShape 71"/>
            <p:cNvCxnSpPr>
              <a:cxnSpLocks noChangeShapeType="1"/>
              <a:stCxn id="285" idx="2"/>
              <a:endCxn id="287" idx="0"/>
            </p:cNvCxnSpPr>
            <p:nvPr/>
          </p:nvCxnSpPr>
          <p:spPr bwMode="auto">
            <a:xfrm flipH="1">
              <a:off x="3219450" y="2805113"/>
              <a:ext cx="66833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AutoShape 94"/>
            <p:cNvCxnSpPr>
              <a:cxnSpLocks noChangeShapeType="1"/>
              <a:stCxn id="306" idx="1"/>
            </p:cNvCxnSpPr>
            <p:nvPr/>
          </p:nvCxnSpPr>
          <p:spPr bwMode="auto">
            <a:xfrm flipH="1" flipV="1">
              <a:off x="4811713" y="4464050"/>
              <a:ext cx="3019425" cy="746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AutoShape 88"/>
            <p:cNvCxnSpPr>
              <a:cxnSpLocks noChangeShapeType="1"/>
              <a:stCxn id="309" idx="2"/>
              <a:endCxn id="310" idx="0"/>
            </p:cNvCxnSpPr>
            <p:nvPr/>
          </p:nvCxnSpPr>
          <p:spPr bwMode="auto">
            <a:xfrm>
              <a:off x="7129463" y="5795963"/>
              <a:ext cx="0" cy="136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AutoShape 109"/>
            <p:cNvCxnSpPr>
              <a:cxnSpLocks noChangeShapeType="1"/>
              <a:stCxn id="207" idx="1"/>
              <a:endCxn id="242" idx="3"/>
            </p:cNvCxnSpPr>
            <p:nvPr/>
          </p:nvCxnSpPr>
          <p:spPr bwMode="auto">
            <a:xfrm flipH="1">
              <a:off x="3106738" y="6591300"/>
              <a:ext cx="11271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AutoShape 107"/>
            <p:cNvCxnSpPr>
              <a:cxnSpLocks noChangeShapeType="1"/>
              <a:stCxn id="312" idx="1"/>
              <a:endCxn id="206" idx="3"/>
            </p:cNvCxnSpPr>
            <p:nvPr/>
          </p:nvCxnSpPr>
          <p:spPr bwMode="auto">
            <a:xfrm flipH="1">
              <a:off x="5318125" y="6572250"/>
              <a:ext cx="423863" cy="11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" name="AutoShape 89"/>
            <p:cNvCxnSpPr>
              <a:cxnSpLocks noChangeShapeType="1"/>
              <a:stCxn id="302" idx="3"/>
              <a:endCxn id="301" idx="1"/>
            </p:cNvCxnSpPr>
            <p:nvPr/>
          </p:nvCxnSpPr>
          <p:spPr bwMode="auto">
            <a:xfrm flipV="1">
              <a:off x="6634163" y="3767138"/>
              <a:ext cx="520700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9" name="AutoShape 89"/>
            <p:cNvCxnSpPr>
              <a:cxnSpLocks noChangeShapeType="1"/>
              <a:stCxn id="302" idx="2"/>
              <a:endCxn id="305" idx="0"/>
            </p:cNvCxnSpPr>
            <p:nvPr/>
          </p:nvCxnSpPr>
          <p:spPr bwMode="auto">
            <a:xfrm flipH="1">
              <a:off x="5040313" y="4184650"/>
              <a:ext cx="1098550" cy="306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AutoShape 89"/>
            <p:cNvCxnSpPr>
              <a:cxnSpLocks noChangeShapeType="1"/>
              <a:stCxn id="309" idx="0"/>
              <a:endCxn id="302" idx="2"/>
            </p:cNvCxnSpPr>
            <p:nvPr/>
          </p:nvCxnSpPr>
          <p:spPr bwMode="auto">
            <a:xfrm flipH="1" flipV="1">
              <a:off x="6138863" y="4184650"/>
              <a:ext cx="990600" cy="1208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AutoShape 89"/>
            <p:cNvCxnSpPr>
              <a:cxnSpLocks noChangeShapeType="1"/>
              <a:stCxn id="302" idx="2"/>
              <a:endCxn id="312" idx="0"/>
            </p:cNvCxnSpPr>
            <p:nvPr/>
          </p:nvCxnSpPr>
          <p:spPr bwMode="auto">
            <a:xfrm>
              <a:off x="6138863" y="4184650"/>
              <a:ext cx="100012" cy="2184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AutoShape 103"/>
            <p:cNvCxnSpPr>
              <a:cxnSpLocks noChangeShapeType="1"/>
              <a:stCxn id="302" idx="1"/>
              <a:endCxn id="288" idx="3"/>
            </p:cNvCxnSpPr>
            <p:nvPr/>
          </p:nvCxnSpPr>
          <p:spPr bwMode="auto">
            <a:xfrm flipH="1">
              <a:off x="4187825" y="3983038"/>
              <a:ext cx="1454150" cy="71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AutoShape 107"/>
            <p:cNvCxnSpPr>
              <a:cxnSpLocks noChangeShapeType="1"/>
              <a:stCxn id="304" idx="3"/>
              <a:endCxn id="303" idx="2"/>
            </p:cNvCxnSpPr>
            <p:nvPr/>
          </p:nvCxnSpPr>
          <p:spPr bwMode="auto">
            <a:xfrm flipV="1">
              <a:off x="8077200" y="4400550"/>
              <a:ext cx="438150" cy="301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AutoShape 107"/>
            <p:cNvCxnSpPr>
              <a:cxnSpLocks noChangeShapeType="1"/>
              <a:stCxn id="302" idx="3"/>
              <a:endCxn id="303" idx="1"/>
            </p:cNvCxnSpPr>
            <p:nvPr/>
          </p:nvCxnSpPr>
          <p:spPr bwMode="auto">
            <a:xfrm>
              <a:off x="6634163" y="3983038"/>
              <a:ext cx="1384300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AutoShape 107"/>
            <p:cNvCxnSpPr>
              <a:cxnSpLocks noChangeShapeType="1"/>
              <a:stCxn id="305" idx="3"/>
              <a:endCxn id="303" idx="2"/>
            </p:cNvCxnSpPr>
            <p:nvPr/>
          </p:nvCxnSpPr>
          <p:spPr bwMode="auto">
            <a:xfrm flipV="1">
              <a:off x="5537200" y="4400550"/>
              <a:ext cx="2978150" cy="293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Elbow Connector 104"/>
            <p:cNvCxnSpPr>
              <a:cxnSpLocks noChangeShapeType="1"/>
              <a:stCxn id="298" idx="3"/>
              <a:endCxn id="284" idx="3"/>
            </p:cNvCxnSpPr>
            <p:nvPr/>
          </p:nvCxnSpPr>
          <p:spPr bwMode="auto">
            <a:xfrm flipH="1" flipV="1">
              <a:off x="4383088" y="1890713"/>
              <a:ext cx="3765550" cy="1011237"/>
            </a:xfrm>
            <a:prstGeom prst="bentConnector3">
              <a:avLst>
                <a:gd name="adj1" fmla="val -581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Elbow Connector 110"/>
            <p:cNvCxnSpPr>
              <a:cxnSpLocks noChangeShapeType="1"/>
              <a:stCxn id="284" idx="3"/>
              <a:endCxn id="298" idx="3"/>
            </p:cNvCxnSpPr>
            <p:nvPr/>
          </p:nvCxnSpPr>
          <p:spPr bwMode="auto">
            <a:xfrm>
              <a:off x="4383088" y="1890713"/>
              <a:ext cx="3765550" cy="1011237"/>
            </a:xfrm>
            <a:prstGeom prst="bentConnector3">
              <a:avLst>
                <a:gd name="adj1" fmla="val 10581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Straight Arrow Connector 124"/>
            <p:cNvCxnSpPr>
              <a:cxnSpLocks noChangeShapeType="1"/>
              <a:stCxn id="295" idx="0"/>
              <a:endCxn id="296" idx="2"/>
            </p:cNvCxnSpPr>
            <p:nvPr/>
          </p:nvCxnSpPr>
          <p:spPr bwMode="auto">
            <a:xfrm flipV="1">
              <a:off x="6394450" y="2238375"/>
              <a:ext cx="0" cy="1619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hape 150"/>
            <p:cNvCxnSpPr>
              <a:cxnSpLocks noChangeShapeType="1"/>
              <a:stCxn id="312" idx="0"/>
              <a:endCxn id="242" idx="0"/>
            </p:cNvCxnSpPr>
            <p:nvPr/>
          </p:nvCxnSpPr>
          <p:spPr bwMode="auto">
            <a:xfrm rot="-5400000" flipH="1" flipV="1">
              <a:off x="4415632" y="4564856"/>
              <a:ext cx="19050" cy="3627437"/>
            </a:xfrm>
            <a:prstGeom prst="bentConnector3">
              <a:avLst>
                <a:gd name="adj1" fmla="val -11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hape 153"/>
            <p:cNvCxnSpPr>
              <a:cxnSpLocks noChangeShapeType="1"/>
              <a:stCxn id="312" idx="0"/>
              <a:endCxn id="207" idx="0"/>
            </p:cNvCxnSpPr>
            <p:nvPr/>
          </p:nvCxnSpPr>
          <p:spPr bwMode="auto">
            <a:xfrm rot="-5400000" flipH="1" flipV="1">
              <a:off x="4968082" y="5117306"/>
              <a:ext cx="19050" cy="2522537"/>
            </a:xfrm>
            <a:prstGeom prst="bentConnector3">
              <a:avLst>
                <a:gd name="adj1" fmla="val -11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Shape 157"/>
            <p:cNvCxnSpPr>
              <a:cxnSpLocks noChangeShapeType="1"/>
              <a:stCxn id="312" idx="0"/>
              <a:endCxn id="206" idx="0"/>
            </p:cNvCxnSpPr>
            <p:nvPr/>
          </p:nvCxnSpPr>
          <p:spPr bwMode="auto">
            <a:xfrm rot="-5400000" flipH="1" flipV="1">
              <a:off x="5525293" y="5666582"/>
              <a:ext cx="11113" cy="1416050"/>
            </a:xfrm>
            <a:prstGeom prst="bentConnector3">
              <a:avLst>
                <a:gd name="adj1" fmla="val -1971431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Straight Arrow Connector 169"/>
            <p:cNvCxnSpPr>
              <a:cxnSpLocks noChangeShapeType="1"/>
              <a:endCxn id="307" idx="3"/>
            </p:cNvCxnSpPr>
            <p:nvPr/>
          </p:nvCxnSpPr>
          <p:spPr bwMode="auto">
            <a:xfrm flipH="1">
              <a:off x="4535488" y="4516438"/>
              <a:ext cx="2701925" cy="744537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Straight Arrow Connector 170"/>
            <p:cNvCxnSpPr>
              <a:cxnSpLocks noChangeShapeType="1"/>
              <a:stCxn id="306" idx="1"/>
              <a:endCxn id="307" idx="3"/>
            </p:cNvCxnSpPr>
            <p:nvPr/>
          </p:nvCxnSpPr>
          <p:spPr bwMode="auto">
            <a:xfrm flipH="1">
              <a:off x="4535488" y="5210175"/>
              <a:ext cx="3295650" cy="50800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Straight Arrow Connector 174"/>
            <p:cNvCxnSpPr>
              <a:cxnSpLocks noChangeShapeType="1"/>
              <a:endCxn id="307" idx="3"/>
            </p:cNvCxnSpPr>
            <p:nvPr/>
          </p:nvCxnSpPr>
          <p:spPr bwMode="auto">
            <a:xfrm flipH="1" flipV="1">
              <a:off x="4535488" y="5260975"/>
              <a:ext cx="2701925" cy="469900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Straight Arrow Connector 177"/>
            <p:cNvCxnSpPr>
              <a:cxnSpLocks noChangeShapeType="1"/>
              <a:endCxn id="307" idx="3"/>
            </p:cNvCxnSpPr>
            <p:nvPr/>
          </p:nvCxnSpPr>
          <p:spPr bwMode="auto">
            <a:xfrm flipH="1" flipV="1">
              <a:off x="4525963" y="5260182"/>
              <a:ext cx="3551238" cy="1137444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Arrow Connector 180"/>
            <p:cNvCxnSpPr>
              <a:cxnSpLocks noChangeShapeType="1"/>
              <a:stCxn id="312" idx="0"/>
              <a:endCxn id="307" idx="3"/>
            </p:cNvCxnSpPr>
            <p:nvPr/>
          </p:nvCxnSpPr>
          <p:spPr bwMode="auto">
            <a:xfrm flipH="1" flipV="1">
              <a:off x="4525963" y="5260182"/>
              <a:ext cx="1712913" cy="1118393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" name="AutoShape 71"/>
            <p:cNvCxnSpPr>
              <a:cxnSpLocks noChangeShapeType="1"/>
              <a:stCxn id="295" idx="2"/>
              <a:endCxn id="307" idx="0"/>
            </p:cNvCxnSpPr>
            <p:nvPr/>
          </p:nvCxnSpPr>
          <p:spPr bwMode="auto">
            <a:xfrm flipH="1">
              <a:off x="4038600" y="2805113"/>
              <a:ext cx="2355850" cy="2252662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Straight Arrow Connector 208"/>
            <p:cNvCxnSpPr>
              <a:cxnSpLocks noChangeShapeType="1"/>
              <a:stCxn id="306" idx="1"/>
              <a:endCxn id="308" idx="3"/>
            </p:cNvCxnSpPr>
            <p:nvPr/>
          </p:nvCxnSpPr>
          <p:spPr bwMode="auto">
            <a:xfrm flipH="1">
              <a:off x="4562475" y="5210175"/>
              <a:ext cx="3268663" cy="514350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Straight Arrow Connector 216"/>
            <p:cNvCxnSpPr>
              <a:cxnSpLocks noChangeShapeType="1"/>
              <a:stCxn id="303" idx="1"/>
              <a:endCxn id="307" idx="3"/>
            </p:cNvCxnSpPr>
            <p:nvPr/>
          </p:nvCxnSpPr>
          <p:spPr bwMode="auto">
            <a:xfrm flipH="1">
              <a:off x="4535488" y="4198938"/>
              <a:ext cx="3482975" cy="1062037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Straight Arrow Connector 219"/>
            <p:cNvCxnSpPr>
              <a:cxnSpLocks noChangeShapeType="1"/>
              <a:stCxn id="303" idx="1"/>
              <a:endCxn id="308" idx="3"/>
            </p:cNvCxnSpPr>
            <p:nvPr/>
          </p:nvCxnSpPr>
          <p:spPr bwMode="auto">
            <a:xfrm flipH="1">
              <a:off x="4562475" y="4198938"/>
              <a:ext cx="3455988" cy="1525587"/>
            </a:xfrm>
            <a:prstGeom prst="straightConnector1">
              <a:avLst/>
            </a:prstGeom>
            <a:noFill/>
            <a:ln w="9525" algn="ctr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AutoShape 78"/>
            <p:cNvCxnSpPr>
              <a:cxnSpLocks noChangeShapeType="1"/>
              <a:stCxn id="293" idx="3"/>
              <a:endCxn id="296" idx="2"/>
            </p:cNvCxnSpPr>
            <p:nvPr/>
          </p:nvCxnSpPr>
          <p:spPr bwMode="auto">
            <a:xfrm flipV="1">
              <a:off x="5664200" y="2238375"/>
              <a:ext cx="730250" cy="376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AutoShape 72"/>
            <p:cNvCxnSpPr>
              <a:cxnSpLocks noChangeShapeType="1"/>
              <a:stCxn id="285" idx="3"/>
              <a:endCxn id="289" idx="1"/>
            </p:cNvCxnSpPr>
            <p:nvPr/>
          </p:nvCxnSpPr>
          <p:spPr bwMode="auto">
            <a:xfrm flipV="1">
              <a:off x="4383088" y="1462088"/>
              <a:ext cx="288925" cy="1141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3" name="AutoShape 78"/>
            <p:cNvCxnSpPr>
              <a:cxnSpLocks noChangeShapeType="1"/>
              <a:stCxn id="289" idx="3"/>
              <a:endCxn id="295" idx="1"/>
            </p:cNvCxnSpPr>
            <p:nvPr/>
          </p:nvCxnSpPr>
          <p:spPr bwMode="auto">
            <a:xfrm>
              <a:off x="5664200" y="1462088"/>
              <a:ext cx="233363" cy="1141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4" name="AutoShape 89"/>
            <p:cNvCxnSpPr>
              <a:cxnSpLocks noChangeShapeType="1"/>
              <a:stCxn id="291" idx="1"/>
              <a:endCxn id="290" idx="3"/>
            </p:cNvCxnSpPr>
            <p:nvPr/>
          </p:nvCxnSpPr>
          <p:spPr bwMode="auto">
            <a:xfrm flipH="1">
              <a:off x="6850063" y="1169988"/>
              <a:ext cx="233362" cy="26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AutoShape 89"/>
            <p:cNvCxnSpPr>
              <a:cxnSpLocks noChangeShapeType="1"/>
              <a:stCxn id="290" idx="1"/>
              <a:endCxn id="289" idx="0"/>
            </p:cNvCxnSpPr>
            <p:nvPr/>
          </p:nvCxnSpPr>
          <p:spPr bwMode="auto">
            <a:xfrm flipH="1">
              <a:off x="5168900" y="1196975"/>
              <a:ext cx="688975" cy="61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5563" y="112077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Products profitability assessment</a:t>
              </a:r>
              <a:endParaRPr lang="ru-RU" altLang="ru-RU" sz="223"/>
            </a:p>
          </p:txBody>
        </p:sp>
        <p:sp>
          <p:nvSpPr>
            <p:cNvPr id="277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58863" y="112077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Customers profitability assessment</a:t>
              </a:r>
              <a:endParaRPr lang="ru-RU" altLang="ru-RU" sz="223"/>
            </a:p>
          </p:txBody>
        </p:sp>
        <p:sp>
          <p:nvSpPr>
            <p:cNvPr id="278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062163" y="1120775"/>
              <a:ext cx="973137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 dirty="0"/>
                <a:t>Channels profitability assessment</a:t>
              </a:r>
              <a:endParaRPr lang="ru-RU" altLang="ru-RU" sz="223" dirty="0"/>
            </a:p>
          </p:txBody>
        </p:sp>
        <p:sp>
          <p:nvSpPr>
            <p:cNvPr id="279" name="AutoShap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065463" y="112077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 dirty="0"/>
                <a:t>Transfer rates management</a:t>
              </a:r>
              <a:endParaRPr lang="ru-RU" altLang="ru-RU" sz="223" dirty="0"/>
            </a:p>
          </p:txBody>
        </p:sp>
        <p:sp>
          <p:nvSpPr>
            <p:cNvPr id="280" name="AutoShap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66825" y="1814513"/>
              <a:ext cx="1001713" cy="412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Development and implementation of new products and offers for customers</a:t>
              </a:r>
              <a:r>
                <a:rPr lang="ru-RU" altLang="ru-RU" sz="223"/>
                <a:t> </a:t>
              </a:r>
            </a:p>
          </p:txBody>
        </p:sp>
        <p:sp>
          <p:nvSpPr>
            <p:cNvPr id="281" name="AutoShape 12"/>
            <p:cNvSpPr>
              <a:spLocks noChangeArrowheads="1"/>
            </p:cNvSpPr>
            <p:nvPr/>
          </p:nvSpPr>
          <p:spPr bwMode="auto">
            <a:xfrm>
              <a:off x="39688" y="184150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Market research &amp; analysis</a:t>
              </a:r>
              <a:endParaRPr lang="ru-RU" altLang="ru-RU" sz="223"/>
            </a:p>
          </p:txBody>
        </p:sp>
        <p:sp>
          <p:nvSpPr>
            <p:cNvPr id="282" name="AutoShape 1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04888" y="2409825"/>
              <a:ext cx="973137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Customers consulting &amp; sales</a:t>
              </a:r>
              <a:endParaRPr lang="ru-RU" altLang="ru-RU" sz="223"/>
            </a:p>
          </p:txBody>
        </p:sp>
        <p:sp>
          <p:nvSpPr>
            <p:cNvPr id="283" name="AutoShape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173288" y="240982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Customers identification</a:t>
              </a:r>
              <a:endParaRPr lang="ru-RU" altLang="ru-RU" sz="223"/>
            </a:p>
          </p:txBody>
        </p:sp>
        <p:sp>
          <p:nvSpPr>
            <p:cNvPr id="284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0425" y="1697038"/>
              <a:ext cx="973138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Customers profile management (creation and actualization)</a:t>
              </a:r>
              <a:endParaRPr lang="ru-RU" altLang="ru-RU" sz="223"/>
            </a:p>
          </p:txBody>
        </p:sp>
        <p:sp>
          <p:nvSpPr>
            <p:cNvPr id="285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0425" y="2409825"/>
              <a:ext cx="973138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Receipt of customers applications for products &amp; services</a:t>
              </a:r>
              <a:endParaRPr lang="ru-RU" altLang="ru-RU" sz="223"/>
            </a:p>
          </p:txBody>
        </p:sp>
        <p:sp>
          <p:nvSpPr>
            <p:cNvPr id="286" name="AutoShape 2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31913" y="314166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Preparation of information documents by customer’s request</a:t>
              </a:r>
              <a:endParaRPr lang="ru-RU" altLang="ru-RU" sz="223"/>
            </a:p>
          </p:txBody>
        </p:sp>
        <p:sp>
          <p:nvSpPr>
            <p:cNvPr id="287" name="AutoShape 5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32088" y="308768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Paying in and taking money out of an account</a:t>
              </a:r>
              <a:endParaRPr lang="ru-RU" altLang="ru-RU" sz="223"/>
            </a:p>
          </p:txBody>
        </p:sp>
        <p:sp>
          <p:nvSpPr>
            <p:cNvPr id="288" name="AutoShape 3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03575" y="386080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I</a:t>
              </a:r>
              <a:r>
                <a:rPr lang="ru-RU" altLang="ru-RU" sz="223"/>
                <a:t>nsurance money</a:t>
              </a:r>
              <a:r>
                <a:rPr lang="en-US" altLang="ru-RU" sz="223"/>
                <a:t> receipt processing</a:t>
              </a:r>
              <a:endParaRPr lang="ru-RU" altLang="ru-RU" sz="223"/>
            </a:p>
          </p:txBody>
        </p:sp>
        <p:sp>
          <p:nvSpPr>
            <p:cNvPr id="289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1538" y="1268413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Credit limits monitoring</a:t>
              </a:r>
              <a:endParaRPr lang="ru-RU" altLang="ru-RU" sz="223"/>
            </a:p>
          </p:txBody>
        </p:sp>
        <p:sp>
          <p:nvSpPr>
            <p:cNvPr id="290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867400" y="1003300"/>
              <a:ext cx="973138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Limits definition and management</a:t>
              </a:r>
              <a:endParaRPr lang="ru-RU" altLang="ru-RU" sz="223"/>
            </a:p>
          </p:txBody>
        </p:sp>
        <p:sp>
          <p:nvSpPr>
            <p:cNvPr id="291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2950" y="97631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Assets &amp; Liabilities management</a:t>
              </a:r>
              <a:endParaRPr lang="ru-RU" altLang="ru-RU" sz="223"/>
            </a:p>
          </p:txBody>
        </p:sp>
        <p:sp>
          <p:nvSpPr>
            <p:cNvPr id="292" name="AutoShape 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1538" y="177323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Customer’s AML check</a:t>
              </a:r>
              <a:endParaRPr lang="ru-RU" altLang="ru-RU" sz="223"/>
            </a:p>
          </p:txBody>
        </p:sp>
        <p:sp>
          <p:nvSpPr>
            <p:cNvPr id="293" name="AutoShape 2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81538" y="242093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Credit analysis and customer’s financial conditions monitoring</a:t>
              </a:r>
              <a:endParaRPr lang="ru-RU" altLang="ru-RU" sz="223"/>
            </a:p>
          </p:txBody>
        </p:sp>
        <p:sp>
          <p:nvSpPr>
            <p:cNvPr id="294" name="AutoShap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43438" y="306863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 dirty="0"/>
                <a:t>Customer’s reliability check</a:t>
              </a:r>
              <a:endParaRPr lang="ru-RU" altLang="ru-RU" sz="223" dirty="0"/>
            </a:p>
          </p:txBody>
        </p:sp>
        <p:sp>
          <p:nvSpPr>
            <p:cNvPr id="295" name="AutoShape 6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07088" y="2409825"/>
              <a:ext cx="973137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Decision making on credit requests</a:t>
              </a:r>
              <a:endParaRPr lang="ru-RU" altLang="ru-RU" sz="223"/>
            </a:p>
          </p:txBody>
        </p:sp>
        <p:sp>
          <p:nvSpPr>
            <p:cNvPr id="296" name="AutoShape 3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07088" y="1843088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Customer’s Credit File maintenance</a:t>
              </a:r>
              <a:endParaRPr lang="ru-RU" altLang="ru-RU" sz="223"/>
            </a:p>
          </p:txBody>
        </p:sp>
        <p:sp>
          <p:nvSpPr>
            <p:cNvPr id="297" name="AutoShape 1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4388" y="2205038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 notification of Bank’s decision</a:t>
              </a:r>
              <a:endParaRPr lang="ru-RU" altLang="ru-RU" sz="223"/>
            </a:p>
          </p:txBody>
        </p:sp>
        <p:sp>
          <p:nvSpPr>
            <p:cNvPr id="298" name="AutoShape 2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4388" y="270827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Preparation and signing of Products agreements</a:t>
              </a:r>
              <a:endParaRPr lang="ru-RU" altLang="ru-RU" sz="223"/>
            </a:p>
          </p:txBody>
        </p:sp>
        <p:sp>
          <p:nvSpPr>
            <p:cNvPr id="299" name="AutoShape 2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940425" y="314166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Current account opening</a:t>
              </a:r>
              <a:endParaRPr lang="ru-RU" altLang="ru-RU" sz="223"/>
            </a:p>
          </p:txBody>
        </p:sp>
        <p:sp>
          <p:nvSpPr>
            <p:cNvPr id="300" name="AutoShape 3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70863" y="3141663"/>
              <a:ext cx="973137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Customer’s File maintenance (paper &amp; scans)</a:t>
              </a:r>
              <a:endParaRPr lang="ru-RU" altLang="ru-RU" sz="223"/>
            </a:p>
          </p:txBody>
        </p:sp>
        <p:sp>
          <p:nvSpPr>
            <p:cNvPr id="301" name="AutoShape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164388" y="357346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Single fees calculation and charge off</a:t>
              </a:r>
              <a:endParaRPr lang="ru-RU" altLang="ru-RU" sz="223"/>
            </a:p>
          </p:txBody>
        </p:sp>
        <p:sp>
          <p:nvSpPr>
            <p:cNvPr id="302" name="AutoShape 2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651500" y="3789363"/>
              <a:ext cx="973138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Account balance monitoring</a:t>
              </a:r>
              <a:endParaRPr lang="ru-RU" altLang="ru-RU" sz="223"/>
            </a:p>
          </p:txBody>
        </p:sp>
        <p:sp>
          <p:nvSpPr>
            <p:cNvPr id="303" name="AutoShape 2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27988" y="400526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Loan closure at the maturity date in case of past due absence</a:t>
              </a:r>
              <a:endParaRPr lang="ru-RU" altLang="ru-RU" sz="223"/>
            </a:p>
          </p:txBody>
        </p:sp>
        <p:sp>
          <p:nvSpPr>
            <p:cNvPr id="304" name="AutoShape 2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092950" y="450850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Loan disbursement</a:t>
              </a:r>
              <a:endParaRPr lang="ru-RU" altLang="ru-RU" sz="223"/>
            </a:p>
          </p:txBody>
        </p:sp>
        <p:sp>
          <p:nvSpPr>
            <p:cNvPr id="305" name="AutoShape 2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52950" y="4500563"/>
              <a:ext cx="974725" cy="3857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Partial/full loan advance repayment</a:t>
              </a:r>
              <a:endParaRPr lang="ru-RU" altLang="ru-RU" sz="223"/>
            </a:p>
          </p:txBody>
        </p:sp>
        <p:sp>
          <p:nvSpPr>
            <p:cNvPr id="306" name="AutoShape 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840663" y="501650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Interests calculation and accrual</a:t>
              </a:r>
              <a:endParaRPr lang="ru-RU" altLang="ru-RU" sz="223"/>
            </a:p>
          </p:txBody>
        </p:sp>
        <p:sp>
          <p:nvSpPr>
            <p:cNvPr id="307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51238" y="506730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Provisions creation</a:t>
              </a:r>
              <a:endParaRPr lang="ru-RU" altLang="ru-RU" sz="223"/>
            </a:p>
          </p:txBody>
        </p:sp>
        <p:sp>
          <p:nvSpPr>
            <p:cNvPr id="308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78225" y="5530850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Credit portfolio analysis</a:t>
              </a:r>
              <a:endParaRPr lang="ru-RU" altLang="ru-RU" sz="223"/>
            </a:p>
          </p:txBody>
        </p:sp>
        <p:sp>
          <p:nvSpPr>
            <p:cNvPr id="309" name="AutoShape 4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42100" y="5402263"/>
              <a:ext cx="974725" cy="3841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Loan repayments processing in accordance with repayment schedule</a:t>
              </a:r>
              <a:endParaRPr lang="ru-RU" altLang="ru-RU" sz="223"/>
            </a:p>
          </p:txBody>
        </p:sp>
        <p:sp>
          <p:nvSpPr>
            <p:cNvPr id="310" name="AutoShape 3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642100" y="5942013"/>
              <a:ext cx="974725" cy="3841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Debt processing</a:t>
              </a:r>
              <a:endParaRPr lang="ru-RU" altLang="ru-RU" sz="223"/>
            </a:p>
          </p:txBody>
        </p:sp>
        <p:sp>
          <p:nvSpPr>
            <p:cNvPr id="311" name="AutoShape 3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980363" y="6378575"/>
              <a:ext cx="973137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Penalty calculation and accrual</a:t>
              </a:r>
              <a:endParaRPr lang="ru-RU" altLang="ru-RU" sz="223"/>
            </a:p>
          </p:txBody>
        </p:sp>
        <p:sp>
          <p:nvSpPr>
            <p:cNvPr id="312" name="AutoShape 3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751513" y="6378575"/>
              <a:ext cx="974725" cy="3857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0902" tIns="25451" rIns="50902" bIns="25451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ru-RU" sz="223"/>
                <a:t>Penalty charge off</a:t>
              </a:r>
              <a:endParaRPr lang="ru-RU" altLang="ru-RU" sz="223"/>
            </a:p>
          </p:txBody>
        </p:sp>
      </p:grpSp>
      <p:pic>
        <p:nvPicPr>
          <p:cNvPr id="313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53" y="2820992"/>
            <a:ext cx="3773338" cy="297181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1806311" y="53732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6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Выбор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21464"/>
              </p:ext>
            </p:extLst>
          </p:nvPr>
        </p:nvGraphicFramePr>
        <p:xfrm>
          <a:off x="1486072" y="1593963"/>
          <a:ext cx="9447065" cy="4224423"/>
        </p:xfrm>
        <a:graphic>
          <a:graphicData uri="http://schemas.openxmlformats.org/drawingml/2006/table">
            <a:tbl>
              <a:tblPr/>
              <a:tblGrid>
                <a:gridCol w="472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4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defRPr sz="2000" b="1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1pPr>
                      <a:lvl2pPr marL="4572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2pPr>
                      <a:lvl3pPr marL="9144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3pPr>
                      <a:lvl4pPr marL="1371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4pPr>
                      <a:lvl5pPr marL="18288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Gartner Magic Quadrant</a:t>
                      </a:r>
                    </a:p>
                  </a:txBody>
                  <a:tcPr marL="0" marR="0" marT="0" marB="535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defRPr sz="2000" b="1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1pPr>
                      <a:lvl2pPr marL="4572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2pPr>
                      <a:lvl3pPr marL="9144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3pPr>
                      <a:lvl4pPr marL="1371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4pPr>
                      <a:lvl5pPr marL="18288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pitchFamily="34" charset="0"/>
                        </a:rPr>
                        <a:t>Forrester Wave</a:t>
                      </a:r>
                    </a:p>
                  </a:txBody>
                  <a:tcPr marL="0" marR="0" marT="0" marB="535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defRPr sz="2000" b="1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1pPr>
                      <a:lvl2pPr marL="4572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2pPr>
                      <a:lvl3pPr marL="9144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3pPr>
                      <a:lvl4pPr marL="1371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4pPr>
                      <a:lvl5pPr marL="18288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 2" pitchFamily="18" charset="2"/>
                        <a:buChar char="Ì"/>
                        <a:tabLst/>
                      </a:pPr>
                      <a:endParaRPr kumimoji="0" lang="en-US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535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90000"/>
                        <a:buFont typeface="Wingdings 3" pitchFamily="18" charset="2"/>
                        <a:defRPr sz="2000" b="1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1pPr>
                      <a:lvl2pPr marL="4572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2pPr>
                      <a:lvl3pPr marL="9144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3pPr>
                      <a:lvl4pPr marL="1371600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4pPr>
                      <a:lvl5pPr marL="18288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marL="0" marR="0" marT="0" marB="535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14" descr="Gartner EA Tools Magic Quad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03" y="2177538"/>
            <a:ext cx="2989936" cy="34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Forrester EA Tools 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15" y="2153912"/>
            <a:ext cx="3312439" cy="34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06311" y="499622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Критичные требования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767291" y="2869552"/>
            <a:ext cx="10276947" cy="2400657"/>
          </a:xfrm>
        </p:spPr>
        <p:txBody>
          <a:bodyPr lIns="0" tIns="0" rIns="0" bIns="0"/>
          <a:lstStyle/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Описание текущего состояния архитектуры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Анализ архитектуры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Разработка 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Solution Architecture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на основе текущей архитектуры</a:t>
            </a:r>
          </a:p>
          <a:p>
            <a:pPr marL="130810" indent="-118110">
              <a:spcBef>
                <a:spcPts val="1200"/>
              </a:spcBef>
              <a:spcAft>
                <a:spcPts val="1200"/>
              </a:spcAft>
              <a:buClrTx/>
              <a:buFont typeface="Arial"/>
              <a:buChar char="▪"/>
              <a:tabLst>
                <a:tab pos="13144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Командная работа в </a:t>
            </a:r>
            <a:r>
              <a:rPr lang="ru-RU" sz="2400" dirty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условиях интенсивных </a:t>
            </a:r>
            <a:r>
              <a:rPr lang="ru-RU" sz="2400" dirty="0" smtClean="0">
                <a:solidFill>
                  <a:schemeClr val="tx1"/>
                </a:solidFill>
                <a:latin typeface="+mj-lt"/>
                <a:ea typeface="Arial Narrow" charset="0"/>
                <a:cs typeface="Arial Narrow" charset="0"/>
              </a:rPr>
              <a:t>изменений</a:t>
            </a:r>
            <a:endParaRPr lang="ru-RU" sz="2400" dirty="0">
              <a:solidFill>
                <a:schemeClr val="tx1"/>
              </a:solidFill>
              <a:latin typeface="+mj-lt"/>
              <a:ea typeface="Arial Narrow" charset="0"/>
              <a:cs typeface="Arial Narrow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485" y="1395597"/>
            <a:ext cx="2952750" cy="19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6311" y="499622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7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67291" y="478121"/>
            <a:ext cx="7228947" cy="443198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indent="-342900">
              <a:buClr>
                <a:schemeClr val="tx1">
                  <a:lumMod val="50000"/>
                </a:schemeClr>
              </a:buClr>
              <a:buFont typeface="Arial" charset="0"/>
            </a:pPr>
            <a:r>
              <a:rPr lang="ru-RU" sz="3200" dirty="0">
                <a:solidFill>
                  <a:schemeClr val="tx1">
                    <a:lumMod val="50000"/>
                  </a:schemeClr>
                </a:solidFill>
              </a:rPr>
              <a:t>Мета-модель</a:t>
            </a:r>
          </a:p>
        </p:txBody>
      </p:sp>
      <p:sp>
        <p:nvSpPr>
          <p:cNvPr id="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378779" y="1203501"/>
            <a:ext cx="2092197" cy="3097446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Data Architecture</a:t>
            </a:r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78779" y="4305474"/>
            <a:ext cx="2092197" cy="1981394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Technology Architecture</a:t>
            </a:r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88998" y="1203501"/>
            <a:ext cx="6682337" cy="1702612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Business Architecture</a:t>
            </a:r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91322" y="4300948"/>
            <a:ext cx="6682337" cy="1985920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Component Architecture</a:t>
            </a:r>
          </a:p>
        </p:txBody>
      </p:sp>
      <p:sp>
        <p:nvSpPr>
          <p:cNvPr id="2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688998" y="2905940"/>
            <a:ext cx="6682337" cy="1402517"/>
          </a:xfrm>
          <a:prstGeom prst="rect">
            <a:avLst/>
          </a:prstGeom>
          <a:noFill/>
          <a:ln w="25400">
            <a:solidFill>
              <a:srgbClr val="315381"/>
            </a:solidFill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tIns="68044" bIns="68044" numCol="1" spcCol="0" anchor="b" anchorCtr="0"/>
          <a:lstStyle/>
          <a:p>
            <a:pPr marL="0" lvl="1">
              <a:spcBef>
                <a:spcPts val="223"/>
              </a:spcBef>
              <a:spcAft>
                <a:spcPct val="10000"/>
              </a:spcAft>
              <a:buClr>
                <a:schemeClr val="tx1"/>
              </a:buClr>
              <a:buSzPct val="80000"/>
            </a:pPr>
            <a:r>
              <a:rPr lang="en-US" sz="1042" b="1" dirty="0">
                <a:latin typeface="Century Gothic" pitchFamily="34" charset="0"/>
                <a:cs typeface="Arial" pitchFamily="34" charset="0"/>
              </a:rPr>
              <a:t>Application Architecture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6229" y="3368854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Application</a:t>
            </a:r>
            <a:endParaRPr lang="ru-RU" sz="1339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5" name="Straight Arrow Connector 124"/>
          <p:cNvCxnSpPr>
            <a:stCxn id="27" idx="2"/>
            <a:endCxn id="27" idx="3"/>
          </p:cNvCxnSpPr>
          <p:nvPr/>
        </p:nvCxnSpPr>
        <p:spPr bwMode="auto">
          <a:xfrm rot="5400000" flipH="1" flipV="1">
            <a:off x="9569504" y="2363475"/>
            <a:ext cx="243806" cy="681871"/>
          </a:xfrm>
          <a:prstGeom prst="bentConnector4">
            <a:avLst>
              <a:gd name="adj1" fmla="val -129623"/>
              <a:gd name="adj2" fmla="val 124948"/>
            </a:avLst>
          </a:prstGeom>
          <a:solidFill>
            <a:srgbClr val="00B8FF"/>
          </a:solidFill>
          <a:ln w="9525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699356" y="4418003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Technical Component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668600" y="2338701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Business Object</a:t>
            </a:r>
            <a:endParaRPr lang="ru-RU" sz="1339" dirty="0"/>
          </a:p>
        </p:txBody>
      </p:sp>
      <p:sp>
        <p:nvSpPr>
          <p:cNvPr id="28" name="TextBox 27"/>
          <p:cNvSpPr txBox="1"/>
          <p:nvPr/>
        </p:nvSpPr>
        <p:spPr>
          <a:xfrm>
            <a:off x="9257554" y="2885869"/>
            <a:ext cx="989620" cy="504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inherits</a:t>
            </a:r>
          </a:p>
          <a:p>
            <a:r>
              <a:rPr lang="en-US" sz="1339" dirty="0"/>
              <a:t>associates</a:t>
            </a:r>
            <a:endParaRPr lang="ru-RU" sz="1339" dirty="0"/>
          </a:p>
        </p:txBody>
      </p:sp>
      <p:sp>
        <p:nvSpPr>
          <p:cNvPr id="29" name="TextBox 28"/>
          <p:cNvSpPr txBox="1"/>
          <p:nvPr/>
        </p:nvSpPr>
        <p:spPr>
          <a:xfrm>
            <a:off x="8697235" y="5469673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339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dirty="0"/>
              <a:t>Infrastructure Component</a:t>
            </a:r>
            <a:endParaRPr lang="ru-RU" dirty="0"/>
          </a:p>
        </p:txBody>
      </p:sp>
      <p:cxnSp>
        <p:nvCxnSpPr>
          <p:cNvPr id="30" name="Straight Arrow Connector 118"/>
          <p:cNvCxnSpPr>
            <a:stCxn id="26" idx="2"/>
            <a:endCxn id="29" idx="0"/>
          </p:cNvCxnSpPr>
          <p:nvPr/>
        </p:nvCxnSpPr>
        <p:spPr bwMode="auto">
          <a:xfrm flipH="1">
            <a:off x="9379106" y="4905615"/>
            <a:ext cx="2121" cy="5640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810178" y="4931976"/>
            <a:ext cx="852060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819" dirty="0"/>
              <a:t>deployed on</a:t>
            </a:r>
            <a:endParaRPr lang="ru-RU" sz="819" dirty="0"/>
          </a:p>
        </p:txBody>
      </p:sp>
      <p:cxnSp>
        <p:nvCxnSpPr>
          <p:cNvPr id="32" name="Straight Arrow Connector 124"/>
          <p:cNvCxnSpPr/>
          <p:nvPr/>
        </p:nvCxnSpPr>
        <p:spPr bwMode="auto">
          <a:xfrm>
            <a:off x="5669974" y="5214739"/>
            <a:ext cx="665554" cy="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3" name="Straight Arrow Connector 118"/>
          <p:cNvCxnSpPr>
            <a:stCxn id="34" idx="2"/>
            <a:endCxn id="24" idx="0"/>
          </p:cNvCxnSpPr>
          <p:nvPr/>
        </p:nvCxnSpPr>
        <p:spPr bwMode="auto">
          <a:xfrm>
            <a:off x="4988100" y="2826663"/>
            <a:ext cx="0" cy="54219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306229" y="2339836"/>
            <a:ext cx="1363742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 smtClean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Business</a:t>
            </a:r>
          </a:p>
          <a:p>
            <a:pPr algn="ctr"/>
            <a:r>
              <a:rPr lang="en-US" sz="1339" b="1" dirty="0" smtClean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Use </a:t>
            </a:r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case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4051" y="4797197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Interface</a:t>
            </a:r>
            <a:endParaRPr lang="ru-RU" sz="1339" dirty="0"/>
          </a:p>
        </p:txBody>
      </p:sp>
      <p:cxnSp>
        <p:nvCxnSpPr>
          <p:cNvPr id="36" name="Straight Arrow Connector 124"/>
          <p:cNvCxnSpPr>
            <a:stCxn id="38" idx="2"/>
            <a:endCxn id="38" idx="1"/>
          </p:cNvCxnSpPr>
          <p:nvPr/>
        </p:nvCxnSpPr>
        <p:spPr bwMode="auto">
          <a:xfrm rot="5400000" flipH="1">
            <a:off x="4525263" y="4847180"/>
            <a:ext cx="243806" cy="681871"/>
          </a:xfrm>
          <a:prstGeom prst="bentConnector4">
            <a:avLst>
              <a:gd name="adj1" fmla="val -166836"/>
              <a:gd name="adj2" fmla="val 160282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5561382" y="5241293"/>
            <a:ext cx="87510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realizes </a:t>
            </a:r>
            <a:endParaRPr lang="ru-RU" sz="1339" dirty="0"/>
          </a:p>
        </p:txBody>
      </p:sp>
      <p:sp>
        <p:nvSpPr>
          <p:cNvPr id="38" name="TextBox 37"/>
          <p:cNvSpPr txBox="1"/>
          <p:nvPr/>
        </p:nvSpPr>
        <p:spPr>
          <a:xfrm>
            <a:off x="4306229" y="4822408"/>
            <a:ext cx="1363742" cy="487612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bg1">
                    <a:lumMod val="95000"/>
                  </a:schemeClr>
                </a:solidFill>
                <a:latin typeface="Futura CE Book"/>
              </a:defRPr>
            </a:lvl1pPr>
          </a:lstStyle>
          <a:p>
            <a:r>
              <a:rPr lang="en-US" sz="1339" dirty="0"/>
              <a:t>Component</a:t>
            </a:r>
            <a:endParaRPr lang="ru-RU" sz="1339" dirty="0"/>
          </a:p>
        </p:txBody>
      </p:sp>
      <p:sp>
        <p:nvSpPr>
          <p:cNvPr id="39" name="TextBox 38"/>
          <p:cNvSpPr txBox="1"/>
          <p:nvPr/>
        </p:nvSpPr>
        <p:spPr>
          <a:xfrm>
            <a:off x="5711725" y="4632707"/>
            <a:ext cx="574414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uses</a:t>
            </a:r>
            <a:endParaRPr lang="ru-RU" sz="1339" dirty="0"/>
          </a:p>
        </p:txBody>
      </p:sp>
      <p:cxnSp>
        <p:nvCxnSpPr>
          <p:cNvPr id="40" name="Straight Arrow Connector 124"/>
          <p:cNvCxnSpPr/>
          <p:nvPr/>
        </p:nvCxnSpPr>
        <p:spPr bwMode="auto">
          <a:xfrm>
            <a:off x="5669972" y="4934211"/>
            <a:ext cx="66555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1" name="Straight Arrow Connector 124"/>
          <p:cNvCxnSpPr>
            <a:stCxn id="38" idx="0"/>
            <a:endCxn id="24" idx="2"/>
          </p:cNvCxnSpPr>
          <p:nvPr/>
        </p:nvCxnSpPr>
        <p:spPr bwMode="auto">
          <a:xfrm flipV="1">
            <a:off x="4988100" y="3856466"/>
            <a:ext cx="0" cy="9659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338280" y="2954571"/>
            <a:ext cx="11506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automated by</a:t>
            </a:r>
            <a:endParaRPr lang="ru-RU" sz="1339" dirty="0"/>
          </a:p>
        </p:txBody>
      </p:sp>
      <p:sp>
        <p:nvSpPr>
          <p:cNvPr id="43" name="TextBox 42"/>
          <p:cNvSpPr txBox="1"/>
          <p:nvPr/>
        </p:nvSpPr>
        <p:spPr>
          <a:xfrm>
            <a:off x="7219541" y="2293232"/>
            <a:ext cx="101749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operated by</a:t>
            </a:r>
            <a:endParaRPr lang="ru-RU" sz="1339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062829" y="1827516"/>
            <a:ext cx="1363742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Service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45" name="Straight Arrow Connector 124"/>
          <p:cNvCxnSpPr>
            <a:stCxn id="27" idx="1"/>
            <a:endCxn id="35" idx="0"/>
          </p:cNvCxnSpPr>
          <p:nvPr/>
        </p:nvCxnSpPr>
        <p:spPr bwMode="auto">
          <a:xfrm rot="10800000" flipV="1">
            <a:off x="7015922" y="2582507"/>
            <a:ext cx="1652678" cy="2214690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47" name="Straight Arrow Connector 124"/>
          <p:cNvCxnSpPr>
            <a:stCxn id="24" idx="2"/>
            <a:endCxn id="26" idx="1"/>
          </p:cNvCxnSpPr>
          <p:nvPr/>
        </p:nvCxnSpPr>
        <p:spPr bwMode="auto">
          <a:xfrm rot="16200000" flipH="1">
            <a:off x="6441057" y="2403509"/>
            <a:ext cx="805343" cy="371125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305655" y="5427239"/>
            <a:ext cx="1326522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ctr">
              <a:defRPr sz="1339"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implemented as</a:t>
            </a:r>
            <a:endParaRPr lang="ru-RU" dirty="0"/>
          </a:p>
        </p:txBody>
      </p:sp>
      <p:cxnSp>
        <p:nvCxnSpPr>
          <p:cNvPr id="56" name="Straight Arrow Connector 124"/>
          <p:cNvCxnSpPr>
            <a:stCxn id="24" idx="3"/>
          </p:cNvCxnSpPr>
          <p:nvPr/>
        </p:nvCxnSpPr>
        <p:spPr bwMode="auto">
          <a:xfrm flipH="1" flipV="1">
            <a:off x="5632729" y="3361499"/>
            <a:ext cx="37244" cy="251161"/>
          </a:xfrm>
          <a:prstGeom prst="bentConnector4">
            <a:avLst>
              <a:gd name="adj1" fmla="val -1520762"/>
              <a:gd name="adj2" fmla="val 155818"/>
            </a:avLst>
          </a:prstGeom>
          <a:solidFill>
            <a:srgbClr val="00B8FF"/>
          </a:solidFill>
          <a:ln w="2540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7" name="Rectangle 56"/>
          <p:cNvSpPr/>
          <p:nvPr/>
        </p:nvSpPr>
        <p:spPr>
          <a:xfrm>
            <a:off x="5759170" y="3255423"/>
            <a:ext cx="453661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flow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traight Arrow Connector 124"/>
          <p:cNvCxnSpPr>
            <a:stCxn id="27" idx="1"/>
            <a:endCxn id="57" idx="3"/>
          </p:cNvCxnSpPr>
          <p:nvPr/>
        </p:nvCxnSpPr>
        <p:spPr bwMode="auto">
          <a:xfrm rot="10800000" flipV="1">
            <a:off x="6212832" y="2582507"/>
            <a:ext cx="2455769" cy="822124"/>
          </a:xfrm>
          <a:prstGeom prst="bentConnector3">
            <a:avLst>
              <a:gd name="adj1" fmla="val 67429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4419461" y="3967875"/>
            <a:ext cx="1200079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implements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07691" y="5303451"/>
            <a:ext cx="1019237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39" b="1" dirty="0">
                <a:solidFill>
                  <a:srgbClr val="3A6298"/>
                </a:solidFill>
                <a:latin typeface="Calibri" pitchFamily="34" charset="0"/>
                <a:cs typeface="Calibri" pitchFamily="34" charset="0"/>
              </a:rPr>
              <a:t>composed of</a:t>
            </a:r>
            <a:endParaRPr lang="ru-RU" sz="1339" b="1" dirty="0">
              <a:solidFill>
                <a:srgbClr val="3A629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1787671" y="1324925"/>
            <a:ext cx="1366544" cy="486827"/>
          </a:xfrm>
          <a:prstGeom prst="rect">
            <a:avLst/>
          </a:prstGeom>
          <a:solidFill>
            <a:srgbClr val="5885C0"/>
          </a:solidFill>
          <a:ln>
            <a:solidFill>
              <a:srgbClr val="3A6298"/>
            </a:solidFill>
          </a:ln>
        </p:spPr>
        <p:txBody>
          <a:bodyPr wrap="square" lIns="53578" tIns="26789" rIns="53578" bIns="26789" rtlCol="0" anchor="ctr" anchorCtr="0">
            <a:noAutofit/>
          </a:bodyPr>
          <a:lstStyle/>
          <a:p>
            <a:pPr algn="ctr"/>
            <a:r>
              <a:rPr lang="en-US" sz="1339" b="1" dirty="0">
                <a:solidFill>
                  <a:schemeClr val="bg1">
                    <a:lumMod val="95000"/>
                  </a:schemeClr>
                </a:solidFill>
                <a:latin typeface="Futura CE Book"/>
              </a:rPr>
              <a:t>Capability</a:t>
            </a:r>
            <a:endParaRPr lang="hu-HU" sz="1339" b="1" dirty="0">
              <a:solidFill>
                <a:schemeClr val="bg1">
                  <a:lumMod val="95000"/>
                </a:schemeClr>
              </a:solidFill>
              <a:latin typeface="Futura CE Book"/>
            </a:endParaRPr>
          </a:p>
        </p:txBody>
      </p:sp>
      <p:cxnSp>
        <p:nvCxnSpPr>
          <p:cNvPr id="62" name="Straight Arrow Connector 124"/>
          <p:cNvCxnSpPr>
            <a:stCxn id="61" idx="2"/>
            <a:endCxn id="44" idx="1"/>
          </p:cNvCxnSpPr>
          <p:nvPr/>
        </p:nvCxnSpPr>
        <p:spPr bwMode="auto">
          <a:xfrm rot="16200000" flipH="1">
            <a:off x="2637297" y="1645398"/>
            <a:ext cx="259178" cy="591886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63" name="Straight Arrow Connector 124"/>
          <p:cNvCxnSpPr>
            <a:stCxn id="44" idx="2"/>
            <a:endCxn id="34" idx="1"/>
          </p:cNvCxnSpPr>
          <p:nvPr/>
        </p:nvCxnSpPr>
        <p:spPr bwMode="auto">
          <a:xfrm rot="16200000" flipH="1">
            <a:off x="3891011" y="2168031"/>
            <a:ext cx="268907" cy="561529"/>
          </a:xfrm>
          <a:prstGeom prst="bentConnector2">
            <a:avLst/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093092" y="2028224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ctr"/>
            <a:r>
              <a:rPr lang="en-US" sz="1339" dirty="0"/>
              <a:t>contains</a:t>
            </a:r>
            <a:endParaRPr lang="ru-RU" sz="1339" dirty="0"/>
          </a:p>
        </p:txBody>
      </p:sp>
      <p:sp>
        <p:nvSpPr>
          <p:cNvPr id="65" name="TextBox 64"/>
          <p:cNvSpPr txBox="1"/>
          <p:nvPr/>
        </p:nvSpPr>
        <p:spPr>
          <a:xfrm>
            <a:off x="3360347" y="2531251"/>
            <a:ext cx="758373" cy="2984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ru-RU"/>
            </a:defPPr>
            <a:lvl1pPr algn="r">
              <a:defRPr b="1">
                <a:solidFill>
                  <a:srgbClr val="3A6298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z="1339" dirty="0"/>
              <a:t>realized as</a:t>
            </a:r>
            <a:endParaRPr lang="ru-RU" sz="1339" dirty="0"/>
          </a:p>
        </p:txBody>
      </p:sp>
      <p:cxnSp>
        <p:nvCxnSpPr>
          <p:cNvPr id="66" name="Straight Arrow Connector 124"/>
          <p:cNvCxnSpPr>
            <a:stCxn id="27" idx="1"/>
            <a:endCxn id="44" idx="3"/>
          </p:cNvCxnSpPr>
          <p:nvPr/>
        </p:nvCxnSpPr>
        <p:spPr bwMode="auto">
          <a:xfrm rot="10800000">
            <a:off x="4426572" y="2070931"/>
            <a:ext cx="4242029" cy="511577"/>
          </a:xfrm>
          <a:prstGeom prst="bentConnector3">
            <a:avLst>
              <a:gd name="adj1" fmla="val 38993"/>
            </a:avLst>
          </a:prstGeom>
          <a:solidFill>
            <a:srgbClr val="00B8FF"/>
          </a:solidFill>
          <a:ln w="19050" cap="flat" cmpd="sng" algn="ctr">
            <a:solidFill>
              <a:srgbClr val="315381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1806311" y="499623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YK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D697-4E55-5D4C-8003-1105B466849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oNZ8sJ6kyD1cZ5_51KzQ"/>
</p:tagLst>
</file>

<file path=ppt/theme/theme1.xml><?xml version="1.0" encoding="utf-8"?>
<a:theme xmlns:a="http://schemas.openxmlformats.org/drawingml/2006/main" name="Raiffeisen 2018">
  <a:themeElements>
    <a:clrScheme name="Custom 9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181C2B"/>
      </a:accent1>
      <a:accent2>
        <a:srgbClr val="FAEB00"/>
      </a:accent2>
      <a:accent3>
        <a:srgbClr val="818080"/>
      </a:accent3>
      <a:accent4>
        <a:srgbClr val="FA4137"/>
      </a:accent4>
      <a:accent5>
        <a:srgbClr val="5F7DFA"/>
      </a:accent5>
      <a:accent6>
        <a:srgbClr val="6EAF46"/>
      </a:accent6>
      <a:hlink>
        <a:srgbClr val="00AAFF"/>
      </a:hlink>
      <a:folHlink>
        <a:srgbClr val="99DD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ffeisen 2018" id="{5463DE1D-2F6C-4756-9E57-631DE5F509D5}" vid="{A9AF4560-4FF2-46F8-8530-AF8CE2F57D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Raiffeisen 2018</Template>
  <TotalTime>4175</TotalTime>
  <Words>1413</Words>
  <Application>Microsoft Office PowerPoint</Application>
  <PresentationFormat>Widescreen</PresentationFormat>
  <Paragraphs>495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Futura CE Book</vt:lpstr>
      <vt:lpstr>Wingdings 2</vt:lpstr>
      <vt:lpstr>Wingdings 3</vt:lpstr>
      <vt:lpstr>Raiffeisen 2018</vt:lpstr>
      <vt:lpstr>think-cell Slide</vt:lpstr>
      <vt:lpstr>Общебанковский модельный репозиторий</vt:lpstr>
      <vt:lpstr>PowerPoint Presentation</vt:lpstr>
      <vt:lpstr>PowerPoint Presentation</vt:lpstr>
      <vt:lpstr>О чем расскажем</vt:lpstr>
      <vt:lpstr>Выбор и внедрение</vt:lpstr>
      <vt:lpstr>Все и сразу?</vt:lpstr>
      <vt:lpstr>Выбор</vt:lpstr>
      <vt:lpstr>Критичные требования</vt:lpstr>
      <vt:lpstr>Мета-модель</vt:lpstr>
      <vt:lpstr>Растем итеративно</vt:lpstr>
      <vt:lpstr>Репозиторий сегодня</vt:lpstr>
      <vt:lpstr>PowerPoint Presentation</vt:lpstr>
      <vt:lpstr>Репозиторий сегодня. Пользователи.</vt:lpstr>
      <vt:lpstr>Проектная архитектура</vt:lpstr>
      <vt:lpstr>Новый проект в свою папку</vt:lpstr>
      <vt:lpstr>Текущая архитектура приложений</vt:lpstr>
      <vt:lpstr>Проектная архитектура приложений</vt:lpstr>
      <vt:lpstr>Проектная архитектура приложений</vt:lpstr>
      <vt:lpstr>Загружаем требования</vt:lpstr>
      <vt:lpstr>Классификация требований по BUC</vt:lpstr>
      <vt:lpstr>Текущая компонентная архитектура</vt:lpstr>
      <vt:lpstr>Проектная интеграционная архитектура</vt:lpstr>
      <vt:lpstr>Проектная интеграционная архитектура</vt:lpstr>
      <vt:lpstr>Закрываем проект</vt:lpstr>
      <vt:lpstr>Анализ</vt:lpstr>
      <vt:lpstr>Traceability: Application</vt:lpstr>
      <vt:lpstr>Traceability: Business Use Case</vt:lpstr>
      <vt:lpstr>Диаграмма: Бизнес - Сервис</vt:lpstr>
      <vt:lpstr>Диаграмма: Потоки по бизнес- объектам</vt:lpstr>
      <vt:lpstr>Где в ландшафте бизнес объект Client?</vt:lpstr>
      <vt:lpstr>PowerPoint Presentation</vt:lpstr>
      <vt:lpstr>PowerPoint Presentation</vt:lpstr>
      <vt:lpstr>PowerPoint Presentation</vt:lpstr>
      <vt:lpstr>Чему мы научились</vt:lpstr>
      <vt:lpstr>PowerPoint Presentation</vt:lpstr>
      <vt:lpstr>Для всех</vt:lpstr>
      <vt:lpstr>Артефакты</vt:lpstr>
      <vt:lpstr>Ближний круг</vt:lpstr>
      <vt:lpstr>Выводы</vt:lpstr>
      <vt:lpstr>Выводы</vt:lpstr>
      <vt:lpstr>Thank you</vt:lpstr>
    </vt:vector>
  </TitlesOfParts>
  <Company>AO Raiffeisenbank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target architecture 2018-2020</dc:title>
  <dc:creator>VORONITSYN Aleksandr</dc:creator>
  <cp:lastModifiedBy>Yury KARABUTOV</cp:lastModifiedBy>
  <cp:revision>348</cp:revision>
  <dcterms:created xsi:type="dcterms:W3CDTF">2018-11-22T12:55:20Z</dcterms:created>
  <dcterms:modified xsi:type="dcterms:W3CDTF">2019-05-21T15:36:02Z</dcterms:modified>
</cp:coreProperties>
</file>