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2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3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4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5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6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7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8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9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0.xml" ContentType="application/vnd.openxmlformats-officedocument.themeOverr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1.xml" ContentType="application/vnd.openxmlformats-officedocument.themeOverr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2.xml" ContentType="application/vnd.openxmlformats-officedocument.themeOverride+xml"/>
  <Override PartName="/ppt/drawings/drawing1.xml" ContentType="application/vnd.openxmlformats-officedocument.drawingml.chartshap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tags/tag27.xml" ContentType="application/vnd.openxmlformats-officedocument.presentationml.tags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theme/themeOverride13.xml" ContentType="application/vnd.openxmlformats-officedocument.themeOverrid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theme/themeOverride14.xml" ContentType="application/vnd.openxmlformats-officedocument.themeOverrid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theme/themeOverride15.xml" ContentType="application/vnd.openxmlformats-officedocument.themeOverrid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theme/themeOverride16.xml" ContentType="application/vnd.openxmlformats-officedocument.themeOverr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3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charts/chart39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charts/chart40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charts/chart41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charts/chart42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charts/chart43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tags/tag41.xml" ContentType="application/vnd.openxmlformats-officedocument.presentationml.tags+xml"/>
  <Override PartName="/ppt/charts/chart44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charts/chart45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charts/chart49.xml" ContentType="application/vnd.openxmlformats-officedocument.drawingml.chart+xml"/>
  <Override PartName="/ppt/charts/chart50.xml" ContentType="application/vnd.openxmlformats-officedocument.drawingml.chart+xml"/>
  <Override PartName="/ppt/charts/chart51.xml" ContentType="application/vnd.openxmlformats-officedocument.drawingml.chart+xml"/>
  <Override PartName="/ppt/charts/chart52.xml" ContentType="application/vnd.openxmlformats-officedocument.drawingml.chart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charts/chart55.xml" ContentType="application/vnd.openxmlformats-officedocument.drawingml.chart+xml"/>
  <Override PartName="/ppt/charts/chart56.xml" ContentType="application/vnd.openxmlformats-officedocument.drawingml.chart+xml"/>
  <Override PartName="/ppt/charts/chart57.xml" ContentType="application/vnd.openxmlformats-officedocument.drawingml.chart+xml"/>
  <Override PartName="/ppt/charts/chart58.xml" ContentType="application/vnd.openxmlformats-officedocument.drawingml.chart+xml"/>
  <Override PartName="/ppt/charts/chart59.xml" ContentType="application/vnd.openxmlformats-officedocument.drawingml.chart+xml"/>
  <Override PartName="/ppt/charts/chart60.xml" ContentType="application/vnd.openxmlformats-officedocument.drawingml.chart+xml"/>
  <Override PartName="/ppt/charts/chart61.xml" ContentType="application/vnd.openxmlformats-officedocument.drawingml.chart+xml"/>
  <Override PartName="/ppt/charts/chart62.xml" ContentType="application/vnd.openxmlformats-officedocument.drawingml.chart+xml"/>
  <Override PartName="/ppt/charts/chart63.xml" ContentType="application/vnd.openxmlformats-officedocument.drawingml.chart+xml"/>
  <Override PartName="/ppt/charts/chart64.xml" ContentType="application/vnd.openxmlformats-officedocument.drawingml.chart+xml"/>
  <Override PartName="/ppt/charts/chart65.xml" ContentType="application/vnd.openxmlformats-officedocument.drawingml.chart+xml"/>
  <Override PartName="/ppt/charts/chart66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theme/themeOverride17.xml" ContentType="application/vnd.openxmlformats-officedocument.themeOverride+xml"/>
  <Override PartName="/ppt/charts/chart67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theme/themeOverride18.xml" ContentType="application/vnd.openxmlformats-officedocument.themeOverride+xml"/>
  <Override PartName="/ppt/charts/chart68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theme/themeOverride19.xml" ContentType="application/vnd.openxmlformats-officedocument.themeOverride+xml"/>
  <Override PartName="/ppt/charts/chart69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theme/themeOverride20.xml" ContentType="application/vnd.openxmlformats-officedocument.themeOverride+xml"/>
  <Override PartName="/ppt/charts/chart70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theme/themeOverride21.xml" ContentType="application/vnd.openxmlformats-officedocument.themeOverride+xml"/>
  <Override PartName="/ppt/charts/chart71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theme/themeOverride22.xml" ContentType="application/vnd.openxmlformats-officedocument.themeOverride+xml"/>
  <Override PartName="/ppt/charts/chart72.xml" ContentType="application/vnd.openxmlformats-officedocument.drawingml.chart+xml"/>
  <Override PartName="/ppt/charts/style52.xml" ContentType="application/vnd.ms-office.chartstyle+xml"/>
  <Override PartName="/ppt/charts/colors52.xml" ContentType="application/vnd.ms-office.chartcolorstyle+xml"/>
  <Override PartName="/ppt/theme/themeOverride2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67" r:id="rId1"/>
    <p:sldMasterId id="2147483691" r:id="rId2"/>
    <p:sldMasterId id="2147483705" r:id="rId3"/>
    <p:sldMasterId id="2147483731" r:id="rId4"/>
    <p:sldMasterId id="2147483745" r:id="rId5"/>
    <p:sldMasterId id="2147483759" r:id="rId6"/>
  </p:sldMasterIdLst>
  <p:notesMasterIdLst>
    <p:notesMasterId r:id="rId77"/>
  </p:notesMasterIdLst>
  <p:handoutMasterIdLst>
    <p:handoutMasterId r:id="rId78"/>
  </p:handoutMasterIdLst>
  <p:sldIdLst>
    <p:sldId id="266" r:id="rId7"/>
    <p:sldId id="329" r:id="rId8"/>
    <p:sldId id="467" r:id="rId9"/>
    <p:sldId id="474" r:id="rId10"/>
    <p:sldId id="475" r:id="rId11"/>
    <p:sldId id="461" r:id="rId12"/>
    <p:sldId id="286" r:id="rId13"/>
    <p:sldId id="458" r:id="rId14"/>
    <p:sldId id="322" r:id="rId15"/>
    <p:sldId id="488" r:id="rId16"/>
    <p:sldId id="382" r:id="rId17"/>
    <p:sldId id="476" r:id="rId18"/>
    <p:sldId id="401" r:id="rId19"/>
    <p:sldId id="457" r:id="rId20"/>
    <p:sldId id="470" r:id="rId21"/>
    <p:sldId id="402" r:id="rId22"/>
    <p:sldId id="405" r:id="rId23"/>
    <p:sldId id="406" r:id="rId24"/>
    <p:sldId id="383" r:id="rId25"/>
    <p:sldId id="385" r:id="rId26"/>
    <p:sldId id="471" r:id="rId27"/>
    <p:sldId id="407" r:id="rId28"/>
    <p:sldId id="477" r:id="rId29"/>
    <p:sldId id="409" r:id="rId30"/>
    <p:sldId id="386" r:id="rId31"/>
    <p:sldId id="410" r:id="rId32"/>
    <p:sldId id="411" r:id="rId33"/>
    <p:sldId id="481" r:id="rId34"/>
    <p:sldId id="478" r:id="rId35"/>
    <p:sldId id="472" r:id="rId36"/>
    <p:sldId id="473" r:id="rId37"/>
    <p:sldId id="388" r:id="rId38"/>
    <p:sldId id="430" r:id="rId39"/>
    <p:sldId id="479" r:id="rId40"/>
    <p:sldId id="480" r:id="rId41"/>
    <p:sldId id="482" r:id="rId42"/>
    <p:sldId id="433" r:id="rId43"/>
    <p:sldId id="434" r:id="rId44"/>
    <p:sldId id="435" r:id="rId45"/>
    <p:sldId id="436" r:id="rId46"/>
    <p:sldId id="415" r:id="rId47"/>
    <p:sldId id="427" r:id="rId48"/>
    <p:sldId id="429" r:id="rId49"/>
    <p:sldId id="428" r:id="rId50"/>
    <p:sldId id="416" r:id="rId51"/>
    <p:sldId id="484" r:id="rId52"/>
    <p:sldId id="483" r:id="rId53"/>
    <p:sldId id="418" r:id="rId54"/>
    <p:sldId id="437" r:id="rId55"/>
    <p:sldId id="438" r:id="rId56"/>
    <p:sldId id="439" r:id="rId57"/>
    <p:sldId id="441" r:id="rId58"/>
    <p:sldId id="442" r:id="rId59"/>
    <p:sldId id="443" r:id="rId60"/>
    <p:sldId id="444" r:id="rId61"/>
    <p:sldId id="445" r:id="rId62"/>
    <p:sldId id="446" r:id="rId63"/>
    <p:sldId id="485" r:id="rId64"/>
    <p:sldId id="455" r:id="rId65"/>
    <p:sldId id="449" r:id="rId66"/>
    <p:sldId id="450" r:id="rId67"/>
    <p:sldId id="451" r:id="rId68"/>
    <p:sldId id="452" r:id="rId69"/>
    <p:sldId id="454" r:id="rId70"/>
    <p:sldId id="396" r:id="rId71"/>
    <p:sldId id="462" r:id="rId72"/>
    <p:sldId id="463" r:id="rId73"/>
    <p:sldId id="464" r:id="rId74"/>
    <p:sldId id="465" r:id="rId75"/>
    <p:sldId id="487" r:id="rId7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52" userDrawn="1">
          <p15:clr>
            <a:srgbClr val="A4A3A4"/>
          </p15:clr>
        </p15:guide>
        <p15:guide id="2" pos="7242" userDrawn="1">
          <p15:clr>
            <a:srgbClr val="A4A3A4"/>
          </p15:clr>
        </p15:guide>
        <p15:guide id="3" pos="415" userDrawn="1">
          <p15:clr>
            <a:srgbClr val="A4A3A4"/>
          </p15:clr>
        </p15:guide>
        <p15:guide id="4" orient="horz" pos="91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4F4"/>
    <a:srgbClr val="A0473E"/>
    <a:srgbClr val="D20C0C"/>
    <a:srgbClr val="F65E5D"/>
    <a:srgbClr val="4A7090"/>
    <a:srgbClr val="066688"/>
    <a:srgbClr val="044258"/>
    <a:srgbClr val="1B7C96"/>
    <a:srgbClr val="1C7A93"/>
    <a:srgbClr val="1C7B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86" autoAdjust="0"/>
    <p:restoredTop sz="94660"/>
  </p:normalViewPr>
  <p:slideViewPr>
    <p:cSldViewPr snapToGrid="0">
      <p:cViewPr varScale="1">
        <p:scale>
          <a:sx n="98" d="100"/>
          <a:sy n="98" d="100"/>
        </p:scale>
        <p:origin x="41" y="233"/>
      </p:cViewPr>
      <p:guideLst>
        <p:guide orient="horz" pos="3952"/>
        <p:guide pos="7242"/>
        <p:guide pos="415"/>
        <p:guide orient="horz" pos="91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86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slide" Target="slides/slide7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82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ilen\Desktop\&#1044;&#1083;&#1103;%20&#1089;&#1083;&#1072;&#1081;&#1076;&#1072;%20&#1089;&#1089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oleObject" Target="file:///D:\&#1058;&#1088;&#1077;&#1085;&#1080;&#1085;&#1075;\&#1058;&#1077;&#1086;&#1088;&#1080;&#1103;\&#1055;&#1088;&#1080;&#1084;&#1077;&#1088;&#1099;%20&#1076;&#1080;&#1072;&#1075;&#1088;&#1072;&#1084;&#1084;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oleObject" Target="file:///D:\&#1058;&#1088;&#1077;&#1085;&#1080;&#1085;&#1075;\&#1058;&#1077;&#1086;&#1088;&#1080;&#1103;\&#1055;&#1088;&#1080;&#1084;&#1077;&#1088;&#1099;%20&#1076;&#1080;&#1072;&#1075;&#1088;&#1072;&#1084;&#1084;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oleObject" Target="file:///D:\&#1058;&#1088;&#1077;&#1085;&#1080;&#1085;&#1075;\&#1058;&#1077;&#1086;&#1088;&#1080;&#1103;\&#1055;&#1088;&#1080;&#1084;&#1077;&#1088;&#1099;%20&#1076;&#1080;&#1072;&#1075;&#1088;&#1072;&#1084;&#1084;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oleObject" Target="file:///D:\&#1058;&#1088;&#1077;&#1085;&#1080;&#1085;&#1075;\&#1058;&#1077;&#1086;&#1088;&#1080;&#1103;\&#1055;&#1088;&#1080;&#1084;&#1077;&#1088;&#1099;%20&#1076;&#1080;&#1072;&#1075;&#1088;&#1072;&#1084;&#1084;.xlsx" TargetMode="Externa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oleObject" Target="file:///D:\&#1058;&#1088;&#1077;&#1085;&#1080;&#1085;&#1075;\&#1058;&#1077;&#1086;&#1088;&#1080;&#1103;\&#1055;&#1088;&#1080;&#1084;&#1077;&#1088;&#1099;%20&#1076;&#1080;&#1072;&#1075;&#1088;&#1072;&#1084;&#1084;.xlsx" TargetMode="Externa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oleObject" Target="file:///D:\&#1058;&#1088;&#1077;&#1085;&#1080;&#1085;&#1075;\&#1058;&#1077;&#1086;&#1088;&#1080;&#1103;\&#1055;&#1088;&#1080;&#1084;&#1077;&#1088;&#1099;%20&#1076;&#1080;&#1072;&#1075;&#1088;&#1072;&#1084;&#1084;.xlsx" TargetMode="Externa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6.xml"/><Relationship Id="rId1" Type="http://schemas.microsoft.com/office/2011/relationships/chartStyle" Target="style16.xml"/><Relationship Id="rId5" Type="http://schemas.openxmlformats.org/officeDocument/2006/relationships/chartUserShapes" Target="../drawings/drawing1.xml"/><Relationship Id="rId4" Type="http://schemas.openxmlformats.org/officeDocument/2006/relationships/oleObject" Target="file:///D:\&#1058;&#1088;&#1077;&#1085;&#1080;&#1085;&#1075;\&#1058;&#1077;&#1086;&#1088;&#1080;&#1103;\&#1055;&#1088;&#1080;&#1084;&#1077;&#1088;&#1099;%20&#1076;&#1080;&#1072;&#1075;&#1088;&#1072;&#1084;&#1084;.xlsx" TargetMode="Externa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ilen\Desktop\&#1044;&#1083;&#1103;%20&#1089;&#1083;&#1072;&#1081;&#1076;&#1072;%20&#1089;&#1089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ilen\Desktop\&#1044;&#1083;&#1103;%20&#1089;&#1083;&#1072;&#1081;&#1076;&#1072;%20&#1089;&#1089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33.xml"/><Relationship Id="rId1" Type="http://schemas.microsoft.com/office/2011/relationships/chartStyle" Target="style33.xml"/><Relationship Id="rId4" Type="http://schemas.openxmlformats.org/officeDocument/2006/relationships/oleObject" Target="file:///D:\&#1058;&#1088;&#1077;&#1085;&#1080;&#1085;&#1075;\&#1058;&#1077;&#1086;&#1088;&#1080;&#1103;\&#1055;&#1088;&#1080;&#1084;&#1077;&#1088;&#1099;%20&#1076;&#1080;&#1072;&#1075;&#1088;&#1072;&#1084;&#1084;.xlsx" TargetMode="Externa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34.xml"/><Relationship Id="rId1" Type="http://schemas.microsoft.com/office/2011/relationships/chartStyle" Target="style34.xml"/><Relationship Id="rId4" Type="http://schemas.openxmlformats.org/officeDocument/2006/relationships/oleObject" Target="file:///D:\&#1058;&#1088;&#1077;&#1085;&#1080;&#1085;&#1075;\&#1058;&#1077;&#1086;&#1088;&#1080;&#1103;\&#1055;&#1088;&#1080;&#1084;&#1077;&#1088;&#1099;%20&#1076;&#1080;&#1072;&#1075;&#1088;&#1072;&#1084;&#1084;.xlsx" TargetMode="Externa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35.xml"/><Relationship Id="rId1" Type="http://schemas.microsoft.com/office/2011/relationships/chartStyle" Target="style35.xml"/><Relationship Id="rId4" Type="http://schemas.openxmlformats.org/officeDocument/2006/relationships/oleObject" Target="file:///D:\&#1058;&#1088;&#1077;&#1085;&#1080;&#1085;&#1075;\&#1058;&#1077;&#1086;&#1088;&#1080;&#1103;\&#1055;&#1088;&#1080;&#1084;&#1077;&#1088;&#1099;%20&#1076;&#1080;&#1072;&#1075;&#1088;&#1072;&#1084;&#1084;.xlsx" TargetMode="Externa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36.xml"/><Relationship Id="rId1" Type="http://schemas.microsoft.com/office/2011/relationships/chartStyle" Target="style36.xml"/><Relationship Id="rId4" Type="http://schemas.openxmlformats.org/officeDocument/2006/relationships/oleObject" Target="file:///D:\&#1058;&#1088;&#1077;&#1085;&#1080;&#1085;&#1075;\&#1058;&#1077;&#1086;&#1088;&#1080;&#1103;\&#1055;&#1088;&#1080;&#1084;&#1077;&#1088;&#1099;%20&#1076;&#1080;&#1072;&#1075;&#1088;&#1072;&#1084;&#1084;.xlsx" TargetMode="Externa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6.xlsx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7.xlsx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8.xlsx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olokolov\Documents\_&#1056;&#1072;&#1073;&#1086;&#1095;&#1080;&#1077;\&#1055;&#1088;&#1086;&#1076;&#1091;&#1082;&#1090;&#1099;\&#1058;&#1088;&#1077;&#1085;&#1080;&#1085;&#1075;\2016-04-28%20&#1045;&#1082;&#1073;%20&#1052;&#1072;&#1085;&#1093;&#1077;&#1090;&#1090;&#1077;&#1085;\&#1082;&#1086;&#1085;&#1090;&#1077;&#1085;&#1090;\&#1088;&#1077;&#1081;&#1090;&#1080;&#1085;&#1075;%20-%20&#1084;&#1072;&#1075;&#1072;&#1079;&#1080;&#1085;&#1099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9.xlsx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0.xlsx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1.xlsx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2.xlsx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3.xlsx"/><Relationship Id="rId2" Type="http://schemas.microsoft.com/office/2011/relationships/chartColorStyle" Target="colors44.xml"/><Relationship Id="rId1" Type="http://schemas.microsoft.com/office/2011/relationships/chartStyle" Target="style44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4.xlsx"/><Relationship Id="rId2" Type="http://schemas.microsoft.com/office/2011/relationships/chartColorStyle" Target="colors45.xml"/><Relationship Id="rId1" Type="http://schemas.microsoft.com/office/2011/relationships/chartStyle" Target="style45.xml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5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6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7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8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D:\&#1058;&#1088;&#1077;&#1085;&#1080;&#1085;&#1075;\&#1058;&#1077;&#1086;&#1088;&#1080;&#1103;\&#1055;&#1088;&#1080;&#1084;&#1077;&#1088;&#1099;%20&#1076;&#1080;&#1072;&#1075;&#1088;&#1072;&#1084;&#1084;.xlsx" TargetMode="External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oleObject" Target="file:///E:\!!!Luba_rabota\Direct-pro\&#1058;&#1047;%203\3%20&#1048;&#1093;&#1086;&#1076;&#1085;&#1080;&#1082;.xlsx" TargetMode="External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9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0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1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2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oleObject" Target="file:///E:\!!!Luba_rabota\Direct-pro\&#1058;&#1047;%203\3%20&#1048;&#1093;&#1086;&#1076;&#1085;&#1080;&#1082;.xlsx" TargetMode="External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3.xlsx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4.xlsx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5.xlsx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6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D:\&#1058;&#1088;&#1077;&#1085;&#1080;&#1085;&#1075;\&#1058;&#1077;&#1086;&#1088;&#1080;&#1103;\&#1055;&#1088;&#1080;&#1084;&#1077;&#1088;&#1099;%20&#1076;&#1080;&#1072;&#1075;&#1088;&#1072;&#1084;&#1084;.xlsx" TargetMode="External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oleObject" Target="file:///E:\!!!Luba_rabota\Direct-pro\&#1058;&#1047;%203\3%20&#1048;&#1093;&#1086;&#1076;&#1085;&#1080;&#1082;.xlsx" TargetMode="External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7.xlsx"/></Relationships>
</file>

<file path=ppt/charts/_rels/chart6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8.xlsx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9.xlsx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oleObject" Target="file:///E:\!!!Luba_rabota\Direct-pro\&#1058;&#1047;%203\3%20&#1048;&#1093;&#1086;&#1076;&#1085;&#1080;&#1082;.xlsx" TargetMode="External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0.xlsx"/></Relationships>
</file>

<file path=ppt/charts/_rels/chart6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46.xml"/><Relationship Id="rId1" Type="http://schemas.microsoft.com/office/2011/relationships/chartStyle" Target="style46.xml"/><Relationship Id="rId4" Type="http://schemas.openxmlformats.org/officeDocument/2006/relationships/oleObject" Target="file:///D:\&#1058;&#1088;&#1077;&#1085;&#1080;&#1085;&#1075;\&#1058;&#1077;&#1086;&#1088;&#1080;&#1103;\&#1055;&#1088;&#1080;&#1084;&#1077;&#1088;&#1099;%20&#1076;&#1080;&#1072;&#1075;&#1088;&#1072;&#1084;&#1084;.xlsx" TargetMode="External"/></Relationships>
</file>

<file path=ppt/charts/_rels/chart6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47.xml"/><Relationship Id="rId1" Type="http://schemas.microsoft.com/office/2011/relationships/chartStyle" Target="style47.xml"/><Relationship Id="rId4" Type="http://schemas.openxmlformats.org/officeDocument/2006/relationships/oleObject" Target="file:///D:\&#1058;&#1088;&#1077;&#1085;&#1080;&#1085;&#1075;\&#1058;&#1077;&#1086;&#1088;&#1080;&#1103;\&#1055;&#1088;&#1080;&#1084;&#1077;&#1088;&#1099;%20&#1076;&#1080;&#1072;&#1075;&#1088;&#1072;&#1084;&#1084;.xlsx" TargetMode="External"/></Relationships>
</file>

<file path=ppt/charts/_rels/chart6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48.xml"/><Relationship Id="rId1" Type="http://schemas.microsoft.com/office/2011/relationships/chartStyle" Target="style48.xml"/><Relationship Id="rId4" Type="http://schemas.openxmlformats.org/officeDocument/2006/relationships/oleObject" Target="file:///D:\&#1058;&#1088;&#1077;&#1085;&#1080;&#1085;&#1075;\&#1058;&#1077;&#1086;&#1088;&#1080;&#1103;\&#1055;&#1088;&#1080;&#1084;&#1077;&#1088;&#1099;%20&#1076;&#1080;&#1072;&#1075;&#1088;&#1072;&#1084;&#1084;.xlsx" TargetMode="External"/></Relationships>
</file>

<file path=ppt/charts/_rels/chart6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0.xml"/><Relationship Id="rId2" Type="http://schemas.microsoft.com/office/2011/relationships/chartColorStyle" Target="colors49.xml"/><Relationship Id="rId1" Type="http://schemas.microsoft.com/office/2011/relationships/chartStyle" Target="style49.xml"/><Relationship Id="rId4" Type="http://schemas.openxmlformats.org/officeDocument/2006/relationships/oleObject" Target="file:///D:\&#1058;&#1088;&#1077;&#1085;&#1080;&#1085;&#1075;\&#1058;&#1077;&#1086;&#1088;&#1080;&#1103;\&#1055;&#1088;&#1080;&#1084;&#1077;&#1088;&#1099;%20&#1076;&#1080;&#1072;&#1075;&#1088;&#1072;&#1084;&#1084;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file:///D:\&#1058;&#1088;&#1077;&#1085;&#1080;&#1085;&#1075;\&#1058;&#1077;&#1086;&#1088;&#1080;&#1103;\&#1055;&#1088;&#1080;&#1084;&#1077;&#1088;&#1099;%20&#1076;&#1080;&#1072;&#1075;&#1088;&#1072;&#1084;&#1084;.xlsx" TargetMode="External"/></Relationships>
</file>

<file path=ppt/charts/_rels/chart7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1.xml"/><Relationship Id="rId2" Type="http://schemas.microsoft.com/office/2011/relationships/chartColorStyle" Target="colors50.xml"/><Relationship Id="rId1" Type="http://schemas.microsoft.com/office/2011/relationships/chartStyle" Target="style50.xml"/><Relationship Id="rId4" Type="http://schemas.openxmlformats.org/officeDocument/2006/relationships/oleObject" Target="file:///D:\&#1058;&#1088;&#1077;&#1085;&#1080;&#1085;&#1075;\&#1058;&#1077;&#1086;&#1088;&#1080;&#1103;\&#1055;&#1088;&#1080;&#1084;&#1077;&#1088;&#1099;%20&#1076;&#1080;&#1072;&#1075;&#1088;&#1072;&#1084;&#1084;.xlsx" TargetMode="External"/></Relationships>
</file>

<file path=ppt/charts/_rels/chart7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2.xml"/><Relationship Id="rId2" Type="http://schemas.microsoft.com/office/2011/relationships/chartColorStyle" Target="colors51.xml"/><Relationship Id="rId1" Type="http://schemas.microsoft.com/office/2011/relationships/chartStyle" Target="style51.xml"/><Relationship Id="rId4" Type="http://schemas.openxmlformats.org/officeDocument/2006/relationships/oleObject" Target="file:///D:\&#1058;&#1088;&#1077;&#1085;&#1080;&#1085;&#1075;\&#1058;&#1077;&#1086;&#1088;&#1080;&#1103;\&#1055;&#1088;&#1080;&#1084;&#1077;&#1088;&#1099;%20&#1076;&#1080;&#1072;&#1075;&#1088;&#1072;&#1084;&#1084;.xlsx" TargetMode="External"/></Relationships>
</file>

<file path=ppt/charts/_rels/chart7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3.xml"/><Relationship Id="rId2" Type="http://schemas.microsoft.com/office/2011/relationships/chartColorStyle" Target="colors52.xml"/><Relationship Id="rId1" Type="http://schemas.microsoft.com/office/2011/relationships/chartStyle" Target="style52.xml"/><Relationship Id="rId4" Type="http://schemas.openxmlformats.org/officeDocument/2006/relationships/oleObject" Target="file:///D:\&#1058;&#1088;&#1077;&#1085;&#1080;&#1085;&#1075;\&#1058;&#1077;&#1086;&#1088;&#1080;&#1103;\&#1055;&#1088;&#1080;&#1084;&#1077;&#1088;&#1099;%20&#1076;&#1080;&#1072;&#1075;&#1088;&#1072;&#1084;&#1084;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file:///D:\&#1058;&#1088;&#1077;&#1085;&#1080;&#1085;&#1075;\&#1058;&#1077;&#1086;&#1088;&#1080;&#1103;\&#1055;&#1088;&#1080;&#1084;&#1077;&#1088;&#1099;%20&#1076;&#1080;&#1072;&#1075;&#1088;&#1072;&#1084;&#1084;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oleObject" Target="file:///D:\&#1058;&#1088;&#1077;&#1085;&#1080;&#1085;&#1075;\&#1058;&#1077;&#1086;&#1088;&#1080;&#1103;\&#1055;&#1088;&#1080;&#1084;&#1077;&#1088;&#1099;%20&#1076;&#1080;&#1072;&#1075;&#1088;&#1072;&#1084;&#1084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[Для слайда сс.xlsx]Сводная!Сводная таблица1</c:name>
    <c:fmtId val="5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2.5784422296050203E-2"/>
          <c:y val="0.1477854486283946"/>
          <c:w val="0.94843115540789957"/>
          <c:h val="0.622176092245013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Сводная!$B$3</c:f>
              <c:strCache>
                <c:ptCount val="1"/>
                <c:pt idx="0">
                  <c:v>Итог</c:v>
                </c:pt>
              </c:strCache>
            </c:strRef>
          </c:tx>
          <c:spPr>
            <a:solidFill>
              <a:schemeClr val="accent3"/>
            </a:solidFill>
            <a:ln w="12700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accent3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Сводная!$A$4:$A$8</c:f>
              <c:strCache>
                <c:ptCount val="4"/>
                <c:pt idx="0">
                  <c:v>Власово</c:v>
                </c:pt>
                <c:pt idx="1">
                  <c:v>Дедово</c:v>
                </c:pt>
                <c:pt idx="2">
                  <c:v>Мирная</c:v>
                </c:pt>
                <c:pt idx="3">
                  <c:v>Южное</c:v>
                </c:pt>
              </c:strCache>
            </c:strRef>
          </c:cat>
          <c:val>
            <c:numRef>
              <c:f>Сводная!$B$4:$B$8</c:f>
              <c:numCache>
                <c:formatCode>0</c:formatCode>
                <c:ptCount val="4"/>
                <c:pt idx="0">
                  <c:v>77.226807175660198</c:v>
                </c:pt>
                <c:pt idx="1">
                  <c:v>73.233259984694726</c:v>
                </c:pt>
                <c:pt idx="2">
                  <c:v>84.870299044072681</c:v>
                </c:pt>
                <c:pt idx="3">
                  <c:v>88.862631525789524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50-4B83-A583-0787ABD2748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695792840"/>
        <c:axId val="695788904"/>
      </c:barChart>
      <c:catAx>
        <c:axId val="695792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5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ru-RU"/>
          </a:p>
        </c:txPr>
        <c:crossAx val="695788904"/>
        <c:crosses val="autoZero"/>
        <c:auto val="1"/>
        <c:lblAlgn val="ctr"/>
        <c:lblOffset val="100"/>
        <c:noMultiLvlLbl val="0"/>
      </c:catAx>
      <c:valAx>
        <c:axId val="695788904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695792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82D0D8"/>
            </a:solidFill>
            <a:ln>
              <a:noFill/>
            </a:ln>
            <a:effectLst/>
          </c:spPr>
          <c:invertIfNegative val="0"/>
          <c:cat>
            <c:strRef>
              <c:f>Лист1!$B$42:$B$45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Лист1!$C$42:$C$45</c:f>
              <c:numCache>
                <c:formatCode>General</c:formatCode>
                <c:ptCount val="4"/>
                <c:pt idx="0">
                  <c:v>3</c:v>
                </c:pt>
                <c:pt idx="1">
                  <c:v>5</c:v>
                </c:pt>
                <c:pt idx="2">
                  <c:v>6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EE-4D18-BB5C-6BBB97B91B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501729024"/>
        <c:axId val="303823920"/>
      </c:barChart>
      <c:catAx>
        <c:axId val="5017290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03823920"/>
        <c:crosses val="autoZero"/>
        <c:auto val="1"/>
        <c:lblAlgn val="ctr"/>
        <c:lblOffset val="100"/>
        <c:noMultiLvlLbl val="0"/>
      </c:catAx>
      <c:valAx>
        <c:axId val="3038239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01729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3387871357567732E-2"/>
          <c:y val="4.46631584800554E-2"/>
          <c:w val="0.96661204554834024"/>
          <c:h val="0.95533659334688603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ysClr val="window" lastClr="FFFFFF">
                <a:lumMod val="75000"/>
              </a:sys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ysClr val="window" lastClr="FFFFFF">
                  <a:lumMod val="95000"/>
                </a:sys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C3E-4BC6-AFE0-05AB834E9A8A}"/>
              </c:ext>
            </c:extLst>
          </c:dPt>
          <c:dPt>
            <c:idx val="2"/>
            <c:invertIfNegative val="0"/>
            <c:bubble3D val="0"/>
            <c:spPr>
              <a:solidFill>
                <a:sysClr val="window" lastClr="FFFFFF">
                  <a:lumMod val="95000"/>
                </a:sys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C3E-4BC6-AFE0-05AB834E9A8A}"/>
              </c:ext>
            </c:extLst>
          </c:dPt>
          <c:dPt>
            <c:idx val="3"/>
            <c:invertIfNegative val="0"/>
            <c:bubble3D val="0"/>
            <c:spPr>
              <a:solidFill>
                <a:sysClr val="window" lastClr="FFFFFF">
                  <a:lumMod val="75000"/>
                </a:sys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C3E-4BC6-AFE0-05AB834E9A8A}"/>
              </c:ext>
            </c:extLst>
          </c:dPt>
          <c:cat>
            <c:strRef>
              <c:f>Лист1!$B$63:$B$66</c:f>
              <c:strCache>
                <c:ptCount val="4"/>
                <c:pt idx="0">
                  <c:v>Кат 1</c:v>
                </c:pt>
                <c:pt idx="1">
                  <c:v>Кат 2</c:v>
                </c:pt>
                <c:pt idx="2">
                  <c:v>Кат 3</c:v>
                </c:pt>
                <c:pt idx="3">
                  <c:v>Кат 4</c:v>
                </c:pt>
              </c:strCache>
            </c:strRef>
          </c:cat>
          <c:val>
            <c:numRef>
              <c:f>Лист1!$C$63:$C$66</c:f>
              <c:numCache>
                <c:formatCode>General</c:formatCode>
                <c:ptCount val="4"/>
                <c:pt idx="0">
                  <c:v>3</c:v>
                </c:pt>
                <c:pt idx="1">
                  <c:v>3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C3E-4BC6-AFE0-05AB834E9A8A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635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BC3E-4BC6-AFE0-05AB834E9A8A}"/>
              </c:ext>
            </c:extLst>
          </c:dPt>
          <c:dPt>
            <c:idx val="2"/>
            <c:invertIfNegative val="0"/>
            <c:bubble3D val="0"/>
            <c:spPr>
              <a:solidFill>
                <a:srgbClr val="1B7C9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BC3E-4BC6-AFE0-05AB834E9A8A}"/>
              </c:ext>
            </c:extLst>
          </c:dPt>
          <c:dPt>
            <c:idx val="3"/>
            <c:invertIfNegative val="0"/>
            <c:bubble3D val="0"/>
            <c:spPr>
              <a:solidFill>
                <a:srgbClr val="12B6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BC3E-4BC6-AFE0-05AB834E9A8A}"/>
              </c:ext>
            </c:extLst>
          </c:dPt>
          <c:cat>
            <c:strRef>
              <c:f>Лист1!$B$63:$B$66</c:f>
              <c:strCache>
                <c:ptCount val="4"/>
                <c:pt idx="0">
                  <c:v>Кат 1</c:v>
                </c:pt>
                <c:pt idx="1">
                  <c:v>Кат 2</c:v>
                </c:pt>
                <c:pt idx="2">
                  <c:v>Кат 3</c:v>
                </c:pt>
                <c:pt idx="3">
                  <c:v>Кат 4</c:v>
                </c:pt>
              </c:strCache>
            </c:strRef>
          </c:cat>
          <c:val>
            <c:numRef>
              <c:f>Лист1!$D$63:$D$66</c:f>
              <c:numCache>
                <c:formatCode>General</c:formatCode>
                <c:ptCount val="4"/>
                <c:pt idx="1">
                  <c:v>2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BC3E-4BC6-AFE0-05AB834E9A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302833104"/>
        <c:axId val="477191328"/>
      </c:barChart>
      <c:catAx>
        <c:axId val="3028331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77191328"/>
        <c:crosses val="autoZero"/>
        <c:auto val="1"/>
        <c:lblAlgn val="ctr"/>
        <c:lblOffset val="100"/>
        <c:noMultiLvlLbl val="0"/>
      </c:catAx>
      <c:valAx>
        <c:axId val="4771913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02833104"/>
        <c:crosses val="autoZero"/>
        <c:crossBetween val="between"/>
      </c:valAx>
      <c:spPr>
        <a:solidFill>
          <a:sysClr val="window" lastClr="FFFFFF">
            <a:lumMod val="95000"/>
          </a:sysClr>
        </a:solidFill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Лист1!$B$42</c:f>
              <c:strCache>
                <c:ptCount val="1"/>
                <c:pt idx="0">
                  <c:v>Категория 1</c:v>
                </c:pt>
              </c:strCache>
            </c:strRef>
          </c:tx>
          <c:spPr>
            <a:solidFill>
              <a:srgbClr val="FA6569"/>
            </a:solidFill>
            <a:ln>
              <a:noFill/>
            </a:ln>
            <a:effectLst/>
          </c:spPr>
          <c:val>
            <c:numRef>
              <c:f>Лист1!$C$42:$G$42</c:f>
              <c:numCache>
                <c:formatCode>General</c:formatCode>
                <c:ptCount val="5"/>
                <c:pt idx="0">
                  <c:v>3</c:v>
                </c:pt>
                <c:pt idx="1">
                  <c:v>9</c:v>
                </c:pt>
                <c:pt idx="2">
                  <c:v>6</c:v>
                </c:pt>
                <c:pt idx="3">
                  <c:v>1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2D-436A-9F86-CDDE9D894326}"/>
            </c:ext>
          </c:extLst>
        </c:ser>
        <c:ser>
          <c:idx val="1"/>
          <c:order val="1"/>
          <c:tx>
            <c:strRef>
              <c:f>Лист1!$B$43</c:f>
              <c:strCache>
                <c:ptCount val="1"/>
                <c:pt idx="0">
                  <c:v>Категория 2</c:v>
                </c:pt>
              </c:strCache>
            </c:strRef>
          </c:tx>
          <c:spPr>
            <a:solidFill>
              <a:srgbClr val="1B7C96"/>
            </a:solidFill>
            <a:ln>
              <a:noFill/>
            </a:ln>
            <a:effectLst/>
          </c:spPr>
          <c:val>
            <c:numRef>
              <c:f>Лист1!$C$43:$G$43</c:f>
              <c:numCache>
                <c:formatCode>General</c:formatCode>
                <c:ptCount val="5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6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2D-436A-9F86-CDDE9D894326}"/>
            </c:ext>
          </c:extLst>
        </c:ser>
        <c:ser>
          <c:idx val="2"/>
          <c:order val="2"/>
          <c:tx>
            <c:strRef>
              <c:f>Лист1!$B$44</c:f>
              <c:strCache>
                <c:ptCount val="1"/>
                <c:pt idx="0">
                  <c:v>Категория 3</c:v>
                </c:pt>
              </c:strCache>
            </c:strRef>
          </c:tx>
          <c:spPr>
            <a:solidFill>
              <a:srgbClr val="82D0D8"/>
            </a:solidFill>
            <a:ln>
              <a:noFill/>
            </a:ln>
            <a:effectLst/>
          </c:spPr>
          <c:val>
            <c:numRef>
              <c:f>Лист1!$C$44:$G$44</c:f>
              <c:numCache>
                <c:formatCode>General</c:formatCode>
                <c:ptCount val="5"/>
                <c:pt idx="0">
                  <c:v>6</c:v>
                </c:pt>
                <c:pt idx="1">
                  <c:v>8</c:v>
                </c:pt>
                <c:pt idx="2">
                  <c:v>3</c:v>
                </c:pt>
                <c:pt idx="3">
                  <c:v>5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22D-436A-9F86-CDDE9D8943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7194688"/>
        <c:axId val="477195248"/>
      </c:areaChart>
      <c:catAx>
        <c:axId val="477194688"/>
        <c:scaling>
          <c:orientation val="minMax"/>
        </c:scaling>
        <c:delete val="1"/>
        <c:axPos val="b"/>
        <c:majorTickMark val="out"/>
        <c:minorTickMark val="none"/>
        <c:tickLblPos val="nextTo"/>
        <c:crossAx val="477195248"/>
        <c:crosses val="autoZero"/>
        <c:auto val="1"/>
        <c:lblAlgn val="ctr"/>
        <c:lblOffset val="100"/>
        <c:noMultiLvlLbl val="0"/>
      </c:catAx>
      <c:valAx>
        <c:axId val="4771952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77194688"/>
        <c:crosses val="autoZero"/>
        <c:crossBetween val="midCat"/>
      </c:valAx>
      <c:spPr>
        <a:solidFill>
          <a:sysClr val="window" lastClr="FFFFFF">
            <a:lumMod val="95000"/>
          </a:sysClr>
        </a:solidFill>
        <a:ln>
          <a:noFill/>
        </a:ln>
        <a:effectLst/>
      </c:spPr>
    </c:plotArea>
    <c:plotVisOnly val="1"/>
    <c:dispBlanksAs val="zero"/>
    <c:showDLblsOverMax val="0"/>
  </c:chart>
  <c:spPr>
    <a:solidFill>
      <a:sysClr val="window" lastClr="FFFFFF">
        <a:lumMod val="95000"/>
      </a:sysClr>
    </a:solidFill>
    <a:ln w="19050" cap="flat" cmpd="sng" algn="ctr">
      <a:solidFill>
        <a:sysClr val="window" lastClr="FFFFFF">
          <a:lumMod val="85000"/>
        </a:sysClr>
      </a:solidFill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82D0D8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82D0D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BEA1-4C10-B79F-E70DD66B6255}"/>
              </c:ext>
            </c:extLst>
          </c:dPt>
          <c:dPt>
            <c:idx val="1"/>
            <c:invertIfNegative val="0"/>
            <c:bubble3D val="0"/>
            <c:spPr>
              <a:solidFill>
                <a:srgbClr val="82D0D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EA1-4C10-B79F-E70DD66B6255}"/>
              </c:ext>
            </c:extLst>
          </c:dPt>
          <c:dPt>
            <c:idx val="2"/>
            <c:invertIfNegative val="0"/>
            <c:bubble3D val="0"/>
            <c:spPr>
              <a:solidFill>
                <a:srgbClr val="82D0D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EA1-4C10-B79F-E70DD66B6255}"/>
              </c:ext>
            </c:extLst>
          </c:dPt>
          <c:dPt>
            <c:idx val="3"/>
            <c:invertIfNegative val="0"/>
            <c:bubble3D val="0"/>
            <c:spPr>
              <a:solidFill>
                <a:srgbClr val="82D0D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EA1-4C10-B79F-E70DD66B6255}"/>
              </c:ext>
            </c:extLst>
          </c:dPt>
          <c:cat>
            <c:strRef>
              <c:f>Лист1!$B$42:$B$45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Лист1!$C$42:$C$45</c:f>
              <c:numCache>
                <c:formatCode>General</c:formatCode>
                <c:ptCount val="4"/>
                <c:pt idx="0">
                  <c:v>3</c:v>
                </c:pt>
                <c:pt idx="1">
                  <c:v>5</c:v>
                </c:pt>
                <c:pt idx="2">
                  <c:v>6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A1-4C10-B79F-E70DD66B62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477197488"/>
        <c:axId val="477198048"/>
      </c:barChart>
      <c:catAx>
        <c:axId val="4771974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77198048"/>
        <c:crosses val="autoZero"/>
        <c:auto val="1"/>
        <c:lblAlgn val="ctr"/>
        <c:lblOffset val="100"/>
        <c:noMultiLvlLbl val="0"/>
      </c:catAx>
      <c:valAx>
        <c:axId val="4771980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77197488"/>
        <c:crosses val="autoZero"/>
        <c:crossBetween val="between"/>
      </c:valAx>
      <c:spPr>
        <a:solidFill>
          <a:sysClr val="window" lastClr="FFFFFF">
            <a:lumMod val="95000"/>
          </a:sysClr>
        </a:solidFill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82D0D8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82D0D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A0E3-42F3-B73E-7C3AED49E073}"/>
              </c:ext>
            </c:extLst>
          </c:dPt>
          <c:dPt>
            <c:idx val="1"/>
            <c:invertIfNegative val="0"/>
            <c:bubble3D val="0"/>
            <c:spPr>
              <a:solidFill>
                <a:srgbClr val="82D0D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0E3-42F3-B73E-7C3AED49E073}"/>
              </c:ext>
            </c:extLst>
          </c:dPt>
          <c:dPt>
            <c:idx val="2"/>
            <c:invertIfNegative val="0"/>
            <c:bubble3D val="0"/>
            <c:spPr>
              <a:solidFill>
                <a:srgbClr val="82D0D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A0E3-42F3-B73E-7C3AED49E073}"/>
              </c:ext>
            </c:extLst>
          </c:dPt>
          <c:dPt>
            <c:idx val="3"/>
            <c:invertIfNegative val="0"/>
            <c:bubble3D val="0"/>
            <c:spPr>
              <a:solidFill>
                <a:srgbClr val="82D0D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0E3-42F3-B73E-7C3AED49E073}"/>
              </c:ext>
            </c:extLst>
          </c:dPt>
          <c:cat>
            <c:strRef>
              <c:f>Лист1!$B$42:$B$45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Лист1!$C$42:$C$45</c:f>
              <c:numCache>
                <c:formatCode>General</c:formatCode>
                <c:ptCount val="4"/>
                <c:pt idx="0">
                  <c:v>3</c:v>
                </c:pt>
                <c:pt idx="1">
                  <c:v>5</c:v>
                </c:pt>
                <c:pt idx="2">
                  <c:v>6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E3-42F3-B73E-7C3AED49E0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477200288"/>
        <c:axId val="477200848"/>
      </c:barChart>
      <c:catAx>
        <c:axId val="477200288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477200848"/>
        <c:crosses val="autoZero"/>
        <c:auto val="1"/>
        <c:lblAlgn val="ctr"/>
        <c:lblOffset val="100"/>
        <c:noMultiLvlLbl val="0"/>
      </c:catAx>
      <c:valAx>
        <c:axId val="477200848"/>
        <c:scaling>
          <c:orientation val="maxMin"/>
        </c:scaling>
        <c:delete val="1"/>
        <c:axPos val="b"/>
        <c:numFmt formatCode="General" sourceLinked="1"/>
        <c:majorTickMark val="out"/>
        <c:minorTickMark val="none"/>
        <c:tickLblPos val="nextTo"/>
        <c:crossAx val="477200288"/>
        <c:crosses val="autoZero"/>
        <c:crossBetween val="between"/>
      </c:valAx>
      <c:spPr>
        <a:solidFill>
          <a:sysClr val="window" lastClr="FFFFFF">
            <a:lumMod val="95000"/>
          </a:sysClr>
        </a:solidFill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418AB3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cat>
            <c:strRef>
              <c:f>Лист1!$B$42:$B$45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Лист1!$C$42:$C$45</c:f>
              <c:numCache>
                <c:formatCode>General</c:formatCode>
                <c:ptCount val="4"/>
                <c:pt idx="0">
                  <c:v>3</c:v>
                </c:pt>
                <c:pt idx="1">
                  <c:v>5</c:v>
                </c:pt>
                <c:pt idx="2">
                  <c:v>6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14-4D76-8C54-4A8D2D7AEF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477203088"/>
        <c:axId val="477203648"/>
      </c:barChart>
      <c:catAx>
        <c:axId val="477203088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477203648"/>
        <c:crosses val="autoZero"/>
        <c:auto val="1"/>
        <c:lblAlgn val="ctr"/>
        <c:lblOffset val="100"/>
        <c:noMultiLvlLbl val="0"/>
      </c:catAx>
      <c:valAx>
        <c:axId val="477203648"/>
        <c:scaling>
          <c:orientation val="maxMin"/>
        </c:scaling>
        <c:delete val="1"/>
        <c:axPos val="b"/>
        <c:numFmt formatCode="General" sourceLinked="1"/>
        <c:majorTickMark val="out"/>
        <c:minorTickMark val="none"/>
        <c:tickLblPos val="nextTo"/>
        <c:crossAx val="477203088"/>
        <c:crosses val="autoZero"/>
        <c:crossBetween val="between"/>
      </c:valAx>
      <c:spPr>
        <a:solidFill>
          <a:sysClr val="window" lastClr="FFFFFF">
            <a:lumMod val="95000"/>
          </a:sysClr>
        </a:solidFill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418AB3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cat>
            <c:strRef>
              <c:f>Лист1!$B$42:$B$45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Лист1!$C$42:$C$45</c:f>
              <c:numCache>
                <c:formatCode>General</c:formatCode>
                <c:ptCount val="4"/>
                <c:pt idx="0">
                  <c:v>3</c:v>
                </c:pt>
                <c:pt idx="1">
                  <c:v>5</c:v>
                </c:pt>
                <c:pt idx="2">
                  <c:v>6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FD-475C-B725-579FCEFC24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477205888"/>
        <c:axId val="477206448"/>
      </c:barChart>
      <c:catAx>
        <c:axId val="477205888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477206448"/>
        <c:crosses val="autoZero"/>
        <c:auto val="1"/>
        <c:lblAlgn val="ctr"/>
        <c:lblOffset val="100"/>
        <c:noMultiLvlLbl val="0"/>
      </c:catAx>
      <c:valAx>
        <c:axId val="477206448"/>
        <c:scaling>
          <c:orientation val="maxMin"/>
        </c:scaling>
        <c:delete val="1"/>
        <c:axPos val="b"/>
        <c:numFmt formatCode="General" sourceLinked="1"/>
        <c:majorTickMark val="out"/>
        <c:minorTickMark val="none"/>
        <c:tickLblPos val="nextTo"/>
        <c:crossAx val="477205888"/>
        <c:crosses val="autoZero"/>
        <c:crossBetween val="between"/>
      </c:valAx>
      <c:spPr>
        <a:solidFill>
          <a:sysClr val="window" lastClr="FFFFFF">
            <a:lumMod val="95000"/>
          </a:sysClr>
        </a:solidFill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  <c:userShapes r:id="rId5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86776445954876"/>
          <c:y val="8.3782876416570423E-2"/>
          <c:w val="0.41118773020407873"/>
          <c:h val="0.9162171235834294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C77-43B9-846B-4BF53B51C86F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C77-43B9-846B-4BF53B51C86F}"/>
              </c:ext>
            </c:extLst>
          </c:dPt>
          <c:dLbls>
            <c:dLbl>
              <c:idx val="0"/>
              <c:layout>
                <c:manualLayout>
                  <c:x val="7.6871696124120759E-2"/>
                  <c:y val="-1.3877787807814457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0499100994471592E-2"/>
                      <c:h val="0.2054530595463734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DC77-43B9-846B-4BF53B51C86F}"/>
                </c:ext>
              </c:extLst>
            </c:dLbl>
            <c:dLbl>
              <c:idx val="1"/>
              <c:layout>
                <c:manualLayout>
                  <c:x val="-6.7320120637656231E-2"/>
                  <c:y val="2.83774944124825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C77-43B9-846B-4BF53B51C8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29</c:v>
                </c:pt>
                <c:pt idx="1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77-43B9-846B-4BF53B51C86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86776445954876"/>
          <c:y val="8.3782876416570423E-2"/>
          <c:w val="0.33454505907055931"/>
          <c:h val="0.7955299670859939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9B4-444A-AC5E-02954CF54744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9B4-444A-AC5E-02954CF54744}"/>
              </c:ext>
            </c:extLst>
          </c:dPt>
          <c:dLbls>
            <c:dLbl>
              <c:idx val="0"/>
              <c:layout>
                <c:manualLayout>
                  <c:x val="7.6871696124120759E-2"/>
                  <c:y val="-1.3877787807814457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0499100994471592E-2"/>
                      <c:h val="0.2054530595463734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9B4-444A-AC5E-02954CF54744}"/>
                </c:ext>
              </c:extLst>
            </c:dLbl>
            <c:dLbl>
              <c:idx val="1"/>
              <c:layout>
                <c:manualLayout>
                  <c:x val="-6.7320120637656231E-2"/>
                  <c:y val="2.83774944124825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9B4-444A-AC5E-02954CF547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50</c:v>
                </c:pt>
                <c:pt idx="1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9B4-444A-AC5E-02954CF5474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86776445954876"/>
          <c:y val="8.3782876416570423E-2"/>
          <c:w val="0.33454505907055931"/>
          <c:h val="0.7955299670859939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ECA-4456-9A5A-6332A7864CE6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ECA-4456-9A5A-6332A7864CE6}"/>
              </c:ext>
            </c:extLst>
          </c:dPt>
          <c:dLbls>
            <c:dLbl>
              <c:idx val="0"/>
              <c:layout>
                <c:manualLayout>
                  <c:x val="7.6871696124120759E-2"/>
                  <c:y val="-1.3877787807814457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0499100994471592E-2"/>
                      <c:h val="0.2054530595463734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ECA-4456-9A5A-6332A7864CE6}"/>
                </c:ext>
              </c:extLst>
            </c:dLbl>
            <c:dLbl>
              <c:idx val="1"/>
              <c:layout>
                <c:manualLayout>
                  <c:x val="-6.7320120637656231E-2"/>
                  <c:y val="2.83774944124825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5ECA-4456-9A5A-6332A7864C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</c:v>
                </c:pt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ECA-4456-9A5A-6332A7864CE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[Для слайда сс.xlsx]Сводная!Сводная таблица2</c:name>
    <c:fmtId val="8"/>
  </c:pivotSource>
  <c:chart>
    <c:autoTitleDeleted val="0"/>
    <c:pivotFmts>
      <c:pivotFmt>
        <c:idx val="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Сводная!$B$11</c:f>
              <c:strCache>
                <c:ptCount val="1"/>
                <c:pt idx="0">
                  <c:v>План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38A6B2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Сводная!$A$12:$A$18</c:f>
              <c:strCache>
                <c:ptCount val="6"/>
                <c:pt idx="0">
                  <c:v>Февраль</c:v>
                </c:pt>
                <c:pt idx="1">
                  <c:v>Март</c:v>
                </c:pt>
                <c:pt idx="2">
                  <c:v>Апрель</c:v>
                </c:pt>
                <c:pt idx="3">
                  <c:v>Май</c:v>
                </c:pt>
                <c:pt idx="4">
                  <c:v>Июнь</c:v>
                </c:pt>
                <c:pt idx="5">
                  <c:v>Июль</c:v>
                </c:pt>
              </c:strCache>
            </c:strRef>
          </c:cat>
          <c:val>
            <c:numRef>
              <c:f>Сводная!$B$12:$B$18</c:f>
              <c:numCache>
                <c:formatCode>0</c:formatCode>
                <c:ptCount val="6"/>
                <c:pt idx="0">
                  <c:v>81.262161316630838</c:v>
                </c:pt>
                <c:pt idx="1">
                  <c:v>78.698694912760828</c:v>
                </c:pt>
                <c:pt idx="2">
                  <c:v>79.710998494823187</c:v>
                </c:pt>
                <c:pt idx="3">
                  <c:v>80.84745998376215</c:v>
                </c:pt>
                <c:pt idx="4">
                  <c:v>79.804546725348558</c:v>
                </c:pt>
                <c:pt idx="5">
                  <c:v>78.765309845061864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9A7-42D3-BC94-8F40DB3C7AE7}"/>
            </c:ext>
          </c:extLst>
        </c:ser>
        <c:ser>
          <c:idx val="1"/>
          <c:order val="1"/>
          <c:tx>
            <c:strRef>
              <c:f>Сводная!$C$11</c:f>
              <c:strCache>
                <c:ptCount val="1"/>
                <c:pt idx="0">
                  <c:v>Факт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1587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Сводная!$A$12:$A$18</c:f>
              <c:strCache>
                <c:ptCount val="6"/>
                <c:pt idx="0">
                  <c:v>Февраль</c:v>
                </c:pt>
                <c:pt idx="1">
                  <c:v>Март</c:v>
                </c:pt>
                <c:pt idx="2">
                  <c:v>Апрель</c:v>
                </c:pt>
                <c:pt idx="3">
                  <c:v>Май</c:v>
                </c:pt>
                <c:pt idx="4">
                  <c:v>Июнь</c:v>
                </c:pt>
                <c:pt idx="5">
                  <c:v>Июль</c:v>
                </c:pt>
              </c:strCache>
            </c:strRef>
          </c:cat>
          <c:val>
            <c:numRef>
              <c:f>Сводная!$C$12:$C$18</c:f>
              <c:numCache>
                <c:formatCode>0</c:formatCode>
                <c:ptCount val="6"/>
                <c:pt idx="0">
                  <c:v>83.207893735054967</c:v>
                </c:pt>
                <c:pt idx="1">
                  <c:v>79.030772471376963</c:v>
                </c:pt>
                <c:pt idx="2">
                  <c:v>80.9060820912309</c:v>
                </c:pt>
                <c:pt idx="3">
                  <c:v>83.207893735054967</c:v>
                </c:pt>
                <c:pt idx="4">
                  <c:v>79.030772471376963</c:v>
                </c:pt>
                <c:pt idx="5">
                  <c:v>80.9060820912309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9A7-42D3-BC94-8F40DB3C7A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bg2">
                  <a:lumMod val="90000"/>
                </a:schemeClr>
              </a:solidFill>
              <a:prstDash val="lgDash"/>
              <a:round/>
            </a:ln>
            <a:effectLst/>
          </c:spPr>
        </c:dropLines>
        <c:marker val="1"/>
        <c:smooth val="0"/>
        <c:axId val="695860736"/>
        <c:axId val="695850896"/>
      </c:lineChart>
      <c:catAx>
        <c:axId val="695860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5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ru-RU"/>
          </a:p>
        </c:txPr>
        <c:crossAx val="695850896"/>
        <c:crosses val="autoZero"/>
        <c:auto val="1"/>
        <c:lblAlgn val="ctr"/>
        <c:lblOffset val="100"/>
        <c:noMultiLvlLbl val="0"/>
      </c:catAx>
      <c:valAx>
        <c:axId val="695850896"/>
        <c:scaling>
          <c:orientation val="minMax"/>
          <c:max val="90"/>
          <c:min val="65"/>
        </c:scaling>
        <c:delete val="1"/>
        <c:axPos val="l"/>
        <c:numFmt formatCode="0" sourceLinked="1"/>
        <c:majorTickMark val="out"/>
        <c:minorTickMark val="none"/>
        <c:tickLblPos val="nextTo"/>
        <c:crossAx val="69586073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1.9983926894459294E-2"/>
          <c:y val="6.6070864296885745E-2"/>
          <c:w val="0.2673715957523658"/>
          <c:h val="0.122144494125943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bg2">
                  <a:lumMod val="10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86776445954876"/>
          <c:y val="8.3782876416570423E-2"/>
          <c:w val="0.33454505907055931"/>
          <c:h val="0.7955299670859939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CAD-4F82-8389-D52EB46BBB4E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CAD-4F82-8389-D52EB46BBB4E}"/>
              </c:ext>
            </c:extLst>
          </c:dPt>
          <c:dLbls>
            <c:dLbl>
              <c:idx val="0"/>
              <c:layout>
                <c:manualLayout>
                  <c:x val="7.6871696124120759E-2"/>
                  <c:y val="-1.3877787807814457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0499100994471592E-2"/>
                      <c:h val="0.2054530595463734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CAD-4F82-8389-D52EB46BBB4E}"/>
                </c:ext>
              </c:extLst>
            </c:dLbl>
            <c:dLbl>
              <c:idx val="1"/>
              <c:layout>
                <c:manualLayout>
                  <c:x val="-6.7320120637656231E-2"/>
                  <c:y val="2.83774944124825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CAD-4F82-8389-D52EB46BBB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46</c:v>
                </c:pt>
                <c:pt idx="1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CAD-4F82-8389-D52EB46BBB4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0.2752241045767500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384-43A8-ADE6-D6205808DC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84-43A8-ADE6-D6205808DC2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6980553590102942E-17"/>
                  <c:y val="-0.1831373891989219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2384-43A8-ADE6-D6205808DC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-213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384-43A8-ADE6-D6205808DC2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100"/>
        <c:axId val="737411712"/>
        <c:axId val="737406464"/>
      </c:barChart>
      <c:catAx>
        <c:axId val="7374117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37406464"/>
        <c:crosses val="autoZero"/>
        <c:auto val="1"/>
        <c:lblAlgn val="ctr"/>
        <c:lblOffset val="100"/>
        <c:noMultiLvlLbl val="0"/>
      </c:catAx>
      <c:valAx>
        <c:axId val="7374064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37411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86776445954876"/>
          <c:y val="8.3782876416570423E-2"/>
          <c:w val="0.33454505907055931"/>
          <c:h val="0.7955299670859939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FC2-498A-876C-31600730FDCB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FC2-498A-876C-31600730FDCB}"/>
              </c:ext>
            </c:extLst>
          </c:dPt>
          <c:dLbls>
            <c:dLbl>
              <c:idx val="0"/>
              <c:layout>
                <c:manualLayout>
                  <c:x val="7.6871696124120759E-2"/>
                  <c:y val="-1.3877787807814457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0499100994471592E-2"/>
                      <c:h val="0.2054530595463734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FC2-498A-876C-31600730FDCB}"/>
                </c:ext>
              </c:extLst>
            </c:dLbl>
            <c:dLbl>
              <c:idx val="1"/>
              <c:layout>
                <c:manualLayout>
                  <c:x val="-6.7320120637656231E-2"/>
                  <c:y val="2.83774944124825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FC2-498A-876C-31600730FD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</c:v>
                </c:pt>
                <c:pt idx="1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FC2-498A-876C-31600730FDC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Отриц. EBITDA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1.5785901739598061E-2"/>
                  <c:y val="4.145815408504238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DA39-48EB-A1C1-3ED417DD215C}"/>
                </c:ext>
              </c:extLst>
            </c:dLbl>
            <c:dLbl>
              <c:idx val="1"/>
              <c:layout>
                <c:manualLayout>
                  <c:x val="-4.6002624186069093E-17"/>
                  <c:y val="8.09695949607584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A39-48EB-A1C1-3ED417DD215C}"/>
                </c:ext>
              </c:extLst>
            </c:dLbl>
            <c:dLbl>
              <c:idx val="2"/>
              <c:layout>
                <c:manualLayout>
                  <c:x val="-1.0037052133594744E-2"/>
                  <c:y val="7.36087226915985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DA39-48EB-A1C1-3ED417DD215C}"/>
                </c:ext>
              </c:extLst>
            </c:dLbl>
            <c:dLbl>
              <c:idx val="3"/>
              <c:layout>
                <c:manualLayout>
                  <c:x val="-3.2620419434183014E-2"/>
                  <c:y val="9.56913394990781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A39-48EB-A1C1-3ED417DD21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Кв 1</c:v>
                </c:pt>
                <c:pt idx="1">
                  <c:v>Кв 2</c:v>
                </c:pt>
                <c:pt idx="2">
                  <c:v>Кв 3</c:v>
                </c:pt>
                <c:pt idx="3">
                  <c:v>Кв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-97</c:v>
                </c:pt>
                <c:pt idx="1">
                  <c:v>-31</c:v>
                </c:pt>
                <c:pt idx="2">
                  <c:v>-16</c:v>
                </c:pt>
                <c:pt idx="3">
                  <c:v>-69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A39-48EB-A1C1-3ED417DD215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Полож. EBITDA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2.1607315543188298E-2"/>
                  <c:y val="-0.209313578818513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5882051912470929E-2"/>
                      <c:h val="0.1180636662511479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DA39-48EB-A1C1-3ED417DD215C}"/>
                </c:ext>
              </c:extLst>
            </c:dLbl>
            <c:dLbl>
              <c:idx val="3"/>
              <c:layout>
                <c:manualLayout>
                  <c:x val="-2.8430471182235694E-2"/>
                  <c:y val="-0.146788816032472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DA39-48EB-A1C1-3ED417DD21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accent4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Кв 1</c:v>
                </c:pt>
                <c:pt idx="1">
                  <c:v>Кв 2</c:v>
                </c:pt>
                <c:pt idx="2">
                  <c:v>Кв 3</c:v>
                </c:pt>
                <c:pt idx="3">
                  <c:v>Кв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80</c:v>
                </c:pt>
                <c:pt idx="1">
                  <c:v>118</c:v>
                </c:pt>
                <c:pt idx="2">
                  <c:v>131</c:v>
                </c:pt>
                <c:pt idx="3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A39-48EB-A1C1-3ED417DD215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744526792"/>
        <c:axId val="744533352"/>
      </c:areaChar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Итоговая EBITDA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7.0839751966608466E-3"/>
                  <c:y val="-0.1281871194108632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DA39-48EB-A1C1-3ED417DD215C}"/>
                </c:ext>
              </c:extLst>
            </c:dLbl>
            <c:dLbl>
              <c:idx val="3"/>
              <c:layout>
                <c:manualLayout>
                  <c:x val="-4.7864221357289134E-2"/>
                  <c:y val="-0.1017212714710892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DA39-48EB-A1C1-3ED417DD21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Кв 1</c:v>
                </c:pt>
                <c:pt idx="1">
                  <c:v>Кв 2</c:v>
                </c:pt>
                <c:pt idx="2">
                  <c:v>Кв 3</c:v>
                </c:pt>
                <c:pt idx="3">
                  <c:v>Кв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-17</c:v>
                </c:pt>
                <c:pt idx="1">
                  <c:v>81</c:v>
                </c:pt>
                <c:pt idx="2">
                  <c:v>115</c:v>
                </c:pt>
                <c:pt idx="3">
                  <c:v>-48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DA39-48EB-A1C1-3ED417DD21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44526792"/>
        <c:axId val="744533352"/>
      </c:lineChart>
      <c:catAx>
        <c:axId val="7445267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44533352"/>
        <c:crosses val="autoZero"/>
        <c:auto val="1"/>
        <c:lblAlgn val="ctr"/>
        <c:lblOffset val="100"/>
        <c:noMultiLvlLbl val="0"/>
      </c:catAx>
      <c:valAx>
        <c:axId val="7445333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44526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86776445954876"/>
          <c:y val="8.3782876416570423E-2"/>
          <c:w val="0.41118773020407873"/>
          <c:h val="0.9162171235834294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C77-43B9-846B-4BF53B51C86F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C77-43B9-846B-4BF53B51C86F}"/>
              </c:ext>
            </c:extLst>
          </c:dPt>
          <c:dLbls>
            <c:dLbl>
              <c:idx val="0"/>
              <c:layout>
                <c:manualLayout>
                  <c:x val="7.6871696124120759E-2"/>
                  <c:y val="-1.3877787807814457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0499100994471592E-2"/>
                      <c:h val="0.2054530595463734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DC77-43B9-846B-4BF53B51C86F}"/>
                </c:ext>
              </c:extLst>
            </c:dLbl>
            <c:dLbl>
              <c:idx val="1"/>
              <c:layout>
                <c:manualLayout>
                  <c:x val="-6.7320120637656231E-2"/>
                  <c:y val="2.83774944124825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C77-43B9-846B-4BF53B51C8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29</c:v>
                </c:pt>
                <c:pt idx="1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77-43B9-846B-4BF53B51C86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86776445954876"/>
          <c:y val="8.3782876416570423E-2"/>
          <c:w val="0.33454505907055931"/>
          <c:h val="0.7955299670859939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9B4-444A-AC5E-02954CF54744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9B4-444A-AC5E-02954CF54744}"/>
              </c:ext>
            </c:extLst>
          </c:dPt>
          <c:dLbls>
            <c:dLbl>
              <c:idx val="0"/>
              <c:layout>
                <c:manualLayout>
                  <c:x val="7.6871696124120759E-2"/>
                  <c:y val="-1.3877787807814457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0499100994471592E-2"/>
                      <c:h val="0.2054530595463734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9B4-444A-AC5E-02954CF54744}"/>
                </c:ext>
              </c:extLst>
            </c:dLbl>
            <c:dLbl>
              <c:idx val="1"/>
              <c:layout>
                <c:manualLayout>
                  <c:x val="-6.7320120637656231E-2"/>
                  <c:y val="2.83774944124825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9B4-444A-AC5E-02954CF547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50</c:v>
                </c:pt>
                <c:pt idx="1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9B4-444A-AC5E-02954CF5474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86776445954876"/>
          <c:y val="8.3782876416570423E-2"/>
          <c:w val="0.33454505907055931"/>
          <c:h val="0.7955299670859939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ECA-4456-9A5A-6332A7864CE6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ECA-4456-9A5A-6332A7864CE6}"/>
              </c:ext>
            </c:extLst>
          </c:dPt>
          <c:dLbls>
            <c:dLbl>
              <c:idx val="0"/>
              <c:layout>
                <c:manualLayout>
                  <c:x val="7.6871696124120759E-2"/>
                  <c:y val="-1.3877787807814457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0499100994471592E-2"/>
                      <c:h val="0.2054530595463734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ECA-4456-9A5A-6332A7864CE6}"/>
                </c:ext>
              </c:extLst>
            </c:dLbl>
            <c:dLbl>
              <c:idx val="1"/>
              <c:layout>
                <c:manualLayout>
                  <c:x val="-6.7320120637656231E-2"/>
                  <c:y val="2.83774944124825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ECA-4456-9A5A-6332A7864C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</c:v>
                </c:pt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ECA-4456-9A5A-6332A7864CE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86776445954876"/>
          <c:y val="8.3782876416570423E-2"/>
          <c:w val="0.33454505907055931"/>
          <c:h val="0.7955299670859939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CAD-4F82-8389-D52EB46BBB4E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CAD-4F82-8389-D52EB46BBB4E}"/>
              </c:ext>
            </c:extLst>
          </c:dPt>
          <c:dLbls>
            <c:dLbl>
              <c:idx val="0"/>
              <c:layout>
                <c:manualLayout>
                  <c:x val="7.6871696124120759E-2"/>
                  <c:y val="-1.3877787807814457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0499100994471592E-2"/>
                      <c:h val="0.2054530595463734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CAD-4F82-8389-D52EB46BBB4E}"/>
                </c:ext>
              </c:extLst>
            </c:dLbl>
            <c:dLbl>
              <c:idx val="1"/>
              <c:layout>
                <c:manualLayout>
                  <c:x val="-6.7320120637656231E-2"/>
                  <c:y val="2.83774944124825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CAD-4F82-8389-D52EB46BBB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46</c:v>
                </c:pt>
                <c:pt idx="1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CAD-4F82-8389-D52EB46BBB4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0.2752241045767500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384-43A8-ADE6-D6205808DC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84-43A8-ADE6-D6205808DC2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6980553590102942E-17"/>
                  <c:y val="-0.1831373891989219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384-43A8-ADE6-D6205808DC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-213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384-43A8-ADE6-D6205808DC2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100"/>
        <c:axId val="737411712"/>
        <c:axId val="737406464"/>
      </c:barChart>
      <c:catAx>
        <c:axId val="7374117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37406464"/>
        <c:crosses val="autoZero"/>
        <c:auto val="1"/>
        <c:lblAlgn val="ctr"/>
        <c:lblOffset val="100"/>
        <c:noMultiLvlLbl val="0"/>
      </c:catAx>
      <c:valAx>
        <c:axId val="7374064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37411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86776445954876"/>
          <c:y val="8.3782876416570423E-2"/>
          <c:w val="0.33454505907055931"/>
          <c:h val="0.7955299670859939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FC2-498A-876C-31600730FDCB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FC2-498A-876C-31600730FDCB}"/>
              </c:ext>
            </c:extLst>
          </c:dPt>
          <c:dLbls>
            <c:dLbl>
              <c:idx val="0"/>
              <c:layout>
                <c:manualLayout>
                  <c:x val="7.6871696124120759E-2"/>
                  <c:y val="-1.3877787807814457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0499100994471592E-2"/>
                      <c:h val="0.2054530595463734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FC2-498A-876C-31600730FDCB}"/>
                </c:ext>
              </c:extLst>
            </c:dLbl>
            <c:dLbl>
              <c:idx val="1"/>
              <c:layout>
                <c:manualLayout>
                  <c:x val="-6.7320120637656231E-2"/>
                  <c:y val="2.83774944124825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FC2-498A-876C-31600730FD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</c:v>
                </c:pt>
                <c:pt idx="1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FC2-498A-876C-31600730FDC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864333290282112E-2"/>
          <c:y val="2.3566079150986873E-2"/>
          <c:w val="0.82958424258079233"/>
          <c:h val="0.9528678416980263"/>
        </c:manualLayout>
      </c:layout>
      <c:barChart>
        <c:barDir val="bar"/>
        <c:grouping val="stacked"/>
        <c:varyColors val="0"/>
        <c:ser>
          <c:idx val="0"/>
          <c:order val="0"/>
          <c:spPr>
            <a:noFill/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3A4-4864-BC7F-6049F5B41BC0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3A4-4864-BC7F-6049F5B41BC0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23A4-4864-BC7F-6049F5B41BC0}"/>
              </c:ext>
            </c:extLst>
          </c:dPt>
          <c:dLbls>
            <c:dLbl>
              <c:idx val="0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3A4-4864-BC7F-6049F5B41BC0}"/>
                </c:ext>
              </c:extLst>
            </c:dLbl>
            <c:dLbl>
              <c:idx val="11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3A4-4864-BC7F-6049F5B41BC0}"/>
                </c:ext>
              </c:extLst>
            </c:dLbl>
            <c:dLbl>
              <c:idx val="18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3A4-4864-BC7F-6049F5B41B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Сводная!$B$33:$B$51</c:f>
              <c:strCache>
                <c:ptCount val="19"/>
                <c:pt idx="0">
                  <c:v>Себестоимость ПЛАН</c:v>
                </c:pt>
                <c:pt idx="1">
                  <c:v>Изменение V производства</c:v>
                </c:pt>
                <c:pt idx="2">
                  <c:v>V корма</c:v>
                </c:pt>
                <c:pt idx="3">
                  <c:v>Ветпрепараты</c:v>
                </c:pt>
                <c:pt idx="4">
                  <c:v>ФОТ</c:v>
                </c:pt>
                <c:pt idx="5">
                  <c:v>Амортизация</c:v>
                </c:pt>
                <c:pt idx="6">
                  <c:v>Электроэнергия, кВт</c:v>
                </c:pt>
                <c:pt idx="7">
                  <c:v>Теплоэнергия, Гкал</c:v>
                </c:pt>
                <c:pt idx="8">
                  <c:v>Вода, м³</c:v>
                </c:pt>
                <c:pt idx="9">
                  <c:v>Ремонты</c:v>
                </c:pt>
                <c:pt idx="10">
                  <c:v>Вспомогательные материалы</c:v>
                </c:pt>
                <c:pt idx="11">
                  <c:v>Себестоимость без произвенных отчислений</c:v>
                </c:pt>
                <c:pt idx="12">
                  <c:v>Тариф электроэнергии</c:v>
                </c:pt>
                <c:pt idx="13">
                  <c:v>Тариф теплоэнергии</c:v>
                </c:pt>
                <c:pt idx="14">
                  <c:v>Тариф воды</c:v>
                </c:pt>
                <c:pt idx="15">
                  <c:v>Транспортные расходы</c:v>
                </c:pt>
                <c:pt idx="16">
                  <c:v>Цена КК</c:v>
                </c:pt>
                <c:pt idx="17">
                  <c:v>Прочие</c:v>
                </c:pt>
                <c:pt idx="18">
                  <c:v>Себестоимость ФАКТ</c:v>
                </c:pt>
              </c:strCache>
            </c:strRef>
          </c:cat>
          <c:val>
            <c:numRef>
              <c:f>Сводная!$C$33:$C$51</c:f>
              <c:numCache>
                <c:formatCode>0.00</c:formatCode>
                <c:ptCount val="19"/>
                <c:pt idx="0">
                  <c:v>79.849999999999994</c:v>
                </c:pt>
                <c:pt idx="1">
                  <c:v>79.849999999999994</c:v>
                </c:pt>
                <c:pt idx="2">
                  <c:v>81.849999999999994</c:v>
                </c:pt>
                <c:pt idx="3">
                  <c:v>83.449999999999989</c:v>
                </c:pt>
                <c:pt idx="4">
                  <c:v>82.999999999999986</c:v>
                </c:pt>
                <c:pt idx="5">
                  <c:v>82.999999999999986</c:v>
                </c:pt>
                <c:pt idx="6">
                  <c:v>83.249999999999986</c:v>
                </c:pt>
                <c:pt idx="7">
                  <c:v>83.039999999999992</c:v>
                </c:pt>
                <c:pt idx="8">
                  <c:v>83.039999999999992</c:v>
                </c:pt>
                <c:pt idx="9">
                  <c:v>82.47</c:v>
                </c:pt>
                <c:pt idx="10">
                  <c:v>82.42</c:v>
                </c:pt>
                <c:pt idx="11">
                  <c:v>82.42</c:v>
                </c:pt>
                <c:pt idx="12">
                  <c:v>82.42</c:v>
                </c:pt>
                <c:pt idx="13">
                  <c:v>82.49</c:v>
                </c:pt>
                <c:pt idx="14">
                  <c:v>82.539999999999992</c:v>
                </c:pt>
                <c:pt idx="15">
                  <c:v>81.999999999999986</c:v>
                </c:pt>
                <c:pt idx="16">
                  <c:v>80.859999999999985</c:v>
                </c:pt>
                <c:pt idx="17">
                  <c:v>80.859999999999985</c:v>
                </c:pt>
                <c:pt idx="18">
                  <c:v>81.029999999999987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A4-4864-BC7F-6049F5B41BC0}"/>
            </c:ext>
          </c:extLst>
        </c:ser>
        <c:ser>
          <c:idx val="1"/>
          <c:order val="1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-7.7531339116961528E-2"/>
                  <c:y val="4.284910354432481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3A4-4864-BC7F-6049F5B41BC0}"/>
                </c:ext>
              </c:extLst>
            </c:dLbl>
            <c:dLbl>
              <c:idx val="9"/>
              <c:layout>
                <c:manualLayout>
                  <c:x val="-7.1909665871918757E-2"/>
                  <c:y val="7.8552689722581407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3A4-4864-BC7F-6049F5B41BC0}"/>
                </c:ext>
              </c:extLst>
            </c:dLbl>
            <c:dLbl>
              <c:idx val="15"/>
              <c:layout>
                <c:manualLayout>
                  <c:x val="-8.6264550900603074E-2"/>
                  <c:y val="4.284910354432638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3A4-4864-BC7F-6049F5B41BC0}"/>
                </c:ext>
              </c:extLst>
            </c:dLbl>
            <c:dLbl>
              <c:idx val="16"/>
              <c:layout>
                <c:manualLayout>
                  <c:x val="-9.3897470831413282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3A4-4864-BC7F-6049F5B41B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6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Сводная!$B$33:$B$51</c:f>
              <c:strCache>
                <c:ptCount val="19"/>
                <c:pt idx="0">
                  <c:v>Себестоимость ПЛАН</c:v>
                </c:pt>
                <c:pt idx="1">
                  <c:v>Изменение V производства</c:v>
                </c:pt>
                <c:pt idx="2">
                  <c:v>V корма</c:v>
                </c:pt>
                <c:pt idx="3">
                  <c:v>Ветпрепараты</c:v>
                </c:pt>
                <c:pt idx="4">
                  <c:v>ФОТ</c:v>
                </c:pt>
                <c:pt idx="5">
                  <c:v>Амортизация</c:v>
                </c:pt>
                <c:pt idx="6">
                  <c:v>Электроэнергия, кВт</c:v>
                </c:pt>
                <c:pt idx="7">
                  <c:v>Теплоэнергия, Гкал</c:v>
                </c:pt>
                <c:pt idx="8">
                  <c:v>Вода, м³</c:v>
                </c:pt>
                <c:pt idx="9">
                  <c:v>Ремонты</c:v>
                </c:pt>
                <c:pt idx="10">
                  <c:v>Вспомогательные материалы</c:v>
                </c:pt>
                <c:pt idx="11">
                  <c:v>Себестоимость без произвенных отчислений</c:v>
                </c:pt>
                <c:pt idx="12">
                  <c:v>Тариф электроэнергии</c:v>
                </c:pt>
                <c:pt idx="13">
                  <c:v>Тариф теплоэнергии</c:v>
                </c:pt>
                <c:pt idx="14">
                  <c:v>Тариф воды</c:v>
                </c:pt>
                <c:pt idx="15">
                  <c:v>Транспортные расходы</c:v>
                </c:pt>
                <c:pt idx="16">
                  <c:v>Цена КК</c:v>
                </c:pt>
                <c:pt idx="17">
                  <c:v>Прочие</c:v>
                </c:pt>
                <c:pt idx="18">
                  <c:v>Себестоимость ФАКТ</c:v>
                </c:pt>
              </c:strCache>
            </c:strRef>
          </c:cat>
          <c:val>
            <c:numRef>
              <c:f>Сводная!$D$33:$D$51</c:f>
              <c:numCache>
                <c:formatCode>General</c:formatCode>
                <c:ptCount val="19"/>
                <c:pt idx="4" formatCode="0.00">
                  <c:v>0.45</c:v>
                </c:pt>
                <c:pt idx="6" formatCode="0.00">
                  <c:v>0.15</c:v>
                </c:pt>
                <c:pt idx="7" formatCode="0.00">
                  <c:v>0.21</c:v>
                </c:pt>
                <c:pt idx="9" formatCode="0.00">
                  <c:v>0.57999999999999996</c:v>
                </c:pt>
                <c:pt idx="10" formatCode="0.00">
                  <c:v>0.05</c:v>
                </c:pt>
                <c:pt idx="14" formatCode="0.00">
                  <c:v>0.01</c:v>
                </c:pt>
                <c:pt idx="15" formatCode="0.00">
                  <c:v>0.54</c:v>
                </c:pt>
                <c:pt idx="16" formatCode="0.00">
                  <c:v>1.1399999999999999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3A4-4864-BC7F-6049F5B41BC0}"/>
            </c:ext>
          </c:extLst>
        </c:ser>
        <c:ser>
          <c:idx val="2"/>
          <c:order val="2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.14509335578952104"/>
                  <c:y val="1.6869061668566123E-7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2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3A4-4864-BC7F-6049F5B41BC0}"/>
                </c:ext>
              </c:extLst>
            </c:dLbl>
            <c:dLbl>
              <c:idx val="2"/>
              <c:layout>
                <c:manualLayout>
                  <c:x val="0.13032545048633906"/>
                  <c:y val="2.1430455943746403E-3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2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3A4-4864-BC7F-6049F5B41BC0}"/>
                </c:ext>
              </c:extLst>
            </c:dLbl>
            <c:dLbl>
              <c:idx val="3"/>
              <c:layout>
                <c:manualLayout>
                  <c:x val="-7.2533039019505641E-2"/>
                  <c:y val="0"/>
                </c:manualLayout>
              </c:layout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6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23A4-4864-BC7F-6049F5B41BC0}"/>
                </c:ext>
              </c:extLst>
            </c:dLbl>
            <c:dLbl>
              <c:idx val="5"/>
              <c:layout>
                <c:manualLayout>
                  <c:x val="9.0743036184833842E-2"/>
                  <c:y val="4.2850790450491665E-3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2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3A4-4864-BC7F-6049F5B41BC0}"/>
                </c:ext>
              </c:extLst>
            </c:dLbl>
            <c:dLbl>
              <c:idx val="17"/>
              <c:layout>
                <c:manualLayout>
                  <c:x val="9.5376466187735695E-2"/>
                  <c:y val="1.6869061668566123E-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3A4-4864-BC7F-6049F5B41B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2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Сводная!$B$33:$B$51</c:f>
              <c:strCache>
                <c:ptCount val="19"/>
                <c:pt idx="0">
                  <c:v>Себестоимость ПЛАН</c:v>
                </c:pt>
                <c:pt idx="1">
                  <c:v>Изменение V производства</c:v>
                </c:pt>
                <c:pt idx="2">
                  <c:v>V корма</c:v>
                </c:pt>
                <c:pt idx="3">
                  <c:v>Ветпрепараты</c:v>
                </c:pt>
                <c:pt idx="4">
                  <c:v>ФОТ</c:v>
                </c:pt>
                <c:pt idx="5">
                  <c:v>Амортизация</c:v>
                </c:pt>
                <c:pt idx="6">
                  <c:v>Электроэнергия, кВт</c:v>
                </c:pt>
                <c:pt idx="7">
                  <c:v>Теплоэнергия, Гкал</c:v>
                </c:pt>
                <c:pt idx="8">
                  <c:v>Вода, м³</c:v>
                </c:pt>
                <c:pt idx="9">
                  <c:v>Ремонты</c:v>
                </c:pt>
                <c:pt idx="10">
                  <c:v>Вспомогательные материалы</c:v>
                </c:pt>
                <c:pt idx="11">
                  <c:v>Себестоимость без произвенных отчислений</c:v>
                </c:pt>
                <c:pt idx="12">
                  <c:v>Тариф электроэнергии</c:v>
                </c:pt>
                <c:pt idx="13">
                  <c:v>Тариф теплоэнергии</c:v>
                </c:pt>
                <c:pt idx="14">
                  <c:v>Тариф воды</c:v>
                </c:pt>
                <c:pt idx="15">
                  <c:v>Транспортные расходы</c:v>
                </c:pt>
                <c:pt idx="16">
                  <c:v>Цена КК</c:v>
                </c:pt>
                <c:pt idx="17">
                  <c:v>Прочие</c:v>
                </c:pt>
                <c:pt idx="18">
                  <c:v>Себестоимость ФАКТ</c:v>
                </c:pt>
              </c:strCache>
            </c:strRef>
          </c:cat>
          <c:val>
            <c:numRef>
              <c:f>Сводная!$E$33:$E$51</c:f>
              <c:numCache>
                <c:formatCode>0.00</c:formatCode>
                <c:ptCount val="19"/>
                <c:pt idx="1">
                  <c:v>2</c:v>
                </c:pt>
                <c:pt idx="2">
                  <c:v>1.6</c:v>
                </c:pt>
                <c:pt idx="3">
                  <c:v>0</c:v>
                </c:pt>
                <c:pt idx="5">
                  <c:v>0.4</c:v>
                </c:pt>
                <c:pt idx="8">
                  <c:v>0.01</c:v>
                </c:pt>
                <c:pt idx="12">
                  <c:v>7.0000000000000007E-2</c:v>
                </c:pt>
                <c:pt idx="13">
                  <c:v>0.06</c:v>
                </c:pt>
                <c:pt idx="17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3A4-4864-BC7F-6049F5B41BC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100"/>
        <c:axId val="695911904"/>
        <c:axId val="695909936"/>
      </c:barChart>
      <c:catAx>
        <c:axId val="695911904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695909936"/>
        <c:crosses val="autoZero"/>
        <c:auto val="1"/>
        <c:lblAlgn val="ctr"/>
        <c:lblOffset val="100"/>
        <c:noMultiLvlLbl val="0"/>
      </c:catAx>
      <c:valAx>
        <c:axId val="695909936"/>
        <c:scaling>
          <c:orientation val="minMax"/>
          <c:min val="70"/>
        </c:scaling>
        <c:delete val="1"/>
        <c:axPos val="t"/>
        <c:numFmt formatCode="0.00" sourceLinked="1"/>
        <c:majorTickMark val="out"/>
        <c:minorTickMark val="none"/>
        <c:tickLblPos val="nextTo"/>
        <c:crossAx val="695911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Отриц. EBITDA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1.5785901739598061E-2"/>
                  <c:y val="4.145815408504238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A39-48EB-A1C1-3ED417DD215C}"/>
                </c:ext>
              </c:extLst>
            </c:dLbl>
            <c:dLbl>
              <c:idx val="1"/>
              <c:layout>
                <c:manualLayout>
                  <c:x val="-4.6002624186069093E-17"/>
                  <c:y val="8.09695949607584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A39-48EB-A1C1-3ED417DD215C}"/>
                </c:ext>
              </c:extLst>
            </c:dLbl>
            <c:dLbl>
              <c:idx val="2"/>
              <c:layout>
                <c:manualLayout>
                  <c:x val="-1.0037052133594744E-2"/>
                  <c:y val="7.36087226915985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A39-48EB-A1C1-3ED417DD215C}"/>
                </c:ext>
              </c:extLst>
            </c:dLbl>
            <c:dLbl>
              <c:idx val="3"/>
              <c:layout>
                <c:manualLayout>
                  <c:x val="-3.2620419434183014E-2"/>
                  <c:y val="9.56913394990781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A39-48EB-A1C1-3ED417DD21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Кв 1</c:v>
                </c:pt>
                <c:pt idx="1">
                  <c:v>Кв 2</c:v>
                </c:pt>
                <c:pt idx="2">
                  <c:v>Кв 3</c:v>
                </c:pt>
                <c:pt idx="3">
                  <c:v>Кв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-97</c:v>
                </c:pt>
                <c:pt idx="1">
                  <c:v>-31</c:v>
                </c:pt>
                <c:pt idx="2">
                  <c:v>-16</c:v>
                </c:pt>
                <c:pt idx="3">
                  <c:v>-69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A39-48EB-A1C1-3ED417DD215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Полож. EBITDA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2.1607315543188298E-2"/>
                  <c:y val="-0.209313578818513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5882051912470929E-2"/>
                      <c:h val="0.1180636662511479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DA39-48EB-A1C1-3ED417DD215C}"/>
                </c:ext>
              </c:extLst>
            </c:dLbl>
            <c:dLbl>
              <c:idx val="3"/>
              <c:layout>
                <c:manualLayout>
                  <c:x val="-2.8430471182235694E-2"/>
                  <c:y val="-0.146788816032472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A39-48EB-A1C1-3ED417DD21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accent4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Кв 1</c:v>
                </c:pt>
                <c:pt idx="1">
                  <c:v>Кв 2</c:v>
                </c:pt>
                <c:pt idx="2">
                  <c:v>Кв 3</c:v>
                </c:pt>
                <c:pt idx="3">
                  <c:v>Кв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80</c:v>
                </c:pt>
                <c:pt idx="1">
                  <c:v>118</c:v>
                </c:pt>
                <c:pt idx="2">
                  <c:v>131</c:v>
                </c:pt>
                <c:pt idx="3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A39-48EB-A1C1-3ED417DD215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744526792"/>
        <c:axId val="744533352"/>
      </c:areaChar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Итоговая EBITDA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7.0839751966608466E-3"/>
                  <c:y val="-0.1281871194108632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A39-48EB-A1C1-3ED417DD215C}"/>
                </c:ext>
              </c:extLst>
            </c:dLbl>
            <c:dLbl>
              <c:idx val="3"/>
              <c:layout>
                <c:manualLayout>
                  <c:x val="-4.7864221357289134E-2"/>
                  <c:y val="-0.1017212714710892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A39-48EB-A1C1-3ED417DD21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Кв 1</c:v>
                </c:pt>
                <c:pt idx="1">
                  <c:v>Кв 2</c:v>
                </c:pt>
                <c:pt idx="2">
                  <c:v>Кв 3</c:v>
                </c:pt>
                <c:pt idx="3">
                  <c:v>Кв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-17</c:v>
                </c:pt>
                <c:pt idx="1">
                  <c:v>81</c:v>
                </c:pt>
                <c:pt idx="2">
                  <c:v>115</c:v>
                </c:pt>
                <c:pt idx="3">
                  <c:v>-48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DA39-48EB-A1C1-3ED417DD21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44526792"/>
        <c:axId val="744533352"/>
      </c:lineChart>
      <c:catAx>
        <c:axId val="7445267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44533352"/>
        <c:crosses val="autoZero"/>
        <c:auto val="1"/>
        <c:lblAlgn val="ctr"/>
        <c:lblOffset val="100"/>
        <c:noMultiLvlLbl val="0"/>
      </c:catAx>
      <c:valAx>
        <c:axId val="7445333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44526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Отриц. EBITDA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3.1497293278862012E-2"/>
                  <c:y val="5.24566199289602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A39-48EB-A1C1-3ED417DD215C}"/>
                </c:ext>
              </c:extLst>
            </c:dLbl>
            <c:dLbl>
              <c:idx val="1"/>
              <c:layout>
                <c:manualLayout>
                  <c:x val="-4.6002624186069093E-17"/>
                  <c:y val="8.09695949607584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A39-48EB-A1C1-3ED417DD215C}"/>
                </c:ext>
              </c:extLst>
            </c:dLbl>
            <c:dLbl>
              <c:idx val="2"/>
              <c:layout>
                <c:manualLayout>
                  <c:x val="-1.0037052133594744E-2"/>
                  <c:y val="7.36087226915985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A39-48EB-A1C1-3ED417DD215C}"/>
                </c:ext>
              </c:extLst>
            </c:dLbl>
            <c:dLbl>
              <c:idx val="3"/>
              <c:layout>
                <c:manualLayout>
                  <c:x val="-3.2620419434183014E-2"/>
                  <c:y val="9.56913394990781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A39-48EB-A1C1-3ED417DD21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Кв 1</c:v>
                </c:pt>
                <c:pt idx="1">
                  <c:v>Кв 2</c:v>
                </c:pt>
                <c:pt idx="2">
                  <c:v>Кв 3</c:v>
                </c:pt>
                <c:pt idx="3">
                  <c:v>Кв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-97</c:v>
                </c:pt>
                <c:pt idx="1">
                  <c:v>-31</c:v>
                </c:pt>
                <c:pt idx="2">
                  <c:v>-16</c:v>
                </c:pt>
                <c:pt idx="3">
                  <c:v>-69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A39-48EB-A1C1-3ED417DD215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Полож. EBITDA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3.3381550646469547E-2"/>
                  <c:y val="-0.20381434589655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5882051912470929E-2"/>
                      <c:h val="0.1180636662511479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DA39-48EB-A1C1-3ED417DD215C}"/>
                </c:ext>
              </c:extLst>
            </c:dLbl>
            <c:dLbl>
              <c:idx val="3"/>
              <c:layout>
                <c:manualLayout>
                  <c:x val="-3.7638955455511006E-2"/>
                  <c:y val="-0.174284980642267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A39-48EB-A1C1-3ED417DD21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accent4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Кв 1</c:v>
                </c:pt>
                <c:pt idx="1">
                  <c:v>Кв 2</c:v>
                </c:pt>
                <c:pt idx="2">
                  <c:v>Кв 3</c:v>
                </c:pt>
                <c:pt idx="3">
                  <c:v>Кв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80</c:v>
                </c:pt>
                <c:pt idx="1">
                  <c:v>118</c:v>
                </c:pt>
                <c:pt idx="2">
                  <c:v>131</c:v>
                </c:pt>
                <c:pt idx="3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A39-48EB-A1C1-3ED417DD215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744526792"/>
        <c:axId val="744533352"/>
      </c:areaChar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1.06008852723493E-2"/>
                  <c:y val="-0.100690954801068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BCE-476A-AAD3-34407E30AFE5}"/>
                </c:ext>
              </c:extLst>
            </c:dLbl>
            <c:dLbl>
              <c:idx val="3"/>
              <c:layout>
                <c:manualLayout>
                  <c:x val="-5.9815406020571206E-2"/>
                  <c:y val="-0.1116894206449864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BCE-476A-AAD3-34407E30AF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Кв 1</c:v>
                </c:pt>
                <c:pt idx="1">
                  <c:v>Кв 2</c:v>
                </c:pt>
                <c:pt idx="2">
                  <c:v>Кв 3</c:v>
                </c:pt>
                <c:pt idx="3">
                  <c:v>Кв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-17</c:v>
                </c:pt>
                <c:pt idx="1">
                  <c:v>81</c:v>
                </c:pt>
                <c:pt idx="2">
                  <c:v>115</c:v>
                </c:pt>
                <c:pt idx="3">
                  <c:v>-48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DA39-48EB-A1C1-3ED417DD21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44526792"/>
        <c:axId val="744533352"/>
      </c:lineChart>
      <c:catAx>
        <c:axId val="7445267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44533352"/>
        <c:crosses val="autoZero"/>
        <c:auto val="1"/>
        <c:lblAlgn val="ctr"/>
        <c:lblOffset val="100"/>
        <c:noMultiLvlLbl val="0"/>
      </c:catAx>
      <c:valAx>
        <c:axId val="7445333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44526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Кв 1</c:v>
                </c:pt>
                <c:pt idx="1">
                  <c:v>Кв 2</c:v>
                </c:pt>
                <c:pt idx="2">
                  <c:v>Кв 3</c:v>
                </c:pt>
                <c:pt idx="3">
                  <c:v>Кв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50</c:v>
                </c:pt>
                <c:pt idx="1">
                  <c:v>18</c:v>
                </c:pt>
                <c:pt idx="2">
                  <c:v>10</c:v>
                </c:pt>
                <c:pt idx="3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EE-41FF-BB58-16740507E4A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Кв 1</c:v>
                </c:pt>
                <c:pt idx="1">
                  <c:v>Кв 2</c:v>
                </c:pt>
                <c:pt idx="2">
                  <c:v>Кв 3</c:v>
                </c:pt>
                <c:pt idx="3">
                  <c:v>Кв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31</c:v>
                </c:pt>
                <c:pt idx="1">
                  <c:v>60</c:v>
                </c:pt>
                <c:pt idx="2">
                  <c:v>59</c:v>
                </c:pt>
                <c:pt idx="3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6EE-41FF-BB58-16740507E4A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30"/>
        <c:overlap val="100"/>
        <c:axId val="153521583"/>
        <c:axId val="153521999"/>
      </c:barChart>
      <c:catAx>
        <c:axId val="1535215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3521999"/>
        <c:crosses val="autoZero"/>
        <c:auto val="1"/>
        <c:lblAlgn val="ctr"/>
        <c:lblOffset val="100"/>
        <c:noMultiLvlLbl val="0"/>
      </c:catAx>
      <c:valAx>
        <c:axId val="15352199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35215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4.9903301560989084E-3"/>
          <c:w val="1"/>
          <c:h val="0.99500966984390105"/>
        </c:manualLayout>
      </c:layout>
      <c:areaChart>
        <c:grouping val="standard"/>
        <c:varyColors val="0"/>
        <c:ser>
          <c:idx val="1"/>
          <c:order val="0"/>
          <c:spPr>
            <a:solidFill>
              <a:srgbClr val="1B7C96">
                <a:lumMod val="40000"/>
                <a:lumOff val="60000"/>
              </a:srgbClr>
            </a:solidFill>
            <a:ln w="12700">
              <a:solidFill>
                <a:srgbClr val="1B7C96"/>
              </a:solidFill>
            </a:ln>
            <a:effectLst/>
          </c:spPr>
          <c:val>
            <c:numRef>
              <c:f>Лист1!$B$73:$M$73</c:f>
              <c:numCache>
                <c:formatCode>General</c:formatCode>
                <c:ptCount val="12"/>
                <c:pt idx="0">
                  <c:v>5</c:v>
                </c:pt>
                <c:pt idx="1">
                  <c:v>4</c:v>
                </c:pt>
                <c:pt idx="2">
                  <c:v>6</c:v>
                </c:pt>
                <c:pt idx="3">
                  <c:v>5</c:v>
                </c:pt>
                <c:pt idx="4">
                  <c:v>4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8</c:v>
                </c:pt>
                <c:pt idx="10">
                  <c:v>6</c:v>
                </c:pt>
                <c:pt idx="1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D2-4AAD-9C35-8FEBAB82C1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6361168"/>
        <c:axId val="476362288"/>
      </c:areaChart>
      <c:catAx>
        <c:axId val="476361168"/>
        <c:scaling>
          <c:orientation val="minMax"/>
        </c:scaling>
        <c:delete val="1"/>
        <c:axPos val="b"/>
        <c:majorTickMark val="none"/>
        <c:minorTickMark val="none"/>
        <c:tickLblPos val="nextTo"/>
        <c:crossAx val="476362288"/>
        <c:crosses val="autoZero"/>
        <c:auto val="1"/>
        <c:lblAlgn val="ctr"/>
        <c:lblOffset val="100"/>
        <c:noMultiLvlLbl val="0"/>
      </c:catAx>
      <c:valAx>
        <c:axId val="4763622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76361168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1B7C96">
                <a:lumMod val="40000"/>
                <a:lumOff val="60000"/>
              </a:srgbClr>
            </a:solidFill>
            <a:ln>
              <a:solidFill>
                <a:srgbClr val="1B7C96"/>
              </a:solidFill>
            </a:ln>
            <a:effectLst/>
          </c:spPr>
          <c:invertIfNegative val="0"/>
          <c:cat>
            <c:strRef>
              <c:f>Лист1!$B$42:$B$45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Лист1!$C$42:$C$45</c:f>
              <c:numCache>
                <c:formatCode>General</c:formatCode>
                <c:ptCount val="4"/>
                <c:pt idx="0">
                  <c:v>3</c:v>
                </c:pt>
                <c:pt idx="1">
                  <c:v>5</c:v>
                </c:pt>
                <c:pt idx="2">
                  <c:v>6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D3-4344-8E8E-6329ABDB2A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385313904"/>
        <c:axId val="499310720"/>
      </c:barChart>
      <c:catAx>
        <c:axId val="3853139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99310720"/>
        <c:crosses val="autoZero"/>
        <c:auto val="1"/>
        <c:lblAlgn val="ctr"/>
        <c:lblOffset val="100"/>
        <c:noMultiLvlLbl val="0"/>
      </c:catAx>
      <c:valAx>
        <c:axId val="4993107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85313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1B7C96">
                <a:lumMod val="40000"/>
                <a:lumOff val="60000"/>
              </a:srgbClr>
            </a:solidFill>
            <a:ln>
              <a:solidFill>
                <a:srgbClr val="1B7C96"/>
              </a:solidFill>
            </a:ln>
            <a:effectLst/>
          </c:spPr>
          <c:invertIfNegative val="0"/>
          <c:cat>
            <c:strRef>
              <c:f>Лист1!$B$42:$B$45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Лист1!$C$42:$C$45</c:f>
              <c:numCache>
                <c:formatCode>General</c:formatCode>
                <c:ptCount val="4"/>
                <c:pt idx="0">
                  <c:v>3</c:v>
                </c:pt>
                <c:pt idx="1">
                  <c:v>5</c:v>
                </c:pt>
                <c:pt idx="2">
                  <c:v>6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35-40A6-BA13-AE5C70601D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385311104"/>
        <c:axId val="385311664"/>
      </c:barChart>
      <c:catAx>
        <c:axId val="3853111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85311664"/>
        <c:crosses val="autoZero"/>
        <c:auto val="1"/>
        <c:lblAlgn val="ctr"/>
        <c:lblOffset val="100"/>
        <c:noMultiLvlLbl val="0"/>
      </c:catAx>
      <c:valAx>
        <c:axId val="3853116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85311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spPr>
            <a:solidFill>
              <a:srgbClr val="1B7C96">
                <a:lumMod val="40000"/>
                <a:lumOff val="60000"/>
              </a:srgbClr>
            </a:solidFill>
            <a:ln>
              <a:solidFill>
                <a:srgbClr val="1B7C96"/>
              </a:solidFill>
            </a:ln>
          </c:spPr>
          <c:dPt>
            <c:idx val="0"/>
            <c:bubble3D val="0"/>
            <c:spPr>
              <a:solidFill>
                <a:srgbClr val="2093B2"/>
              </a:solidFill>
              <a:ln>
                <a:solidFill>
                  <a:srgbClr val="1B7C96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96D7-4208-A43B-CA716BF1EBFA}"/>
              </c:ext>
            </c:extLst>
          </c:dPt>
          <c:dPt>
            <c:idx val="1"/>
            <c:bubble3D val="0"/>
            <c:spPr>
              <a:solidFill>
                <a:srgbClr val="1B7C96">
                  <a:lumMod val="60000"/>
                  <a:lumOff val="40000"/>
                </a:srgbClr>
              </a:solidFill>
              <a:ln>
                <a:solidFill>
                  <a:srgbClr val="1B7C96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6D7-4208-A43B-CA716BF1EBFA}"/>
              </c:ext>
            </c:extLst>
          </c:dPt>
          <c:dPt>
            <c:idx val="2"/>
            <c:bubble3D val="0"/>
            <c:spPr>
              <a:solidFill>
                <a:srgbClr val="1B7C96">
                  <a:lumMod val="40000"/>
                  <a:lumOff val="60000"/>
                </a:srgbClr>
              </a:solidFill>
              <a:ln>
                <a:solidFill>
                  <a:srgbClr val="1B7C96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42F-460C-8E81-C11FBCEE390C}"/>
              </c:ext>
            </c:extLst>
          </c:dPt>
          <c:dPt>
            <c:idx val="3"/>
            <c:bubble3D val="0"/>
            <c:spPr>
              <a:solidFill>
                <a:srgbClr val="1B7C96">
                  <a:lumMod val="20000"/>
                  <a:lumOff val="80000"/>
                </a:srgbClr>
              </a:solidFill>
              <a:ln>
                <a:solidFill>
                  <a:srgbClr val="1B7C96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6D7-4208-A43B-CA716BF1EBFA}"/>
              </c:ext>
            </c:extLst>
          </c:dPt>
          <c:cat>
            <c:strRef>
              <c:f>Лист1!$B$42:$B$45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Лист1!$C$42:$C$45</c:f>
              <c:numCache>
                <c:formatCode>General</c:formatCode>
                <c:ptCount val="4"/>
                <c:pt idx="0">
                  <c:v>3</c:v>
                </c:pt>
                <c:pt idx="1">
                  <c:v>5</c:v>
                </c:pt>
                <c:pt idx="2">
                  <c:v>6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D7-4208-A43B-CA716BF1EB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86776445954876"/>
          <c:y val="8.3782876416570423E-2"/>
          <c:w val="0.41118773020407873"/>
          <c:h val="0.9162171235834294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C77-43B9-846B-4BF53B51C86F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C77-43B9-846B-4BF53B51C86F}"/>
              </c:ext>
            </c:extLst>
          </c:dPt>
          <c:dLbls>
            <c:dLbl>
              <c:idx val="0"/>
              <c:layout>
                <c:manualLayout>
                  <c:x val="7.6871696124120759E-2"/>
                  <c:y val="-1.3877787807814457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0499100994471592E-2"/>
                      <c:h val="0.2054530595463734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DC77-43B9-846B-4BF53B51C86F}"/>
                </c:ext>
              </c:extLst>
            </c:dLbl>
            <c:dLbl>
              <c:idx val="1"/>
              <c:layout>
                <c:manualLayout>
                  <c:x val="-6.7320120637656231E-2"/>
                  <c:y val="2.83774944124825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C77-43B9-846B-4BF53B51C8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29</c:v>
                </c:pt>
                <c:pt idx="1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77-43B9-846B-4BF53B51C86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86776445954876"/>
          <c:y val="8.3782876416570423E-2"/>
          <c:w val="0.33454505907055931"/>
          <c:h val="0.7955299670859939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9B4-444A-AC5E-02954CF54744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9B4-444A-AC5E-02954CF54744}"/>
              </c:ext>
            </c:extLst>
          </c:dPt>
          <c:dLbls>
            <c:dLbl>
              <c:idx val="0"/>
              <c:layout>
                <c:manualLayout>
                  <c:x val="7.6871696124120759E-2"/>
                  <c:y val="-1.3877787807814457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0499100994471592E-2"/>
                      <c:h val="0.2054530595463734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9B4-444A-AC5E-02954CF54744}"/>
                </c:ext>
              </c:extLst>
            </c:dLbl>
            <c:dLbl>
              <c:idx val="1"/>
              <c:layout>
                <c:manualLayout>
                  <c:x val="-6.7320120637656231E-2"/>
                  <c:y val="2.83774944124825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9B4-444A-AC5E-02954CF547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50</c:v>
                </c:pt>
                <c:pt idx="1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9B4-444A-AC5E-02954CF5474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86776445954876"/>
          <c:y val="8.3782876416570423E-2"/>
          <c:w val="0.33454505907055931"/>
          <c:h val="0.7955299670859939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ECA-4456-9A5A-6332A7864CE6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ECA-4456-9A5A-6332A7864CE6}"/>
              </c:ext>
            </c:extLst>
          </c:dPt>
          <c:dLbls>
            <c:dLbl>
              <c:idx val="0"/>
              <c:layout>
                <c:manualLayout>
                  <c:x val="7.6871696124120759E-2"/>
                  <c:y val="-1.3877787807814457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0499100994471592E-2"/>
                      <c:h val="0.2054530595463734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ECA-4456-9A5A-6332A7864CE6}"/>
                </c:ext>
              </c:extLst>
            </c:dLbl>
            <c:dLbl>
              <c:idx val="1"/>
              <c:layout>
                <c:manualLayout>
                  <c:x val="-6.7320120637656231E-2"/>
                  <c:y val="2.83774944124825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ECA-4456-9A5A-6332A7864C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</c:v>
                </c:pt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ECA-4456-9A5A-6332A7864CE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Лист1!$X$18:$X$24</c:f>
              <c:numCache>
                <c:formatCode>_(* #,##0_);_(* \(#,##0\);_(* "-"??_);_(@_)</c:formatCode>
                <c:ptCount val="7"/>
                <c:pt idx="0">
                  <c:v>894836.92</c:v>
                </c:pt>
                <c:pt idx="1">
                  <c:v>1688574.48</c:v>
                </c:pt>
                <c:pt idx="2">
                  <c:v>1719287.61</c:v>
                </c:pt>
                <c:pt idx="3">
                  <c:v>2037159.8199999998</c:v>
                </c:pt>
                <c:pt idx="4">
                  <c:v>2250000.7400000002</c:v>
                </c:pt>
                <c:pt idx="5">
                  <c:v>2780713.8700000006</c:v>
                </c:pt>
                <c:pt idx="6">
                  <c:v>3711427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00-4097-A387-A6E3B6312F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7"/>
        <c:axId val="475825232"/>
        <c:axId val="475793312"/>
      </c:barChart>
      <c:catAx>
        <c:axId val="4758252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75793312"/>
        <c:crosses val="autoZero"/>
        <c:auto val="1"/>
        <c:lblAlgn val="ctr"/>
        <c:lblOffset val="100"/>
        <c:noMultiLvlLbl val="0"/>
      </c:catAx>
      <c:valAx>
        <c:axId val="475793312"/>
        <c:scaling>
          <c:orientation val="minMax"/>
        </c:scaling>
        <c:delete val="1"/>
        <c:axPos val="b"/>
        <c:numFmt formatCode="_(* #,##0_);_(* \(#,##0\);_(* &quot;-&quot;??_);_(@_)" sourceLinked="1"/>
        <c:majorTickMark val="none"/>
        <c:minorTickMark val="none"/>
        <c:tickLblPos val="nextTo"/>
        <c:crossAx val="475825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86776445954876"/>
          <c:y val="8.3782876416570423E-2"/>
          <c:w val="0.33454505907055931"/>
          <c:h val="0.7955299670859939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CAD-4F82-8389-D52EB46BBB4E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CAD-4F82-8389-D52EB46BBB4E}"/>
              </c:ext>
            </c:extLst>
          </c:dPt>
          <c:dLbls>
            <c:dLbl>
              <c:idx val="0"/>
              <c:layout>
                <c:manualLayout>
                  <c:x val="7.6871696124120759E-2"/>
                  <c:y val="-1.3877787807814457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0499100994471592E-2"/>
                      <c:h val="0.2054530595463734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CAD-4F82-8389-D52EB46BBB4E}"/>
                </c:ext>
              </c:extLst>
            </c:dLbl>
            <c:dLbl>
              <c:idx val="1"/>
              <c:layout>
                <c:manualLayout>
                  <c:x val="-6.7320120637656231E-2"/>
                  <c:y val="2.83774944124825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CAD-4F82-8389-D52EB46BBB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46</c:v>
                </c:pt>
                <c:pt idx="1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CAD-4F82-8389-D52EB46BBB4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0.2752241045767500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384-43A8-ADE6-D6205808DC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84-43A8-ADE6-D6205808DC2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6980553590102942E-17"/>
                  <c:y val="-0.1831373891989219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384-43A8-ADE6-D6205808DC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-213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384-43A8-ADE6-D6205808DC2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100"/>
        <c:axId val="737411712"/>
        <c:axId val="737406464"/>
      </c:barChart>
      <c:catAx>
        <c:axId val="7374117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37406464"/>
        <c:crosses val="autoZero"/>
        <c:auto val="1"/>
        <c:lblAlgn val="ctr"/>
        <c:lblOffset val="100"/>
        <c:noMultiLvlLbl val="0"/>
      </c:catAx>
      <c:valAx>
        <c:axId val="7374064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37411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86776445954876"/>
          <c:y val="8.3782876416570423E-2"/>
          <c:w val="0.33454505907055931"/>
          <c:h val="0.7955299670859939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FC2-498A-876C-31600730FDCB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FC2-498A-876C-31600730FDCB}"/>
              </c:ext>
            </c:extLst>
          </c:dPt>
          <c:dLbls>
            <c:dLbl>
              <c:idx val="0"/>
              <c:layout>
                <c:manualLayout>
                  <c:x val="7.6871696124120759E-2"/>
                  <c:y val="-1.3877787807814457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0499100994471592E-2"/>
                      <c:h val="0.2054530595463734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FC2-498A-876C-31600730FDCB}"/>
                </c:ext>
              </c:extLst>
            </c:dLbl>
            <c:dLbl>
              <c:idx val="1"/>
              <c:layout>
                <c:manualLayout>
                  <c:x val="-6.7320120637656231E-2"/>
                  <c:y val="2.83774944124825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FC2-498A-876C-31600730FD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</c:v>
                </c:pt>
                <c:pt idx="1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FC2-498A-876C-31600730FDC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Отриц. EBITDA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1.5785901739598061E-2"/>
                  <c:y val="4.145815408504238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A39-48EB-A1C1-3ED417DD215C}"/>
                </c:ext>
              </c:extLst>
            </c:dLbl>
            <c:dLbl>
              <c:idx val="1"/>
              <c:layout>
                <c:manualLayout>
                  <c:x val="-4.6002624186069093E-17"/>
                  <c:y val="8.09695949607584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A39-48EB-A1C1-3ED417DD215C}"/>
                </c:ext>
              </c:extLst>
            </c:dLbl>
            <c:dLbl>
              <c:idx val="2"/>
              <c:layout>
                <c:manualLayout>
                  <c:x val="-1.0037052133594744E-2"/>
                  <c:y val="7.36087226915985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A39-48EB-A1C1-3ED417DD215C}"/>
                </c:ext>
              </c:extLst>
            </c:dLbl>
            <c:dLbl>
              <c:idx val="3"/>
              <c:layout>
                <c:manualLayout>
                  <c:x val="-3.2620419434183014E-2"/>
                  <c:y val="9.56913394990781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A39-48EB-A1C1-3ED417DD21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Кв 1</c:v>
                </c:pt>
                <c:pt idx="1">
                  <c:v>Кв 2</c:v>
                </c:pt>
                <c:pt idx="2">
                  <c:v>Кв 3</c:v>
                </c:pt>
                <c:pt idx="3">
                  <c:v>Кв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-97</c:v>
                </c:pt>
                <c:pt idx="1">
                  <c:v>-31</c:v>
                </c:pt>
                <c:pt idx="2">
                  <c:v>-16</c:v>
                </c:pt>
                <c:pt idx="3">
                  <c:v>-69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A39-48EB-A1C1-3ED417DD215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Полож. EBITDA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2.1607315543188298E-2"/>
                  <c:y val="-0.209313578818513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5882051912470929E-2"/>
                      <c:h val="0.1180636662511479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DA39-48EB-A1C1-3ED417DD215C}"/>
                </c:ext>
              </c:extLst>
            </c:dLbl>
            <c:dLbl>
              <c:idx val="3"/>
              <c:layout>
                <c:manualLayout>
                  <c:x val="-2.8430471182235694E-2"/>
                  <c:y val="-0.146788816032472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A39-48EB-A1C1-3ED417DD21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accent4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Кв 1</c:v>
                </c:pt>
                <c:pt idx="1">
                  <c:v>Кв 2</c:v>
                </c:pt>
                <c:pt idx="2">
                  <c:v>Кв 3</c:v>
                </c:pt>
                <c:pt idx="3">
                  <c:v>Кв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80</c:v>
                </c:pt>
                <c:pt idx="1">
                  <c:v>118</c:v>
                </c:pt>
                <c:pt idx="2">
                  <c:v>131</c:v>
                </c:pt>
                <c:pt idx="3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A39-48EB-A1C1-3ED417DD215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744526792"/>
        <c:axId val="744533352"/>
      </c:areaChar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Итоговая EBITDA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7.0839751966608466E-3"/>
                  <c:y val="-0.1281871194108632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A39-48EB-A1C1-3ED417DD215C}"/>
                </c:ext>
              </c:extLst>
            </c:dLbl>
            <c:dLbl>
              <c:idx val="3"/>
              <c:layout>
                <c:manualLayout>
                  <c:x val="-4.7864221357289134E-2"/>
                  <c:y val="-0.1017212714710892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A39-48EB-A1C1-3ED417DD21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Кв 1</c:v>
                </c:pt>
                <c:pt idx="1">
                  <c:v>Кв 2</c:v>
                </c:pt>
                <c:pt idx="2">
                  <c:v>Кв 3</c:v>
                </c:pt>
                <c:pt idx="3">
                  <c:v>Кв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-17</c:v>
                </c:pt>
                <c:pt idx="1">
                  <c:v>81</c:v>
                </c:pt>
                <c:pt idx="2">
                  <c:v>115</c:v>
                </c:pt>
                <c:pt idx="3">
                  <c:v>-48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DA39-48EB-A1C1-3ED417DD21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44526792"/>
        <c:axId val="744533352"/>
      </c:lineChart>
      <c:catAx>
        <c:axId val="7445267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44533352"/>
        <c:crosses val="autoZero"/>
        <c:auto val="1"/>
        <c:lblAlgn val="ctr"/>
        <c:lblOffset val="100"/>
        <c:noMultiLvlLbl val="0"/>
      </c:catAx>
      <c:valAx>
        <c:axId val="7445333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44526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Отриц. EBITDA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3.1497293278862012E-2"/>
                  <c:y val="5.24566199289602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A39-48EB-A1C1-3ED417DD215C}"/>
                </c:ext>
              </c:extLst>
            </c:dLbl>
            <c:dLbl>
              <c:idx val="1"/>
              <c:layout>
                <c:manualLayout>
                  <c:x val="-4.6002624186069093E-17"/>
                  <c:y val="8.09695949607584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A39-48EB-A1C1-3ED417DD215C}"/>
                </c:ext>
              </c:extLst>
            </c:dLbl>
            <c:dLbl>
              <c:idx val="2"/>
              <c:layout>
                <c:manualLayout>
                  <c:x val="-1.0037052133594744E-2"/>
                  <c:y val="7.36087226915985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A39-48EB-A1C1-3ED417DD215C}"/>
                </c:ext>
              </c:extLst>
            </c:dLbl>
            <c:dLbl>
              <c:idx val="3"/>
              <c:layout>
                <c:manualLayout>
                  <c:x val="-3.2620419434183014E-2"/>
                  <c:y val="9.56913394990781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A39-48EB-A1C1-3ED417DD21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Кв 1</c:v>
                </c:pt>
                <c:pt idx="1">
                  <c:v>Кв 2</c:v>
                </c:pt>
                <c:pt idx="2">
                  <c:v>Кв 3</c:v>
                </c:pt>
                <c:pt idx="3">
                  <c:v>Кв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-97</c:v>
                </c:pt>
                <c:pt idx="1">
                  <c:v>-31</c:v>
                </c:pt>
                <c:pt idx="2">
                  <c:v>-16</c:v>
                </c:pt>
                <c:pt idx="3">
                  <c:v>-69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A39-48EB-A1C1-3ED417DD215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Полож. EBITDA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3.3381550646469547E-2"/>
                  <c:y val="-0.20381434589655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5882051912470929E-2"/>
                      <c:h val="0.1180636662511479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DA39-48EB-A1C1-3ED417DD215C}"/>
                </c:ext>
              </c:extLst>
            </c:dLbl>
            <c:dLbl>
              <c:idx val="3"/>
              <c:layout>
                <c:manualLayout>
                  <c:x val="-3.7638955455511006E-2"/>
                  <c:y val="-0.174284980642267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A39-48EB-A1C1-3ED417DD21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accent4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Кв 1</c:v>
                </c:pt>
                <c:pt idx="1">
                  <c:v>Кв 2</c:v>
                </c:pt>
                <c:pt idx="2">
                  <c:v>Кв 3</c:v>
                </c:pt>
                <c:pt idx="3">
                  <c:v>Кв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80</c:v>
                </c:pt>
                <c:pt idx="1">
                  <c:v>118</c:v>
                </c:pt>
                <c:pt idx="2">
                  <c:v>131</c:v>
                </c:pt>
                <c:pt idx="3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A39-48EB-A1C1-3ED417DD215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744526792"/>
        <c:axId val="744533352"/>
      </c:areaChar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1.06008852723493E-2"/>
                  <c:y val="-0.100690954801068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BCE-476A-AAD3-34407E30AFE5}"/>
                </c:ext>
              </c:extLst>
            </c:dLbl>
            <c:dLbl>
              <c:idx val="3"/>
              <c:layout>
                <c:manualLayout>
                  <c:x val="-5.9815406020571206E-2"/>
                  <c:y val="-0.1116894206449864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BCE-476A-AAD3-34407E30AF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Кв 1</c:v>
                </c:pt>
                <c:pt idx="1">
                  <c:v>Кв 2</c:v>
                </c:pt>
                <c:pt idx="2">
                  <c:v>Кв 3</c:v>
                </c:pt>
                <c:pt idx="3">
                  <c:v>Кв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-17</c:v>
                </c:pt>
                <c:pt idx="1">
                  <c:v>81</c:v>
                </c:pt>
                <c:pt idx="2">
                  <c:v>115</c:v>
                </c:pt>
                <c:pt idx="3">
                  <c:v>-48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DA39-48EB-A1C1-3ED417DD21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44526792"/>
        <c:axId val="744533352"/>
      </c:lineChart>
      <c:catAx>
        <c:axId val="7445267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44533352"/>
        <c:crosses val="autoZero"/>
        <c:auto val="1"/>
        <c:lblAlgn val="ctr"/>
        <c:lblOffset val="100"/>
        <c:noMultiLvlLbl val="0"/>
      </c:catAx>
      <c:valAx>
        <c:axId val="7445333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44526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Кв 1</c:v>
                </c:pt>
                <c:pt idx="1">
                  <c:v>Кв 2</c:v>
                </c:pt>
                <c:pt idx="2">
                  <c:v>Кв 3</c:v>
                </c:pt>
                <c:pt idx="3">
                  <c:v>Кв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50</c:v>
                </c:pt>
                <c:pt idx="1">
                  <c:v>18</c:v>
                </c:pt>
                <c:pt idx="2">
                  <c:v>10</c:v>
                </c:pt>
                <c:pt idx="3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EE-41FF-BB58-16740507E4A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Кв 1</c:v>
                </c:pt>
                <c:pt idx="1">
                  <c:v>Кв 2</c:v>
                </c:pt>
                <c:pt idx="2">
                  <c:v>Кв 3</c:v>
                </c:pt>
                <c:pt idx="3">
                  <c:v>Кв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31</c:v>
                </c:pt>
                <c:pt idx="1">
                  <c:v>60</c:v>
                </c:pt>
                <c:pt idx="2">
                  <c:v>59</c:v>
                </c:pt>
                <c:pt idx="3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6EE-41FF-BB58-16740507E4A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30"/>
        <c:overlap val="100"/>
        <c:axId val="153521583"/>
        <c:axId val="153521999"/>
      </c:barChart>
      <c:catAx>
        <c:axId val="1535215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3521999"/>
        <c:crosses val="autoZero"/>
        <c:auto val="1"/>
        <c:lblAlgn val="ctr"/>
        <c:lblOffset val="100"/>
        <c:noMultiLvlLbl val="0"/>
      </c:catAx>
      <c:valAx>
        <c:axId val="15352199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35215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noFill/>
          </c:spPr>
          <c:invertIfNegative val="0"/>
          <c:cat>
            <c:strRef>
              <c:f>Лист1!$A$2:$A$5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0.49</c:v>
                </c:pt>
                <c:pt idx="1">
                  <c:v>0.17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F3-4CD5-BE01-C3F087035C7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bg2">
                <a:lumMod val="85000"/>
              </a:schemeClr>
            </a:solidFill>
            <a:ln w="9525">
              <a:solidFill>
                <a:schemeClr val="tx1"/>
              </a:solidFill>
            </a:ln>
          </c:spPr>
          <c:invertIfNegative val="0"/>
          <c:cat>
            <c:strRef>
              <c:f>Лист1!$A$2:$A$5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0.08</c:v>
                </c:pt>
                <c:pt idx="1">
                  <c:v>0.66</c:v>
                </c:pt>
                <c:pt idx="2">
                  <c:v>0.99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9F3-4CD5-BE01-C3F087035C7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99F3-4CD5-BE01-C3F087035C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166228352"/>
        <c:axId val="166230272"/>
      </c:barChart>
      <c:catAx>
        <c:axId val="166228352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crossAx val="166230272"/>
        <c:crosses val="autoZero"/>
        <c:auto val="1"/>
        <c:lblAlgn val="ctr"/>
        <c:lblOffset val="100"/>
        <c:noMultiLvlLbl val="0"/>
      </c:catAx>
      <c:valAx>
        <c:axId val="1662302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62283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2">
                <a:lumMod val="85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Лист1!$A$2:$A$16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Лист1!$B$2:$B$16</c:f>
              <c:numCache>
                <c:formatCode>General</c:formatCode>
                <c:ptCount val="15"/>
                <c:pt idx="0">
                  <c:v>23</c:v>
                </c:pt>
                <c:pt idx="1">
                  <c:v>34</c:v>
                </c:pt>
                <c:pt idx="2">
                  <c:v>51</c:v>
                </c:pt>
                <c:pt idx="3">
                  <c:v>261</c:v>
                </c:pt>
                <c:pt idx="4">
                  <c:v>195</c:v>
                </c:pt>
                <c:pt idx="5">
                  <c:v>980</c:v>
                </c:pt>
                <c:pt idx="6">
                  <c:v>1908</c:v>
                </c:pt>
                <c:pt idx="7">
                  <c:v>1584</c:v>
                </c:pt>
                <c:pt idx="8">
                  <c:v>3584</c:v>
                </c:pt>
                <c:pt idx="9">
                  <c:v>7885</c:v>
                </c:pt>
                <c:pt idx="10">
                  <c:v>8355</c:v>
                </c:pt>
                <c:pt idx="11">
                  <c:v>4427</c:v>
                </c:pt>
                <c:pt idx="12">
                  <c:v>8872</c:v>
                </c:pt>
                <c:pt idx="13">
                  <c:v>18146</c:v>
                </c:pt>
                <c:pt idx="14">
                  <c:v>134332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D7-4ACF-8091-B2F942A4842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Лист1!$A$2:$A$16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Лист1!$C$2:$C$16</c:f>
              <c:numCache>
                <c:formatCode>General</c:formatCode>
                <c:ptCount val="15"/>
              </c:numCache>
            </c:numRef>
          </c:val>
          <c:extLst>
            <c:ext xmlns:c16="http://schemas.microsoft.com/office/drawing/2014/chart" uri="{C3380CC4-5D6E-409C-BE32-E72D297353CC}">
              <c16:uniqueId val="{00000001-61D7-4ACF-8091-B2F942A4842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Лист1!$A$2:$A$16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Лист1!$D$2:$D$16</c:f>
              <c:numCache>
                <c:formatCode>General</c:formatCode>
                <c:ptCount val="15"/>
              </c:numCache>
            </c:numRef>
          </c:val>
          <c:extLst>
            <c:ext xmlns:c16="http://schemas.microsoft.com/office/drawing/2014/chart" uri="{C3380CC4-5D6E-409C-BE32-E72D297353CC}">
              <c16:uniqueId val="{00000002-61D7-4ACF-8091-B2F942A484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130331008"/>
        <c:axId val="130332544"/>
      </c:barChart>
      <c:catAx>
        <c:axId val="130331008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crossAx val="130332544"/>
        <c:crosses val="autoZero"/>
        <c:auto val="1"/>
        <c:lblAlgn val="ctr"/>
        <c:lblOffset val="100"/>
        <c:noMultiLvlLbl val="0"/>
      </c:catAx>
      <c:valAx>
        <c:axId val="1303325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03310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2">
                <a:lumMod val="85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Лист1!$A$2:$A$16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Лист1!$B$2:$B$16</c:f>
              <c:numCache>
                <c:formatCode>General</c:formatCode>
                <c:ptCount val="15"/>
                <c:pt idx="0">
                  <c:v>2.9</c:v>
                </c:pt>
                <c:pt idx="1">
                  <c:v>1.2</c:v>
                </c:pt>
                <c:pt idx="2">
                  <c:v>4.9000000000000004</c:v>
                </c:pt>
                <c:pt idx="3">
                  <c:v>4</c:v>
                </c:pt>
                <c:pt idx="4">
                  <c:v>1.7</c:v>
                </c:pt>
                <c:pt idx="5">
                  <c:v>8.3000000000000007</c:v>
                </c:pt>
                <c:pt idx="6">
                  <c:v>7.6</c:v>
                </c:pt>
                <c:pt idx="7">
                  <c:v>6.2</c:v>
                </c:pt>
                <c:pt idx="8">
                  <c:v>6</c:v>
                </c:pt>
                <c:pt idx="9">
                  <c:v>7.1</c:v>
                </c:pt>
                <c:pt idx="10">
                  <c:v>18.899999999999999</c:v>
                </c:pt>
                <c:pt idx="11">
                  <c:v>7.2</c:v>
                </c:pt>
                <c:pt idx="12">
                  <c:v>11.7</c:v>
                </c:pt>
                <c:pt idx="13">
                  <c:v>6.9</c:v>
                </c:pt>
                <c:pt idx="14">
                  <c:v>17.5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DE-4D07-88F9-78CA171185E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Лист1!$A$2:$A$16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Лист1!$C$2:$C$16</c:f>
              <c:numCache>
                <c:formatCode>General</c:formatCode>
                <c:ptCount val="15"/>
              </c:numCache>
            </c:numRef>
          </c:val>
          <c:extLst>
            <c:ext xmlns:c16="http://schemas.microsoft.com/office/drawing/2014/chart" uri="{C3380CC4-5D6E-409C-BE32-E72D297353CC}">
              <c16:uniqueId val="{00000001-E9DE-4D07-88F9-78CA171185E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Лист1!$A$2:$A$16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Лист1!$D$2:$D$16</c:f>
              <c:numCache>
                <c:formatCode>General</c:formatCode>
                <c:ptCount val="15"/>
              </c:numCache>
            </c:numRef>
          </c:val>
          <c:extLst>
            <c:ext xmlns:c16="http://schemas.microsoft.com/office/drawing/2014/chart" uri="{C3380CC4-5D6E-409C-BE32-E72D297353CC}">
              <c16:uniqueId val="{00000002-E9DE-4D07-88F9-78CA171185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130296064"/>
        <c:axId val="130301952"/>
      </c:barChart>
      <c:catAx>
        <c:axId val="130296064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crossAx val="130301952"/>
        <c:crosses val="autoZero"/>
        <c:auto val="1"/>
        <c:lblAlgn val="ctr"/>
        <c:lblOffset val="100"/>
        <c:noMultiLvlLbl val="0"/>
      </c:catAx>
      <c:valAx>
        <c:axId val="1303019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02960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9620596205962072E-2"/>
          <c:y val="0.10457516339869284"/>
          <c:w val="0.88075880758807634"/>
          <c:h val="0.8235294117647058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2"/>
            </a:solidFill>
            <a:ln>
              <a:solidFill>
                <a:schemeClr val="tx1"/>
              </a:solidFill>
            </a:ln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E07A-479D-B610-02D789B7BCB6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E07A-479D-B610-02D789B7BCB6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E07A-479D-B610-02D789B7BCB6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E07A-479D-B610-02D789B7BCB6}"/>
              </c:ext>
            </c:extLst>
          </c:dPt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3.0000000000000002E-2</c:v>
                </c:pt>
                <c:pt idx="1">
                  <c:v>0.05</c:v>
                </c:pt>
                <c:pt idx="2">
                  <c:v>6.0000000000000019E-2</c:v>
                </c:pt>
                <c:pt idx="3">
                  <c:v>8.0000000000000029E-2</c:v>
                </c:pt>
                <c:pt idx="4">
                  <c:v>0.12000000000000002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07A-479D-B610-02D789B7BCB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5-E07A-479D-B610-02D789B7BCB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6-E07A-479D-B610-02D789B7BC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130159360"/>
        <c:axId val="130160896"/>
      </c:barChart>
      <c:catAx>
        <c:axId val="130159360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crossAx val="130160896"/>
        <c:crosses val="autoZero"/>
        <c:auto val="1"/>
        <c:lblAlgn val="ctr"/>
        <c:lblOffset val="100"/>
        <c:noMultiLvlLbl val="0"/>
      </c:catAx>
      <c:valAx>
        <c:axId val="1301608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01593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4.9900749591814432E-3"/>
          <c:w val="1"/>
          <c:h val="0.92639369292561247"/>
        </c:manualLayout>
      </c:layout>
      <c:lineChart>
        <c:grouping val="standard"/>
        <c:varyColors val="0"/>
        <c:ser>
          <c:idx val="1"/>
          <c:order val="0"/>
          <c:spPr>
            <a:ln w="28575" cap="rnd">
              <a:solidFill>
                <a:srgbClr val="82D0D8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82D0D8"/>
              </a:solidFill>
              <a:ln w="9525">
                <a:solidFill>
                  <a:srgbClr val="82D0D8"/>
                </a:solidFill>
              </a:ln>
              <a:effectLst/>
            </c:spPr>
          </c:marker>
          <c:val>
            <c:numRef>
              <c:f>Лист1!$B$73:$M$73</c:f>
              <c:numCache>
                <c:formatCode>General</c:formatCode>
                <c:ptCount val="12"/>
                <c:pt idx="0">
                  <c:v>5</c:v>
                </c:pt>
                <c:pt idx="1">
                  <c:v>4</c:v>
                </c:pt>
                <c:pt idx="2">
                  <c:v>6</c:v>
                </c:pt>
                <c:pt idx="3">
                  <c:v>5</c:v>
                </c:pt>
                <c:pt idx="4">
                  <c:v>4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8</c:v>
                </c:pt>
                <c:pt idx="10">
                  <c:v>6</c:v>
                </c:pt>
                <c:pt idx="11">
                  <c:v>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2B2-498D-8C54-3E82C28E55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44468064"/>
        <c:axId val="496661456"/>
      </c:lineChart>
      <c:catAx>
        <c:axId val="544468064"/>
        <c:scaling>
          <c:orientation val="minMax"/>
        </c:scaling>
        <c:delete val="1"/>
        <c:axPos val="b"/>
        <c:majorTickMark val="none"/>
        <c:minorTickMark val="none"/>
        <c:tickLblPos val="nextTo"/>
        <c:crossAx val="496661456"/>
        <c:crosses val="autoZero"/>
        <c:auto val="1"/>
        <c:lblAlgn val="ctr"/>
        <c:lblOffset val="100"/>
        <c:noMultiLvlLbl val="0"/>
      </c:catAx>
      <c:valAx>
        <c:axId val="4966614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4446806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ivotFmts>
      <c:pivotFmt>
        <c:idx val="0"/>
        <c:spPr>
          <a:ln>
            <a:solidFill>
              <a:srgbClr val="0070C0"/>
            </a:solidFill>
          </a:ln>
        </c:spPr>
        <c:marker>
          <c:symbol val="circle"/>
          <c:size val="5"/>
          <c:spPr>
            <a:solidFill>
              <a:srgbClr val="0070C0"/>
            </a:solidFill>
            <a:ln>
              <a:solidFill>
                <a:srgbClr val="0070C0"/>
              </a:solidFill>
            </a:ln>
          </c:spPr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ru-RU"/>
            </a:p>
          </c:txPr>
          <c:dLblPos val="b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ln>
            <a:solidFill>
              <a:srgbClr val="FF0000"/>
            </a:solidFill>
          </a:ln>
        </c:spPr>
        <c:marker>
          <c:symbol val="circle"/>
          <c:size val="5"/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ru-RU"/>
            </a:p>
          </c:txPr>
          <c:dLblPos val="t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ln>
            <a:solidFill>
              <a:srgbClr val="0070C0"/>
            </a:solidFill>
          </a:ln>
        </c:spPr>
        <c:marker>
          <c:symbol val="circle"/>
          <c:size val="5"/>
          <c:spPr>
            <a:solidFill>
              <a:srgbClr val="0070C0"/>
            </a:solidFill>
            <a:ln>
              <a:solidFill>
                <a:srgbClr val="0070C0"/>
              </a:solidFill>
            </a:ln>
          </c:spPr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ru-RU"/>
            </a:p>
          </c:txPr>
          <c:dLblPos val="b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ln>
            <a:solidFill>
              <a:srgbClr val="FF0000"/>
            </a:solidFill>
          </a:ln>
        </c:spPr>
        <c:marker>
          <c:symbol val="circle"/>
          <c:size val="5"/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ru-RU"/>
            </a:p>
          </c:txPr>
          <c:dLblPos val="t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ln>
            <a:solidFill>
              <a:srgbClr val="0070C0"/>
            </a:solidFill>
          </a:ln>
        </c:spPr>
        <c:marker>
          <c:symbol val="circle"/>
          <c:size val="7"/>
          <c:spPr>
            <a:solidFill>
              <a:schemeClr val="bg1"/>
            </a:solidFill>
            <a:ln>
              <a:solidFill>
                <a:srgbClr val="0070C0"/>
              </a:solidFill>
            </a:ln>
          </c:spPr>
        </c:marker>
        <c:dLbl>
          <c:idx val="0"/>
          <c:spPr/>
          <c:txPr>
            <a:bodyPr/>
            <a:lstStyle/>
            <a:p>
              <a:pPr>
                <a:defRPr sz="1200"/>
              </a:pPr>
              <a:endParaRPr lang="ru-RU"/>
            </a:p>
          </c:txPr>
          <c:dLblPos val="b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ln>
            <a:solidFill>
              <a:srgbClr val="FF0000"/>
            </a:solidFill>
          </a:ln>
        </c:spPr>
        <c:marker>
          <c:symbol val="circle"/>
          <c:size val="7"/>
          <c:spPr>
            <a:solidFill>
              <a:schemeClr val="bg1"/>
            </a:solidFill>
            <a:ln>
              <a:solidFill>
                <a:srgbClr val="FF0000"/>
              </a:solidFill>
            </a:ln>
          </c:spPr>
        </c:marker>
        <c:dLbl>
          <c:idx val="0"/>
          <c:spPr/>
          <c:txPr>
            <a:bodyPr/>
            <a:lstStyle/>
            <a:p>
              <a:pPr>
                <a:defRPr sz="1200"/>
              </a:pPr>
              <a:endParaRPr lang="ru-RU"/>
            </a:p>
          </c:txPr>
          <c:dLblPos val="t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1.8730523674336145E-2"/>
          <c:y val="0.26478435128041428"/>
          <c:w val="0.96253895265132772"/>
          <c:h val="0.43968397531389658"/>
        </c:manualLayout>
      </c:layout>
      <c:lineChart>
        <c:grouping val="standard"/>
        <c:varyColors val="0"/>
        <c:ser>
          <c:idx val="0"/>
          <c:order val="0"/>
          <c:tx>
            <c:v> Конверсия от базы</c:v>
          </c:tx>
          <c:spPr>
            <a:ln>
              <a:solidFill>
                <a:schemeClr val="tx1"/>
              </a:solidFill>
            </a:ln>
          </c:spPr>
          <c:marker>
            <c:symbol val="circle"/>
            <c:size val="7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1"/>
              <c:layout>
                <c:manualLayout>
                  <c:x val="2.2486247130461649E-3"/>
                  <c:y val="-3.335071291764205E-2"/>
                </c:manualLayout>
              </c:layout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038-4DFE-8ED5-82B8B43DED5A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+mn-lt"/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8"/>
              <c:pt idx="0">
                <c:v>2018 3</c:v>
              </c:pt>
              <c:pt idx="1">
                <c:v>2018 4</c:v>
              </c:pt>
              <c:pt idx="2">
                <c:v>2018 5</c:v>
              </c:pt>
              <c:pt idx="3">
                <c:v>2018 6</c:v>
              </c:pt>
              <c:pt idx="4">
                <c:v>2018 7</c:v>
              </c:pt>
              <c:pt idx="5">
                <c:v>2018 8</c:v>
              </c:pt>
              <c:pt idx="6">
                <c:v>2018 9</c:v>
              </c:pt>
              <c:pt idx="7">
                <c:v>2018 10</c:v>
              </c:pt>
            </c:strLit>
          </c:cat>
          <c:val>
            <c:numLit>
              <c:formatCode>General</c:formatCode>
              <c:ptCount val="8"/>
              <c:pt idx="0">
                <c:v>4.364560017286994E-2</c:v>
              </c:pt>
              <c:pt idx="1">
                <c:v>1.7855319257576153E-2</c:v>
              </c:pt>
              <c:pt idx="2">
                <c:v>8.243951876050877E-2</c:v>
              </c:pt>
              <c:pt idx="3">
                <c:v>6.1573222770715363E-2</c:v>
              </c:pt>
              <c:pt idx="4">
                <c:v>9.627250926359808E-2</c:v>
              </c:pt>
              <c:pt idx="5">
                <c:v>0.10436282778714928</c:v>
              </c:pt>
              <c:pt idx="6">
                <c:v>6.5064028956161521E-2</c:v>
              </c:pt>
              <c:pt idx="7">
                <c:v>7.5787530461611269E-2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0-1F94-48A1-B4C2-26566D435B6D}"/>
            </c:ext>
          </c:extLst>
        </c:ser>
        <c:ser>
          <c:idx val="1"/>
          <c:order val="1"/>
          <c:tx>
            <c:v> Конверсия от контактов</c:v>
          </c:tx>
          <c:spPr>
            <a:ln>
              <a:solidFill>
                <a:schemeClr val="bg2">
                  <a:lumMod val="85000"/>
                </a:schemeClr>
              </a:solidFill>
            </a:ln>
          </c:spPr>
          <c:marker>
            <c:symbol val="circle"/>
            <c:size val="7"/>
            <c:spPr>
              <a:solidFill>
                <a:schemeClr val="bg2">
                  <a:lumMod val="75000"/>
                </a:schemeClr>
              </a:solidFill>
              <a:ln>
                <a:solidFill>
                  <a:schemeClr val="bg2">
                    <a:lumMod val="85000"/>
                  </a:schemeClr>
                </a:solidFill>
              </a:ln>
            </c:spPr>
          </c:marker>
          <c:dLbls>
            <c:dLbl>
              <c:idx val="1"/>
              <c:layout>
                <c:manualLayout>
                  <c:x val="-1.051939731308087E-2"/>
                  <c:y val="0"/>
                </c:manualLayout>
              </c:layout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038-4DFE-8ED5-82B8B43DED5A}"/>
                </c:ext>
              </c:extLst>
            </c:dLbl>
            <c:dLbl>
              <c:idx val="2"/>
              <c:layout>
                <c:manualLayout>
                  <c:x val="-4.1224913507043615E-17"/>
                  <c:y val="9.91852362385366E-3"/>
                </c:manualLayout>
              </c:layout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038-4DFE-8ED5-82B8B43DED5A}"/>
                </c:ext>
              </c:extLst>
            </c:dLbl>
            <c:dLbl>
              <c:idx val="3"/>
              <c:layout>
                <c:manualLayout>
                  <c:x val="7.889547984810702E-3"/>
                  <c:y val="0"/>
                </c:manualLayout>
              </c:layout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038-4DFE-8ED5-82B8B43DED5A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+mn-lt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Lit>
              <c:ptCount val="8"/>
              <c:pt idx="0">
                <c:v>2018 3</c:v>
              </c:pt>
              <c:pt idx="1">
                <c:v>2018 4</c:v>
              </c:pt>
              <c:pt idx="2">
                <c:v>2018 5</c:v>
              </c:pt>
              <c:pt idx="3">
                <c:v>2018 6</c:v>
              </c:pt>
              <c:pt idx="4">
                <c:v>2018 7</c:v>
              </c:pt>
              <c:pt idx="5">
                <c:v>2018 8</c:v>
              </c:pt>
              <c:pt idx="6">
                <c:v>2018 9</c:v>
              </c:pt>
              <c:pt idx="7">
                <c:v>2018 10</c:v>
              </c:pt>
            </c:strLit>
          </c:cat>
          <c:val>
            <c:numLit>
              <c:formatCode>General</c:formatCode>
              <c:ptCount val="8"/>
              <c:pt idx="0">
                <c:v>8.8811641335368702E-2</c:v>
              </c:pt>
              <c:pt idx="1">
                <c:v>5.832864202164259E-2</c:v>
              </c:pt>
              <c:pt idx="2">
                <c:v>0.19548317797844453</c:v>
              </c:pt>
              <c:pt idx="3">
                <c:v>0.10362841588672263</c:v>
              </c:pt>
              <c:pt idx="4">
                <c:v>0.14190112744315625</c:v>
              </c:pt>
              <c:pt idx="5">
                <c:v>0.16415078411114642</c:v>
              </c:pt>
              <c:pt idx="6">
                <c:v>0.12822801190802516</c:v>
              </c:pt>
              <c:pt idx="7">
                <c:v>0.11456200996485268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1-1F94-48A1-B4C2-26566D435B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9190656"/>
        <c:axId val="119192192"/>
      </c:lineChart>
      <c:catAx>
        <c:axId val="1191906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>
            <a:noFill/>
          </a:ln>
        </c:spPr>
        <c:txPr>
          <a:bodyPr/>
          <a:lstStyle/>
          <a:p>
            <a:pPr>
              <a:defRPr sz="950">
                <a:latin typeface="+mn-lt"/>
              </a:defRPr>
            </a:pPr>
            <a:endParaRPr lang="ru-RU"/>
          </a:p>
        </c:txPr>
        <c:crossAx val="119192192"/>
        <c:crosses val="autoZero"/>
        <c:auto val="1"/>
        <c:lblAlgn val="ctr"/>
        <c:lblOffset val="100"/>
        <c:noMultiLvlLbl val="0"/>
      </c:catAx>
      <c:valAx>
        <c:axId val="119192192"/>
        <c:scaling>
          <c:orientation val="minMax"/>
          <c:min val="-5.000000000000001E-2"/>
        </c:scaling>
        <c:delete val="1"/>
        <c:axPos val="l"/>
        <c:numFmt formatCode="General" sourceLinked="1"/>
        <c:majorTickMark val="out"/>
        <c:minorTickMark val="none"/>
        <c:tickLblPos val="nextTo"/>
        <c:crossAx val="11919065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"/>
          <c:y val="0.14872906796487342"/>
          <c:w val="0.76433244482571983"/>
          <c:h val="7.8606111274521745E-2"/>
        </c:manualLayout>
      </c:layout>
      <c:overlay val="0"/>
      <c:txPr>
        <a:bodyPr/>
        <a:lstStyle/>
        <a:p>
          <a:pPr>
            <a:defRPr sz="1000">
              <a:latin typeface="+mn-lt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900"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  <c:extLst/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noFill/>
          </c:spPr>
          <c:invertIfNegative val="0"/>
          <c:cat>
            <c:strRef>
              <c:f>Лист1!$A$2:$A$5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0.49</c:v>
                </c:pt>
                <c:pt idx="1">
                  <c:v>0.17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F3-4CD5-BE01-C3F087035C7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bg2">
                <a:lumMod val="85000"/>
              </a:schemeClr>
            </a:solidFill>
            <a:ln w="9525">
              <a:solidFill>
                <a:schemeClr val="tx1"/>
              </a:solidFill>
            </a:ln>
          </c:spPr>
          <c:invertIfNegative val="0"/>
          <c:cat>
            <c:strRef>
              <c:f>Лист1!$A$2:$A$5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0.08</c:v>
                </c:pt>
                <c:pt idx="1">
                  <c:v>0.66</c:v>
                </c:pt>
                <c:pt idx="2">
                  <c:v>0.99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9F3-4CD5-BE01-C3F087035C7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99F3-4CD5-BE01-C3F087035C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166228352"/>
        <c:axId val="166230272"/>
      </c:barChart>
      <c:catAx>
        <c:axId val="166228352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crossAx val="166230272"/>
        <c:crosses val="autoZero"/>
        <c:auto val="1"/>
        <c:lblAlgn val="ctr"/>
        <c:lblOffset val="100"/>
        <c:noMultiLvlLbl val="0"/>
      </c:catAx>
      <c:valAx>
        <c:axId val="1662302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62283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2">
                <a:lumMod val="85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Лист1!$A$2:$A$16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Лист1!$B$2:$B$16</c:f>
              <c:numCache>
                <c:formatCode>General</c:formatCode>
                <c:ptCount val="15"/>
                <c:pt idx="0">
                  <c:v>23</c:v>
                </c:pt>
                <c:pt idx="1">
                  <c:v>34</c:v>
                </c:pt>
                <c:pt idx="2">
                  <c:v>51</c:v>
                </c:pt>
                <c:pt idx="3">
                  <c:v>261</c:v>
                </c:pt>
                <c:pt idx="4">
                  <c:v>195</c:v>
                </c:pt>
                <c:pt idx="5">
                  <c:v>980</c:v>
                </c:pt>
                <c:pt idx="6">
                  <c:v>1908</c:v>
                </c:pt>
                <c:pt idx="7">
                  <c:v>1584</c:v>
                </c:pt>
                <c:pt idx="8">
                  <c:v>3584</c:v>
                </c:pt>
                <c:pt idx="9">
                  <c:v>7885</c:v>
                </c:pt>
                <c:pt idx="10">
                  <c:v>8355</c:v>
                </c:pt>
                <c:pt idx="11">
                  <c:v>4427</c:v>
                </c:pt>
                <c:pt idx="12">
                  <c:v>8872</c:v>
                </c:pt>
                <c:pt idx="13">
                  <c:v>18146</c:v>
                </c:pt>
                <c:pt idx="14">
                  <c:v>134332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D7-4ACF-8091-B2F942A4842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Лист1!$A$2:$A$16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Лист1!$C$2:$C$16</c:f>
              <c:numCache>
                <c:formatCode>General</c:formatCode>
                <c:ptCount val="15"/>
              </c:numCache>
            </c:numRef>
          </c:val>
          <c:extLst>
            <c:ext xmlns:c16="http://schemas.microsoft.com/office/drawing/2014/chart" uri="{C3380CC4-5D6E-409C-BE32-E72D297353CC}">
              <c16:uniqueId val="{00000001-61D7-4ACF-8091-B2F942A4842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Лист1!$A$2:$A$16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Лист1!$D$2:$D$16</c:f>
              <c:numCache>
                <c:formatCode>General</c:formatCode>
                <c:ptCount val="15"/>
              </c:numCache>
            </c:numRef>
          </c:val>
          <c:extLst>
            <c:ext xmlns:c16="http://schemas.microsoft.com/office/drawing/2014/chart" uri="{C3380CC4-5D6E-409C-BE32-E72D297353CC}">
              <c16:uniqueId val="{00000002-61D7-4ACF-8091-B2F942A484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130331008"/>
        <c:axId val="130332544"/>
      </c:barChart>
      <c:catAx>
        <c:axId val="130331008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crossAx val="130332544"/>
        <c:crosses val="autoZero"/>
        <c:auto val="1"/>
        <c:lblAlgn val="ctr"/>
        <c:lblOffset val="100"/>
        <c:noMultiLvlLbl val="0"/>
      </c:catAx>
      <c:valAx>
        <c:axId val="1303325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03310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2">
                <a:lumMod val="85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Лист1!$A$2:$A$16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Лист1!$B$2:$B$16</c:f>
              <c:numCache>
                <c:formatCode>General</c:formatCode>
                <c:ptCount val="15"/>
                <c:pt idx="0">
                  <c:v>2.9</c:v>
                </c:pt>
                <c:pt idx="1">
                  <c:v>1.2</c:v>
                </c:pt>
                <c:pt idx="2">
                  <c:v>4.9000000000000004</c:v>
                </c:pt>
                <c:pt idx="3">
                  <c:v>4</c:v>
                </c:pt>
                <c:pt idx="4">
                  <c:v>1.7</c:v>
                </c:pt>
                <c:pt idx="5">
                  <c:v>8.3000000000000007</c:v>
                </c:pt>
                <c:pt idx="6">
                  <c:v>7.6</c:v>
                </c:pt>
                <c:pt idx="7">
                  <c:v>6.2</c:v>
                </c:pt>
                <c:pt idx="8">
                  <c:v>6</c:v>
                </c:pt>
                <c:pt idx="9">
                  <c:v>7.1</c:v>
                </c:pt>
                <c:pt idx="10">
                  <c:v>18.899999999999999</c:v>
                </c:pt>
                <c:pt idx="11">
                  <c:v>7.2</c:v>
                </c:pt>
                <c:pt idx="12">
                  <c:v>11.7</c:v>
                </c:pt>
                <c:pt idx="13">
                  <c:v>6.9</c:v>
                </c:pt>
                <c:pt idx="14">
                  <c:v>17.5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DE-4D07-88F9-78CA171185E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Лист1!$A$2:$A$16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Лист1!$C$2:$C$16</c:f>
              <c:numCache>
                <c:formatCode>General</c:formatCode>
                <c:ptCount val="15"/>
              </c:numCache>
            </c:numRef>
          </c:val>
          <c:extLst>
            <c:ext xmlns:c16="http://schemas.microsoft.com/office/drawing/2014/chart" uri="{C3380CC4-5D6E-409C-BE32-E72D297353CC}">
              <c16:uniqueId val="{00000001-E9DE-4D07-88F9-78CA171185E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Лист1!$A$2:$A$16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Лист1!$D$2:$D$16</c:f>
              <c:numCache>
                <c:formatCode>General</c:formatCode>
                <c:ptCount val="15"/>
              </c:numCache>
            </c:numRef>
          </c:val>
          <c:extLst>
            <c:ext xmlns:c16="http://schemas.microsoft.com/office/drawing/2014/chart" uri="{C3380CC4-5D6E-409C-BE32-E72D297353CC}">
              <c16:uniqueId val="{00000002-E9DE-4D07-88F9-78CA171185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130296064"/>
        <c:axId val="130301952"/>
      </c:barChart>
      <c:catAx>
        <c:axId val="130296064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crossAx val="130301952"/>
        <c:crosses val="autoZero"/>
        <c:auto val="1"/>
        <c:lblAlgn val="ctr"/>
        <c:lblOffset val="100"/>
        <c:noMultiLvlLbl val="0"/>
      </c:catAx>
      <c:valAx>
        <c:axId val="1303019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02960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9620596205962072E-2"/>
          <c:y val="0.10457516339869284"/>
          <c:w val="0.88075880758807634"/>
          <c:h val="0.8235294117647058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2"/>
            </a:solidFill>
            <a:ln>
              <a:solidFill>
                <a:schemeClr val="tx1"/>
              </a:solidFill>
            </a:ln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E07A-479D-B610-02D789B7BCB6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E07A-479D-B610-02D789B7BCB6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E07A-479D-B610-02D789B7BCB6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E07A-479D-B610-02D789B7BCB6}"/>
              </c:ext>
            </c:extLst>
          </c:dPt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3.0000000000000002E-2</c:v>
                </c:pt>
                <c:pt idx="1">
                  <c:v>0.05</c:v>
                </c:pt>
                <c:pt idx="2">
                  <c:v>6.0000000000000019E-2</c:v>
                </c:pt>
                <c:pt idx="3">
                  <c:v>8.0000000000000029E-2</c:v>
                </c:pt>
                <c:pt idx="4">
                  <c:v>0.12000000000000002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07A-479D-B610-02D789B7BCB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5-E07A-479D-B610-02D789B7BCB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6-E07A-479D-B610-02D789B7BC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130159360"/>
        <c:axId val="130160896"/>
      </c:barChart>
      <c:catAx>
        <c:axId val="130159360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crossAx val="130160896"/>
        <c:crosses val="autoZero"/>
        <c:auto val="1"/>
        <c:lblAlgn val="ctr"/>
        <c:lblOffset val="100"/>
        <c:noMultiLvlLbl val="0"/>
      </c:catAx>
      <c:valAx>
        <c:axId val="1301608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01593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ivotFmts>
      <c:pivotFmt>
        <c:idx val="0"/>
        <c:spPr>
          <a:ln>
            <a:solidFill>
              <a:srgbClr val="0070C0"/>
            </a:solidFill>
          </a:ln>
        </c:spPr>
        <c:marker>
          <c:symbol val="circle"/>
          <c:size val="5"/>
          <c:spPr>
            <a:solidFill>
              <a:srgbClr val="0070C0"/>
            </a:solidFill>
            <a:ln>
              <a:solidFill>
                <a:srgbClr val="0070C0"/>
              </a:solidFill>
            </a:ln>
          </c:spPr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ru-RU"/>
            </a:p>
          </c:txPr>
          <c:dLblPos val="b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ln>
            <a:solidFill>
              <a:srgbClr val="FF0000"/>
            </a:solidFill>
          </a:ln>
        </c:spPr>
        <c:marker>
          <c:symbol val="circle"/>
          <c:size val="5"/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ru-RU"/>
            </a:p>
          </c:txPr>
          <c:dLblPos val="t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ln>
            <a:solidFill>
              <a:srgbClr val="0070C0"/>
            </a:solidFill>
          </a:ln>
        </c:spPr>
        <c:marker>
          <c:symbol val="circle"/>
          <c:size val="5"/>
          <c:spPr>
            <a:solidFill>
              <a:srgbClr val="0070C0"/>
            </a:solidFill>
            <a:ln>
              <a:solidFill>
                <a:srgbClr val="0070C0"/>
              </a:solidFill>
            </a:ln>
          </c:spPr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ru-RU"/>
            </a:p>
          </c:txPr>
          <c:dLblPos val="b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ln>
            <a:solidFill>
              <a:srgbClr val="FF0000"/>
            </a:solidFill>
          </a:ln>
        </c:spPr>
        <c:marker>
          <c:symbol val="circle"/>
          <c:size val="5"/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ru-RU"/>
            </a:p>
          </c:txPr>
          <c:dLblPos val="t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ln>
            <a:solidFill>
              <a:srgbClr val="0070C0"/>
            </a:solidFill>
          </a:ln>
        </c:spPr>
        <c:marker>
          <c:symbol val="circle"/>
          <c:size val="7"/>
          <c:spPr>
            <a:solidFill>
              <a:schemeClr val="bg1"/>
            </a:solidFill>
            <a:ln>
              <a:solidFill>
                <a:srgbClr val="0070C0"/>
              </a:solidFill>
            </a:ln>
          </c:spPr>
        </c:marker>
        <c:dLbl>
          <c:idx val="0"/>
          <c:spPr/>
          <c:txPr>
            <a:bodyPr/>
            <a:lstStyle/>
            <a:p>
              <a:pPr>
                <a:defRPr sz="1200"/>
              </a:pPr>
              <a:endParaRPr lang="ru-RU"/>
            </a:p>
          </c:txPr>
          <c:dLblPos val="b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ln>
            <a:solidFill>
              <a:srgbClr val="FF0000"/>
            </a:solidFill>
          </a:ln>
        </c:spPr>
        <c:marker>
          <c:symbol val="circle"/>
          <c:size val="7"/>
          <c:spPr>
            <a:solidFill>
              <a:schemeClr val="bg1"/>
            </a:solidFill>
            <a:ln>
              <a:solidFill>
                <a:srgbClr val="FF0000"/>
              </a:solidFill>
            </a:ln>
          </c:spPr>
        </c:marker>
        <c:dLbl>
          <c:idx val="0"/>
          <c:spPr/>
          <c:txPr>
            <a:bodyPr/>
            <a:lstStyle/>
            <a:p>
              <a:pPr>
                <a:defRPr sz="1200"/>
              </a:pPr>
              <a:endParaRPr lang="ru-RU"/>
            </a:p>
          </c:txPr>
          <c:dLblPos val="t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1.8730523674336145E-2"/>
          <c:y val="0.26478435128041428"/>
          <c:w val="0.96253895265132772"/>
          <c:h val="0.43968397531389658"/>
        </c:manualLayout>
      </c:layout>
      <c:lineChart>
        <c:grouping val="standard"/>
        <c:varyColors val="0"/>
        <c:ser>
          <c:idx val="0"/>
          <c:order val="0"/>
          <c:tx>
            <c:v> Конверсия от базы</c:v>
          </c:tx>
          <c:spPr>
            <a:ln>
              <a:solidFill>
                <a:schemeClr val="tx1"/>
              </a:solidFill>
            </a:ln>
          </c:spPr>
          <c:marker>
            <c:symbol val="circle"/>
            <c:size val="7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1"/>
              <c:layout>
                <c:manualLayout>
                  <c:x val="2.2486247130461649E-3"/>
                  <c:y val="-3.335071291764205E-2"/>
                </c:manualLayout>
              </c:layout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038-4DFE-8ED5-82B8B43DED5A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+mn-lt"/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8"/>
              <c:pt idx="0">
                <c:v>2018 3</c:v>
              </c:pt>
              <c:pt idx="1">
                <c:v>2018 4</c:v>
              </c:pt>
              <c:pt idx="2">
                <c:v>2018 5</c:v>
              </c:pt>
              <c:pt idx="3">
                <c:v>2018 6</c:v>
              </c:pt>
              <c:pt idx="4">
                <c:v>2018 7</c:v>
              </c:pt>
              <c:pt idx="5">
                <c:v>2018 8</c:v>
              </c:pt>
              <c:pt idx="6">
                <c:v>2018 9</c:v>
              </c:pt>
              <c:pt idx="7">
                <c:v>2018 10</c:v>
              </c:pt>
            </c:strLit>
          </c:cat>
          <c:val>
            <c:numLit>
              <c:formatCode>General</c:formatCode>
              <c:ptCount val="8"/>
              <c:pt idx="0">
                <c:v>4.364560017286994E-2</c:v>
              </c:pt>
              <c:pt idx="1">
                <c:v>1.7855319257576153E-2</c:v>
              </c:pt>
              <c:pt idx="2">
                <c:v>8.243951876050877E-2</c:v>
              </c:pt>
              <c:pt idx="3">
                <c:v>6.1573222770715363E-2</c:v>
              </c:pt>
              <c:pt idx="4">
                <c:v>9.627250926359808E-2</c:v>
              </c:pt>
              <c:pt idx="5">
                <c:v>0.10436282778714928</c:v>
              </c:pt>
              <c:pt idx="6">
                <c:v>6.5064028956161521E-2</c:v>
              </c:pt>
              <c:pt idx="7">
                <c:v>7.5787530461611269E-2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0-1F94-48A1-B4C2-26566D435B6D}"/>
            </c:ext>
          </c:extLst>
        </c:ser>
        <c:ser>
          <c:idx val="1"/>
          <c:order val="1"/>
          <c:tx>
            <c:v> Конверсия от контактов</c:v>
          </c:tx>
          <c:spPr>
            <a:ln>
              <a:solidFill>
                <a:schemeClr val="bg2">
                  <a:lumMod val="85000"/>
                </a:schemeClr>
              </a:solidFill>
            </a:ln>
          </c:spPr>
          <c:marker>
            <c:symbol val="circle"/>
            <c:size val="7"/>
            <c:spPr>
              <a:solidFill>
                <a:schemeClr val="bg2">
                  <a:lumMod val="75000"/>
                </a:schemeClr>
              </a:solidFill>
              <a:ln>
                <a:solidFill>
                  <a:schemeClr val="bg2">
                    <a:lumMod val="85000"/>
                  </a:schemeClr>
                </a:solidFill>
              </a:ln>
            </c:spPr>
          </c:marker>
          <c:dLbls>
            <c:dLbl>
              <c:idx val="1"/>
              <c:layout>
                <c:manualLayout>
                  <c:x val="-1.051939731308087E-2"/>
                  <c:y val="0"/>
                </c:manualLayout>
              </c:layout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038-4DFE-8ED5-82B8B43DED5A}"/>
                </c:ext>
              </c:extLst>
            </c:dLbl>
            <c:dLbl>
              <c:idx val="2"/>
              <c:layout>
                <c:manualLayout>
                  <c:x val="-4.1224913507043615E-17"/>
                  <c:y val="9.91852362385366E-3"/>
                </c:manualLayout>
              </c:layout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038-4DFE-8ED5-82B8B43DED5A}"/>
                </c:ext>
              </c:extLst>
            </c:dLbl>
            <c:dLbl>
              <c:idx val="3"/>
              <c:layout>
                <c:manualLayout>
                  <c:x val="7.889547984810702E-3"/>
                  <c:y val="0"/>
                </c:manualLayout>
              </c:layout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038-4DFE-8ED5-82B8B43DED5A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+mn-lt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Lit>
              <c:ptCount val="8"/>
              <c:pt idx="0">
                <c:v>2018 3</c:v>
              </c:pt>
              <c:pt idx="1">
                <c:v>2018 4</c:v>
              </c:pt>
              <c:pt idx="2">
                <c:v>2018 5</c:v>
              </c:pt>
              <c:pt idx="3">
                <c:v>2018 6</c:v>
              </c:pt>
              <c:pt idx="4">
                <c:v>2018 7</c:v>
              </c:pt>
              <c:pt idx="5">
                <c:v>2018 8</c:v>
              </c:pt>
              <c:pt idx="6">
                <c:v>2018 9</c:v>
              </c:pt>
              <c:pt idx="7">
                <c:v>2018 10</c:v>
              </c:pt>
            </c:strLit>
          </c:cat>
          <c:val>
            <c:numLit>
              <c:formatCode>General</c:formatCode>
              <c:ptCount val="8"/>
              <c:pt idx="0">
                <c:v>8.8811641335368702E-2</c:v>
              </c:pt>
              <c:pt idx="1">
                <c:v>5.832864202164259E-2</c:v>
              </c:pt>
              <c:pt idx="2">
                <c:v>0.19548317797844453</c:v>
              </c:pt>
              <c:pt idx="3">
                <c:v>0.10362841588672263</c:v>
              </c:pt>
              <c:pt idx="4">
                <c:v>0.14190112744315625</c:v>
              </c:pt>
              <c:pt idx="5">
                <c:v>0.16415078411114642</c:v>
              </c:pt>
              <c:pt idx="6">
                <c:v>0.12822801190802516</c:v>
              </c:pt>
              <c:pt idx="7">
                <c:v>0.11456200996485268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1-1F94-48A1-B4C2-26566D435B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9190656"/>
        <c:axId val="119192192"/>
      </c:lineChart>
      <c:catAx>
        <c:axId val="1191906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>
            <a:noFill/>
          </a:ln>
        </c:spPr>
        <c:txPr>
          <a:bodyPr/>
          <a:lstStyle/>
          <a:p>
            <a:pPr>
              <a:defRPr sz="950">
                <a:latin typeface="+mn-lt"/>
              </a:defRPr>
            </a:pPr>
            <a:endParaRPr lang="ru-RU"/>
          </a:p>
        </c:txPr>
        <c:crossAx val="119192192"/>
        <c:crosses val="autoZero"/>
        <c:auto val="1"/>
        <c:lblAlgn val="ctr"/>
        <c:lblOffset val="100"/>
        <c:noMultiLvlLbl val="0"/>
      </c:catAx>
      <c:valAx>
        <c:axId val="119192192"/>
        <c:scaling>
          <c:orientation val="minMax"/>
          <c:min val="-5.000000000000001E-2"/>
        </c:scaling>
        <c:delete val="1"/>
        <c:axPos val="l"/>
        <c:numFmt formatCode="General" sourceLinked="1"/>
        <c:majorTickMark val="out"/>
        <c:minorTickMark val="none"/>
        <c:tickLblPos val="nextTo"/>
        <c:crossAx val="11919065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"/>
          <c:y val="0.14872906796487342"/>
          <c:w val="0.76433244482571983"/>
          <c:h val="7.8606111274521745E-2"/>
        </c:manualLayout>
      </c:layout>
      <c:overlay val="0"/>
      <c:txPr>
        <a:bodyPr/>
        <a:lstStyle/>
        <a:p>
          <a:pPr>
            <a:defRPr sz="1000">
              <a:latin typeface="+mn-lt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900"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  <c:extLst/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noFill/>
          </c:spPr>
          <c:invertIfNegative val="0"/>
          <c:cat>
            <c:strRef>
              <c:f>Лист1!$A$2:$A$5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0.49</c:v>
                </c:pt>
                <c:pt idx="1">
                  <c:v>0.17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F3-4CD5-BE01-C3F087035C7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bg2">
                <a:lumMod val="85000"/>
              </a:schemeClr>
            </a:solidFill>
            <a:ln w="9525">
              <a:solidFill>
                <a:schemeClr val="tx1"/>
              </a:solidFill>
            </a:ln>
          </c:spPr>
          <c:invertIfNegative val="0"/>
          <c:cat>
            <c:strRef>
              <c:f>Лист1!$A$2:$A$5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0.08</c:v>
                </c:pt>
                <c:pt idx="1">
                  <c:v>0.66</c:v>
                </c:pt>
                <c:pt idx="2">
                  <c:v>0.99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9F3-4CD5-BE01-C3F087035C7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99F3-4CD5-BE01-C3F087035C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166228352"/>
        <c:axId val="166230272"/>
      </c:barChart>
      <c:catAx>
        <c:axId val="166228352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crossAx val="166230272"/>
        <c:crosses val="autoZero"/>
        <c:auto val="1"/>
        <c:lblAlgn val="ctr"/>
        <c:lblOffset val="100"/>
        <c:noMultiLvlLbl val="0"/>
      </c:catAx>
      <c:valAx>
        <c:axId val="1662302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62283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2">
                <a:lumMod val="85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Лист1!$A$2:$A$16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Лист1!$B$2:$B$16</c:f>
              <c:numCache>
                <c:formatCode>General</c:formatCode>
                <c:ptCount val="15"/>
                <c:pt idx="0">
                  <c:v>23</c:v>
                </c:pt>
                <c:pt idx="1">
                  <c:v>34</c:v>
                </c:pt>
                <c:pt idx="2">
                  <c:v>51</c:v>
                </c:pt>
                <c:pt idx="3">
                  <c:v>261</c:v>
                </c:pt>
                <c:pt idx="4">
                  <c:v>195</c:v>
                </c:pt>
                <c:pt idx="5">
                  <c:v>980</c:v>
                </c:pt>
                <c:pt idx="6">
                  <c:v>1908</c:v>
                </c:pt>
                <c:pt idx="7">
                  <c:v>1584</c:v>
                </c:pt>
                <c:pt idx="8">
                  <c:v>3584</c:v>
                </c:pt>
                <c:pt idx="9">
                  <c:v>7885</c:v>
                </c:pt>
                <c:pt idx="10">
                  <c:v>8355</c:v>
                </c:pt>
                <c:pt idx="11">
                  <c:v>4427</c:v>
                </c:pt>
                <c:pt idx="12">
                  <c:v>8872</c:v>
                </c:pt>
                <c:pt idx="13">
                  <c:v>18146</c:v>
                </c:pt>
                <c:pt idx="14">
                  <c:v>134332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D7-4ACF-8091-B2F942A4842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Лист1!$A$2:$A$16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Лист1!$C$2:$C$16</c:f>
              <c:numCache>
                <c:formatCode>General</c:formatCode>
                <c:ptCount val="15"/>
              </c:numCache>
            </c:numRef>
          </c:val>
          <c:extLst>
            <c:ext xmlns:c16="http://schemas.microsoft.com/office/drawing/2014/chart" uri="{C3380CC4-5D6E-409C-BE32-E72D297353CC}">
              <c16:uniqueId val="{00000001-61D7-4ACF-8091-B2F942A4842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Лист1!$A$2:$A$16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Лист1!$D$2:$D$16</c:f>
              <c:numCache>
                <c:formatCode>General</c:formatCode>
                <c:ptCount val="15"/>
              </c:numCache>
            </c:numRef>
          </c:val>
          <c:extLst>
            <c:ext xmlns:c16="http://schemas.microsoft.com/office/drawing/2014/chart" uri="{C3380CC4-5D6E-409C-BE32-E72D297353CC}">
              <c16:uniqueId val="{00000002-61D7-4ACF-8091-B2F942A484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130331008"/>
        <c:axId val="130332544"/>
      </c:barChart>
      <c:catAx>
        <c:axId val="130331008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crossAx val="130332544"/>
        <c:crosses val="autoZero"/>
        <c:auto val="1"/>
        <c:lblAlgn val="ctr"/>
        <c:lblOffset val="100"/>
        <c:noMultiLvlLbl val="0"/>
      </c:catAx>
      <c:valAx>
        <c:axId val="1303325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03310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2">
                <a:lumMod val="85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Лист1!$A$2:$A$16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Лист1!$B$2:$B$16</c:f>
              <c:numCache>
                <c:formatCode>General</c:formatCode>
                <c:ptCount val="15"/>
                <c:pt idx="0">
                  <c:v>2.9</c:v>
                </c:pt>
                <c:pt idx="1">
                  <c:v>1.2</c:v>
                </c:pt>
                <c:pt idx="2">
                  <c:v>4.9000000000000004</c:v>
                </c:pt>
                <c:pt idx="3">
                  <c:v>4</c:v>
                </c:pt>
                <c:pt idx="4">
                  <c:v>1.7</c:v>
                </c:pt>
                <c:pt idx="5">
                  <c:v>8.3000000000000007</c:v>
                </c:pt>
                <c:pt idx="6">
                  <c:v>7.6</c:v>
                </c:pt>
                <c:pt idx="7">
                  <c:v>6.2</c:v>
                </c:pt>
                <c:pt idx="8">
                  <c:v>6</c:v>
                </c:pt>
                <c:pt idx="9">
                  <c:v>7.1</c:v>
                </c:pt>
                <c:pt idx="10">
                  <c:v>18.899999999999999</c:v>
                </c:pt>
                <c:pt idx="11">
                  <c:v>7.2</c:v>
                </c:pt>
                <c:pt idx="12">
                  <c:v>11.7</c:v>
                </c:pt>
                <c:pt idx="13">
                  <c:v>6.9</c:v>
                </c:pt>
                <c:pt idx="14">
                  <c:v>17.5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DE-4D07-88F9-78CA171185E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Лист1!$A$2:$A$16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Лист1!$C$2:$C$16</c:f>
              <c:numCache>
                <c:formatCode>General</c:formatCode>
                <c:ptCount val="15"/>
              </c:numCache>
            </c:numRef>
          </c:val>
          <c:extLst>
            <c:ext xmlns:c16="http://schemas.microsoft.com/office/drawing/2014/chart" uri="{C3380CC4-5D6E-409C-BE32-E72D297353CC}">
              <c16:uniqueId val="{00000001-E9DE-4D07-88F9-78CA171185E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Лист1!$A$2:$A$16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Лист1!$D$2:$D$16</c:f>
              <c:numCache>
                <c:formatCode>General</c:formatCode>
                <c:ptCount val="15"/>
              </c:numCache>
            </c:numRef>
          </c:val>
          <c:extLst>
            <c:ext xmlns:c16="http://schemas.microsoft.com/office/drawing/2014/chart" uri="{C3380CC4-5D6E-409C-BE32-E72D297353CC}">
              <c16:uniqueId val="{00000002-E9DE-4D07-88F9-78CA171185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130296064"/>
        <c:axId val="130301952"/>
      </c:barChart>
      <c:catAx>
        <c:axId val="130296064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crossAx val="130301952"/>
        <c:crosses val="autoZero"/>
        <c:auto val="1"/>
        <c:lblAlgn val="ctr"/>
        <c:lblOffset val="100"/>
        <c:noMultiLvlLbl val="0"/>
      </c:catAx>
      <c:valAx>
        <c:axId val="1303019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02960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9620596205962072E-2"/>
          <c:y val="0.10457516339869284"/>
          <c:w val="0.88075880758807634"/>
          <c:h val="0.8235294117647058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2"/>
            </a:solidFill>
            <a:ln>
              <a:solidFill>
                <a:schemeClr val="tx1"/>
              </a:solidFill>
            </a:ln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E07A-479D-B610-02D789B7BCB6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E07A-479D-B610-02D789B7BCB6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E07A-479D-B610-02D789B7BCB6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E07A-479D-B610-02D789B7BCB6}"/>
              </c:ext>
            </c:extLst>
          </c:dPt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3.0000000000000002E-2</c:v>
                </c:pt>
                <c:pt idx="1">
                  <c:v>0.05</c:v>
                </c:pt>
                <c:pt idx="2">
                  <c:v>6.0000000000000019E-2</c:v>
                </c:pt>
                <c:pt idx="3">
                  <c:v>8.0000000000000029E-2</c:v>
                </c:pt>
                <c:pt idx="4">
                  <c:v>0.12000000000000002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07A-479D-B610-02D789B7BCB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5-E07A-479D-B610-02D789B7BCB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6-E07A-479D-B610-02D789B7BC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130159360"/>
        <c:axId val="130160896"/>
      </c:barChart>
      <c:catAx>
        <c:axId val="130159360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crossAx val="130160896"/>
        <c:crosses val="autoZero"/>
        <c:auto val="1"/>
        <c:lblAlgn val="ctr"/>
        <c:lblOffset val="100"/>
        <c:noMultiLvlLbl val="0"/>
      </c:catAx>
      <c:valAx>
        <c:axId val="1301608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01593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8292560861677726E-2"/>
          <c:y val="0.13048599260423702"/>
          <c:w val="0.88611991147392333"/>
          <c:h val="0.73902801479152602"/>
        </c:manualLayout>
      </c:layout>
      <c:bubbleChart>
        <c:varyColors val="0"/>
        <c:ser>
          <c:idx val="0"/>
          <c:order val="0"/>
          <c:spPr>
            <a:solidFill>
              <a:srgbClr val="1B7C96"/>
            </a:solidFill>
            <a:ln>
              <a:noFill/>
            </a:ln>
            <a:effectLst/>
          </c:spPr>
          <c:invertIfNegative val="0"/>
          <c:xVal>
            <c:numRef>
              <c:f>Лист1!$C$42:$G$42</c:f>
              <c:numCache>
                <c:formatCode>General</c:formatCode>
                <c:ptCount val="5"/>
                <c:pt idx="0">
                  <c:v>3</c:v>
                </c:pt>
                <c:pt idx="1">
                  <c:v>9</c:v>
                </c:pt>
                <c:pt idx="2">
                  <c:v>6</c:v>
                </c:pt>
                <c:pt idx="3">
                  <c:v>1</c:v>
                </c:pt>
                <c:pt idx="4">
                  <c:v>3</c:v>
                </c:pt>
              </c:numCache>
            </c:numRef>
          </c:xVal>
          <c:yVal>
            <c:numRef>
              <c:f>Лист1!$C$43:$G$43</c:f>
              <c:numCache>
                <c:formatCode>General</c:formatCode>
                <c:ptCount val="5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6</c:v>
                </c:pt>
                <c:pt idx="4">
                  <c:v>2</c:v>
                </c:pt>
              </c:numCache>
            </c:numRef>
          </c:yVal>
          <c:bubbleSize>
            <c:numRef>
              <c:f>Лист1!$C$44:$G$44</c:f>
              <c:numCache>
                <c:formatCode>General</c:formatCode>
                <c:ptCount val="5"/>
                <c:pt idx="0">
                  <c:v>6</c:v>
                </c:pt>
                <c:pt idx="1">
                  <c:v>8</c:v>
                </c:pt>
                <c:pt idx="2">
                  <c:v>3</c:v>
                </c:pt>
                <c:pt idx="3">
                  <c:v>5</c:v>
                </c:pt>
                <c:pt idx="4">
                  <c:v>3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0-0426-4267-A9FE-505EF6E1CC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496659776"/>
        <c:axId val="496664256"/>
      </c:bubbleChart>
      <c:valAx>
        <c:axId val="496659776"/>
        <c:scaling>
          <c:orientation val="minMax"/>
          <c:max val="12"/>
          <c:min val="0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96664256"/>
        <c:crosses val="autoZero"/>
        <c:crossBetween val="midCat"/>
      </c:valAx>
      <c:valAx>
        <c:axId val="4966642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9665977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ivotFmts>
      <c:pivotFmt>
        <c:idx val="0"/>
        <c:spPr>
          <a:ln>
            <a:solidFill>
              <a:srgbClr val="0070C0"/>
            </a:solidFill>
          </a:ln>
        </c:spPr>
        <c:marker>
          <c:symbol val="circle"/>
          <c:size val="5"/>
          <c:spPr>
            <a:solidFill>
              <a:srgbClr val="0070C0"/>
            </a:solidFill>
            <a:ln>
              <a:solidFill>
                <a:srgbClr val="0070C0"/>
              </a:solidFill>
            </a:ln>
          </c:spPr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ru-RU"/>
            </a:p>
          </c:txPr>
          <c:dLblPos val="b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ln>
            <a:solidFill>
              <a:srgbClr val="FF0000"/>
            </a:solidFill>
          </a:ln>
        </c:spPr>
        <c:marker>
          <c:symbol val="circle"/>
          <c:size val="5"/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ru-RU"/>
            </a:p>
          </c:txPr>
          <c:dLblPos val="t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ln>
            <a:solidFill>
              <a:srgbClr val="0070C0"/>
            </a:solidFill>
          </a:ln>
        </c:spPr>
        <c:marker>
          <c:symbol val="circle"/>
          <c:size val="5"/>
          <c:spPr>
            <a:solidFill>
              <a:srgbClr val="0070C0"/>
            </a:solidFill>
            <a:ln>
              <a:solidFill>
                <a:srgbClr val="0070C0"/>
              </a:solidFill>
            </a:ln>
          </c:spPr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ru-RU"/>
            </a:p>
          </c:txPr>
          <c:dLblPos val="b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ln>
            <a:solidFill>
              <a:srgbClr val="FF0000"/>
            </a:solidFill>
          </a:ln>
        </c:spPr>
        <c:marker>
          <c:symbol val="circle"/>
          <c:size val="5"/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ru-RU"/>
            </a:p>
          </c:txPr>
          <c:dLblPos val="t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ln>
            <a:solidFill>
              <a:srgbClr val="0070C0"/>
            </a:solidFill>
          </a:ln>
        </c:spPr>
        <c:marker>
          <c:symbol val="circle"/>
          <c:size val="7"/>
          <c:spPr>
            <a:solidFill>
              <a:schemeClr val="bg1"/>
            </a:solidFill>
            <a:ln>
              <a:solidFill>
                <a:srgbClr val="0070C0"/>
              </a:solidFill>
            </a:ln>
          </c:spPr>
        </c:marker>
        <c:dLbl>
          <c:idx val="0"/>
          <c:spPr/>
          <c:txPr>
            <a:bodyPr/>
            <a:lstStyle/>
            <a:p>
              <a:pPr>
                <a:defRPr sz="1200"/>
              </a:pPr>
              <a:endParaRPr lang="ru-RU"/>
            </a:p>
          </c:txPr>
          <c:dLblPos val="b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ln>
            <a:solidFill>
              <a:srgbClr val="FF0000"/>
            </a:solidFill>
          </a:ln>
        </c:spPr>
        <c:marker>
          <c:symbol val="circle"/>
          <c:size val="7"/>
          <c:spPr>
            <a:solidFill>
              <a:schemeClr val="bg1"/>
            </a:solidFill>
            <a:ln>
              <a:solidFill>
                <a:srgbClr val="FF0000"/>
              </a:solidFill>
            </a:ln>
          </c:spPr>
        </c:marker>
        <c:dLbl>
          <c:idx val="0"/>
          <c:spPr/>
          <c:txPr>
            <a:bodyPr/>
            <a:lstStyle/>
            <a:p>
              <a:pPr>
                <a:defRPr sz="1200"/>
              </a:pPr>
              <a:endParaRPr lang="ru-RU"/>
            </a:p>
          </c:txPr>
          <c:dLblPos val="t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1.8730523674336145E-2"/>
          <c:y val="0.26478435128041428"/>
          <c:w val="0.96253895265132772"/>
          <c:h val="0.43968397531389658"/>
        </c:manualLayout>
      </c:layout>
      <c:lineChart>
        <c:grouping val="standard"/>
        <c:varyColors val="0"/>
        <c:ser>
          <c:idx val="0"/>
          <c:order val="0"/>
          <c:tx>
            <c:v> Конверсия от базы</c:v>
          </c:tx>
          <c:spPr>
            <a:ln>
              <a:solidFill>
                <a:schemeClr val="tx1"/>
              </a:solidFill>
            </a:ln>
          </c:spPr>
          <c:marker>
            <c:symbol val="circle"/>
            <c:size val="7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1"/>
              <c:layout>
                <c:manualLayout>
                  <c:x val="2.2486247130461649E-3"/>
                  <c:y val="-3.335071291764205E-2"/>
                </c:manualLayout>
              </c:layout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038-4DFE-8ED5-82B8B43DED5A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+mn-lt"/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8"/>
              <c:pt idx="0">
                <c:v>2018 3</c:v>
              </c:pt>
              <c:pt idx="1">
                <c:v>2018 4</c:v>
              </c:pt>
              <c:pt idx="2">
                <c:v>2018 5</c:v>
              </c:pt>
              <c:pt idx="3">
                <c:v>2018 6</c:v>
              </c:pt>
              <c:pt idx="4">
                <c:v>2018 7</c:v>
              </c:pt>
              <c:pt idx="5">
                <c:v>2018 8</c:v>
              </c:pt>
              <c:pt idx="6">
                <c:v>2018 9</c:v>
              </c:pt>
              <c:pt idx="7">
                <c:v>2018 10</c:v>
              </c:pt>
            </c:strLit>
          </c:cat>
          <c:val>
            <c:numLit>
              <c:formatCode>General</c:formatCode>
              <c:ptCount val="8"/>
              <c:pt idx="0">
                <c:v>4.364560017286994E-2</c:v>
              </c:pt>
              <c:pt idx="1">
                <c:v>1.7855319257576153E-2</c:v>
              </c:pt>
              <c:pt idx="2">
                <c:v>8.243951876050877E-2</c:v>
              </c:pt>
              <c:pt idx="3">
                <c:v>6.1573222770715363E-2</c:v>
              </c:pt>
              <c:pt idx="4">
                <c:v>9.627250926359808E-2</c:v>
              </c:pt>
              <c:pt idx="5">
                <c:v>0.10436282778714928</c:v>
              </c:pt>
              <c:pt idx="6">
                <c:v>6.5064028956161521E-2</c:v>
              </c:pt>
              <c:pt idx="7">
                <c:v>7.5787530461611269E-2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0-1F94-48A1-B4C2-26566D435B6D}"/>
            </c:ext>
          </c:extLst>
        </c:ser>
        <c:ser>
          <c:idx val="1"/>
          <c:order val="1"/>
          <c:tx>
            <c:v> Конверсия от контактов</c:v>
          </c:tx>
          <c:spPr>
            <a:ln>
              <a:solidFill>
                <a:schemeClr val="bg2">
                  <a:lumMod val="85000"/>
                </a:schemeClr>
              </a:solidFill>
            </a:ln>
          </c:spPr>
          <c:marker>
            <c:symbol val="circle"/>
            <c:size val="7"/>
            <c:spPr>
              <a:solidFill>
                <a:schemeClr val="bg2">
                  <a:lumMod val="75000"/>
                </a:schemeClr>
              </a:solidFill>
              <a:ln>
                <a:solidFill>
                  <a:schemeClr val="bg2">
                    <a:lumMod val="85000"/>
                  </a:schemeClr>
                </a:solidFill>
              </a:ln>
            </c:spPr>
          </c:marker>
          <c:dLbls>
            <c:dLbl>
              <c:idx val="1"/>
              <c:layout>
                <c:manualLayout>
                  <c:x val="-1.051939731308087E-2"/>
                  <c:y val="0"/>
                </c:manualLayout>
              </c:layout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038-4DFE-8ED5-82B8B43DED5A}"/>
                </c:ext>
              </c:extLst>
            </c:dLbl>
            <c:dLbl>
              <c:idx val="2"/>
              <c:layout>
                <c:manualLayout>
                  <c:x val="-4.1224913507043615E-17"/>
                  <c:y val="9.91852362385366E-3"/>
                </c:manualLayout>
              </c:layout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038-4DFE-8ED5-82B8B43DED5A}"/>
                </c:ext>
              </c:extLst>
            </c:dLbl>
            <c:dLbl>
              <c:idx val="3"/>
              <c:layout>
                <c:manualLayout>
                  <c:x val="7.889547984810702E-3"/>
                  <c:y val="0"/>
                </c:manualLayout>
              </c:layout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038-4DFE-8ED5-82B8B43DED5A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+mn-lt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Lit>
              <c:ptCount val="8"/>
              <c:pt idx="0">
                <c:v>2018 3</c:v>
              </c:pt>
              <c:pt idx="1">
                <c:v>2018 4</c:v>
              </c:pt>
              <c:pt idx="2">
                <c:v>2018 5</c:v>
              </c:pt>
              <c:pt idx="3">
                <c:v>2018 6</c:v>
              </c:pt>
              <c:pt idx="4">
                <c:v>2018 7</c:v>
              </c:pt>
              <c:pt idx="5">
                <c:v>2018 8</c:v>
              </c:pt>
              <c:pt idx="6">
                <c:v>2018 9</c:v>
              </c:pt>
              <c:pt idx="7">
                <c:v>2018 10</c:v>
              </c:pt>
            </c:strLit>
          </c:cat>
          <c:val>
            <c:numLit>
              <c:formatCode>General</c:formatCode>
              <c:ptCount val="8"/>
              <c:pt idx="0">
                <c:v>8.8811641335368702E-2</c:v>
              </c:pt>
              <c:pt idx="1">
                <c:v>5.832864202164259E-2</c:v>
              </c:pt>
              <c:pt idx="2">
                <c:v>0.19548317797844453</c:v>
              </c:pt>
              <c:pt idx="3">
                <c:v>0.10362841588672263</c:v>
              </c:pt>
              <c:pt idx="4">
                <c:v>0.14190112744315625</c:v>
              </c:pt>
              <c:pt idx="5">
                <c:v>0.16415078411114642</c:v>
              </c:pt>
              <c:pt idx="6">
                <c:v>0.12822801190802516</c:v>
              </c:pt>
              <c:pt idx="7">
                <c:v>0.11456200996485268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1-1F94-48A1-B4C2-26566D435B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9190656"/>
        <c:axId val="119192192"/>
      </c:lineChart>
      <c:catAx>
        <c:axId val="1191906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>
            <a:noFill/>
          </a:ln>
        </c:spPr>
        <c:txPr>
          <a:bodyPr/>
          <a:lstStyle/>
          <a:p>
            <a:pPr>
              <a:defRPr sz="950">
                <a:latin typeface="+mn-lt"/>
              </a:defRPr>
            </a:pPr>
            <a:endParaRPr lang="ru-RU"/>
          </a:p>
        </c:txPr>
        <c:crossAx val="119192192"/>
        <c:crosses val="autoZero"/>
        <c:auto val="1"/>
        <c:lblAlgn val="ctr"/>
        <c:lblOffset val="100"/>
        <c:noMultiLvlLbl val="0"/>
      </c:catAx>
      <c:valAx>
        <c:axId val="119192192"/>
        <c:scaling>
          <c:orientation val="minMax"/>
          <c:min val="-5.000000000000001E-2"/>
        </c:scaling>
        <c:delete val="1"/>
        <c:axPos val="l"/>
        <c:numFmt formatCode="General" sourceLinked="1"/>
        <c:majorTickMark val="out"/>
        <c:minorTickMark val="none"/>
        <c:tickLblPos val="nextTo"/>
        <c:crossAx val="11919065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"/>
          <c:y val="0.14872906796487342"/>
          <c:w val="0.76433244482571983"/>
          <c:h val="7.8606111274521745E-2"/>
        </c:manualLayout>
      </c:layout>
      <c:overlay val="0"/>
      <c:txPr>
        <a:bodyPr/>
        <a:lstStyle/>
        <a:p>
          <a:pPr>
            <a:defRPr sz="1000">
              <a:latin typeface="+mn-lt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900"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  <c:extLst/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2">
                <a:lumMod val="85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Лист1!$A$2:$A$16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Лист1!$B$2:$B$16</c:f>
              <c:numCache>
                <c:formatCode>General</c:formatCode>
                <c:ptCount val="15"/>
                <c:pt idx="0">
                  <c:v>2.9</c:v>
                </c:pt>
                <c:pt idx="1">
                  <c:v>1.2</c:v>
                </c:pt>
                <c:pt idx="2">
                  <c:v>4.9000000000000004</c:v>
                </c:pt>
                <c:pt idx="3">
                  <c:v>4</c:v>
                </c:pt>
                <c:pt idx="4">
                  <c:v>1.7</c:v>
                </c:pt>
                <c:pt idx="5">
                  <c:v>8.3000000000000007</c:v>
                </c:pt>
                <c:pt idx="6">
                  <c:v>7.6</c:v>
                </c:pt>
                <c:pt idx="7">
                  <c:v>6.2</c:v>
                </c:pt>
                <c:pt idx="8">
                  <c:v>6</c:v>
                </c:pt>
                <c:pt idx="9">
                  <c:v>7.1</c:v>
                </c:pt>
                <c:pt idx="10">
                  <c:v>18.899999999999999</c:v>
                </c:pt>
                <c:pt idx="11">
                  <c:v>7.2</c:v>
                </c:pt>
                <c:pt idx="12">
                  <c:v>11.7</c:v>
                </c:pt>
                <c:pt idx="13">
                  <c:v>6.9</c:v>
                </c:pt>
                <c:pt idx="14">
                  <c:v>17.5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73-41D8-8D4A-9F7DD6DFF76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Лист1!$A$2:$A$16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Лист1!$C$2:$C$16</c:f>
              <c:numCache>
                <c:formatCode>General</c:formatCode>
                <c:ptCount val="15"/>
              </c:numCache>
            </c:numRef>
          </c:val>
          <c:extLst>
            <c:ext xmlns:c16="http://schemas.microsoft.com/office/drawing/2014/chart" uri="{C3380CC4-5D6E-409C-BE32-E72D297353CC}">
              <c16:uniqueId val="{00000001-D273-41D8-8D4A-9F7DD6DFF76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Лист1!$A$2:$A$16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Лист1!$D$2:$D$16</c:f>
              <c:numCache>
                <c:formatCode>General</c:formatCode>
                <c:ptCount val="15"/>
              </c:numCache>
            </c:numRef>
          </c:val>
          <c:extLst>
            <c:ext xmlns:c16="http://schemas.microsoft.com/office/drawing/2014/chart" uri="{C3380CC4-5D6E-409C-BE32-E72D297353CC}">
              <c16:uniqueId val="{00000002-D273-41D8-8D4A-9F7DD6DFF7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131407232"/>
        <c:axId val="131409024"/>
      </c:barChart>
      <c:catAx>
        <c:axId val="131407232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crossAx val="131409024"/>
        <c:crosses val="autoZero"/>
        <c:auto val="1"/>
        <c:lblAlgn val="ctr"/>
        <c:lblOffset val="100"/>
        <c:noMultiLvlLbl val="0"/>
      </c:catAx>
      <c:valAx>
        <c:axId val="1314090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14072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2">
                <a:lumMod val="85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Лист1!$A$2:$A$16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Лист1!$B$2:$B$16</c:f>
              <c:numCache>
                <c:formatCode>General</c:formatCode>
                <c:ptCount val="15"/>
                <c:pt idx="0">
                  <c:v>23</c:v>
                </c:pt>
                <c:pt idx="1">
                  <c:v>34</c:v>
                </c:pt>
                <c:pt idx="2">
                  <c:v>51</c:v>
                </c:pt>
                <c:pt idx="3">
                  <c:v>261</c:v>
                </c:pt>
                <c:pt idx="4">
                  <c:v>195</c:v>
                </c:pt>
                <c:pt idx="5">
                  <c:v>980</c:v>
                </c:pt>
                <c:pt idx="6">
                  <c:v>1908</c:v>
                </c:pt>
                <c:pt idx="7">
                  <c:v>1584</c:v>
                </c:pt>
                <c:pt idx="8">
                  <c:v>3584</c:v>
                </c:pt>
                <c:pt idx="9">
                  <c:v>7885</c:v>
                </c:pt>
                <c:pt idx="10">
                  <c:v>8355</c:v>
                </c:pt>
                <c:pt idx="11">
                  <c:v>4427</c:v>
                </c:pt>
                <c:pt idx="12">
                  <c:v>8872</c:v>
                </c:pt>
                <c:pt idx="13">
                  <c:v>18146</c:v>
                </c:pt>
                <c:pt idx="14">
                  <c:v>134332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C9-4147-80CC-47A7F3F2E53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Лист1!$A$2:$A$16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Лист1!$C$2:$C$16</c:f>
              <c:numCache>
                <c:formatCode>General</c:formatCode>
                <c:ptCount val="15"/>
              </c:numCache>
            </c:numRef>
          </c:val>
          <c:extLst>
            <c:ext xmlns:c16="http://schemas.microsoft.com/office/drawing/2014/chart" uri="{C3380CC4-5D6E-409C-BE32-E72D297353CC}">
              <c16:uniqueId val="{00000001-12C9-4147-80CC-47A7F3F2E53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Лист1!$A$2:$A$16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Лист1!$D$2:$D$16</c:f>
              <c:numCache>
                <c:formatCode>General</c:formatCode>
                <c:ptCount val="15"/>
              </c:numCache>
            </c:numRef>
          </c:val>
          <c:extLst>
            <c:ext xmlns:c16="http://schemas.microsoft.com/office/drawing/2014/chart" uri="{C3380CC4-5D6E-409C-BE32-E72D297353CC}">
              <c16:uniqueId val="{00000002-12C9-4147-80CC-47A7F3F2E5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131438080"/>
        <c:axId val="131439616"/>
      </c:barChart>
      <c:catAx>
        <c:axId val="131438080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crossAx val="131439616"/>
        <c:crosses val="autoZero"/>
        <c:auto val="1"/>
        <c:lblAlgn val="ctr"/>
        <c:lblOffset val="100"/>
        <c:noMultiLvlLbl val="0"/>
      </c:catAx>
      <c:valAx>
        <c:axId val="1314396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1438080"/>
        <c:crosses val="autoZero"/>
        <c:crossBetween val="between"/>
      </c:valAx>
    </c:plotArea>
    <c:plotVisOnly val="1"/>
    <c:dispBlanksAs val="gap"/>
    <c:showDLblsOverMax val="0"/>
  </c:chart>
  <c:spPr>
    <a:noFill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9620596205962072E-2"/>
          <c:y val="0.10457516339869287"/>
          <c:w val="0.8807588075880769"/>
          <c:h val="0.8235294117647058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noFill/>
            <a:ln>
              <a:solidFill>
                <a:schemeClr val="tx1"/>
              </a:solidFill>
            </a:ln>
          </c:spPr>
          <c:invertIfNegative val="0"/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3.0000000000000002E-2</c:v>
                </c:pt>
                <c:pt idx="1">
                  <c:v>0.05</c:v>
                </c:pt>
                <c:pt idx="2">
                  <c:v>6.0000000000000032E-2</c:v>
                </c:pt>
                <c:pt idx="3">
                  <c:v>8.0000000000000043E-2</c:v>
                </c:pt>
                <c:pt idx="4">
                  <c:v>0.12000000000000002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C7-4093-9EC4-D04F2C4AA98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1-6CC7-4093-9EC4-D04F2C4AA98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2-6CC7-4093-9EC4-D04F2C4AA9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130337408"/>
        <c:axId val="130392832"/>
      </c:barChart>
      <c:catAx>
        <c:axId val="130337408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crossAx val="130392832"/>
        <c:crosses val="autoZero"/>
        <c:auto val="1"/>
        <c:lblAlgn val="ctr"/>
        <c:lblOffset val="100"/>
        <c:noMultiLvlLbl val="0"/>
      </c:catAx>
      <c:valAx>
        <c:axId val="1303928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03374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ivotFmts>
      <c:pivotFmt>
        <c:idx val="0"/>
        <c:spPr>
          <a:ln>
            <a:solidFill>
              <a:srgbClr val="0070C0"/>
            </a:solidFill>
          </a:ln>
        </c:spPr>
        <c:marker>
          <c:symbol val="circle"/>
          <c:size val="5"/>
          <c:spPr>
            <a:solidFill>
              <a:srgbClr val="0070C0"/>
            </a:solidFill>
            <a:ln>
              <a:solidFill>
                <a:srgbClr val="0070C0"/>
              </a:solidFill>
            </a:ln>
          </c:spPr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ru-RU"/>
            </a:p>
          </c:txPr>
          <c:dLblPos val="b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ln>
            <a:solidFill>
              <a:srgbClr val="FF0000"/>
            </a:solidFill>
          </a:ln>
        </c:spPr>
        <c:marker>
          <c:symbol val="circle"/>
          <c:size val="5"/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ru-RU"/>
            </a:p>
          </c:txPr>
          <c:dLblPos val="t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ln>
            <a:solidFill>
              <a:srgbClr val="0070C0"/>
            </a:solidFill>
          </a:ln>
        </c:spPr>
        <c:marker>
          <c:symbol val="circle"/>
          <c:size val="5"/>
          <c:spPr>
            <a:solidFill>
              <a:srgbClr val="0070C0"/>
            </a:solidFill>
            <a:ln>
              <a:solidFill>
                <a:srgbClr val="0070C0"/>
              </a:solidFill>
            </a:ln>
          </c:spPr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ru-RU"/>
            </a:p>
          </c:txPr>
          <c:dLblPos val="b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ln>
            <a:solidFill>
              <a:srgbClr val="FF0000"/>
            </a:solidFill>
          </a:ln>
        </c:spPr>
        <c:marker>
          <c:symbol val="circle"/>
          <c:size val="5"/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ru-RU"/>
            </a:p>
          </c:txPr>
          <c:dLblPos val="t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ln>
            <a:solidFill>
              <a:srgbClr val="0070C0"/>
            </a:solidFill>
          </a:ln>
        </c:spPr>
        <c:marker>
          <c:symbol val="circle"/>
          <c:size val="7"/>
          <c:spPr>
            <a:solidFill>
              <a:schemeClr val="bg1"/>
            </a:solidFill>
            <a:ln>
              <a:solidFill>
                <a:srgbClr val="0070C0"/>
              </a:solidFill>
            </a:ln>
          </c:spPr>
        </c:marker>
        <c:dLbl>
          <c:idx val="0"/>
          <c:spPr/>
          <c:txPr>
            <a:bodyPr/>
            <a:lstStyle/>
            <a:p>
              <a:pPr>
                <a:defRPr sz="1200"/>
              </a:pPr>
              <a:endParaRPr lang="ru-RU"/>
            </a:p>
          </c:txPr>
          <c:dLblPos val="b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ln>
            <a:solidFill>
              <a:srgbClr val="FF0000"/>
            </a:solidFill>
          </a:ln>
        </c:spPr>
        <c:marker>
          <c:symbol val="circle"/>
          <c:size val="7"/>
          <c:spPr>
            <a:solidFill>
              <a:schemeClr val="bg1"/>
            </a:solidFill>
            <a:ln>
              <a:solidFill>
                <a:srgbClr val="FF0000"/>
              </a:solidFill>
            </a:ln>
          </c:spPr>
        </c:marker>
        <c:dLbl>
          <c:idx val="0"/>
          <c:spPr/>
          <c:txPr>
            <a:bodyPr/>
            <a:lstStyle/>
            <a:p>
              <a:pPr>
                <a:defRPr sz="1200"/>
              </a:pPr>
              <a:endParaRPr lang="ru-RU"/>
            </a:p>
          </c:txPr>
          <c:dLblPos val="t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1.8730523674336145E-2"/>
          <c:y val="0.33235191884798182"/>
          <c:w val="0.96253895265132772"/>
          <c:h val="0.39013442576434709"/>
        </c:manualLayout>
      </c:layout>
      <c:lineChart>
        <c:grouping val="standard"/>
        <c:varyColors val="0"/>
        <c:ser>
          <c:idx val="0"/>
          <c:order val="0"/>
          <c:tx>
            <c:v> Конверсия от базы</c:v>
          </c:tx>
          <c:spPr>
            <a:ln>
              <a:solidFill>
                <a:schemeClr val="tx1"/>
              </a:solidFill>
            </a:ln>
          </c:spPr>
          <c:marker>
            <c:symbol val="circle"/>
            <c:size val="7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1"/>
              <c:layout>
                <c:manualLayout>
                  <c:x val="2.2486247130461649E-3"/>
                  <c:y val="-3.335071291764205E-2"/>
                </c:manualLayout>
              </c:layout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C2D-4E0A-BD3E-E07DE11B7BB1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+mn-lt"/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8"/>
              <c:pt idx="0">
                <c:v>2018 3</c:v>
              </c:pt>
              <c:pt idx="1">
                <c:v>2018 4</c:v>
              </c:pt>
              <c:pt idx="2">
                <c:v>2018 5</c:v>
              </c:pt>
              <c:pt idx="3">
                <c:v>2018 6</c:v>
              </c:pt>
              <c:pt idx="4">
                <c:v>2018 7</c:v>
              </c:pt>
              <c:pt idx="5">
                <c:v>2018 8</c:v>
              </c:pt>
              <c:pt idx="6">
                <c:v>2018 9</c:v>
              </c:pt>
              <c:pt idx="7">
                <c:v>2018 10</c:v>
              </c:pt>
            </c:strLit>
          </c:cat>
          <c:val>
            <c:numLit>
              <c:formatCode>General</c:formatCode>
              <c:ptCount val="8"/>
              <c:pt idx="0">
                <c:v>4.364560017286994E-2</c:v>
              </c:pt>
              <c:pt idx="1">
                <c:v>1.7855319257576153E-2</c:v>
              </c:pt>
              <c:pt idx="2">
                <c:v>8.243951876050877E-2</c:v>
              </c:pt>
              <c:pt idx="3">
                <c:v>6.1573222770715363E-2</c:v>
              </c:pt>
              <c:pt idx="4">
                <c:v>9.627250926359808E-2</c:v>
              </c:pt>
              <c:pt idx="5">
                <c:v>0.10436282778714928</c:v>
              </c:pt>
              <c:pt idx="6">
                <c:v>6.5064028956161521E-2</c:v>
              </c:pt>
              <c:pt idx="7">
                <c:v>7.5787530461611269E-2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1-7C2D-4E0A-BD3E-E07DE11B7BB1}"/>
            </c:ext>
          </c:extLst>
        </c:ser>
        <c:ser>
          <c:idx val="1"/>
          <c:order val="1"/>
          <c:tx>
            <c:v> Конверсия от контактов</c:v>
          </c:tx>
          <c:spPr>
            <a:ln>
              <a:solidFill>
                <a:schemeClr val="bg2">
                  <a:lumMod val="85000"/>
                </a:schemeClr>
              </a:solidFill>
            </a:ln>
          </c:spPr>
          <c:marker>
            <c:symbol val="circle"/>
            <c:size val="7"/>
            <c:spPr>
              <a:solidFill>
                <a:schemeClr val="bg2">
                  <a:lumMod val="75000"/>
                </a:schemeClr>
              </a:solidFill>
              <a:ln>
                <a:solidFill>
                  <a:schemeClr val="bg2">
                    <a:lumMod val="85000"/>
                  </a:schemeClr>
                </a:solidFill>
              </a:ln>
            </c:spPr>
          </c:marker>
          <c:dLbls>
            <c:dLbl>
              <c:idx val="1"/>
              <c:layout>
                <c:manualLayout>
                  <c:x val="-1.051939731308087E-2"/>
                  <c:y val="0"/>
                </c:manualLayout>
              </c:layout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C2D-4E0A-BD3E-E07DE11B7BB1}"/>
                </c:ext>
              </c:extLst>
            </c:dLbl>
            <c:dLbl>
              <c:idx val="2"/>
              <c:layout>
                <c:manualLayout>
                  <c:x val="-4.1224913507043615E-17"/>
                  <c:y val="9.91852362385366E-3"/>
                </c:manualLayout>
              </c:layout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C2D-4E0A-BD3E-E07DE11B7BB1}"/>
                </c:ext>
              </c:extLst>
            </c:dLbl>
            <c:dLbl>
              <c:idx val="3"/>
              <c:layout>
                <c:manualLayout>
                  <c:x val="7.889547984810702E-3"/>
                  <c:y val="0"/>
                </c:manualLayout>
              </c:layout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C2D-4E0A-BD3E-E07DE11B7BB1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+mn-lt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Lit>
              <c:ptCount val="8"/>
              <c:pt idx="0">
                <c:v>2018 3</c:v>
              </c:pt>
              <c:pt idx="1">
                <c:v>2018 4</c:v>
              </c:pt>
              <c:pt idx="2">
                <c:v>2018 5</c:v>
              </c:pt>
              <c:pt idx="3">
                <c:v>2018 6</c:v>
              </c:pt>
              <c:pt idx="4">
                <c:v>2018 7</c:v>
              </c:pt>
              <c:pt idx="5">
                <c:v>2018 8</c:v>
              </c:pt>
              <c:pt idx="6">
                <c:v>2018 9</c:v>
              </c:pt>
              <c:pt idx="7">
                <c:v>2018 10</c:v>
              </c:pt>
            </c:strLit>
          </c:cat>
          <c:val>
            <c:numLit>
              <c:formatCode>General</c:formatCode>
              <c:ptCount val="8"/>
              <c:pt idx="0">
                <c:v>8.8811641335368702E-2</c:v>
              </c:pt>
              <c:pt idx="1">
                <c:v>5.832864202164259E-2</c:v>
              </c:pt>
              <c:pt idx="2">
                <c:v>0.19548317797844453</c:v>
              </c:pt>
              <c:pt idx="3">
                <c:v>0.10362841588672263</c:v>
              </c:pt>
              <c:pt idx="4">
                <c:v>0.14190112744315625</c:v>
              </c:pt>
              <c:pt idx="5">
                <c:v>0.16415078411114642</c:v>
              </c:pt>
              <c:pt idx="6">
                <c:v>0.12822801190802516</c:v>
              </c:pt>
              <c:pt idx="7">
                <c:v>0.11456200996485268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5-7C2D-4E0A-BD3E-E07DE11B7B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9190656"/>
        <c:axId val="119192192"/>
      </c:lineChart>
      <c:catAx>
        <c:axId val="1191906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>
            <a:noFill/>
          </a:ln>
        </c:spPr>
        <c:txPr>
          <a:bodyPr/>
          <a:lstStyle/>
          <a:p>
            <a:pPr>
              <a:defRPr sz="800">
                <a:latin typeface="+mn-lt"/>
              </a:defRPr>
            </a:pPr>
            <a:endParaRPr lang="ru-RU"/>
          </a:p>
        </c:txPr>
        <c:crossAx val="119192192"/>
        <c:crosses val="autoZero"/>
        <c:auto val="1"/>
        <c:lblAlgn val="ctr"/>
        <c:lblOffset val="100"/>
        <c:noMultiLvlLbl val="0"/>
      </c:catAx>
      <c:valAx>
        <c:axId val="119192192"/>
        <c:scaling>
          <c:orientation val="minMax"/>
          <c:min val="-5.000000000000001E-2"/>
        </c:scaling>
        <c:delete val="1"/>
        <c:axPos val="l"/>
        <c:numFmt formatCode="General" sourceLinked="1"/>
        <c:majorTickMark val="out"/>
        <c:minorTickMark val="none"/>
        <c:tickLblPos val="nextTo"/>
        <c:crossAx val="11919065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"/>
          <c:y val="0.21179222529616232"/>
          <c:w val="0.99094197036263254"/>
          <c:h val="7.8606111274521745E-2"/>
        </c:manualLayout>
      </c:layout>
      <c:overlay val="0"/>
      <c:txPr>
        <a:bodyPr/>
        <a:lstStyle/>
        <a:p>
          <a:pPr>
            <a:defRPr sz="1000">
              <a:latin typeface="+mn-lt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900"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  <c:extLst/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noFill/>
          </c:spPr>
          <c:invertIfNegative val="0"/>
          <c:cat>
            <c:strRef>
              <c:f>Лист1!$A$2:$A$5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0.4900000000000001</c:v>
                </c:pt>
                <c:pt idx="1">
                  <c:v>0.17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2F-4DD7-AFCA-A3FF41AD17A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bg2">
                <a:lumMod val="85000"/>
              </a:schemeClr>
            </a:solidFill>
            <a:ln w="9525">
              <a:solidFill>
                <a:schemeClr val="tx1"/>
              </a:solidFill>
            </a:ln>
          </c:spPr>
          <c:invertIfNegative val="0"/>
          <c:cat>
            <c:strRef>
              <c:f>Лист1!$A$2:$A$5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8.0000000000000029E-2</c:v>
                </c:pt>
                <c:pt idx="1">
                  <c:v>0.66000000000000025</c:v>
                </c:pt>
                <c:pt idx="2">
                  <c:v>0.99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42F-4DD7-AFCA-A3FF41AD17A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542F-4DD7-AFCA-A3FF41AD17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104195968"/>
        <c:axId val="119085312"/>
      </c:barChart>
      <c:catAx>
        <c:axId val="104195968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crossAx val="119085312"/>
        <c:crosses val="autoZero"/>
        <c:auto val="1"/>
        <c:lblAlgn val="ctr"/>
        <c:lblOffset val="100"/>
        <c:noMultiLvlLbl val="0"/>
      </c:catAx>
      <c:valAx>
        <c:axId val="1190853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41959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4.9903301560989084E-3"/>
          <c:w val="1"/>
          <c:h val="0.99500966984390105"/>
        </c:manualLayout>
      </c:layout>
      <c:areaChart>
        <c:grouping val="standard"/>
        <c:varyColors val="0"/>
        <c:ser>
          <c:idx val="1"/>
          <c:order val="0"/>
          <c:spPr>
            <a:solidFill>
              <a:srgbClr val="1B7C96">
                <a:lumMod val="40000"/>
                <a:lumOff val="60000"/>
              </a:srgbClr>
            </a:solidFill>
            <a:ln w="12700">
              <a:solidFill>
                <a:srgbClr val="1B7C96"/>
              </a:solidFill>
            </a:ln>
            <a:effectLst/>
          </c:spPr>
          <c:val>
            <c:numRef>
              <c:f>Лист1!$B$73:$M$73</c:f>
              <c:numCache>
                <c:formatCode>General</c:formatCode>
                <c:ptCount val="12"/>
                <c:pt idx="0">
                  <c:v>5</c:v>
                </c:pt>
                <c:pt idx="1">
                  <c:v>4</c:v>
                </c:pt>
                <c:pt idx="2">
                  <c:v>6</c:v>
                </c:pt>
                <c:pt idx="3">
                  <c:v>5</c:v>
                </c:pt>
                <c:pt idx="4">
                  <c:v>4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8</c:v>
                </c:pt>
                <c:pt idx="10">
                  <c:v>6</c:v>
                </c:pt>
                <c:pt idx="1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81-4352-A429-D3A75CAA78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6361168"/>
        <c:axId val="476362288"/>
      </c:areaChart>
      <c:catAx>
        <c:axId val="476361168"/>
        <c:scaling>
          <c:orientation val="minMax"/>
        </c:scaling>
        <c:delete val="1"/>
        <c:axPos val="b"/>
        <c:majorTickMark val="none"/>
        <c:minorTickMark val="none"/>
        <c:tickLblPos val="nextTo"/>
        <c:crossAx val="476362288"/>
        <c:crosses val="autoZero"/>
        <c:auto val="1"/>
        <c:lblAlgn val="ctr"/>
        <c:lblOffset val="100"/>
        <c:noMultiLvlLbl val="0"/>
      </c:catAx>
      <c:valAx>
        <c:axId val="4763622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76361168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1B7C96">
                <a:lumMod val="40000"/>
                <a:lumOff val="60000"/>
              </a:srgbClr>
            </a:solidFill>
            <a:ln>
              <a:solidFill>
                <a:srgbClr val="1B7C96"/>
              </a:solidFill>
            </a:ln>
            <a:effectLst/>
          </c:spPr>
          <c:invertIfNegative val="0"/>
          <c:cat>
            <c:strRef>
              <c:f>Лист1!$B$42:$B$45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Лист1!$C$42:$C$45</c:f>
              <c:numCache>
                <c:formatCode>General</c:formatCode>
                <c:ptCount val="4"/>
                <c:pt idx="0">
                  <c:v>3</c:v>
                </c:pt>
                <c:pt idx="1">
                  <c:v>5</c:v>
                </c:pt>
                <c:pt idx="2">
                  <c:v>6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08-4DCF-B90A-E6EC27B0CF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385311104"/>
        <c:axId val="385311664"/>
      </c:barChart>
      <c:catAx>
        <c:axId val="3853111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85311664"/>
        <c:crosses val="autoZero"/>
        <c:auto val="1"/>
        <c:lblAlgn val="ctr"/>
        <c:lblOffset val="100"/>
        <c:noMultiLvlLbl val="0"/>
      </c:catAx>
      <c:valAx>
        <c:axId val="3853116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85311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spPr>
            <a:solidFill>
              <a:srgbClr val="1B7C96">
                <a:lumMod val="40000"/>
                <a:lumOff val="60000"/>
              </a:srgbClr>
            </a:solidFill>
            <a:ln>
              <a:solidFill>
                <a:srgbClr val="1B7C96"/>
              </a:solidFill>
            </a:ln>
          </c:spPr>
          <c:dPt>
            <c:idx val="0"/>
            <c:bubble3D val="0"/>
            <c:spPr>
              <a:solidFill>
                <a:srgbClr val="2093B2"/>
              </a:solidFill>
              <a:ln>
                <a:solidFill>
                  <a:srgbClr val="1B7C96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F80-4D12-B4A2-5A8FAAE42C59}"/>
              </c:ext>
            </c:extLst>
          </c:dPt>
          <c:dPt>
            <c:idx val="1"/>
            <c:bubble3D val="0"/>
            <c:spPr>
              <a:solidFill>
                <a:srgbClr val="1B7C96">
                  <a:lumMod val="60000"/>
                  <a:lumOff val="40000"/>
                </a:srgbClr>
              </a:solidFill>
              <a:ln>
                <a:solidFill>
                  <a:srgbClr val="1B7C96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F80-4D12-B4A2-5A8FAAE42C59}"/>
              </c:ext>
            </c:extLst>
          </c:dPt>
          <c:dPt>
            <c:idx val="2"/>
            <c:bubble3D val="0"/>
            <c:spPr>
              <a:solidFill>
                <a:srgbClr val="1B7C96">
                  <a:lumMod val="40000"/>
                  <a:lumOff val="60000"/>
                </a:srgbClr>
              </a:solidFill>
              <a:ln>
                <a:solidFill>
                  <a:srgbClr val="1B7C96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F80-4D12-B4A2-5A8FAAE42C59}"/>
              </c:ext>
            </c:extLst>
          </c:dPt>
          <c:dPt>
            <c:idx val="3"/>
            <c:bubble3D val="0"/>
            <c:spPr>
              <a:solidFill>
                <a:srgbClr val="1B7C96">
                  <a:lumMod val="20000"/>
                  <a:lumOff val="80000"/>
                </a:srgbClr>
              </a:solidFill>
              <a:ln>
                <a:solidFill>
                  <a:srgbClr val="1B7C96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F80-4D12-B4A2-5A8FAAE42C59}"/>
              </c:ext>
            </c:extLst>
          </c:dPt>
          <c:cat>
            <c:strRef>
              <c:f>Лист1!$B$42:$B$45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Лист1!$C$42:$C$45</c:f>
              <c:numCache>
                <c:formatCode>General</c:formatCode>
                <c:ptCount val="4"/>
                <c:pt idx="0">
                  <c:v>3</c:v>
                </c:pt>
                <c:pt idx="1">
                  <c:v>5</c:v>
                </c:pt>
                <c:pt idx="2">
                  <c:v>6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F80-4D12-B4A2-5A8FAAE42C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4.9903301560989084E-3"/>
          <c:w val="1"/>
          <c:h val="0.99500966984390105"/>
        </c:manualLayout>
      </c:layout>
      <c:areaChart>
        <c:grouping val="standard"/>
        <c:varyColors val="0"/>
        <c:ser>
          <c:idx val="1"/>
          <c:order val="0"/>
          <c:spPr>
            <a:solidFill>
              <a:srgbClr val="1B7C96">
                <a:lumMod val="40000"/>
                <a:lumOff val="60000"/>
              </a:srgbClr>
            </a:solidFill>
            <a:ln w="12700">
              <a:solidFill>
                <a:srgbClr val="1B7C96"/>
              </a:solidFill>
            </a:ln>
            <a:effectLst/>
          </c:spPr>
          <c:val>
            <c:numRef>
              <c:f>Лист1!$B$73:$M$73</c:f>
              <c:numCache>
                <c:formatCode>General</c:formatCode>
                <c:ptCount val="12"/>
                <c:pt idx="0">
                  <c:v>5</c:v>
                </c:pt>
                <c:pt idx="1">
                  <c:v>4</c:v>
                </c:pt>
                <c:pt idx="2">
                  <c:v>6</c:v>
                </c:pt>
                <c:pt idx="3">
                  <c:v>5</c:v>
                </c:pt>
                <c:pt idx="4">
                  <c:v>4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8</c:v>
                </c:pt>
                <c:pt idx="10">
                  <c:v>6</c:v>
                </c:pt>
                <c:pt idx="1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D2-4AAD-9C35-8FEBAB82C1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6361168"/>
        <c:axId val="476362288"/>
      </c:areaChart>
      <c:catAx>
        <c:axId val="476361168"/>
        <c:scaling>
          <c:orientation val="minMax"/>
        </c:scaling>
        <c:delete val="1"/>
        <c:axPos val="b"/>
        <c:majorTickMark val="none"/>
        <c:minorTickMark val="none"/>
        <c:tickLblPos val="nextTo"/>
        <c:crossAx val="476362288"/>
        <c:crosses val="autoZero"/>
        <c:auto val="1"/>
        <c:lblAlgn val="ctr"/>
        <c:lblOffset val="100"/>
        <c:noMultiLvlLbl val="0"/>
      </c:catAx>
      <c:valAx>
        <c:axId val="4763622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76361168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418AB3"/>
            </a:solidFill>
            <a:ln>
              <a:noFill/>
            </a:ln>
            <a:effectLst/>
          </c:spPr>
          <c:invertIfNegative val="0"/>
          <c:cat>
            <c:strRef>
              <c:f>Лист1!$B$42:$B$45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Лист1!$C$42:$C$45</c:f>
              <c:numCache>
                <c:formatCode>General</c:formatCode>
                <c:ptCount val="4"/>
                <c:pt idx="0">
                  <c:v>3</c:v>
                </c:pt>
                <c:pt idx="1">
                  <c:v>5</c:v>
                </c:pt>
                <c:pt idx="2">
                  <c:v>6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F7-472A-AE1D-968FB2D74E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594075168"/>
        <c:axId val="473018224"/>
      </c:barChart>
      <c:catAx>
        <c:axId val="5940751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73018224"/>
        <c:crosses val="autoZero"/>
        <c:auto val="1"/>
        <c:lblAlgn val="ctr"/>
        <c:lblOffset val="100"/>
        <c:noMultiLvlLbl val="0"/>
      </c:catAx>
      <c:valAx>
        <c:axId val="4730182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94075168"/>
        <c:crosses val="autoZero"/>
        <c:crossBetween val="between"/>
      </c:valAx>
      <c:spPr>
        <a:solidFill>
          <a:sysClr val="window" lastClr="FFFFFF">
            <a:lumMod val="95000"/>
          </a:sysClr>
        </a:solidFill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1B7C96">
                <a:lumMod val="40000"/>
                <a:lumOff val="60000"/>
              </a:srgbClr>
            </a:solidFill>
            <a:ln>
              <a:solidFill>
                <a:srgbClr val="1B7C96"/>
              </a:solidFill>
            </a:ln>
            <a:effectLst/>
          </c:spPr>
          <c:invertIfNegative val="0"/>
          <c:cat>
            <c:strRef>
              <c:f>Лист1!$B$42:$B$45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Лист1!$C$42:$C$45</c:f>
              <c:numCache>
                <c:formatCode>General</c:formatCode>
                <c:ptCount val="4"/>
                <c:pt idx="0">
                  <c:v>3</c:v>
                </c:pt>
                <c:pt idx="1">
                  <c:v>5</c:v>
                </c:pt>
                <c:pt idx="2">
                  <c:v>6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D3-4344-8E8E-6329ABDB2A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385313904"/>
        <c:axId val="499310720"/>
      </c:barChart>
      <c:catAx>
        <c:axId val="3853139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99310720"/>
        <c:crosses val="autoZero"/>
        <c:auto val="1"/>
        <c:lblAlgn val="ctr"/>
        <c:lblOffset val="100"/>
        <c:noMultiLvlLbl val="0"/>
      </c:catAx>
      <c:valAx>
        <c:axId val="4993107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85313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1B7C96">
                <a:lumMod val="40000"/>
                <a:lumOff val="60000"/>
              </a:srgbClr>
            </a:solidFill>
            <a:ln>
              <a:solidFill>
                <a:srgbClr val="1B7C96"/>
              </a:solidFill>
            </a:ln>
            <a:effectLst/>
          </c:spPr>
          <c:invertIfNegative val="0"/>
          <c:cat>
            <c:strRef>
              <c:f>Лист1!$B$42:$B$45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Лист1!$C$42:$C$45</c:f>
              <c:numCache>
                <c:formatCode>General</c:formatCode>
                <c:ptCount val="4"/>
                <c:pt idx="0">
                  <c:v>3</c:v>
                </c:pt>
                <c:pt idx="1">
                  <c:v>5</c:v>
                </c:pt>
                <c:pt idx="2">
                  <c:v>6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35-40A6-BA13-AE5C70601D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385311104"/>
        <c:axId val="385311664"/>
      </c:barChart>
      <c:catAx>
        <c:axId val="3853111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85311664"/>
        <c:crosses val="autoZero"/>
        <c:auto val="1"/>
        <c:lblAlgn val="ctr"/>
        <c:lblOffset val="100"/>
        <c:noMultiLvlLbl val="0"/>
      </c:catAx>
      <c:valAx>
        <c:axId val="3853116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85311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spPr>
            <a:solidFill>
              <a:srgbClr val="1B7C96">
                <a:lumMod val="40000"/>
                <a:lumOff val="60000"/>
              </a:srgbClr>
            </a:solidFill>
            <a:ln>
              <a:solidFill>
                <a:srgbClr val="1B7C96"/>
              </a:solidFill>
            </a:ln>
          </c:spPr>
          <c:dPt>
            <c:idx val="0"/>
            <c:bubble3D val="0"/>
            <c:spPr>
              <a:solidFill>
                <a:srgbClr val="2093B2"/>
              </a:solidFill>
              <a:ln>
                <a:solidFill>
                  <a:srgbClr val="1B7C96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96D7-4208-A43B-CA716BF1EBFA}"/>
              </c:ext>
            </c:extLst>
          </c:dPt>
          <c:dPt>
            <c:idx val="1"/>
            <c:bubble3D val="0"/>
            <c:spPr>
              <a:solidFill>
                <a:srgbClr val="1B7C96">
                  <a:lumMod val="60000"/>
                  <a:lumOff val="40000"/>
                </a:srgbClr>
              </a:solidFill>
              <a:ln>
                <a:solidFill>
                  <a:srgbClr val="1B7C96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6D7-4208-A43B-CA716BF1EBFA}"/>
              </c:ext>
            </c:extLst>
          </c:dPt>
          <c:dPt>
            <c:idx val="2"/>
            <c:bubble3D val="0"/>
            <c:spPr>
              <a:solidFill>
                <a:srgbClr val="1B7C96">
                  <a:lumMod val="40000"/>
                  <a:lumOff val="60000"/>
                </a:srgbClr>
              </a:solidFill>
              <a:ln>
                <a:solidFill>
                  <a:srgbClr val="1B7C96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42F-460C-8E81-C11FBCEE390C}"/>
              </c:ext>
            </c:extLst>
          </c:dPt>
          <c:dPt>
            <c:idx val="3"/>
            <c:bubble3D val="0"/>
            <c:spPr>
              <a:solidFill>
                <a:srgbClr val="1B7C96">
                  <a:lumMod val="20000"/>
                  <a:lumOff val="80000"/>
                </a:srgbClr>
              </a:solidFill>
              <a:ln>
                <a:solidFill>
                  <a:srgbClr val="1B7C96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6D7-4208-A43B-CA716BF1EBFA}"/>
              </c:ext>
            </c:extLst>
          </c:dPt>
          <c:cat>
            <c:strRef>
              <c:f>Лист1!$B$42:$B$45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Лист1!$C$42:$C$45</c:f>
              <c:numCache>
                <c:formatCode>General</c:formatCode>
                <c:ptCount val="4"/>
                <c:pt idx="0">
                  <c:v>3</c:v>
                </c:pt>
                <c:pt idx="1">
                  <c:v>5</c:v>
                </c:pt>
                <c:pt idx="2">
                  <c:v>6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D7-4208-A43B-CA716BF1EB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74257"/>
            </a:solidFill>
            <a:ln>
              <a:noFill/>
            </a:ln>
            <a:effectLst/>
          </c:spPr>
          <c:invertIfNegative val="0"/>
          <c:cat>
            <c:strRef>
              <c:f>Лист1!$B$42:$B$45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Лист1!$C$42:$C$45</c:f>
              <c:numCache>
                <c:formatCode>General</c:formatCode>
                <c:ptCount val="4"/>
                <c:pt idx="0">
                  <c:v>3</c:v>
                </c:pt>
                <c:pt idx="1">
                  <c:v>5</c:v>
                </c:pt>
                <c:pt idx="2">
                  <c:v>6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01-44F2-816D-946B5A4D61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499986208"/>
        <c:axId val="499988448"/>
      </c:barChart>
      <c:catAx>
        <c:axId val="4999862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99988448"/>
        <c:crosses val="autoZero"/>
        <c:auto val="1"/>
        <c:lblAlgn val="ctr"/>
        <c:lblOffset val="100"/>
        <c:noMultiLvlLbl val="0"/>
      </c:catAx>
      <c:valAx>
        <c:axId val="4999884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99986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74257"/>
            </a:solidFill>
            <a:ln>
              <a:noFill/>
            </a:ln>
            <a:effectLst/>
          </c:spPr>
          <c:invertIfNegative val="0"/>
          <c:cat>
            <c:strRef>
              <c:f>Лист1!$B$42:$B$45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Лист1!$C$42:$C$45</c:f>
              <c:numCache>
                <c:formatCode>General</c:formatCode>
                <c:ptCount val="4"/>
                <c:pt idx="0">
                  <c:v>3</c:v>
                </c:pt>
                <c:pt idx="1">
                  <c:v>5</c:v>
                </c:pt>
                <c:pt idx="2">
                  <c:v>6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DA-4AE0-90A2-2A7254EB0D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242685136"/>
        <c:axId val="242684576"/>
      </c:barChart>
      <c:catAx>
        <c:axId val="2426851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42684576"/>
        <c:crosses val="autoZero"/>
        <c:auto val="1"/>
        <c:lblAlgn val="ctr"/>
        <c:lblOffset val="100"/>
        <c:noMultiLvlLbl val="0"/>
      </c:catAx>
      <c:valAx>
        <c:axId val="2426845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42685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187107" cy="849827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BF441A-0591-4B4F-B7C4-D8A46EB14A23}" type="datetimeFigureOut">
              <a:rPr lang="ru-RU" smtClean="0"/>
              <a:t>25.05.2019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AC819-D121-425F-8E5B-922D64261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9822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F60112-77A4-4210-B7E5-63C89BC121CC}" type="datetimeFigureOut">
              <a:rPr lang="ru-RU" smtClean="0"/>
              <a:t>25.05.2019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B86498-6B90-4E18-A817-4EF68EF9CE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49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407704" y="4045623"/>
            <a:ext cx="8256917" cy="864096"/>
          </a:xfrm>
        </p:spPr>
        <p:txBody>
          <a:bodyPr>
            <a:noAutofit/>
          </a:bodyPr>
          <a:lstStyle>
            <a:lvl1pPr algn="l">
              <a:defRPr sz="3200"/>
            </a:lvl1pPr>
          </a:lstStyle>
          <a:p>
            <a:r>
              <a:rPr lang="ru-RU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Название презентации</a:t>
            </a:r>
            <a:r>
              <a:rPr lang="en-US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Verdana 32 </a:t>
            </a:r>
            <a:r>
              <a:rPr lang="en-US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pt</a:t>
            </a:r>
            <a:r>
              <a:rPr lang="en-US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bold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3407705" y="5975283"/>
            <a:ext cx="6526521" cy="771896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/>
            <a:r>
              <a:rPr lang="ru-RU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Подзаголовок. Более подробное описание презентации. </a:t>
            </a:r>
            <a:r>
              <a:rPr lang="en-US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Verdana 18 </a:t>
            </a:r>
            <a:r>
              <a:rPr lang="en-US" sz="18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pt</a:t>
            </a:r>
            <a:r>
              <a:rPr lang="en-US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regular</a:t>
            </a:r>
            <a:endParaRPr lang="ru-RU" sz="1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051" y="5715021"/>
            <a:ext cx="2616200" cy="8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062" y="6125116"/>
            <a:ext cx="1409855" cy="472241"/>
          </a:xfrm>
          <a:prstGeom prst="rect">
            <a:avLst/>
          </a:prstGeom>
        </p:spPr>
      </p:pic>
      <p:sp>
        <p:nvSpPr>
          <p:cNvPr id="17" name="Рисунок 2"/>
          <p:cNvSpPr>
            <a:spLocks noGrp="1"/>
          </p:cNvSpPr>
          <p:nvPr>
            <p:ph type="pic" idx="12"/>
          </p:nvPr>
        </p:nvSpPr>
        <p:spPr>
          <a:xfrm>
            <a:off x="0" y="0"/>
            <a:ext cx="12192000" cy="33569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0179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215153" y="0"/>
            <a:ext cx="11725834" cy="6737674"/>
            <a:chOff x="215153" y="-26504"/>
            <a:chExt cx="11725834" cy="6737674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2"/>
            <a:srcRect l="5007" t="18198" r="28435" b="13420"/>
            <a:stretch/>
          </p:blipFill>
          <p:spPr>
            <a:xfrm>
              <a:off x="215153" y="-26504"/>
              <a:ext cx="11725834" cy="6737674"/>
            </a:xfrm>
            <a:prstGeom prst="rect">
              <a:avLst/>
            </a:prstGeom>
          </p:spPr>
        </p:pic>
        <p:sp>
          <p:nvSpPr>
            <p:cNvPr id="10" name="Прямоугольник 9"/>
            <p:cNvSpPr/>
            <p:nvPr/>
          </p:nvSpPr>
          <p:spPr>
            <a:xfrm>
              <a:off x="389965" y="3355585"/>
              <a:ext cx="551329" cy="1736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0" y="0"/>
            <a:ext cx="389965" cy="2085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1802035" y="0"/>
            <a:ext cx="389965" cy="2085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-4006"/>
            <a:ext cx="12210403" cy="6862005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latin typeface="Arial Narrow" panose="020B060602020203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904233"/>
            <a:ext cx="9144000" cy="2387600"/>
          </a:xfrm>
        </p:spPr>
        <p:txBody>
          <a:bodyPr anchor="b">
            <a:normAutofit/>
          </a:bodyPr>
          <a:lstStyle>
            <a:lvl1pPr algn="ctr">
              <a:defRPr sz="720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673127"/>
            <a:ext cx="9144000" cy="1552074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8753632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39420" y="6462366"/>
            <a:ext cx="751398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smtClean="0"/>
              <a:t>© Алексей Колоколов | Институт бизнес-аналитики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2271186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39420" y="1709738"/>
            <a:ext cx="1070803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39420" y="6462366"/>
            <a:ext cx="751398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smtClean="0"/>
              <a:t>© Алексей Колоколов | Институт бизнес-аналитики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5888107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39420" y="1740443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973420" y="1740443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39420" y="6462366"/>
            <a:ext cx="751398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smtClean="0"/>
              <a:t>© Алексей Колоколов | Институт бизнес-аналитики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072144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641008" y="1495635"/>
            <a:ext cx="5157787" cy="7062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1008" y="2359301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5973420" y="1495635"/>
            <a:ext cx="5183188" cy="7062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973420" y="2359301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39420" y="365125"/>
            <a:ext cx="10515600" cy="111074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758688" y="2228367"/>
            <a:ext cx="468000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6092688" y="2223743"/>
            <a:ext cx="468000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639420" y="6462366"/>
            <a:ext cx="751398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smtClean="0"/>
              <a:t>© Алексей Колоколов | Институт бизнес-аналитики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0155850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39420" y="6462366"/>
            <a:ext cx="751398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smtClean="0"/>
              <a:t>© Алексей Колоколов | Институт бизнес-аналитики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882218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669632" cy="365125"/>
          </a:xfrm>
          <a:prstGeom prst="rect">
            <a:avLst/>
          </a:prstGeom>
        </p:spPr>
        <p:txBody>
          <a:bodyPr/>
          <a:lstStyle/>
          <a:p>
            <a:fld id="{CE5000EA-4185-483B-B5FD-844C6F4BBED5}" type="datetimeFigureOut">
              <a:rPr lang="ru-RU" smtClean="0"/>
              <a:t>25.05.2019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© Алексей Колоколов | Институт бизнес-аналитики 2017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211055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669632" cy="365125"/>
          </a:xfrm>
          <a:prstGeom prst="rect">
            <a:avLst/>
          </a:prstGeom>
        </p:spPr>
        <p:txBody>
          <a:bodyPr/>
          <a:lstStyle/>
          <a:p>
            <a:fld id="{CE5000EA-4185-483B-B5FD-844C6F4BBED5}" type="datetimeFigureOut">
              <a:rPr lang="ru-RU" smtClean="0"/>
              <a:t>25.05.2019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© Алексей Колоколов | Институт бизнес-аналитики 2017</a:t>
            </a:r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658392"/>
      </p:ext>
    </p:extLst>
  </p:cSld>
  <p:clrMapOvr>
    <a:masterClrMapping/>
  </p:clrMapOvr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669632" cy="365125"/>
          </a:xfrm>
          <a:prstGeom prst="rect">
            <a:avLst/>
          </a:prstGeom>
        </p:spPr>
        <p:txBody>
          <a:bodyPr/>
          <a:lstStyle/>
          <a:p>
            <a:fld id="{CE5000EA-4185-483B-B5FD-844C6F4BBED5}" type="datetimeFigureOut">
              <a:rPr lang="ru-RU" smtClean="0"/>
              <a:t>25.05.2019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© Алексей Колоколов | Институт бизнес-аналитики 2017</a:t>
            </a:r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399011"/>
      </p:ext>
    </p:extLst>
  </p:cSld>
  <p:clrMapOvr>
    <a:masterClrMapping/>
  </p:clrMapOvr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669632" cy="365125"/>
          </a:xfrm>
          <a:prstGeom prst="rect">
            <a:avLst/>
          </a:prstGeom>
        </p:spPr>
        <p:txBody>
          <a:bodyPr/>
          <a:lstStyle/>
          <a:p>
            <a:fld id="{CE5000EA-4185-483B-B5FD-844C6F4BBED5}" type="datetimeFigureOut">
              <a:rPr lang="ru-RU" smtClean="0"/>
              <a:t>25.05.2019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© Алексей Колоколов | Институт бизнес-аналитики 2017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702656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062" y="6125116"/>
            <a:ext cx="1409855" cy="472241"/>
          </a:xfrm>
          <a:prstGeom prst="rect">
            <a:avLst/>
          </a:prstGeom>
        </p:spPr>
      </p:pic>
      <p:sp>
        <p:nvSpPr>
          <p:cNvPr id="15" name="Рисунок 2"/>
          <p:cNvSpPr>
            <a:spLocks noGrp="1"/>
          </p:cNvSpPr>
          <p:nvPr>
            <p:ph type="pic" idx="12"/>
          </p:nvPr>
        </p:nvSpPr>
        <p:spPr>
          <a:xfrm>
            <a:off x="1007437" y="2363191"/>
            <a:ext cx="10510479" cy="3657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7718" y="1484784"/>
            <a:ext cx="10470199" cy="372580"/>
          </a:xfrm>
        </p:spPr>
        <p:txBody>
          <a:bodyPr>
            <a:normAutofit/>
          </a:bodyPr>
          <a:lstStyle>
            <a:lvl1pPr marL="0" indent="0">
              <a:buNone/>
              <a:defRPr baseline="0">
                <a:solidFill>
                  <a:srgbClr val="0000CC"/>
                </a:solidFill>
              </a:defRPr>
            </a:lvl1pPr>
          </a:lstStyle>
          <a:p>
            <a:pPr algn="l"/>
            <a:endParaRPr lang="ru-RU" sz="1800" dirty="0">
              <a:solidFill>
                <a:schemeClr val="tx2">
                  <a:lumMod val="60000"/>
                  <a:lumOff val="4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1007438" y="274638"/>
            <a:ext cx="10510479" cy="994122"/>
          </a:xfrm>
        </p:spPr>
        <p:txBody>
          <a:bodyPr/>
          <a:lstStyle>
            <a:lvl1pPr algn="l">
              <a:defRPr/>
            </a:lvl1pPr>
          </a:lstStyle>
          <a:p>
            <a:endParaRPr lang="ru-RU" dirty="0"/>
          </a:p>
        </p:txBody>
      </p:sp>
      <p:sp>
        <p:nvSpPr>
          <p:cNvPr id="9" name="Дата 3"/>
          <p:cNvSpPr>
            <a:spLocks noGrp="1"/>
          </p:cNvSpPr>
          <p:nvPr>
            <p:ph type="dt" sz="half" idx="10"/>
          </p:nvPr>
        </p:nvSpPr>
        <p:spPr>
          <a:xfrm>
            <a:off x="1047715" y="6286520"/>
            <a:ext cx="2844800" cy="215922"/>
          </a:xfrm>
        </p:spPr>
        <p:txBody>
          <a:bodyPr anchor="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8968A-8B83-44BE-B609-481B6DB1DC82}" type="datetime4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 мая 2019 г.</a:t>
            </a:fld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1068160" y="6134435"/>
            <a:ext cx="34916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Группа Компаний ХОСТ</a:t>
            </a:r>
          </a:p>
        </p:txBody>
      </p:sp>
    </p:spTree>
    <p:extLst>
      <p:ext uri="{BB962C8B-B14F-4D97-AF65-F5344CB8AC3E}">
        <p14:creationId xmlns:p14="http://schemas.microsoft.com/office/powerpoint/2010/main" val="74284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669632" cy="365125"/>
          </a:xfrm>
          <a:prstGeom prst="rect">
            <a:avLst/>
          </a:prstGeom>
        </p:spPr>
        <p:txBody>
          <a:bodyPr/>
          <a:lstStyle/>
          <a:p>
            <a:fld id="{CE5000EA-4185-483B-B5FD-844C6F4BBED5}" type="datetimeFigureOut">
              <a:rPr lang="ru-RU" smtClean="0"/>
              <a:t>25.05.2019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© Алексей Колоколов | Институт бизнес-аналитики 2017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213839"/>
      </p:ext>
    </p:extLst>
  </p:cSld>
  <p:clrMapOvr>
    <a:masterClrMapping/>
  </p:clrMapOvr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831850" y="6493565"/>
            <a:ext cx="7321550" cy="27167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smtClean="0"/>
              <a:t>© Алексей Колоколов | Институт бизнес-аналитики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1358029"/>
      </p:ext>
    </p:extLst>
  </p:cSld>
  <p:clrMapOvr>
    <a:masterClrMapping/>
  </p:clrMapOvr>
  <p:hf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831850" y="6493565"/>
            <a:ext cx="7321550" cy="27167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smtClean="0"/>
              <a:t>© Алексей Колоколов | Институт бизнес-аналитики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2866341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6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 userDrawn="1"/>
        </p:nvSpPr>
        <p:spPr>
          <a:xfrm>
            <a:off x="0" y="-4006"/>
            <a:ext cx="12210403" cy="6862005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latin typeface="Arial Narrow" panose="020B060602020203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904233"/>
            <a:ext cx="9144000" cy="2387600"/>
          </a:xfrm>
        </p:spPr>
        <p:txBody>
          <a:bodyPr anchor="b">
            <a:normAutofit/>
          </a:bodyPr>
          <a:lstStyle>
            <a:lvl1pPr algn="ctr">
              <a:defRPr sz="720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673127"/>
            <a:ext cx="9144000" cy="1552074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1698842"/>
      </p:ext>
    </p:extLst>
  </p:cSld>
  <p:clrMapOvr>
    <a:masterClrMapping/>
  </p:clrMapOvr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39420" y="6462366"/>
            <a:ext cx="751398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smtClean="0"/>
              <a:t>© Алексей Колоколов | Институт бизнес-аналитики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8690592"/>
      </p:ext>
    </p:extLst>
  </p:cSld>
  <p:clrMapOvr>
    <a:masterClrMapping/>
  </p:clrMapOvr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39420" y="1709738"/>
            <a:ext cx="1070803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39420" y="6462366"/>
            <a:ext cx="751398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smtClean="0"/>
              <a:t>© Алексей Колоколов | Институт бизнес-аналитики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8315620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39420" y="1740443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973420" y="1740443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39420" y="6462366"/>
            <a:ext cx="751398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dirty="0" smtClean="0"/>
              <a:t>© Алексей Колоколов | Институт бизнес-аналитики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96469"/>
      </p:ext>
    </p:extLst>
  </p:cSld>
  <p:clrMapOvr>
    <a:masterClrMapping/>
  </p:clrMapOvr>
  <p:hf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641008" y="1495635"/>
            <a:ext cx="5157787" cy="7062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1008" y="2359301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5973420" y="1495635"/>
            <a:ext cx="5183188" cy="7062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973420" y="2359301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39420" y="365125"/>
            <a:ext cx="10515600" cy="111074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758688" y="2228367"/>
            <a:ext cx="468000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6092688" y="2223743"/>
            <a:ext cx="468000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639420" y="6462366"/>
            <a:ext cx="751398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smtClean="0"/>
              <a:t>© Алексей Колоколов | Институт бизнес-аналитики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5163382"/>
      </p:ext>
    </p:extLst>
  </p:cSld>
  <p:clrMapOvr>
    <a:masterClrMapping/>
  </p:clrMapOvr>
  <p:hf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39420" y="6462366"/>
            <a:ext cx="751398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smtClean="0"/>
              <a:t>© Алексей Колоколов | Институт бизнес-аналитики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640907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669632" cy="365125"/>
          </a:xfrm>
          <a:prstGeom prst="rect">
            <a:avLst/>
          </a:prstGeom>
        </p:spPr>
        <p:txBody>
          <a:bodyPr/>
          <a:lstStyle/>
          <a:p>
            <a:fld id="{CE5000EA-4185-483B-B5FD-844C6F4BBED5}" type="datetimeFigureOut">
              <a:rPr lang="ru-RU" smtClean="0"/>
              <a:t>25.05.2019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© Алексей Колоколов | Институт бизнес-аналитики 2017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07473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15" y="2060853"/>
            <a:ext cx="2616200" cy="8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062" y="6125116"/>
            <a:ext cx="1409855" cy="472241"/>
          </a:xfrm>
          <a:prstGeom prst="rect">
            <a:avLst/>
          </a:prstGeom>
        </p:spPr>
      </p:pic>
      <p:sp>
        <p:nvSpPr>
          <p:cNvPr id="2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7714" y="1484784"/>
            <a:ext cx="10382323" cy="372580"/>
          </a:xfrm>
        </p:spPr>
        <p:txBody>
          <a:bodyPr>
            <a:normAutofit/>
          </a:bodyPr>
          <a:lstStyle>
            <a:lvl1pPr marL="0" indent="0">
              <a:buNone/>
              <a:defRPr baseline="0"/>
            </a:lvl1pPr>
          </a:lstStyle>
          <a:p>
            <a:pPr algn="l"/>
            <a:endParaRPr lang="ru-RU" sz="1800" dirty="0">
              <a:solidFill>
                <a:schemeClr val="tx2">
                  <a:lumMod val="60000"/>
                  <a:lumOff val="4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9" name="Заголовок 1"/>
          <p:cNvSpPr>
            <a:spLocks noGrp="1"/>
          </p:cNvSpPr>
          <p:nvPr>
            <p:ph type="title"/>
          </p:nvPr>
        </p:nvSpPr>
        <p:spPr>
          <a:xfrm>
            <a:off x="1007437" y="274638"/>
            <a:ext cx="10422603" cy="994122"/>
          </a:xfrm>
        </p:spPr>
        <p:txBody>
          <a:bodyPr/>
          <a:lstStyle>
            <a:lvl1pPr algn="l">
              <a:defRPr/>
            </a:lvl1pPr>
          </a:lstStyle>
          <a:p>
            <a:endParaRPr lang="ru-RU" dirty="0"/>
          </a:p>
        </p:txBody>
      </p:sp>
      <p:sp>
        <p:nvSpPr>
          <p:cNvPr id="20" name="Текст 2"/>
          <p:cNvSpPr>
            <a:spLocks noGrp="1"/>
          </p:cNvSpPr>
          <p:nvPr>
            <p:ph type="body" idx="12"/>
          </p:nvPr>
        </p:nvSpPr>
        <p:spPr>
          <a:xfrm>
            <a:off x="1238215" y="3257448"/>
            <a:ext cx="2937572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1" name="Текст 2"/>
          <p:cNvSpPr>
            <a:spLocks noGrp="1"/>
          </p:cNvSpPr>
          <p:nvPr>
            <p:ph type="body" idx="13"/>
          </p:nvPr>
        </p:nvSpPr>
        <p:spPr>
          <a:xfrm>
            <a:off x="4667239" y="3261072"/>
            <a:ext cx="2937572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2" name="Текст 2"/>
          <p:cNvSpPr>
            <a:spLocks noGrp="1"/>
          </p:cNvSpPr>
          <p:nvPr>
            <p:ph type="body" idx="14"/>
          </p:nvPr>
        </p:nvSpPr>
        <p:spPr>
          <a:xfrm>
            <a:off x="8138303" y="3244469"/>
            <a:ext cx="2937572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3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1238215" y="2387020"/>
            <a:ext cx="2937572" cy="757641"/>
          </a:xfrm>
        </p:spPr>
        <p:txBody>
          <a:bodyPr anchor="b">
            <a:noAutofit/>
          </a:bodyPr>
          <a:lstStyle>
            <a:lvl1pPr marL="0" indent="0">
              <a:buNone/>
              <a:defRPr sz="4800" b="1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1.</a:t>
            </a:r>
          </a:p>
        </p:txBody>
      </p:sp>
      <p:sp>
        <p:nvSpPr>
          <p:cNvPr id="24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4667239" y="2348880"/>
            <a:ext cx="2937572" cy="757642"/>
          </a:xfrm>
        </p:spPr>
        <p:txBody>
          <a:bodyPr anchor="b">
            <a:noAutofit/>
          </a:bodyPr>
          <a:lstStyle>
            <a:lvl1pPr marL="0" indent="0">
              <a:buNone/>
              <a:defRPr sz="4800" b="1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2.</a:t>
            </a:r>
          </a:p>
        </p:txBody>
      </p:sp>
      <p:sp>
        <p:nvSpPr>
          <p:cNvPr id="25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8096263" y="2348880"/>
            <a:ext cx="2937572" cy="757642"/>
          </a:xfrm>
        </p:spPr>
        <p:txBody>
          <a:bodyPr anchor="b">
            <a:noAutofit/>
          </a:bodyPr>
          <a:lstStyle>
            <a:lvl1pPr marL="0" indent="0">
              <a:buNone/>
              <a:defRPr sz="4800" b="1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3.</a:t>
            </a:r>
          </a:p>
        </p:txBody>
      </p:sp>
      <p:sp>
        <p:nvSpPr>
          <p:cNvPr id="30" name="Текст 3"/>
          <p:cNvSpPr>
            <a:spLocks noGrp="1"/>
          </p:cNvSpPr>
          <p:nvPr>
            <p:ph type="body" sz="half" idx="2"/>
          </p:nvPr>
        </p:nvSpPr>
        <p:spPr>
          <a:xfrm>
            <a:off x="1238215" y="4005069"/>
            <a:ext cx="2937572" cy="212109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31" name="Текст 3"/>
          <p:cNvSpPr>
            <a:spLocks noGrp="1"/>
          </p:cNvSpPr>
          <p:nvPr>
            <p:ph type="body" sz="half" idx="18"/>
          </p:nvPr>
        </p:nvSpPr>
        <p:spPr>
          <a:xfrm>
            <a:off x="4655843" y="4038408"/>
            <a:ext cx="2937572" cy="212109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32" name="Текст 3"/>
          <p:cNvSpPr>
            <a:spLocks noGrp="1"/>
          </p:cNvSpPr>
          <p:nvPr>
            <p:ph type="body" sz="half" idx="19"/>
          </p:nvPr>
        </p:nvSpPr>
        <p:spPr>
          <a:xfrm>
            <a:off x="8112227" y="4015413"/>
            <a:ext cx="2937572" cy="212109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33" name="Дата 3"/>
          <p:cNvSpPr>
            <a:spLocks noGrp="1"/>
          </p:cNvSpPr>
          <p:nvPr>
            <p:ph type="dt" sz="half" idx="10"/>
          </p:nvPr>
        </p:nvSpPr>
        <p:spPr>
          <a:xfrm>
            <a:off x="1047715" y="6286520"/>
            <a:ext cx="2844800" cy="215922"/>
          </a:xfrm>
        </p:spPr>
        <p:txBody>
          <a:bodyPr anchor="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7CD40-2BDE-41F1-92FB-33600ACC5217}" type="datetime4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 мая 2019 г.</a:t>
            </a:fld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5" name="TextBox 34"/>
          <p:cNvSpPr txBox="1"/>
          <p:nvPr userDrawn="1"/>
        </p:nvSpPr>
        <p:spPr>
          <a:xfrm>
            <a:off x="1068160" y="6134435"/>
            <a:ext cx="34916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Группа Компаний ХОСТ</a:t>
            </a:r>
          </a:p>
        </p:txBody>
      </p:sp>
    </p:spTree>
    <p:extLst>
      <p:ext uri="{BB962C8B-B14F-4D97-AF65-F5344CB8AC3E}">
        <p14:creationId xmlns:p14="http://schemas.microsoft.com/office/powerpoint/2010/main" val="2832091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669632" cy="365125"/>
          </a:xfrm>
          <a:prstGeom prst="rect">
            <a:avLst/>
          </a:prstGeom>
        </p:spPr>
        <p:txBody>
          <a:bodyPr/>
          <a:lstStyle/>
          <a:p>
            <a:fld id="{CE5000EA-4185-483B-B5FD-844C6F4BBED5}" type="datetimeFigureOut">
              <a:rPr lang="ru-RU" smtClean="0"/>
              <a:t>25.05.2019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© Алексей Колоколов | Институт бизнес-аналитики 2017</a:t>
            </a:r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095862"/>
      </p:ext>
    </p:extLst>
  </p:cSld>
  <p:clrMapOvr>
    <a:masterClrMapping/>
  </p:clrMapOvr>
  <p:hf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669632" cy="365125"/>
          </a:xfrm>
          <a:prstGeom prst="rect">
            <a:avLst/>
          </a:prstGeom>
        </p:spPr>
        <p:txBody>
          <a:bodyPr/>
          <a:lstStyle/>
          <a:p>
            <a:fld id="{CE5000EA-4185-483B-B5FD-844C6F4BBED5}" type="datetimeFigureOut">
              <a:rPr lang="ru-RU" smtClean="0"/>
              <a:t>25.05.2019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© Алексей Колоколов | Институт бизнес-аналитики 2017</a:t>
            </a:r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838280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669632" cy="365125"/>
          </a:xfrm>
          <a:prstGeom prst="rect">
            <a:avLst/>
          </a:prstGeom>
        </p:spPr>
        <p:txBody>
          <a:bodyPr/>
          <a:lstStyle/>
          <a:p>
            <a:fld id="{CE5000EA-4185-483B-B5FD-844C6F4BBED5}" type="datetimeFigureOut">
              <a:rPr lang="ru-RU" smtClean="0"/>
              <a:t>25.05.2019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© Алексей Колоколов | Институт бизнес-аналитики 2017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50097"/>
      </p:ext>
    </p:extLst>
  </p:cSld>
  <p:clrMapOvr>
    <a:masterClrMapping/>
  </p:clrMapOvr>
  <p:hf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669632" cy="365125"/>
          </a:xfrm>
          <a:prstGeom prst="rect">
            <a:avLst/>
          </a:prstGeom>
        </p:spPr>
        <p:txBody>
          <a:bodyPr/>
          <a:lstStyle/>
          <a:p>
            <a:fld id="{CE5000EA-4185-483B-B5FD-844C6F4BBED5}" type="datetimeFigureOut">
              <a:rPr lang="ru-RU" smtClean="0"/>
              <a:t>25.05.2019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© Алексей Колоколов | Институт бизнес-аналитики 2017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299809"/>
      </p:ext>
    </p:extLst>
  </p:cSld>
  <p:clrMapOvr>
    <a:masterClrMapping/>
  </p:clrMapOvr>
  <p:hf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831850" y="6493565"/>
            <a:ext cx="7321550" cy="27167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smtClean="0"/>
              <a:t>© Алексей Колоколов | Институт бизнес-аналитики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5182626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831850" y="6493565"/>
            <a:ext cx="7321550" cy="27167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smtClean="0"/>
              <a:t>© Алексей Колоколов | Институт бизнес-аналитики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9189769"/>
      </p:ext>
    </p:extLst>
  </p:cSld>
  <p:clrMapOvr>
    <a:masterClrMapping/>
  </p:clrMapOvr>
  <p:hf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 userDrawn="1"/>
        </p:nvGrpSpPr>
        <p:grpSpPr>
          <a:xfrm>
            <a:off x="215153" y="0"/>
            <a:ext cx="11725834" cy="6737674"/>
            <a:chOff x="215153" y="-26504"/>
            <a:chExt cx="11725834" cy="6737674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2"/>
            <a:srcRect l="5007" t="18198" r="28435" b="13420"/>
            <a:stretch/>
          </p:blipFill>
          <p:spPr>
            <a:xfrm>
              <a:off x="215153" y="-26504"/>
              <a:ext cx="11725834" cy="6737674"/>
            </a:xfrm>
            <a:prstGeom prst="rect">
              <a:avLst/>
            </a:prstGeom>
          </p:spPr>
        </p:pic>
        <p:sp>
          <p:nvSpPr>
            <p:cNvPr id="13" name="Прямоугольник 12"/>
            <p:cNvSpPr/>
            <p:nvPr/>
          </p:nvSpPr>
          <p:spPr>
            <a:xfrm>
              <a:off x="389965" y="3355585"/>
              <a:ext cx="551329" cy="1736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Прямоугольник 13"/>
          <p:cNvSpPr/>
          <p:nvPr userDrawn="1"/>
        </p:nvSpPr>
        <p:spPr>
          <a:xfrm>
            <a:off x="0" y="-4006"/>
            <a:ext cx="12210403" cy="6862005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904233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673127"/>
            <a:ext cx="9144000" cy="1552074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9952148"/>
      </p:ext>
    </p:extLst>
  </p:cSld>
  <p:clrMapOvr>
    <a:masterClrMapping/>
  </p:clrMapOvr>
  <p:hf hd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317171"/>
      </p:ext>
    </p:extLst>
  </p:cSld>
  <p:clrMapOvr>
    <a:masterClrMapping/>
  </p:clrMapOvr>
  <p:hf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39420" y="1709738"/>
            <a:ext cx="1070803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39420" y="6462366"/>
            <a:ext cx="751398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© Алексей Колоколов | Институт бизнес-аналитики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1B7C96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850287"/>
      </p:ext>
    </p:extLst>
  </p:cSld>
  <p:clrMapOvr>
    <a:masterClrMapping/>
  </p:clrMapOvr>
  <p:hf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39420" y="1740443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973420" y="1740443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39420" y="6462366"/>
            <a:ext cx="751398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© Алексей Колоколов | Институт бизнес-аналитики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B7C96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604029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15" y="2060853"/>
            <a:ext cx="2616200" cy="8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062" y="6125116"/>
            <a:ext cx="1409855" cy="472241"/>
          </a:xfrm>
          <a:prstGeom prst="rect">
            <a:avLst/>
          </a:prstGeom>
        </p:spPr>
      </p:pic>
      <p:sp>
        <p:nvSpPr>
          <p:cNvPr id="2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7714" y="1484784"/>
            <a:ext cx="10382323" cy="372580"/>
          </a:xfrm>
        </p:spPr>
        <p:txBody>
          <a:bodyPr>
            <a:normAutofit/>
          </a:bodyPr>
          <a:lstStyle>
            <a:lvl1pPr marL="0" indent="0">
              <a:buNone/>
              <a:defRPr baseline="0"/>
            </a:lvl1pPr>
          </a:lstStyle>
          <a:p>
            <a:pPr algn="l"/>
            <a:endParaRPr lang="ru-RU" sz="1800" dirty="0">
              <a:solidFill>
                <a:schemeClr val="tx2">
                  <a:lumMod val="60000"/>
                  <a:lumOff val="4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9" name="Заголовок 1"/>
          <p:cNvSpPr>
            <a:spLocks noGrp="1"/>
          </p:cNvSpPr>
          <p:nvPr>
            <p:ph type="title"/>
          </p:nvPr>
        </p:nvSpPr>
        <p:spPr>
          <a:xfrm>
            <a:off x="1007437" y="274638"/>
            <a:ext cx="10422603" cy="994122"/>
          </a:xfrm>
        </p:spPr>
        <p:txBody>
          <a:bodyPr/>
          <a:lstStyle>
            <a:lvl1pPr algn="l">
              <a:defRPr/>
            </a:lvl1pPr>
          </a:lstStyle>
          <a:p>
            <a:endParaRPr lang="ru-RU" dirty="0"/>
          </a:p>
        </p:txBody>
      </p:sp>
      <p:sp>
        <p:nvSpPr>
          <p:cNvPr id="23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973392" y="2492895"/>
            <a:ext cx="1056117" cy="579752"/>
          </a:xfrm>
        </p:spPr>
        <p:txBody>
          <a:bodyPr anchor="b">
            <a:noAutofit/>
          </a:bodyPr>
          <a:lstStyle>
            <a:lvl1pPr marL="0" indent="0">
              <a:buNone/>
              <a:defRPr sz="3200" b="1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1.</a:t>
            </a:r>
          </a:p>
        </p:txBody>
      </p:sp>
      <p:sp>
        <p:nvSpPr>
          <p:cNvPr id="30" name="Текст 3"/>
          <p:cNvSpPr>
            <a:spLocks noGrp="1"/>
          </p:cNvSpPr>
          <p:nvPr>
            <p:ph type="body" sz="half" idx="2"/>
          </p:nvPr>
        </p:nvSpPr>
        <p:spPr>
          <a:xfrm>
            <a:off x="2351587" y="2492901"/>
            <a:ext cx="8990959" cy="576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7" name="Текст 3"/>
          <p:cNvSpPr>
            <a:spLocks noGrp="1"/>
          </p:cNvSpPr>
          <p:nvPr>
            <p:ph type="body" sz="half" idx="16"/>
          </p:nvPr>
        </p:nvSpPr>
        <p:spPr>
          <a:xfrm>
            <a:off x="2351587" y="3284989"/>
            <a:ext cx="8990959" cy="576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33" name="Текст 3"/>
          <p:cNvSpPr>
            <a:spLocks noGrp="1"/>
          </p:cNvSpPr>
          <p:nvPr>
            <p:ph type="body" sz="half" idx="17"/>
          </p:nvPr>
        </p:nvSpPr>
        <p:spPr>
          <a:xfrm>
            <a:off x="2351587" y="4149085"/>
            <a:ext cx="8990959" cy="576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34" name="Текст 3"/>
          <p:cNvSpPr>
            <a:spLocks noGrp="1"/>
          </p:cNvSpPr>
          <p:nvPr>
            <p:ph type="body" sz="half" idx="18"/>
          </p:nvPr>
        </p:nvSpPr>
        <p:spPr>
          <a:xfrm>
            <a:off x="2351587" y="5013181"/>
            <a:ext cx="8990959" cy="576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35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911424" y="3284984"/>
            <a:ext cx="1056117" cy="579752"/>
          </a:xfrm>
        </p:spPr>
        <p:txBody>
          <a:bodyPr anchor="b">
            <a:noAutofit/>
          </a:bodyPr>
          <a:lstStyle>
            <a:lvl1pPr marL="0" indent="0">
              <a:buNone/>
              <a:defRPr sz="3200" b="1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2.</a:t>
            </a:r>
          </a:p>
        </p:txBody>
      </p:sp>
      <p:sp>
        <p:nvSpPr>
          <p:cNvPr id="36" name="Текст 2"/>
          <p:cNvSpPr>
            <a:spLocks noGrp="1"/>
          </p:cNvSpPr>
          <p:nvPr>
            <p:ph type="body" idx="20" hasCustomPrompt="1"/>
          </p:nvPr>
        </p:nvSpPr>
        <p:spPr>
          <a:xfrm>
            <a:off x="911424" y="4149080"/>
            <a:ext cx="1056117" cy="579752"/>
          </a:xfrm>
        </p:spPr>
        <p:txBody>
          <a:bodyPr anchor="b">
            <a:noAutofit/>
          </a:bodyPr>
          <a:lstStyle>
            <a:lvl1pPr marL="0" indent="0">
              <a:buNone/>
              <a:defRPr sz="3200" b="1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3.</a:t>
            </a:r>
          </a:p>
        </p:txBody>
      </p:sp>
      <p:sp>
        <p:nvSpPr>
          <p:cNvPr id="37" name="Текст 2"/>
          <p:cNvSpPr>
            <a:spLocks noGrp="1"/>
          </p:cNvSpPr>
          <p:nvPr>
            <p:ph type="body" idx="21" hasCustomPrompt="1"/>
          </p:nvPr>
        </p:nvSpPr>
        <p:spPr>
          <a:xfrm>
            <a:off x="911424" y="5013176"/>
            <a:ext cx="1056117" cy="579752"/>
          </a:xfrm>
        </p:spPr>
        <p:txBody>
          <a:bodyPr anchor="b">
            <a:noAutofit/>
          </a:bodyPr>
          <a:lstStyle>
            <a:lvl1pPr marL="0" indent="0">
              <a:buNone/>
              <a:defRPr sz="3200" b="1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4.</a:t>
            </a:r>
          </a:p>
        </p:txBody>
      </p:sp>
      <p:sp>
        <p:nvSpPr>
          <p:cNvPr id="18" name="Дата 3"/>
          <p:cNvSpPr>
            <a:spLocks noGrp="1"/>
          </p:cNvSpPr>
          <p:nvPr>
            <p:ph type="dt" sz="half" idx="10"/>
          </p:nvPr>
        </p:nvSpPr>
        <p:spPr>
          <a:xfrm>
            <a:off x="1047715" y="6286520"/>
            <a:ext cx="2844800" cy="215922"/>
          </a:xfrm>
        </p:spPr>
        <p:txBody>
          <a:bodyPr anchor="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EF6A26-3263-429B-8A9D-E24CE501FBB5}" type="datetime4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 мая 2019 г.</a:t>
            </a:fld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1068160" y="6134435"/>
            <a:ext cx="34916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Группа Компаний ХОСТ</a:t>
            </a:r>
          </a:p>
        </p:txBody>
      </p:sp>
    </p:spTree>
    <p:extLst>
      <p:ext uri="{BB962C8B-B14F-4D97-AF65-F5344CB8AC3E}">
        <p14:creationId xmlns:p14="http://schemas.microsoft.com/office/powerpoint/2010/main" val="4075737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641008" y="1495635"/>
            <a:ext cx="5157787" cy="7062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1008" y="2359301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5973420" y="1495635"/>
            <a:ext cx="5183188" cy="7062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973420" y="2359301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39420" y="365125"/>
            <a:ext cx="10515600" cy="111074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758688" y="2228367"/>
            <a:ext cx="468000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6092688" y="2223743"/>
            <a:ext cx="468000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639420" y="6462366"/>
            <a:ext cx="751398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© Алексей Колоколов | Институт бизнес-аналитики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1B7C96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7081962"/>
      </p:ext>
    </p:extLst>
  </p:cSld>
  <p:clrMapOvr>
    <a:masterClrMapping/>
  </p:clrMapOvr>
  <p:hf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39420" y="6462366"/>
            <a:ext cx="751398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© Алексей Колоколов | Институт бизнес-аналитики 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B7C96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668408"/>
      </p:ext>
    </p:extLst>
  </p:cSld>
  <p:clrMapOvr>
    <a:masterClrMapping/>
  </p:clrMapOvr>
  <p:hf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66963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5000EA-4185-483B-B5FD-844C6F4BBED5}" type="datetimeFigureOut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25.05.2019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742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Алексей Колоколов | Институт бизнес-аналитики 2017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742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742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195855"/>
      </p:ext>
    </p:extLst>
  </p:cSld>
  <p:clrMapOvr>
    <a:masterClrMapping/>
  </p:clrMapOvr>
  <p:hf hd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66963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5000EA-4185-483B-B5FD-844C6F4BBED5}" type="datetimeFigureOut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25.05.2019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742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Алексей Колоколов | Институт бизнес-аналитики 2017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742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742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827129"/>
      </p:ext>
    </p:extLst>
  </p:cSld>
  <p:clrMapOvr>
    <a:masterClrMapping/>
  </p:clrMapOvr>
  <p:hf hd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66963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5000EA-4185-483B-B5FD-844C6F4BBED5}" type="datetimeFigureOut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25.05.2019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742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Алексей Колоколов | Институт бизнес-аналитики 2017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742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742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858415"/>
      </p:ext>
    </p:extLst>
  </p:cSld>
  <p:clrMapOvr>
    <a:masterClrMapping/>
  </p:clrMapOvr>
  <p:hf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66963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5000EA-4185-483B-B5FD-844C6F4BBED5}" type="datetimeFigureOut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25.05.2019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742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Алексей Колоколов | Институт бизнес-аналитики 2017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742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742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255431"/>
      </p:ext>
    </p:extLst>
  </p:cSld>
  <p:clrMapOvr>
    <a:masterClrMapping/>
  </p:clrMapOvr>
  <p:hf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66963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5000EA-4185-483B-B5FD-844C6F4BBED5}" type="datetimeFigureOut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25.05.2019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742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Алексей Колоколов | Институт бизнес-аналитики 2017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742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742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94061"/>
      </p:ext>
    </p:extLst>
  </p:cSld>
  <p:clrMapOvr>
    <a:masterClrMapping/>
  </p:clrMapOvr>
  <p:hf hd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831850" y="6493565"/>
            <a:ext cx="7321550" cy="27167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© Алексей Колоколов | Институт бизнес-аналитики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1B7C96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711840"/>
      </p:ext>
    </p:extLst>
  </p:cSld>
  <p:clrMapOvr>
    <a:masterClrMapping/>
  </p:clrMapOvr>
  <p:hf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831850" y="6493565"/>
            <a:ext cx="7321550" cy="27167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© Алексей Колоколов | Институт бизнес-аналитики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1B7C96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327715"/>
      </p:ext>
    </p:extLst>
  </p:cSld>
  <p:clrMapOvr>
    <a:masterClrMapping/>
  </p:clrMapOvr>
  <p:hf hd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6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 userDrawn="1"/>
        </p:nvSpPr>
        <p:spPr>
          <a:xfrm>
            <a:off x="0" y="-4006"/>
            <a:ext cx="12210403" cy="6862005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904233"/>
            <a:ext cx="9144000" cy="2387600"/>
          </a:xfrm>
        </p:spPr>
        <p:txBody>
          <a:bodyPr anchor="b">
            <a:normAutofit/>
          </a:bodyPr>
          <a:lstStyle>
            <a:lvl1pPr algn="ctr">
              <a:defRPr sz="720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673127"/>
            <a:ext cx="9144000" cy="1552074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7149497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7436" y="2420889"/>
            <a:ext cx="4986965" cy="3456385"/>
          </a:xfrm>
        </p:spPr>
        <p:txBody>
          <a:bodyPr/>
          <a:lstStyle>
            <a:lvl1pPr marL="0" indent="0">
              <a:buNone/>
              <a:defRPr sz="1400" b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2420889"/>
            <a:ext cx="5384800" cy="345638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4"/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062" y="6125116"/>
            <a:ext cx="1409855" cy="472241"/>
          </a:xfrm>
          <a:prstGeom prst="rect">
            <a:avLst/>
          </a:prstGeom>
        </p:spPr>
      </p:pic>
      <p:sp>
        <p:nvSpPr>
          <p:cNvPr id="15" name="Подзаголовок 2"/>
          <p:cNvSpPr>
            <a:spLocks noGrp="1"/>
          </p:cNvSpPr>
          <p:nvPr>
            <p:ph type="subTitle" idx="12"/>
          </p:nvPr>
        </p:nvSpPr>
        <p:spPr>
          <a:xfrm>
            <a:off x="1047717" y="1484784"/>
            <a:ext cx="10470199" cy="372580"/>
          </a:xfrm>
        </p:spPr>
        <p:txBody>
          <a:bodyPr>
            <a:normAutofit/>
          </a:bodyPr>
          <a:lstStyle>
            <a:lvl1pPr marL="0" indent="0">
              <a:buNone/>
              <a:defRPr baseline="0"/>
            </a:lvl1pPr>
          </a:lstStyle>
          <a:p>
            <a:pPr algn="l"/>
            <a:endParaRPr lang="ru-RU" sz="1800" dirty="0">
              <a:solidFill>
                <a:schemeClr val="tx2">
                  <a:lumMod val="60000"/>
                  <a:lumOff val="4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8216" y="2014528"/>
            <a:ext cx="2616200" cy="8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1007437" y="274638"/>
            <a:ext cx="10510479" cy="994122"/>
          </a:xfrm>
        </p:spPr>
        <p:txBody>
          <a:bodyPr/>
          <a:lstStyle>
            <a:lvl1pPr algn="l">
              <a:defRPr/>
            </a:lvl1pPr>
          </a:lstStyle>
          <a:p>
            <a:endParaRPr lang="ru-RU" dirty="0"/>
          </a:p>
        </p:txBody>
      </p:sp>
      <p:sp>
        <p:nvSpPr>
          <p:cNvPr id="10" name="Дата 3"/>
          <p:cNvSpPr>
            <a:spLocks noGrp="1"/>
          </p:cNvSpPr>
          <p:nvPr>
            <p:ph type="dt" sz="half" idx="10"/>
          </p:nvPr>
        </p:nvSpPr>
        <p:spPr>
          <a:xfrm>
            <a:off x="1047715" y="6286520"/>
            <a:ext cx="2844800" cy="215922"/>
          </a:xfrm>
        </p:spPr>
        <p:txBody>
          <a:bodyPr anchor="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7EDB8B-1D87-4A74-9B3D-82CC58B63598}" type="datetime4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 мая 2019 г.</a:t>
            </a:fld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68160" y="6134435"/>
            <a:ext cx="34916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Группа Компаний ХОСТ</a:t>
            </a:r>
          </a:p>
        </p:txBody>
      </p:sp>
    </p:spTree>
    <p:extLst>
      <p:ext uri="{BB962C8B-B14F-4D97-AF65-F5344CB8AC3E}">
        <p14:creationId xmlns:p14="http://schemas.microsoft.com/office/powerpoint/2010/main" val="438669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281774"/>
      </p:ext>
    </p:extLst>
  </p:cSld>
  <p:clrMapOvr>
    <a:masterClrMapping/>
  </p:clrMapOvr>
  <p:hf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39420" y="1709738"/>
            <a:ext cx="1070803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39420" y="6462366"/>
            <a:ext cx="751398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© Алексей Колоколов | Институт бизнес-аналитики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1B7C96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885395"/>
      </p:ext>
    </p:extLst>
  </p:cSld>
  <p:clrMapOvr>
    <a:masterClrMapping/>
  </p:clrMapOvr>
  <p:hf hd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39420" y="1740443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973420" y="1740443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39420" y="6462366"/>
            <a:ext cx="751398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© Алексей Колоколов | Институт бизнес-аналитики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B7C96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303443"/>
      </p:ext>
    </p:extLst>
  </p:cSld>
  <p:clrMapOvr>
    <a:masterClrMapping/>
  </p:clrMapOvr>
  <p:hf hd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641008" y="1495635"/>
            <a:ext cx="5157787" cy="7062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1008" y="2359301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5973420" y="1495635"/>
            <a:ext cx="5183188" cy="7062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973420" y="2359301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39420" y="365125"/>
            <a:ext cx="10515600" cy="111074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758688" y="2228367"/>
            <a:ext cx="468000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6092688" y="2223743"/>
            <a:ext cx="468000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639420" y="6462366"/>
            <a:ext cx="751398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© Алексей Колоколов | Институт бизнес-аналитики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1B7C96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091958"/>
      </p:ext>
    </p:extLst>
  </p:cSld>
  <p:clrMapOvr>
    <a:masterClrMapping/>
  </p:clrMapOvr>
  <p:hf hd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39420" y="6462366"/>
            <a:ext cx="751398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© Алексей Колоколов | Институт бизнес-аналитики 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B7C96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175542"/>
      </p:ext>
    </p:extLst>
  </p:cSld>
  <p:clrMapOvr>
    <a:masterClrMapping/>
  </p:clrMapOvr>
  <p:hf hd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66963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5000EA-4185-483B-B5FD-844C6F4BBED5}" type="datetimeFigureOut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25.05.2019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742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Алексей Колоколов | Институт бизнес-аналитики 2017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742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742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010440"/>
      </p:ext>
    </p:extLst>
  </p:cSld>
  <p:clrMapOvr>
    <a:masterClrMapping/>
  </p:clrMapOvr>
  <p:hf hd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66963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5000EA-4185-483B-B5FD-844C6F4BBED5}" type="datetimeFigureOut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25.05.2019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742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Алексей Колоколов | Институт бизнес-аналитики 2017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742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742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291419"/>
      </p:ext>
    </p:extLst>
  </p:cSld>
  <p:clrMapOvr>
    <a:masterClrMapping/>
  </p:clrMapOvr>
  <p:hf hd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66963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5000EA-4185-483B-B5FD-844C6F4BBED5}" type="datetimeFigureOut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25.05.2019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742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Алексей Колоколов | Институт бизнес-аналитики 2017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742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742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63289"/>
      </p:ext>
    </p:extLst>
  </p:cSld>
  <p:clrMapOvr>
    <a:masterClrMapping/>
  </p:clrMapOvr>
  <p:hf hd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66963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5000EA-4185-483B-B5FD-844C6F4BBED5}" type="datetimeFigureOut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25.05.2019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742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Алексей Колоколов | Институт бизнес-аналитики 2017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742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742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845356"/>
      </p:ext>
    </p:extLst>
  </p:cSld>
  <p:clrMapOvr>
    <a:masterClrMapping/>
  </p:clrMapOvr>
  <p:hf hd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66963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5000EA-4185-483B-B5FD-844C6F4BBED5}" type="datetimeFigureOut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25.05.2019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742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Алексей Колоколов | Институт бизнес-аналитики 2017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742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742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547417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062" y="6125116"/>
            <a:ext cx="1409855" cy="472241"/>
          </a:xfrm>
          <a:prstGeom prst="rect">
            <a:avLst/>
          </a:prstGeom>
        </p:spPr>
      </p:pic>
      <p:sp>
        <p:nvSpPr>
          <p:cNvPr id="15" name="Рисунок 2"/>
          <p:cNvSpPr>
            <a:spLocks noGrp="1"/>
          </p:cNvSpPr>
          <p:nvPr>
            <p:ph type="pic" idx="12"/>
          </p:nvPr>
        </p:nvSpPr>
        <p:spPr>
          <a:xfrm>
            <a:off x="-144694" y="0"/>
            <a:ext cx="12481387" cy="11429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7718" y="2550914"/>
            <a:ext cx="10470199" cy="372580"/>
          </a:xfrm>
        </p:spPr>
        <p:txBody>
          <a:bodyPr>
            <a:normAutofit/>
          </a:bodyPr>
          <a:lstStyle>
            <a:lvl1pPr marL="0" indent="0">
              <a:buNone/>
              <a:defRPr baseline="0">
                <a:solidFill>
                  <a:srgbClr val="0000CC"/>
                </a:solidFill>
              </a:defRPr>
            </a:lvl1pPr>
          </a:lstStyle>
          <a:p>
            <a:pPr algn="l"/>
            <a:endParaRPr lang="ru-RU" sz="1800" dirty="0">
              <a:solidFill>
                <a:schemeClr val="tx2">
                  <a:lumMod val="60000"/>
                  <a:lumOff val="4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6195" y="3080662"/>
            <a:ext cx="2616200" cy="8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007438" y="1340768"/>
            <a:ext cx="10510479" cy="994122"/>
          </a:xfrm>
        </p:spPr>
        <p:txBody>
          <a:bodyPr/>
          <a:lstStyle>
            <a:lvl1pPr algn="l">
              <a:defRPr/>
            </a:lvl1pPr>
          </a:lstStyle>
          <a:p>
            <a:endParaRPr lang="ru-RU" dirty="0"/>
          </a:p>
        </p:txBody>
      </p:sp>
      <p:sp>
        <p:nvSpPr>
          <p:cNvPr id="23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976104" y="3356991"/>
            <a:ext cx="1056117" cy="579752"/>
          </a:xfrm>
        </p:spPr>
        <p:txBody>
          <a:bodyPr anchor="b">
            <a:noAutofit/>
          </a:bodyPr>
          <a:lstStyle>
            <a:lvl1pPr marL="0" indent="0">
              <a:buNone/>
              <a:defRPr sz="3200" b="1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1.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half" idx="2"/>
          </p:nvPr>
        </p:nvSpPr>
        <p:spPr>
          <a:xfrm>
            <a:off x="2354298" y="3356996"/>
            <a:ext cx="8990959" cy="576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half" idx="16"/>
          </p:nvPr>
        </p:nvSpPr>
        <p:spPr>
          <a:xfrm>
            <a:off x="2354298" y="4149085"/>
            <a:ext cx="8990959" cy="576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6" name="Текст 3"/>
          <p:cNvSpPr>
            <a:spLocks noGrp="1"/>
          </p:cNvSpPr>
          <p:nvPr>
            <p:ph type="body" sz="half" idx="17"/>
          </p:nvPr>
        </p:nvSpPr>
        <p:spPr>
          <a:xfrm>
            <a:off x="2354298" y="5013181"/>
            <a:ext cx="8990959" cy="576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7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914136" y="4149080"/>
            <a:ext cx="1056117" cy="579752"/>
          </a:xfrm>
        </p:spPr>
        <p:txBody>
          <a:bodyPr anchor="b">
            <a:noAutofit/>
          </a:bodyPr>
          <a:lstStyle>
            <a:lvl1pPr marL="0" indent="0">
              <a:buNone/>
              <a:defRPr sz="3200" b="1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2.</a:t>
            </a:r>
          </a:p>
        </p:txBody>
      </p:sp>
      <p:sp>
        <p:nvSpPr>
          <p:cNvPr id="28" name="Текст 2"/>
          <p:cNvSpPr>
            <a:spLocks noGrp="1"/>
          </p:cNvSpPr>
          <p:nvPr>
            <p:ph type="body" idx="20" hasCustomPrompt="1"/>
          </p:nvPr>
        </p:nvSpPr>
        <p:spPr>
          <a:xfrm>
            <a:off x="914136" y="5013176"/>
            <a:ext cx="1056117" cy="579752"/>
          </a:xfrm>
        </p:spPr>
        <p:txBody>
          <a:bodyPr anchor="b">
            <a:noAutofit/>
          </a:bodyPr>
          <a:lstStyle>
            <a:lvl1pPr marL="0" indent="0">
              <a:buNone/>
              <a:defRPr sz="3200" b="1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3.</a:t>
            </a:r>
          </a:p>
        </p:txBody>
      </p:sp>
      <p:sp>
        <p:nvSpPr>
          <p:cNvPr id="16" name="Дата 3"/>
          <p:cNvSpPr>
            <a:spLocks noGrp="1"/>
          </p:cNvSpPr>
          <p:nvPr>
            <p:ph type="dt" sz="half" idx="10"/>
          </p:nvPr>
        </p:nvSpPr>
        <p:spPr>
          <a:xfrm>
            <a:off x="1047715" y="6286520"/>
            <a:ext cx="2844800" cy="215922"/>
          </a:xfrm>
        </p:spPr>
        <p:txBody>
          <a:bodyPr anchor="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2EA0F-2DB1-4ED3-AF00-5923EC22A805}" type="datetime4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 мая 2019 г.</a:t>
            </a:fld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1068160" y="6134435"/>
            <a:ext cx="34916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Группа Компаний ХОСТ</a:t>
            </a:r>
          </a:p>
        </p:txBody>
      </p:sp>
    </p:spTree>
    <p:extLst>
      <p:ext uri="{BB962C8B-B14F-4D97-AF65-F5344CB8AC3E}">
        <p14:creationId xmlns:p14="http://schemas.microsoft.com/office/powerpoint/2010/main" val="1235407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831850" y="6493565"/>
            <a:ext cx="7321550" cy="27167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© Алексей Колоколов | Институт бизнес-аналитики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1B7C96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133896"/>
      </p:ext>
    </p:extLst>
  </p:cSld>
  <p:clrMapOvr>
    <a:masterClrMapping/>
  </p:clrMapOvr>
  <p:hf hd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831850" y="6493565"/>
            <a:ext cx="7321550" cy="27167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© Алексей Колоколов | Институт бизнес-аналитики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1B7C96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083443"/>
      </p:ext>
    </p:extLst>
  </p:cSld>
  <p:clrMapOvr>
    <a:masterClrMapping/>
  </p:clrMapOvr>
  <p:hf hd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5007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43318"/>
            <a:ext cx="10515600" cy="473364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8568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6966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8568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3379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9674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062" y="6125116"/>
            <a:ext cx="1409855" cy="472241"/>
          </a:xfrm>
          <a:prstGeom prst="rect">
            <a:avLst/>
          </a:prstGeom>
        </p:spPr>
      </p:pic>
      <p:sp>
        <p:nvSpPr>
          <p:cNvPr id="15" name="Рисунок 2"/>
          <p:cNvSpPr>
            <a:spLocks noGrp="1"/>
          </p:cNvSpPr>
          <p:nvPr>
            <p:ph type="pic" idx="12"/>
          </p:nvPr>
        </p:nvSpPr>
        <p:spPr>
          <a:xfrm>
            <a:off x="-144694" y="0"/>
            <a:ext cx="12481387" cy="32849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0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253758" y="4788547"/>
            <a:ext cx="10470199" cy="656681"/>
          </a:xfrm>
        </p:spPr>
        <p:txBody>
          <a:bodyPr>
            <a:normAutofit/>
          </a:bodyPr>
          <a:lstStyle>
            <a:lvl1pPr marL="0" indent="0" algn="l">
              <a:buNone/>
              <a:defRPr baseline="0">
                <a:solidFill>
                  <a:srgbClr val="0000CC"/>
                </a:solidFill>
              </a:defRPr>
            </a:lvl1pPr>
          </a:lstStyle>
          <a:p>
            <a:pPr algn="l"/>
            <a:r>
              <a:rPr lang="ru-RU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Звоните: +7 (ХХХ) </a:t>
            </a:r>
            <a:r>
              <a:rPr lang="ru-RU" sz="1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ххх-хх-хх</a:t>
            </a:r>
            <a:r>
              <a:rPr lang="ru-RU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algn="l"/>
            <a:r>
              <a:rPr lang="ru-RU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Пишите:  хххххххх@hostco.ru </a:t>
            </a:r>
          </a:p>
          <a:p>
            <a:pPr algn="l"/>
            <a:endParaRPr lang="ru-RU" sz="1800" dirty="0">
              <a:solidFill>
                <a:schemeClr val="tx2">
                  <a:lumMod val="60000"/>
                  <a:lumOff val="4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239941" y="3645024"/>
            <a:ext cx="10510479" cy="99412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16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8216" y="5629296"/>
            <a:ext cx="2616200" cy="8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Дата 3"/>
          <p:cNvSpPr>
            <a:spLocks noGrp="1"/>
          </p:cNvSpPr>
          <p:nvPr>
            <p:ph type="dt" sz="half" idx="10"/>
          </p:nvPr>
        </p:nvSpPr>
        <p:spPr>
          <a:xfrm>
            <a:off x="1047715" y="6286520"/>
            <a:ext cx="2844800" cy="215922"/>
          </a:xfrm>
        </p:spPr>
        <p:txBody>
          <a:bodyPr anchor="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A34EF3-D633-4396-AE21-1C1B00022203}" type="datetime4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 мая 2019 г.</a:t>
            </a:fld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068160" y="6134435"/>
            <a:ext cx="34916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Группа Компаний ХОСТ</a:t>
            </a:r>
          </a:p>
        </p:txBody>
      </p:sp>
    </p:spTree>
    <p:extLst>
      <p:ext uri="{BB962C8B-B14F-4D97-AF65-F5344CB8AC3E}">
        <p14:creationId xmlns:p14="http://schemas.microsoft.com/office/powerpoint/2010/main" val="4171334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063" y="6125118"/>
            <a:ext cx="1409855" cy="472241"/>
          </a:xfrm>
          <a:prstGeom prst="rect">
            <a:avLst/>
          </a:prstGeom>
        </p:spPr>
      </p:pic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1007439" y="274643"/>
            <a:ext cx="10510479" cy="872087"/>
          </a:xfrm>
        </p:spPr>
        <p:txBody>
          <a:bodyPr/>
          <a:lstStyle>
            <a:lvl1pPr algn="l">
              <a:defRPr/>
            </a:lvl1pPr>
          </a:lstStyle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/>
          </p:nvPr>
        </p:nvSpPr>
        <p:spPr>
          <a:xfrm>
            <a:off x="1007437" y="1587500"/>
            <a:ext cx="10511464" cy="4191000"/>
          </a:xfrm>
        </p:spPr>
        <p:txBody>
          <a:bodyPr>
            <a:normAutofit/>
          </a:bodyPr>
          <a:lstStyle>
            <a:lvl1pPr>
              <a:defRPr sz="2800">
                <a:solidFill>
                  <a:srgbClr val="3E6FAD"/>
                </a:solidFill>
              </a:defRPr>
            </a:lvl1pPr>
            <a:lvl2pPr>
              <a:defRPr sz="2400">
                <a:solidFill>
                  <a:srgbClr val="3E6FAD"/>
                </a:solidFill>
              </a:defRPr>
            </a:lvl2pPr>
            <a:lvl3pPr>
              <a:defRPr sz="2000">
                <a:solidFill>
                  <a:srgbClr val="3E6FAD"/>
                </a:solidFill>
              </a:defRPr>
            </a:lvl3pPr>
            <a:lvl4pPr>
              <a:defRPr sz="1800">
                <a:solidFill>
                  <a:srgbClr val="3E6FAD"/>
                </a:solidFill>
              </a:defRPr>
            </a:lvl4pPr>
            <a:lvl5pPr>
              <a:defRPr sz="1800">
                <a:solidFill>
                  <a:srgbClr val="3E6FAD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3548" y="1324255"/>
            <a:ext cx="2616200" cy="8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12184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407704" y="3573016"/>
            <a:ext cx="8256917" cy="864096"/>
          </a:xfrm>
        </p:spPr>
        <p:txBody>
          <a:bodyPr>
            <a:noAutofit/>
          </a:bodyPr>
          <a:lstStyle>
            <a:lvl1pPr algn="l">
              <a:defRPr sz="3200"/>
            </a:lvl1pPr>
          </a:lstStyle>
          <a:p>
            <a:r>
              <a:rPr lang="ru-RU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Название презентации</a:t>
            </a:r>
            <a:r>
              <a:rPr lang="en-US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Verdana 32 </a:t>
            </a:r>
            <a:r>
              <a:rPr lang="en-US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pt</a:t>
            </a:r>
            <a:r>
              <a:rPr lang="en-US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bold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3407704" y="5975285"/>
            <a:ext cx="8256917" cy="771896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/>
            <a:r>
              <a:rPr lang="ru-RU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Подзаголовок. Более подробное описание презентации. </a:t>
            </a:r>
            <a:r>
              <a:rPr lang="en-US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Verdana 18 </a:t>
            </a:r>
            <a:r>
              <a:rPr lang="en-US" sz="18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pt</a:t>
            </a:r>
            <a:r>
              <a:rPr lang="en-US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regular</a:t>
            </a:r>
            <a:endParaRPr lang="ru-RU" sz="1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051" y="5715023"/>
            <a:ext cx="2616200" cy="8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Рисунок 2"/>
          <p:cNvSpPr>
            <a:spLocks noGrp="1"/>
          </p:cNvSpPr>
          <p:nvPr>
            <p:ph type="pic" idx="12"/>
          </p:nvPr>
        </p:nvSpPr>
        <p:spPr>
          <a:xfrm>
            <a:off x="0" y="0"/>
            <a:ext cx="12192000" cy="33569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527" y="6125117"/>
            <a:ext cx="1057391" cy="47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349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l"/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9BDD6-D359-4579-B81D-4042D7837DD4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25.05.2019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081D9C-006E-4BF1-8ED9-2398B156159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357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lang="ru-RU" sz="32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0000CC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00CC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85000"/>
              <a:lumOff val="15000"/>
            </a:schemeClr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9420" y="365125"/>
            <a:ext cx="10515600" cy="11107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9420" y="1475874"/>
            <a:ext cx="10515600" cy="4701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10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6007"/>
            <a:ext cx="720000" cy="1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39420" y="6462366"/>
            <a:ext cx="751398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923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rgbClr val="074257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Arial Narrow" panose="020B0606020202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Arial Narrow" panose="020B0606020202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Arial Narrow" panose="020B0606020202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Arial Narrow" panose="020B0606020202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Arial Narrow" panose="020B0606020202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9420" y="478563"/>
            <a:ext cx="10515600" cy="12135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9420" y="1692067"/>
            <a:ext cx="10515600" cy="4484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0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39420" y="6462366"/>
            <a:ext cx="751398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ru-RU" smtClean="0"/>
              <a:t>© Алексей Колоколов | Институт бизнес-аналитики</a:t>
            </a:r>
            <a:endParaRPr lang="en-US" smtClean="0"/>
          </a:p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9435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74257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9420" y="478563"/>
            <a:ext cx="10515600" cy="12135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9420" y="1692067"/>
            <a:ext cx="10515600" cy="4484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1731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74257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9420" y="478563"/>
            <a:ext cx="10515600" cy="12135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9420" y="1692067"/>
            <a:ext cx="10515600" cy="4484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7916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74257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1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2.xml"/><Relationship Id="rId4" Type="http://schemas.openxmlformats.org/officeDocument/2006/relationships/chart" Target="../charts/char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image" Target="../media/image5.jpeg"/><Relationship Id="rId16" Type="http://schemas.openxmlformats.org/officeDocument/2006/relationships/image" Target="../media/image19.jpeg"/><Relationship Id="rId20" Type="http://schemas.openxmlformats.org/officeDocument/2006/relationships/image" Target="../media/image23.png"/><Relationship Id="rId29" Type="http://schemas.openxmlformats.org/officeDocument/2006/relationships/image" Target="../media/image32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.png"/><Relationship Id="rId11" Type="http://schemas.openxmlformats.org/officeDocument/2006/relationships/image" Target="../media/image14.gif"/><Relationship Id="rId24" Type="http://schemas.openxmlformats.org/officeDocument/2006/relationships/image" Target="../media/image27.png"/><Relationship Id="rId5" Type="http://schemas.openxmlformats.org/officeDocument/2006/relationships/image" Target="../media/image8.png"/><Relationship Id="rId15" Type="http://schemas.openxmlformats.org/officeDocument/2006/relationships/image" Target="../media/image18.gif"/><Relationship Id="rId23" Type="http://schemas.openxmlformats.org/officeDocument/2006/relationships/image" Target="../media/image26.png"/><Relationship Id="rId28" Type="http://schemas.openxmlformats.org/officeDocument/2006/relationships/image" Target="../media/image31.jpeg"/><Relationship Id="rId10" Type="http://schemas.openxmlformats.org/officeDocument/2006/relationships/image" Target="../media/image13.jpeg"/><Relationship Id="rId19" Type="http://schemas.openxmlformats.org/officeDocument/2006/relationships/image" Target="../media/image22.png"/><Relationship Id="rId31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Relationship Id="rId22" Type="http://schemas.openxmlformats.org/officeDocument/2006/relationships/image" Target="../media/image25.png"/><Relationship Id="rId27" Type="http://schemas.openxmlformats.org/officeDocument/2006/relationships/image" Target="../media/image30.png"/><Relationship Id="rId30" Type="http://schemas.openxmlformats.org/officeDocument/2006/relationships/image" Target="../media/image3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app.powerbi.com/view?r=eyJrIjoiZjNjMjU4YzItZDJiOC00NmRiLTkwN2ItNTI3ZTc2ZjMwNWI2IiwidCI6IjQ3OTNhOTZhLTA2N2EtNDJhOC05OWRkLWU3YTdiNDk2NDAzOCIsImMiOjl9" TargetMode="Externa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app.powerbi.com/view?r=eyJrIjoiNDFjZTliYzQtMTU3MC00Y2Y0LWIzNDctY2NkMWM5YjgzN2RjIiwidCI6IjEzNDA0ODkzLTQwODEtNDNjYi05Y2Y3LTI2YTlkZDkzN2YwMiIsImMiOjl9" TargetMode="Externa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Relationship Id="rId5" Type="http://schemas.openxmlformats.org/officeDocument/2006/relationships/chart" Target="../charts/chart4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1.xml"/><Relationship Id="rId13" Type="http://schemas.openxmlformats.org/officeDocument/2006/relationships/chart" Target="../charts/chart16.xml"/><Relationship Id="rId3" Type="http://schemas.openxmlformats.org/officeDocument/2006/relationships/chart" Target="../charts/chart6.xml"/><Relationship Id="rId7" Type="http://schemas.openxmlformats.org/officeDocument/2006/relationships/chart" Target="../charts/chart10.xml"/><Relationship Id="rId12" Type="http://schemas.openxmlformats.org/officeDocument/2006/relationships/chart" Target="../charts/chart15.xml"/><Relationship Id="rId17" Type="http://schemas.openxmlformats.org/officeDocument/2006/relationships/image" Target="../media/image60.tmp"/><Relationship Id="rId2" Type="http://schemas.openxmlformats.org/officeDocument/2006/relationships/chart" Target="../charts/chart5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24.xml"/><Relationship Id="rId6" Type="http://schemas.openxmlformats.org/officeDocument/2006/relationships/chart" Target="../charts/chart9.xml"/><Relationship Id="rId11" Type="http://schemas.openxmlformats.org/officeDocument/2006/relationships/chart" Target="../charts/chart14.xml"/><Relationship Id="rId5" Type="http://schemas.openxmlformats.org/officeDocument/2006/relationships/chart" Target="../charts/chart8.xml"/><Relationship Id="rId15" Type="http://schemas.openxmlformats.org/officeDocument/2006/relationships/image" Target="../media/image58.jpeg"/><Relationship Id="rId10" Type="http://schemas.openxmlformats.org/officeDocument/2006/relationships/chart" Target="../charts/chart13.xml"/><Relationship Id="rId4" Type="http://schemas.openxmlformats.org/officeDocument/2006/relationships/chart" Target="../charts/chart7.xml"/><Relationship Id="rId9" Type="http://schemas.openxmlformats.org/officeDocument/2006/relationships/chart" Target="../charts/chart12.xml"/><Relationship Id="rId1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chart" Target="../charts/chart20.xml"/><Relationship Id="rId3" Type="http://schemas.openxmlformats.org/officeDocument/2006/relationships/tags" Target="../tags/tag3.xml"/><Relationship Id="rId21" Type="http://schemas.openxmlformats.org/officeDocument/2006/relationships/chart" Target="../charts/chart2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chart" Target="../charts/chart19.xml"/><Relationship Id="rId2" Type="http://schemas.openxmlformats.org/officeDocument/2006/relationships/tags" Target="../tags/tag2.xml"/><Relationship Id="rId16" Type="http://schemas.openxmlformats.org/officeDocument/2006/relationships/chart" Target="../charts/chart18.xml"/><Relationship Id="rId20" Type="http://schemas.openxmlformats.org/officeDocument/2006/relationships/chart" Target="../charts/chart2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chart" Target="../charts/chart17.xml"/><Relationship Id="rId10" Type="http://schemas.openxmlformats.org/officeDocument/2006/relationships/tags" Target="../tags/tag10.xml"/><Relationship Id="rId19" Type="http://schemas.openxmlformats.org/officeDocument/2006/relationships/chart" Target="../charts/chart21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tags" Target="../tags/tag26.xml"/><Relationship Id="rId18" Type="http://schemas.openxmlformats.org/officeDocument/2006/relationships/chart" Target="../charts/chart27.xml"/><Relationship Id="rId3" Type="http://schemas.openxmlformats.org/officeDocument/2006/relationships/tags" Target="../tags/tag16.xml"/><Relationship Id="rId21" Type="http://schemas.openxmlformats.org/officeDocument/2006/relationships/chart" Target="../charts/chart30.xml"/><Relationship Id="rId7" Type="http://schemas.openxmlformats.org/officeDocument/2006/relationships/tags" Target="../tags/tag20.xml"/><Relationship Id="rId12" Type="http://schemas.openxmlformats.org/officeDocument/2006/relationships/tags" Target="../tags/tag25.xml"/><Relationship Id="rId17" Type="http://schemas.openxmlformats.org/officeDocument/2006/relationships/chart" Target="../charts/chart26.xml"/><Relationship Id="rId2" Type="http://schemas.openxmlformats.org/officeDocument/2006/relationships/tags" Target="../tags/tag15.xml"/><Relationship Id="rId16" Type="http://schemas.openxmlformats.org/officeDocument/2006/relationships/chart" Target="../charts/chart25.xml"/><Relationship Id="rId20" Type="http://schemas.openxmlformats.org/officeDocument/2006/relationships/chart" Target="../charts/chart29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tags" Target="../tags/tag24.xml"/><Relationship Id="rId5" Type="http://schemas.openxmlformats.org/officeDocument/2006/relationships/tags" Target="../tags/tag18.xml"/><Relationship Id="rId15" Type="http://schemas.openxmlformats.org/officeDocument/2006/relationships/chart" Target="../charts/chart24.xml"/><Relationship Id="rId10" Type="http://schemas.openxmlformats.org/officeDocument/2006/relationships/tags" Target="../tags/tag23.xml"/><Relationship Id="rId19" Type="http://schemas.openxmlformats.org/officeDocument/2006/relationships/chart" Target="../charts/chart28.xml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4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27.xml"/><Relationship Id="rId4" Type="http://schemas.openxmlformats.org/officeDocument/2006/relationships/chart" Target="../charts/chart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24.xml"/><Relationship Id="rId5" Type="http://schemas.openxmlformats.org/officeDocument/2006/relationships/chart" Target="../charts/chart36.xml"/><Relationship Id="rId4" Type="http://schemas.openxmlformats.org/officeDocument/2006/relationships/chart" Target="../charts/chart3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13" Type="http://schemas.openxmlformats.org/officeDocument/2006/relationships/tags" Target="../tags/tag40.xml"/><Relationship Id="rId18" Type="http://schemas.openxmlformats.org/officeDocument/2006/relationships/chart" Target="../charts/chart40.xml"/><Relationship Id="rId3" Type="http://schemas.openxmlformats.org/officeDocument/2006/relationships/tags" Target="../tags/tag30.xml"/><Relationship Id="rId21" Type="http://schemas.openxmlformats.org/officeDocument/2006/relationships/chart" Target="../charts/chart43.xml"/><Relationship Id="rId7" Type="http://schemas.openxmlformats.org/officeDocument/2006/relationships/tags" Target="../tags/tag34.xml"/><Relationship Id="rId12" Type="http://schemas.openxmlformats.org/officeDocument/2006/relationships/tags" Target="../tags/tag39.xml"/><Relationship Id="rId17" Type="http://schemas.openxmlformats.org/officeDocument/2006/relationships/chart" Target="../charts/chart39.xml"/><Relationship Id="rId2" Type="http://schemas.openxmlformats.org/officeDocument/2006/relationships/tags" Target="../tags/tag29.xml"/><Relationship Id="rId16" Type="http://schemas.openxmlformats.org/officeDocument/2006/relationships/chart" Target="../charts/chart38.xml"/><Relationship Id="rId20" Type="http://schemas.openxmlformats.org/officeDocument/2006/relationships/chart" Target="../charts/chart42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tags" Target="../tags/tag38.xml"/><Relationship Id="rId5" Type="http://schemas.openxmlformats.org/officeDocument/2006/relationships/tags" Target="../tags/tag32.xml"/><Relationship Id="rId15" Type="http://schemas.openxmlformats.org/officeDocument/2006/relationships/chart" Target="../charts/chart37.xml"/><Relationship Id="rId10" Type="http://schemas.openxmlformats.org/officeDocument/2006/relationships/tags" Target="../tags/tag37.xml"/><Relationship Id="rId19" Type="http://schemas.openxmlformats.org/officeDocument/2006/relationships/chart" Target="../charts/chart41.xml"/><Relationship Id="rId4" Type="http://schemas.openxmlformats.org/officeDocument/2006/relationships/tags" Target="../tags/tag31.xml"/><Relationship Id="rId9" Type="http://schemas.openxmlformats.org/officeDocument/2006/relationships/tags" Target="../tags/tag36.xml"/><Relationship Id="rId14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4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41.xml"/><Relationship Id="rId4" Type="http://schemas.openxmlformats.org/officeDocument/2006/relationships/chart" Target="../charts/chart4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7.xml"/><Relationship Id="rId2" Type="http://schemas.openxmlformats.org/officeDocument/2006/relationships/chart" Target="../charts/chart46.xml"/><Relationship Id="rId1" Type="http://schemas.openxmlformats.org/officeDocument/2006/relationships/slideLayout" Target="../slideLayouts/slideLayout64.xml"/><Relationship Id="rId6" Type="http://schemas.openxmlformats.org/officeDocument/2006/relationships/chart" Target="../charts/chart50.xml"/><Relationship Id="rId5" Type="http://schemas.openxmlformats.org/officeDocument/2006/relationships/chart" Target="../charts/chart49.xml"/><Relationship Id="rId4" Type="http://schemas.openxmlformats.org/officeDocument/2006/relationships/chart" Target="../charts/chart4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2.xml"/><Relationship Id="rId2" Type="http://schemas.openxmlformats.org/officeDocument/2006/relationships/chart" Target="../charts/chart51.xml"/><Relationship Id="rId1" Type="http://schemas.openxmlformats.org/officeDocument/2006/relationships/slideLayout" Target="../slideLayouts/slideLayout64.xml"/><Relationship Id="rId6" Type="http://schemas.openxmlformats.org/officeDocument/2006/relationships/chart" Target="../charts/chart55.xml"/><Relationship Id="rId5" Type="http://schemas.openxmlformats.org/officeDocument/2006/relationships/chart" Target="../charts/chart54.xml"/><Relationship Id="rId4" Type="http://schemas.openxmlformats.org/officeDocument/2006/relationships/chart" Target="../charts/chart5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7.xml"/><Relationship Id="rId2" Type="http://schemas.openxmlformats.org/officeDocument/2006/relationships/chart" Target="../charts/chart56.xml"/><Relationship Id="rId1" Type="http://schemas.openxmlformats.org/officeDocument/2006/relationships/slideLayout" Target="../slideLayouts/slideLayout64.xml"/><Relationship Id="rId6" Type="http://schemas.openxmlformats.org/officeDocument/2006/relationships/chart" Target="../charts/chart60.xml"/><Relationship Id="rId5" Type="http://schemas.openxmlformats.org/officeDocument/2006/relationships/chart" Target="../charts/chart59.xml"/><Relationship Id="rId4" Type="http://schemas.openxmlformats.org/officeDocument/2006/relationships/chart" Target="../charts/chart5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2.xml"/><Relationship Id="rId2" Type="http://schemas.openxmlformats.org/officeDocument/2006/relationships/chart" Target="../charts/chart61.xml"/><Relationship Id="rId1" Type="http://schemas.openxmlformats.org/officeDocument/2006/relationships/slideLayout" Target="../slideLayouts/slideLayout65.xml"/><Relationship Id="rId6" Type="http://schemas.openxmlformats.org/officeDocument/2006/relationships/chart" Target="../charts/chart65.xml"/><Relationship Id="rId5" Type="http://schemas.openxmlformats.org/officeDocument/2006/relationships/chart" Target="../charts/chart64.xml"/><Relationship Id="rId4" Type="http://schemas.openxmlformats.org/officeDocument/2006/relationships/chart" Target="../charts/chart6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4" Type="http://schemas.openxmlformats.org/officeDocument/2006/relationships/image" Target="../media/image63.wmf"/><Relationship Id="rId9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4" Type="http://schemas.openxmlformats.org/officeDocument/2006/relationships/image" Target="../media/image63.wmf"/><Relationship Id="rId9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4.wdp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7.xml"/><Relationship Id="rId2" Type="http://schemas.openxmlformats.org/officeDocument/2006/relationships/chart" Target="../charts/chart66.xml"/><Relationship Id="rId1" Type="http://schemas.openxmlformats.org/officeDocument/2006/relationships/slideLayout" Target="../slideLayouts/slideLayout24.xml"/><Relationship Id="rId4" Type="http://schemas.openxmlformats.org/officeDocument/2006/relationships/chart" Target="../charts/chart6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0.xml"/><Relationship Id="rId2" Type="http://schemas.openxmlformats.org/officeDocument/2006/relationships/chart" Target="../charts/chart69.xml"/><Relationship Id="rId1" Type="http://schemas.openxmlformats.org/officeDocument/2006/relationships/slideLayout" Target="../slideLayouts/slideLayout24.xml"/><Relationship Id="rId5" Type="http://schemas.openxmlformats.org/officeDocument/2006/relationships/chart" Target="../charts/chart72.xml"/><Relationship Id="rId4" Type="http://schemas.openxmlformats.org/officeDocument/2006/relationships/chart" Target="../charts/chart7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exkolokolov.com/" TargetMode="External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5513" y="875374"/>
            <a:ext cx="11260974" cy="361857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 smtClean="0">
                <a:latin typeface="Open sans"/>
              </a:rPr>
              <a:t>UX </a:t>
            </a:r>
            <a:r>
              <a:rPr lang="ru-RU" dirty="0" smtClean="0">
                <a:latin typeface="Open sans"/>
              </a:rPr>
              <a:t>Д</a:t>
            </a:r>
            <a:r>
              <a:rPr lang="ru-RU" dirty="0" smtClean="0">
                <a:latin typeface="Open sans"/>
              </a:rPr>
              <a:t>АШБОРДА МЕЧТЫ</a:t>
            </a:r>
            <a:r>
              <a:rPr lang="ru-RU" dirty="0">
                <a:latin typeface="Open sans"/>
              </a:rPr>
              <a:t/>
            </a:r>
            <a:br>
              <a:rPr lang="ru-RU" dirty="0">
                <a:latin typeface="Open sans"/>
              </a:rPr>
            </a:br>
            <a:r>
              <a:rPr lang="ru-RU" sz="4800" dirty="0" smtClean="0">
                <a:latin typeface="Open sans"/>
              </a:rPr>
              <a:t/>
            </a:r>
            <a:br>
              <a:rPr lang="ru-RU" sz="4800" dirty="0" smtClean="0">
                <a:latin typeface="Open sans"/>
              </a:rPr>
            </a:br>
            <a:r>
              <a:rPr lang="ru-RU" sz="4800" dirty="0" smtClean="0">
                <a:latin typeface="Open sans"/>
              </a:rPr>
              <a:t>КАК ЗАСТАВИТЬ ДАННЫЕ ГОВОРИТЬ</a:t>
            </a:r>
            <a:endParaRPr lang="ru-RU" dirty="0">
              <a:latin typeface="Open san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13560" y="5073805"/>
            <a:ext cx="8564880" cy="1151396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АЛЕКСЕЙ КОЛОКОЛОВ</a:t>
            </a:r>
          </a:p>
          <a:p>
            <a:r>
              <a:rPr lang="ru-RU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ИНСТИТУТ БИЗНЕС-АНАЛИТИКИ</a:t>
            </a:r>
            <a:endParaRPr lang="ru-RU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22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43C1B9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50181"/>
            <a:ext cx="12313685" cy="6361771"/>
          </a:xfrm>
        </p:spPr>
      </p:pic>
      <p:sp>
        <p:nvSpPr>
          <p:cNvPr id="6" name="Прямоугольник 5"/>
          <p:cNvSpPr/>
          <p:nvPr/>
        </p:nvSpPr>
        <p:spPr>
          <a:xfrm>
            <a:off x="0" y="6362709"/>
            <a:ext cx="12192000" cy="478563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34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ЧЕКЛИСТ: ПОНЯТНЫЙ ДАШБОРД</a:t>
            </a:r>
            <a:endParaRPr lang="ru-RU" dirty="0"/>
          </a:p>
        </p:txBody>
      </p:sp>
      <p:sp>
        <p:nvSpPr>
          <p:cNvPr id="8" name="Нижний колонтитул 3"/>
          <p:cNvSpPr txBox="1">
            <a:spLocks/>
          </p:cNvSpPr>
          <p:nvPr/>
        </p:nvSpPr>
        <p:spPr>
          <a:xfrm>
            <a:off x="744969" y="6492875"/>
            <a:ext cx="691673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© Алексей Колоколов </a:t>
            </a:r>
            <a:r>
              <a:rPr lang="en-US" sz="1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| </a:t>
            </a:r>
            <a:r>
              <a:rPr lang="ru-RU" sz="1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Институт бизнес-аналитики</a:t>
            </a:r>
            <a:endParaRPr lang="en-US" sz="12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Объект 2"/>
          <p:cNvSpPr>
            <a:spLocks noGrp="1"/>
          </p:cNvSpPr>
          <p:nvPr>
            <p:ph idx="1"/>
          </p:nvPr>
        </p:nvSpPr>
        <p:spPr>
          <a:xfrm>
            <a:off x="639420" y="1432329"/>
            <a:ext cx="10515600" cy="4701089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>
                <a:solidFill>
                  <a:schemeClr val="accent2"/>
                </a:solidFill>
              </a:rPr>
              <a:t>Заказчик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/>
              <a:t>Вид отчета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/>
              <a:t>Диаграммы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/>
              <a:t>Макет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err="1" smtClean="0"/>
              <a:t>Демо</a:t>
            </a:r>
            <a:endParaRPr lang="ru-RU" dirty="0" smtClean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/>
              <a:t>Чистовик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ru-RU" dirty="0" smtClean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ru-RU" dirty="0" smtClean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4068316" y="1644068"/>
            <a:ext cx="7876815" cy="4650386"/>
            <a:chOff x="4068316" y="1644068"/>
            <a:chExt cx="7876815" cy="4650386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1387" y="1966168"/>
              <a:ext cx="5927513" cy="3455757"/>
            </a:xfrm>
            <a:prstGeom prst="rect">
              <a:avLst/>
            </a:prstGeom>
            <a:ln w="19050">
              <a:noFill/>
            </a:ln>
          </p:spPr>
        </p:pic>
        <p:pic>
          <p:nvPicPr>
            <p:cNvPr id="12" name="Picture 6" descr="Картинки по запросу white tablet 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8316" y="1644068"/>
              <a:ext cx="7876815" cy="4650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2916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АНАЛИТИК            </a:t>
            </a:r>
            <a:r>
              <a:rPr lang="en-US" dirty="0" smtClean="0"/>
              <a:t>V/S         </a:t>
            </a:r>
            <a:r>
              <a:rPr lang="ru-RU" dirty="0" smtClean="0"/>
              <a:t>ЗАКАЗЧИК</a:t>
            </a:r>
            <a:endParaRPr lang="ru-RU" dirty="0"/>
          </a:p>
        </p:txBody>
      </p:sp>
      <p:pic>
        <p:nvPicPr>
          <p:cNvPr id="9" name="Picture 4" descr="http://pl-e.ru/blog/wp-content/uploads/2012/02/%D0%BF%D0%BE%D0%BB%D1%83%D1%88%D0%B0%D1%80%D0%B8%D1%8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185" y="1384573"/>
            <a:ext cx="8208651" cy="496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Нижний колонтитул 3"/>
          <p:cNvSpPr txBox="1">
            <a:spLocks/>
          </p:cNvSpPr>
          <p:nvPr/>
        </p:nvSpPr>
        <p:spPr>
          <a:xfrm>
            <a:off x="675905" y="6436287"/>
            <a:ext cx="691673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smtClean="0">
                <a:solidFill>
                  <a:schemeClr val="tx2"/>
                </a:solidFill>
                <a:latin typeface="Arial Narrow" panose="020B0606020202030204" pitchFamily="34" charset="0"/>
              </a:rPr>
              <a:t>© Алексей Колоколов </a:t>
            </a:r>
            <a:r>
              <a:rPr lang="en-US" sz="1200" smtClean="0">
                <a:solidFill>
                  <a:schemeClr val="tx2"/>
                </a:solidFill>
                <a:latin typeface="Arial Narrow" panose="020B0606020202030204" pitchFamily="34" charset="0"/>
              </a:rPr>
              <a:t>| </a:t>
            </a:r>
            <a:r>
              <a:rPr lang="ru-RU" sz="1200" smtClean="0">
                <a:solidFill>
                  <a:schemeClr val="tx2"/>
                </a:solidFill>
                <a:latin typeface="Arial Narrow" panose="020B0606020202030204" pitchFamily="34" charset="0"/>
              </a:rPr>
              <a:t>Институт бизнес-аналитики</a:t>
            </a:r>
            <a:endParaRPr lang="en-US" sz="12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38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Ð¿ÑÐ°Ð²Ð¾Ðµ Ð¸ Ð»ÐµÐ²Ð¾Ðµ Ð¿Ð¾Ð»ÑÑÐ°ÑÐ¸Ðµ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111" y="1734550"/>
            <a:ext cx="7011779" cy="467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128" y="478563"/>
            <a:ext cx="10515600" cy="731511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ТЗ НА САЛФЕТКЕ</a:t>
            </a:r>
            <a:endParaRPr lang="ru-RU" sz="36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2107685"/>
              </p:ext>
            </p:extLst>
          </p:nvPr>
        </p:nvGraphicFramePr>
        <p:xfrm>
          <a:off x="754409" y="1403353"/>
          <a:ext cx="10623574" cy="510551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5311787">
                  <a:extLst>
                    <a:ext uri="{9D8B030D-6E8A-4147-A177-3AD203B41FA5}">
                      <a16:colId xmlns:a16="http://schemas.microsoft.com/office/drawing/2014/main" val="517405148"/>
                    </a:ext>
                  </a:extLst>
                </a:gridCol>
                <a:gridCol w="5311787">
                  <a:extLst>
                    <a:ext uri="{9D8B030D-6E8A-4147-A177-3AD203B41FA5}">
                      <a16:colId xmlns:a16="http://schemas.microsoft.com/office/drawing/2014/main" val="2671666239"/>
                    </a:ext>
                  </a:extLst>
                </a:gridCol>
              </a:tblGrid>
              <a:tr h="2097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Носитель информации, периодичность</a:t>
                      </a:r>
                      <a:endParaRPr lang="ru-RU" sz="1600" b="0" dirty="0">
                        <a:solidFill>
                          <a:schemeClr val="accent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accent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Заказчик</a:t>
                      </a:r>
                      <a:endParaRPr lang="ru-RU" sz="1600" b="0" dirty="0">
                        <a:solidFill>
                          <a:schemeClr val="accent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9669835"/>
                  </a:ext>
                </a:extLst>
              </a:tr>
              <a:tr h="13494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ru-RU" sz="1600" b="0" dirty="0">
                        <a:solidFill>
                          <a:schemeClr val="accent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solidFill>
                          <a:schemeClr val="accent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09993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Количественные </a:t>
                      </a:r>
                      <a:r>
                        <a:rPr lang="ru-RU" sz="16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показатели </a:t>
                      </a:r>
                      <a:r>
                        <a:rPr lang="ru-RU" sz="1600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</a:t>
                      </a:r>
                      <a:r>
                        <a:rPr lang="ru-RU" sz="1600" dirty="0" err="1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руб</a:t>
                      </a:r>
                      <a:r>
                        <a:rPr lang="ru-RU" sz="1600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,</a:t>
                      </a:r>
                      <a:r>
                        <a:rPr lang="ru-RU" sz="1600" baseline="0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600" baseline="0" dirty="0" err="1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шт</a:t>
                      </a:r>
                      <a:r>
                        <a:rPr lang="ru-RU" sz="1600" baseline="0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, тонн, чел…</a:t>
                      </a:r>
                      <a:r>
                        <a:rPr lang="en-US" sz="1600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)</a:t>
                      </a:r>
                      <a:endParaRPr lang="ru-RU" sz="1600" b="0" dirty="0">
                        <a:solidFill>
                          <a:schemeClr val="accent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accent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Выводы</a:t>
                      </a:r>
                      <a:endParaRPr lang="ru-RU" sz="1600" b="0" dirty="0">
                        <a:solidFill>
                          <a:schemeClr val="accent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34954"/>
                  </a:ext>
                </a:extLst>
              </a:tr>
              <a:tr h="13494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solidFill>
                          <a:schemeClr val="accent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solidFill>
                          <a:schemeClr val="accent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345796"/>
                  </a:ext>
                </a:extLst>
              </a:tr>
              <a:tr h="2097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Измерения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(дата, статья, , филиал, услуга… )</a:t>
                      </a:r>
                      <a:endParaRPr lang="ru-RU" sz="1600" b="0" dirty="0">
                        <a:solidFill>
                          <a:schemeClr val="accent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accent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Пример решения</a:t>
                      </a:r>
                      <a:endParaRPr lang="ru-RU" sz="1600" b="0" dirty="0">
                        <a:solidFill>
                          <a:schemeClr val="accent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418647"/>
                  </a:ext>
                </a:extLst>
              </a:tr>
              <a:tr h="13494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ru-RU" sz="1600" b="0" dirty="0">
                        <a:solidFill>
                          <a:schemeClr val="accent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solidFill>
                          <a:schemeClr val="accent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72011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885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0892" y="1399479"/>
            <a:ext cx="10634294" cy="4077496"/>
          </a:xfrm>
        </p:spPr>
        <p:txBody>
          <a:bodyPr anchor="t">
            <a:normAutofit/>
          </a:bodyPr>
          <a:lstStyle/>
          <a:p>
            <a:r>
              <a:rPr lang="ru-RU" dirty="0" smtClean="0"/>
              <a:t>КЕЙС 1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СЕБЕСТОИМОСТЬ </a:t>
            </a:r>
            <a:br>
              <a:rPr lang="ru-RU" dirty="0" smtClean="0"/>
            </a:br>
            <a:r>
              <a:rPr lang="ru-RU" dirty="0" smtClean="0"/>
              <a:t>МЯСА</a:t>
            </a:r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74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Факторный анализ себестоимости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9763" y="1763692"/>
            <a:ext cx="10515600" cy="434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66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128" y="478563"/>
            <a:ext cx="10515600" cy="731511"/>
          </a:xfrm>
        </p:spPr>
        <p:txBody>
          <a:bodyPr>
            <a:normAutofit/>
          </a:bodyPr>
          <a:lstStyle/>
          <a:p>
            <a:r>
              <a:rPr lang="ru-RU" sz="3600" dirty="0" err="1" smtClean="0"/>
              <a:t>техзадание</a:t>
            </a:r>
            <a:endParaRPr lang="ru-RU" sz="36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8101127"/>
              </p:ext>
            </p:extLst>
          </p:nvPr>
        </p:nvGraphicFramePr>
        <p:xfrm>
          <a:off x="754409" y="1403353"/>
          <a:ext cx="10623574" cy="504798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5311787">
                  <a:extLst>
                    <a:ext uri="{9D8B030D-6E8A-4147-A177-3AD203B41FA5}">
                      <a16:colId xmlns:a16="http://schemas.microsoft.com/office/drawing/2014/main" val="517405148"/>
                    </a:ext>
                  </a:extLst>
                </a:gridCol>
                <a:gridCol w="5311787">
                  <a:extLst>
                    <a:ext uri="{9D8B030D-6E8A-4147-A177-3AD203B41FA5}">
                      <a16:colId xmlns:a16="http://schemas.microsoft.com/office/drawing/2014/main" val="2671666239"/>
                    </a:ext>
                  </a:extLst>
                </a:gridCol>
              </a:tblGrid>
              <a:tr h="2097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Носитель информации, периодичность</a:t>
                      </a:r>
                      <a:endParaRPr lang="ru-RU" sz="1600" b="0" dirty="0">
                        <a:solidFill>
                          <a:schemeClr val="accent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accent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Заказчик</a:t>
                      </a:r>
                      <a:endParaRPr lang="ru-RU" sz="1600" b="0" dirty="0">
                        <a:solidFill>
                          <a:schemeClr val="accent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9669835"/>
                  </a:ext>
                </a:extLst>
              </a:tr>
              <a:tr h="13494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r>
                        <a:rPr lang="ru-RU" sz="1400" dirty="0" err="1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Дашборд</a:t>
                      </a:r>
                      <a:r>
                        <a:rPr lang="ru-RU" sz="1400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в </a:t>
                      </a:r>
                      <a:r>
                        <a:rPr lang="ru-RU" sz="1400" dirty="0" err="1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экселе</a:t>
                      </a:r>
                      <a:r>
                        <a:rPr lang="ru-RU" sz="1400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, еженедельно</a:t>
                      </a:r>
                      <a:endParaRPr lang="ru-RU" sz="1400" b="0" dirty="0">
                        <a:solidFill>
                          <a:schemeClr val="accent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accent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Финансовый директор</a:t>
                      </a:r>
                      <a:endParaRPr lang="ru-RU" sz="1400" b="0" dirty="0">
                        <a:solidFill>
                          <a:schemeClr val="accent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09993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Количественные </a:t>
                      </a:r>
                      <a:r>
                        <a:rPr lang="ru-RU" sz="16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показатели </a:t>
                      </a:r>
                      <a:r>
                        <a:rPr lang="ru-RU" sz="1600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</a:t>
                      </a:r>
                      <a:r>
                        <a:rPr lang="ru-RU" sz="1600" dirty="0" err="1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руб</a:t>
                      </a:r>
                      <a:r>
                        <a:rPr lang="ru-RU" sz="1600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,</a:t>
                      </a:r>
                      <a:r>
                        <a:rPr lang="ru-RU" sz="1600" baseline="0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600" baseline="0" dirty="0" err="1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шт</a:t>
                      </a:r>
                      <a:r>
                        <a:rPr lang="ru-RU" sz="1600" baseline="0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, тонн, чел…</a:t>
                      </a:r>
                      <a:r>
                        <a:rPr lang="en-US" sz="1600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)</a:t>
                      </a:r>
                      <a:endParaRPr lang="ru-RU" sz="1600" b="0" dirty="0">
                        <a:solidFill>
                          <a:schemeClr val="accent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accent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Выводы</a:t>
                      </a:r>
                      <a:endParaRPr lang="ru-RU" sz="1600" b="0" dirty="0">
                        <a:solidFill>
                          <a:schemeClr val="accent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34954"/>
                  </a:ext>
                </a:extLst>
              </a:tr>
              <a:tr h="1349476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dirty="0" smtClean="0">
                          <a:solidFill>
                            <a:schemeClr val="accent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Себестоимость 1кг</a:t>
                      </a:r>
                      <a:r>
                        <a:rPr lang="ru-RU" sz="1400" b="0" baseline="0" dirty="0" smtClean="0">
                          <a:solidFill>
                            <a:schemeClr val="accent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 продукции, план, факт и отклонение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dirty="0" smtClean="0">
                          <a:solidFill>
                            <a:schemeClr val="accent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Кто виноват</a:t>
                      </a:r>
                      <a:r>
                        <a:rPr lang="ru-RU" sz="1400" b="0" baseline="0" dirty="0" smtClean="0">
                          <a:solidFill>
                            <a:schemeClr val="accent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 в превышении нормы себестоимости – производство или вспомогательные службы?</a:t>
                      </a:r>
                      <a:endParaRPr lang="ru-RU" sz="1400" b="0" dirty="0">
                        <a:solidFill>
                          <a:schemeClr val="accent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345796"/>
                  </a:ext>
                </a:extLst>
              </a:tr>
              <a:tr h="2097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Измерения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(дата, статья, , филиал, услуга… )</a:t>
                      </a:r>
                      <a:endParaRPr lang="ru-RU" sz="1600" b="0" dirty="0">
                        <a:solidFill>
                          <a:schemeClr val="accent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accent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Пример решения</a:t>
                      </a:r>
                      <a:endParaRPr lang="ru-RU" sz="1600" b="0" dirty="0">
                        <a:solidFill>
                          <a:schemeClr val="accent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418647"/>
                  </a:ext>
                </a:extLst>
              </a:tr>
              <a:tr h="1349476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Статья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(фактор себестоимости)</a:t>
                      </a:r>
                    </a:p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Предприятие</a:t>
                      </a:r>
                    </a:p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Месяц</a:t>
                      </a:r>
                      <a:endParaRPr lang="ru-RU" sz="1400" b="0" dirty="0">
                        <a:solidFill>
                          <a:schemeClr val="accent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dirty="0" smtClean="0">
                          <a:solidFill>
                            <a:schemeClr val="accent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Выплачивать</a:t>
                      </a:r>
                      <a:r>
                        <a:rPr lang="ru-RU" sz="1400" b="0" baseline="0" dirty="0" smtClean="0">
                          <a:solidFill>
                            <a:schemeClr val="accent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 ли премию директору производства</a:t>
                      </a:r>
                      <a:endParaRPr lang="ru-RU" sz="1400" b="0" dirty="0">
                        <a:solidFill>
                          <a:schemeClr val="accent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72011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798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5443"/>
            <a:ext cx="9712016" cy="7202115"/>
          </a:xfrm>
        </p:spPr>
      </p:pic>
    </p:spTree>
    <p:extLst>
      <p:ext uri="{BB962C8B-B14F-4D97-AF65-F5344CB8AC3E}">
        <p14:creationId xmlns:p14="http://schemas.microsoft.com/office/powerpoint/2010/main" val="99048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13816" y="749808"/>
            <a:ext cx="1692000" cy="900000"/>
          </a:xfrm>
          <a:prstGeom prst="rect">
            <a:avLst/>
          </a:prstGeom>
          <a:solidFill>
            <a:schemeClr val="accent4">
              <a:lumMod val="20000"/>
              <a:lumOff val="80000"/>
              <a:alpha val="70000"/>
            </a:schemeClr>
          </a:solidFill>
          <a:ln>
            <a:solidFill>
              <a:schemeClr val="accent5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02992" y="749808"/>
            <a:ext cx="1692000" cy="900000"/>
          </a:xfrm>
          <a:prstGeom prst="rect">
            <a:avLst/>
          </a:prstGeom>
          <a:solidFill>
            <a:schemeClr val="accent4">
              <a:lumMod val="20000"/>
              <a:lumOff val="80000"/>
              <a:alpha val="70000"/>
            </a:schemeClr>
          </a:solidFill>
          <a:ln>
            <a:solidFill>
              <a:schemeClr val="accent5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92168" y="749808"/>
            <a:ext cx="1692000" cy="900000"/>
          </a:xfrm>
          <a:prstGeom prst="rect">
            <a:avLst/>
          </a:prstGeom>
          <a:solidFill>
            <a:schemeClr val="accent4">
              <a:lumMod val="20000"/>
              <a:lumOff val="80000"/>
              <a:alpha val="70000"/>
            </a:schemeClr>
          </a:solidFill>
          <a:ln>
            <a:solidFill>
              <a:schemeClr val="accent5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3816" y="749808"/>
            <a:ext cx="1728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Отклонение себестоимости, ₽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/кг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02992" y="749808"/>
            <a:ext cx="16920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Влияние факторов производства, ₽/кг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92168" y="749808"/>
            <a:ext cx="16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Влияние прочих факторов, ₽/</a:t>
            </a: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кг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65200" y="1209899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35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1,2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635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35161" y="1209899"/>
            <a:ext cx="1371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35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2,6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635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36619" y="1209899"/>
            <a:ext cx="1381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AC65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-1,4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6AC65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2536" y="1930473"/>
            <a:ext cx="4357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Себестоимость по подразделениям,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₽/кг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3456" y="653432"/>
            <a:ext cx="4357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Структура себестоимости,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₽/кг</a:t>
            </a:r>
          </a:p>
        </p:txBody>
      </p:sp>
      <p:graphicFrame>
        <p:nvGraphicFramePr>
          <p:cNvPr id="19" name="Диаграмма 18"/>
          <p:cNvGraphicFramePr>
            <a:graphicFrameLocks/>
          </p:cNvGraphicFramePr>
          <p:nvPr>
            <p:extLst/>
          </p:nvPr>
        </p:nvGraphicFramePr>
        <p:xfrm>
          <a:off x="619760" y="2558714"/>
          <a:ext cx="5638800" cy="1546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/>
          </p:nvPr>
        </p:nvGraphicFramePr>
        <p:xfrm>
          <a:off x="619760" y="4587241"/>
          <a:ext cx="5537200" cy="21297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6921500" y="1209903"/>
          <a:ext cx="4681220" cy="5468827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4681220">
                  <a:extLst>
                    <a:ext uri="{9D8B030D-6E8A-4147-A177-3AD203B41FA5}">
                      <a16:colId xmlns:a16="http://schemas.microsoft.com/office/drawing/2014/main" val="322795150"/>
                    </a:ext>
                  </a:extLst>
                </a:gridCol>
              </a:tblGrid>
              <a:tr h="28783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Себестоимость ПЛАН</a:t>
                      </a:r>
                      <a:endParaRPr lang="ru-RU" sz="14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620" marR="7620" marT="7620" marB="0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6851704"/>
                  </a:ext>
                </a:extLst>
              </a:tr>
              <a:tr h="287833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Изменение </a:t>
                      </a:r>
                      <a:r>
                        <a:rPr lang="en-US" sz="11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 </a:t>
                      </a:r>
                      <a:r>
                        <a:rPr lang="ru-RU" sz="11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производства</a:t>
                      </a:r>
                      <a:endParaRPr lang="ru-RU" sz="11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4510178"/>
                  </a:ext>
                </a:extLst>
              </a:tr>
              <a:tr h="287833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 </a:t>
                      </a:r>
                      <a:r>
                        <a:rPr lang="ru-RU" sz="110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корма</a:t>
                      </a:r>
                      <a:endParaRPr lang="ru-RU" sz="11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6775873"/>
                  </a:ext>
                </a:extLst>
              </a:tr>
              <a:tr h="287833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Ветпрепараты</a:t>
                      </a:r>
                      <a:endParaRPr lang="ru-RU" sz="11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3874854"/>
                  </a:ext>
                </a:extLst>
              </a:tr>
              <a:tr h="287833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ФОТ</a:t>
                      </a:r>
                      <a:endParaRPr lang="ru-RU" sz="11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2394110"/>
                  </a:ext>
                </a:extLst>
              </a:tr>
              <a:tr h="287833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Амортизация</a:t>
                      </a:r>
                      <a:endParaRPr lang="ru-RU" sz="11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4680451"/>
                  </a:ext>
                </a:extLst>
              </a:tr>
              <a:tr h="287833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Электроэнергия, кВт</a:t>
                      </a:r>
                      <a:endParaRPr lang="ru-RU" sz="11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99214"/>
                  </a:ext>
                </a:extLst>
              </a:tr>
              <a:tr h="287833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Теплоэнергия</a:t>
                      </a:r>
                      <a:r>
                        <a:rPr lang="ru-RU" sz="11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, Гкал</a:t>
                      </a:r>
                      <a:endParaRPr lang="ru-RU" sz="11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6989110"/>
                  </a:ext>
                </a:extLst>
              </a:tr>
              <a:tr h="287833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Вода, м³</a:t>
                      </a:r>
                      <a:endParaRPr lang="ru-RU" sz="11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4414220"/>
                  </a:ext>
                </a:extLst>
              </a:tr>
              <a:tr h="287833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Ремонты</a:t>
                      </a:r>
                      <a:endParaRPr lang="ru-RU" sz="11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5099394"/>
                  </a:ext>
                </a:extLst>
              </a:tr>
              <a:tr h="287833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Вспом</a:t>
                      </a:r>
                      <a:r>
                        <a:rPr lang="ru-RU" sz="1100" u="none" strike="noStrike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ru-RU" sz="11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материалы</a:t>
                      </a:r>
                      <a:endParaRPr lang="ru-RU" sz="11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0353638"/>
                  </a:ext>
                </a:extLst>
              </a:tr>
              <a:tr h="28783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Себестоимость </a:t>
                      </a:r>
                      <a:r>
                        <a:rPr lang="ru-RU" sz="1400" u="none" strike="noStrike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пр-ва</a:t>
                      </a:r>
                      <a:endParaRPr lang="ru-RU" sz="14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620" marR="7620" marT="7620" marB="0">
                    <a:lnT w="9525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905009"/>
                  </a:ext>
                </a:extLst>
              </a:tr>
              <a:tr h="287833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Тариф электроэнергии</a:t>
                      </a:r>
                      <a:endParaRPr lang="ru-RU" sz="11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0032595"/>
                  </a:ext>
                </a:extLst>
              </a:tr>
              <a:tr h="287833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Тариф теплоэнергии</a:t>
                      </a:r>
                      <a:endParaRPr lang="ru-RU" sz="11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3212293"/>
                  </a:ext>
                </a:extLst>
              </a:tr>
              <a:tr h="287833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Тариф воды</a:t>
                      </a:r>
                      <a:endParaRPr lang="ru-RU" sz="11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0558102"/>
                  </a:ext>
                </a:extLst>
              </a:tr>
              <a:tr h="287833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Транспортные расходы</a:t>
                      </a:r>
                      <a:endParaRPr lang="ru-RU" sz="11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7397495"/>
                  </a:ext>
                </a:extLst>
              </a:tr>
              <a:tr h="287833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Цена КК</a:t>
                      </a:r>
                      <a:endParaRPr lang="ru-RU" sz="11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6400350"/>
                  </a:ext>
                </a:extLst>
              </a:tr>
              <a:tr h="287833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Прочие</a:t>
                      </a:r>
                      <a:endParaRPr lang="ru-RU" sz="11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9801157"/>
                  </a:ext>
                </a:extLst>
              </a:tr>
              <a:tr h="28783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Себестоимость ФАКТ</a:t>
                      </a:r>
                      <a:endParaRPr lang="ru-RU" sz="14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620" marR="7620" marT="7620" marB="0">
                    <a:lnT w="9525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6120527"/>
                  </a:ext>
                </a:extLst>
              </a:tr>
            </a:tbl>
          </a:graphicData>
        </a:graphic>
      </p:graphicFrame>
      <p:grpSp>
        <p:nvGrpSpPr>
          <p:cNvPr id="23" name="Группа 22"/>
          <p:cNvGrpSpPr/>
          <p:nvPr/>
        </p:nvGrpSpPr>
        <p:grpSpPr>
          <a:xfrm>
            <a:off x="8787383" y="1075446"/>
            <a:ext cx="2980945" cy="5733718"/>
            <a:chOff x="8365384" y="675988"/>
            <a:chExt cx="2800640" cy="5928012"/>
          </a:xfrm>
        </p:grpSpPr>
        <p:graphicFrame>
          <p:nvGraphicFramePr>
            <p:cNvPr id="21" name="Диаграмма 20"/>
            <p:cNvGraphicFramePr>
              <a:graphicFrameLocks/>
            </p:cNvGraphicFramePr>
            <p:nvPr>
              <p:extLst/>
            </p:nvPr>
          </p:nvGraphicFramePr>
          <p:xfrm>
            <a:off x="8365384" y="675988"/>
            <a:ext cx="2800640" cy="59280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cxnSp>
          <p:nvCxnSpPr>
            <p:cNvPr id="22" name="Прямая соединительная линия 21"/>
            <p:cNvCxnSpPr/>
            <p:nvPr/>
          </p:nvCxnSpPr>
          <p:spPr>
            <a:xfrm>
              <a:off x="10573155" y="1708574"/>
              <a:ext cx="0" cy="288000"/>
            </a:xfrm>
            <a:prstGeom prst="line">
              <a:avLst/>
            </a:prstGeom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Прямая соединительная линия 26"/>
          <p:cNvCxnSpPr/>
          <p:nvPr/>
        </p:nvCxnSpPr>
        <p:spPr>
          <a:xfrm>
            <a:off x="8925813" y="1136406"/>
            <a:ext cx="0" cy="5616000"/>
          </a:xfrm>
          <a:prstGeom prst="line">
            <a:avLst/>
          </a:prstGeom>
          <a:ln w="9525">
            <a:solidFill>
              <a:schemeClr val="accent5">
                <a:lumMod val="8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32536" y="4246953"/>
            <a:ext cx="4357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Динамика себестоимости,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₽/кг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822960" y="342251"/>
            <a:ext cx="3428136" cy="216000"/>
            <a:chOff x="813816" y="342251"/>
            <a:chExt cx="3428136" cy="216000"/>
          </a:xfrm>
        </p:grpSpPr>
        <p:sp>
          <p:nvSpPr>
            <p:cNvPr id="24" name="Скругленный прямоугольник 23"/>
            <p:cNvSpPr/>
            <p:nvPr/>
          </p:nvSpPr>
          <p:spPr>
            <a:xfrm>
              <a:off x="813816" y="342251"/>
              <a:ext cx="828000" cy="216000"/>
            </a:xfrm>
            <a:prstGeom prst="roundRect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chemeClr val="accent5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Власово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Скругленный прямоугольник 24"/>
            <p:cNvSpPr/>
            <p:nvPr/>
          </p:nvSpPr>
          <p:spPr>
            <a:xfrm>
              <a:off x="1686384" y="342251"/>
              <a:ext cx="828000" cy="216000"/>
            </a:xfrm>
            <a:prstGeom prst="roundRect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chemeClr val="accent5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Дедово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Скругленный прямоугольник 25"/>
            <p:cNvSpPr/>
            <p:nvPr/>
          </p:nvSpPr>
          <p:spPr>
            <a:xfrm>
              <a:off x="2550168" y="342251"/>
              <a:ext cx="828000" cy="216000"/>
            </a:xfrm>
            <a:prstGeom prst="roundRect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chemeClr val="accent5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Мирная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3413952" y="342251"/>
              <a:ext cx="828000" cy="216000"/>
            </a:xfrm>
            <a:prstGeom prst="roundRect">
              <a:avLst/>
            </a:prstGeom>
            <a:solidFill>
              <a:srgbClr val="E8E8E8">
                <a:alpha val="69804"/>
              </a:srgbClr>
            </a:solidFill>
            <a:ln>
              <a:solidFill>
                <a:schemeClr val="accent5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Южное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6928104" y="339203"/>
            <a:ext cx="4428000" cy="216875"/>
            <a:chOff x="819912" y="339203"/>
            <a:chExt cx="4547908" cy="216875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819912" y="339203"/>
              <a:ext cx="3024000" cy="216000"/>
              <a:chOff x="813816" y="342251"/>
              <a:chExt cx="3428136" cy="216000"/>
            </a:xfrm>
          </p:grpSpPr>
          <p:sp>
            <p:nvSpPr>
              <p:cNvPr id="30" name="Скругленный прямоугольник 29"/>
              <p:cNvSpPr/>
              <p:nvPr/>
            </p:nvSpPr>
            <p:spPr>
              <a:xfrm>
                <a:off x="813816" y="342251"/>
                <a:ext cx="828000" cy="216000"/>
              </a:xfrm>
              <a:prstGeom prst="roundRect">
                <a:avLst/>
              </a:prstGeom>
              <a:solidFill>
                <a:schemeClr val="bg1">
                  <a:alpha val="70000"/>
                </a:schemeClr>
              </a:solidFill>
              <a:ln>
                <a:solidFill>
                  <a:schemeClr val="accent5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Январь</a:t>
                </a: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Скругленный прямоугольник 30"/>
              <p:cNvSpPr/>
              <p:nvPr/>
            </p:nvSpPr>
            <p:spPr>
              <a:xfrm>
                <a:off x="1686384" y="342251"/>
                <a:ext cx="828000" cy="216000"/>
              </a:xfrm>
              <a:prstGeom prst="roundRect">
                <a:avLst/>
              </a:prstGeom>
              <a:solidFill>
                <a:schemeClr val="bg1">
                  <a:alpha val="70000"/>
                </a:schemeClr>
              </a:solidFill>
              <a:ln>
                <a:solidFill>
                  <a:schemeClr val="accent5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Февраль</a:t>
                </a: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Скругленный прямоугольник 31"/>
              <p:cNvSpPr/>
              <p:nvPr/>
            </p:nvSpPr>
            <p:spPr>
              <a:xfrm>
                <a:off x="2550168" y="342251"/>
                <a:ext cx="828000" cy="216000"/>
              </a:xfrm>
              <a:prstGeom prst="roundRect">
                <a:avLst/>
              </a:prstGeom>
              <a:solidFill>
                <a:schemeClr val="bg1">
                  <a:alpha val="70000"/>
                </a:schemeClr>
              </a:solidFill>
              <a:ln>
                <a:solidFill>
                  <a:schemeClr val="accent5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Март</a:t>
                </a: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Скругленный прямоугольник 32"/>
              <p:cNvSpPr/>
              <p:nvPr/>
            </p:nvSpPr>
            <p:spPr>
              <a:xfrm>
                <a:off x="3413952" y="342251"/>
                <a:ext cx="828000" cy="216000"/>
              </a:xfrm>
              <a:prstGeom prst="roundRect">
                <a:avLst/>
              </a:prstGeom>
              <a:solidFill>
                <a:schemeClr val="bg1">
                  <a:alpha val="70000"/>
                </a:schemeClr>
              </a:solidFill>
              <a:ln>
                <a:solidFill>
                  <a:schemeClr val="accent5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Апрель</a:t>
                </a: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4" name="Скругленный прямоугольник 33"/>
            <p:cNvSpPr/>
            <p:nvPr/>
          </p:nvSpPr>
          <p:spPr>
            <a:xfrm>
              <a:off x="3875477" y="340078"/>
              <a:ext cx="730389" cy="216000"/>
            </a:xfrm>
            <a:prstGeom prst="roundRect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chemeClr val="accent5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Май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Скругленный прямоугольник 34"/>
            <p:cNvSpPr/>
            <p:nvPr/>
          </p:nvSpPr>
          <p:spPr>
            <a:xfrm>
              <a:off x="4637431" y="340078"/>
              <a:ext cx="730389" cy="216000"/>
            </a:xfrm>
            <a:prstGeom prst="roundRect">
              <a:avLst/>
            </a:prstGeom>
            <a:solidFill>
              <a:srgbClr val="E8E8E8">
                <a:alpha val="70000"/>
              </a:srgbClr>
            </a:solidFill>
            <a:ln>
              <a:solidFill>
                <a:schemeClr val="accent5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Июнь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0" y="0"/>
            <a:ext cx="12192000" cy="192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15551" y="6415136"/>
            <a:ext cx="5424883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Январь             Февраль               Март                Апрель                 Май                  Июнь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91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ЧЕКЛИСТ: ПОНЯТНЫЙ ДАШБОРД</a:t>
            </a:r>
            <a:endParaRPr lang="ru-RU" dirty="0"/>
          </a:p>
        </p:txBody>
      </p:sp>
      <p:sp>
        <p:nvSpPr>
          <p:cNvPr id="8" name="Нижний колонтитул 3"/>
          <p:cNvSpPr txBox="1">
            <a:spLocks/>
          </p:cNvSpPr>
          <p:nvPr/>
        </p:nvSpPr>
        <p:spPr>
          <a:xfrm>
            <a:off x="744969" y="6492875"/>
            <a:ext cx="691673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© Алексей Колоколов </a:t>
            </a:r>
            <a:r>
              <a:rPr lang="en-US" sz="1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| </a:t>
            </a:r>
            <a:r>
              <a:rPr lang="ru-RU" sz="1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Институт бизнес-аналитики</a:t>
            </a:r>
            <a:endParaRPr lang="en-US" sz="12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Объект 2"/>
          <p:cNvSpPr>
            <a:spLocks noGrp="1"/>
          </p:cNvSpPr>
          <p:nvPr>
            <p:ph idx="1"/>
          </p:nvPr>
        </p:nvSpPr>
        <p:spPr>
          <a:xfrm>
            <a:off x="639420" y="1432329"/>
            <a:ext cx="10515600" cy="4701089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/>
              <a:t>Заказчик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>
                <a:solidFill>
                  <a:schemeClr val="accent2"/>
                </a:solidFill>
              </a:rPr>
              <a:t>Вид отчета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/>
              <a:t>Диаграммы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/>
              <a:t>Макет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err="1" smtClean="0"/>
              <a:t>Демо</a:t>
            </a:r>
            <a:endParaRPr lang="ru-RU" dirty="0" smtClean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/>
              <a:t>Чистовик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ru-RU" dirty="0" smtClean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ru-RU" dirty="0" smtClean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4068316" y="1644068"/>
            <a:ext cx="7876815" cy="4650386"/>
            <a:chOff x="4068316" y="1644068"/>
            <a:chExt cx="7876815" cy="4650386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1387" y="1966168"/>
              <a:ext cx="5927513" cy="3455757"/>
            </a:xfrm>
            <a:prstGeom prst="rect">
              <a:avLst/>
            </a:prstGeom>
            <a:ln w="19050">
              <a:noFill/>
            </a:ln>
          </p:spPr>
        </p:pic>
        <p:pic>
          <p:nvPicPr>
            <p:cNvPr id="12" name="Picture 6" descr="Картинки по запросу white tablet 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8316" y="1644068"/>
              <a:ext cx="7876815" cy="4650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4669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Группа 51"/>
          <p:cNvGrpSpPr/>
          <p:nvPr/>
        </p:nvGrpSpPr>
        <p:grpSpPr>
          <a:xfrm>
            <a:off x="6566702" y="4561549"/>
            <a:ext cx="1685462" cy="1734517"/>
            <a:chOff x="626848" y="1468680"/>
            <a:chExt cx="1685462" cy="1734517"/>
          </a:xfrm>
        </p:grpSpPr>
        <p:sp>
          <p:nvSpPr>
            <p:cNvPr id="3" name="TextBox 2"/>
            <p:cNvSpPr txBox="1"/>
            <p:nvPr/>
          </p:nvSpPr>
          <p:spPr>
            <a:xfrm>
              <a:off x="626848" y="1468680"/>
              <a:ext cx="1685462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74257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ТЭК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58" b="22759"/>
            <a:stretch/>
          </p:blipFill>
          <p:spPr>
            <a:xfrm>
              <a:off x="666852" y="2026521"/>
              <a:ext cx="1074564" cy="606951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607" y="2929804"/>
              <a:ext cx="964321" cy="273393"/>
            </a:xfrm>
            <a:prstGeom prst="rect">
              <a:avLst/>
            </a:prstGeom>
          </p:spPr>
        </p:pic>
      </p:grpSp>
      <p:grpSp>
        <p:nvGrpSpPr>
          <p:cNvPr id="54" name="Группа 53"/>
          <p:cNvGrpSpPr/>
          <p:nvPr/>
        </p:nvGrpSpPr>
        <p:grpSpPr>
          <a:xfrm>
            <a:off x="4730316" y="4556921"/>
            <a:ext cx="1258798" cy="1068830"/>
            <a:chOff x="2585050" y="4765495"/>
            <a:chExt cx="1258798" cy="1068830"/>
          </a:xfrm>
        </p:grpSpPr>
        <p:sp>
          <p:nvSpPr>
            <p:cNvPr id="39" name="TextBox 38"/>
            <p:cNvSpPr txBox="1"/>
            <p:nvPr/>
          </p:nvSpPr>
          <p:spPr>
            <a:xfrm>
              <a:off x="2585050" y="4765495"/>
              <a:ext cx="12587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74257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Авиа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pic>
          <p:nvPicPr>
            <p:cNvPr id="40" name="Рисунок 3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920" b="28880"/>
            <a:stretch/>
          </p:blipFill>
          <p:spPr>
            <a:xfrm>
              <a:off x="2620836" y="5493589"/>
              <a:ext cx="1051652" cy="340736"/>
            </a:xfrm>
            <a:prstGeom prst="rect">
              <a:avLst/>
            </a:prstGeom>
          </p:spPr>
        </p:pic>
      </p:grpSp>
      <p:grpSp>
        <p:nvGrpSpPr>
          <p:cNvPr id="26" name="Группа 25"/>
          <p:cNvGrpSpPr/>
          <p:nvPr/>
        </p:nvGrpSpPr>
        <p:grpSpPr>
          <a:xfrm>
            <a:off x="4585702" y="1735835"/>
            <a:ext cx="4139844" cy="2366496"/>
            <a:chOff x="4409796" y="1539882"/>
            <a:chExt cx="4139844" cy="2366496"/>
          </a:xfrm>
        </p:grpSpPr>
        <p:sp>
          <p:nvSpPr>
            <p:cNvPr id="14" name="TextBox 13"/>
            <p:cNvSpPr txBox="1"/>
            <p:nvPr/>
          </p:nvSpPr>
          <p:spPr>
            <a:xfrm>
              <a:off x="4409796" y="1539882"/>
              <a:ext cx="41398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74257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Производство и металлургия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3446" y="2287342"/>
              <a:ext cx="1008000" cy="323320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96" t="37904" r="19503" b="40096"/>
            <a:stretch/>
          </p:blipFill>
          <p:spPr>
            <a:xfrm>
              <a:off x="4452190" y="2879245"/>
              <a:ext cx="1152000" cy="408773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5913" y="2860164"/>
              <a:ext cx="1164334" cy="389409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081" b="33433"/>
            <a:stretch/>
          </p:blipFill>
          <p:spPr>
            <a:xfrm>
              <a:off x="6376698" y="3462782"/>
              <a:ext cx="1182765" cy="431550"/>
            </a:xfrm>
            <a:prstGeom prst="rect">
              <a:avLst/>
            </a:prstGeom>
          </p:spPr>
        </p:pic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2136" y="3453654"/>
              <a:ext cx="1044000" cy="452724"/>
            </a:xfrm>
            <a:prstGeom prst="rect">
              <a:avLst/>
            </a:prstGeom>
          </p:spPr>
        </p:pic>
        <p:pic>
          <p:nvPicPr>
            <p:cNvPr id="67" name="Picture 2" descr="D:\samyagichev\brand_severstal\All\Северсталь Инновации\logo_innovations_1.jpg">
              <a:extLst>
                <a:ext uri="{FF2B5EF4-FFF2-40B4-BE49-F238E27FC236}">
                  <a16:creationId xmlns:a16="http://schemas.microsoft.com/office/drawing/2014/main" id="{AE422387-3F2C-47E6-B945-0BF7E015A6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476"/>
            <a:stretch/>
          </p:blipFill>
          <p:spPr bwMode="auto">
            <a:xfrm>
              <a:off x="6447212" y="2188316"/>
              <a:ext cx="1188000" cy="447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ИНСТИТУТ БИЗНЕС-АНАЛИТИКИ</a:t>
            </a:r>
            <a:br>
              <a:rPr lang="ru-RU" dirty="0" smtClean="0"/>
            </a:br>
            <a:r>
              <a:rPr lang="ru-RU" sz="2800" dirty="0" smtClean="0">
                <a:solidFill>
                  <a:schemeClr val="tx2"/>
                </a:solidFill>
              </a:rPr>
              <a:t>ИНТЕГРАЦИЯ </a:t>
            </a:r>
            <a:r>
              <a:rPr lang="en-US" sz="2800" dirty="0" smtClean="0">
                <a:solidFill>
                  <a:schemeClr val="tx2"/>
                </a:solidFill>
              </a:rPr>
              <a:t>  </a:t>
            </a:r>
            <a:r>
              <a:rPr lang="en-US" sz="3200" dirty="0" smtClean="0">
                <a:solidFill>
                  <a:schemeClr val="tx2"/>
                </a:solidFill>
              </a:rPr>
              <a:t> </a:t>
            </a:r>
            <a:r>
              <a:rPr lang="en-US" sz="2800" dirty="0" smtClean="0">
                <a:solidFill>
                  <a:schemeClr val="tx2"/>
                </a:solidFill>
              </a:rPr>
              <a:t> </a:t>
            </a:r>
            <a:r>
              <a:rPr lang="ru-RU" sz="2800" dirty="0" smtClean="0">
                <a:solidFill>
                  <a:schemeClr val="tx2"/>
                </a:solidFill>
              </a:rPr>
              <a:t> </a:t>
            </a:r>
            <a:r>
              <a:rPr lang="en-US" sz="2800" dirty="0" smtClean="0">
                <a:solidFill>
                  <a:schemeClr val="tx2"/>
                </a:solidFill>
              </a:rPr>
              <a:t>BI</a:t>
            </a:r>
            <a:r>
              <a:rPr lang="ru-RU" sz="2800" dirty="0" smtClean="0">
                <a:solidFill>
                  <a:schemeClr val="tx2"/>
                </a:solidFill>
              </a:rPr>
              <a:t>-СИСТЕМЫ</a:t>
            </a:r>
            <a:r>
              <a:rPr lang="en-US" sz="2800" dirty="0" smtClean="0">
                <a:solidFill>
                  <a:schemeClr val="tx2"/>
                </a:solidFill>
              </a:rPr>
              <a:t>       </a:t>
            </a:r>
            <a:r>
              <a:rPr lang="ru-RU" sz="2800" dirty="0" smtClean="0">
                <a:solidFill>
                  <a:schemeClr val="tx2"/>
                </a:solidFill>
              </a:rPr>
              <a:t>КОНСАЛТИНГ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2422" y="1726452"/>
            <a:ext cx="1488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Финансы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74257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69" y="2448450"/>
            <a:ext cx="1188000" cy="29656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0" t="30000" r="11181" b="23500"/>
          <a:stretch/>
        </p:blipFill>
        <p:spPr>
          <a:xfrm>
            <a:off x="727897" y="3065640"/>
            <a:ext cx="1188000" cy="377509"/>
          </a:xfrm>
          <a:prstGeom prst="rect">
            <a:avLst/>
          </a:prstGeom>
        </p:spPr>
      </p:pic>
      <p:grpSp>
        <p:nvGrpSpPr>
          <p:cNvPr id="71" name="Группа 70"/>
          <p:cNvGrpSpPr/>
          <p:nvPr/>
        </p:nvGrpSpPr>
        <p:grpSpPr>
          <a:xfrm>
            <a:off x="637466" y="4588675"/>
            <a:ext cx="2968998" cy="1743967"/>
            <a:chOff x="637466" y="4341787"/>
            <a:chExt cx="2968998" cy="1743967"/>
          </a:xfrm>
        </p:grpSpPr>
        <p:sp>
          <p:nvSpPr>
            <p:cNvPr id="31" name="TextBox 30"/>
            <p:cNvSpPr txBox="1"/>
            <p:nvPr/>
          </p:nvSpPr>
          <p:spPr>
            <a:xfrm>
              <a:off x="637466" y="4341787"/>
              <a:ext cx="12875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74257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Телеком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6464" y="4894041"/>
              <a:ext cx="900000" cy="636328"/>
            </a:xfrm>
            <a:prstGeom prst="rect">
              <a:avLst/>
            </a:prstGeom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2526" y="5605754"/>
              <a:ext cx="720000" cy="480000"/>
            </a:xfrm>
            <a:prstGeom prst="rect">
              <a:avLst/>
            </a:prstGeom>
          </p:spPr>
        </p:pic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900" y="5616221"/>
              <a:ext cx="828000" cy="400253"/>
            </a:xfrm>
            <a:prstGeom prst="rect">
              <a:avLst/>
            </a:prstGeom>
          </p:spPr>
        </p:pic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884" y="4984794"/>
              <a:ext cx="1008000" cy="344157"/>
            </a:xfrm>
            <a:prstGeom prst="rect">
              <a:avLst/>
            </a:prstGeom>
          </p:spPr>
        </p:pic>
      </p:grpSp>
      <p:grpSp>
        <p:nvGrpSpPr>
          <p:cNvPr id="65" name="Группа 64"/>
          <p:cNvGrpSpPr/>
          <p:nvPr/>
        </p:nvGrpSpPr>
        <p:grpSpPr>
          <a:xfrm>
            <a:off x="8753196" y="4588010"/>
            <a:ext cx="2943190" cy="1674632"/>
            <a:chOff x="7478233" y="1519639"/>
            <a:chExt cx="2943190" cy="1674632"/>
          </a:xfrm>
        </p:grpSpPr>
        <p:sp>
          <p:nvSpPr>
            <p:cNvPr id="56" name="TextBox 55"/>
            <p:cNvSpPr txBox="1"/>
            <p:nvPr/>
          </p:nvSpPr>
          <p:spPr>
            <a:xfrm>
              <a:off x="7478233" y="1519639"/>
              <a:ext cx="14400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74257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IT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4480" y="2972423"/>
              <a:ext cx="1080000" cy="221848"/>
            </a:xfrm>
            <a:prstGeom prst="rect">
              <a:avLst/>
            </a:prstGeom>
          </p:spPr>
        </p:pic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7369" y="2224934"/>
              <a:ext cx="900000" cy="353250"/>
            </a:xfrm>
            <a:prstGeom prst="rect">
              <a:avLst/>
            </a:prstGeom>
          </p:spPr>
        </p:pic>
        <p:pic>
          <p:nvPicPr>
            <p:cNvPr id="62" name="Picture 27" descr="Картинки по запросу softline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17727" y="2982922"/>
              <a:ext cx="936000" cy="180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Рисунок 63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25" b="16192"/>
            <a:stretch/>
          </p:blipFill>
          <p:spPr>
            <a:xfrm>
              <a:off x="9305423" y="2065359"/>
              <a:ext cx="1116000" cy="590105"/>
            </a:xfrm>
            <a:prstGeom prst="rect">
              <a:avLst/>
            </a:prstGeom>
          </p:spPr>
        </p:pic>
      </p:grpSp>
      <p:grpSp>
        <p:nvGrpSpPr>
          <p:cNvPr id="25" name="Группа 24"/>
          <p:cNvGrpSpPr/>
          <p:nvPr/>
        </p:nvGrpSpPr>
        <p:grpSpPr>
          <a:xfrm>
            <a:off x="2623452" y="1725926"/>
            <a:ext cx="1866252" cy="2287891"/>
            <a:chOff x="2312556" y="1533902"/>
            <a:chExt cx="1866252" cy="2287891"/>
          </a:xfrm>
        </p:grpSpPr>
        <p:sp>
          <p:nvSpPr>
            <p:cNvPr id="42" name="TextBox 41"/>
            <p:cNvSpPr txBox="1"/>
            <p:nvPr/>
          </p:nvSpPr>
          <p:spPr>
            <a:xfrm>
              <a:off x="2312556" y="1533902"/>
              <a:ext cx="18662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74257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Консалтинг</a:t>
              </a:r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3000" y="3553102"/>
              <a:ext cx="972000" cy="268691"/>
            </a:xfrm>
            <a:prstGeom prst="rect">
              <a:avLst/>
            </a:prstGeom>
          </p:spPr>
        </p:pic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3190" y="2854649"/>
              <a:ext cx="684000" cy="456000"/>
            </a:xfrm>
            <a:prstGeom prst="rect">
              <a:avLst/>
            </a:prstGeom>
          </p:spPr>
        </p:pic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4046" y="2014788"/>
              <a:ext cx="1044000" cy="580154"/>
            </a:xfrm>
            <a:prstGeom prst="rect">
              <a:avLst/>
            </a:prstGeom>
          </p:spPr>
        </p:pic>
      </p:grpSp>
      <p:grpSp>
        <p:nvGrpSpPr>
          <p:cNvPr id="55" name="Группа 54"/>
          <p:cNvGrpSpPr/>
          <p:nvPr/>
        </p:nvGrpSpPr>
        <p:grpSpPr>
          <a:xfrm>
            <a:off x="8705500" y="1735835"/>
            <a:ext cx="2808157" cy="2454879"/>
            <a:chOff x="4371244" y="1552955"/>
            <a:chExt cx="2808157" cy="2454879"/>
          </a:xfrm>
        </p:grpSpPr>
        <p:grpSp>
          <p:nvGrpSpPr>
            <p:cNvPr id="45" name="Группа 44"/>
            <p:cNvGrpSpPr/>
            <p:nvPr/>
          </p:nvGrpSpPr>
          <p:grpSpPr>
            <a:xfrm>
              <a:off x="4371244" y="1552955"/>
              <a:ext cx="2808157" cy="2389276"/>
              <a:chOff x="4371244" y="1552955"/>
              <a:chExt cx="2808157" cy="2389276"/>
            </a:xfrm>
          </p:grpSpPr>
          <p:grpSp>
            <p:nvGrpSpPr>
              <p:cNvPr id="34" name="Группа 33"/>
              <p:cNvGrpSpPr/>
              <p:nvPr/>
            </p:nvGrpSpPr>
            <p:grpSpPr>
              <a:xfrm>
                <a:off x="4371244" y="1552955"/>
                <a:ext cx="2808157" cy="1709081"/>
                <a:chOff x="9978208" y="325859"/>
                <a:chExt cx="2808157" cy="1709081"/>
              </a:xfrm>
            </p:grpSpPr>
            <p:sp>
              <p:nvSpPr>
                <p:cNvPr id="46" name="TextBox 45"/>
                <p:cNvSpPr txBox="1"/>
                <p:nvPr/>
              </p:nvSpPr>
              <p:spPr>
                <a:xfrm>
                  <a:off x="9978208" y="325859"/>
                  <a:ext cx="197840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74257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rPr>
                    <a:t>Ритейл и </a:t>
                  </a:r>
                  <a:r>
                    <a:rPr kumimoji="0" lang="en-US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74257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rPr>
                    <a:t>FMCG</a:t>
                  </a:r>
                  <a:endParaRPr kumimoji="0" lang="ru-RU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74257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48" name="Рисунок 47"/>
                <p:cNvPicPr>
                  <a:picLocks noChangeAspect="1"/>
                </p:cNvPicPr>
                <p:nvPr/>
              </p:nvPicPr>
              <p:blipFill>
                <a:blip r:embed="rId2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076482" y="907643"/>
                  <a:ext cx="1044000" cy="541698"/>
                </a:xfrm>
                <a:prstGeom prst="rect">
                  <a:avLst/>
                </a:prstGeom>
              </p:spPr>
            </p:pic>
            <p:pic>
              <p:nvPicPr>
                <p:cNvPr id="49" name="Рисунок 48"/>
                <p:cNvPicPr>
                  <a:picLocks noChangeAspect="1"/>
                </p:cNvPicPr>
                <p:nvPr/>
              </p:nvPicPr>
              <p:blipFill>
                <a:blip r:embed="rId2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917062" y="1726721"/>
                  <a:ext cx="869303" cy="230909"/>
                </a:xfrm>
                <a:prstGeom prst="rect">
                  <a:avLst/>
                </a:prstGeom>
              </p:spPr>
            </p:pic>
            <p:pic>
              <p:nvPicPr>
                <p:cNvPr id="50" name="Рисунок 49"/>
                <p:cNvPicPr>
                  <a:picLocks noChangeAspect="1"/>
                </p:cNvPicPr>
                <p:nvPr/>
              </p:nvPicPr>
              <p:blipFill>
                <a:blip r:embed="rId2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011978" y="1628467"/>
                  <a:ext cx="1080000" cy="406473"/>
                </a:xfrm>
                <a:prstGeom prst="rect">
                  <a:avLst/>
                </a:prstGeom>
              </p:spPr>
            </p:pic>
            <p:pic>
              <p:nvPicPr>
                <p:cNvPr id="51" name="Рисунок 50"/>
                <p:cNvPicPr>
                  <a:picLocks noChangeAspect="1"/>
                </p:cNvPicPr>
                <p:nvPr/>
              </p:nvPicPr>
              <p:blipFill>
                <a:blip r:embed="rId2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043036" y="884082"/>
                  <a:ext cx="648000" cy="648000"/>
                </a:xfrm>
                <a:prstGeom prst="rect">
                  <a:avLst/>
                </a:prstGeom>
              </p:spPr>
            </p:pic>
          </p:grpSp>
          <p:pic>
            <p:nvPicPr>
              <p:cNvPr id="36" name="Рисунок 35"/>
              <p:cNvPicPr>
                <a:picLocks noChangeAspect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49880" y="3409797"/>
                <a:ext cx="390268" cy="532434"/>
              </a:xfrm>
              <a:prstGeom prst="rect">
                <a:avLst/>
              </a:prstGeom>
            </p:spPr>
          </p:pic>
        </p:grpSp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1939" y="3357569"/>
              <a:ext cx="748866" cy="650265"/>
            </a:xfrm>
            <a:prstGeom prst="rect">
              <a:avLst/>
            </a:prstGeom>
          </p:spPr>
        </p:pic>
      </p:grpSp>
      <p:pic>
        <p:nvPicPr>
          <p:cNvPr id="73" name="Рисунок 72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0" y="3772558"/>
            <a:ext cx="1152000" cy="210320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976" y="5962223"/>
            <a:ext cx="756000" cy="30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08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 ОТЧЕТА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smtClean="0"/>
              <a:t>© Алексей Колоколов | Институт бизнес-аналитики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40658" y="1869104"/>
            <a:ext cx="3729318" cy="35904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2400" dirty="0" smtClean="0"/>
              <a:t>ОПЕРАТИВНЫЙ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267199" y="1869104"/>
            <a:ext cx="3729318" cy="3590402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2400" dirty="0" smtClean="0"/>
              <a:t>АНАЛИТИЧЕСКИЙ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193740" y="1869104"/>
            <a:ext cx="3729318" cy="35904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2400" dirty="0" smtClean="0"/>
              <a:t>СТРАТЕГИЧЕСКИЙ</a:t>
            </a:r>
            <a:endParaRPr lang="ru-RU" sz="2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099" y="2540175"/>
            <a:ext cx="3488345" cy="27252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05" y="2495352"/>
            <a:ext cx="3464256" cy="24262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929" y="2540175"/>
            <a:ext cx="3188895" cy="264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63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0892" y="1382751"/>
            <a:ext cx="10634294" cy="4750420"/>
          </a:xfrm>
        </p:spPr>
        <p:txBody>
          <a:bodyPr anchor="t">
            <a:normAutofit/>
          </a:bodyPr>
          <a:lstStyle/>
          <a:p>
            <a:r>
              <a:rPr lang="ru-RU" dirty="0" smtClean="0"/>
              <a:t>КЕЙС 2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ЛОЯЛЬНОСТЬ ПЕРСОНАЛА В РИТЕЙЛЕ</a:t>
            </a:r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45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Объект 7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72047"/>
            <a:ext cx="12290292" cy="69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33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415" y="51834"/>
            <a:ext cx="11792414" cy="664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84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27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61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ЧЕКЛИСТ: ПОНЯТНЫЙ ДАШБОРД</a:t>
            </a:r>
            <a:endParaRPr lang="ru-RU" dirty="0"/>
          </a:p>
        </p:txBody>
      </p:sp>
      <p:sp>
        <p:nvSpPr>
          <p:cNvPr id="8" name="Нижний колонтитул 3"/>
          <p:cNvSpPr txBox="1">
            <a:spLocks/>
          </p:cNvSpPr>
          <p:nvPr/>
        </p:nvSpPr>
        <p:spPr>
          <a:xfrm>
            <a:off x="744969" y="6492875"/>
            <a:ext cx="691673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© Алексей Колоколов </a:t>
            </a:r>
            <a:r>
              <a:rPr lang="en-US" sz="1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| </a:t>
            </a:r>
            <a:r>
              <a:rPr lang="ru-RU" sz="1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Институт бизнес-аналитики</a:t>
            </a:r>
            <a:endParaRPr lang="en-US" sz="12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Объект 2"/>
          <p:cNvSpPr>
            <a:spLocks noGrp="1"/>
          </p:cNvSpPr>
          <p:nvPr>
            <p:ph idx="1"/>
          </p:nvPr>
        </p:nvSpPr>
        <p:spPr>
          <a:xfrm>
            <a:off x="639420" y="1432329"/>
            <a:ext cx="10515600" cy="4701089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/>
              <a:t>Заказчик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/>
              <a:t>Вид отчета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>
                <a:solidFill>
                  <a:schemeClr val="accent2"/>
                </a:solidFill>
              </a:rPr>
              <a:t>Диаграммы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/>
              <a:t>Макет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err="1" smtClean="0"/>
              <a:t>Демо</a:t>
            </a:r>
            <a:endParaRPr lang="ru-RU" dirty="0" smtClean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/>
              <a:t>Чистовик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ru-RU" dirty="0" smtClean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ru-RU" dirty="0" smtClean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4068316" y="1644068"/>
            <a:ext cx="7876815" cy="4650386"/>
            <a:chOff x="4068316" y="1644068"/>
            <a:chExt cx="7876815" cy="4650386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1387" y="1966168"/>
              <a:ext cx="5927513" cy="3455757"/>
            </a:xfrm>
            <a:prstGeom prst="rect">
              <a:avLst/>
            </a:prstGeom>
            <a:ln w="19050">
              <a:noFill/>
            </a:ln>
          </p:spPr>
        </p:pic>
        <p:pic>
          <p:nvPicPr>
            <p:cNvPr id="12" name="Picture 6" descr="Картинки по запросу white tablet 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8316" y="1644068"/>
              <a:ext cx="7876815" cy="4650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9502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ВИДЫ АНАЛИЗА ДАННЫХ</a:t>
            </a:r>
            <a:endParaRPr lang="en-US" dirty="0"/>
          </a:p>
        </p:txBody>
      </p:sp>
      <p:grpSp>
        <p:nvGrpSpPr>
          <p:cNvPr id="30" name="Группа 29"/>
          <p:cNvGrpSpPr/>
          <p:nvPr/>
        </p:nvGrpSpPr>
        <p:grpSpPr>
          <a:xfrm>
            <a:off x="744969" y="1656622"/>
            <a:ext cx="4926876" cy="2072640"/>
            <a:chOff x="974599" y="1504222"/>
            <a:chExt cx="4720807" cy="2072640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974599" y="1504222"/>
              <a:ext cx="2247573" cy="20726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РЕЙТИНГ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3222172" y="1504222"/>
              <a:ext cx="2473234" cy="207264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744969" y="3955685"/>
            <a:ext cx="4926876" cy="2072640"/>
            <a:chOff x="974599" y="1504222"/>
            <a:chExt cx="4720807" cy="2072640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974599" y="1504222"/>
              <a:ext cx="2247572" cy="2072640"/>
            </a:xfrm>
            <a:prstGeom prst="rect">
              <a:avLst/>
            </a:prstGeom>
            <a:solidFill>
              <a:srgbClr val="FA6569"/>
            </a:solidFill>
            <a:ln>
              <a:solidFill>
                <a:srgbClr val="FA6569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СТРУКТУРА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3222172" y="1504222"/>
              <a:ext cx="2473234" cy="2072640"/>
            </a:xfrm>
            <a:prstGeom prst="rect">
              <a:avLst/>
            </a:prstGeom>
            <a:ln>
              <a:solidFill>
                <a:srgbClr val="FA656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40" name="Группа 39"/>
          <p:cNvGrpSpPr/>
          <p:nvPr/>
        </p:nvGrpSpPr>
        <p:grpSpPr>
          <a:xfrm flipH="1">
            <a:off x="5959221" y="1656622"/>
            <a:ext cx="4921194" cy="2072640"/>
            <a:chOff x="980044" y="1504222"/>
            <a:chExt cx="4715362" cy="2072640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980044" y="1504222"/>
              <a:ext cx="2242128" cy="207264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ВЗАИМОСВЯЗИ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3222172" y="1504222"/>
              <a:ext cx="2473234" cy="207264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43" name="Группа 42"/>
          <p:cNvGrpSpPr/>
          <p:nvPr/>
        </p:nvGrpSpPr>
        <p:grpSpPr>
          <a:xfrm flipH="1">
            <a:off x="5959222" y="3965891"/>
            <a:ext cx="4921193" cy="2072640"/>
            <a:chOff x="980045" y="1504222"/>
            <a:chExt cx="4715361" cy="2072640"/>
          </a:xfrm>
        </p:grpSpPr>
        <p:sp>
          <p:nvSpPr>
            <p:cNvPr id="44" name="Прямоугольник 43"/>
            <p:cNvSpPr/>
            <p:nvPr/>
          </p:nvSpPr>
          <p:spPr>
            <a:xfrm>
              <a:off x="980045" y="1504222"/>
              <a:ext cx="2242126" cy="207264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ДИНАМИКА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3222172" y="1504222"/>
              <a:ext cx="2473234" cy="2072640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46" name="Рисунок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0186" y="1877821"/>
            <a:ext cx="2356749" cy="1684522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9940" y="4083139"/>
            <a:ext cx="1862613" cy="1817731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7930" y="4132810"/>
            <a:ext cx="2558364" cy="1768060"/>
          </a:xfrm>
          <a:prstGeom prst="rect">
            <a:avLst/>
          </a:prstGeom>
        </p:spPr>
      </p:pic>
      <p:graphicFrame>
        <p:nvGraphicFramePr>
          <p:cNvPr id="49" name="Диаграмма 48"/>
          <p:cNvGraphicFramePr>
            <a:graphicFrameLocks/>
          </p:cNvGraphicFramePr>
          <p:nvPr>
            <p:extLst/>
          </p:nvPr>
        </p:nvGraphicFramePr>
        <p:xfrm>
          <a:off x="3378027" y="1656622"/>
          <a:ext cx="2293817" cy="2072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1" name="Нижний колонтитул 3"/>
          <p:cNvSpPr txBox="1">
            <a:spLocks/>
          </p:cNvSpPr>
          <p:nvPr/>
        </p:nvSpPr>
        <p:spPr>
          <a:xfrm>
            <a:off x="744969" y="6492875"/>
            <a:ext cx="691673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© Алексей Колоколов </a:t>
            </a:r>
            <a:r>
              <a:rPr lang="en-US" sz="1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| </a:t>
            </a:r>
            <a:r>
              <a:rPr lang="ru-RU" sz="1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Институт бизнес-аналитики</a:t>
            </a:r>
            <a:endParaRPr lang="en-US" sz="12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91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003" y="365125"/>
            <a:ext cx="10914089" cy="1110749"/>
          </a:xfrm>
        </p:spPr>
        <p:txBody>
          <a:bodyPr>
            <a:normAutofit/>
          </a:bodyPr>
          <a:lstStyle/>
          <a:p>
            <a:r>
              <a:rPr lang="ru-RU" dirty="0" smtClean="0"/>
              <a:t>ВИДЫ ДИАГРАММ</a:t>
            </a:r>
            <a:endParaRPr lang="en-US" dirty="0"/>
          </a:p>
        </p:txBody>
      </p:sp>
      <p:graphicFrame>
        <p:nvGraphicFramePr>
          <p:cNvPr id="5" name="Объект 6"/>
          <p:cNvGraphicFramePr>
            <a:graphicFrameLocks noGrp="1"/>
          </p:cNvGraphicFramePr>
          <p:nvPr>
            <p:ph idx="1"/>
            <p:extLst/>
          </p:nvPr>
        </p:nvGraphicFramePr>
        <p:xfrm>
          <a:off x="767743" y="1656651"/>
          <a:ext cx="10713057" cy="44708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5043">
                  <a:extLst>
                    <a:ext uri="{9D8B030D-6E8A-4147-A177-3AD203B41FA5}">
                      <a16:colId xmlns:a16="http://schemas.microsoft.com/office/drawing/2014/main" val="3665175634"/>
                    </a:ext>
                  </a:extLst>
                </a:gridCol>
                <a:gridCol w="1649426">
                  <a:extLst>
                    <a:ext uri="{9D8B030D-6E8A-4147-A177-3AD203B41FA5}">
                      <a16:colId xmlns:a16="http://schemas.microsoft.com/office/drawing/2014/main" val="927723254"/>
                    </a:ext>
                  </a:extLst>
                </a:gridCol>
                <a:gridCol w="1649426">
                  <a:extLst>
                    <a:ext uri="{9D8B030D-6E8A-4147-A177-3AD203B41FA5}">
                      <a16:colId xmlns:a16="http://schemas.microsoft.com/office/drawing/2014/main" val="107057035"/>
                    </a:ext>
                  </a:extLst>
                </a:gridCol>
                <a:gridCol w="1649426">
                  <a:extLst>
                    <a:ext uri="{9D8B030D-6E8A-4147-A177-3AD203B41FA5}">
                      <a16:colId xmlns:a16="http://schemas.microsoft.com/office/drawing/2014/main" val="1179066487"/>
                    </a:ext>
                  </a:extLst>
                </a:gridCol>
                <a:gridCol w="4399736">
                  <a:extLst>
                    <a:ext uri="{9D8B030D-6E8A-4147-A177-3AD203B41FA5}">
                      <a16:colId xmlns:a16="http://schemas.microsoft.com/office/drawing/2014/main" val="3368034431"/>
                    </a:ext>
                  </a:extLst>
                </a:gridCol>
              </a:tblGrid>
              <a:tr h="382011">
                <a:tc>
                  <a:txBody>
                    <a:bodyPr/>
                    <a:lstStyle/>
                    <a:p>
                      <a:endParaRPr lang="ru-RU" sz="16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Линейчатая</a:t>
                      </a:r>
                      <a:endParaRPr lang="ru-RU" sz="16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График </a:t>
                      </a:r>
                      <a:endParaRPr lang="ru-RU" sz="16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Гистограмма </a:t>
                      </a:r>
                      <a:endParaRPr lang="ru-RU" sz="16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Прочие,</a:t>
                      </a:r>
                      <a:r>
                        <a:rPr lang="ru-RU" sz="16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нестандартные</a:t>
                      </a:r>
                      <a:endParaRPr lang="ru-RU" sz="16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8008151"/>
                  </a:ext>
                </a:extLst>
              </a:tr>
              <a:tr h="102220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РЕЙТИНГ 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6417432"/>
                  </a:ext>
                </a:extLst>
              </a:tr>
              <a:tr h="102220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ДИНАМИКА 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1224545"/>
                  </a:ext>
                </a:extLst>
              </a:tr>
              <a:tr h="102220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СТРУКТУРА 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656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4662345"/>
                  </a:ext>
                </a:extLst>
              </a:tr>
              <a:tr h="102220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ВЗАИМО-СВЯЗЬ 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07203650"/>
                  </a:ext>
                </a:extLst>
              </a:tr>
            </a:tbl>
          </a:graphicData>
        </a:graphic>
      </p:graphicFrame>
      <p:sp>
        <p:nvSpPr>
          <p:cNvPr id="21" name="Нижний колонтитул 3"/>
          <p:cNvSpPr txBox="1">
            <a:spLocks/>
          </p:cNvSpPr>
          <p:nvPr/>
        </p:nvSpPr>
        <p:spPr>
          <a:xfrm>
            <a:off x="869340" y="6436287"/>
            <a:ext cx="691673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© Алексей Колоколов </a:t>
            </a:r>
            <a:r>
              <a:rPr lang="en-US" sz="1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| </a:t>
            </a:r>
            <a:r>
              <a:rPr lang="ru-RU" sz="1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Институт бизнес-аналитики</a:t>
            </a:r>
            <a:endParaRPr lang="en-US" sz="12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/>
          </p:nvPr>
        </p:nvGraphicFramePr>
        <p:xfrm>
          <a:off x="3958063" y="3306678"/>
          <a:ext cx="1302178" cy="793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/>
          </p:nvPr>
        </p:nvGraphicFramePr>
        <p:xfrm>
          <a:off x="7192825" y="5102285"/>
          <a:ext cx="1467091" cy="1070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/>
          </p:nvPr>
        </p:nvGraphicFramePr>
        <p:xfrm>
          <a:off x="2750603" y="5034546"/>
          <a:ext cx="1031106" cy="1207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/>
          </p:nvPr>
        </p:nvGraphicFramePr>
        <p:xfrm>
          <a:off x="5459098" y="1912714"/>
          <a:ext cx="1588983" cy="1207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/>
          </p:nvPr>
        </p:nvGraphicFramePr>
        <p:xfrm>
          <a:off x="2125662" y="1946263"/>
          <a:ext cx="1726029" cy="1207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/>
          </p:nvPr>
        </p:nvGraphicFramePr>
        <p:xfrm>
          <a:off x="5449220" y="2892405"/>
          <a:ext cx="1588983" cy="1207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13" name="Группа 12"/>
          <p:cNvGrpSpPr/>
          <p:nvPr/>
        </p:nvGrpSpPr>
        <p:grpSpPr>
          <a:xfrm>
            <a:off x="1991533" y="3039829"/>
            <a:ext cx="5046670" cy="3200570"/>
            <a:chOff x="1939893" y="3238108"/>
            <a:chExt cx="5046670" cy="3200570"/>
          </a:xfrm>
        </p:grpSpPr>
        <p:graphicFrame>
          <p:nvGraphicFramePr>
            <p:cNvPr id="14" name="Диаграмма 13"/>
            <p:cNvGraphicFramePr>
              <a:graphicFrameLocks/>
            </p:cNvGraphicFramePr>
            <p:nvPr>
              <p:extLst/>
            </p:nvPr>
          </p:nvGraphicFramePr>
          <p:xfrm>
            <a:off x="5338127" y="4915548"/>
            <a:ext cx="1648436" cy="137413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graphicFrame>
          <p:nvGraphicFramePr>
            <p:cNvPr id="15" name="Диаграмма 14"/>
            <p:cNvGraphicFramePr>
              <a:graphicFrameLocks/>
            </p:cNvGraphicFramePr>
            <p:nvPr>
              <p:extLst/>
            </p:nvPr>
          </p:nvGraphicFramePr>
          <p:xfrm>
            <a:off x="3734270" y="4122527"/>
            <a:ext cx="1663310" cy="113261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grpSp>
          <p:nvGrpSpPr>
            <p:cNvPr id="16" name="Группа 15"/>
            <p:cNvGrpSpPr/>
            <p:nvPr/>
          </p:nvGrpSpPr>
          <p:grpSpPr>
            <a:xfrm>
              <a:off x="2032940" y="3238108"/>
              <a:ext cx="1779687" cy="1401541"/>
              <a:chOff x="2100098" y="3260446"/>
              <a:chExt cx="1779687" cy="1123727"/>
            </a:xfrm>
            <a:solidFill>
              <a:schemeClr val="bg1">
                <a:lumMod val="95000"/>
              </a:schemeClr>
            </a:solidFill>
          </p:grpSpPr>
          <p:graphicFrame>
            <p:nvGraphicFramePr>
              <p:cNvPr id="18" name="Диаграмма 17"/>
              <p:cNvGraphicFramePr>
                <a:graphicFrameLocks/>
              </p:cNvGraphicFramePr>
              <p:nvPr>
                <p:extLst/>
              </p:nvPr>
            </p:nvGraphicFramePr>
            <p:xfrm>
              <a:off x="2848679" y="3260446"/>
              <a:ext cx="1031106" cy="112372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0"/>
              </a:graphicData>
            </a:graphic>
          </p:graphicFrame>
          <p:graphicFrame>
            <p:nvGraphicFramePr>
              <p:cNvPr id="19" name="Диаграмма 18"/>
              <p:cNvGraphicFramePr>
                <a:graphicFrameLocks/>
              </p:cNvGraphicFramePr>
              <p:nvPr>
                <p:extLst/>
              </p:nvPr>
            </p:nvGraphicFramePr>
            <p:xfrm>
              <a:off x="2100098" y="3260447"/>
              <a:ext cx="1031106" cy="112372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1"/>
              </a:graphicData>
            </a:graphic>
          </p:graphicFrame>
        </p:grpSp>
        <p:graphicFrame>
          <p:nvGraphicFramePr>
            <p:cNvPr id="17" name="Диаграмма 16"/>
            <p:cNvGraphicFramePr>
              <a:graphicFrameLocks/>
            </p:cNvGraphicFramePr>
            <p:nvPr>
              <p:extLst/>
            </p:nvPr>
          </p:nvGraphicFramePr>
          <p:xfrm>
            <a:off x="1939893" y="5231384"/>
            <a:ext cx="1031106" cy="120729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2"/>
            </a:graphicData>
          </a:graphic>
        </p:graphicFrame>
      </p:grpSp>
      <p:grpSp>
        <p:nvGrpSpPr>
          <p:cNvPr id="20" name="Группа 19"/>
          <p:cNvGrpSpPr/>
          <p:nvPr/>
        </p:nvGrpSpPr>
        <p:grpSpPr>
          <a:xfrm>
            <a:off x="8319419" y="2409536"/>
            <a:ext cx="3047882" cy="3681864"/>
            <a:chOff x="8534517" y="2749733"/>
            <a:chExt cx="3047882" cy="3525784"/>
          </a:xfrm>
        </p:grpSpPr>
        <p:graphicFrame>
          <p:nvGraphicFramePr>
            <p:cNvPr id="22" name="Диаграмма 21"/>
            <p:cNvGraphicFramePr>
              <a:graphicFrameLocks/>
            </p:cNvGraphicFramePr>
            <p:nvPr>
              <p:extLst/>
            </p:nvPr>
          </p:nvGraphicFramePr>
          <p:xfrm>
            <a:off x="9395292" y="5425690"/>
            <a:ext cx="2187107" cy="84982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3"/>
            </a:graphicData>
          </a:graphic>
        </p:graphicFrame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018974" y="3911361"/>
              <a:ext cx="1361363" cy="1388590"/>
            </a:xfrm>
            <a:prstGeom prst="rect">
              <a:avLst/>
            </a:prstGeom>
          </p:spPr>
        </p:pic>
        <p:pic>
          <p:nvPicPr>
            <p:cNvPr id="24" name="Picture 4" descr="http://3.bp.blogspot.com/_T6DAgw4swKw/SeW1iICnhDI/AAAAAAAABBE/z7C3LMR7ZpM/s400/2008+tree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4517" y="4200234"/>
              <a:ext cx="1124740" cy="947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684317" y="2749733"/>
              <a:ext cx="1198034" cy="1184368"/>
            </a:xfrm>
            <a:prstGeom prst="rect">
              <a:avLst/>
            </a:prstGeom>
          </p:spPr>
        </p:pic>
      </p:grpSp>
      <p:pic>
        <p:nvPicPr>
          <p:cNvPr id="26" name="Рисунок 25"/>
          <p:cNvPicPr/>
          <p:nvPr/>
        </p:nvPicPr>
        <p:blipFill>
          <a:blip r:embed="rId1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825" y="4172428"/>
            <a:ext cx="897277" cy="79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26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0892" y="1382751"/>
            <a:ext cx="10634294" cy="4750420"/>
          </a:xfrm>
        </p:spPr>
        <p:txBody>
          <a:bodyPr anchor="t">
            <a:normAutofit/>
          </a:bodyPr>
          <a:lstStyle/>
          <a:p>
            <a:r>
              <a:rPr lang="ru-RU" dirty="0" smtClean="0"/>
              <a:t>КЕЙС 3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/>
              <a:t>EBITDA</a:t>
            </a:r>
            <a:br>
              <a:rPr lang="en-US" dirty="0" smtClean="0"/>
            </a:br>
            <a:r>
              <a:rPr lang="ru-RU" dirty="0" smtClean="0"/>
              <a:t>В ЭНЕРГЕТИКЕ</a:t>
            </a:r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05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204000" cy="32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3" name="Group 14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575224" y="5993026"/>
            <a:ext cx="3210392" cy="492129"/>
            <a:chOff x="4242" y="4025"/>
            <a:chExt cx="1248" cy="310"/>
          </a:xfrm>
        </p:grpSpPr>
        <p:sp>
          <p:nvSpPr>
            <p:cNvPr id="4" name="Text Box 15"/>
            <p:cNvSpPr txBox="1">
              <a:spLocks noChangeArrowheads="1"/>
            </p:cNvSpPr>
            <p:nvPr/>
          </p:nvSpPr>
          <p:spPr bwMode="auto">
            <a:xfrm>
              <a:off x="4383" y="4025"/>
              <a:ext cx="895" cy="7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marL="300038" indent="-300038" defTabSz="87312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87312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87312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87312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87312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300038" marR="0" lvl="0" indent="-300038" algn="l" defTabSz="873125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24F84"/>
                </a:buClr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Объекты </a:t>
              </a: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с отрицательной 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EBITDA</a:t>
              </a:r>
              <a:endPara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5" name="Rectangle 16"/>
            <p:cNvSpPr>
              <a:spLocks noChangeArrowheads="1"/>
            </p:cNvSpPr>
            <p:nvPr/>
          </p:nvSpPr>
          <p:spPr bwMode="auto">
            <a:xfrm>
              <a:off x="4244" y="4036"/>
              <a:ext cx="114" cy="55"/>
            </a:xfrm>
            <a:prstGeom prst="rect">
              <a:avLst/>
            </a:prstGeom>
            <a:solidFill>
              <a:schemeClr val="accent2"/>
            </a:solidFill>
            <a:ln w="12700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Helios"/>
                <a:ea typeface="+mn-ea"/>
                <a:cs typeface="+mn-cs"/>
              </a:endParaRPr>
            </a:p>
          </p:txBody>
        </p:sp>
        <p:grpSp>
          <p:nvGrpSpPr>
            <p:cNvPr id="6" name="Group 17"/>
            <p:cNvGrpSpPr>
              <a:grpSpLocks/>
            </p:cNvGrpSpPr>
            <p:nvPr/>
          </p:nvGrpSpPr>
          <p:grpSpPr bwMode="auto">
            <a:xfrm>
              <a:off x="4242" y="4141"/>
              <a:ext cx="1248" cy="194"/>
              <a:chOff x="774" y="654"/>
              <a:chExt cx="1248" cy="210"/>
            </a:xfrm>
          </p:grpSpPr>
          <p:sp>
            <p:nvSpPr>
              <p:cNvPr id="7" name="Text Box 18"/>
              <p:cNvSpPr txBox="1">
                <a:spLocks noChangeArrowheads="1"/>
              </p:cNvSpPr>
              <p:nvPr/>
            </p:nvSpPr>
            <p:spPr bwMode="auto">
              <a:xfrm>
                <a:off x="913" y="654"/>
                <a:ext cx="1063" cy="7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marL="300038" indent="-300038" defTabSz="873125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873125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873125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873125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873125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300038" marR="0" lvl="0" indent="-300038" algn="l" defTabSz="873125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>
                    <a:srgbClr val="024F84"/>
                  </a:buClr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B7C96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Объекты</a:t>
                </a:r>
                <a:r>
                  <a:rPr kumimoji="0" lang="ru-RU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1B7C96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 </a:t>
                </a: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B7C96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с положительной </a:t>
                </a: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B7C96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EBITDA</a:t>
                </a:r>
                <a:endPara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8" name="Rectangle 19"/>
              <p:cNvSpPr>
                <a:spLocks noChangeArrowheads="1"/>
              </p:cNvSpPr>
              <p:nvPr/>
            </p:nvSpPr>
            <p:spPr bwMode="auto">
              <a:xfrm>
                <a:off x="775" y="666"/>
                <a:ext cx="113" cy="59"/>
              </a:xfrm>
              <a:prstGeom prst="rect">
                <a:avLst/>
              </a:prstGeom>
              <a:solidFill>
                <a:schemeClr val="accent4"/>
              </a:solidFill>
              <a:ln w="12700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Helios"/>
                  <a:ea typeface="+mn-ea"/>
                  <a:cs typeface="+mn-cs"/>
                </a:endParaRPr>
              </a:p>
            </p:txBody>
          </p:sp>
          <p:sp>
            <p:nvSpPr>
              <p:cNvPr id="9" name="Rectangle 19"/>
              <p:cNvSpPr>
                <a:spLocks noChangeArrowheads="1"/>
              </p:cNvSpPr>
              <p:nvPr/>
            </p:nvSpPr>
            <p:spPr bwMode="auto">
              <a:xfrm>
                <a:off x="774" y="820"/>
                <a:ext cx="113" cy="12"/>
              </a:xfrm>
              <a:prstGeom prst="rect">
                <a:avLst/>
              </a:prstGeom>
              <a:solidFill>
                <a:srgbClr val="254061"/>
              </a:solidFill>
              <a:ln w="2857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Helios"/>
                  <a:ea typeface="+mn-ea"/>
                  <a:cs typeface="+mn-cs"/>
                </a:endParaRPr>
              </a:p>
            </p:txBody>
          </p:sp>
          <p:sp>
            <p:nvSpPr>
              <p:cNvPr id="10" name="Text Box 18"/>
              <p:cNvSpPr txBox="1">
                <a:spLocks noChangeArrowheads="1"/>
              </p:cNvSpPr>
              <p:nvPr/>
            </p:nvSpPr>
            <p:spPr bwMode="auto">
              <a:xfrm>
                <a:off x="911" y="785"/>
                <a:ext cx="1111" cy="7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marL="300038" indent="-300038" defTabSz="873125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873125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873125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873125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873125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300038" marR="0" lvl="0" indent="-300038" algn="l" defTabSz="873125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>
                    <a:srgbClr val="024F84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B7C96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EBITDA</a:t>
                </a: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B7C96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 по </a:t>
                </a:r>
                <a:r>
                  <a:rPr kumimoji="0" lang="ru-RU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1B7C96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подключенным объектам</a:t>
                </a:r>
                <a:endPara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</p:grpSp>
      <p:grpSp>
        <p:nvGrpSpPr>
          <p:cNvPr id="11" name="Группа 10"/>
          <p:cNvGrpSpPr/>
          <p:nvPr/>
        </p:nvGrpSpPr>
        <p:grpSpPr>
          <a:xfrm>
            <a:off x="6056100" y="5965302"/>
            <a:ext cx="2338308" cy="739866"/>
            <a:chOff x="6757126" y="4828901"/>
            <a:chExt cx="1522247" cy="739866"/>
          </a:xfrm>
        </p:grpSpPr>
        <p:sp>
          <p:nvSpPr>
            <p:cNvPr id="12" name="TextBox 11"/>
            <p:cNvSpPr txBox="1"/>
            <p:nvPr>
              <p:custDataLst>
                <p:tags r:id="rId12"/>
              </p:custDataLst>
            </p:nvPr>
          </p:nvSpPr>
          <p:spPr>
            <a:xfrm>
              <a:off x="6757126" y="5136767"/>
              <a:ext cx="1522247" cy="43200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lIns="36000" tIns="0" rIns="36000" anchor="ctr" anchorCtr="0"/>
            <a:lstStyle>
              <a:defPPr>
                <a:defRPr lang="ru-RU"/>
              </a:defPPr>
              <a:lvl1pPr>
                <a:spcBef>
                  <a:spcPct val="50000"/>
                </a:spcBef>
                <a:buClr>
                  <a:schemeClr val="tx1"/>
                </a:buClr>
                <a:buFont typeface="Arial" charset="0"/>
                <a:buNone/>
                <a:defRPr sz="12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24F84"/>
                </a:buClr>
                <a:buSzTx/>
                <a:buFont typeface="Arial" charset="0"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Helios"/>
                  <a:ea typeface="+mn-ea"/>
                  <a:cs typeface="+mn-cs"/>
                </a:rPr>
                <a:t>Подключились</a:t>
              </a:r>
              <a:endPara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Helios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>
              <p:custDataLst>
                <p:tags r:id="rId13"/>
              </p:custDataLst>
            </p:nvPr>
          </p:nvSpPr>
          <p:spPr>
            <a:xfrm>
              <a:off x="6867047" y="4828901"/>
              <a:ext cx="1214954" cy="43200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tIns="0" anchor="ctr" anchorCtr="1"/>
            <a:lstStyle>
              <a:defPPr>
                <a:defRPr lang="ru-RU"/>
              </a:defPPr>
              <a:lvl1pPr>
                <a:spcBef>
                  <a:spcPct val="50000"/>
                </a:spcBef>
                <a:buClr>
                  <a:schemeClr val="tx1"/>
                </a:buClr>
                <a:buFont typeface="Arial" charset="0"/>
                <a:buNone/>
                <a:defRPr sz="12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24F84"/>
                </a:buClr>
                <a:buSzTx/>
                <a:buFont typeface="Arial" charset="0"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Helios"/>
                  <a:ea typeface="+mn-ea"/>
                  <a:cs typeface="+mn-cs"/>
                </a:rPr>
                <a:t>8</a:t>
              </a:r>
              <a:r>
                <a:rPr kumimoji="0" lang="ru-RU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Helios"/>
                  <a:ea typeface="+mn-ea"/>
                  <a:cs typeface="+mn-cs"/>
                </a:rPr>
                <a:t> объектов</a:t>
              </a: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Helios"/>
                <a:ea typeface="+mn-ea"/>
                <a:cs typeface="+mn-cs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8787394" y="5965302"/>
            <a:ext cx="2734043" cy="725901"/>
            <a:chOff x="6732802" y="5231406"/>
            <a:chExt cx="1779872" cy="725901"/>
          </a:xfrm>
        </p:grpSpPr>
        <p:sp>
          <p:nvSpPr>
            <p:cNvPr id="15" name="TextBox 14"/>
            <p:cNvSpPr txBox="1"/>
            <p:nvPr>
              <p:custDataLst>
                <p:tags r:id="rId10"/>
              </p:custDataLst>
            </p:nvPr>
          </p:nvSpPr>
          <p:spPr>
            <a:xfrm>
              <a:off x="6732802" y="5525307"/>
              <a:ext cx="1779872" cy="43200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lIns="36000" tIns="0" rIns="36000" anchor="ctr" anchorCtr="0"/>
            <a:lstStyle>
              <a:defPPr>
                <a:defRPr lang="ru-RU"/>
              </a:defPPr>
              <a:lvl1pPr>
                <a:spcBef>
                  <a:spcPct val="50000"/>
                </a:spcBef>
                <a:buClr>
                  <a:schemeClr val="tx1"/>
                </a:buClr>
                <a:buFont typeface="Arial" charset="0"/>
                <a:buNone/>
                <a:defRPr sz="1200" b="1">
                  <a:solidFill>
                    <a:schemeClr val="tx2"/>
                  </a:solidFill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24F84"/>
                </a:buClr>
                <a:buSzTx/>
                <a:buFont typeface="Arial" charset="0"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Helios"/>
                  <a:ea typeface="+mn-ea"/>
                  <a:cs typeface="+mn-cs"/>
                </a:rPr>
                <a:t>Отказались </a:t>
              </a:r>
              <a:r>
                <a:rPr kumimoji="0" lang="ru-RU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Helios"/>
                  <a:ea typeface="+mn-ea"/>
                  <a:cs typeface="+mn-cs"/>
                </a:rPr>
                <a:t>от подключения</a:t>
              </a:r>
              <a:endPara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Helios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>
              <p:custDataLst>
                <p:tags r:id="rId11"/>
              </p:custDataLst>
            </p:nvPr>
          </p:nvSpPr>
          <p:spPr>
            <a:xfrm>
              <a:off x="6769853" y="5231406"/>
              <a:ext cx="1611860" cy="43200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tIns="0" anchor="ctr" anchorCtr="1"/>
            <a:lstStyle>
              <a:defPPr>
                <a:defRPr lang="ru-RU"/>
              </a:defPPr>
              <a:lvl1pPr>
                <a:spcBef>
                  <a:spcPct val="50000"/>
                </a:spcBef>
                <a:buClr>
                  <a:schemeClr val="tx1"/>
                </a:buClr>
                <a:buFont typeface="Arial" charset="0"/>
                <a:buNone/>
                <a:defRPr sz="12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24F84"/>
                </a:buClr>
                <a:buSzTx/>
                <a:buFont typeface="Arial" charset="0"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Helios"/>
                  <a:ea typeface="+mn-ea"/>
                  <a:cs typeface="+mn-cs"/>
                </a:rPr>
                <a:t>11 объектов</a:t>
              </a: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Helios"/>
                <a:ea typeface="+mn-ea"/>
                <a:cs typeface="+mn-cs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350448" y="5965302"/>
            <a:ext cx="1485121" cy="709873"/>
            <a:chOff x="6693292" y="5563412"/>
            <a:chExt cx="966819" cy="709873"/>
          </a:xfrm>
        </p:grpSpPr>
        <p:sp>
          <p:nvSpPr>
            <p:cNvPr id="18" name="TextBox 17"/>
            <p:cNvSpPr txBox="1"/>
            <p:nvPr>
              <p:custDataLst>
                <p:tags r:id="rId8"/>
              </p:custDataLst>
            </p:nvPr>
          </p:nvSpPr>
          <p:spPr>
            <a:xfrm>
              <a:off x="6809865" y="5841285"/>
              <a:ext cx="749542" cy="43200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lIns="36000" tIns="0" rIns="36000" anchor="ctr" anchorCtr="0"/>
            <a:lstStyle>
              <a:defPPr>
                <a:defRPr lang="ru-RU"/>
              </a:defPPr>
              <a:lvl1pPr>
                <a:spcBef>
                  <a:spcPct val="50000"/>
                </a:spcBef>
                <a:buClr>
                  <a:schemeClr val="tx1"/>
                </a:buClr>
                <a:buFont typeface="Arial" charset="0"/>
                <a:buNone/>
                <a:defRPr sz="12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24F84"/>
                </a:buClr>
                <a:buSzTx/>
                <a:buFont typeface="Arial" charset="0"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Helios"/>
                  <a:ea typeface="+mn-ea"/>
                  <a:cs typeface="+mn-cs"/>
                </a:rPr>
                <a:t>Выкуплено</a:t>
              </a:r>
              <a:endPara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Helios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>
              <p:custDataLst>
                <p:tags r:id="rId9"/>
              </p:custDataLst>
            </p:nvPr>
          </p:nvSpPr>
          <p:spPr>
            <a:xfrm>
              <a:off x="6693292" y="5563412"/>
              <a:ext cx="966819" cy="43200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tIns="0" anchor="ctr" anchorCtr="1"/>
            <a:lstStyle>
              <a:defPPr>
                <a:defRPr lang="ru-RU"/>
              </a:defPPr>
              <a:lvl1pPr>
                <a:spcBef>
                  <a:spcPct val="50000"/>
                </a:spcBef>
                <a:buClr>
                  <a:schemeClr val="tx1"/>
                </a:buClr>
                <a:buFont typeface="Arial" charset="0"/>
                <a:buNone/>
                <a:defRPr sz="12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24F84"/>
                </a:buClr>
                <a:buSzTx/>
                <a:buFont typeface="Arial" charset="0"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Helios"/>
                  <a:ea typeface="+mn-ea"/>
                  <a:cs typeface="+mn-cs"/>
                </a:rPr>
                <a:t>3</a:t>
              </a:r>
              <a:r>
                <a:rPr kumimoji="0" lang="ru-RU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Helios"/>
                  <a:ea typeface="+mn-ea"/>
                  <a:cs typeface="+mn-cs"/>
                </a:rPr>
                <a:t> объекта</a:t>
              </a: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Helios"/>
                <a:ea typeface="+mn-ea"/>
                <a:cs typeface="+mn-cs"/>
              </a:endParaRPr>
            </a:p>
          </p:txBody>
        </p:sp>
      </p:grpSp>
      <p:sp>
        <p:nvSpPr>
          <p:cNvPr id="20" name="Text Box 2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605391" y="5448116"/>
            <a:ext cx="3239726" cy="558788"/>
          </a:xfrm>
          <a:prstGeom prst="rect">
            <a:avLst/>
          </a:prstGeom>
          <a:noFill/>
          <a:ln w="12700">
            <a:noFill/>
          </a:ln>
          <a:effectLst/>
          <a:extLst/>
        </p:spPr>
        <p:txBody>
          <a:bodyPr lIns="72000" tIns="36000" rIns="72000" bIns="36000" anchor="ctr" anchorCtr="1"/>
          <a:lstStyle>
            <a:defPPr>
              <a:defRPr lang="ru-RU"/>
            </a:defPPr>
            <a:lvl1pPr algn="ctr">
              <a:spcBef>
                <a:spcPct val="50000"/>
              </a:spcBef>
              <a:buClr>
                <a:schemeClr val="tx1"/>
              </a:buClr>
              <a:buFont typeface="Arial" charset="0"/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24F84"/>
              </a:buClr>
              <a:buSzTx/>
              <a:buFont typeface="Arial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Helios"/>
                <a:ea typeface="+mn-ea"/>
                <a:cs typeface="+mn-cs"/>
              </a:rPr>
              <a:t>События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Helios"/>
                <a:ea typeface="+mn-ea"/>
                <a:cs typeface="+mn-cs"/>
              </a:rPr>
              <a:t>2018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Helios"/>
                <a:ea typeface="+mn-ea"/>
                <a:cs typeface="+mn-cs"/>
              </a:rPr>
              <a:t>года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74257"/>
              </a:solidFill>
              <a:effectLst/>
              <a:uLnTx/>
              <a:uFillTx/>
              <a:latin typeface="Helios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1092" y="776125"/>
            <a:ext cx="4014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Подключено объектов к ТЭС,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[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шт.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]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1B7C96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1778" y="1519721"/>
            <a:ext cx="918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Итого, 2018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1B7C96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1092" y="2931165"/>
            <a:ext cx="54759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EBITDA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по объектам, подключенны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м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к ТЭС,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[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млн ₽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]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1B7C96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3472" y="324000"/>
            <a:ext cx="8424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EBITDA ПО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ОБЪЕКТАМ ТЭС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–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137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МЛН ₽</a:t>
            </a:r>
          </a:p>
        </p:txBody>
      </p:sp>
      <p:graphicFrame>
        <p:nvGraphicFramePr>
          <p:cNvPr id="28" name="Диаграмма 27"/>
          <p:cNvGraphicFramePr/>
          <p:nvPr>
            <p:extLst/>
          </p:nvPr>
        </p:nvGraphicFramePr>
        <p:xfrm>
          <a:off x="184047" y="1044040"/>
          <a:ext cx="3988852" cy="1790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32" name="TextBox 31"/>
          <p:cNvSpPr txBox="1"/>
          <p:nvPr>
            <p:custDataLst>
              <p:tags r:id="rId3"/>
            </p:custDataLst>
          </p:nvPr>
        </p:nvSpPr>
        <p:spPr>
          <a:xfrm>
            <a:off x="2018368" y="1835169"/>
            <a:ext cx="676525" cy="432000"/>
          </a:xfrm>
          <a:prstGeom prst="rect">
            <a:avLst/>
          </a:prstGeom>
          <a:noFill/>
          <a:ln w="12700">
            <a:noFill/>
          </a:ln>
          <a:effectLst/>
        </p:spPr>
        <p:txBody>
          <a:bodyPr tIns="0" anchor="ctr" anchorCtr="1"/>
          <a:lstStyle>
            <a:defPPr>
              <a:defRPr lang="ru-RU"/>
            </a:defPPr>
            <a:lvl1pPr>
              <a:spcBef>
                <a:spcPct val="50000"/>
              </a:spcBef>
              <a:buClr>
                <a:schemeClr val="tx1"/>
              </a:buClr>
              <a:buFont typeface="Arial" charset="0"/>
              <a:buNone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24F84"/>
              </a:buClr>
              <a:buSzTx/>
              <a:buFont typeface="Arial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Helios"/>
                <a:ea typeface="+mn-ea"/>
                <a:cs typeface="+mn-cs"/>
              </a:rPr>
              <a:t>76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74257"/>
              </a:solidFill>
              <a:effectLst/>
              <a:uLnTx/>
              <a:uFillTx/>
              <a:latin typeface="Helios"/>
              <a:ea typeface="+mn-ea"/>
              <a:cs typeface="+mn-cs"/>
            </a:endParaRPr>
          </a:p>
        </p:txBody>
      </p:sp>
      <p:grpSp>
        <p:nvGrpSpPr>
          <p:cNvPr id="49" name="Группа 48"/>
          <p:cNvGrpSpPr/>
          <p:nvPr/>
        </p:nvGrpSpPr>
        <p:grpSpPr>
          <a:xfrm>
            <a:off x="3016380" y="1254809"/>
            <a:ext cx="3503268" cy="1473233"/>
            <a:chOff x="3437028" y="1273332"/>
            <a:chExt cx="3503268" cy="1473233"/>
          </a:xfrm>
        </p:grpSpPr>
        <p:graphicFrame>
          <p:nvGraphicFramePr>
            <p:cNvPr id="29" name="Диаграмма 28"/>
            <p:cNvGraphicFramePr/>
            <p:nvPr>
              <p:extLst/>
            </p:nvPr>
          </p:nvGraphicFramePr>
          <p:xfrm>
            <a:off x="3437028" y="1273332"/>
            <a:ext cx="3503268" cy="14732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6"/>
            </a:graphicData>
          </a:graphic>
        </p:graphicFrame>
        <p:sp>
          <p:nvSpPr>
            <p:cNvPr id="33" name="TextBox 32"/>
            <p:cNvSpPr txBox="1"/>
            <p:nvPr>
              <p:custDataLst>
                <p:tags r:id="rId7"/>
              </p:custDataLst>
            </p:nvPr>
          </p:nvSpPr>
          <p:spPr>
            <a:xfrm>
              <a:off x="4877831" y="1781331"/>
              <a:ext cx="676525" cy="43200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tIns="0" anchor="ctr" anchorCtr="1"/>
            <a:lstStyle>
              <a:defPPr>
                <a:defRPr lang="ru-RU"/>
              </a:defPPr>
              <a:lvl1pPr>
                <a:spcBef>
                  <a:spcPct val="50000"/>
                </a:spcBef>
                <a:buClr>
                  <a:schemeClr val="tx1"/>
                </a:buClr>
                <a:buFont typeface="Arial" charset="0"/>
                <a:buNone/>
                <a:defRPr sz="12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24F84"/>
                </a:buClr>
                <a:buSzTx/>
                <a:buFont typeface="Arial" charset="0"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74257"/>
                  </a:solidFill>
                  <a:effectLst/>
                  <a:uLnTx/>
                  <a:uFillTx/>
                  <a:latin typeface="Helios"/>
                  <a:ea typeface="+mn-ea"/>
                  <a:cs typeface="+mn-cs"/>
                </a:rPr>
                <a:t>81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Helios"/>
                <a:ea typeface="+mn-ea"/>
                <a:cs typeface="+mn-cs"/>
              </a:endParaRPr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5104625" y="1255926"/>
            <a:ext cx="3503268" cy="1473233"/>
            <a:chOff x="6128219" y="1273331"/>
            <a:chExt cx="3503268" cy="1473233"/>
          </a:xfrm>
        </p:grpSpPr>
        <p:graphicFrame>
          <p:nvGraphicFramePr>
            <p:cNvPr id="30" name="Диаграмма 29"/>
            <p:cNvGraphicFramePr/>
            <p:nvPr>
              <p:extLst/>
            </p:nvPr>
          </p:nvGraphicFramePr>
          <p:xfrm>
            <a:off x="6128219" y="1273331"/>
            <a:ext cx="3503268" cy="14732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7"/>
            </a:graphicData>
          </a:graphic>
        </p:graphicFrame>
        <p:sp>
          <p:nvSpPr>
            <p:cNvPr id="34" name="TextBox 33"/>
            <p:cNvSpPr txBox="1"/>
            <p:nvPr>
              <p:custDataLst>
                <p:tags r:id="rId6"/>
              </p:custDataLst>
            </p:nvPr>
          </p:nvSpPr>
          <p:spPr>
            <a:xfrm>
              <a:off x="7559878" y="1781331"/>
              <a:ext cx="676525" cy="43200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tIns="0" anchor="ctr" anchorCtr="1"/>
            <a:lstStyle>
              <a:defPPr>
                <a:defRPr lang="ru-RU"/>
              </a:defPPr>
              <a:lvl1pPr>
                <a:spcBef>
                  <a:spcPct val="50000"/>
                </a:spcBef>
                <a:buClr>
                  <a:schemeClr val="tx1"/>
                </a:buClr>
                <a:buFont typeface="Arial" charset="0"/>
                <a:buNone/>
                <a:defRPr sz="12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24F84"/>
                </a:buClr>
                <a:buSzTx/>
                <a:buFont typeface="Arial" charset="0"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74257"/>
                  </a:solidFill>
                  <a:effectLst/>
                  <a:uLnTx/>
                  <a:uFillTx/>
                  <a:latin typeface="Helios"/>
                  <a:ea typeface="+mn-ea"/>
                  <a:cs typeface="+mn-cs"/>
                </a:rPr>
                <a:t>78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Helios"/>
                <a:ea typeface="+mn-ea"/>
                <a:cs typeface="+mn-cs"/>
              </a:endParaRPr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9136789" y="1255926"/>
            <a:ext cx="3503268" cy="1473233"/>
            <a:chOff x="8688732" y="1273332"/>
            <a:chExt cx="3503268" cy="1473233"/>
          </a:xfrm>
        </p:grpSpPr>
        <p:graphicFrame>
          <p:nvGraphicFramePr>
            <p:cNvPr id="31" name="Диаграмма 30"/>
            <p:cNvGraphicFramePr/>
            <p:nvPr>
              <p:extLst/>
            </p:nvPr>
          </p:nvGraphicFramePr>
          <p:xfrm>
            <a:off x="8688732" y="1273332"/>
            <a:ext cx="3503268" cy="14732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8"/>
            </a:graphicData>
          </a:graphic>
        </p:graphicFrame>
        <p:sp>
          <p:nvSpPr>
            <p:cNvPr id="35" name="TextBox 34"/>
            <p:cNvSpPr txBox="1"/>
            <p:nvPr>
              <p:custDataLst>
                <p:tags r:id="rId5"/>
              </p:custDataLst>
            </p:nvPr>
          </p:nvSpPr>
          <p:spPr>
            <a:xfrm>
              <a:off x="10111247" y="1781331"/>
              <a:ext cx="676525" cy="43200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tIns="0" anchor="ctr" anchorCtr="1"/>
            <a:lstStyle>
              <a:defPPr>
                <a:defRPr lang="ru-RU"/>
              </a:defPPr>
              <a:lvl1pPr>
                <a:spcBef>
                  <a:spcPct val="50000"/>
                </a:spcBef>
                <a:buClr>
                  <a:schemeClr val="tx1"/>
                </a:buClr>
                <a:buFont typeface="Arial" charset="0"/>
                <a:buNone/>
                <a:defRPr sz="12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24F84"/>
                </a:buClr>
                <a:buSzTx/>
                <a:buFont typeface="Arial" charset="0"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74257"/>
                  </a:solidFill>
                  <a:effectLst/>
                  <a:uLnTx/>
                  <a:uFillTx/>
                  <a:latin typeface="Helios"/>
                  <a:ea typeface="+mn-ea"/>
                  <a:cs typeface="+mn-cs"/>
                </a:rPr>
                <a:t>74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Helios"/>
                <a:ea typeface="+mn-ea"/>
                <a:cs typeface="+mn-cs"/>
              </a:endParaRP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457328" y="3294098"/>
            <a:ext cx="3081683" cy="2359926"/>
            <a:chOff x="457328" y="3239234"/>
            <a:chExt cx="3081683" cy="2359926"/>
          </a:xfrm>
        </p:grpSpPr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457328" y="3757560"/>
              <a:ext cx="847067" cy="42197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/>
            <a:lstStyle>
              <a:lvl1pPr marL="300038" indent="-300038" defTabSz="87312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87312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87312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87312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87312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r" defTabSz="873125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24F84"/>
                </a:buClr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EBITDA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    за </a:t>
              </a:r>
              <a:r>
                <a:rPr kumimoji="0" lang="ru-R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2018 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год</a:t>
              </a:r>
            </a:p>
          </p:txBody>
        </p:sp>
        <p:graphicFrame>
          <p:nvGraphicFramePr>
            <p:cNvPr id="38" name="Диаграмма 37"/>
            <p:cNvGraphicFramePr/>
            <p:nvPr>
              <p:extLst/>
            </p:nvPr>
          </p:nvGraphicFramePr>
          <p:xfrm>
            <a:off x="1061064" y="3239234"/>
            <a:ext cx="2477947" cy="235992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9"/>
            </a:graphicData>
          </a:graphic>
        </p:graphicFrame>
        <p:cxnSp>
          <p:nvCxnSpPr>
            <p:cNvPr id="39" name="Прямая соединительная линия 38"/>
            <p:cNvCxnSpPr/>
            <p:nvPr/>
          </p:nvCxnSpPr>
          <p:spPr>
            <a:xfrm>
              <a:off x="1791895" y="4012521"/>
              <a:ext cx="1008000" cy="0"/>
            </a:xfrm>
            <a:prstGeom prst="line">
              <a:avLst/>
            </a:prstGeom>
            <a:ln w="222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Скругленный прямоугольник 39"/>
            <p:cNvSpPr/>
            <p:nvPr/>
          </p:nvSpPr>
          <p:spPr>
            <a:xfrm>
              <a:off x="1935380" y="3712928"/>
              <a:ext cx="731752" cy="261462"/>
            </a:xfrm>
            <a:prstGeom prst="round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7425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137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7120707" y="1264629"/>
            <a:ext cx="3503268" cy="1473233"/>
            <a:chOff x="8688732" y="1273332"/>
            <a:chExt cx="3503268" cy="1473233"/>
          </a:xfrm>
        </p:grpSpPr>
        <p:graphicFrame>
          <p:nvGraphicFramePr>
            <p:cNvPr id="47" name="Диаграмма 46"/>
            <p:cNvGraphicFramePr/>
            <p:nvPr>
              <p:extLst/>
            </p:nvPr>
          </p:nvGraphicFramePr>
          <p:xfrm>
            <a:off x="8688732" y="1273332"/>
            <a:ext cx="3503268" cy="14732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0"/>
            </a:graphicData>
          </a:graphic>
        </p:graphicFrame>
        <p:sp>
          <p:nvSpPr>
            <p:cNvPr id="48" name="TextBox 47"/>
            <p:cNvSpPr txBox="1"/>
            <p:nvPr>
              <p:custDataLst>
                <p:tags r:id="rId4"/>
              </p:custDataLst>
            </p:nvPr>
          </p:nvSpPr>
          <p:spPr>
            <a:xfrm>
              <a:off x="10111247" y="1781331"/>
              <a:ext cx="676525" cy="43200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tIns="0" anchor="ctr" anchorCtr="1"/>
            <a:lstStyle>
              <a:defPPr>
                <a:defRPr lang="ru-RU"/>
              </a:defPPr>
              <a:lvl1pPr>
                <a:spcBef>
                  <a:spcPct val="50000"/>
                </a:spcBef>
                <a:buClr>
                  <a:schemeClr val="tx1"/>
                </a:buClr>
                <a:buFont typeface="Arial" charset="0"/>
                <a:buNone/>
                <a:defRPr sz="12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24F84"/>
                </a:buClr>
                <a:buSzTx/>
                <a:buFont typeface="Arial" charset="0"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74257"/>
                  </a:solidFill>
                  <a:effectLst/>
                  <a:uLnTx/>
                  <a:uFillTx/>
                  <a:latin typeface="Helios"/>
                  <a:ea typeface="+mn-ea"/>
                  <a:cs typeface="+mn-cs"/>
                </a:rPr>
                <a:t>69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Helios"/>
                <a:ea typeface="+mn-ea"/>
                <a:cs typeface="+mn-cs"/>
              </a:endParaRPr>
            </a:p>
          </p:txBody>
        </p:sp>
      </p:grpSp>
      <p:sp>
        <p:nvSpPr>
          <p:cNvPr id="51" name="Text Box 18"/>
          <p:cNvSpPr txBox="1">
            <a:spLocks noChangeArrowheads="1"/>
          </p:cNvSpPr>
          <p:nvPr/>
        </p:nvSpPr>
        <p:spPr bwMode="auto">
          <a:xfrm>
            <a:off x="4632661" y="2628134"/>
            <a:ext cx="7181387" cy="301914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marL="300038" indent="-300038" defTabSz="873125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873125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873125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873125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873125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87312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24F84"/>
              </a:buClr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Кв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1                                          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Кв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2                                      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Кв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3                                        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Кв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4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1B7C96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52" name="Диаграмма 51"/>
          <p:cNvGraphicFramePr/>
          <p:nvPr>
            <p:extLst/>
          </p:nvPr>
        </p:nvGraphicFramePr>
        <p:xfrm>
          <a:off x="3116966" y="3438109"/>
          <a:ext cx="9654184" cy="2399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</p:spTree>
    <p:extLst>
      <p:ext uri="{BB962C8B-B14F-4D97-AF65-F5344CB8AC3E}">
        <p14:creationId xmlns:p14="http://schemas.microsoft.com/office/powerpoint/2010/main" val="131972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ИТ: У НАС ДИДЖИТАЛИЗАЦИЯ!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smtClean="0"/>
              <a:t>© Алексей Колоколов | Институт бизнес-аналитики</a:t>
            </a:r>
            <a:endParaRPr lang="ru-RU" dirty="0"/>
          </a:p>
        </p:txBody>
      </p:sp>
      <p:pic>
        <p:nvPicPr>
          <p:cNvPr id="1026" name="Picture 2" descr="http://transorg.com/assets/images/Big-Data1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14" y="1301981"/>
            <a:ext cx="10002355" cy="4770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86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Прямоугольник 53"/>
          <p:cNvSpPr/>
          <p:nvPr/>
        </p:nvSpPr>
        <p:spPr>
          <a:xfrm>
            <a:off x="457328" y="5798035"/>
            <a:ext cx="3196953" cy="933765"/>
          </a:xfrm>
          <a:prstGeom prst="rect">
            <a:avLst/>
          </a:prstGeom>
          <a:solidFill>
            <a:schemeClr val="bg2"/>
          </a:solidFill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2204000" cy="32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3" name="Group 14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575224" y="5993026"/>
            <a:ext cx="3210392" cy="492129"/>
            <a:chOff x="4242" y="4025"/>
            <a:chExt cx="1248" cy="310"/>
          </a:xfrm>
        </p:grpSpPr>
        <p:sp>
          <p:nvSpPr>
            <p:cNvPr id="4" name="Text Box 15"/>
            <p:cNvSpPr txBox="1">
              <a:spLocks noChangeArrowheads="1"/>
            </p:cNvSpPr>
            <p:nvPr/>
          </p:nvSpPr>
          <p:spPr bwMode="auto">
            <a:xfrm>
              <a:off x="4383" y="4025"/>
              <a:ext cx="895" cy="7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marL="300038" indent="-300038" defTabSz="87312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87312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87312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87312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87312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300038" marR="0" lvl="0" indent="-300038" algn="l" defTabSz="873125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24F84"/>
                </a:buClr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Объекты </a:t>
              </a: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с отрицательной 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EBITDA</a:t>
              </a:r>
              <a:endPara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5" name="Rectangle 16"/>
            <p:cNvSpPr>
              <a:spLocks noChangeArrowheads="1"/>
            </p:cNvSpPr>
            <p:nvPr/>
          </p:nvSpPr>
          <p:spPr bwMode="auto">
            <a:xfrm>
              <a:off x="4244" y="4036"/>
              <a:ext cx="114" cy="55"/>
            </a:xfrm>
            <a:prstGeom prst="rect">
              <a:avLst/>
            </a:prstGeom>
            <a:solidFill>
              <a:schemeClr val="accent2"/>
            </a:solidFill>
            <a:ln w="12700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Helios"/>
                <a:ea typeface="+mn-ea"/>
                <a:cs typeface="+mn-cs"/>
              </a:endParaRPr>
            </a:p>
          </p:txBody>
        </p:sp>
        <p:grpSp>
          <p:nvGrpSpPr>
            <p:cNvPr id="6" name="Group 17"/>
            <p:cNvGrpSpPr>
              <a:grpSpLocks/>
            </p:cNvGrpSpPr>
            <p:nvPr/>
          </p:nvGrpSpPr>
          <p:grpSpPr bwMode="auto">
            <a:xfrm>
              <a:off x="4242" y="4141"/>
              <a:ext cx="1248" cy="194"/>
              <a:chOff x="774" y="654"/>
              <a:chExt cx="1248" cy="210"/>
            </a:xfrm>
          </p:grpSpPr>
          <p:sp>
            <p:nvSpPr>
              <p:cNvPr id="7" name="Text Box 18"/>
              <p:cNvSpPr txBox="1">
                <a:spLocks noChangeArrowheads="1"/>
              </p:cNvSpPr>
              <p:nvPr/>
            </p:nvSpPr>
            <p:spPr bwMode="auto">
              <a:xfrm>
                <a:off x="913" y="654"/>
                <a:ext cx="1063" cy="7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marL="300038" indent="-300038" defTabSz="873125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873125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873125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873125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873125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300038" marR="0" lvl="0" indent="-300038" algn="l" defTabSz="873125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>
                    <a:srgbClr val="024F84"/>
                  </a:buClr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B7C96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Объекты</a:t>
                </a:r>
                <a:r>
                  <a:rPr kumimoji="0" lang="ru-RU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1B7C96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 </a:t>
                </a: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B7C96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с положительной </a:t>
                </a: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B7C96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EBITDA</a:t>
                </a:r>
                <a:endPara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8" name="Rectangle 19"/>
              <p:cNvSpPr>
                <a:spLocks noChangeArrowheads="1"/>
              </p:cNvSpPr>
              <p:nvPr/>
            </p:nvSpPr>
            <p:spPr bwMode="auto">
              <a:xfrm>
                <a:off x="775" y="666"/>
                <a:ext cx="113" cy="59"/>
              </a:xfrm>
              <a:prstGeom prst="rect">
                <a:avLst/>
              </a:prstGeom>
              <a:solidFill>
                <a:schemeClr val="accent4"/>
              </a:solidFill>
              <a:ln w="12700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Helios"/>
                  <a:ea typeface="+mn-ea"/>
                  <a:cs typeface="+mn-cs"/>
                </a:endParaRPr>
              </a:p>
            </p:txBody>
          </p:sp>
          <p:sp>
            <p:nvSpPr>
              <p:cNvPr id="9" name="Rectangle 19"/>
              <p:cNvSpPr>
                <a:spLocks noChangeArrowheads="1"/>
              </p:cNvSpPr>
              <p:nvPr/>
            </p:nvSpPr>
            <p:spPr bwMode="auto">
              <a:xfrm>
                <a:off x="774" y="820"/>
                <a:ext cx="113" cy="12"/>
              </a:xfrm>
              <a:prstGeom prst="rect">
                <a:avLst/>
              </a:prstGeom>
              <a:solidFill>
                <a:srgbClr val="254061"/>
              </a:solidFill>
              <a:ln w="2857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Helios"/>
                  <a:ea typeface="+mn-ea"/>
                  <a:cs typeface="+mn-cs"/>
                </a:endParaRPr>
              </a:p>
            </p:txBody>
          </p:sp>
          <p:sp>
            <p:nvSpPr>
              <p:cNvPr id="10" name="Text Box 18"/>
              <p:cNvSpPr txBox="1">
                <a:spLocks noChangeArrowheads="1"/>
              </p:cNvSpPr>
              <p:nvPr/>
            </p:nvSpPr>
            <p:spPr bwMode="auto">
              <a:xfrm>
                <a:off x="911" y="785"/>
                <a:ext cx="1111" cy="7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marL="300038" indent="-300038" defTabSz="873125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873125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873125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873125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873125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300038" marR="0" lvl="0" indent="-300038" algn="l" defTabSz="873125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>
                    <a:srgbClr val="024F84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B7C96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EBITDA</a:t>
                </a: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B7C96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 по </a:t>
                </a:r>
                <a:r>
                  <a:rPr kumimoji="0" lang="ru-RU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1B7C96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подключенным объектам</a:t>
                </a:r>
                <a:endPara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</p:grpSp>
      <p:grpSp>
        <p:nvGrpSpPr>
          <p:cNvPr id="11" name="Группа 10"/>
          <p:cNvGrpSpPr/>
          <p:nvPr/>
        </p:nvGrpSpPr>
        <p:grpSpPr>
          <a:xfrm>
            <a:off x="6056100" y="5965302"/>
            <a:ext cx="2338308" cy="739866"/>
            <a:chOff x="6757126" y="4828901"/>
            <a:chExt cx="1522247" cy="739866"/>
          </a:xfrm>
        </p:grpSpPr>
        <p:sp>
          <p:nvSpPr>
            <p:cNvPr id="12" name="TextBox 11"/>
            <p:cNvSpPr txBox="1"/>
            <p:nvPr>
              <p:custDataLst>
                <p:tags r:id="rId12"/>
              </p:custDataLst>
            </p:nvPr>
          </p:nvSpPr>
          <p:spPr>
            <a:xfrm>
              <a:off x="6757126" y="5136767"/>
              <a:ext cx="1522247" cy="43200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lIns="36000" tIns="0" rIns="36000" anchor="ctr" anchorCtr="0"/>
            <a:lstStyle>
              <a:defPPr>
                <a:defRPr lang="ru-RU"/>
              </a:defPPr>
              <a:lvl1pPr>
                <a:spcBef>
                  <a:spcPct val="50000"/>
                </a:spcBef>
                <a:buClr>
                  <a:schemeClr val="tx1"/>
                </a:buClr>
                <a:buFont typeface="Arial" charset="0"/>
                <a:buNone/>
                <a:defRPr sz="12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24F84"/>
                </a:buClr>
                <a:buSzTx/>
                <a:buFont typeface="Arial" charset="0"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Helios"/>
                  <a:ea typeface="+mn-ea"/>
                  <a:cs typeface="+mn-cs"/>
                </a:rPr>
                <a:t>Подключились</a:t>
              </a:r>
              <a:endPara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Helios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>
              <p:custDataLst>
                <p:tags r:id="rId13"/>
              </p:custDataLst>
            </p:nvPr>
          </p:nvSpPr>
          <p:spPr>
            <a:xfrm>
              <a:off x="6867047" y="4828901"/>
              <a:ext cx="1214954" cy="43200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tIns="0" anchor="ctr" anchorCtr="1"/>
            <a:lstStyle>
              <a:defPPr>
                <a:defRPr lang="ru-RU"/>
              </a:defPPr>
              <a:lvl1pPr>
                <a:spcBef>
                  <a:spcPct val="50000"/>
                </a:spcBef>
                <a:buClr>
                  <a:schemeClr val="tx1"/>
                </a:buClr>
                <a:buFont typeface="Arial" charset="0"/>
                <a:buNone/>
                <a:defRPr sz="12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24F84"/>
                </a:buClr>
                <a:buSzTx/>
                <a:buFont typeface="Arial" charset="0"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Helios"/>
                  <a:ea typeface="+mn-ea"/>
                  <a:cs typeface="+mn-cs"/>
                </a:rPr>
                <a:t>8</a:t>
              </a:r>
              <a:r>
                <a:rPr kumimoji="0" lang="ru-RU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Helios"/>
                  <a:ea typeface="+mn-ea"/>
                  <a:cs typeface="+mn-cs"/>
                </a:rPr>
                <a:t> объектов</a:t>
              </a: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Helios"/>
                <a:ea typeface="+mn-ea"/>
                <a:cs typeface="+mn-cs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8787394" y="5965302"/>
            <a:ext cx="2734043" cy="725901"/>
            <a:chOff x="6732802" y="5231406"/>
            <a:chExt cx="1779872" cy="725901"/>
          </a:xfrm>
        </p:grpSpPr>
        <p:sp>
          <p:nvSpPr>
            <p:cNvPr id="15" name="TextBox 14"/>
            <p:cNvSpPr txBox="1"/>
            <p:nvPr>
              <p:custDataLst>
                <p:tags r:id="rId10"/>
              </p:custDataLst>
            </p:nvPr>
          </p:nvSpPr>
          <p:spPr>
            <a:xfrm>
              <a:off x="6732802" y="5525307"/>
              <a:ext cx="1779872" cy="43200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lIns="36000" tIns="0" rIns="36000" anchor="ctr" anchorCtr="0"/>
            <a:lstStyle>
              <a:defPPr>
                <a:defRPr lang="ru-RU"/>
              </a:defPPr>
              <a:lvl1pPr>
                <a:spcBef>
                  <a:spcPct val="50000"/>
                </a:spcBef>
                <a:buClr>
                  <a:schemeClr val="tx1"/>
                </a:buClr>
                <a:buFont typeface="Arial" charset="0"/>
                <a:buNone/>
                <a:defRPr sz="1200" b="1">
                  <a:solidFill>
                    <a:schemeClr val="tx2"/>
                  </a:solidFill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24F84"/>
                </a:buClr>
                <a:buSzTx/>
                <a:buFont typeface="Arial" charset="0"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Helios"/>
                  <a:ea typeface="+mn-ea"/>
                  <a:cs typeface="+mn-cs"/>
                </a:rPr>
                <a:t>Отказались </a:t>
              </a:r>
              <a:r>
                <a:rPr kumimoji="0" lang="ru-RU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Helios"/>
                  <a:ea typeface="+mn-ea"/>
                  <a:cs typeface="+mn-cs"/>
                </a:rPr>
                <a:t>от подключения</a:t>
              </a:r>
              <a:endPara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Helios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>
              <p:custDataLst>
                <p:tags r:id="rId11"/>
              </p:custDataLst>
            </p:nvPr>
          </p:nvSpPr>
          <p:spPr>
            <a:xfrm>
              <a:off x="6769853" y="5231406"/>
              <a:ext cx="1611860" cy="43200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tIns="0" anchor="ctr" anchorCtr="1"/>
            <a:lstStyle>
              <a:defPPr>
                <a:defRPr lang="ru-RU"/>
              </a:defPPr>
              <a:lvl1pPr>
                <a:spcBef>
                  <a:spcPct val="50000"/>
                </a:spcBef>
                <a:buClr>
                  <a:schemeClr val="tx1"/>
                </a:buClr>
                <a:buFont typeface="Arial" charset="0"/>
                <a:buNone/>
                <a:defRPr sz="12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24F84"/>
                </a:buClr>
                <a:buSzTx/>
                <a:buFont typeface="Arial" charset="0"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Helios"/>
                  <a:ea typeface="+mn-ea"/>
                  <a:cs typeface="+mn-cs"/>
                </a:rPr>
                <a:t>11 объектов</a:t>
              </a: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Helios"/>
                <a:ea typeface="+mn-ea"/>
                <a:cs typeface="+mn-cs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350448" y="5965302"/>
            <a:ext cx="1485121" cy="709873"/>
            <a:chOff x="6693292" y="5563412"/>
            <a:chExt cx="966819" cy="709873"/>
          </a:xfrm>
        </p:grpSpPr>
        <p:sp>
          <p:nvSpPr>
            <p:cNvPr id="18" name="TextBox 17"/>
            <p:cNvSpPr txBox="1"/>
            <p:nvPr>
              <p:custDataLst>
                <p:tags r:id="rId8"/>
              </p:custDataLst>
            </p:nvPr>
          </p:nvSpPr>
          <p:spPr>
            <a:xfrm>
              <a:off x="6809865" y="5841285"/>
              <a:ext cx="749542" cy="43200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lIns="36000" tIns="0" rIns="36000" anchor="ctr" anchorCtr="0"/>
            <a:lstStyle>
              <a:defPPr>
                <a:defRPr lang="ru-RU"/>
              </a:defPPr>
              <a:lvl1pPr>
                <a:spcBef>
                  <a:spcPct val="50000"/>
                </a:spcBef>
                <a:buClr>
                  <a:schemeClr val="tx1"/>
                </a:buClr>
                <a:buFont typeface="Arial" charset="0"/>
                <a:buNone/>
                <a:defRPr sz="12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24F84"/>
                </a:buClr>
                <a:buSzTx/>
                <a:buFont typeface="Arial" charset="0"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Helios"/>
                  <a:ea typeface="+mn-ea"/>
                  <a:cs typeface="+mn-cs"/>
                </a:rPr>
                <a:t>Выкуплено</a:t>
              </a:r>
              <a:endPara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Helios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>
              <p:custDataLst>
                <p:tags r:id="rId9"/>
              </p:custDataLst>
            </p:nvPr>
          </p:nvSpPr>
          <p:spPr>
            <a:xfrm>
              <a:off x="6693292" y="5563412"/>
              <a:ext cx="966819" cy="43200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tIns="0" anchor="ctr" anchorCtr="1"/>
            <a:lstStyle>
              <a:defPPr>
                <a:defRPr lang="ru-RU"/>
              </a:defPPr>
              <a:lvl1pPr>
                <a:spcBef>
                  <a:spcPct val="50000"/>
                </a:spcBef>
                <a:buClr>
                  <a:schemeClr val="tx1"/>
                </a:buClr>
                <a:buFont typeface="Arial" charset="0"/>
                <a:buNone/>
                <a:defRPr sz="12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24F84"/>
                </a:buClr>
                <a:buSzTx/>
                <a:buFont typeface="Arial" charset="0"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Helios"/>
                  <a:ea typeface="+mn-ea"/>
                  <a:cs typeface="+mn-cs"/>
                </a:rPr>
                <a:t>3</a:t>
              </a:r>
              <a:r>
                <a:rPr kumimoji="0" lang="ru-RU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Helios"/>
                  <a:ea typeface="+mn-ea"/>
                  <a:cs typeface="+mn-cs"/>
                </a:rPr>
                <a:t> объекта</a:t>
              </a: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Helios"/>
                <a:ea typeface="+mn-ea"/>
                <a:cs typeface="+mn-cs"/>
              </a:endParaRPr>
            </a:p>
          </p:txBody>
        </p:sp>
      </p:grpSp>
      <p:sp>
        <p:nvSpPr>
          <p:cNvPr id="20" name="Text Box 2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605391" y="5448116"/>
            <a:ext cx="3239726" cy="558788"/>
          </a:xfrm>
          <a:prstGeom prst="rect">
            <a:avLst/>
          </a:prstGeom>
          <a:noFill/>
          <a:ln w="12700">
            <a:noFill/>
          </a:ln>
          <a:effectLst/>
          <a:extLst/>
        </p:spPr>
        <p:txBody>
          <a:bodyPr lIns="72000" tIns="36000" rIns="72000" bIns="36000" anchor="ctr" anchorCtr="1"/>
          <a:lstStyle>
            <a:defPPr>
              <a:defRPr lang="ru-RU"/>
            </a:defPPr>
            <a:lvl1pPr algn="ctr">
              <a:spcBef>
                <a:spcPct val="50000"/>
              </a:spcBef>
              <a:buClr>
                <a:schemeClr val="tx1"/>
              </a:buClr>
              <a:buFont typeface="Arial" charset="0"/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24F84"/>
              </a:buClr>
              <a:buSzTx/>
              <a:buFont typeface="Arial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Helios"/>
                <a:ea typeface="+mn-ea"/>
                <a:cs typeface="+mn-cs"/>
              </a:rPr>
              <a:t>События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Helios"/>
                <a:ea typeface="+mn-ea"/>
                <a:cs typeface="+mn-cs"/>
              </a:rPr>
              <a:t>2018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Helios"/>
                <a:ea typeface="+mn-ea"/>
                <a:cs typeface="+mn-cs"/>
              </a:rPr>
              <a:t>года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74257"/>
              </a:solidFill>
              <a:effectLst/>
              <a:uLnTx/>
              <a:uFillTx/>
              <a:latin typeface="Helios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1092" y="776125"/>
            <a:ext cx="4014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Подключено объектов к ТЭС,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[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шт.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]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1B7C96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1778" y="1519721"/>
            <a:ext cx="918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Итого, 2018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1B7C96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1092" y="2931165"/>
            <a:ext cx="54759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EBITDA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по объектам, подключенны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м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к ТЭС,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[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млн ₽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]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1B7C96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3472" y="324000"/>
            <a:ext cx="8424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EBITDA ПО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ОБЪЕКТАМ ТЭС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–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137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МЛН ₽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423472" y="1093326"/>
            <a:ext cx="11510446" cy="1810373"/>
          </a:xfrm>
          <a:prstGeom prst="rect">
            <a:avLst/>
          </a:prstGeom>
          <a:solidFill>
            <a:schemeClr val="bg2"/>
          </a:solidFill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8" name="Диаграмма 27"/>
          <p:cNvGraphicFramePr/>
          <p:nvPr>
            <p:extLst/>
          </p:nvPr>
        </p:nvGraphicFramePr>
        <p:xfrm>
          <a:off x="184047" y="1044040"/>
          <a:ext cx="3988852" cy="1790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32" name="TextBox 31"/>
          <p:cNvSpPr txBox="1"/>
          <p:nvPr>
            <p:custDataLst>
              <p:tags r:id="rId3"/>
            </p:custDataLst>
          </p:nvPr>
        </p:nvSpPr>
        <p:spPr>
          <a:xfrm>
            <a:off x="2018368" y="1835169"/>
            <a:ext cx="676525" cy="432000"/>
          </a:xfrm>
          <a:prstGeom prst="rect">
            <a:avLst/>
          </a:prstGeom>
          <a:noFill/>
          <a:ln w="12700">
            <a:noFill/>
          </a:ln>
          <a:effectLst/>
        </p:spPr>
        <p:txBody>
          <a:bodyPr tIns="0" anchor="ctr" anchorCtr="1"/>
          <a:lstStyle>
            <a:defPPr>
              <a:defRPr lang="ru-RU"/>
            </a:defPPr>
            <a:lvl1pPr>
              <a:spcBef>
                <a:spcPct val="50000"/>
              </a:spcBef>
              <a:buClr>
                <a:schemeClr val="tx1"/>
              </a:buClr>
              <a:buFont typeface="Arial" charset="0"/>
              <a:buNone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24F84"/>
              </a:buClr>
              <a:buSzTx/>
              <a:buFont typeface="Arial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Helios"/>
                <a:ea typeface="+mn-ea"/>
                <a:cs typeface="+mn-cs"/>
              </a:rPr>
              <a:t>76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74257"/>
              </a:solidFill>
              <a:effectLst/>
              <a:uLnTx/>
              <a:uFillTx/>
              <a:latin typeface="Helios"/>
              <a:ea typeface="+mn-ea"/>
              <a:cs typeface="+mn-cs"/>
            </a:endParaRPr>
          </a:p>
        </p:txBody>
      </p:sp>
      <p:grpSp>
        <p:nvGrpSpPr>
          <p:cNvPr id="49" name="Группа 48"/>
          <p:cNvGrpSpPr/>
          <p:nvPr/>
        </p:nvGrpSpPr>
        <p:grpSpPr>
          <a:xfrm>
            <a:off x="3016380" y="1254809"/>
            <a:ext cx="3503268" cy="1473233"/>
            <a:chOff x="3437028" y="1273332"/>
            <a:chExt cx="3503268" cy="1473233"/>
          </a:xfrm>
        </p:grpSpPr>
        <p:graphicFrame>
          <p:nvGraphicFramePr>
            <p:cNvPr id="29" name="Диаграмма 28"/>
            <p:cNvGraphicFramePr/>
            <p:nvPr>
              <p:extLst/>
            </p:nvPr>
          </p:nvGraphicFramePr>
          <p:xfrm>
            <a:off x="3437028" y="1273332"/>
            <a:ext cx="3503268" cy="14732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6"/>
            </a:graphicData>
          </a:graphic>
        </p:graphicFrame>
        <p:sp>
          <p:nvSpPr>
            <p:cNvPr id="33" name="TextBox 32"/>
            <p:cNvSpPr txBox="1"/>
            <p:nvPr>
              <p:custDataLst>
                <p:tags r:id="rId7"/>
              </p:custDataLst>
            </p:nvPr>
          </p:nvSpPr>
          <p:spPr>
            <a:xfrm>
              <a:off x="4877831" y="1781331"/>
              <a:ext cx="676525" cy="43200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tIns="0" anchor="ctr" anchorCtr="1"/>
            <a:lstStyle>
              <a:defPPr>
                <a:defRPr lang="ru-RU"/>
              </a:defPPr>
              <a:lvl1pPr>
                <a:spcBef>
                  <a:spcPct val="50000"/>
                </a:spcBef>
                <a:buClr>
                  <a:schemeClr val="tx1"/>
                </a:buClr>
                <a:buFont typeface="Arial" charset="0"/>
                <a:buNone/>
                <a:defRPr sz="12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24F84"/>
                </a:buClr>
                <a:buSzTx/>
                <a:buFont typeface="Arial" charset="0"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74257"/>
                  </a:solidFill>
                  <a:effectLst/>
                  <a:uLnTx/>
                  <a:uFillTx/>
                  <a:latin typeface="Helios"/>
                  <a:ea typeface="+mn-ea"/>
                  <a:cs typeface="+mn-cs"/>
                </a:rPr>
                <a:t>81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Helios"/>
                <a:ea typeface="+mn-ea"/>
                <a:cs typeface="+mn-cs"/>
              </a:endParaRPr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5104625" y="1255926"/>
            <a:ext cx="3503268" cy="1473233"/>
            <a:chOff x="6128219" y="1273331"/>
            <a:chExt cx="3503268" cy="1473233"/>
          </a:xfrm>
        </p:grpSpPr>
        <p:graphicFrame>
          <p:nvGraphicFramePr>
            <p:cNvPr id="30" name="Диаграмма 29"/>
            <p:cNvGraphicFramePr/>
            <p:nvPr>
              <p:extLst/>
            </p:nvPr>
          </p:nvGraphicFramePr>
          <p:xfrm>
            <a:off x="6128219" y="1273331"/>
            <a:ext cx="3503268" cy="14732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7"/>
            </a:graphicData>
          </a:graphic>
        </p:graphicFrame>
        <p:sp>
          <p:nvSpPr>
            <p:cNvPr id="34" name="TextBox 33"/>
            <p:cNvSpPr txBox="1"/>
            <p:nvPr>
              <p:custDataLst>
                <p:tags r:id="rId6"/>
              </p:custDataLst>
            </p:nvPr>
          </p:nvSpPr>
          <p:spPr>
            <a:xfrm>
              <a:off x="7559878" y="1781331"/>
              <a:ext cx="676525" cy="43200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tIns="0" anchor="ctr" anchorCtr="1"/>
            <a:lstStyle>
              <a:defPPr>
                <a:defRPr lang="ru-RU"/>
              </a:defPPr>
              <a:lvl1pPr>
                <a:spcBef>
                  <a:spcPct val="50000"/>
                </a:spcBef>
                <a:buClr>
                  <a:schemeClr val="tx1"/>
                </a:buClr>
                <a:buFont typeface="Arial" charset="0"/>
                <a:buNone/>
                <a:defRPr sz="12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24F84"/>
                </a:buClr>
                <a:buSzTx/>
                <a:buFont typeface="Arial" charset="0"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74257"/>
                  </a:solidFill>
                  <a:effectLst/>
                  <a:uLnTx/>
                  <a:uFillTx/>
                  <a:latin typeface="Helios"/>
                  <a:ea typeface="+mn-ea"/>
                  <a:cs typeface="+mn-cs"/>
                </a:rPr>
                <a:t>78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Helios"/>
                <a:ea typeface="+mn-ea"/>
                <a:cs typeface="+mn-cs"/>
              </a:endParaRPr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9136789" y="1255926"/>
            <a:ext cx="3503268" cy="1473233"/>
            <a:chOff x="8688732" y="1273332"/>
            <a:chExt cx="3503268" cy="1473233"/>
          </a:xfrm>
        </p:grpSpPr>
        <p:graphicFrame>
          <p:nvGraphicFramePr>
            <p:cNvPr id="31" name="Диаграмма 30"/>
            <p:cNvGraphicFramePr/>
            <p:nvPr>
              <p:extLst/>
            </p:nvPr>
          </p:nvGraphicFramePr>
          <p:xfrm>
            <a:off x="8688732" y="1273332"/>
            <a:ext cx="3503268" cy="14732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8"/>
            </a:graphicData>
          </a:graphic>
        </p:graphicFrame>
        <p:sp>
          <p:nvSpPr>
            <p:cNvPr id="35" name="TextBox 34"/>
            <p:cNvSpPr txBox="1"/>
            <p:nvPr>
              <p:custDataLst>
                <p:tags r:id="rId5"/>
              </p:custDataLst>
            </p:nvPr>
          </p:nvSpPr>
          <p:spPr>
            <a:xfrm>
              <a:off x="10111247" y="1781331"/>
              <a:ext cx="676525" cy="43200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tIns="0" anchor="ctr" anchorCtr="1"/>
            <a:lstStyle>
              <a:defPPr>
                <a:defRPr lang="ru-RU"/>
              </a:defPPr>
              <a:lvl1pPr>
                <a:spcBef>
                  <a:spcPct val="50000"/>
                </a:spcBef>
                <a:buClr>
                  <a:schemeClr val="tx1"/>
                </a:buClr>
                <a:buFont typeface="Arial" charset="0"/>
                <a:buNone/>
                <a:defRPr sz="12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24F84"/>
                </a:buClr>
                <a:buSzTx/>
                <a:buFont typeface="Arial" charset="0"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74257"/>
                  </a:solidFill>
                  <a:effectLst/>
                  <a:uLnTx/>
                  <a:uFillTx/>
                  <a:latin typeface="Helios"/>
                  <a:ea typeface="+mn-ea"/>
                  <a:cs typeface="+mn-cs"/>
                </a:rPr>
                <a:t>74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Helios"/>
                <a:ea typeface="+mn-ea"/>
                <a:cs typeface="+mn-cs"/>
              </a:endParaRP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457328" y="3294098"/>
            <a:ext cx="3081683" cy="2359926"/>
            <a:chOff x="457328" y="3239234"/>
            <a:chExt cx="3081683" cy="2359926"/>
          </a:xfrm>
        </p:grpSpPr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457328" y="3757560"/>
              <a:ext cx="847067" cy="42197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/>
            <a:lstStyle>
              <a:lvl1pPr marL="300038" indent="-300038" defTabSz="87312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87312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87312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87312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87312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r" defTabSz="873125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24F84"/>
                </a:buClr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EBITDA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    за </a:t>
              </a:r>
              <a:r>
                <a:rPr kumimoji="0" lang="ru-R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2018 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год</a:t>
              </a:r>
            </a:p>
          </p:txBody>
        </p:sp>
        <p:graphicFrame>
          <p:nvGraphicFramePr>
            <p:cNvPr id="38" name="Диаграмма 37"/>
            <p:cNvGraphicFramePr/>
            <p:nvPr>
              <p:extLst/>
            </p:nvPr>
          </p:nvGraphicFramePr>
          <p:xfrm>
            <a:off x="1061064" y="3239234"/>
            <a:ext cx="2477947" cy="235992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9"/>
            </a:graphicData>
          </a:graphic>
        </p:graphicFrame>
        <p:cxnSp>
          <p:nvCxnSpPr>
            <p:cNvPr id="39" name="Прямая соединительная линия 38"/>
            <p:cNvCxnSpPr/>
            <p:nvPr/>
          </p:nvCxnSpPr>
          <p:spPr>
            <a:xfrm>
              <a:off x="1791895" y="4012521"/>
              <a:ext cx="1008000" cy="0"/>
            </a:xfrm>
            <a:prstGeom prst="line">
              <a:avLst/>
            </a:prstGeom>
            <a:ln w="222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Скругленный прямоугольник 39"/>
            <p:cNvSpPr/>
            <p:nvPr/>
          </p:nvSpPr>
          <p:spPr>
            <a:xfrm>
              <a:off x="1935380" y="3712928"/>
              <a:ext cx="731752" cy="261462"/>
            </a:xfrm>
            <a:prstGeom prst="round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7425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137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7120707" y="1264629"/>
            <a:ext cx="3503268" cy="1473233"/>
            <a:chOff x="8688732" y="1273332"/>
            <a:chExt cx="3503268" cy="1473233"/>
          </a:xfrm>
        </p:grpSpPr>
        <p:graphicFrame>
          <p:nvGraphicFramePr>
            <p:cNvPr id="47" name="Диаграмма 46"/>
            <p:cNvGraphicFramePr/>
            <p:nvPr>
              <p:extLst/>
            </p:nvPr>
          </p:nvGraphicFramePr>
          <p:xfrm>
            <a:off x="8688732" y="1273332"/>
            <a:ext cx="3503268" cy="14732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0"/>
            </a:graphicData>
          </a:graphic>
        </p:graphicFrame>
        <p:sp>
          <p:nvSpPr>
            <p:cNvPr id="48" name="TextBox 47"/>
            <p:cNvSpPr txBox="1"/>
            <p:nvPr>
              <p:custDataLst>
                <p:tags r:id="rId4"/>
              </p:custDataLst>
            </p:nvPr>
          </p:nvSpPr>
          <p:spPr>
            <a:xfrm>
              <a:off x="10111247" y="1781331"/>
              <a:ext cx="676525" cy="43200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tIns="0" anchor="ctr" anchorCtr="1"/>
            <a:lstStyle>
              <a:defPPr>
                <a:defRPr lang="ru-RU"/>
              </a:defPPr>
              <a:lvl1pPr>
                <a:spcBef>
                  <a:spcPct val="50000"/>
                </a:spcBef>
                <a:buClr>
                  <a:schemeClr val="tx1"/>
                </a:buClr>
                <a:buFont typeface="Arial" charset="0"/>
                <a:buNone/>
                <a:defRPr sz="12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24F84"/>
                </a:buClr>
                <a:buSzTx/>
                <a:buFont typeface="Arial" charset="0"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74257"/>
                  </a:solidFill>
                  <a:effectLst/>
                  <a:uLnTx/>
                  <a:uFillTx/>
                  <a:latin typeface="Helios"/>
                  <a:ea typeface="+mn-ea"/>
                  <a:cs typeface="+mn-cs"/>
                </a:rPr>
                <a:t>69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Helios"/>
                <a:ea typeface="+mn-ea"/>
                <a:cs typeface="+mn-cs"/>
              </a:endParaRPr>
            </a:p>
          </p:txBody>
        </p:sp>
      </p:grpSp>
      <p:sp>
        <p:nvSpPr>
          <p:cNvPr id="51" name="Text Box 18"/>
          <p:cNvSpPr txBox="1">
            <a:spLocks noChangeArrowheads="1"/>
          </p:cNvSpPr>
          <p:nvPr/>
        </p:nvSpPr>
        <p:spPr bwMode="auto">
          <a:xfrm>
            <a:off x="4632661" y="2628134"/>
            <a:ext cx="7181387" cy="301914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marL="300038" indent="-300038" defTabSz="873125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873125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873125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873125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873125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87312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24F84"/>
              </a:buClr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Кв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1                                          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Кв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2                                      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Кв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3                                        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Кв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4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1B7C96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52" name="Диаграмма 51"/>
          <p:cNvGraphicFramePr/>
          <p:nvPr>
            <p:extLst/>
          </p:nvPr>
        </p:nvGraphicFramePr>
        <p:xfrm>
          <a:off x="3116966" y="3438109"/>
          <a:ext cx="9654184" cy="2399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</p:spTree>
    <p:extLst>
      <p:ext uri="{BB962C8B-B14F-4D97-AF65-F5344CB8AC3E}">
        <p14:creationId xmlns:p14="http://schemas.microsoft.com/office/powerpoint/2010/main" val="296663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56812" y="1136333"/>
            <a:ext cx="10994312" cy="8843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2204000" cy="32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6540" y="2409957"/>
            <a:ext cx="476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Динамика подключения объектов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41867" y="324000"/>
            <a:ext cx="8461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137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МЛН ₽ EBITDA ПО ОБЪЕКТАМ ТЭС, 2018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1B7C9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2" name="Диаграмма 51"/>
          <p:cNvGraphicFramePr/>
          <p:nvPr>
            <p:extLst/>
          </p:nvPr>
        </p:nvGraphicFramePr>
        <p:xfrm>
          <a:off x="5796442" y="4120109"/>
          <a:ext cx="6581294" cy="2309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53" name="Группа 52"/>
          <p:cNvGrpSpPr/>
          <p:nvPr/>
        </p:nvGrpSpPr>
        <p:grpSpPr>
          <a:xfrm>
            <a:off x="797912" y="1319730"/>
            <a:ext cx="2318002" cy="584775"/>
            <a:chOff x="469056" y="1128578"/>
            <a:chExt cx="2318002" cy="584775"/>
          </a:xfrm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469056" y="1152808"/>
              <a:ext cx="571111" cy="371289"/>
            </a:xfrm>
            <a:prstGeom prst="round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76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138514" y="1128578"/>
              <a:ext cx="16485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Объектов </a:t>
              </a: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подключено</a:t>
              </a:r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3584305" y="1319730"/>
            <a:ext cx="2474450" cy="584775"/>
            <a:chOff x="469056" y="1128578"/>
            <a:chExt cx="2029932" cy="584775"/>
          </a:xfrm>
        </p:grpSpPr>
        <p:sp>
          <p:nvSpPr>
            <p:cNvPr id="57" name="Скругленный прямоугольник 56"/>
            <p:cNvSpPr/>
            <p:nvPr/>
          </p:nvSpPr>
          <p:spPr>
            <a:xfrm>
              <a:off x="469056" y="1152808"/>
              <a:ext cx="571111" cy="371289"/>
            </a:xfrm>
            <a:prstGeom prst="round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977664" y="1128578"/>
              <a:ext cx="15213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Объекта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выкуплены </a:t>
              </a: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ТЭС</a:t>
              </a:r>
            </a:p>
          </p:txBody>
        </p:sp>
      </p:grpSp>
      <p:grpSp>
        <p:nvGrpSpPr>
          <p:cNvPr id="59" name="Группа 58"/>
          <p:cNvGrpSpPr/>
          <p:nvPr/>
        </p:nvGrpSpPr>
        <p:grpSpPr>
          <a:xfrm>
            <a:off x="6475250" y="1319730"/>
            <a:ext cx="2327700" cy="584775"/>
            <a:chOff x="469056" y="1128578"/>
            <a:chExt cx="2327700" cy="584775"/>
          </a:xfrm>
        </p:grpSpPr>
        <p:sp>
          <p:nvSpPr>
            <p:cNvPr id="60" name="Скругленный прямоугольник 59"/>
            <p:cNvSpPr/>
            <p:nvPr/>
          </p:nvSpPr>
          <p:spPr>
            <a:xfrm>
              <a:off x="469056" y="1152808"/>
              <a:ext cx="571111" cy="371289"/>
            </a:xfrm>
            <a:prstGeom prst="round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016594" y="1128578"/>
              <a:ext cx="17801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Объектов подключились</a:t>
              </a:r>
            </a:p>
          </p:txBody>
        </p:sp>
      </p:grpSp>
      <p:grpSp>
        <p:nvGrpSpPr>
          <p:cNvPr id="62" name="Группа 61"/>
          <p:cNvGrpSpPr/>
          <p:nvPr/>
        </p:nvGrpSpPr>
        <p:grpSpPr>
          <a:xfrm>
            <a:off x="9556695" y="1319730"/>
            <a:ext cx="2044594" cy="584775"/>
            <a:chOff x="469056" y="1128578"/>
            <a:chExt cx="2044594" cy="584775"/>
          </a:xfrm>
        </p:grpSpPr>
        <p:sp>
          <p:nvSpPr>
            <p:cNvPr id="63" name="Скругленный прямоугольник 62"/>
            <p:cNvSpPr/>
            <p:nvPr/>
          </p:nvSpPr>
          <p:spPr>
            <a:xfrm>
              <a:off x="469056" y="1152808"/>
              <a:ext cx="571111" cy="371289"/>
            </a:xfrm>
            <a:prstGeom prst="round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100414" y="1128578"/>
              <a:ext cx="14132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Объектов отказались</a:t>
              </a: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6563668" y="2416053"/>
            <a:ext cx="476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EBITDA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 объектам, млн ₽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652270" y="6026970"/>
            <a:ext cx="519835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Кв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     	       </a:t>
            </a: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</a:t>
            </a:r>
            <a:r>
              <a:rPr kumimoji="0" lang="ru-RU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Кв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                   </a:t>
            </a: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</a:t>
            </a:r>
            <a:r>
              <a:rPr kumimoji="0" lang="ru-RU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Кв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                    </a:t>
            </a: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</a:t>
            </a:r>
            <a:r>
              <a:rPr kumimoji="0" lang="ru-RU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Кв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</a:t>
            </a:r>
          </a:p>
        </p:txBody>
      </p:sp>
      <p:grpSp>
        <p:nvGrpSpPr>
          <p:cNvPr id="67" name="Группа 66"/>
          <p:cNvGrpSpPr/>
          <p:nvPr/>
        </p:nvGrpSpPr>
        <p:grpSpPr>
          <a:xfrm>
            <a:off x="375557" y="3420914"/>
            <a:ext cx="5092555" cy="2926312"/>
            <a:chOff x="303375" y="3437332"/>
            <a:chExt cx="4151060" cy="1777269"/>
          </a:xfrm>
        </p:grpSpPr>
        <p:graphicFrame>
          <p:nvGraphicFramePr>
            <p:cNvPr id="68" name="Диаграмма 67"/>
            <p:cNvGraphicFramePr/>
            <p:nvPr>
              <p:extLst/>
            </p:nvPr>
          </p:nvGraphicFramePr>
          <p:xfrm>
            <a:off x="303375" y="3437332"/>
            <a:ext cx="4151060" cy="177726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69" name="Объект 2"/>
            <p:cNvSpPr txBox="1">
              <a:spLocks/>
            </p:cNvSpPr>
            <p:nvPr/>
          </p:nvSpPr>
          <p:spPr>
            <a:xfrm>
              <a:off x="689488" y="3482009"/>
              <a:ext cx="447991" cy="282545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0" indent="0" algn="l" defTabSz="685783" rtl="0" eaLnBrk="1" latinLnBrk="0" hangingPunct="1">
                <a:lnSpc>
                  <a:spcPct val="90000"/>
                </a:lnSpc>
                <a:spcBef>
                  <a:spcPts val="751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Helios" panose="04000500000000000000" pitchFamily="82" charset="0"/>
                  <a:ea typeface="+mn-ea"/>
                  <a:cs typeface="+mn-cs"/>
                </a:defRPr>
              </a:lvl1pPr>
              <a:lvl2pPr marL="514338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Helios" panose="04000500000000000000" pitchFamily="82" charset="0"/>
                  <a:ea typeface="+mn-ea"/>
                  <a:cs typeface="+mn-cs"/>
                </a:defRPr>
              </a:lvl2pPr>
              <a:lvl3pPr marL="857229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Helios" panose="04000500000000000000" pitchFamily="82" charset="0"/>
                  <a:ea typeface="+mn-ea"/>
                  <a:cs typeface="+mn-cs"/>
                </a:defRPr>
              </a:lvl3pPr>
              <a:lvl4pPr marL="1200121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Helios" panose="04000500000000000000" pitchFamily="82" charset="0"/>
                  <a:ea typeface="+mn-ea"/>
                  <a:cs typeface="+mn-cs"/>
                </a:defRPr>
              </a:lvl4pPr>
              <a:lvl5pPr marL="1543012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Helios" panose="04000500000000000000" pitchFamily="82" charset="0"/>
                  <a:ea typeface="+mn-ea"/>
                  <a:cs typeface="+mn-cs"/>
                </a:defRPr>
              </a:lvl5pPr>
              <a:lvl6pPr marL="1885904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795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686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78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783" rtl="0" eaLnBrk="1" fontAlgn="auto" latinLnBrk="0" hangingPunct="1">
                <a:lnSpc>
                  <a:spcPct val="90000"/>
                </a:lnSpc>
                <a:spcBef>
                  <a:spcPts val="751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74257"/>
                  </a:solidFill>
                  <a:effectLst/>
                  <a:uLnTx/>
                  <a:uFillTx/>
                  <a:latin typeface="Helios"/>
                  <a:ea typeface="+mn-ea"/>
                  <a:cs typeface="+mn-cs"/>
                </a:rPr>
                <a:t>81</a:t>
              </a:r>
              <a:endPara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Helios"/>
                <a:ea typeface="+mn-ea"/>
                <a:cs typeface="+mn-cs"/>
              </a:endParaRPr>
            </a:p>
            <a:p>
              <a:pPr marL="0" marR="0" lvl="0" indent="0" algn="ctr" defTabSz="685783" rtl="0" eaLnBrk="1" fontAlgn="auto" latinLnBrk="0" hangingPunct="1">
                <a:lnSpc>
                  <a:spcPct val="90000"/>
                </a:lnSpc>
                <a:spcBef>
                  <a:spcPts val="751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Helios"/>
                <a:ea typeface="+mn-ea"/>
                <a:cs typeface="+mn-cs"/>
              </a:endParaRPr>
            </a:p>
          </p:txBody>
        </p:sp>
        <p:sp>
          <p:nvSpPr>
            <p:cNvPr id="70" name="Объект 2"/>
            <p:cNvSpPr txBox="1">
              <a:spLocks/>
            </p:cNvSpPr>
            <p:nvPr/>
          </p:nvSpPr>
          <p:spPr>
            <a:xfrm>
              <a:off x="1669599" y="3534140"/>
              <a:ext cx="447991" cy="282545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0" indent="0" algn="l" defTabSz="685783" rtl="0" eaLnBrk="1" latinLnBrk="0" hangingPunct="1">
                <a:lnSpc>
                  <a:spcPct val="90000"/>
                </a:lnSpc>
                <a:spcBef>
                  <a:spcPts val="751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Helios" panose="04000500000000000000" pitchFamily="82" charset="0"/>
                  <a:ea typeface="+mn-ea"/>
                  <a:cs typeface="+mn-cs"/>
                </a:defRPr>
              </a:lvl1pPr>
              <a:lvl2pPr marL="514338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Helios" panose="04000500000000000000" pitchFamily="82" charset="0"/>
                  <a:ea typeface="+mn-ea"/>
                  <a:cs typeface="+mn-cs"/>
                </a:defRPr>
              </a:lvl2pPr>
              <a:lvl3pPr marL="857229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Helios" panose="04000500000000000000" pitchFamily="82" charset="0"/>
                  <a:ea typeface="+mn-ea"/>
                  <a:cs typeface="+mn-cs"/>
                </a:defRPr>
              </a:lvl3pPr>
              <a:lvl4pPr marL="1200121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Helios" panose="04000500000000000000" pitchFamily="82" charset="0"/>
                  <a:ea typeface="+mn-ea"/>
                  <a:cs typeface="+mn-cs"/>
                </a:defRPr>
              </a:lvl4pPr>
              <a:lvl5pPr marL="1543012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Helios" panose="04000500000000000000" pitchFamily="82" charset="0"/>
                  <a:ea typeface="+mn-ea"/>
                  <a:cs typeface="+mn-cs"/>
                </a:defRPr>
              </a:lvl5pPr>
              <a:lvl6pPr marL="1885904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795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686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78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783" rtl="0" eaLnBrk="1" fontAlgn="auto" latinLnBrk="0" hangingPunct="1">
                <a:lnSpc>
                  <a:spcPct val="90000"/>
                </a:lnSpc>
                <a:spcBef>
                  <a:spcPts val="751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74257"/>
                  </a:solidFill>
                  <a:effectLst/>
                  <a:uLnTx/>
                  <a:uFillTx/>
                  <a:latin typeface="Helios"/>
                  <a:ea typeface="+mn-ea"/>
                  <a:cs typeface="+mn-cs"/>
                </a:rPr>
                <a:t>78</a:t>
              </a:r>
              <a:endPara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Helios"/>
                <a:ea typeface="+mn-ea"/>
                <a:cs typeface="+mn-cs"/>
              </a:endParaRPr>
            </a:p>
            <a:p>
              <a:pPr marL="0" marR="0" lvl="0" indent="0" algn="ctr" defTabSz="685783" rtl="0" eaLnBrk="1" fontAlgn="auto" latinLnBrk="0" hangingPunct="1">
                <a:lnSpc>
                  <a:spcPct val="90000"/>
                </a:lnSpc>
                <a:spcBef>
                  <a:spcPts val="751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Helios"/>
                <a:ea typeface="+mn-ea"/>
                <a:cs typeface="+mn-cs"/>
              </a:endParaRPr>
            </a:p>
          </p:txBody>
        </p:sp>
        <p:sp>
          <p:nvSpPr>
            <p:cNvPr id="71" name="Объект 2"/>
            <p:cNvSpPr txBox="1">
              <a:spLocks/>
            </p:cNvSpPr>
            <p:nvPr/>
          </p:nvSpPr>
          <p:spPr>
            <a:xfrm>
              <a:off x="2567854" y="3686039"/>
              <a:ext cx="568699" cy="282545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0" indent="0" algn="l" defTabSz="685783" rtl="0" eaLnBrk="1" latinLnBrk="0" hangingPunct="1">
                <a:lnSpc>
                  <a:spcPct val="90000"/>
                </a:lnSpc>
                <a:spcBef>
                  <a:spcPts val="751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Helios" panose="04000500000000000000" pitchFamily="82" charset="0"/>
                  <a:ea typeface="+mn-ea"/>
                  <a:cs typeface="+mn-cs"/>
                </a:defRPr>
              </a:lvl1pPr>
              <a:lvl2pPr marL="514338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Helios" panose="04000500000000000000" pitchFamily="82" charset="0"/>
                  <a:ea typeface="+mn-ea"/>
                  <a:cs typeface="+mn-cs"/>
                </a:defRPr>
              </a:lvl2pPr>
              <a:lvl3pPr marL="857229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Helios" panose="04000500000000000000" pitchFamily="82" charset="0"/>
                  <a:ea typeface="+mn-ea"/>
                  <a:cs typeface="+mn-cs"/>
                </a:defRPr>
              </a:lvl3pPr>
              <a:lvl4pPr marL="1200121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Helios" panose="04000500000000000000" pitchFamily="82" charset="0"/>
                  <a:ea typeface="+mn-ea"/>
                  <a:cs typeface="+mn-cs"/>
                </a:defRPr>
              </a:lvl4pPr>
              <a:lvl5pPr marL="1543012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Helios" panose="04000500000000000000" pitchFamily="82" charset="0"/>
                  <a:ea typeface="+mn-ea"/>
                  <a:cs typeface="+mn-cs"/>
                </a:defRPr>
              </a:lvl5pPr>
              <a:lvl6pPr marL="1885904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795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686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78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783" rtl="0" eaLnBrk="1" fontAlgn="auto" latinLnBrk="0" hangingPunct="1">
                <a:lnSpc>
                  <a:spcPct val="90000"/>
                </a:lnSpc>
                <a:spcBef>
                  <a:spcPts val="751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74257"/>
                  </a:solidFill>
                  <a:effectLst/>
                  <a:uLnTx/>
                  <a:uFillTx/>
                  <a:latin typeface="Helios"/>
                  <a:ea typeface="+mn-ea"/>
                  <a:cs typeface="+mn-cs"/>
                </a:rPr>
                <a:t>69</a:t>
              </a:r>
              <a:endPara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Helios"/>
                <a:ea typeface="+mn-ea"/>
                <a:cs typeface="+mn-cs"/>
              </a:endParaRPr>
            </a:p>
            <a:p>
              <a:pPr marL="0" marR="0" lvl="0" indent="0" algn="ctr" defTabSz="685783" rtl="0" eaLnBrk="1" fontAlgn="auto" latinLnBrk="0" hangingPunct="1">
                <a:lnSpc>
                  <a:spcPct val="90000"/>
                </a:lnSpc>
                <a:spcBef>
                  <a:spcPts val="751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Helios"/>
                <a:ea typeface="+mn-ea"/>
                <a:cs typeface="+mn-cs"/>
              </a:endParaRPr>
            </a:p>
          </p:txBody>
        </p:sp>
        <p:sp>
          <p:nvSpPr>
            <p:cNvPr id="72" name="Объект 2"/>
            <p:cNvSpPr txBox="1">
              <a:spLocks/>
            </p:cNvSpPr>
            <p:nvPr/>
          </p:nvSpPr>
          <p:spPr>
            <a:xfrm>
              <a:off x="3629097" y="3608068"/>
              <a:ext cx="447991" cy="282545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0" indent="0" algn="l" defTabSz="685783" rtl="0" eaLnBrk="1" latinLnBrk="0" hangingPunct="1">
                <a:lnSpc>
                  <a:spcPct val="90000"/>
                </a:lnSpc>
                <a:spcBef>
                  <a:spcPts val="751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Helios" panose="04000500000000000000" pitchFamily="82" charset="0"/>
                  <a:ea typeface="+mn-ea"/>
                  <a:cs typeface="+mn-cs"/>
                </a:defRPr>
              </a:lvl1pPr>
              <a:lvl2pPr marL="514338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Helios" panose="04000500000000000000" pitchFamily="82" charset="0"/>
                  <a:ea typeface="+mn-ea"/>
                  <a:cs typeface="+mn-cs"/>
                </a:defRPr>
              </a:lvl2pPr>
              <a:lvl3pPr marL="857229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Helios" panose="04000500000000000000" pitchFamily="82" charset="0"/>
                  <a:ea typeface="+mn-ea"/>
                  <a:cs typeface="+mn-cs"/>
                </a:defRPr>
              </a:lvl3pPr>
              <a:lvl4pPr marL="1200121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Helios" panose="04000500000000000000" pitchFamily="82" charset="0"/>
                  <a:ea typeface="+mn-ea"/>
                  <a:cs typeface="+mn-cs"/>
                </a:defRPr>
              </a:lvl4pPr>
              <a:lvl5pPr marL="1543012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Helios" panose="04000500000000000000" pitchFamily="82" charset="0"/>
                  <a:ea typeface="+mn-ea"/>
                  <a:cs typeface="+mn-cs"/>
                </a:defRPr>
              </a:lvl5pPr>
              <a:lvl6pPr marL="1885904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795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686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78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783" rtl="0" eaLnBrk="1" fontAlgn="auto" latinLnBrk="0" hangingPunct="1">
                <a:lnSpc>
                  <a:spcPct val="90000"/>
                </a:lnSpc>
                <a:spcBef>
                  <a:spcPts val="751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74257"/>
                  </a:solidFill>
                  <a:effectLst/>
                  <a:uLnTx/>
                  <a:uFillTx/>
                  <a:latin typeface="Helios"/>
                  <a:ea typeface="+mn-ea"/>
                  <a:cs typeface="+mn-cs"/>
                </a:rPr>
                <a:t>74</a:t>
              </a:r>
              <a:endPara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Helios"/>
                <a:ea typeface="+mn-ea"/>
                <a:cs typeface="+mn-cs"/>
              </a:endParaRPr>
            </a:p>
            <a:p>
              <a:pPr marL="0" marR="0" lvl="0" indent="0" algn="ctr" defTabSz="685783" rtl="0" eaLnBrk="1" fontAlgn="auto" latinLnBrk="0" hangingPunct="1">
                <a:lnSpc>
                  <a:spcPct val="90000"/>
                </a:lnSpc>
                <a:spcBef>
                  <a:spcPts val="751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Helios"/>
                <a:ea typeface="+mn-ea"/>
                <a:cs typeface="+mn-cs"/>
              </a:endParaRPr>
            </a:p>
          </p:txBody>
        </p:sp>
      </p:grpSp>
      <p:grpSp>
        <p:nvGrpSpPr>
          <p:cNvPr id="73" name="Group 14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677501" y="2981945"/>
            <a:ext cx="5653773" cy="125413"/>
            <a:chOff x="4244" y="4025"/>
            <a:chExt cx="2354" cy="79"/>
          </a:xfrm>
        </p:grpSpPr>
        <p:sp>
          <p:nvSpPr>
            <p:cNvPr id="74" name="Text Box 15"/>
            <p:cNvSpPr txBox="1">
              <a:spLocks noChangeArrowheads="1"/>
            </p:cNvSpPr>
            <p:nvPr/>
          </p:nvSpPr>
          <p:spPr bwMode="auto">
            <a:xfrm>
              <a:off x="4383" y="4025"/>
              <a:ext cx="895" cy="7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marL="300038" indent="-300038" defTabSz="87312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87312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87312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87312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87312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300038" marR="0" lvl="0" indent="-300038" algn="l" defTabSz="873125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24F84"/>
                </a:buClr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Объекты с отрицательной 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EBITDA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75" name="Rectangle 16"/>
            <p:cNvSpPr>
              <a:spLocks noChangeArrowheads="1"/>
            </p:cNvSpPr>
            <p:nvPr/>
          </p:nvSpPr>
          <p:spPr bwMode="auto">
            <a:xfrm>
              <a:off x="4244" y="4036"/>
              <a:ext cx="114" cy="55"/>
            </a:xfrm>
            <a:prstGeom prst="rect">
              <a:avLst/>
            </a:prstGeom>
            <a:solidFill>
              <a:schemeClr val="accent2"/>
            </a:solidFill>
            <a:ln w="12700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Helios"/>
                <a:ea typeface="+mn-ea"/>
                <a:cs typeface="+mn-cs"/>
              </a:endParaRPr>
            </a:p>
          </p:txBody>
        </p:sp>
        <p:grpSp>
          <p:nvGrpSpPr>
            <p:cNvPr id="76" name="Group 17"/>
            <p:cNvGrpSpPr>
              <a:grpSpLocks/>
            </p:cNvGrpSpPr>
            <p:nvPr/>
          </p:nvGrpSpPr>
          <p:grpSpPr bwMode="auto">
            <a:xfrm>
              <a:off x="5397" y="4028"/>
              <a:ext cx="1201" cy="73"/>
              <a:chOff x="1929" y="532"/>
              <a:chExt cx="1201" cy="79"/>
            </a:xfrm>
          </p:grpSpPr>
          <p:sp>
            <p:nvSpPr>
              <p:cNvPr id="77" name="Text Box 18"/>
              <p:cNvSpPr txBox="1">
                <a:spLocks noChangeArrowheads="1"/>
              </p:cNvSpPr>
              <p:nvPr/>
            </p:nvSpPr>
            <p:spPr bwMode="auto">
              <a:xfrm>
                <a:off x="2067" y="532"/>
                <a:ext cx="1063" cy="7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marL="300038" indent="-300038" defTabSz="873125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873125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873125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873125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873125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300038" marR="0" lvl="0" indent="-300038" algn="l" defTabSz="873125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>
                    <a:srgbClr val="024F84"/>
                  </a:buClr>
                  <a:buSzTx/>
                  <a:buFontTx/>
                  <a:buNone/>
                  <a:tabLst/>
                  <a:defRPr/>
                </a:pPr>
                <a:r>
                  <a:rPr kumimoji="0" lang="ru-RU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B7C96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Объекты с положительной 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B7C96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EBITDA</a:t>
                </a:r>
                <a:endPara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78" name="Rectangle 19"/>
              <p:cNvSpPr>
                <a:spLocks noChangeArrowheads="1"/>
              </p:cNvSpPr>
              <p:nvPr/>
            </p:nvSpPr>
            <p:spPr bwMode="auto">
              <a:xfrm>
                <a:off x="1929" y="544"/>
                <a:ext cx="113" cy="59"/>
              </a:xfrm>
              <a:prstGeom prst="rect">
                <a:avLst/>
              </a:prstGeom>
              <a:solidFill>
                <a:schemeClr val="accent4">
                  <a:alpha val="50196"/>
                </a:schemeClr>
              </a:solidFill>
              <a:ln w="12700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Helios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9" name="Группа 78"/>
          <p:cNvGrpSpPr/>
          <p:nvPr/>
        </p:nvGrpSpPr>
        <p:grpSpPr>
          <a:xfrm>
            <a:off x="6490516" y="3004796"/>
            <a:ext cx="1470435" cy="601494"/>
            <a:chOff x="449751" y="1152808"/>
            <a:chExt cx="1245122" cy="601494"/>
          </a:xfrm>
        </p:grpSpPr>
        <p:sp>
          <p:nvSpPr>
            <p:cNvPr id="80" name="Скругленный прямоугольник 79"/>
            <p:cNvSpPr/>
            <p:nvPr/>
          </p:nvSpPr>
          <p:spPr>
            <a:xfrm>
              <a:off x="469055" y="1152808"/>
              <a:ext cx="1225817" cy="371289"/>
            </a:xfrm>
            <a:prstGeom prst="round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137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млн ₽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49751" y="1477303"/>
              <a:ext cx="12451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EBITDA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2" name="Группа 81"/>
          <p:cNvGrpSpPr/>
          <p:nvPr/>
        </p:nvGrpSpPr>
        <p:grpSpPr>
          <a:xfrm>
            <a:off x="8311194" y="2999436"/>
            <a:ext cx="1518606" cy="786160"/>
            <a:chOff x="439343" y="1152808"/>
            <a:chExt cx="1285915" cy="786160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439343" y="1152808"/>
              <a:ext cx="1285915" cy="371289"/>
            </a:xfrm>
            <a:prstGeom prst="round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82D0D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+350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82D0D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82D0D8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млн ₽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2D0D8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41745" y="1477303"/>
              <a:ext cx="12784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Положительная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EBITDA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5" name="Группа 84"/>
          <p:cNvGrpSpPr/>
          <p:nvPr/>
        </p:nvGrpSpPr>
        <p:grpSpPr>
          <a:xfrm>
            <a:off x="10171236" y="2999436"/>
            <a:ext cx="1509819" cy="786160"/>
            <a:chOff x="441745" y="1152808"/>
            <a:chExt cx="1278472" cy="786160"/>
          </a:xfrm>
        </p:grpSpPr>
        <p:sp>
          <p:nvSpPr>
            <p:cNvPr id="86" name="Скругленный прямоугольник 85"/>
            <p:cNvSpPr/>
            <p:nvPr/>
          </p:nvSpPr>
          <p:spPr>
            <a:xfrm>
              <a:off x="469055" y="1152808"/>
              <a:ext cx="1225817" cy="371289"/>
            </a:xfrm>
            <a:prstGeom prst="round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635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-213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635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635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млн ₽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63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41745" y="1477303"/>
              <a:ext cx="12784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Отрицательная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EBITDA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602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ЧЕКЛИСТ: ПОНЯТНЫЙ ДАШБОРД</a:t>
            </a:r>
            <a:endParaRPr lang="ru-RU" dirty="0"/>
          </a:p>
        </p:txBody>
      </p:sp>
      <p:sp>
        <p:nvSpPr>
          <p:cNvPr id="8" name="Нижний колонтитул 3"/>
          <p:cNvSpPr txBox="1">
            <a:spLocks/>
          </p:cNvSpPr>
          <p:nvPr/>
        </p:nvSpPr>
        <p:spPr>
          <a:xfrm>
            <a:off x="744969" y="6492875"/>
            <a:ext cx="691673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© Алексей Колоколов </a:t>
            </a:r>
            <a:r>
              <a:rPr lang="en-US" sz="1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| </a:t>
            </a:r>
            <a:r>
              <a:rPr lang="ru-RU" sz="1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Институт бизнес-аналитики</a:t>
            </a:r>
            <a:endParaRPr lang="en-US" sz="12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Объект 2"/>
          <p:cNvSpPr>
            <a:spLocks noGrp="1"/>
          </p:cNvSpPr>
          <p:nvPr>
            <p:ph idx="1"/>
          </p:nvPr>
        </p:nvSpPr>
        <p:spPr>
          <a:xfrm>
            <a:off x="639420" y="1432329"/>
            <a:ext cx="10515600" cy="4701089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/>
              <a:t>Заказчик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/>
              <a:t>Вид отчета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/>
              <a:t>Диаграммы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>
                <a:solidFill>
                  <a:schemeClr val="accent2"/>
                </a:solidFill>
              </a:rPr>
              <a:t>Макет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err="1" smtClean="0"/>
              <a:t>Демо</a:t>
            </a:r>
            <a:endParaRPr lang="ru-RU" dirty="0" smtClean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/>
              <a:t>Чистовик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ru-RU" dirty="0" smtClean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ru-RU" dirty="0" smtClean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4068316" y="1644068"/>
            <a:ext cx="7876815" cy="4650386"/>
            <a:chOff x="4068316" y="1644068"/>
            <a:chExt cx="7876815" cy="4650386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1387" y="1966168"/>
              <a:ext cx="5927513" cy="3455757"/>
            </a:xfrm>
            <a:prstGeom prst="rect">
              <a:avLst/>
            </a:prstGeom>
            <a:ln w="19050">
              <a:noFill/>
            </a:ln>
          </p:spPr>
        </p:pic>
        <p:pic>
          <p:nvPicPr>
            <p:cNvPr id="12" name="Picture 6" descr="Картинки по запросу white tablet 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8316" y="1644068"/>
              <a:ext cx="7876815" cy="4650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0419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УРОВНИ ИНФОРМАЦИИ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107131" y="2528969"/>
            <a:ext cx="10093124" cy="1677271"/>
          </a:xfrm>
          <a:prstGeom prst="rect">
            <a:avLst/>
          </a:prstGeom>
          <a:solidFill>
            <a:srgbClr val="D8F3FC"/>
          </a:solidFill>
          <a:ln w="1270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kern="0" dirty="0" smtClean="0">
                <a:solidFill>
                  <a:srgbClr val="074257"/>
                </a:solidFill>
                <a:latin typeface="Arial"/>
              </a:rPr>
              <a:t>Визуализация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(по видам</a:t>
            </a:r>
            <a:r>
              <a:rPr kumimoji="0" lang="ru-RU" sz="1600" b="0" i="0" u="none" strike="noStrike" kern="0" cap="none" spc="0" normalizeH="0" noProof="0" dirty="0" smtClean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анализа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07425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102801" y="4352051"/>
            <a:ext cx="10088309" cy="2104145"/>
          </a:xfrm>
          <a:prstGeom prst="rect">
            <a:avLst/>
          </a:prstGeom>
          <a:solidFill>
            <a:srgbClr val="F9F9F9"/>
          </a:solidFill>
          <a:ln w="12700" cap="flat" cmpd="sng" algn="ctr">
            <a:solidFill>
              <a:schemeClr val="bg1">
                <a:lumMod val="65000"/>
              </a:schemeClr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Детализация (справочные</a:t>
            </a:r>
            <a:r>
              <a:rPr kumimoji="0" lang="ru-RU" sz="1600" b="0" i="0" u="none" strike="noStrike" kern="0" cap="none" spc="0" normalizeH="0" noProof="0" dirty="0" smtClean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данные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78251" y="1772162"/>
            <a:ext cx="516744" cy="46166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CEDBE6">
                  <a:lumMod val="50000"/>
                </a:srgbClr>
              </a:buClr>
              <a:buSzPct val="92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</a:t>
            </a:r>
          </a:p>
        </p:txBody>
      </p:sp>
      <p:graphicFrame>
        <p:nvGraphicFramePr>
          <p:cNvPr id="17" name="Диаграмма 16"/>
          <p:cNvGraphicFramePr>
            <a:graphicFrameLocks/>
          </p:cNvGraphicFramePr>
          <p:nvPr>
            <p:extLst/>
          </p:nvPr>
        </p:nvGraphicFramePr>
        <p:xfrm>
          <a:off x="1271016" y="2953511"/>
          <a:ext cx="2258568" cy="116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/>
          </p:nvPr>
        </p:nvGraphicFramePr>
        <p:xfrm>
          <a:off x="6254496" y="2596896"/>
          <a:ext cx="2433453" cy="1627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17132" y="1370819"/>
            <a:ext cx="4718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Ключевые показатели (сводка,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summary)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742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107130" y="1772162"/>
            <a:ext cx="10093611" cy="666326"/>
            <a:chOff x="1107130" y="1407926"/>
            <a:chExt cx="10093611" cy="666326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1110940" y="1430500"/>
              <a:ext cx="2520000" cy="576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solidFill>
                    <a:prstClr val="white">
                      <a:lumMod val="75000"/>
                    </a:prstClr>
                  </a:solidFill>
                </a:ln>
                <a:noFill/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3636099" y="1430732"/>
              <a:ext cx="2520000" cy="576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solidFill>
                    <a:prstClr val="white">
                      <a:lumMod val="75000"/>
                    </a:prstClr>
                  </a:solidFill>
                </a:ln>
                <a:noFill/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6160914" y="1428666"/>
              <a:ext cx="2520000" cy="576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solidFill>
                    <a:prstClr val="white">
                      <a:lumMod val="75000"/>
                    </a:prstClr>
                  </a:solidFill>
                </a:ln>
                <a:noFill/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Группа 4"/>
            <p:cNvGrpSpPr/>
            <p:nvPr/>
          </p:nvGrpSpPr>
          <p:grpSpPr>
            <a:xfrm>
              <a:off x="1107130" y="1407926"/>
              <a:ext cx="10093611" cy="666326"/>
              <a:chOff x="1107130" y="1407926"/>
              <a:chExt cx="10093611" cy="666326"/>
            </a:xfrm>
          </p:grpSpPr>
          <p:sp>
            <p:nvSpPr>
              <p:cNvPr id="23" name="Прямоугольник 22"/>
              <p:cNvSpPr/>
              <p:nvPr/>
            </p:nvSpPr>
            <p:spPr>
              <a:xfrm>
                <a:off x="8670569" y="1428666"/>
                <a:ext cx="2520000" cy="5760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solidFill>
                      <a:prstClr val="white">
                        <a:lumMod val="75000"/>
                      </a:prstClr>
                    </a:solidFill>
                  </a:ln>
                  <a:noFill/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344648" y="1598103"/>
                <a:ext cx="20384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1B7C9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100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107130" y="1407926"/>
                <a:ext cx="252897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1B7C9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Продажи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3860532" y="1612587"/>
                <a:ext cx="20384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B7C9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</a:t>
                </a: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1B7C9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00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623014" y="1422410"/>
                <a:ext cx="252897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1B7C9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Прибыль, млн Р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6396498" y="1612587"/>
                <a:ext cx="20384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1B7C9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35%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158980" y="1422410"/>
                <a:ext cx="252897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1B7C9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Рентабельность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8909289" y="1611776"/>
                <a:ext cx="20384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1B7C9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  <a:r>
                  <a:rPr kumimoji="0" lang="ru-RU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1B7C9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</a:t>
                </a: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1B7C9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8671771" y="1421599"/>
                <a:ext cx="252897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1B7C9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Сотрудников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aphicFrame>
        <p:nvGraphicFramePr>
          <p:cNvPr id="33" name="Диаграмма 32"/>
          <p:cNvGraphicFramePr>
            <a:graphicFrameLocks/>
          </p:cNvGraphicFramePr>
          <p:nvPr>
            <p:extLst/>
          </p:nvPr>
        </p:nvGraphicFramePr>
        <p:xfrm>
          <a:off x="3860532" y="2816353"/>
          <a:ext cx="2869452" cy="1436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/>
          <p:cNvGraphicFramePr>
            <a:graphicFrameLocks/>
          </p:cNvGraphicFramePr>
          <p:nvPr>
            <p:extLst/>
          </p:nvPr>
        </p:nvGraphicFramePr>
        <p:xfrm>
          <a:off x="8648460" y="2566540"/>
          <a:ext cx="2433453" cy="1627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1271016" y="4811086"/>
          <a:ext cx="9564624" cy="1371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94104">
                  <a:extLst>
                    <a:ext uri="{9D8B030D-6E8A-4147-A177-3AD203B41FA5}">
                      <a16:colId xmlns:a16="http://schemas.microsoft.com/office/drawing/2014/main" val="3396566963"/>
                    </a:ext>
                  </a:extLst>
                </a:gridCol>
                <a:gridCol w="1594104">
                  <a:extLst>
                    <a:ext uri="{9D8B030D-6E8A-4147-A177-3AD203B41FA5}">
                      <a16:colId xmlns:a16="http://schemas.microsoft.com/office/drawing/2014/main" val="806277774"/>
                    </a:ext>
                  </a:extLst>
                </a:gridCol>
                <a:gridCol w="1594104">
                  <a:extLst>
                    <a:ext uri="{9D8B030D-6E8A-4147-A177-3AD203B41FA5}">
                      <a16:colId xmlns:a16="http://schemas.microsoft.com/office/drawing/2014/main" val="1810916013"/>
                    </a:ext>
                  </a:extLst>
                </a:gridCol>
                <a:gridCol w="1594104">
                  <a:extLst>
                    <a:ext uri="{9D8B030D-6E8A-4147-A177-3AD203B41FA5}">
                      <a16:colId xmlns:a16="http://schemas.microsoft.com/office/drawing/2014/main" val="2331711257"/>
                    </a:ext>
                  </a:extLst>
                </a:gridCol>
                <a:gridCol w="1594104">
                  <a:extLst>
                    <a:ext uri="{9D8B030D-6E8A-4147-A177-3AD203B41FA5}">
                      <a16:colId xmlns:a16="http://schemas.microsoft.com/office/drawing/2014/main" val="4118762385"/>
                    </a:ext>
                  </a:extLst>
                </a:gridCol>
                <a:gridCol w="1594104">
                  <a:extLst>
                    <a:ext uri="{9D8B030D-6E8A-4147-A177-3AD203B41FA5}">
                      <a16:colId xmlns:a16="http://schemas.microsoft.com/office/drawing/2014/main" val="3451592569"/>
                    </a:ext>
                  </a:extLst>
                </a:gridCol>
              </a:tblGrid>
              <a:tr h="228282"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9250215"/>
                  </a:ext>
                </a:extLst>
              </a:tr>
              <a:tr h="228282"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2592888"/>
                  </a:ext>
                </a:extLst>
              </a:tr>
              <a:tr h="228282"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597862"/>
                  </a:ext>
                </a:extLst>
              </a:tr>
              <a:tr h="228282"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8713713"/>
                  </a:ext>
                </a:extLst>
              </a:tr>
              <a:tr h="228282">
                <a:tc>
                  <a:txBody>
                    <a:bodyPr/>
                    <a:lstStyle/>
                    <a:p>
                      <a:endParaRPr lang="en-US" sz="1200" b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9966781"/>
                  </a:ext>
                </a:extLst>
              </a:tr>
            </a:tbl>
          </a:graphicData>
        </a:graphic>
      </p:graphicFrame>
      <p:sp>
        <p:nvSpPr>
          <p:cNvPr id="32" name="Прямоугольник 31"/>
          <p:cNvSpPr/>
          <p:nvPr/>
        </p:nvSpPr>
        <p:spPr>
          <a:xfrm>
            <a:off x="378251" y="2532096"/>
            <a:ext cx="516744" cy="461665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CEDBE6">
                  <a:lumMod val="50000"/>
                </a:srgbClr>
              </a:buClr>
              <a:buSzPct val="92000"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2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78251" y="4352051"/>
            <a:ext cx="516744" cy="46166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CEDBE6">
                  <a:lumMod val="50000"/>
                </a:srgbClr>
              </a:buClr>
              <a:buSzPct val="92000"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3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02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Прямоугольник 53"/>
          <p:cNvSpPr/>
          <p:nvPr/>
        </p:nvSpPr>
        <p:spPr>
          <a:xfrm>
            <a:off x="4172898" y="5553307"/>
            <a:ext cx="7485701" cy="1178493"/>
          </a:xfrm>
          <a:prstGeom prst="rect">
            <a:avLst/>
          </a:prstGeom>
          <a:solidFill>
            <a:schemeClr val="bg2"/>
          </a:solidFill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2204000" cy="32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3" name="Group 14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575224" y="5993026"/>
            <a:ext cx="3210392" cy="492129"/>
            <a:chOff x="4242" y="4025"/>
            <a:chExt cx="1248" cy="310"/>
          </a:xfrm>
        </p:grpSpPr>
        <p:sp>
          <p:nvSpPr>
            <p:cNvPr id="4" name="Text Box 15"/>
            <p:cNvSpPr txBox="1">
              <a:spLocks noChangeArrowheads="1"/>
            </p:cNvSpPr>
            <p:nvPr/>
          </p:nvSpPr>
          <p:spPr bwMode="auto">
            <a:xfrm>
              <a:off x="4383" y="4025"/>
              <a:ext cx="895" cy="7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marL="300038" indent="-300038" defTabSz="87312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87312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87312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87312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87312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300038" marR="0" lvl="0" indent="-300038" algn="l" defTabSz="873125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24F84"/>
                </a:buClr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Объекты </a:t>
              </a: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с отрицательной 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EBITDA</a:t>
              </a:r>
              <a:endPara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5" name="Rectangle 16"/>
            <p:cNvSpPr>
              <a:spLocks noChangeArrowheads="1"/>
            </p:cNvSpPr>
            <p:nvPr/>
          </p:nvSpPr>
          <p:spPr bwMode="auto">
            <a:xfrm>
              <a:off x="4244" y="4036"/>
              <a:ext cx="114" cy="55"/>
            </a:xfrm>
            <a:prstGeom prst="rect">
              <a:avLst/>
            </a:prstGeom>
            <a:solidFill>
              <a:schemeClr val="accent2"/>
            </a:solidFill>
            <a:ln w="12700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Helios"/>
                <a:ea typeface="+mn-ea"/>
                <a:cs typeface="+mn-cs"/>
              </a:endParaRPr>
            </a:p>
          </p:txBody>
        </p:sp>
        <p:grpSp>
          <p:nvGrpSpPr>
            <p:cNvPr id="6" name="Group 17"/>
            <p:cNvGrpSpPr>
              <a:grpSpLocks/>
            </p:cNvGrpSpPr>
            <p:nvPr/>
          </p:nvGrpSpPr>
          <p:grpSpPr bwMode="auto">
            <a:xfrm>
              <a:off x="4242" y="4141"/>
              <a:ext cx="1248" cy="194"/>
              <a:chOff x="774" y="654"/>
              <a:chExt cx="1248" cy="210"/>
            </a:xfrm>
          </p:grpSpPr>
          <p:sp>
            <p:nvSpPr>
              <p:cNvPr id="7" name="Text Box 18"/>
              <p:cNvSpPr txBox="1">
                <a:spLocks noChangeArrowheads="1"/>
              </p:cNvSpPr>
              <p:nvPr/>
            </p:nvSpPr>
            <p:spPr bwMode="auto">
              <a:xfrm>
                <a:off x="913" y="654"/>
                <a:ext cx="1063" cy="7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marL="300038" indent="-300038" defTabSz="873125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873125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873125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873125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873125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300038" marR="0" lvl="0" indent="-300038" algn="l" defTabSz="873125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>
                    <a:srgbClr val="024F84"/>
                  </a:buClr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B7C96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Объекты</a:t>
                </a:r>
                <a:r>
                  <a:rPr kumimoji="0" lang="ru-RU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1B7C96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 </a:t>
                </a: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B7C96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с положительной </a:t>
                </a: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B7C96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EBITDA</a:t>
                </a:r>
                <a:endPara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8" name="Rectangle 19"/>
              <p:cNvSpPr>
                <a:spLocks noChangeArrowheads="1"/>
              </p:cNvSpPr>
              <p:nvPr/>
            </p:nvSpPr>
            <p:spPr bwMode="auto">
              <a:xfrm>
                <a:off x="775" y="666"/>
                <a:ext cx="113" cy="59"/>
              </a:xfrm>
              <a:prstGeom prst="rect">
                <a:avLst/>
              </a:prstGeom>
              <a:solidFill>
                <a:schemeClr val="accent4"/>
              </a:solidFill>
              <a:ln w="12700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Helios"/>
                  <a:ea typeface="+mn-ea"/>
                  <a:cs typeface="+mn-cs"/>
                </a:endParaRPr>
              </a:p>
            </p:txBody>
          </p:sp>
          <p:sp>
            <p:nvSpPr>
              <p:cNvPr id="9" name="Rectangle 19"/>
              <p:cNvSpPr>
                <a:spLocks noChangeArrowheads="1"/>
              </p:cNvSpPr>
              <p:nvPr/>
            </p:nvSpPr>
            <p:spPr bwMode="auto">
              <a:xfrm>
                <a:off x="774" y="820"/>
                <a:ext cx="113" cy="12"/>
              </a:xfrm>
              <a:prstGeom prst="rect">
                <a:avLst/>
              </a:prstGeom>
              <a:solidFill>
                <a:srgbClr val="254061"/>
              </a:solidFill>
              <a:ln w="2857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Helios"/>
                  <a:ea typeface="+mn-ea"/>
                  <a:cs typeface="+mn-cs"/>
                </a:endParaRPr>
              </a:p>
            </p:txBody>
          </p:sp>
          <p:sp>
            <p:nvSpPr>
              <p:cNvPr id="10" name="Text Box 18"/>
              <p:cNvSpPr txBox="1">
                <a:spLocks noChangeArrowheads="1"/>
              </p:cNvSpPr>
              <p:nvPr/>
            </p:nvSpPr>
            <p:spPr bwMode="auto">
              <a:xfrm>
                <a:off x="911" y="785"/>
                <a:ext cx="1111" cy="7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marL="300038" indent="-300038" defTabSz="873125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873125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873125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873125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873125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300038" marR="0" lvl="0" indent="-300038" algn="l" defTabSz="873125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>
                    <a:srgbClr val="024F84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B7C96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EBITDA</a:t>
                </a: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B7C96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 по </a:t>
                </a:r>
                <a:r>
                  <a:rPr kumimoji="0" lang="ru-RU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1B7C96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подключенным объектам</a:t>
                </a:r>
                <a:endPara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</p:grpSp>
      <p:grpSp>
        <p:nvGrpSpPr>
          <p:cNvPr id="11" name="Группа 10"/>
          <p:cNvGrpSpPr/>
          <p:nvPr/>
        </p:nvGrpSpPr>
        <p:grpSpPr>
          <a:xfrm>
            <a:off x="6056100" y="5965302"/>
            <a:ext cx="2338308" cy="739866"/>
            <a:chOff x="6757126" y="4828901"/>
            <a:chExt cx="1522247" cy="739866"/>
          </a:xfrm>
        </p:grpSpPr>
        <p:sp>
          <p:nvSpPr>
            <p:cNvPr id="12" name="TextBox 11"/>
            <p:cNvSpPr txBox="1"/>
            <p:nvPr>
              <p:custDataLst>
                <p:tags r:id="rId12"/>
              </p:custDataLst>
            </p:nvPr>
          </p:nvSpPr>
          <p:spPr>
            <a:xfrm>
              <a:off x="6757126" y="5136767"/>
              <a:ext cx="1522247" cy="43200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lIns="36000" tIns="0" rIns="36000" anchor="ctr" anchorCtr="0"/>
            <a:lstStyle>
              <a:defPPr>
                <a:defRPr lang="ru-RU"/>
              </a:defPPr>
              <a:lvl1pPr>
                <a:spcBef>
                  <a:spcPct val="50000"/>
                </a:spcBef>
                <a:buClr>
                  <a:schemeClr val="tx1"/>
                </a:buClr>
                <a:buFont typeface="Arial" charset="0"/>
                <a:buNone/>
                <a:defRPr sz="12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24F84"/>
                </a:buClr>
                <a:buSzTx/>
                <a:buFont typeface="Arial" charset="0"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Helios"/>
                  <a:ea typeface="+mn-ea"/>
                  <a:cs typeface="+mn-cs"/>
                </a:rPr>
                <a:t>Подключились</a:t>
              </a:r>
              <a:endPara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Helios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>
              <p:custDataLst>
                <p:tags r:id="rId13"/>
              </p:custDataLst>
            </p:nvPr>
          </p:nvSpPr>
          <p:spPr>
            <a:xfrm>
              <a:off x="6867047" y="4828901"/>
              <a:ext cx="1214954" cy="43200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tIns="0" anchor="ctr" anchorCtr="1"/>
            <a:lstStyle>
              <a:defPPr>
                <a:defRPr lang="ru-RU"/>
              </a:defPPr>
              <a:lvl1pPr>
                <a:spcBef>
                  <a:spcPct val="50000"/>
                </a:spcBef>
                <a:buClr>
                  <a:schemeClr val="tx1"/>
                </a:buClr>
                <a:buFont typeface="Arial" charset="0"/>
                <a:buNone/>
                <a:defRPr sz="12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24F84"/>
                </a:buClr>
                <a:buSzTx/>
                <a:buFont typeface="Arial" charset="0"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Helios"/>
                  <a:ea typeface="+mn-ea"/>
                  <a:cs typeface="+mn-cs"/>
                </a:rPr>
                <a:t>8</a:t>
              </a:r>
              <a:r>
                <a:rPr kumimoji="0" lang="ru-RU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Helios"/>
                  <a:ea typeface="+mn-ea"/>
                  <a:cs typeface="+mn-cs"/>
                </a:rPr>
                <a:t> объектов</a:t>
              </a: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Helios"/>
                <a:ea typeface="+mn-ea"/>
                <a:cs typeface="+mn-cs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8787394" y="5965302"/>
            <a:ext cx="2734043" cy="725901"/>
            <a:chOff x="6732802" y="5231406"/>
            <a:chExt cx="1779872" cy="725901"/>
          </a:xfrm>
        </p:grpSpPr>
        <p:sp>
          <p:nvSpPr>
            <p:cNvPr id="15" name="TextBox 14"/>
            <p:cNvSpPr txBox="1"/>
            <p:nvPr>
              <p:custDataLst>
                <p:tags r:id="rId10"/>
              </p:custDataLst>
            </p:nvPr>
          </p:nvSpPr>
          <p:spPr>
            <a:xfrm>
              <a:off x="6732802" y="5525307"/>
              <a:ext cx="1779872" cy="43200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lIns="36000" tIns="0" rIns="36000" anchor="ctr" anchorCtr="0"/>
            <a:lstStyle>
              <a:defPPr>
                <a:defRPr lang="ru-RU"/>
              </a:defPPr>
              <a:lvl1pPr>
                <a:spcBef>
                  <a:spcPct val="50000"/>
                </a:spcBef>
                <a:buClr>
                  <a:schemeClr val="tx1"/>
                </a:buClr>
                <a:buFont typeface="Arial" charset="0"/>
                <a:buNone/>
                <a:defRPr sz="1200" b="1">
                  <a:solidFill>
                    <a:schemeClr val="tx2"/>
                  </a:solidFill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24F84"/>
                </a:buClr>
                <a:buSzTx/>
                <a:buFont typeface="Arial" charset="0"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Helios"/>
                  <a:ea typeface="+mn-ea"/>
                  <a:cs typeface="+mn-cs"/>
                </a:rPr>
                <a:t>Отказались </a:t>
              </a:r>
              <a:r>
                <a:rPr kumimoji="0" lang="ru-RU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Helios"/>
                  <a:ea typeface="+mn-ea"/>
                  <a:cs typeface="+mn-cs"/>
                </a:rPr>
                <a:t>от подключения</a:t>
              </a:r>
              <a:endPara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Helios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>
              <p:custDataLst>
                <p:tags r:id="rId11"/>
              </p:custDataLst>
            </p:nvPr>
          </p:nvSpPr>
          <p:spPr>
            <a:xfrm>
              <a:off x="6769853" y="5231406"/>
              <a:ext cx="1611860" cy="43200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tIns="0" anchor="ctr" anchorCtr="1"/>
            <a:lstStyle>
              <a:defPPr>
                <a:defRPr lang="ru-RU"/>
              </a:defPPr>
              <a:lvl1pPr>
                <a:spcBef>
                  <a:spcPct val="50000"/>
                </a:spcBef>
                <a:buClr>
                  <a:schemeClr val="tx1"/>
                </a:buClr>
                <a:buFont typeface="Arial" charset="0"/>
                <a:buNone/>
                <a:defRPr sz="12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24F84"/>
                </a:buClr>
                <a:buSzTx/>
                <a:buFont typeface="Arial" charset="0"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Helios"/>
                  <a:ea typeface="+mn-ea"/>
                  <a:cs typeface="+mn-cs"/>
                </a:rPr>
                <a:t>11 объектов</a:t>
              </a: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Helios"/>
                <a:ea typeface="+mn-ea"/>
                <a:cs typeface="+mn-cs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350448" y="5965302"/>
            <a:ext cx="1485121" cy="709873"/>
            <a:chOff x="6693292" y="5563412"/>
            <a:chExt cx="966819" cy="709873"/>
          </a:xfrm>
        </p:grpSpPr>
        <p:sp>
          <p:nvSpPr>
            <p:cNvPr id="18" name="TextBox 17"/>
            <p:cNvSpPr txBox="1"/>
            <p:nvPr>
              <p:custDataLst>
                <p:tags r:id="rId8"/>
              </p:custDataLst>
            </p:nvPr>
          </p:nvSpPr>
          <p:spPr>
            <a:xfrm>
              <a:off x="6809865" y="5841285"/>
              <a:ext cx="749542" cy="43200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lIns="36000" tIns="0" rIns="36000" anchor="ctr" anchorCtr="0"/>
            <a:lstStyle>
              <a:defPPr>
                <a:defRPr lang="ru-RU"/>
              </a:defPPr>
              <a:lvl1pPr>
                <a:spcBef>
                  <a:spcPct val="50000"/>
                </a:spcBef>
                <a:buClr>
                  <a:schemeClr val="tx1"/>
                </a:buClr>
                <a:buFont typeface="Arial" charset="0"/>
                <a:buNone/>
                <a:defRPr sz="12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24F84"/>
                </a:buClr>
                <a:buSzTx/>
                <a:buFont typeface="Arial" charset="0"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Helios"/>
                  <a:ea typeface="+mn-ea"/>
                  <a:cs typeface="+mn-cs"/>
                </a:rPr>
                <a:t>Выкуплено</a:t>
              </a:r>
              <a:endPara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Helios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>
              <p:custDataLst>
                <p:tags r:id="rId9"/>
              </p:custDataLst>
            </p:nvPr>
          </p:nvSpPr>
          <p:spPr>
            <a:xfrm>
              <a:off x="6693292" y="5563412"/>
              <a:ext cx="966819" cy="43200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tIns="0" anchor="ctr" anchorCtr="1"/>
            <a:lstStyle>
              <a:defPPr>
                <a:defRPr lang="ru-RU"/>
              </a:defPPr>
              <a:lvl1pPr>
                <a:spcBef>
                  <a:spcPct val="50000"/>
                </a:spcBef>
                <a:buClr>
                  <a:schemeClr val="tx1"/>
                </a:buClr>
                <a:buFont typeface="Arial" charset="0"/>
                <a:buNone/>
                <a:defRPr sz="12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24F84"/>
                </a:buClr>
                <a:buSzTx/>
                <a:buFont typeface="Arial" charset="0"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Helios"/>
                  <a:ea typeface="+mn-ea"/>
                  <a:cs typeface="+mn-cs"/>
                </a:rPr>
                <a:t>3</a:t>
              </a:r>
              <a:r>
                <a:rPr kumimoji="0" lang="ru-RU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Helios"/>
                  <a:ea typeface="+mn-ea"/>
                  <a:cs typeface="+mn-cs"/>
                </a:rPr>
                <a:t> объекта</a:t>
              </a: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Helios"/>
                <a:ea typeface="+mn-ea"/>
                <a:cs typeface="+mn-cs"/>
              </a:endParaRPr>
            </a:p>
          </p:txBody>
        </p:sp>
      </p:grpSp>
      <p:sp>
        <p:nvSpPr>
          <p:cNvPr id="20" name="Text Box 2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605391" y="5448116"/>
            <a:ext cx="3239726" cy="558788"/>
          </a:xfrm>
          <a:prstGeom prst="rect">
            <a:avLst/>
          </a:prstGeom>
          <a:noFill/>
          <a:ln w="12700">
            <a:noFill/>
          </a:ln>
          <a:effectLst/>
          <a:extLst/>
        </p:spPr>
        <p:txBody>
          <a:bodyPr lIns="72000" tIns="36000" rIns="72000" bIns="36000" anchor="ctr" anchorCtr="1"/>
          <a:lstStyle>
            <a:defPPr>
              <a:defRPr lang="ru-RU"/>
            </a:defPPr>
            <a:lvl1pPr algn="ctr">
              <a:spcBef>
                <a:spcPct val="50000"/>
              </a:spcBef>
              <a:buClr>
                <a:schemeClr val="tx1"/>
              </a:buClr>
              <a:buFont typeface="Arial" charset="0"/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24F84"/>
              </a:buClr>
              <a:buSzTx/>
              <a:buFont typeface="Arial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Helios"/>
                <a:ea typeface="+mn-ea"/>
                <a:cs typeface="+mn-cs"/>
              </a:rPr>
              <a:t>События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Helios"/>
                <a:ea typeface="+mn-ea"/>
                <a:cs typeface="+mn-cs"/>
              </a:rPr>
              <a:t>2018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Helios"/>
                <a:ea typeface="+mn-ea"/>
                <a:cs typeface="+mn-cs"/>
              </a:rPr>
              <a:t>года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74257"/>
              </a:solidFill>
              <a:effectLst/>
              <a:uLnTx/>
              <a:uFillTx/>
              <a:latin typeface="Helios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1092" y="776125"/>
            <a:ext cx="4014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Подключено объектов к ТЭС,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[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шт.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]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1B7C96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1778" y="1519721"/>
            <a:ext cx="918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Итого, 2018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1B7C96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1092" y="2931165"/>
            <a:ext cx="54759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EBITDA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по объектам, подключенны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м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к ТЭС,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[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млн ₽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]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1B7C96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3472" y="324000"/>
            <a:ext cx="8424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EBITDA ПО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ОБЪЕКТАМ ТЭС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–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137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МЛН ₽</a:t>
            </a:r>
          </a:p>
        </p:txBody>
      </p:sp>
      <p:graphicFrame>
        <p:nvGraphicFramePr>
          <p:cNvPr id="28" name="Диаграмма 27"/>
          <p:cNvGraphicFramePr/>
          <p:nvPr>
            <p:extLst/>
          </p:nvPr>
        </p:nvGraphicFramePr>
        <p:xfrm>
          <a:off x="184047" y="1044040"/>
          <a:ext cx="3988852" cy="1790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32" name="TextBox 31"/>
          <p:cNvSpPr txBox="1"/>
          <p:nvPr>
            <p:custDataLst>
              <p:tags r:id="rId3"/>
            </p:custDataLst>
          </p:nvPr>
        </p:nvSpPr>
        <p:spPr>
          <a:xfrm>
            <a:off x="2018368" y="1835169"/>
            <a:ext cx="676525" cy="432000"/>
          </a:xfrm>
          <a:prstGeom prst="rect">
            <a:avLst/>
          </a:prstGeom>
          <a:noFill/>
          <a:ln w="12700">
            <a:noFill/>
          </a:ln>
          <a:effectLst/>
        </p:spPr>
        <p:txBody>
          <a:bodyPr tIns="0" anchor="ctr" anchorCtr="1"/>
          <a:lstStyle>
            <a:defPPr>
              <a:defRPr lang="ru-RU"/>
            </a:defPPr>
            <a:lvl1pPr>
              <a:spcBef>
                <a:spcPct val="50000"/>
              </a:spcBef>
              <a:buClr>
                <a:schemeClr val="tx1"/>
              </a:buClr>
              <a:buFont typeface="Arial" charset="0"/>
              <a:buNone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24F84"/>
              </a:buClr>
              <a:buSzTx/>
              <a:buFont typeface="Arial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Helios"/>
                <a:ea typeface="+mn-ea"/>
                <a:cs typeface="+mn-cs"/>
              </a:rPr>
              <a:t>76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74257"/>
              </a:solidFill>
              <a:effectLst/>
              <a:uLnTx/>
              <a:uFillTx/>
              <a:latin typeface="Helios"/>
              <a:ea typeface="+mn-ea"/>
              <a:cs typeface="+mn-cs"/>
            </a:endParaRPr>
          </a:p>
        </p:txBody>
      </p:sp>
      <p:grpSp>
        <p:nvGrpSpPr>
          <p:cNvPr id="49" name="Группа 48"/>
          <p:cNvGrpSpPr/>
          <p:nvPr/>
        </p:nvGrpSpPr>
        <p:grpSpPr>
          <a:xfrm>
            <a:off x="3016380" y="1254809"/>
            <a:ext cx="3503268" cy="1473233"/>
            <a:chOff x="3437028" y="1273332"/>
            <a:chExt cx="3503268" cy="1473233"/>
          </a:xfrm>
        </p:grpSpPr>
        <p:graphicFrame>
          <p:nvGraphicFramePr>
            <p:cNvPr id="29" name="Диаграмма 28"/>
            <p:cNvGraphicFramePr/>
            <p:nvPr>
              <p:extLst/>
            </p:nvPr>
          </p:nvGraphicFramePr>
          <p:xfrm>
            <a:off x="3437028" y="1273332"/>
            <a:ext cx="3503268" cy="14732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6"/>
            </a:graphicData>
          </a:graphic>
        </p:graphicFrame>
        <p:sp>
          <p:nvSpPr>
            <p:cNvPr id="33" name="TextBox 32"/>
            <p:cNvSpPr txBox="1"/>
            <p:nvPr>
              <p:custDataLst>
                <p:tags r:id="rId7"/>
              </p:custDataLst>
            </p:nvPr>
          </p:nvSpPr>
          <p:spPr>
            <a:xfrm>
              <a:off x="4877831" y="1781331"/>
              <a:ext cx="676525" cy="43200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tIns="0" anchor="ctr" anchorCtr="1"/>
            <a:lstStyle>
              <a:defPPr>
                <a:defRPr lang="ru-RU"/>
              </a:defPPr>
              <a:lvl1pPr>
                <a:spcBef>
                  <a:spcPct val="50000"/>
                </a:spcBef>
                <a:buClr>
                  <a:schemeClr val="tx1"/>
                </a:buClr>
                <a:buFont typeface="Arial" charset="0"/>
                <a:buNone/>
                <a:defRPr sz="12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24F84"/>
                </a:buClr>
                <a:buSzTx/>
                <a:buFont typeface="Arial" charset="0"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74257"/>
                  </a:solidFill>
                  <a:effectLst/>
                  <a:uLnTx/>
                  <a:uFillTx/>
                  <a:latin typeface="Helios"/>
                  <a:ea typeface="+mn-ea"/>
                  <a:cs typeface="+mn-cs"/>
                </a:rPr>
                <a:t>81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Helios"/>
                <a:ea typeface="+mn-ea"/>
                <a:cs typeface="+mn-cs"/>
              </a:endParaRPr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5104625" y="1255926"/>
            <a:ext cx="3503268" cy="1473233"/>
            <a:chOff x="6128219" y="1273331"/>
            <a:chExt cx="3503268" cy="1473233"/>
          </a:xfrm>
        </p:grpSpPr>
        <p:graphicFrame>
          <p:nvGraphicFramePr>
            <p:cNvPr id="30" name="Диаграмма 29"/>
            <p:cNvGraphicFramePr/>
            <p:nvPr>
              <p:extLst/>
            </p:nvPr>
          </p:nvGraphicFramePr>
          <p:xfrm>
            <a:off x="6128219" y="1273331"/>
            <a:ext cx="3503268" cy="14732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7"/>
            </a:graphicData>
          </a:graphic>
        </p:graphicFrame>
        <p:sp>
          <p:nvSpPr>
            <p:cNvPr id="34" name="TextBox 33"/>
            <p:cNvSpPr txBox="1"/>
            <p:nvPr>
              <p:custDataLst>
                <p:tags r:id="rId6"/>
              </p:custDataLst>
            </p:nvPr>
          </p:nvSpPr>
          <p:spPr>
            <a:xfrm>
              <a:off x="7559878" y="1781331"/>
              <a:ext cx="676525" cy="43200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tIns="0" anchor="ctr" anchorCtr="1"/>
            <a:lstStyle>
              <a:defPPr>
                <a:defRPr lang="ru-RU"/>
              </a:defPPr>
              <a:lvl1pPr>
                <a:spcBef>
                  <a:spcPct val="50000"/>
                </a:spcBef>
                <a:buClr>
                  <a:schemeClr val="tx1"/>
                </a:buClr>
                <a:buFont typeface="Arial" charset="0"/>
                <a:buNone/>
                <a:defRPr sz="12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24F84"/>
                </a:buClr>
                <a:buSzTx/>
                <a:buFont typeface="Arial" charset="0"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74257"/>
                  </a:solidFill>
                  <a:effectLst/>
                  <a:uLnTx/>
                  <a:uFillTx/>
                  <a:latin typeface="Helios"/>
                  <a:ea typeface="+mn-ea"/>
                  <a:cs typeface="+mn-cs"/>
                </a:rPr>
                <a:t>78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Helios"/>
                <a:ea typeface="+mn-ea"/>
                <a:cs typeface="+mn-cs"/>
              </a:endParaRPr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9136789" y="1255926"/>
            <a:ext cx="3503268" cy="1473233"/>
            <a:chOff x="8688732" y="1273332"/>
            <a:chExt cx="3503268" cy="1473233"/>
          </a:xfrm>
        </p:grpSpPr>
        <p:graphicFrame>
          <p:nvGraphicFramePr>
            <p:cNvPr id="31" name="Диаграмма 30"/>
            <p:cNvGraphicFramePr/>
            <p:nvPr>
              <p:extLst/>
            </p:nvPr>
          </p:nvGraphicFramePr>
          <p:xfrm>
            <a:off x="8688732" y="1273332"/>
            <a:ext cx="3503268" cy="14732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8"/>
            </a:graphicData>
          </a:graphic>
        </p:graphicFrame>
        <p:sp>
          <p:nvSpPr>
            <p:cNvPr id="35" name="TextBox 34"/>
            <p:cNvSpPr txBox="1"/>
            <p:nvPr>
              <p:custDataLst>
                <p:tags r:id="rId5"/>
              </p:custDataLst>
            </p:nvPr>
          </p:nvSpPr>
          <p:spPr>
            <a:xfrm>
              <a:off x="10111247" y="1781331"/>
              <a:ext cx="676525" cy="43200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tIns="0" anchor="ctr" anchorCtr="1"/>
            <a:lstStyle>
              <a:defPPr>
                <a:defRPr lang="ru-RU"/>
              </a:defPPr>
              <a:lvl1pPr>
                <a:spcBef>
                  <a:spcPct val="50000"/>
                </a:spcBef>
                <a:buClr>
                  <a:schemeClr val="tx1"/>
                </a:buClr>
                <a:buFont typeface="Arial" charset="0"/>
                <a:buNone/>
                <a:defRPr sz="12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24F84"/>
                </a:buClr>
                <a:buSzTx/>
                <a:buFont typeface="Arial" charset="0"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74257"/>
                  </a:solidFill>
                  <a:effectLst/>
                  <a:uLnTx/>
                  <a:uFillTx/>
                  <a:latin typeface="Helios"/>
                  <a:ea typeface="+mn-ea"/>
                  <a:cs typeface="+mn-cs"/>
                </a:rPr>
                <a:t>74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Helios"/>
                <a:ea typeface="+mn-ea"/>
                <a:cs typeface="+mn-cs"/>
              </a:endParaRP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457328" y="3294098"/>
            <a:ext cx="3081683" cy="2359926"/>
            <a:chOff x="457328" y="3239234"/>
            <a:chExt cx="3081683" cy="2359926"/>
          </a:xfrm>
        </p:grpSpPr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457328" y="3757560"/>
              <a:ext cx="847067" cy="42197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/>
            <a:lstStyle>
              <a:lvl1pPr marL="300038" indent="-300038" defTabSz="87312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87312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87312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87312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87312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r" defTabSz="873125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24F84"/>
                </a:buClr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EBITDA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    за </a:t>
              </a:r>
              <a:r>
                <a:rPr kumimoji="0" lang="ru-R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2018 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год</a:t>
              </a:r>
            </a:p>
          </p:txBody>
        </p:sp>
        <p:graphicFrame>
          <p:nvGraphicFramePr>
            <p:cNvPr id="38" name="Диаграмма 37"/>
            <p:cNvGraphicFramePr/>
            <p:nvPr>
              <p:extLst/>
            </p:nvPr>
          </p:nvGraphicFramePr>
          <p:xfrm>
            <a:off x="1061064" y="3239234"/>
            <a:ext cx="2477947" cy="235992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9"/>
            </a:graphicData>
          </a:graphic>
        </p:graphicFrame>
        <p:cxnSp>
          <p:nvCxnSpPr>
            <p:cNvPr id="39" name="Прямая соединительная линия 38"/>
            <p:cNvCxnSpPr/>
            <p:nvPr/>
          </p:nvCxnSpPr>
          <p:spPr>
            <a:xfrm>
              <a:off x="1791895" y="4012521"/>
              <a:ext cx="1008000" cy="0"/>
            </a:xfrm>
            <a:prstGeom prst="line">
              <a:avLst/>
            </a:prstGeom>
            <a:ln w="222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Скругленный прямоугольник 39"/>
            <p:cNvSpPr/>
            <p:nvPr/>
          </p:nvSpPr>
          <p:spPr>
            <a:xfrm>
              <a:off x="1935380" y="3712928"/>
              <a:ext cx="731752" cy="261462"/>
            </a:xfrm>
            <a:prstGeom prst="round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7425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137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7120707" y="1264629"/>
            <a:ext cx="3503268" cy="1473233"/>
            <a:chOff x="8688732" y="1273332"/>
            <a:chExt cx="3503268" cy="1473233"/>
          </a:xfrm>
        </p:grpSpPr>
        <p:graphicFrame>
          <p:nvGraphicFramePr>
            <p:cNvPr id="47" name="Диаграмма 46"/>
            <p:cNvGraphicFramePr/>
            <p:nvPr>
              <p:extLst/>
            </p:nvPr>
          </p:nvGraphicFramePr>
          <p:xfrm>
            <a:off x="8688732" y="1273332"/>
            <a:ext cx="3503268" cy="14732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0"/>
            </a:graphicData>
          </a:graphic>
        </p:graphicFrame>
        <p:sp>
          <p:nvSpPr>
            <p:cNvPr id="48" name="TextBox 47"/>
            <p:cNvSpPr txBox="1"/>
            <p:nvPr>
              <p:custDataLst>
                <p:tags r:id="rId4"/>
              </p:custDataLst>
            </p:nvPr>
          </p:nvSpPr>
          <p:spPr>
            <a:xfrm>
              <a:off x="10111247" y="1781331"/>
              <a:ext cx="676525" cy="43200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tIns="0" anchor="ctr" anchorCtr="1"/>
            <a:lstStyle>
              <a:defPPr>
                <a:defRPr lang="ru-RU"/>
              </a:defPPr>
              <a:lvl1pPr>
                <a:spcBef>
                  <a:spcPct val="50000"/>
                </a:spcBef>
                <a:buClr>
                  <a:schemeClr val="tx1"/>
                </a:buClr>
                <a:buFont typeface="Arial" charset="0"/>
                <a:buNone/>
                <a:defRPr sz="12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24F84"/>
                </a:buClr>
                <a:buSzTx/>
                <a:buFont typeface="Arial" charset="0"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74257"/>
                  </a:solidFill>
                  <a:effectLst/>
                  <a:uLnTx/>
                  <a:uFillTx/>
                  <a:latin typeface="Helios"/>
                  <a:ea typeface="+mn-ea"/>
                  <a:cs typeface="+mn-cs"/>
                </a:rPr>
                <a:t>69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Helios"/>
                <a:ea typeface="+mn-ea"/>
                <a:cs typeface="+mn-cs"/>
              </a:endParaRPr>
            </a:p>
          </p:txBody>
        </p:sp>
      </p:grpSp>
      <p:sp>
        <p:nvSpPr>
          <p:cNvPr id="51" name="Text Box 18"/>
          <p:cNvSpPr txBox="1">
            <a:spLocks noChangeArrowheads="1"/>
          </p:cNvSpPr>
          <p:nvPr/>
        </p:nvSpPr>
        <p:spPr bwMode="auto">
          <a:xfrm>
            <a:off x="4632661" y="2628134"/>
            <a:ext cx="7181387" cy="301914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marL="300038" indent="-300038" defTabSz="873125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873125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873125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873125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873125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87312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24F84"/>
              </a:buClr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Кв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1                                          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Кв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2                                      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Кв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3                                        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Кв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4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1B7C96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52" name="Диаграмма 51"/>
          <p:cNvGraphicFramePr/>
          <p:nvPr>
            <p:extLst/>
          </p:nvPr>
        </p:nvGraphicFramePr>
        <p:xfrm>
          <a:off x="3116966" y="3438109"/>
          <a:ext cx="9654184" cy="2399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</p:spTree>
    <p:extLst>
      <p:ext uri="{BB962C8B-B14F-4D97-AF65-F5344CB8AC3E}">
        <p14:creationId xmlns:p14="http://schemas.microsoft.com/office/powerpoint/2010/main" val="29403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56812" y="1136333"/>
            <a:ext cx="10994312" cy="8843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2204000" cy="32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6540" y="2409957"/>
            <a:ext cx="476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Динамика подключения объектов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41867" y="324000"/>
            <a:ext cx="8461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137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МЛН ₽ EBITDA ПО ОБЪЕКТАМ ТЭС, 2018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1B7C9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2" name="Диаграмма 51"/>
          <p:cNvGraphicFramePr/>
          <p:nvPr>
            <p:extLst/>
          </p:nvPr>
        </p:nvGraphicFramePr>
        <p:xfrm>
          <a:off x="5796442" y="4120109"/>
          <a:ext cx="6581294" cy="2309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53" name="Группа 52"/>
          <p:cNvGrpSpPr/>
          <p:nvPr/>
        </p:nvGrpSpPr>
        <p:grpSpPr>
          <a:xfrm>
            <a:off x="797912" y="1319730"/>
            <a:ext cx="2318002" cy="584775"/>
            <a:chOff x="469056" y="1128578"/>
            <a:chExt cx="2318002" cy="584775"/>
          </a:xfrm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469056" y="1152808"/>
              <a:ext cx="571111" cy="371289"/>
            </a:xfrm>
            <a:prstGeom prst="round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76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138514" y="1128578"/>
              <a:ext cx="16485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Объектов </a:t>
              </a: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подключено</a:t>
              </a:r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3584305" y="1319730"/>
            <a:ext cx="2474450" cy="584775"/>
            <a:chOff x="469056" y="1128578"/>
            <a:chExt cx="2029932" cy="584775"/>
          </a:xfrm>
        </p:grpSpPr>
        <p:sp>
          <p:nvSpPr>
            <p:cNvPr id="57" name="Скругленный прямоугольник 56"/>
            <p:cNvSpPr/>
            <p:nvPr/>
          </p:nvSpPr>
          <p:spPr>
            <a:xfrm>
              <a:off x="469056" y="1152808"/>
              <a:ext cx="571111" cy="371289"/>
            </a:xfrm>
            <a:prstGeom prst="round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977664" y="1128578"/>
              <a:ext cx="15213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Объекта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выкуплены </a:t>
              </a: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ТЭС</a:t>
              </a:r>
            </a:p>
          </p:txBody>
        </p:sp>
      </p:grpSp>
      <p:grpSp>
        <p:nvGrpSpPr>
          <p:cNvPr id="59" name="Группа 58"/>
          <p:cNvGrpSpPr/>
          <p:nvPr/>
        </p:nvGrpSpPr>
        <p:grpSpPr>
          <a:xfrm>
            <a:off x="6475250" y="1319730"/>
            <a:ext cx="2327700" cy="584775"/>
            <a:chOff x="469056" y="1128578"/>
            <a:chExt cx="2327700" cy="584775"/>
          </a:xfrm>
        </p:grpSpPr>
        <p:sp>
          <p:nvSpPr>
            <p:cNvPr id="60" name="Скругленный прямоугольник 59"/>
            <p:cNvSpPr/>
            <p:nvPr/>
          </p:nvSpPr>
          <p:spPr>
            <a:xfrm>
              <a:off x="469056" y="1152808"/>
              <a:ext cx="571111" cy="371289"/>
            </a:xfrm>
            <a:prstGeom prst="round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016594" y="1128578"/>
              <a:ext cx="17801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Объектов подключились</a:t>
              </a:r>
            </a:p>
          </p:txBody>
        </p:sp>
      </p:grpSp>
      <p:grpSp>
        <p:nvGrpSpPr>
          <p:cNvPr id="62" name="Группа 61"/>
          <p:cNvGrpSpPr/>
          <p:nvPr/>
        </p:nvGrpSpPr>
        <p:grpSpPr>
          <a:xfrm>
            <a:off x="9556695" y="1319730"/>
            <a:ext cx="2044594" cy="584775"/>
            <a:chOff x="469056" y="1128578"/>
            <a:chExt cx="2044594" cy="584775"/>
          </a:xfrm>
        </p:grpSpPr>
        <p:sp>
          <p:nvSpPr>
            <p:cNvPr id="63" name="Скругленный прямоугольник 62"/>
            <p:cNvSpPr/>
            <p:nvPr/>
          </p:nvSpPr>
          <p:spPr>
            <a:xfrm>
              <a:off x="469056" y="1152808"/>
              <a:ext cx="571111" cy="371289"/>
            </a:xfrm>
            <a:prstGeom prst="round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100414" y="1128578"/>
              <a:ext cx="14132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Объектов отказались</a:t>
              </a: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6563668" y="2416053"/>
            <a:ext cx="476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EBITDA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 объектам, млн ₽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652270" y="6026970"/>
            <a:ext cx="519835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Кв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     	       </a:t>
            </a: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</a:t>
            </a:r>
            <a:r>
              <a:rPr kumimoji="0" lang="ru-RU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Кв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                   </a:t>
            </a: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</a:t>
            </a:r>
            <a:r>
              <a:rPr kumimoji="0" lang="ru-RU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Кв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                    </a:t>
            </a: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</a:t>
            </a:r>
            <a:r>
              <a:rPr kumimoji="0" lang="ru-RU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Кв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</a:t>
            </a:r>
          </a:p>
        </p:txBody>
      </p:sp>
      <p:grpSp>
        <p:nvGrpSpPr>
          <p:cNvPr id="67" name="Группа 66"/>
          <p:cNvGrpSpPr/>
          <p:nvPr/>
        </p:nvGrpSpPr>
        <p:grpSpPr>
          <a:xfrm>
            <a:off x="375557" y="3420914"/>
            <a:ext cx="5092555" cy="2926312"/>
            <a:chOff x="303375" y="3437332"/>
            <a:chExt cx="4151060" cy="1777269"/>
          </a:xfrm>
        </p:grpSpPr>
        <p:graphicFrame>
          <p:nvGraphicFramePr>
            <p:cNvPr id="68" name="Диаграмма 67"/>
            <p:cNvGraphicFramePr/>
            <p:nvPr>
              <p:extLst/>
            </p:nvPr>
          </p:nvGraphicFramePr>
          <p:xfrm>
            <a:off x="303375" y="3437332"/>
            <a:ext cx="4151060" cy="177726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69" name="Объект 2"/>
            <p:cNvSpPr txBox="1">
              <a:spLocks/>
            </p:cNvSpPr>
            <p:nvPr/>
          </p:nvSpPr>
          <p:spPr>
            <a:xfrm>
              <a:off x="689488" y="3482009"/>
              <a:ext cx="447991" cy="282545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0" indent="0" algn="l" defTabSz="685783" rtl="0" eaLnBrk="1" latinLnBrk="0" hangingPunct="1">
                <a:lnSpc>
                  <a:spcPct val="90000"/>
                </a:lnSpc>
                <a:spcBef>
                  <a:spcPts val="751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Helios" panose="04000500000000000000" pitchFamily="82" charset="0"/>
                  <a:ea typeface="+mn-ea"/>
                  <a:cs typeface="+mn-cs"/>
                </a:defRPr>
              </a:lvl1pPr>
              <a:lvl2pPr marL="514338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Helios" panose="04000500000000000000" pitchFamily="82" charset="0"/>
                  <a:ea typeface="+mn-ea"/>
                  <a:cs typeface="+mn-cs"/>
                </a:defRPr>
              </a:lvl2pPr>
              <a:lvl3pPr marL="857229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Helios" panose="04000500000000000000" pitchFamily="82" charset="0"/>
                  <a:ea typeface="+mn-ea"/>
                  <a:cs typeface="+mn-cs"/>
                </a:defRPr>
              </a:lvl3pPr>
              <a:lvl4pPr marL="1200121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Helios" panose="04000500000000000000" pitchFamily="82" charset="0"/>
                  <a:ea typeface="+mn-ea"/>
                  <a:cs typeface="+mn-cs"/>
                </a:defRPr>
              </a:lvl4pPr>
              <a:lvl5pPr marL="1543012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Helios" panose="04000500000000000000" pitchFamily="82" charset="0"/>
                  <a:ea typeface="+mn-ea"/>
                  <a:cs typeface="+mn-cs"/>
                </a:defRPr>
              </a:lvl5pPr>
              <a:lvl6pPr marL="1885904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795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686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78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783" rtl="0" eaLnBrk="1" fontAlgn="auto" latinLnBrk="0" hangingPunct="1">
                <a:lnSpc>
                  <a:spcPct val="90000"/>
                </a:lnSpc>
                <a:spcBef>
                  <a:spcPts val="751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74257"/>
                  </a:solidFill>
                  <a:effectLst/>
                  <a:uLnTx/>
                  <a:uFillTx/>
                  <a:latin typeface="Helios"/>
                  <a:ea typeface="+mn-ea"/>
                  <a:cs typeface="+mn-cs"/>
                </a:rPr>
                <a:t>81</a:t>
              </a:r>
              <a:endPara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Helios"/>
                <a:ea typeface="+mn-ea"/>
                <a:cs typeface="+mn-cs"/>
              </a:endParaRPr>
            </a:p>
            <a:p>
              <a:pPr marL="0" marR="0" lvl="0" indent="0" algn="ctr" defTabSz="685783" rtl="0" eaLnBrk="1" fontAlgn="auto" latinLnBrk="0" hangingPunct="1">
                <a:lnSpc>
                  <a:spcPct val="90000"/>
                </a:lnSpc>
                <a:spcBef>
                  <a:spcPts val="751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Helios"/>
                <a:ea typeface="+mn-ea"/>
                <a:cs typeface="+mn-cs"/>
              </a:endParaRPr>
            </a:p>
          </p:txBody>
        </p:sp>
        <p:sp>
          <p:nvSpPr>
            <p:cNvPr id="70" name="Объект 2"/>
            <p:cNvSpPr txBox="1">
              <a:spLocks/>
            </p:cNvSpPr>
            <p:nvPr/>
          </p:nvSpPr>
          <p:spPr>
            <a:xfrm>
              <a:off x="1669599" y="3534140"/>
              <a:ext cx="447991" cy="282545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0" indent="0" algn="l" defTabSz="685783" rtl="0" eaLnBrk="1" latinLnBrk="0" hangingPunct="1">
                <a:lnSpc>
                  <a:spcPct val="90000"/>
                </a:lnSpc>
                <a:spcBef>
                  <a:spcPts val="751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Helios" panose="04000500000000000000" pitchFamily="82" charset="0"/>
                  <a:ea typeface="+mn-ea"/>
                  <a:cs typeface="+mn-cs"/>
                </a:defRPr>
              </a:lvl1pPr>
              <a:lvl2pPr marL="514338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Helios" panose="04000500000000000000" pitchFamily="82" charset="0"/>
                  <a:ea typeface="+mn-ea"/>
                  <a:cs typeface="+mn-cs"/>
                </a:defRPr>
              </a:lvl2pPr>
              <a:lvl3pPr marL="857229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Helios" panose="04000500000000000000" pitchFamily="82" charset="0"/>
                  <a:ea typeface="+mn-ea"/>
                  <a:cs typeface="+mn-cs"/>
                </a:defRPr>
              </a:lvl3pPr>
              <a:lvl4pPr marL="1200121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Helios" panose="04000500000000000000" pitchFamily="82" charset="0"/>
                  <a:ea typeface="+mn-ea"/>
                  <a:cs typeface="+mn-cs"/>
                </a:defRPr>
              </a:lvl4pPr>
              <a:lvl5pPr marL="1543012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Helios" panose="04000500000000000000" pitchFamily="82" charset="0"/>
                  <a:ea typeface="+mn-ea"/>
                  <a:cs typeface="+mn-cs"/>
                </a:defRPr>
              </a:lvl5pPr>
              <a:lvl6pPr marL="1885904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795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686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78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783" rtl="0" eaLnBrk="1" fontAlgn="auto" latinLnBrk="0" hangingPunct="1">
                <a:lnSpc>
                  <a:spcPct val="90000"/>
                </a:lnSpc>
                <a:spcBef>
                  <a:spcPts val="751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74257"/>
                  </a:solidFill>
                  <a:effectLst/>
                  <a:uLnTx/>
                  <a:uFillTx/>
                  <a:latin typeface="Helios"/>
                  <a:ea typeface="+mn-ea"/>
                  <a:cs typeface="+mn-cs"/>
                </a:rPr>
                <a:t>78</a:t>
              </a:r>
              <a:endPara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Helios"/>
                <a:ea typeface="+mn-ea"/>
                <a:cs typeface="+mn-cs"/>
              </a:endParaRPr>
            </a:p>
            <a:p>
              <a:pPr marL="0" marR="0" lvl="0" indent="0" algn="ctr" defTabSz="685783" rtl="0" eaLnBrk="1" fontAlgn="auto" latinLnBrk="0" hangingPunct="1">
                <a:lnSpc>
                  <a:spcPct val="90000"/>
                </a:lnSpc>
                <a:spcBef>
                  <a:spcPts val="751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Helios"/>
                <a:ea typeface="+mn-ea"/>
                <a:cs typeface="+mn-cs"/>
              </a:endParaRPr>
            </a:p>
          </p:txBody>
        </p:sp>
        <p:sp>
          <p:nvSpPr>
            <p:cNvPr id="71" name="Объект 2"/>
            <p:cNvSpPr txBox="1">
              <a:spLocks/>
            </p:cNvSpPr>
            <p:nvPr/>
          </p:nvSpPr>
          <p:spPr>
            <a:xfrm>
              <a:off x="2567854" y="3686039"/>
              <a:ext cx="568699" cy="282545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0" indent="0" algn="l" defTabSz="685783" rtl="0" eaLnBrk="1" latinLnBrk="0" hangingPunct="1">
                <a:lnSpc>
                  <a:spcPct val="90000"/>
                </a:lnSpc>
                <a:spcBef>
                  <a:spcPts val="751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Helios" panose="04000500000000000000" pitchFamily="82" charset="0"/>
                  <a:ea typeface="+mn-ea"/>
                  <a:cs typeface="+mn-cs"/>
                </a:defRPr>
              </a:lvl1pPr>
              <a:lvl2pPr marL="514338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Helios" panose="04000500000000000000" pitchFamily="82" charset="0"/>
                  <a:ea typeface="+mn-ea"/>
                  <a:cs typeface="+mn-cs"/>
                </a:defRPr>
              </a:lvl2pPr>
              <a:lvl3pPr marL="857229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Helios" panose="04000500000000000000" pitchFamily="82" charset="0"/>
                  <a:ea typeface="+mn-ea"/>
                  <a:cs typeface="+mn-cs"/>
                </a:defRPr>
              </a:lvl3pPr>
              <a:lvl4pPr marL="1200121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Helios" panose="04000500000000000000" pitchFamily="82" charset="0"/>
                  <a:ea typeface="+mn-ea"/>
                  <a:cs typeface="+mn-cs"/>
                </a:defRPr>
              </a:lvl4pPr>
              <a:lvl5pPr marL="1543012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Helios" panose="04000500000000000000" pitchFamily="82" charset="0"/>
                  <a:ea typeface="+mn-ea"/>
                  <a:cs typeface="+mn-cs"/>
                </a:defRPr>
              </a:lvl5pPr>
              <a:lvl6pPr marL="1885904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795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686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78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783" rtl="0" eaLnBrk="1" fontAlgn="auto" latinLnBrk="0" hangingPunct="1">
                <a:lnSpc>
                  <a:spcPct val="90000"/>
                </a:lnSpc>
                <a:spcBef>
                  <a:spcPts val="751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74257"/>
                  </a:solidFill>
                  <a:effectLst/>
                  <a:uLnTx/>
                  <a:uFillTx/>
                  <a:latin typeface="Helios"/>
                  <a:ea typeface="+mn-ea"/>
                  <a:cs typeface="+mn-cs"/>
                </a:rPr>
                <a:t>69</a:t>
              </a:r>
              <a:endPara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Helios"/>
                <a:ea typeface="+mn-ea"/>
                <a:cs typeface="+mn-cs"/>
              </a:endParaRPr>
            </a:p>
            <a:p>
              <a:pPr marL="0" marR="0" lvl="0" indent="0" algn="ctr" defTabSz="685783" rtl="0" eaLnBrk="1" fontAlgn="auto" latinLnBrk="0" hangingPunct="1">
                <a:lnSpc>
                  <a:spcPct val="90000"/>
                </a:lnSpc>
                <a:spcBef>
                  <a:spcPts val="751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Helios"/>
                <a:ea typeface="+mn-ea"/>
                <a:cs typeface="+mn-cs"/>
              </a:endParaRPr>
            </a:p>
          </p:txBody>
        </p:sp>
        <p:sp>
          <p:nvSpPr>
            <p:cNvPr id="72" name="Объект 2"/>
            <p:cNvSpPr txBox="1">
              <a:spLocks/>
            </p:cNvSpPr>
            <p:nvPr/>
          </p:nvSpPr>
          <p:spPr>
            <a:xfrm>
              <a:off x="3629097" y="3608068"/>
              <a:ext cx="447991" cy="282545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0" indent="0" algn="l" defTabSz="685783" rtl="0" eaLnBrk="1" latinLnBrk="0" hangingPunct="1">
                <a:lnSpc>
                  <a:spcPct val="90000"/>
                </a:lnSpc>
                <a:spcBef>
                  <a:spcPts val="751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Helios" panose="04000500000000000000" pitchFamily="82" charset="0"/>
                  <a:ea typeface="+mn-ea"/>
                  <a:cs typeface="+mn-cs"/>
                </a:defRPr>
              </a:lvl1pPr>
              <a:lvl2pPr marL="514338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Helios" panose="04000500000000000000" pitchFamily="82" charset="0"/>
                  <a:ea typeface="+mn-ea"/>
                  <a:cs typeface="+mn-cs"/>
                </a:defRPr>
              </a:lvl2pPr>
              <a:lvl3pPr marL="857229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Helios" panose="04000500000000000000" pitchFamily="82" charset="0"/>
                  <a:ea typeface="+mn-ea"/>
                  <a:cs typeface="+mn-cs"/>
                </a:defRPr>
              </a:lvl3pPr>
              <a:lvl4pPr marL="1200121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Helios" panose="04000500000000000000" pitchFamily="82" charset="0"/>
                  <a:ea typeface="+mn-ea"/>
                  <a:cs typeface="+mn-cs"/>
                </a:defRPr>
              </a:lvl4pPr>
              <a:lvl5pPr marL="1543012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Helios" panose="04000500000000000000" pitchFamily="82" charset="0"/>
                  <a:ea typeface="+mn-ea"/>
                  <a:cs typeface="+mn-cs"/>
                </a:defRPr>
              </a:lvl5pPr>
              <a:lvl6pPr marL="1885904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795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686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78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783" rtl="0" eaLnBrk="1" fontAlgn="auto" latinLnBrk="0" hangingPunct="1">
                <a:lnSpc>
                  <a:spcPct val="90000"/>
                </a:lnSpc>
                <a:spcBef>
                  <a:spcPts val="751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74257"/>
                  </a:solidFill>
                  <a:effectLst/>
                  <a:uLnTx/>
                  <a:uFillTx/>
                  <a:latin typeface="Helios"/>
                  <a:ea typeface="+mn-ea"/>
                  <a:cs typeface="+mn-cs"/>
                </a:rPr>
                <a:t>74</a:t>
              </a:r>
              <a:endPara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Helios"/>
                <a:ea typeface="+mn-ea"/>
                <a:cs typeface="+mn-cs"/>
              </a:endParaRPr>
            </a:p>
            <a:p>
              <a:pPr marL="0" marR="0" lvl="0" indent="0" algn="ctr" defTabSz="685783" rtl="0" eaLnBrk="1" fontAlgn="auto" latinLnBrk="0" hangingPunct="1">
                <a:lnSpc>
                  <a:spcPct val="90000"/>
                </a:lnSpc>
                <a:spcBef>
                  <a:spcPts val="751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Helios"/>
                <a:ea typeface="+mn-ea"/>
                <a:cs typeface="+mn-cs"/>
              </a:endParaRPr>
            </a:p>
          </p:txBody>
        </p:sp>
      </p:grpSp>
      <p:grpSp>
        <p:nvGrpSpPr>
          <p:cNvPr id="73" name="Group 14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677501" y="2981945"/>
            <a:ext cx="5653773" cy="125413"/>
            <a:chOff x="4244" y="4025"/>
            <a:chExt cx="2354" cy="79"/>
          </a:xfrm>
        </p:grpSpPr>
        <p:sp>
          <p:nvSpPr>
            <p:cNvPr id="74" name="Text Box 15"/>
            <p:cNvSpPr txBox="1">
              <a:spLocks noChangeArrowheads="1"/>
            </p:cNvSpPr>
            <p:nvPr/>
          </p:nvSpPr>
          <p:spPr bwMode="auto">
            <a:xfrm>
              <a:off x="4383" y="4025"/>
              <a:ext cx="895" cy="7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marL="300038" indent="-300038" defTabSz="87312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87312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87312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87312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873125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300038" marR="0" lvl="0" indent="-300038" algn="l" defTabSz="873125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24F84"/>
                </a:buClr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Объекты с отрицательной 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EBITDA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75" name="Rectangle 16"/>
            <p:cNvSpPr>
              <a:spLocks noChangeArrowheads="1"/>
            </p:cNvSpPr>
            <p:nvPr/>
          </p:nvSpPr>
          <p:spPr bwMode="auto">
            <a:xfrm>
              <a:off x="4244" y="4036"/>
              <a:ext cx="114" cy="55"/>
            </a:xfrm>
            <a:prstGeom prst="rect">
              <a:avLst/>
            </a:prstGeom>
            <a:solidFill>
              <a:schemeClr val="accent2"/>
            </a:solidFill>
            <a:ln w="12700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Helios"/>
                <a:ea typeface="+mn-ea"/>
                <a:cs typeface="+mn-cs"/>
              </a:endParaRPr>
            </a:p>
          </p:txBody>
        </p:sp>
        <p:grpSp>
          <p:nvGrpSpPr>
            <p:cNvPr id="76" name="Group 17"/>
            <p:cNvGrpSpPr>
              <a:grpSpLocks/>
            </p:cNvGrpSpPr>
            <p:nvPr/>
          </p:nvGrpSpPr>
          <p:grpSpPr bwMode="auto">
            <a:xfrm>
              <a:off x="5397" y="4028"/>
              <a:ext cx="1201" cy="73"/>
              <a:chOff x="1929" y="532"/>
              <a:chExt cx="1201" cy="79"/>
            </a:xfrm>
          </p:grpSpPr>
          <p:sp>
            <p:nvSpPr>
              <p:cNvPr id="77" name="Text Box 18"/>
              <p:cNvSpPr txBox="1">
                <a:spLocks noChangeArrowheads="1"/>
              </p:cNvSpPr>
              <p:nvPr/>
            </p:nvSpPr>
            <p:spPr bwMode="auto">
              <a:xfrm>
                <a:off x="2067" y="532"/>
                <a:ext cx="1063" cy="7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marL="300038" indent="-300038" defTabSz="873125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873125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873125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873125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873125" eaLnBrk="0" hangingPunct="0"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873125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300038" marR="0" lvl="0" indent="-300038" algn="l" defTabSz="873125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>
                    <a:srgbClr val="024F84"/>
                  </a:buClr>
                  <a:buSzTx/>
                  <a:buFontTx/>
                  <a:buNone/>
                  <a:tabLst/>
                  <a:defRPr/>
                </a:pPr>
                <a:r>
                  <a:rPr kumimoji="0" lang="ru-RU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B7C96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Объекты с положительной 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B7C96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EBITDA</a:t>
                </a:r>
                <a:endPara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78" name="Rectangle 19"/>
              <p:cNvSpPr>
                <a:spLocks noChangeArrowheads="1"/>
              </p:cNvSpPr>
              <p:nvPr/>
            </p:nvSpPr>
            <p:spPr bwMode="auto">
              <a:xfrm>
                <a:off x="1929" y="544"/>
                <a:ext cx="113" cy="59"/>
              </a:xfrm>
              <a:prstGeom prst="rect">
                <a:avLst/>
              </a:prstGeom>
              <a:solidFill>
                <a:schemeClr val="accent4">
                  <a:alpha val="50196"/>
                </a:schemeClr>
              </a:solidFill>
              <a:ln w="12700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Helios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9" name="Группа 78"/>
          <p:cNvGrpSpPr/>
          <p:nvPr/>
        </p:nvGrpSpPr>
        <p:grpSpPr>
          <a:xfrm>
            <a:off x="6490516" y="3004796"/>
            <a:ext cx="1470435" cy="601494"/>
            <a:chOff x="449751" y="1152808"/>
            <a:chExt cx="1245122" cy="601494"/>
          </a:xfrm>
        </p:grpSpPr>
        <p:sp>
          <p:nvSpPr>
            <p:cNvPr id="80" name="Скругленный прямоугольник 79"/>
            <p:cNvSpPr/>
            <p:nvPr/>
          </p:nvSpPr>
          <p:spPr>
            <a:xfrm>
              <a:off x="469055" y="1152808"/>
              <a:ext cx="1225817" cy="371289"/>
            </a:xfrm>
            <a:prstGeom prst="round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137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млн ₽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49751" y="1477303"/>
              <a:ext cx="12451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EBITDA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2" name="Группа 81"/>
          <p:cNvGrpSpPr/>
          <p:nvPr/>
        </p:nvGrpSpPr>
        <p:grpSpPr>
          <a:xfrm>
            <a:off x="8311194" y="2999436"/>
            <a:ext cx="1518606" cy="786160"/>
            <a:chOff x="439343" y="1152808"/>
            <a:chExt cx="1285915" cy="786160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439343" y="1152808"/>
              <a:ext cx="1285915" cy="371289"/>
            </a:xfrm>
            <a:prstGeom prst="round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82D0D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+350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82D0D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82D0D8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млн ₽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2D0D8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41745" y="1477303"/>
              <a:ext cx="12784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Положительная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EBITDA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5" name="Группа 84"/>
          <p:cNvGrpSpPr/>
          <p:nvPr/>
        </p:nvGrpSpPr>
        <p:grpSpPr>
          <a:xfrm>
            <a:off x="10171236" y="2999436"/>
            <a:ext cx="1509819" cy="786160"/>
            <a:chOff x="441745" y="1152808"/>
            <a:chExt cx="1278472" cy="786160"/>
          </a:xfrm>
        </p:grpSpPr>
        <p:sp>
          <p:nvSpPr>
            <p:cNvPr id="86" name="Скругленный прямоугольник 85"/>
            <p:cNvSpPr/>
            <p:nvPr/>
          </p:nvSpPr>
          <p:spPr>
            <a:xfrm>
              <a:off x="469055" y="1152808"/>
              <a:ext cx="1225817" cy="371289"/>
            </a:xfrm>
            <a:prstGeom prst="round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635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-213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635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635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млн ₽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63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41745" y="1477303"/>
              <a:ext cx="12784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Отрицательная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EBITDA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B7C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015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0892" y="1382751"/>
            <a:ext cx="10634294" cy="4750420"/>
          </a:xfrm>
        </p:spPr>
        <p:txBody>
          <a:bodyPr anchor="t">
            <a:normAutofit/>
          </a:bodyPr>
          <a:lstStyle/>
          <a:p>
            <a:r>
              <a:rPr lang="ru-RU" dirty="0" smtClean="0"/>
              <a:t>КЕЙС 4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ПРОДАЖИ </a:t>
            </a:r>
            <a:br>
              <a:rPr lang="ru-RU" dirty="0" smtClean="0"/>
            </a:br>
            <a:r>
              <a:rPr lang="ru-RU" dirty="0" smtClean="0"/>
              <a:t>КОЛЛ-ЦЕНТРА</a:t>
            </a:r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13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Группа 93"/>
          <p:cNvGrpSpPr/>
          <p:nvPr/>
        </p:nvGrpSpPr>
        <p:grpSpPr>
          <a:xfrm>
            <a:off x="7199889" y="3705227"/>
            <a:ext cx="3249153" cy="3054388"/>
            <a:chOff x="1999153" y="3829052"/>
            <a:chExt cx="3239597" cy="3054388"/>
          </a:xfrm>
        </p:grpSpPr>
        <p:graphicFrame>
          <p:nvGraphicFramePr>
            <p:cNvPr id="92" name="Диаграмма 91"/>
            <p:cNvGraphicFramePr/>
            <p:nvPr/>
          </p:nvGraphicFramePr>
          <p:xfrm>
            <a:off x="2900191" y="3829052"/>
            <a:ext cx="2338559" cy="305438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26" name="Заголовок 1"/>
            <p:cNvSpPr txBox="1">
              <a:spLocks/>
            </p:cNvSpPr>
            <p:nvPr/>
          </p:nvSpPr>
          <p:spPr>
            <a:xfrm>
              <a:off x="1999153" y="4216953"/>
              <a:ext cx="2016000" cy="360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5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Воронка продаж, %</a:t>
              </a:r>
            </a:p>
          </p:txBody>
        </p:sp>
        <p:sp>
          <p:nvSpPr>
            <p:cNvPr id="58" name="TextBox 40"/>
            <p:cNvSpPr txBox="1"/>
            <p:nvPr/>
          </p:nvSpPr>
          <p:spPr>
            <a:xfrm>
              <a:off x="2009774" y="4884762"/>
              <a:ext cx="1061288" cy="33539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 b="0" i="0" u="none" strike="noStrike" kern="1200" spc="0" baseline="0">
                  <a:solidFill>
                    <a:srgbClr val="171616"/>
                  </a:solidFill>
                  <a:latin typeface="+mn-lt"/>
                  <a:ea typeface="+mn-ea"/>
                  <a:cs typeface="+mn-cs"/>
                </a:defRPr>
              </a:pPr>
              <a:r>
                <a:rPr kumimoji="0" lang="ru-RU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Обработано</a:t>
              </a:r>
              <a:endPara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9" name="TextBox 40"/>
            <p:cNvSpPr txBox="1"/>
            <p:nvPr/>
          </p:nvSpPr>
          <p:spPr>
            <a:xfrm>
              <a:off x="2009775" y="5578824"/>
              <a:ext cx="928677" cy="32699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 b="0" i="0" u="none" strike="noStrike" kern="1200" spc="0" baseline="0">
                  <a:solidFill>
                    <a:srgbClr val="171616"/>
                  </a:solidFill>
                  <a:latin typeface="+mn-lt"/>
                  <a:ea typeface="+mn-ea"/>
                  <a:cs typeface="+mn-cs"/>
                </a:defRPr>
              </a:pPr>
              <a:r>
                <a:rPr kumimoji="0" lang="ru-RU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Контактов</a:t>
              </a:r>
              <a:endPara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0" name="TextBox 40"/>
            <p:cNvSpPr txBox="1"/>
            <p:nvPr/>
          </p:nvSpPr>
          <p:spPr>
            <a:xfrm>
              <a:off x="2009775" y="6244973"/>
              <a:ext cx="928677" cy="32699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 b="0" i="0" u="none" strike="noStrike" kern="1200" spc="0" baseline="0">
                  <a:solidFill>
                    <a:srgbClr val="171616"/>
                  </a:solidFill>
                  <a:latin typeface="+mn-lt"/>
                  <a:ea typeface="+mn-ea"/>
                  <a:cs typeface="+mn-cs"/>
                </a:defRPr>
              </a:pPr>
              <a:r>
                <a:rPr kumimoji="0" lang="ru-RU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Продаж</a:t>
              </a:r>
              <a:endPara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1" name="TextBox 40"/>
            <p:cNvSpPr txBox="1"/>
            <p:nvPr/>
          </p:nvSpPr>
          <p:spPr>
            <a:xfrm>
              <a:off x="3065401" y="4865713"/>
              <a:ext cx="971560" cy="34604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 b="0" i="0" u="none" strike="noStrike" kern="1200" spc="0" baseline="0">
                  <a:solidFill>
                    <a:srgbClr val="171616"/>
                  </a:solidFill>
                  <a:latin typeface="+mn-lt"/>
                  <a:ea typeface="+mn-ea"/>
                  <a:cs typeface="+mn-cs"/>
                </a:defRPr>
              </a:pPr>
              <a:r>
                <a:rPr kumimoji="0" lang="ru-R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0,99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2" name="TextBox 40"/>
            <p:cNvSpPr txBox="1"/>
            <p:nvPr/>
          </p:nvSpPr>
          <p:spPr>
            <a:xfrm>
              <a:off x="3096725" y="5559315"/>
              <a:ext cx="885825" cy="32699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 b="0" i="0" u="none" strike="noStrike" kern="1200" spc="0" baseline="0">
                  <a:solidFill>
                    <a:srgbClr val="171616"/>
                  </a:solidFill>
                  <a:latin typeface="+mn-lt"/>
                  <a:ea typeface="+mn-ea"/>
                  <a:cs typeface="+mn-cs"/>
                </a:defRPr>
              </a:pPr>
              <a:r>
                <a:rPr kumimoji="0" lang="ru-R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0,66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3" name="TextBox 40"/>
            <p:cNvSpPr txBox="1"/>
            <p:nvPr/>
          </p:nvSpPr>
          <p:spPr>
            <a:xfrm>
              <a:off x="2783870" y="6242260"/>
              <a:ext cx="1076325" cy="32699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 b="0" i="0" u="none" strike="noStrike" kern="1200" spc="0" baseline="0">
                  <a:solidFill>
                    <a:srgbClr val="171616"/>
                  </a:solidFill>
                  <a:latin typeface="+mn-lt"/>
                  <a:ea typeface="+mn-ea"/>
                  <a:cs typeface="+mn-cs"/>
                </a:defRPr>
              </a:pPr>
              <a:r>
                <a:rPr kumimoji="0" lang="ru-R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0,08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aphicFrame>
        <p:nvGraphicFramePr>
          <p:cNvPr id="73" name="Диаграмма 72"/>
          <p:cNvGraphicFramePr/>
          <p:nvPr>
            <p:extLst/>
          </p:nvPr>
        </p:nvGraphicFramePr>
        <p:xfrm>
          <a:off x="5980398" y="2103429"/>
          <a:ext cx="1584000" cy="435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06" name="Таблица 405"/>
          <p:cNvGraphicFramePr>
            <a:graphicFrameLocks noGrp="1"/>
          </p:cNvGraphicFramePr>
          <p:nvPr>
            <p:extLst/>
          </p:nvPr>
        </p:nvGraphicFramePr>
        <p:xfrm>
          <a:off x="2037718" y="1620766"/>
          <a:ext cx="4959732" cy="49720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09116">
                  <a:extLst>
                    <a:ext uri="{9D8B030D-6E8A-4147-A177-3AD203B41FA5}">
                      <a16:colId xmlns:a16="http://schemas.microsoft.com/office/drawing/2014/main" val="3396566963"/>
                    </a:ext>
                  </a:extLst>
                </a:gridCol>
                <a:gridCol w="950976">
                  <a:extLst>
                    <a:ext uri="{9D8B030D-6E8A-4147-A177-3AD203B41FA5}">
                      <a16:colId xmlns:a16="http://schemas.microsoft.com/office/drawing/2014/main" val="4200521518"/>
                    </a:ext>
                  </a:extLst>
                </a:gridCol>
                <a:gridCol w="7955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61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512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latin typeface="+mn-lt"/>
                          <a:ea typeface="Calibri"/>
                          <a:cs typeface="Times New Roman"/>
                        </a:rPr>
                        <a:t>Продукт</a:t>
                      </a:r>
                      <a:endParaRPr lang="ru-RU" sz="105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72000" marB="39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kern="900" spc="-2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Segoe UI" pitchFamily="34" charset="0"/>
                        </a:rPr>
                        <a:t>Конверсия от контактов, %</a:t>
                      </a:r>
                      <a:endParaRPr lang="ru-RU" sz="1050" b="0" i="0" kern="900" spc="-20" baseline="0" dirty="0" smtClean="0">
                        <a:solidFill>
                          <a:schemeClr val="tx1"/>
                        </a:solidFill>
                        <a:latin typeface="+mn-lt"/>
                        <a:ea typeface="Calibri"/>
                        <a:cs typeface="Segoe UI" pitchFamily="34" charset="0"/>
                      </a:endParaRPr>
                    </a:p>
                  </a:txBody>
                  <a:tcPr marL="68400" marR="0" marT="72000" marB="39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50" b="0" i="0" kern="900" spc="-2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Segoe UI" pitchFamily="34" charset="0"/>
                        </a:rPr>
                        <a:t>Выручка, ₽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72000" marB="39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kern="900" spc="-2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Segoe UI" pitchFamily="34" charset="0"/>
                        </a:rPr>
                        <a:t>Выполнение выручки,  %</a:t>
                      </a:r>
                      <a:endParaRPr lang="ru-RU" sz="1050" b="0" i="0" kern="900" spc="-20" baseline="0" dirty="0" smtClean="0">
                        <a:solidFill>
                          <a:schemeClr val="tx1"/>
                        </a:solidFill>
                        <a:latin typeface="+mn-lt"/>
                        <a:ea typeface="Calibri"/>
                        <a:cs typeface="Segoe UI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72000" marB="39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kern="800" spc="-4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Segoe UI" pitchFamily="34" charset="0"/>
                        </a:rPr>
                        <a:t>Подключений</a:t>
                      </a:r>
                      <a:endParaRPr lang="ru-RU" sz="1050" b="0" i="0" kern="800" spc="-40" baseline="0" dirty="0" smtClean="0">
                        <a:solidFill>
                          <a:schemeClr val="tx1"/>
                        </a:solidFill>
                        <a:latin typeface="+mn-lt"/>
                        <a:ea typeface="Calibri"/>
                        <a:cs typeface="Segoe UI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72000" marB="39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1950372"/>
                  </a:ext>
                </a:extLst>
              </a:tr>
              <a:tr h="2734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i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Антивирус</a:t>
                      </a:r>
                      <a:endParaRPr lang="ru-RU" sz="10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17,5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15 </a:t>
                      </a: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823 854   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103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    134 332   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4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i="0" dirty="0" err="1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Home</a:t>
                      </a:r>
                      <a:r>
                        <a:rPr lang="ru-RU" sz="1000" i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ru-RU" sz="1000" i="0" dirty="0" err="1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of</a:t>
                      </a:r>
                      <a:r>
                        <a:rPr lang="ru-RU" sz="1000" i="0" baseline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ru-RU" sz="1000" i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HBO</a:t>
                      </a:r>
                      <a:endParaRPr lang="ru-RU" sz="10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6,9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4 </a:t>
                      </a: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598 772   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290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18149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4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i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Год кино 2018</a:t>
                      </a:r>
                      <a:endParaRPr lang="ru-RU" sz="10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11,7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 </a:t>
                      </a: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954 847   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344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8872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4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i="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Vip</a:t>
                      </a:r>
                      <a:r>
                        <a:rPr lang="ru-RU" sz="1000" i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ru-RU" sz="1000" i="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Viasat</a:t>
                      </a:r>
                      <a:endParaRPr lang="ru-RU" sz="10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7,2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 </a:t>
                      </a: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121 757   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301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4427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4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i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Лето в подарок</a:t>
                      </a:r>
                      <a:endParaRPr lang="ru-RU" sz="10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18,9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 </a:t>
                      </a: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062 076   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914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8355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34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i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Выгодная фильмотека</a:t>
                      </a:r>
                      <a:endParaRPr lang="ru-RU" sz="10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7,1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 </a:t>
                      </a: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002 331   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297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7885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34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i="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Безлимитная</a:t>
                      </a:r>
                      <a:r>
                        <a:rPr lang="ru-RU" sz="1000" i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 Россия</a:t>
                      </a:r>
                      <a:endParaRPr lang="ru-RU" sz="10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6,0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562 </a:t>
                      </a: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809   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62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3584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34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i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Настрой кино</a:t>
                      </a:r>
                      <a:endParaRPr lang="ru-RU" sz="10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6,2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401 </a:t>
                      </a: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369   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214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1584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34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i="0" dirty="0" err="1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Безлимитный</a:t>
                      </a:r>
                      <a:r>
                        <a:rPr lang="ru-RU" sz="1000" i="0" baseline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 Урал</a:t>
                      </a:r>
                      <a:endParaRPr lang="ru-RU" sz="10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7,6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265 </a:t>
                      </a: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212   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397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1908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34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i="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Upsale</a:t>
                      </a:r>
                      <a:r>
                        <a:rPr lang="ru-RU" sz="1000" i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 ТП ШПД</a:t>
                      </a:r>
                      <a:endParaRPr lang="ru-RU" sz="10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8,3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83 </a:t>
                      </a: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051   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75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980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34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i="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Киномания</a:t>
                      </a:r>
                      <a:endParaRPr lang="ru-RU" sz="10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1,7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42 </a:t>
                      </a: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966   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96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195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34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i="0" kern="900" spc="-30" baseline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Волшебный </a:t>
                      </a:r>
                      <a:r>
                        <a:rPr lang="ru-RU" sz="1000" i="0" kern="900" spc="-30" baseline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мир </a:t>
                      </a:r>
                      <a:r>
                        <a:rPr lang="ru-RU" sz="1000" i="0" kern="900" spc="-30" baseline="0" dirty="0" err="1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Disney</a:t>
                      </a:r>
                      <a:endParaRPr lang="ru-RU" sz="1000" i="0" kern="900" spc="-30" baseline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4,0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39 </a:t>
                      </a: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592   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142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261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34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i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Сделано в России</a:t>
                      </a:r>
                      <a:endParaRPr lang="ru-RU" sz="10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4,9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10 </a:t>
                      </a: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805   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189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51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34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i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Игровой</a:t>
                      </a:r>
                      <a:endParaRPr lang="ru-RU" sz="10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1,2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8 </a:t>
                      </a: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136   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31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64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34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i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Опция +100</a:t>
                      </a:r>
                      <a:endParaRPr lang="ru-RU" sz="10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2,9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 </a:t>
                      </a: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949   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30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23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8713713"/>
                  </a:ext>
                </a:extLst>
              </a:tr>
              <a:tr h="2650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b="0" i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Итог по кампаниям</a:t>
                      </a:r>
                      <a:endParaRPr lang="ru-RU" sz="1050" b="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b="0" i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13,0</a:t>
                      </a:r>
                      <a:endParaRPr lang="ru-RU" sz="1050" b="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00" marR="180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0" i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26 </a:t>
                      </a:r>
                      <a:r>
                        <a:rPr lang="ru-RU" sz="1050" b="0" i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979 527   </a:t>
                      </a:r>
                      <a:endParaRPr lang="ru-RU" sz="1050" b="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b="0" i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136</a:t>
                      </a:r>
                      <a:endParaRPr lang="ru-RU" sz="1050" b="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b="0" i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  190 670   </a:t>
                      </a:r>
                      <a:endParaRPr lang="ru-RU" sz="1050" b="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4247688"/>
                  </a:ext>
                </a:extLst>
              </a:tr>
            </a:tbl>
          </a:graphicData>
        </a:graphic>
      </p:graphicFrame>
      <p:graphicFrame>
        <p:nvGraphicFramePr>
          <p:cNvPr id="72" name="Диаграмма 71"/>
          <p:cNvGraphicFramePr/>
          <p:nvPr>
            <p:extLst/>
          </p:nvPr>
        </p:nvGraphicFramePr>
        <p:xfrm>
          <a:off x="3288334" y="2103429"/>
          <a:ext cx="710903" cy="435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/>
          </p:nvPr>
        </p:nvGraphicFramePr>
        <p:xfrm>
          <a:off x="9600937" y="4652439"/>
          <a:ext cx="1249380" cy="203593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49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3899">
                <a:tc>
                  <a:txBody>
                    <a:bodyPr/>
                    <a:lstStyle/>
                    <a:p>
                      <a:pPr algn="l"/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Антенна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0000" marR="90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30">
                <a:tc>
                  <a:txBody>
                    <a:bodyPr/>
                    <a:lstStyle/>
                    <a:p>
                      <a:pPr algn="l"/>
                      <a:r>
                        <a:rPr lang="ru-RU" sz="1100" dirty="0" smtClean="0"/>
                        <a:t>Смарт про</a:t>
                      </a:r>
                      <a:endParaRPr lang="ru-RU" sz="1100" dirty="0"/>
                    </a:p>
                  </a:txBody>
                  <a:tcPr marL="90000" marR="9000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742">
                <a:tc>
                  <a:txBody>
                    <a:bodyPr/>
                    <a:lstStyle/>
                    <a:p>
                      <a:pPr algn="l"/>
                      <a:r>
                        <a:rPr lang="ru-RU" sz="1100" dirty="0" err="1" smtClean="0"/>
                        <a:t>Юником</a:t>
                      </a:r>
                      <a:r>
                        <a:rPr lang="ru-RU" sz="1100" dirty="0" smtClean="0"/>
                        <a:t> групп</a:t>
                      </a:r>
                      <a:endParaRPr lang="ru-RU" sz="1100" dirty="0"/>
                    </a:p>
                  </a:txBody>
                  <a:tcPr marL="90000" marR="90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1778">
                <a:tc>
                  <a:txBody>
                    <a:bodyPr/>
                    <a:lstStyle/>
                    <a:p>
                      <a:pPr algn="l"/>
                      <a:r>
                        <a:rPr lang="ru-RU" sz="1100" dirty="0" smtClean="0"/>
                        <a:t>Гран</a:t>
                      </a:r>
                      <a:endParaRPr lang="ru-RU" sz="1100" dirty="0"/>
                    </a:p>
                  </a:txBody>
                  <a:tcPr marL="90000" marR="90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9086">
                <a:tc>
                  <a:txBody>
                    <a:bodyPr/>
                    <a:lstStyle/>
                    <a:p>
                      <a:pPr algn="l"/>
                      <a:r>
                        <a:rPr lang="ru-RU" sz="1100" dirty="0" smtClean="0"/>
                        <a:t>КЦ </a:t>
                      </a:r>
                      <a:r>
                        <a:rPr lang="ru-RU" sz="1100" dirty="0" err="1" smtClean="0"/>
                        <a:t>Креатив</a:t>
                      </a:r>
                      <a:endParaRPr lang="ru-RU" sz="1100" dirty="0"/>
                    </a:p>
                  </a:txBody>
                  <a:tcPr marL="90000" marR="90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2" name="Прямоугольник 181"/>
          <p:cNvSpPr/>
          <p:nvPr/>
        </p:nvSpPr>
        <p:spPr>
          <a:xfrm>
            <a:off x="8677315" y="715794"/>
            <a:ext cx="1620000" cy="720000"/>
          </a:xfrm>
          <a:prstGeom prst="rect">
            <a:avLst/>
          </a:prstGeom>
          <a:ln>
            <a:solidFill>
              <a:schemeClr val="tx1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Конверсия, 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Calibri"/>
              </a:rPr>
              <a:t>11,46</a:t>
            </a:r>
          </a:p>
        </p:txBody>
      </p:sp>
      <p:graphicFrame>
        <p:nvGraphicFramePr>
          <p:cNvPr id="66" name="Диаграмма 65"/>
          <p:cNvGraphicFramePr/>
          <p:nvPr>
            <p:extLst/>
          </p:nvPr>
        </p:nvGraphicFramePr>
        <p:xfrm>
          <a:off x="10553437" y="4301317"/>
          <a:ext cx="2038351" cy="24302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3" name="Таблица 92"/>
          <p:cNvGraphicFramePr>
            <a:graphicFrameLocks noGrp="1"/>
          </p:cNvGraphicFramePr>
          <p:nvPr>
            <p:extLst/>
          </p:nvPr>
        </p:nvGraphicFramePr>
        <p:xfrm>
          <a:off x="10553437" y="4638199"/>
          <a:ext cx="1257300" cy="206922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5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3899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               0,12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0000" marR="90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3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                   0,08</a:t>
                      </a:r>
                      <a:endParaRPr lang="ru-RU" sz="1200" dirty="0"/>
                    </a:p>
                  </a:txBody>
                  <a:tcPr marL="90000" marR="9000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74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            0,06</a:t>
                      </a:r>
                      <a:endParaRPr lang="ru-RU" sz="1200" dirty="0"/>
                    </a:p>
                  </a:txBody>
                  <a:tcPr marL="90000" marR="90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06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       0,05</a:t>
                      </a:r>
                      <a:endParaRPr lang="ru-RU" sz="1200" dirty="0"/>
                    </a:p>
                  </a:txBody>
                  <a:tcPr marL="90000" marR="90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908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0,03</a:t>
                      </a:r>
                      <a:endParaRPr lang="ru-RU" sz="1200" dirty="0"/>
                    </a:p>
                  </a:txBody>
                  <a:tcPr marL="90000" marR="90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6" name="Диаграмма 55"/>
          <p:cNvGraphicFramePr>
            <a:graphicFrameLocks/>
          </p:cNvGraphicFramePr>
          <p:nvPr>
            <p:extLst/>
          </p:nvPr>
        </p:nvGraphicFramePr>
        <p:xfrm>
          <a:off x="7124437" y="1600200"/>
          <a:ext cx="4781550" cy="281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91" name="Заголовок 1"/>
          <p:cNvSpPr>
            <a:spLocks noGrp="1"/>
          </p:cNvSpPr>
          <p:nvPr>
            <p:ph type="title"/>
          </p:nvPr>
        </p:nvSpPr>
        <p:spPr>
          <a:xfrm>
            <a:off x="205108" y="-7078"/>
            <a:ext cx="11028713" cy="72856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Эффективность маркетинговых кампаний</a:t>
            </a:r>
          </a:p>
        </p:txBody>
      </p:sp>
      <p:sp>
        <p:nvSpPr>
          <p:cNvPr id="224" name="Заголовок 1"/>
          <p:cNvSpPr txBox="1">
            <a:spLocks/>
          </p:cNvSpPr>
          <p:nvPr/>
        </p:nvSpPr>
        <p:spPr>
          <a:xfrm>
            <a:off x="7213097" y="1573159"/>
            <a:ext cx="2311640" cy="379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Динамика конверсии</a:t>
            </a:r>
            <a:endParaRPr kumimoji="0" lang="en-GB" sz="1500" b="0" i="0" u="none" strike="noStrike" kern="1200" cap="none" spc="0" normalizeH="0" baseline="0" noProof="0" dirty="0" smtClean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78" name="Прямоугольник 177"/>
          <p:cNvSpPr/>
          <p:nvPr/>
        </p:nvSpPr>
        <p:spPr>
          <a:xfrm>
            <a:off x="2028990" y="715790"/>
            <a:ext cx="1620000" cy="720000"/>
          </a:xfrm>
          <a:prstGeom prst="rect">
            <a:avLst/>
          </a:prstGeom>
          <a:ln>
            <a:solidFill>
              <a:schemeClr val="tx1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Абонентов в работе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Calibri"/>
              </a:rPr>
              <a:t>313 099</a:t>
            </a:r>
            <a:endParaRPr kumimoji="0" lang="ru-RU" sz="21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Calibri"/>
            </a:endParaRPr>
          </a:p>
        </p:txBody>
      </p:sp>
      <p:sp>
        <p:nvSpPr>
          <p:cNvPr id="179" name="Прямоугольник 178"/>
          <p:cNvSpPr/>
          <p:nvPr/>
        </p:nvSpPr>
        <p:spPr>
          <a:xfrm>
            <a:off x="3701550" y="715790"/>
            <a:ext cx="1620000" cy="720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900" cap="none" spc="-30" normalizeH="0" baseline="0" noProof="0" dirty="0" smtClean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Не отработано, %</a:t>
            </a:r>
            <a:endParaRPr kumimoji="0" lang="ru-RU" sz="1000" b="0" i="0" u="none" strike="noStrike" kern="900" cap="none" spc="-3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Calibri"/>
              </a:rPr>
              <a:t>-1</a:t>
            </a: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Calibri"/>
              </a:rPr>
              <a:t>,</a:t>
            </a: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Calibri"/>
              </a:rPr>
              <a:t>21</a:t>
            </a:r>
            <a:endParaRPr kumimoji="0" lang="ru-RU" sz="21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80" name="Прямоугольник 179"/>
          <p:cNvSpPr/>
          <p:nvPr/>
        </p:nvSpPr>
        <p:spPr>
          <a:xfrm>
            <a:off x="5355246" y="715790"/>
            <a:ext cx="1620000" cy="720000"/>
          </a:xfrm>
          <a:prstGeom prst="rect">
            <a:avLst/>
          </a:prstGeom>
          <a:ln>
            <a:solidFill>
              <a:schemeClr val="tx1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900" cap="none" spc="-2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К</a:t>
            </a:r>
            <a:r>
              <a:rPr kumimoji="0" lang="ru-RU" sz="1000" b="0" i="0" u="none" strike="noStrike" kern="900" cap="none" spc="-20" normalizeH="0" baseline="0" noProof="0" dirty="0" smtClean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онтактов, шт.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Calibri"/>
              </a:rPr>
              <a:t>207 128</a:t>
            </a:r>
            <a:endParaRPr kumimoji="0" lang="ru-RU" sz="2100" b="0" i="0" u="none" strike="noStrike" kern="1200" cap="none" spc="0" normalizeH="0" baseline="0" noProof="0" dirty="0" smtClean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81" name="Прямоугольник 180"/>
          <p:cNvSpPr/>
          <p:nvPr/>
        </p:nvSpPr>
        <p:spPr>
          <a:xfrm>
            <a:off x="7018662" y="715790"/>
            <a:ext cx="1620000" cy="720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Подключений, шт.</a:t>
            </a:r>
            <a:endParaRPr kumimoji="0" lang="ru-RU" sz="1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Calibri"/>
              </a:rPr>
              <a:t>23 729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83" name="Прямоугольник 182"/>
          <p:cNvSpPr/>
          <p:nvPr/>
        </p:nvSpPr>
        <p:spPr>
          <a:xfrm>
            <a:off x="10363056" y="715790"/>
            <a:ext cx="1620000" cy="720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Выручка, тыс. </a:t>
            </a:r>
            <a:r>
              <a:rPr kumimoji="0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₽</a:t>
            </a:r>
            <a:endParaRPr kumimoji="0" lang="ru-RU" sz="1000" b="0" i="0" u="none" strike="noStrike" kern="1200" cap="none" spc="0" normalizeH="0" baseline="0" noProof="0" dirty="0" smtClean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Calibri"/>
              </a:rPr>
              <a:t>3 676</a:t>
            </a:r>
            <a:endParaRPr kumimoji="0" lang="en-GB" sz="1300" b="0" i="0" u="none" strike="noStrike" kern="1200" cap="none" spc="0" normalizeH="0" baseline="0" noProof="0" dirty="0" smtClean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87" name="Заголовок 1"/>
          <p:cNvSpPr txBox="1">
            <a:spLocks/>
          </p:cNvSpPr>
          <p:nvPr/>
        </p:nvSpPr>
        <p:spPr>
          <a:xfrm>
            <a:off x="9590687" y="4139427"/>
            <a:ext cx="1904274" cy="36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Рейтинг партнеров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205110" y="631038"/>
            <a:ext cx="1705621" cy="5864048"/>
            <a:chOff x="205110" y="631038"/>
            <a:chExt cx="1705621" cy="5864048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205110" y="631038"/>
              <a:ext cx="1705621" cy="5864048"/>
              <a:chOff x="205110" y="631038"/>
              <a:chExt cx="1705621" cy="5864048"/>
            </a:xfrm>
          </p:grpSpPr>
          <p:sp>
            <p:nvSpPr>
              <p:cNvPr id="221" name="Скругленный прямоугольник 220"/>
              <p:cNvSpPr/>
              <p:nvPr/>
            </p:nvSpPr>
            <p:spPr>
              <a:xfrm>
                <a:off x="821512" y="2272530"/>
                <a:ext cx="417254" cy="21600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800" cap="none" spc="0" normalizeH="0" baseline="0" noProof="0" dirty="0" smtClean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OTA</a:t>
                </a:r>
                <a:endParaRPr kumimoji="0" lang="en-US" sz="900" b="0" i="0" u="none" strike="noStrike" kern="800" cap="none" spc="0" normalizeH="0" baseline="0" noProof="0" dirty="0">
                  <a:ln>
                    <a:noFill/>
                  </a:ln>
                  <a:solidFill>
                    <a:srgbClr val="FFFFFF">
                      <a:lumMod val="10000"/>
                    </a:srgb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22" name="Скругленный прямоугольник 221"/>
              <p:cNvSpPr/>
              <p:nvPr/>
            </p:nvSpPr>
            <p:spPr>
              <a:xfrm>
                <a:off x="1312703" y="2270146"/>
                <a:ext cx="458948" cy="216000"/>
              </a:xfrm>
              <a:prstGeom prst="roundRect">
                <a:avLst/>
              </a:prstGeom>
              <a:solidFill>
                <a:schemeClr val="bg1">
                  <a:alpha val="70000"/>
                </a:schemeClr>
              </a:solidFill>
              <a:ln>
                <a:solidFill>
                  <a:schemeClr val="accent5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800" cap="none" spc="-400" normalizeH="0" baseline="0" noProof="0" dirty="0">
                  <a:ln>
                    <a:noFill/>
                  </a:ln>
                  <a:solidFill>
                    <a:srgbClr val="FFFFFF">
                      <a:lumMod val="10000"/>
                    </a:srgb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grpSp>
            <p:nvGrpSpPr>
              <p:cNvPr id="310" name="Группа 16"/>
              <p:cNvGrpSpPr/>
              <p:nvPr/>
            </p:nvGrpSpPr>
            <p:grpSpPr>
              <a:xfrm>
                <a:off x="305454" y="1450539"/>
                <a:ext cx="342000" cy="473635"/>
                <a:chOff x="732532" y="342251"/>
                <a:chExt cx="473109" cy="473635"/>
              </a:xfrm>
            </p:grpSpPr>
            <p:sp>
              <p:nvSpPr>
                <p:cNvPr id="312" name="Скругленный прямоугольник 311"/>
                <p:cNvSpPr/>
                <p:nvPr/>
              </p:nvSpPr>
              <p:spPr>
                <a:xfrm>
                  <a:off x="732532" y="342251"/>
                  <a:ext cx="473109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3</a:t>
                  </a: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13" name="Скругленный прямоугольник 312"/>
                <p:cNvSpPr/>
                <p:nvPr/>
              </p:nvSpPr>
              <p:spPr>
                <a:xfrm>
                  <a:off x="732532" y="599886"/>
                  <a:ext cx="473109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7</a:t>
                  </a: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17" name="Заголовок 1"/>
              <p:cNvSpPr txBox="1">
                <a:spLocks/>
              </p:cNvSpPr>
              <p:nvPr/>
            </p:nvSpPr>
            <p:spPr>
              <a:xfrm>
                <a:off x="218643" y="631038"/>
                <a:ext cx="1692088" cy="25955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171616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Год</a:t>
                </a:r>
                <a:endParaRPr kumimoji="0" lang="en-GB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grpSp>
            <p:nvGrpSpPr>
              <p:cNvPr id="327" name="Группа 16"/>
              <p:cNvGrpSpPr/>
              <p:nvPr/>
            </p:nvGrpSpPr>
            <p:grpSpPr>
              <a:xfrm>
                <a:off x="298690" y="2841228"/>
                <a:ext cx="1466197" cy="982100"/>
                <a:chOff x="732532" y="342251"/>
                <a:chExt cx="964073" cy="982100"/>
              </a:xfrm>
            </p:grpSpPr>
            <p:sp>
              <p:nvSpPr>
                <p:cNvPr id="329" name="Скругленный прямоугольник 328"/>
                <p:cNvSpPr/>
                <p:nvPr/>
              </p:nvSpPr>
              <p:spPr>
                <a:xfrm>
                  <a:off x="732532" y="342251"/>
                  <a:ext cx="964073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rIns="7200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9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Антивирус</a:t>
                  </a: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30" name="Скругленный прямоугольник 329"/>
                <p:cNvSpPr/>
                <p:nvPr/>
              </p:nvSpPr>
              <p:spPr>
                <a:xfrm>
                  <a:off x="732532" y="599886"/>
                  <a:ext cx="964073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rIns="7200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9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Игровой тариф</a:t>
                  </a: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31" name="Скругленный прямоугольник 330"/>
                <p:cNvSpPr/>
                <p:nvPr/>
              </p:nvSpPr>
              <p:spPr>
                <a:xfrm>
                  <a:off x="732532" y="852462"/>
                  <a:ext cx="964073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rIns="3600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900" b="0" i="0" u="none" strike="noStrike" kern="1200" cap="none" spc="-30" normalizeH="0" baseline="0" noProof="0" dirty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П</a:t>
                  </a:r>
                  <a:r>
                    <a:rPr kumimoji="0" lang="ru-RU" sz="900" b="0" i="0" u="none" strike="noStrike" kern="1200" cap="none" spc="-3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одписка</a:t>
                  </a:r>
                  <a:endParaRPr kumimoji="0" lang="en-US" sz="9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32" name="Скругленный прямоугольник 331"/>
                <p:cNvSpPr/>
                <p:nvPr/>
              </p:nvSpPr>
              <p:spPr>
                <a:xfrm>
                  <a:off x="732532" y="1108351"/>
                  <a:ext cx="964073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rIns="3600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900" b="0" i="0" u="none" strike="noStrike" kern="1200" cap="none" spc="-3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Каналы</a:t>
                  </a:r>
                  <a:endParaRPr kumimoji="0" lang="en-US" sz="9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92" name="Скругленный прямоугольник 191"/>
              <p:cNvSpPr/>
              <p:nvPr/>
            </p:nvSpPr>
            <p:spPr>
              <a:xfrm>
                <a:off x="300994" y="883429"/>
                <a:ext cx="1476000" cy="216000"/>
              </a:xfrm>
              <a:prstGeom prst="roundRect">
                <a:avLst/>
              </a:prstGeom>
              <a:solidFill>
                <a:schemeClr val="bg1">
                  <a:alpha val="70000"/>
                </a:schemeClr>
              </a:solidFill>
              <a:ln>
                <a:solidFill>
                  <a:schemeClr val="accent5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2018</a:t>
                </a: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10000"/>
                    </a:srgb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grpSp>
            <p:nvGrpSpPr>
              <p:cNvPr id="194" name="Группа 16"/>
              <p:cNvGrpSpPr/>
              <p:nvPr/>
            </p:nvGrpSpPr>
            <p:grpSpPr>
              <a:xfrm>
                <a:off x="679302" y="1450539"/>
                <a:ext cx="342000" cy="473635"/>
                <a:chOff x="732532" y="342251"/>
                <a:chExt cx="473109" cy="473635"/>
              </a:xfrm>
            </p:grpSpPr>
            <p:sp>
              <p:nvSpPr>
                <p:cNvPr id="197" name="Скругленный прямоугольник 196"/>
                <p:cNvSpPr/>
                <p:nvPr/>
              </p:nvSpPr>
              <p:spPr>
                <a:xfrm>
                  <a:off x="732532" y="342251"/>
                  <a:ext cx="473109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4</a:t>
                  </a: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Скругленный прямоугольник 197"/>
                <p:cNvSpPr/>
                <p:nvPr/>
              </p:nvSpPr>
              <p:spPr>
                <a:xfrm>
                  <a:off x="732532" y="599886"/>
                  <a:ext cx="473109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8</a:t>
                  </a: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9" name="Группа 16"/>
              <p:cNvGrpSpPr/>
              <p:nvPr/>
            </p:nvGrpSpPr>
            <p:grpSpPr>
              <a:xfrm>
                <a:off x="1057911" y="1450539"/>
                <a:ext cx="342000" cy="473635"/>
                <a:chOff x="739120" y="342251"/>
                <a:chExt cx="473109" cy="473635"/>
              </a:xfrm>
            </p:grpSpPr>
            <p:sp>
              <p:nvSpPr>
                <p:cNvPr id="200" name="Скругленный прямоугольник 199"/>
                <p:cNvSpPr/>
                <p:nvPr/>
              </p:nvSpPr>
              <p:spPr>
                <a:xfrm>
                  <a:off x="739120" y="342251"/>
                  <a:ext cx="473109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5</a:t>
                  </a: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01" name="Скругленный прямоугольник 200"/>
                <p:cNvSpPr/>
                <p:nvPr/>
              </p:nvSpPr>
              <p:spPr>
                <a:xfrm>
                  <a:off x="739120" y="599886"/>
                  <a:ext cx="473109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9</a:t>
                  </a: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3" name="Скругленный прямоугольник 202"/>
              <p:cNvSpPr/>
              <p:nvPr/>
            </p:nvSpPr>
            <p:spPr>
              <a:xfrm>
                <a:off x="1431759" y="1450539"/>
                <a:ext cx="342000" cy="216000"/>
              </a:xfrm>
              <a:prstGeom prst="roundRect">
                <a:avLst/>
              </a:prstGeom>
              <a:solidFill>
                <a:schemeClr val="bg1">
                  <a:alpha val="70000"/>
                </a:schemeClr>
              </a:solidFill>
              <a:ln>
                <a:solidFill>
                  <a:schemeClr val="accent5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6</a:t>
                </a: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10000"/>
                    </a:srgb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06" name="Заголовок 1"/>
              <p:cNvSpPr txBox="1">
                <a:spLocks/>
              </p:cNvSpPr>
              <p:nvPr/>
            </p:nvSpPr>
            <p:spPr>
              <a:xfrm>
                <a:off x="218643" y="1193011"/>
                <a:ext cx="1692088" cy="25955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171616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Месяц</a:t>
                </a:r>
                <a:endParaRPr kumimoji="0" lang="en-GB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16" name="Заголовок 1"/>
              <p:cNvSpPr txBox="1">
                <a:spLocks/>
              </p:cNvSpPr>
              <p:nvPr/>
            </p:nvSpPr>
            <p:spPr>
              <a:xfrm>
                <a:off x="205110" y="2014542"/>
                <a:ext cx="1692088" cy="25955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171616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Услуга</a:t>
                </a:r>
                <a:endParaRPr kumimoji="0" lang="en-GB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18" name="Скругленный прямоугольник 217"/>
              <p:cNvSpPr/>
              <p:nvPr/>
            </p:nvSpPr>
            <p:spPr>
              <a:xfrm>
                <a:off x="302420" y="2272530"/>
                <a:ext cx="435276" cy="21600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800" cap="none" spc="0" normalizeH="0" baseline="0" noProof="0" dirty="0" smtClean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IPTV</a:t>
                </a:r>
                <a:endParaRPr kumimoji="0" lang="en-US" sz="900" b="0" i="0" u="none" strike="noStrike" kern="800" cap="none" spc="0" normalizeH="0" baseline="0" noProof="0" dirty="0">
                  <a:ln>
                    <a:noFill/>
                  </a:ln>
                  <a:solidFill>
                    <a:srgbClr val="FFFFFF">
                      <a:lumMod val="10000"/>
                    </a:srgb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4" name="Заголовок 1"/>
              <p:cNvSpPr txBox="1">
                <a:spLocks/>
              </p:cNvSpPr>
              <p:nvPr/>
            </p:nvSpPr>
            <p:spPr>
              <a:xfrm>
                <a:off x="218643" y="2588433"/>
                <a:ext cx="1692088" cy="25955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171616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Тип акции</a:t>
                </a:r>
                <a:endParaRPr kumimoji="0" lang="en-GB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grpSp>
            <p:nvGrpSpPr>
              <p:cNvPr id="235" name="Группа 16"/>
              <p:cNvGrpSpPr/>
              <p:nvPr/>
            </p:nvGrpSpPr>
            <p:grpSpPr>
              <a:xfrm>
                <a:off x="289166" y="4169965"/>
                <a:ext cx="1475722" cy="982100"/>
                <a:chOff x="732532" y="342251"/>
                <a:chExt cx="964073" cy="982100"/>
              </a:xfrm>
            </p:grpSpPr>
            <p:sp>
              <p:nvSpPr>
                <p:cNvPr id="236" name="Скругленный прямоугольник 235"/>
                <p:cNvSpPr/>
                <p:nvPr/>
              </p:nvSpPr>
              <p:spPr>
                <a:xfrm>
                  <a:off x="732532" y="342251"/>
                  <a:ext cx="964073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rIns="7200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Upsale</a:t>
                  </a: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38" name="Скругленный прямоугольник 237"/>
                <p:cNvSpPr/>
                <p:nvPr/>
              </p:nvSpPr>
              <p:spPr>
                <a:xfrm>
                  <a:off x="732532" y="599886"/>
                  <a:ext cx="964073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rIns="7200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Vip</a:t>
                  </a:r>
                  <a:r>
                    <a:rPr kumimoji="0" lang="en-US" sz="9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 </a:t>
                  </a:r>
                  <a:r>
                    <a:rPr kumimoji="0" lang="en-US" sz="900" b="0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Viasat</a:t>
                  </a: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39" name="Скругленный прямоугольник 238"/>
                <p:cNvSpPr/>
                <p:nvPr/>
              </p:nvSpPr>
              <p:spPr>
                <a:xfrm>
                  <a:off x="732532" y="852462"/>
                  <a:ext cx="964073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rIns="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800" cap="none" spc="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Home</a:t>
                  </a:r>
                  <a:r>
                    <a:rPr kumimoji="0" lang="ru-RU" sz="900" b="0" i="0" u="none" strike="noStrike" kern="800" cap="none" spc="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 </a:t>
                  </a:r>
                  <a:r>
                    <a:rPr kumimoji="0" lang="ru-RU" sz="900" b="0" i="0" u="none" strike="noStrike" kern="800" cap="none" spc="0" normalizeH="0" baseline="0" noProof="0" dirty="0" err="1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"/>
                      <a:ea typeface="Times New Roman"/>
                      <a:cs typeface="Calibri"/>
                    </a:rPr>
                    <a:t>of</a:t>
                  </a:r>
                  <a:r>
                    <a:rPr kumimoji="0" lang="ru-RU" sz="900" b="0" i="0" u="none" strike="noStrike" kern="8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"/>
                      <a:ea typeface="Times New Roman"/>
                      <a:cs typeface="Calibri"/>
                    </a:rPr>
                    <a:t> HBO</a:t>
                  </a:r>
                  <a:endParaRPr kumimoji="0" lang="en-US" sz="900" b="0" i="0" u="none" strike="noStrike" kern="8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46" name="Скругленный прямоугольник 245"/>
                <p:cNvSpPr/>
                <p:nvPr/>
              </p:nvSpPr>
              <p:spPr>
                <a:xfrm>
                  <a:off x="732532" y="1108351"/>
                  <a:ext cx="964073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rIns="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900" b="0" i="0" u="none" strike="noStrike" kern="1200" cap="none" spc="-30" normalizeH="0" baseline="0" noProof="0" dirty="0" err="1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Безлимитная</a:t>
                  </a:r>
                  <a:r>
                    <a:rPr kumimoji="0" lang="ru-RU" sz="900" b="0" i="0" u="none" strike="noStrike" kern="1200" cap="none" spc="-3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 Россия</a:t>
                  </a:r>
                  <a:endParaRPr kumimoji="0" lang="en-US" sz="9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0" name="Заголовок 1"/>
              <p:cNvSpPr txBox="1">
                <a:spLocks/>
              </p:cNvSpPr>
              <p:nvPr/>
            </p:nvSpPr>
            <p:spPr>
              <a:xfrm>
                <a:off x="218643" y="3917170"/>
                <a:ext cx="1692088" cy="25955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171616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Продукт</a:t>
                </a:r>
                <a:endParaRPr kumimoji="0" lang="en-GB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grpSp>
            <p:nvGrpSpPr>
              <p:cNvPr id="260" name="Группа 16"/>
              <p:cNvGrpSpPr/>
              <p:nvPr/>
            </p:nvGrpSpPr>
            <p:grpSpPr>
              <a:xfrm>
                <a:off x="289165" y="5512986"/>
                <a:ext cx="1478104" cy="982100"/>
                <a:chOff x="732532" y="342251"/>
                <a:chExt cx="964073" cy="982100"/>
              </a:xfrm>
            </p:grpSpPr>
            <p:sp>
              <p:nvSpPr>
                <p:cNvPr id="261" name="Скругленный прямоугольник 260"/>
                <p:cNvSpPr/>
                <p:nvPr/>
              </p:nvSpPr>
              <p:spPr>
                <a:xfrm>
                  <a:off x="732532" y="342251"/>
                  <a:ext cx="964073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rIns="7200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900" b="0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Атента</a:t>
                  </a: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01" name="Скругленный прямоугольник 400"/>
                <p:cNvSpPr/>
                <p:nvPr/>
              </p:nvSpPr>
              <p:spPr>
                <a:xfrm>
                  <a:off x="732532" y="599886"/>
                  <a:ext cx="964073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rIns="7200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9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Гран</a:t>
                  </a: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02" name="Скругленный прямоугольник 401"/>
                <p:cNvSpPr/>
                <p:nvPr/>
              </p:nvSpPr>
              <p:spPr>
                <a:xfrm>
                  <a:off x="732532" y="852462"/>
                  <a:ext cx="964073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rIns="3600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900" b="0" i="0" u="none" strike="noStrike" kern="800" cap="none" spc="-3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КЦ Креатив</a:t>
                  </a:r>
                  <a:endParaRPr kumimoji="0" lang="en-US" sz="900" b="0" i="0" u="none" strike="noStrike" kern="800" cap="none" spc="-30" normalizeH="0" baseline="0" noProof="0" dirty="0">
                    <a:ln>
                      <a:noFill/>
                    </a:ln>
                    <a:solidFill>
                      <a:srgbClr val="171616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03" name="Скругленный прямоугольник 402"/>
                <p:cNvSpPr/>
                <p:nvPr/>
              </p:nvSpPr>
              <p:spPr>
                <a:xfrm>
                  <a:off x="732532" y="1108351"/>
                  <a:ext cx="964073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rIns="3600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900" b="0" i="0" u="none" strike="noStrike" kern="1200" cap="none" spc="-3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Л </a:t>
                  </a:r>
                  <a:r>
                    <a:rPr kumimoji="0" lang="ru-RU" sz="900" b="0" i="0" u="none" strike="noStrike" kern="1200" cap="none" spc="-30" normalizeH="0" baseline="0" noProof="0" dirty="0" err="1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Центрикс</a:t>
                  </a:r>
                  <a:endParaRPr kumimoji="0" lang="en-US" sz="9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4" name="Заголовок 1"/>
              <p:cNvSpPr txBox="1">
                <a:spLocks/>
              </p:cNvSpPr>
              <p:nvPr/>
            </p:nvSpPr>
            <p:spPr>
              <a:xfrm>
                <a:off x="218643" y="5260191"/>
                <a:ext cx="1692088" cy="25955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171616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Агент</a:t>
                </a:r>
                <a:endParaRPr kumimoji="0" lang="en-GB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sp>
          <p:nvSpPr>
            <p:cNvPr id="217" name="Скругленный прямоугольник 216"/>
            <p:cNvSpPr/>
            <p:nvPr/>
          </p:nvSpPr>
          <p:spPr>
            <a:xfrm>
              <a:off x="305454" y="2274908"/>
              <a:ext cx="427671" cy="216000"/>
            </a:xfrm>
            <a:prstGeom prst="roundRect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chemeClr val="accent5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800" cap="none" spc="-400" normalizeH="0" baseline="0" noProof="0" dirty="0">
                <a:ln>
                  <a:noFill/>
                </a:ln>
                <a:solidFill>
                  <a:srgbClr val="FFFFFF">
                    <a:lumMod val="1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04" name="Скругленный прямоугольник 203"/>
            <p:cNvSpPr/>
            <p:nvPr/>
          </p:nvSpPr>
          <p:spPr>
            <a:xfrm>
              <a:off x="1431759" y="1708174"/>
              <a:ext cx="342000" cy="216000"/>
            </a:xfrm>
            <a:prstGeom prst="roundRect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chemeClr val="accent5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800" cap="none" spc="-30" normalizeH="0" baseline="0" noProof="0" dirty="0" smtClean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10</a:t>
              </a:r>
              <a:endParaRPr kumimoji="0" lang="en-US" sz="1000" b="0" i="0" u="none" strike="noStrike" kern="800" cap="none" spc="-3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20" name="Скругленный прямоугольник 219"/>
            <p:cNvSpPr/>
            <p:nvPr/>
          </p:nvSpPr>
          <p:spPr>
            <a:xfrm>
              <a:off x="819136" y="2272527"/>
              <a:ext cx="416504" cy="216000"/>
            </a:xfrm>
            <a:prstGeom prst="roundRect">
              <a:avLst/>
            </a:prstGeom>
            <a:noFill/>
            <a:ln>
              <a:solidFill>
                <a:schemeClr val="accent5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800" cap="none" spc="-400" normalizeH="0" baseline="0" noProof="0" dirty="0">
                <a:ln>
                  <a:noFill/>
                </a:ln>
                <a:solidFill>
                  <a:srgbClr val="FFFFFF">
                    <a:lumMod val="1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27" name="Скругленный прямоугольник 226"/>
            <p:cNvSpPr/>
            <p:nvPr/>
          </p:nvSpPr>
          <p:spPr>
            <a:xfrm>
              <a:off x="1293019" y="2272530"/>
              <a:ext cx="500063" cy="216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800" cap="none" spc="0" normalizeH="0" baseline="0" noProof="0" dirty="0" smtClean="0">
                  <a:ln>
                    <a:noFill/>
                  </a:ln>
                  <a:solidFill>
                    <a:srgbClr val="FFFFFF">
                      <a:lumMod val="10000"/>
                    </a:srgb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ШПД</a:t>
              </a:r>
              <a:endParaRPr kumimoji="0" lang="en-US" sz="900" b="0" i="0" u="none" strike="noStrike" kern="800" cap="none" spc="0" normalizeH="0" baseline="0" noProof="0" dirty="0">
                <a:ln>
                  <a:noFill/>
                </a:ln>
                <a:solidFill>
                  <a:srgbClr val="FFFFFF">
                    <a:lumMod val="1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95" name="Группа 94"/>
          <p:cNvGrpSpPr/>
          <p:nvPr/>
        </p:nvGrpSpPr>
        <p:grpSpPr>
          <a:xfrm>
            <a:off x="5462002" y="2276804"/>
            <a:ext cx="144000" cy="4248000"/>
            <a:chOff x="10439380" y="2547937"/>
            <a:chExt cx="144000" cy="4014772"/>
          </a:xfrm>
        </p:grpSpPr>
        <p:sp>
          <p:nvSpPr>
            <p:cNvPr id="74" name="Овал 73"/>
            <p:cNvSpPr/>
            <p:nvPr/>
          </p:nvSpPr>
          <p:spPr>
            <a:xfrm>
              <a:off x="10439380" y="2547937"/>
              <a:ext cx="144000" cy="144000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5" name="Овал 74"/>
            <p:cNvSpPr/>
            <p:nvPr/>
          </p:nvSpPr>
          <p:spPr>
            <a:xfrm>
              <a:off x="10439380" y="2800350"/>
              <a:ext cx="144000" cy="144000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6" name="Овал 75"/>
            <p:cNvSpPr/>
            <p:nvPr/>
          </p:nvSpPr>
          <p:spPr>
            <a:xfrm>
              <a:off x="10439380" y="3067050"/>
              <a:ext cx="144000" cy="144000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7" name="Овал 76"/>
            <p:cNvSpPr/>
            <p:nvPr/>
          </p:nvSpPr>
          <p:spPr>
            <a:xfrm>
              <a:off x="10439380" y="3324226"/>
              <a:ext cx="144000" cy="144000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8" name="Овал 77"/>
            <p:cNvSpPr/>
            <p:nvPr/>
          </p:nvSpPr>
          <p:spPr>
            <a:xfrm>
              <a:off x="10439380" y="3571876"/>
              <a:ext cx="144000" cy="144000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9" name="Овал 78"/>
            <p:cNvSpPr/>
            <p:nvPr/>
          </p:nvSpPr>
          <p:spPr>
            <a:xfrm>
              <a:off x="10439380" y="3829052"/>
              <a:ext cx="144000" cy="144000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0" name="Овал 79"/>
            <p:cNvSpPr/>
            <p:nvPr/>
          </p:nvSpPr>
          <p:spPr>
            <a:xfrm>
              <a:off x="10439380" y="4081463"/>
              <a:ext cx="144000" cy="144000"/>
            </a:xfrm>
            <a:prstGeom prst="ellipse">
              <a:avLst/>
            </a:prstGeom>
            <a:solidFill>
              <a:schemeClr val="accent2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1" name="Овал 80"/>
            <p:cNvSpPr/>
            <p:nvPr/>
          </p:nvSpPr>
          <p:spPr>
            <a:xfrm>
              <a:off x="10439380" y="4348165"/>
              <a:ext cx="144000" cy="144000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2" name="Овал 81"/>
            <p:cNvSpPr/>
            <p:nvPr/>
          </p:nvSpPr>
          <p:spPr>
            <a:xfrm>
              <a:off x="10439380" y="4605338"/>
              <a:ext cx="144000" cy="144000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3" name="Овал 82"/>
            <p:cNvSpPr/>
            <p:nvPr/>
          </p:nvSpPr>
          <p:spPr>
            <a:xfrm>
              <a:off x="10439380" y="4867277"/>
              <a:ext cx="144000" cy="144000"/>
            </a:xfrm>
            <a:prstGeom prst="ellipse">
              <a:avLst/>
            </a:prstGeom>
            <a:solidFill>
              <a:schemeClr val="bg2">
                <a:lumMod val="8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4" name="Овал 83"/>
            <p:cNvSpPr/>
            <p:nvPr/>
          </p:nvSpPr>
          <p:spPr>
            <a:xfrm>
              <a:off x="10439380" y="5129214"/>
              <a:ext cx="144000" cy="144000"/>
            </a:xfrm>
            <a:prstGeom prst="ellipse">
              <a:avLst/>
            </a:prstGeom>
            <a:solidFill>
              <a:schemeClr val="bg2">
                <a:lumMod val="8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5" name="Овал 84"/>
            <p:cNvSpPr/>
            <p:nvPr/>
          </p:nvSpPr>
          <p:spPr>
            <a:xfrm>
              <a:off x="10439380" y="5386390"/>
              <a:ext cx="144000" cy="144000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6" name="Овал 85"/>
            <p:cNvSpPr/>
            <p:nvPr/>
          </p:nvSpPr>
          <p:spPr>
            <a:xfrm>
              <a:off x="10439380" y="5648329"/>
              <a:ext cx="144000" cy="144000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7" name="Овал 86"/>
            <p:cNvSpPr/>
            <p:nvPr/>
          </p:nvSpPr>
          <p:spPr>
            <a:xfrm>
              <a:off x="10439380" y="5900742"/>
              <a:ext cx="144000" cy="144000"/>
            </a:xfrm>
            <a:prstGeom prst="ellipse">
              <a:avLst/>
            </a:prstGeom>
            <a:solidFill>
              <a:schemeClr val="accent2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8" name="Овал 87"/>
            <p:cNvSpPr/>
            <p:nvPr/>
          </p:nvSpPr>
          <p:spPr>
            <a:xfrm>
              <a:off x="10439380" y="6158298"/>
              <a:ext cx="144000" cy="144000"/>
            </a:xfrm>
            <a:prstGeom prst="ellipse">
              <a:avLst/>
            </a:prstGeom>
            <a:solidFill>
              <a:schemeClr val="accent2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9" name="Овал 88"/>
            <p:cNvSpPr/>
            <p:nvPr/>
          </p:nvSpPr>
          <p:spPr>
            <a:xfrm>
              <a:off x="10439380" y="6418709"/>
              <a:ext cx="144000" cy="144000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cxnSp>
        <p:nvCxnSpPr>
          <p:cNvPr id="3" name="Прямая соединительная линия 2"/>
          <p:cNvCxnSpPr/>
          <p:nvPr/>
        </p:nvCxnSpPr>
        <p:spPr>
          <a:xfrm>
            <a:off x="7313209" y="3638128"/>
            <a:ext cx="442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897198" y="631038"/>
            <a:ext cx="10136758" cy="88731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635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</a:t>
            </a:r>
          </a:p>
        </p:txBody>
      </p:sp>
      <p:sp>
        <p:nvSpPr>
          <p:cNvPr id="91" name="Прямоугольник 90"/>
          <p:cNvSpPr/>
          <p:nvPr/>
        </p:nvSpPr>
        <p:spPr>
          <a:xfrm>
            <a:off x="1897198" y="1623012"/>
            <a:ext cx="5148565" cy="5065361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35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3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FF635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6" name="Прямоугольник 95"/>
          <p:cNvSpPr/>
          <p:nvPr/>
        </p:nvSpPr>
        <p:spPr>
          <a:xfrm>
            <a:off x="7137970" y="1623012"/>
            <a:ext cx="4895004" cy="5065361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35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FF635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71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1" grpId="0" animBg="1"/>
      <p:bldP spid="9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Группа 93"/>
          <p:cNvGrpSpPr/>
          <p:nvPr/>
        </p:nvGrpSpPr>
        <p:grpSpPr>
          <a:xfrm>
            <a:off x="1942352" y="3705227"/>
            <a:ext cx="3249153" cy="3054388"/>
            <a:chOff x="1999153" y="3829052"/>
            <a:chExt cx="3239597" cy="3054388"/>
          </a:xfrm>
        </p:grpSpPr>
        <p:graphicFrame>
          <p:nvGraphicFramePr>
            <p:cNvPr id="92" name="Диаграмма 91"/>
            <p:cNvGraphicFramePr/>
            <p:nvPr/>
          </p:nvGraphicFramePr>
          <p:xfrm>
            <a:off x="2900191" y="3829052"/>
            <a:ext cx="2338559" cy="305438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26" name="Заголовок 1"/>
            <p:cNvSpPr txBox="1">
              <a:spLocks/>
            </p:cNvSpPr>
            <p:nvPr/>
          </p:nvSpPr>
          <p:spPr>
            <a:xfrm>
              <a:off x="1999153" y="4216953"/>
              <a:ext cx="2016000" cy="360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5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Воронка продаж, %</a:t>
              </a:r>
            </a:p>
          </p:txBody>
        </p:sp>
        <p:sp>
          <p:nvSpPr>
            <p:cNvPr id="58" name="TextBox 40"/>
            <p:cNvSpPr txBox="1"/>
            <p:nvPr/>
          </p:nvSpPr>
          <p:spPr>
            <a:xfrm>
              <a:off x="2009774" y="4884762"/>
              <a:ext cx="1061288" cy="33539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 b="0" i="0" u="none" strike="noStrike" kern="1200" spc="0" baseline="0">
                  <a:solidFill>
                    <a:srgbClr val="171616"/>
                  </a:solidFill>
                  <a:latin typeface="+mn-lt"/>
                  <a:ea typeface="+mn-ea"/>
                  <a:cs typeface="+mn-cs"/>
                </a:defRPr>
              </a:pPr>
              <a:r>
                <a:rPr kumimoji="0" lang="ru-RU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Обработано</a:t>
              </a:r>
              <a:endPara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9" name="TextBox 40"/>
            <p:cNvSpPr txBox="1"/>
            <p:nvPr/>
          </p:nvSpPr>
          <p:spPr>
            <a:xfrm>
              <a:off x="2009775" y="5578824"/>
              <a:ext cx="928677" cy="32699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 b="0" i="0" u="none" strike="noStrike" kern="1200" spc="0" baseline="0">
                  <a:solidFill>
                    <a:srgbClr val="171616"/>
                  </a:solidFill>
                  <a:latin typeface="+mn-lt"/>
                  <a:ea typeface="+mn-ea"/>
                  <a:cs typeface="+mn-cs"/>
                </a:defRPr>
              </a:pPr>
              <a:r>
                <a:rPr kumimoji="0" lang="ru-RU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Контактов</a:t>
              </a:r>
              <a:endPara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0" name="TextBox 40"/>
            <p:cNvSpPr txBox="1"/>
            <p:nvPr/>
          </p:nvSpPr>
          <p:spPr>
            <a:xfrm>
              <a:off x="2009775" y="6244973"/>
              <a:ext cx="928677" cy="32699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 b="0" i="0" u="none" strike="noStrike" kern="1200" spc="0" baseline="0">
                  <a:solidFill>
                    <a:srgbClr val="171616"/>
                  </a:solidFill>
                  <a:latin typeface="+mn-lt"/>
                  <a:ea typeface="+mn-ea"/>
                  <a:cs typeface="+mn-cs"/>
                </a:defRPr>
              </a:pPr>
              <a:r>
                <a:rPr kumimoji="0" lang="ru-RU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Продаж</a:t>
              </a:r>
              <a:endPara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1" name="TextBox 40"/>
            <p:cNvSpPr txBox="1"/>
            <p:nvPr/>
          </p:nvSpPr>
          <p:spPr>
            <a:xfrm>
              <a:off x="3065401" y="4865713"/>
              <a:ext cx="971560" cy="34604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 b="0" i="0" u="none" strike="noStrike" kern="1200" spc="0" baseline="0">
                  <a:solidFill>
                    <a:srgbClr val="171616"/>
                  </a:solidFill>
                  <a:latin typeface="+mn-lt"/>
                  <a:ea typeface="+mn-ea"/>
                  <a:cs typeface="+mn-cs"/>
                </a:defRPr>
              </a:pPr>
              <a:r>
                <a:rPr kumimoji="0" lang="ru-R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0,99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2" name="TextBox 40"/>
            <p:cNvSpPr txBox="1"/>
            <p:nvPr/>
          </p:nvSpPr>
          <p:spPr>
            <a:xfrm>
              <a:off x="3096725" y="5559315"/>
              <a:ext cx="885825" cy="32699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 b="0" i="0" u="none" strike="noStrike" kern="1200" spc="0" baseline="0">
                  <a:solidFill>
                    <a:srgbClr val="171616"/>
                  </a:solidFill>
                  <a:latin typeface="+mn-lt"/>
                  <a:ea typeface="+mn-ea"/>
                  <a:cs typeface="+mn-cs"/>
                </a:defRPr>
              </a:pPr>
              <a:r>
                <a:rPr kumimoji="0" lang="ru-R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0,66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3" name="TextBox 40"/>
            <p:cNvSpPr txBox="1"/>
            <p:nvPr/>
          </p:nvSpPr>
          <p:spPr>
            <a:xfrm>
              <a:off x="2783870" y="6242260"/>
              <a:ext cx="1076325" cy="32699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 b="0" i="0" u="none" strike="noStrike" kern="1200" spc="0" baseline="0">
                  <a:solidFill>
                    <a:srgbClr val="171616"/>
                  </a:solidFill>
                  <a:latin typeface="+mn-lt"/>
                  <a:ea typeface="+mn-ea"/>
                  <a:cs typeface="+mn-cs"/>
                </a:defRPr>
              </a:pPr>
              <a:r>
                <a:rPr kumimoji="0" lang="ru-R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0,08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aphicFrame>
        <p:nvGraphicFramePr>
          <p:cNvPr id="73" name="Диаграмма 72"/>
          <p:cNvGraphicFramePr/>
          <p:nvPr/>
        </p:nvGraphicFramePr>
        <p:xfrm>
          <a:off x="10945460" y="2103429"/>
          <a:ext cx="1584000" cy="435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06" name="Таблица 405"/>
          <p:cNvGraphicFramePr>
            <a:graphicFrameLocks noGrp="1"/>
          </p:cNvGraphicFramePr>
          <p:nvPr>
            <p:extLst/>
          </p:nvPr>
        </p:nvGraphicFramePr>
        <p:xfrm>
          <a:off x="7002780" y="1620766"/>
          <a:ext cx="4959732" cy="49720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09116">
                  <a:extLst>
                    <a:ext uri="{9D8B030D-6E8A-4147-A177-3AD203B41FA5}">
                      <a16:colId xmlns:a16="http://schemas.microsoft.com/office/drawing/2014/main" val="3396566963"/>
                    </a:ext>
                  </a:extLst>
                </a:gridCol>
                <a:gridCol w="950976">
                  <a:extLst>
                    <a:ext uri="{9D8B030D-6E8A-4147-A177-3AD203B41FA5}">
                      <a16:colId xmlns:a16="http://schemas.microsoft.com/office/drawing/2014/main" val="4200521518"/>
                    </a:ext>
                  </a:extLst>
                </a:gridCol>
                <a:gridCol w="7955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61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512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latin typeface="+mn-lt"/>
                          <a:ea typeface="Calibri"/>
                          <a:cs typeface="Times New Roman"/>
                        </a:rPr>
                        <a:t>Продукт</a:t>
                      </a:r>
                      <a:endParaRPr lang="ru-RU" sz="105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72000" marB="39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kern="900" spc="-2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Segoe UI" pitchFamily="34" charset="0"/>
                        </a:rPr>
                        <a:t>Конверсия от контактов, %</a:t>
                      </a:r>
                      <a:endParaRPr lang="ru-RU" sz="1050" b="0" i="0" kern="900" spc="-20" baseline="0" dirty="0" smtClean="0">
                        <a:solidFill>
                          <a:schemeClr val="tx1"/>
                        </a:solidFill>
                        <a:latin typeface="+mn-lt"/>
                        <a:ea typeface="Calibri"/>
                        <a:cs typeface="Segoe UI" pitchFamily="34" charset="0"/>
                      </a:endParaRPr>
                    </a:p>
                  </a:txBody>
                  <a:tcPr marL="68400" marR="0" marT="72000" marB="39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50" b="0" i="0" kern="900" spc="-2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Segoe UI" pitchFamily="34" charset="0"/>
                        </a:rPr>
                        <a:t>Выручка, ₽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72000" marB="39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kern="900" spc="-2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Segoe UI" pitchFamily="34" charset="0"/>
                        </a:rPr>
                        <a:t>Выполнение выручки,  %</a:t>
                      </a:r>
                      <a:endParaRPr lang="ru-RU" sz="1050" b="0" i="0" kern="900" spc="-20" baseline="0" dirty="0" smtClean="0">
                        <a:solidFill>
                          <a:schemeClr val="tx1"/>
                        </a:solidFill>
                        <a:latin typeface="+mn-lt"/>
                        <a:ea typeface="Calibri"/>
                        <a:cs typeface="Segoe UI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72000" marB="39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kern="800" spc="-4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Segoe UI" pitchFamily="34" charset="0"/>
                        </a:rPr>
                        <a:t>Подключений</a:t>
                      </a:r>
                      <a:endParaRPr lang="ru-RU" sz="1050" b="0" i="0" kern="800" spc="-40" baseline="0" dirty="0" smtClean="0">
                        <a:solidFill>
                          <a:schemeClr val="tx1"/>
                        </a:solidFill>
                        <a:latin typeface="+mn-lt"/>
                        <a:ea typeface="Calibri"/>
                        <a:cs typeface="Segoe UI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72000" marB="39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1950372"/>
                  </a:ext>
                </a:extLst>
              </a:tr>
              <a:tr h="2734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i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Антивирус</a:t>
                      </a:r>
                      <a:endParaRPr lang="ru-RU" sz="10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17,5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15 </a:t>
                      </a: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823 854   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103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    134 332   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4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i="0" dirty="0" err="1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Home</a:t>
                      </a:r>
                      <a:r>
                        <a:rPr lang="ru-RU" sz="1000" i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ru-RU" sz="1000" i="0" dirty="0" err="1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of</a:t>
                      </a:r>
                      <a:r>
                        <a:rPr lang="ru-RU" sz="1000" i="0" baseline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ru-RU" sz="1000" i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HBO</a:t>
                      </a:r>
                      <a:endParaRPr lang="ru-RU" sz="10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6,9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4 </a:t>
                      </a: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598 772   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290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18149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4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i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Год кино 2018</a:t>
                      </a:r>
                      <a:endParaRPr lang="ru-RU" sz="10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11,7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 </a:t>
                      </a: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954 847   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344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8872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4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i="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Vip</a:t>
                      </a:r>
                      <a:r>
                        <a:rPr lang="ru-RU" sz="1000" i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ru-RU" sz="1000" i="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Viasat</a:t>
                      </a:r>
                      <a:endParaRPr lang="ru-RU" sz="10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7,2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 </a:t>
                      </a: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121 757   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301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4427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4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i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Лето в подарок</a:t>
                      </a:r>
                      <a:endParaRPr lang="ru-RU" sz="10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18,9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 </a:t>
                      </a: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062 076   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914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8355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34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i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Выгодная фильмотека</a:t>
                      </a:r>
                      <a:endParaRPr lang="ru-RU" sz="10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7,1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 </a:t>
                      </a: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002 331   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297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7885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34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i="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Безлимитная</a:t>
                      </a:r>
                      <a:r>
                        <a:rPr lang="ru-RU" sz="1000" i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 Россия</a:t>
                      </a:r>
                      <a:endParaRPr lang="ru-RU" sz="10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6,0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562 </a:t>
                      </a: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809   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62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3584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34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i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Настрой кино</a:t>
                      </a:r>
                      <a:endParaRPr lang="ru-RU" sz="10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6,2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401 </a:t>
                      </a: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369   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214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1584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34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i="0" dirty="0" err="1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Безлимитный</a:t>
                      </a:r>
                      <a:r>
                        <a:rPr lang="ru-RU" sz="1000" i="0" baseline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 Урал</a:t>
                      </a:r>
                      <a:endParaRPr lang="ru-RU" sz="10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7,6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265 </a:t>
                      </a: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212   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397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1908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34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i="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Upsale</a:t>
                      </a:r>
                      <a:r>
                        <a:rPr lang="ru-RU" sz="1000" i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 ТП ШПД</a:t>
                      </a:r>
                      <a:endParaRPr lang="ru-RU" sz="10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8,3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83 </a:t>
                      </a: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051   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75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980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34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i="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Киномания</a:t>
                      </a:r>
                      <a:endParaRPr lang="ru-RU" sz="10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1,7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42 </a:t>
                      </a: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966   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96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195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34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i="0" kern="900" spc="-30" baseline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Волшебный </a:t>
                      </a:r>
                      <a:r>
                        <a:rPr lang="ru-RU" sz="1000" i="0" kern="900" spc="-30" baseline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мир </a:t>
                      </a:r>
                      <a:r>
                        <a:rPr lang="ru-RU" sz="1000" i="0" kern="900" spc="-30" baseline="0" dirty="0" err="1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Disney</a:t>
                      </a:r>
                      <a:endParaRPr lang="ru-RU" sz="1000" i="0" kern="900" spc="-30" baseline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4,0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39 </a:t>
                      </a: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592   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142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261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34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i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Сделано в России</a:t>
                      </a:r>
                      <a:endParaRPr lang="ru-RU" sz="10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4,9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10 </a:t>
                      </a: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805   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189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51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34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i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Игровой</a:t>
                      </a:r>
                      <a:endParaRPr lang="ru-RU" sz="10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1,2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8 </a:t>
                      </a: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136   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31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64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34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i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Опция +100</a:t>
                      </a:r>
                      <a:endParaRPr lang="ru-RU" sz="10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2,9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 </a:t>
                      </a: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949   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30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23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8713713"/>
                  </a:ext>
                </a:extLst>
              </a:tr>
              <a:tr h="2650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b="0" i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Итог по кампаниям</a:t>
                      </a:r>
                      <a:endParaRPr lang="ru-RU" sz="1050" b="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b="0" i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13,0</a:t>
                      </a:r>
                      <a:endParaRPr lang="ru-RU" sz="1050" b="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00" marR="180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0" i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26 </a:t>
                      </a:r>
                      <a:r>
                        <a:rPr lang="ru-RU" sz="1050" b="0" i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979 527   </a:t>
                      </a:r>
                      <a:endParaRPr lang="ru-RU" sz="1050" b="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b="0" i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136</a:t>
                      </a:r>
                      <a:endParaRPr lang="ru-RU" sz="1050" b="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b="0" i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  190 670   </a:t>
                      </a:r>
                      <a:endParaRPr lang="ru-RU" sz="1050" b="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4247688"/>
                  </a:ext>
                </a:extLst>
              </a:tr>
            </a:tbl>
          </a:graphicData>
        </a:graphic>
      </p:graphicFrame>
      <p:graphicFrame>
        <p:nvGraphicFramePr>
          <p:cNvPr id="72" name="Диаграмма 71"/>
          <p:cNvGraphicFramePr/>
          <p:nvPr/>
        </p:nvGraphicFramePr>
        <p:xfrm>
          <a:off x="8253396" y="2103429"/>
          <a:ext cx="710903" cy="435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4343400" y="4652439"/>
          <a:ext cx="1249380" cy="203593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49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3899">
                <a:tc>
                  <a:txBody>
                    <a:bodyPr/>
                    <a:lstStyle/>
                    <a:p>
                      <a:pPr algn="l"/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Антенна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0000" marR="90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30">
                <a:tc>
                  <a:txBody>
                    <a:bodyPr/>
                    <a:lstStyle/>
                    <a:p>
                      <a:pPr algn="l"/>
                      <a:r>
                        <a:rPr lang="ru-RU" sz="1100" dirty="0" smtClean="0"/>
                        <a:t>Смарт про</a:t>
                      </a:r>
                      <a:endParaRPr lang="ru-RU" sz="1100" dirty="0"/>
                    </a:p>
                  </a:txBody>
                  <a:tcPr marL="90000" marR="9000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742">
                <a:tc>
                  <a:txBody>
                    <a:bodyPr/>
                    <a:lstStyle/>
                    <a:p>
                      <a:pPr algn="l"/>
                      <a:r>
                        <a:rPr lang="ru-RU" sz="1100" dirty="0" err="1" smtClean="0"/>
                        <a:t>Юником</a:t>
                      </a:r>
                      <a:r>
                        <a:rPr lang="ru-RU" sz="1100" dirty="0" smtClean="0"/>
                        <a:t> групп</a:t>
                      </a:r>
                      <a:endParaRPr lang="ru-RU" sz="1100" dirty="0"/>
                    </a:p>
                  </a:txBody>
                  <a:tcPr marL="90000" marR="90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1778">
                <a:tc>
                  <a:txBody>
                    <a:bodyPr/>
                    <a:lstStyle/>
                    <a:p>
                      <a:pPr algn="l"/>
                      <a:r>
                        <a:rPr lang="ru-RU" sz="1100" dirty="0" smtClean="0"/>
                        <a:t>Гран</a:t>
                      </a:r>
                      <a:endParaRPr lang="ru-RU" sz="1100" dirty="0"/>
                    </a:p>
                  </a:txBody>
                  <a:tcPr marL="90000" marR="90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9086">
                <a:tc>
                  <a:txBody>
                    <a:bodyPr/>
                    <a:lstStyle/>
                    <a:p>
                      <a:pPr algn="l"/>
                      <a:r>
                        <a:rPr lang="ru-RU" sz="1100" dirty="0" smtClean="0"/>
                        <a:t>КЦ </a:t>
                      </a:r>
                      <a:r>
                        <a:rPr lang="ru-RU" sz="1100" dirty="0" err="1" smtClean="0"/>
                        <a:t>Креатив</a:t>
                      </a:r>
                      <a:endParaRPr lang="ru-RU" sz="1100" dirty="0"/>
                    </a:p>
                  </a:txBody>
                  <a:tcPr marL="90000" marR="90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2" name="Прямоугольник 181"/>
          <p:cNvSpPr/>
          <p:nvPr/>
        </p:nvSpPr>
        <p:spPr>
          <a:xfrm>
            <a:off x="8677315" y="715794"/>
            <a:ext cx="1620000" cy="720000"/>
          </a:xfrm>
          <a:prstGeom prst="rect">
            <a:avLst/>
          </a:prstGeom>
          <a:ln>
            <a:solidFill>
              <a:schemeClr val="tx1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Конверсия, 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Calibri"/>
              </a:rPr>
              <a:t>11,46</a:t>
            </a:r>
          </a:p>
        </p:txBody>
      </p:sp>
      <p:graphicFrame>
        <p:nvGraphicFramePr>
          <p:cNvPr id="66" name="Диаграмма 65"/>
          <p:cNvGraphicFramePr/>
          <p:nvPr/>
        </p:nvGraphicFramePr>
        <p:xfrm>
          <a:off x="5295899" y="4301317"/>
          <a:ext cx="2038351" cy="24302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3" name="Таблица 92"/>
          <p:cNvGraphicFramePr>
            <a:graphicFrameLocks noGrp="1"/>
          </p:cNvGraphicFramePr>
          <p:nvPr/>
        </p:nvGraphicFramePr>
        <p:xfrm>
          <a:off x="5295900" y="4638199"/>
          <a:ext cx="1257300" cy="206922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5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3899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               0,12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0000" marR="90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3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                   0,08</a:t>
                      </a:r>
                      <a:endParaRPr lang="ru-RU" sz="1200" dirty="0"/>
                    </a:p>
                  </a:txBody>
                  <a:tcPr marL="90000" marR="9000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74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            0,06</a:t>
                      </a:r>
                      <a:endParaRPr lang="ru-RU" sz="1200" dirty="0"/>
                    </a:p>
                  </a:txBody>
                  <a:tcPr marL="90000" marR="90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06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       0,05</a:t>
                      </a:r>
                      <a:endParaRPr lang="ru-RU" sz="1200" dirty="0"/>
                    </a:p>
                  </a:txBody>
                  <a:tcPr marL="90000" marR="90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908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0,03</a:t>
                      </a:r>
                      <a:endParaRPr lang="ru-RU" sz="1200" dirty="0"/>
                    </a:p>
                  </a:txBody>
                  <a:tcPr marL="90000" marR="90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6" name="Диаграмма 55"/>
          <p:cNvGraphicFramePr>
            <a:graphicFrameLocks/>
          </p:cNvGraphicFramePr>
          <p:nvPr/>
        </p:nvGraphicFramePr>
        <p:xfrm>
          <a:off x="1866900" y="1600200"/>
          <a:ext cx="4781550" cy="281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91" name="Заголовок 1"/>
          <p:cNvSpPr>
            <a:spLocks noGrp="1"/>
          </p:cNvSpPr>
          <p:nvPr>
            <p:ph type="title"/>
          </p:nvPr>
        </p:nvSpPr>
        <p:spPr>
          <a:xfrm>
            <a:off x="205108" y="-7078"/>
            <a:ext cx="11028713" cy="72856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Эффективность маркетинговых кампаний</a:t>
            </a:r>
          </a:p>
        </p:txBody>
      </p:sp>
      <p:sp>
        <p:nvSpPr>
          <p:cNvPr id="224" name="Заголовок 1"/>
          <p:cNvSpPr txBox="1">
            <a:spLocks/>
          </p:cNvSpPr>
          <p:nvPr/>
        </p:nvSpPr>
        <p:spPr>
          <a:xfrm>
            <a:off x="1955560" y="1573159"/>
            <a:ext cx="2311640" cy="379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Динамика конверсии</a:t>
            </a:r>
            <a:endParaRPr kumimoji="0" lang="en-GB" sz="1500" b="0" i="0" u="none" strike="noStrike" kern="1200" cap="none" spc="0" normalizeH="0" baseline="0" noProof="0" dirty="0" smtClean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78" name="Прямоугольник 177"/>
          <p:cNvSpPr/>
          <p:nvPr/>
        </p:nvSpPr>
        <p:spPr>
          <a:xfrm>
            <a:off x="2028990" y="715790"/>
            <a:ext cx="1620000" cy="720000"/>
          </a:xfrm>
          <a:prstGeom prst="rect">
            <a:avLst/>
          </a:prstGeom>
          <a:ln>
            <a:solidFill>
              <a:schemeClr val="tx1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Абонентов в работе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Calibri"/>
              </a:rPr>
              <a:t>313 099</a:t>
            </a:r>
            <a:endParaRPr kumimoji="0" lang="ru-RU" sz="21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Calibri"/>
            </a:endParaRPr>
          </a:p>
        </p:txBody>
      </p:sp>
      <p:sp>
        <p:nvSpPr>
          <p:cNvPr id="179" name="Прямоугольник 178"/>
          <p:cNvSpPr/>
          <p:nvPr/>
        </p:nvSpPr>
        <p:spPr>
          <a:xfrm>
            <a:off x="3701550" y="715790"/>
            <a:ext cx="1620000" cy="720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900" cap="none" spc="-30" normalizeH="0" baseline="0" noProof="0" dirty="0" smtClean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Не отработано, %</a:t>
            </a:r>
            <a:endParaRPr kumimoji="0" lang="ru-RU" sz="1000" b="0" i="0" u="none" strike="noStrike" kern="900" cap="none" spc="-3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Calibri"/>
              </a:rPr>
              <a:t>-1</a:t>
            </a: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Calibri"/>
              </a:rPr>
              <a:t>,</a:t>
            </a: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Calibri"/>
              </a:rPr>
              <a:t>21</a:t>
            </a:r>
            <a:endParaRPr kumimoji="0" lang="ru-RU" sz="21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80" name="Прямоугольник 179"/>
          <p:cNvSpPr/>
          <p:nvPr/>
        </p:nvSpPr>
        <p:spPr>
          <a:xfrm>
            <a:off x="5355246" y="715790"/>
            <a:ext cx="1620000" cy="720000"/>
          </a:xfrm>
          <a:prstGeom prst="rect">
            <a:avLst/>
          </a:prstGeom>
          <a:ln>
            <a:solidFill>
              <a:schemeClr val="tx1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900" cap="none" spc="-2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К</a:t>
            </a:r>
            <a:r>
              <a:rPr kumimoji="0" lang="ru-RU" sz="1000" b="0" i="0" u="none" strike="noStrike" kern="900" cap="none" spc="-20" normalizeH="0" baseline="0" noProof="0" dirty="0" smtClean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онтактов, шт.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Calibri"/>
              </a:rPr>
              <a:t>207 128</a:t>
            </a:r>
            <a:endParaRPr kumimoji="0" lang="ru-RU" sz="2100" b="0" i="0" u="none" strike="noStrike" kern="1200" cap="none" spc="0" normalizeH="0" baseline="0" noProof="0" dirty="0" smtClean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81" name="Прямоугольник 180"/>
          <p:cNvSpPr/>
          <p:nvPr/>
        </p:nvSpPr>
        <p:spPr>
          <a:xfrm>
            <a:off x="7018662" y="715790"/>
            <a:ext cx="1620000" cy="720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Подключений, шт.</a:t>
            </a:r>
            <a:endParaRPr kumimoji="0" lang="ru-RU" sz="1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Calibri"/>
              </a:rPr>
              <a:t>23 729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83" name="Прямоугольник 182"/>
          <p:cNvSpPr/>
          <p:nvPr/>
        </p:nvSpPr>
        <p:spPr>
          <a:xfrm>
            <a:off x="10363056" y="715790"/>
            <a:ext cx="1620000" cy="720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Выручка, тыс. </a:t>
            </a:r>
            <a:r>
              <a:rPr kumimoji="0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₽</a:t>
            </a:r>
            <a:endParaRPr kumimoji="0" lang="ru-RU" sz="1000" b="0" i="0" u="none" strike="noStrike" kern="1200" cap="none" spc="0" normalizeH="0" baseline="0" noProof="0" dirty="0" smtClean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Calibri"/>
              </a:rPr>
              <a:t>3 676</a:t>
            </a:r>
            <a:endParaRPr kumimoji="0" lang="en-GB" sz="1300" b="0" i="0" u="none" strike="noStrike" kern="1200" cap="none" spc="0" normalizeH="0" baseline="0" noProof="0" dirty="0" smtClean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87" name="Заголовок 1"/>
          <p:cNvSpPr txBox="1">
            <a:spLocks/>
          </p:cNvSpPr>
          <p:nvPr/>
        </p:nvSpPr>
        <p:spPr>
          <a:xfrm>
            <a:off x="4333150" y="4139427"/>
            <a:ext cx="1904274" cy="36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Рейтинг партнеров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205110" y="631038"/>
            <a:ext cx="1705621" cy="5864048"/>
            <a:chOff x="205110" y="631038"/>
            <a:chExt cx="1705621" cy="5864048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205110" y="631038"/>
              <a:ext cx="1705621" cy="5864048"/>
              <a:chOff x="205110" y="631038"/>
              <a:chExt cx="1705621" cy="5864048"/>
            </a:xfrm>
          </p:grpSpPr>
          <p:sp>
            <p:nvSpPr>
              <p:cNvPr id="221" name="Скругленный прямоугольник 220"/>
              <p:cNvSpPr/>
              <p:nvPr/>
            </p:nvSpPr>
            <p:spPr>
              <a:xfrm>
                <a:off x="821512" y="2272530"/>
                <a:ext cx="417254" cy="21600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800" cap="none" spc="0" normalizeH="0" baseline="0" noProof="0" dirty="0" smtClean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OTA</a:t>
                </a:r>
                <a:endParaRPr kumimoji="0" lang="en-US" sz="900" b="0" i="0" u="none" strike="noStrike" kern="800" cap="none" spc="0" normalizeH="0" baseline="0" noProof="0" dirty="0">
                  <a:ln>
                    <a:noFill/>
                  </a:ln>
                  <a:solidFill>
                    <a:srgbClr val="FFFFFF">
                      <a:lumMod val="10000"/>
                    </a:srgb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22" name="Скругленный прямоугольник 221"/>
              <p:cNvSpPr/>
              <p:nvPr/>
            </p:nvSpPr>
            <p:spPr>
              <a:xfrm>
                <a:off x="1312703" y="2270146"/>
                <a:ext cx="458948" cy="216000"/>
              </a:xfrm>
              <a:prstGeom prst="roundRect">
                <a:avLst/>
              </a:prstGeom>
              <a:solidFill>
                <a:schemeClr val="bg1">
                  <a:alpha val="70000"/>
                </a:schemeClr>
              </a:solidFill>
              <a:ln>
                <a:solidFill>
                  <a:schemeClr val="accent5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800" cap="none" spc="-400" normalizeH="0" baseline="0" noProof="0" dirty="0">
                  <a:ln>
                    <a:noFill/>
                  </a:ln>
                  <a:solidFill>
                    <a:srgbClr val="FFFFFF">
                      <a:lumMod val="10000"/>
                    </a:srgb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grpSp>
            <p:nvGrpSpPr>
              <p:cNvPr id="310" name="Группа 16"/>
              <p:cNvGrpSpPr/>
              <p:nvPr/>
            </p:nvGrpSpPr>
            <p:grpSpPr>
              <a:xfrm>
                <a:off x="305454" y="1450539"/>
                <a:ext cx="342000" cy="473635"/>
                <a:chOff x="732532" y="342251"/>
                <a:chExt cx="473109" cy="473635"/>
              </a:xfrm>
            </p:grpSpPr>
            <p:sp>
              <p:nvSpPr>
                <p:cNvPr id="312" name="Скругленный прямоугольник 311"/>
                <p:cNvSpPr/>
                <p:nvPr/>
              </p:nvSpPr>
              <p:spPr>
                <a:xfrm>
                  <a:off x="732532" y="342251"/>
                  <a:ext cx="473109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3</a:t>
                  </a: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13" name="Скругленный прямоугольник 312"/>
                <p:cNvSpPr/>
                <p:nvPr/>
              </p:nvSpPr>
              <p:spPr>
                <a:xfrm>
                  <a:off x="732532" y="599886"/>
                  <a:ext cx="473109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7</a:t>
                  </a: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17" name="Заголовок 1"/>
              <p:cNvSpPr txBox="1">
                <a:spLocks/>
              </p:cNvSpPr>
              <p:nvPr/>
            </p:nvSpPr>
            <p:spPr>
              <a:xfrm>
                <a:off x="218643" y="631038"/>
                <a:ext cx="1692088" cy="25955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171616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Год</a:t>
                </a:r>
                <a:endParaRPr kumimoji="0" lang="en-GB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grpSp>
            <p:nvGrpSpPr>
              <p:cNvPr id="327" name="Группа 16"/>
              <p:cNvGrpSpPr/>
              <p:nvPr/>
            </p:nvGrpSpPr>
            <p:grpSpPr>
              <a:xfrm>
                <a:off x="298690" y="2841228"/>
                <a:ext cx="1466197" cy="982100"/>
                <a:chOff x="732532" y="342251"/>
                <a:chExt cx="964073" cy="982100"/>
              </a:xfrm>
            </p:grpSpPr>
            <p:sp>
              <p:nvSpPr>
                <p:cNvPr id="329" name="Скругленный прямоугольник 328"/>
                <p:cNvSpPr/>
                <p:nvPr/>
              </p:nvSpPr>
              <p:spPr>
                <a:xfrm>
                  <a:off x="732532" y="342251"/>
                  <a:ext cx="964073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rIns="7200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9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Антивирус</a:t>
                  </a: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30" name="Скругленный прямоугольник 329"/>
                <p:cNvSpPr/>
                <p:nvPr/>
              </p:nvSpPr>
              <p:spPr>
                <a:xfrm>
                  <a:off x="732532" y="599886"/>
                  <a:ext cx="964073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rIns="7200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9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Игровой тариф</a:t>
                  </a: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31" name="Скругленный прямоугольник 330"/>
                <p:cNvSpPr/>
                <p:nvPr/>
              </p:nvSpPr>
              <p:spPr>
                <a:xfrm>
                  <a:off x="732532" y="852462"/>
                  <a:ext cx="964073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rIns="3600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900" b="0" i="0" u="none" strike="noStrike" kern="1200" cap="none" spc="-30" normalizeH="0" baseline="0" noProof="0" dirty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П</a:t>
                  </a:r>
                  <a:r>
                    <a:rPr kumimoji="0" lang="ru-RU" sz="900" b="0" i="0" u="none" strike="noStrike" kern="1200" cap="none" spc="-3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одписка</a:t>
                  </a:r>
                  <a:endParaRPr kumimoji="0" lang="en-US" sz="9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32" name="Скругленный прямоугольник 331"/>
                <p:cNvSpPr/>
                <p:nvPr/>
              </p:nvSpPr>
              <p:spPr>
                <a:xfrm>
                  <a:off x="732532" y="1108351"/>
                  <a:ext cx="964073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rIns="3600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900" b="0" i="0" u="none" strike="noStrike" kern="1200" cap="none" spc="-3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Каналы</a:t>
                  </a:r>
                  <a:endParaRPr kumimoji="0" lang="en-US" sz="9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92" name="Скругленный прямоугольник 191"/>
              <p:cNvSpPr/>
              <p:nvPr/>
            </p:nvSpPr>
            <p:spPr>
              <a:xfrm>
                <a:off x="300994" y="883429"/>
                <a:ext cx="1476000" cy="216000"/>
              </a:xfrm>
              <a:prstGeom prst="roundRect">
                <a:avLst/>
              </a:prstGeom>
              <a:solidFill>
                <a:schemeClr val="bg1">
                  <a:alpha val="70000"/>
                </a:schemeClr>
              </a:solidFill>
              <a:ln>
                <a:solidFill>
                  <a:schemeClr val="accent5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2018</a:t>
                </a: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10000"/>
                    </a:srgb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grpSp>
            <p:nvGrpSpPr>
              <p:cNvPr id="194" name="Группа 16"/>
              <p:cNvGrpSpPr/>
              <p:nvPr/>
            </p:nvGrpSpPr>
            <p:grpSpPr>
              <a:xfrm>
                <a:off x="679302" y="1450539"/>
                <a:ext cx="342000" cy="473635"/>
                <a:chOff x="732532" y="342251"/>
                <a:chExt cx="473109" cy="473635"/>
              </a:xfrm>
            </p:grpSpPr>
            <p:sp>
              <p:nvSpPr>
                <p:cNvPr id="197" name="Скругленный прямоугольник 196"/>
                <p:cNvSpPr/>
                <p:nvPr/>
              </p:nvSpPr>
              <p:spPr>
                <a:xfrm>
                  <a:off x="732532" y="342251"/>
                  <a:ext cx="473109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4</a:t>
                  </a: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Скругленный прямоугольник 197"/>
                <p:cNvSpPr/>
                <p:nvPr/>
              </p:nvSpPr>
              <p:spPr>
                <a:xfrm>
                  <a:off x="732532" y="599886"/>
                  <a:ext cx="473109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8</a:t>
                  </a: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9" name="Группа 16"/>
              <p:cNvGrpSpPr/>
              <p:nvPr/>
            </p:nvGrpSpPr>
            <p:grpSpPr>
              <a:xfrm>
                <a:off x="1057911" y="1450539"/>
                <a:ext cx="342000" cy="473635"/>
                <a:chOff x="739120" y="342251"/>
                <a:chExt cx="473109" cy="473635"/>
              </a:xfrm>
            </p:grpSpPr>
            <p:sp>
              <p:nvSpPr>
                <p:cNvPr id="200" name="Скругленный прямоугольник 199"/>
                <p:cNvSpPr/>
                <p:nvPr/>
              </p:nvSpPr>
              <p:spPr>
                <a:xfrm>
                  <a:off x="739120" y="342251"/>
                  <a:ext cx="473109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5</a:t>
                  </a: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01" name="Скругленный прямоугольник 200"/>
                <p:cNvSpPr/>
                <p:nvPr/>
              </p:nvSpPr>
              <p:spPr>
                <a:xfrm>
                  <a:off x="739120" y="599886"/>
                  <a:ext cx="473109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9</a:t>
                  </a: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3" name="Скругленный прямоугольник 202"/>
              <p:cNvSpPr/>
              <p:nvPr/>
            </p:nvSpPr>
            <p:spPr>
              <a:xfrm>
                <a:off x="1431759" y="1450539"/>
                <a:ext cx="342000" cy="216000"/>
              </a:xfrm>
              <a:prstGeom prst="roundRect">
                <a:avLst/>
              </a:prstGeom>
              <a:solidFill>
                <a:schemeClr val="bg1">
                  <a:alpha val="70000"/>
                </a:schemeClr>
              </a:solidFill>
              <a:ln>
                <a:solidFill>
                  <a:schemeClr val="accent5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6</a:t>
                </a: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10000"/>
                    </a:srgb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06" name="Заголовок 1"/>
              <p:cNvSpPr txBox="1">
                <a:spLocks/>
              </p:cNvSpPr>
              <p:nvPr/>
            </p:nvSpPr>
            <p:spPr>
              <a:xfrm>
                <a:off x="218643" y="1193011"/>
                <a:ext cx="1692088" cy="25955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171616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Месяц</a:t>
                </a:r>
                <a:endParaRPr kumimoji="0" lang="en-GB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16" name="Заголовок 1"/>
              <p:cNvSpPr txBox="1">
                <a:spLocks/>
              </p:cNvSpPr>
              <p:nvPr/>
            </p:nvSpPr>
            <p:spPr>
              <a:xfrm>
                <a:off x="205110" y="2014542"/>
                <a:ext cx="1692088" cy="25955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171616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Услуга</a:t>
                </a:r>
                <a:endParaRPr kumimoji="0" lang="en-GB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18" name="Скругленный прямоугольник 217"/>
              <p:cNvSpPr/>
              <p:nvPr/>
            </p:nvSpPr>
            <p:spPr>
              <a:xfrm>
                <a:off x="302420" y="2272530"/>
                <a:ext cx="435276" cy="21600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800" cap="none" spc="0" normalizeH="0" baseline="0" noProof="0" dirty="0" smtClean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IPTV</a:t>
                </a:r>
                <a:endParaRPr kumimoji="0" lang="en-US" sz="900" b="0" i="0" u="none" strike="noStrike" kern="800" cap="none" spc="0" normalizeH="0" baseline="0" noProof="0" dirty="0">
                  <a:ln>
                    <a:noFill/>
                  </a:ln>
                  <a:solidFill>
                    <a:srgbClr val="FFFFFF">
                      <a:lumMod val="10000"/>
                    </a:srgb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4" name="Заголовок 1"/>
              <p:cNvSpPr txBox="1">
                <a:spLocks/>
              </p:cNvSpPr>
              <p:nvPr/>
            </p:nvSpPr>
            <p:spPr>
              <a:xfrm>
                <a:off x="218643" y="2588433"/>
                <a:ext cx="1692088" cy="25955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171616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Тип акции</a:t>
                </a:r>
                <a:endParaRPr kumimoji="0" lang="en-GB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grpSp>
            <p:nvGrpSpPr>
              <p:cNvPr id="235" name="Группа 16"/>
              <p:cNvGrpSpPr/>
              <p:nvPr/>
            </p:nvGrpSpPr>
            <p:grpSpPr>
              <a:xfrm>
                <a:off x="289166" y="4169965"/>
                <a:ext cx="1475722" cy="982100"/>
                <a:chOff x="732532" y="342251"/>
                <a:chExt cx="964073" cy="982100"/>
              </a:xfrm>
            </p:grpSpPr>
            <p:sp>
              <p:nvSpPr>
                <p:cNvPr id="236" name="Скругленный прямоугольник 235"/>
                <p:cNvSpPr/>
                <p:nvPr/>
              </p:nvSpPr>
              <p:spPr>
                <a:xfrm>
                  <a:off x="732532" y="342251"/>
                  <a:ext cx="964073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rIns="7200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Upsale</a:t>
                  </a: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38" name="Скругленный прямоугольник 237"/>
                <p:cNvSpPr/>
                <p:nvPr/>
              </p:nvSpPr>
              <p:spPr>
                <a:xfrm>
                  <a:off x="732532" y="599886"/>
                  <a:ext cx="964073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rIns="7200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Vip</a:t>
                  </a:r>
                  <a:r>
                    <a:rPr kumimoji="0" lang="en-US" sz="9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 </a:t>
                  </a:r>
                  <a:r>
                    <a:rPr kumimoji="0" lang="en-US" sz="900" b="0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Viasat</a:t>
                  </a: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39" name="Скругленный прямоугольник 238"/>
                <p:cNvSpPr/>
                <p:nvPr/>
              </p:nvSpPr>
              <p:spPr>
                <a:xfrm>
                  <a:off x="732532" y="852462"/>
                  <a:ext cx="964073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rIns="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800" cap="none" spc="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Home</a:t>
                  </a:r>
                  <a:r>
                    <a:rPr kumimoji="0" lang="ru-RU" sz="900" b="0" i="0" u="none" strike="noStrike" kern="800" cap="none" spc="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 </a:t>
                  </a:r>
                  <a:r>
                    <a:rPr kumimoji="0" lang="ru-RU" sz="900" b="0" i="0" u="none" strike="noStrike" kern="800" cap="none" spc="0" normalizeH="0" baseline="0" noProof="0" dirty="0" err="1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"/>
                      <a:ea typeface="Times New Roman"/>
                      <a:cs typeface="Calibri"/>
                    </a:rPr>
                    <a:t>of</a:t>
                  </a:r>
                  <a:r>
                    <a:rPr kumimoji="0" lang="ru-RU" sz="900" b="0" i="0" u="none" strike="noStrike" kern="8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"/>
                      <a:ea typeface="Times New Roman"/>
                      <a:cs typeface="Calibri"/>
                    </a:rPr>
                    <a:t> HBO</a:t>
                  </a:r>
                  <a:endParaRPr kumimoji="0" lang="en-US" sz="900" b="0" i="0" u="none" strike="noStrike" kern="8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46" name="Скругленный прямоугольник 245"/>
                <p:cNvSpPr/>
                <p:nvPr/>
              </p:nvSpPr>
              <p:spPr>
                <a:xfrm>
                  <a:off x="732532" y="1108351"/>
                  <a:ext cx="964073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rIns="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900" b="0" i="0" u="none" strike="noStrike" kern="1200" cap="none" spc="-30" normalizeH="0" baseline="0" noProof="0" dirty="0" err="1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Безлимитная</a:t>
                  </a:r>
                  <a:r>
                    <a:rPr kumimoji="0" lang="ru-RU" sz="900" b="0" i="0" u="none" strike="noStrike" kern="1200" cap="none" spc="-3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 Россия</a:t>
                  </a:r>
                  <a:endParaRPr kumimoji="0" lang="en-US" sz="9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0" name="Заголовок 1"/>
              <p:cNvSpPr txBox="1">
                <a:spLocks/>
              </p:cNvSpPr>
              <p:nvPr/>
            </p:nvSpPr>
            <p:spPr>
              <a:xfrm>
                <a:off x="218643" y="3917170"/>
                <a:ext cx="1692088" cy="25955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171616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Продукт</a:t>
                </a:r>
                <a:endParaRPr kumimoji="0" lang="en-GB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grpSp>
            <p:nvGrpSpPr>
              <p:cNvPr id="260" name="Группа 16"/>
              <p:cNvGrpSpPr/>
              <p:nvPr/>
            </p:nvGrpSpPr>
            <p:grpSpPr>
              <a:xfrm>
                <a:off x="289165" y="5512986"/>
                <a:ext cx="1478104" cy="982100"/>
                <a:chOff x="732532" y="342251"/>
                <a:chExt cx="964073" cy="982100"/>
              </a:xfrm>
            </p:grpSpPr>
            <p:sp>
              <p:nvSpPr>
                <p:cNvPr id="261" name="Скругленный прямоугольник 260"/>
                <p:cNvSpPr/>
                <p:nvPr/>
              </p:nvSpPr>
              <p:spPr>
                <a:xfrm>
                  <a:off x="732532" y="342251"/>
                  <a:ext cx="964073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rIns="7200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900" b="0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Атента</a:t>
                  </a: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01" name="Скругленный прямоугольник 400"/>
                <p:cNvSpPr/>
                <p:nvPr/>
              </p:nvSpPr>
              <p:spPr>
                <a:xfrm>
                  <a:off x="732532" y="599886"/>
                  <a:ext cx="964073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rIns="7200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9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Гран</a:t>
                  </a: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02" name="Скругленный прямоугольник 401"/>
                <p:cNvSpPr/>
                <p:nvPr/>
              </p:nvSpPr>
              <p:spPr>
                <a:xfrm>
                  <a:off x="732532" y="852462"/>
                  <a:ext cx="964073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rIns="3600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900" b="0" i="0" u="none" strike="noStrike" kern="800" cap="none" spc="-3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КЦ Креатив</a:t>
                  </a:r>
                  <a:endParaRPr kumimoji="0" lang="en-US" sz="900" b="0" i="0" u="none" strike="noStrike" kern="800" cap="none" spc="-30" normalizeH="0" baseline="0" noProof="0" dirty="0">
                    <a:ln>
                      <a:noFill/>
                    </a:ln>
                    <a:solidFill>
                      <a:srgbClr val="171616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03" name="Скругленный прямоугольник 402"/>
                <p:cNvSpPr/>
                <p:nvPr/>
              </p:nvSpPr>
              <p:spPr>
                <a:xfrm>
                  <a:off x="732532" y="1108351"/>
                  <a:ext cx="964073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rIns="3600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900" b="0" i="0" u="none" strike="noStrike" kern="1200" cap="none" spc="-3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Л </a:t>
                  </a:r>
                  <a:r>
                    <a:rPr kumimoji="0" lang="ru-RU" sz="900" b="0" i="0" u="none" strike="noStrike" kern="1200" cap="none" spc="-30" normalizeH="0" baseline="0" noProof="0" dirty="0" err="1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Центрикс</a:t>
                  </a:r>
                  <a:endParaRPr kumimoji="0" lang="en-US" sz="9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4" name="Заголовок 1"/>
              <p:cNvSpPr txBox="1">
                <a:spLocks/>
              </p:cNvSpPr>
              <p:nvPr/>
            </p:nvSpPr>
            <p:spPr>
              <a:xfrm>
                <a:off x="218643" y="5260191"/>
                <a:ext cx="1692088" cy="25955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171616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Агент</a:t>
                </a:r>
                <a:endParaRPr kumimoji="0" lang="en-GB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sp>
          <p:nvSpPr>
            <p:cNvPr id="217" name="Скругленный прямоугольник 216"/>
            <p:cNvSpPr/>
            <p:nvPr/>
          </p:nvSpPr>
          <p:spPr>
            <a:xfrm>
              <a:off x="305454" y="2274908"/>
              <a:ext cx="427671" cy="216000"/>
            </a:xfrm>
            <a:prstGeom prst="roundRect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chemeClr val="accent5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800" cap="none" spc="-400" normalizeH="0" baseline="0" noProof="0" dirty="0">
                <a:ln>
                  <a:noFill/>
                </a:ln>
                <a:solidFill>
                  <a:srgbClr val="FFFFFF">
                    <a:lumMod val="1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04" name="Скругленный прямоугольник 203"/>
            <p:cNvSpPr/>
            <p:nvPr/>
          </p:nvSpPr>
          <p:spPr>
            <a:xfrm>
              <a:off x="1431759" y="1708174"/>
              <a:ext cx="342000" cy="216000"/>
            </a:xfrm>
            <a:prstGeom prst="roundRect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chemeClr val="accent5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800" cap="none" spc="-30" normalizeH="0" baseline="0" noProof="0" dirty="0" smtClean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10</a:t>
              </a:r>
              <a:endParaRPr kumimoji="0" lang="en-US" sz="1000" b="0" i="0" u="none" strike="noStrike" kern="800" cap="none" spc="-3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20" name="Скругленный прямоугольник 219"/>
            <p:cNvSpPr/>
            <p:nvPr/>
          </p:nvSpPr>
          <p:spPr>
            <a:xfrm>
              <a:off x="819136" y="2272527"/>
              <a:ext cx="416504" cy="216000"/>
            </a:xfrm>
            <a:prstGeom prst="roundRect">
              <a:avLst/>
            </a:prstGeom>
            <a:noFill/>
            <a:ln>
              <a:solidFill>
                <a:schemeClr val="accent5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800" cap="none" spc="-400" normalizeH="0" baseline="0" noProof="0" dirty="0">
                <a:ln>
                  <a:noFill/>
                </a:ln>
                <a:solidFill>
                  <a:srgbClr val="FFFFFF">
                    <a:lumMod val="1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27" name="Скругленный прямоугольник 226"/>
            <p:cNvSpPr/>
            <p:nvPr/>
          </p:nvSpPr>
          <p:spPr>
            <a:xfrm>
              <a:off x="1293019" y="2272530"/>
              <a:ext cx="500063" cy="216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800" cap="none" spc="0" normalizeH="0" baseline="0" noProof="0" dirty="0" smtClean="0">
                  <a:ln>
                    <a:noFill/>
                  </a:ln>
                  <a:solidFill>
                    <a:srgbClr val="FFFFFF">
                      <a:lumMod val="10000"/>
                    </a:srgb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ШПД</a:t>
              </a:r>
              <a:endParaRPr kumimoji="0" lang="en-US" sz="900" b="0" i="0" u="none" strike="noStrike" kern="800" cap="none" spc="0" normalizeH="0" baseline="0" noProof="0" dirty="0">
                <a:ln>
                  <a:noFill/>
                </a:ln>
                <a:solidFill>
                  <a:srgbClr val="FFFFFF">
                    <a:lumMod val="1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95" name="Группа 94"/>
          <p:cNvGrpSpPr/>
          <p:nvPr/>
        </p:nvGrpSpPr>
        <p:grpSpPr>
          <a:xfrm>
            <a:off x="10427064" y="2276804"/>
            <a:ext cx="144000" cy="4248000"/>
            <a:chOff x="10439380" y="2547937"/>
            <a:chExt cx="144000" cy="4014772"/>
          </a:xfrm>
        </p:grpSpPr>
        <p:sp>
          <p:nvSpPr>
            <p:cNvPr id="74" name="Овал 73"/>
            <p:cNvSpPr/>
            <p:nvPr/>
          </p:nvSpPr>
          <p:spPr>
            <a:xfrm>
              <a:off x="10439380" y="2547937"/>
              <a:ext cx="144000" cy="144000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5" name="Овал 74"/>
            <p:cNvSpPr/>
            <p:nvPr/>
          </p:nvSpPr>
          <p:spPr>
            <a:xfrm>
              <a:off x="10439380" y="2800350"/>
              <a:ext cx="144000" cy="144000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6" name="Овал 75"/>
            <p:cNvSpPr/>
            <p:nvPr/>
          </p:nvSpPr>
          <p:spPr>
            <a:xfrm>
              <a:off x="10439380" y="3067050"/>
              <a:ext cx="144000" cy="144000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7" name="Овал 76"/>
            <p:cNvSpPr/>
            <p:nvPr/>
          </p:nvSpPr>
          <p:spPr>
            <a:xfrm>
              <a:off x="10439380" y="3324226"/>
              <a:ext cx="144000" cy="144000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8" name="Овал 77"/>
            <p:cNvSpPr/>
            <p:nvPr/>
          </p:nvSpPr>
          <p:spPr>
            <a:xfrm>
              <a:off x="10439380" y="3571876"/>
              <a:ext cx="144000" cy="144000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9" name="Овал 78"/>
            <p:cNvSpPr/>
            <p:nvPr/>
          </p:nvSpPr>
          <p:spPr>
            <a:xfrm>
              <a:off x="10439380" y="3829052"/>
              <a:ext cx="144000" cy="144000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0" name="Овал 79"/>
            <p:cNvSpPr/>
            <p:nvPr/>
          </p:nvSpPr>
          <p:spPr>
            <a:xfrm>
              <a:off x="10439380" y="4081463"/>
              <a:ext cx="144000" cy="144000"/>
            </a:xfrm>
            <a:prstGeom prst="ellipse">
              <a:avLst/>
            </a:prstGeom>
            <a:solidFill>
              <a:schemeClr val="accent2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1" name="Овал 80"/>
            <p:cNvSpPr/>
            <p:nvPr/>
          </p:nvSpPr>
          <p:spPr>
            <a:xfrm>
              <a:off x="10439380" y="4348165"/>
              <a:ext cx="144000" cy="144000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2" name="Овал 81"/>
            <p:cNvSpPr/>
            <p:nvPr/>
          </p:nvSpPr>
          <p:spPr>
            <a:xfrm>
              <a:off x="10439380" y="4605338"/>
              <a:ext cx="144000" cy="144000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3" name="Овал 82"/>
            <p:cNvSpPr/>
            <p:nvPr/>
          </p:nvSpPr>
          <p:spPr>
            <a:xfrm>
              <a:off x="10439380" y="4867277"/>
              <a:ext cx="144000" cy="144000"/>
            </a:xfrm>
            <a:prstGeom prst="ellipse">
              <a:avLst/>
            </a:prstGeom>
            <a:solidFill>
              <a:schemeClr val="bg2">
                <a:lumMod val="8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4" name="Овал 83"/>
            <p:cNvSpPr/>
            <p:nvPr/>
          </p:nvSpPr>
          <p:spPr>
            <a:xfrm>
              <a:off x="10439380" y="5129214"/>
              <a:ext cx="144000" cy="144000"/>
            </a:xfrm>
            <a:prstGeom prst="ellipse">
              <a:avLst/>
            </a:prstGeom>
            <a:solidFill>
              <a:schemeClr val="bg2">
                <a:lumMod val="8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5" name="Овал 84"/>
            <p:cNvSpPr/>
            <p:nvPr/>
          </p:nvSpPr>
          <p:spPr>
            <a:xfrm>
              <a:off x="10439380" y="5386390"/>
              <a:ext cx="144000" cy="144000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6" name="Овал 85"/>
            <p:cNvSpPr/>
            <p:nvPr/>
          </p:nvSpPr>
          <p:spPr>
            <a:xfrm>
              <a:off x="10439380" y="5648329"/>
              <a:ext cx="144000" cy="144000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7" name="Овал 86"/>
            <p:cNvSpPr/>
            <p:nvPr/>
          </p:nvSpPr>
          <p:spPr>
            <a:xfrm>
              <a:off x="10439380" y="5900742"/>
              <a:ext cx="144000" cy="144000"/>
            </a:xfrm>
            <a:prstGeom prst="ellipse">
              <a:avLst/>
            </a:prstGeom>
            <a:solidFill>
              <a:schemeClr val="accent2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8" name="Овал 87"/>
            <p:cNvSpPr/>
            <p:nvPr/>
          </p:nvSpPr>
          <p:spPr>
            <a:xfrm>
              <a:off x="10439380" y="6158298"/>
              <a:ext cx="144000" cy="144000"/>
            </a:xfrm>
            <a:prstGeom prst="ellipse">
              <a:avLst/>
            </a:prstGeom>
            <a:solidFill>
              <a:schemeClr val="accent2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9" name="Овал 88"/>
            <p:cNvSpPr/>
            <p:nvPr/>
          </p:nvSpPr>
          <p:spPr>
            <a:xfrm>
              <a:off x="10439380" y="6418709"/>
              <a:ext cx="144000" cy="144000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cxnSp>
        <p:nvCxnSpPr>
          <p:cNvPr id="3" name="Прямая соединительная линия 2"/>
          <p:cNvCxnSpPr/>
          <p:nvPr/>
        </p:nvCxnSpPr>
        <p:spPr>
          <a:xfrm>
            <a:off x="2055672" y="3638128"/>
            <a:ext cx="442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Прямоугольник 89"/>
          <p:cNvSpPr/>
          <p:nvPr/>
        </p:nvSpPr>
        <p:spPr>
          <a:xfrm>
            <a:off x="1897198" y="631038"/>
            <a:ext cx="10136758" cy="88731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635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</a:t>
            </a:r>
          </a:p>
        </p:txBody>
      </p:sp>
      <p:sp>
        <p:nvSpPr>
          <p:cNvPr id="91" name="Прямоугольник 90"/>
          <p:cNvSpPr/>
          <p:nvPr/>
        </p:nvSpPr>
        <p:spPr>
          <a:xfrm>
            <a:off x="1897199" y="1623012"/>
            <a:ext cx="4886442" cy="5065361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35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FF635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6" name="Прямоугольник 95"/>
          <p:cNvSpPr/>
          <p:nvPr/>
        </p:nvSpPr>
        <p:spPr>
          <a:xfrm>
            <a:off x="6913571" y="1623012"/>
            <a:ext cx="5119403" cy="5065361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35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3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FF635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60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Группа 93"/>
          <p:cNvGrpSpPr/>
          <p:nvPr/>
        </p:nvGrpSpPr>
        <p:grpSpPr>
          <a:xfrm>
            <a:off x="1942352" y="3705227"/>
            <a:ext cx="3249153" cy="3054388"/>
            <a:chOff x="1999153" y="3829052"/>
            <a:chExt cx="3239597" cy="3054388"/>
          </a:xfrm>
        </p:grpSpPr>
        <p:graphicFrame>
          <p:nvGraphicFramePr>
            <p:cNvPr id="92" name="Диаграмма 91"/>
            <p:cNvGraphicFramePr/>
            <p:nvPr/>
          </p:nvGraphicFramePr>
          <p:xfrm>
            <a:off x="2900191" y="3829052"/>
            <a:ext cx="2338559" cy="305438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26" name="Заголовок 1"/>
            <p:cNvSpPr txBox="1">
              <a:spLocks/>
            </p:cNvSpPr>
            <p:nvPr/>
          </p:nvSpPr>
          <p:spPr>
            <a:xfrm>
              <a:off x="1999153" y="4216953"/>
              <a:ext cx="2016000" cy="360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5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Воронка продаж, %</a:t>
              </a:r>
            </a:p>
          </p:txBody>
        </p:sp>
        <p:sp>
          <p:nvSpPr>
            <p:cNvPr id="58" name="TextBox 40"/>
            <p:cNvSpPr txBox="1"/>
            <p:nvPr/>
          </p:nvSpPr>
          <p:spPr>
            <a:xfrm>
              <a:off x="2009774" y="4884762"/>
              <a:ext cx="1061288" cy="33539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 b="0" i="0" u="none" strike="noStrike" kern="1200" spc="0" baseline="0">
                  <a:solidFill>
                    <a:srgbClr val="171616"/>
                  </a:solidFill>
                  <a:latin typeface="+mn-lt"/>
                  <a:ea typeface="+mn-ea"/>
                  <a:cs typeface="+mn-cs"/>
                </a:defRPr>
              </a:pPr>
              <a:r>
                <a:rPr kumimoji="0" lang="ru-RU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Обработано</a:t>
              </a:r>
              <a:endPara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9" name="TextBox 40"/>
            <p:cNvSpPr txBox="1"/>
            <p:nvPr/>
          </p:nvSpPr>
          <p:spPr>
            <a:xfrm>
              <a:off x="2009775" y="5578824"/>
              <a:ext cx="928677" cy="32699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 b="0" i="0" u="none" strike="noStrike" kern="1200" spc="0" baseline="0">
                  <a:solidFill>
                    <a:srgbClr val="171616"/>
                  </a:solidFill>
                  <a:latin typeface="+mn-lt"/>
                  <a:ea typeface="+mn-ea"/>
                  <a:cs typeface="+mn-cs"/>
                </a:defRPr>
              </a:pPr>
              <a:r>
                <a:rPr kumimoji="0" lang="ru-RU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Контактов</a:t>
              </a:r>
              <a:endPara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0" name="TextBox 40"/>
            <p:cNvSpPr txBox="1"/>
            <p:nvPr/>
          </p:nvSpPr>
          <p:spPr>
            <a:xfrm>
              <a:off x="2009775" y="6244973"/>
              <a:ext cx="928677" cy="32699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 b="0" i="0" u="none" strike="noStrike" kern="1200" spc="0" baseline="0">
                  <a:solidFill>
                    <a:srgbClr val="171616"/>
                  </a:solidFill>
                  <a:latin typeface="+mn-lt"/>
                  <a:ea typeface="+mn-ea"/>
                  <a:cs typeface="+mn-cs"/>
                </a:defRPr>
              </a:pPr>
              <a:r>
                <a:rPr kumimoji="0" lang="ru-RU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Продаж</a:t>
              </a:r>
              <a:endPara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1" name="TextBox 40"/>
            <p:cNvSpPr txBox="1"/>
            <p:nvPr/>
          </p:nvSpPr>
          <p:spPr>
            <a:xfrm>
              <a:off x="3065401" y="4865713"/>
              <a:ext cx="971560" cy="34604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 b="0" i="0" u="none" strike="noStrike" kern="1200" spc="0" baseline="0">
                  <a:solidFill>
                    <a:srgbClr val="171616"/>
                  </a:solidFill>
                  <a:latin typeface="+mn-lt"/>
                  <a:ea typeface="+mn-ea"/>
                  <a:cs typeface="+mn-cs"/>
                </a:defRPr>
              </a:pPr>
              <a:r>
                <a:rPr kumimoji="0" lang="ru-R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0,99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2" name="TextBox 40"/>
            <p:cNvSpPr txBox="1"/>
            <p:nvPr/>
          </p:nvSpPr>
          <p:spPr>
            <a:xfrm>
              <a:off x="3096725" y="5559315"/>
              <a:ext cx="885825" cy="32699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 b="0" i="0" u="none" strike="noStrike" kern="1200" spc="0" baseline="0">
                  <a:solidFill>
                    <a:srgbClr val="171616"/>
                  </a:solidFill>
                  <a:latin typeface="+mn-lt"/>
                  <a:ea typeface="+mn-ea"/>
                  <a:cs typeface="+mn-cs"/>
                </a:defRPr>
              </a:pPr>
              <a:r>
                <a:rPr kumimoji="0" lang="ru-R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0,66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3" name="TextBox 40"/>
            <p:cNvSpPr txBox="1"/>
            <p:nvPr/>
          </p:nvSpPr>
          <p:spPr>
            <a:xfrm>
              <a:off x="2783870" y="6242260"/>
              <a:ext cx="1076325" cy="32699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 b="0" i="0" u="none" strike="noStrike" kern="1200" spc="0" baseline="0">
                  <a:solidFill>
                    <a:srgbClr val="171616"/>
                  </a:solidFill>
                  <a:latin typeface="+mn-lt"/>
                  <a:ea typeface="+mn-ea"/>
                  <a:cs typeface="+mn-cs"/>
                </a:defRPr>
              </a:pPr>
              <a:r>
                <a:rPr kumimoji="0" lang="ru-R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0,08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aphicFrame>
        <p:nvGraphicFramePr>
          <p:cNvPr id="73" name="Диаграмма 72"/>
          <p:cNvGraphicFramePr/>
          <p:nvPr/>
        </p:nvGraphicFramePr>
        <p:xfrm>
          <a:off x="10945460" y="2103429"/>
          <a:ext cx="1584000" cy="435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06" name="Таблица 405"/>
          <p:cNvGraphicFramePr>
            <a:graphicFrameLocks noGrp="1"/>
          </p:cNvGraphicFramePr>
          <p:nvPr>
            <p:extLst/>
          </p:nvPr>
        </p:nvGraphicFramePr>
        <p:xfrm>
          <a:off x="7002780" y="1620766"/>
          <a:ext cx="4959732" cy="49720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09116">
                  <a:extLst>
                    <a:ext uri="{9D8B030D-6E8A-4147-A177-3AD203B41FA5}">
                      <a16:colId xmlns:a16="http://schemas.microsoft.com/office/drawing/2014/main" val="3396566963"/>
                    </a:ext>
                  </a:extLst>
                </a:gridCol>
                <a:gridCol w="950976">
                  <a:extLst>
                    <a:ext uri="{9D8B030D-6E8A-4147-A177-3AD203B41FA5}">
                      <a16:colId xmlns:a16="http://schemas.microsoft.com/office/drawing/2014/main" val="4200521518"/>
                    </a:ext>
                  </a:extLst>
                </a:gridCol>
                <a:gridCol w="7955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61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512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latin typeface="+mn-lt"/>
                          <a:ea typeface="Calibri"/>
                          <a:cs typeface="Times New Roman"/>
                        </a:rPr>
                        <a:t>Продукт</a:t>
                      </a:r>
                      <a:endParaRPr lang="ru-RU" sz="105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72000" marB="39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kern="900" spc="-2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Segoe UI" pitchFamily="34" charset="0"/>
                        </a:rPr>
                        <a:t>Конверсия от контактов, %</a:t>
                      </a:r>
                      <a:endParaRPr lang="ru-RU" sz="1050" b="0" i="0" kern="900" spc="-20" baseline="0" dirty="0" smtClean="0">
                        <a:solidFill>
                          <a:schemeClr val="tx1"/>
                        </a:solidFill>
                        <a:latin typeface="+mn-lt"/>
                        <a:ea typeface="Calibri"/>
                        <a:cs typeface="Segoe UI" pitchFamily="34" charset="0"/>
                      </a:endParaRPr>
                    </a:p>
                  </a:txBody>
                  <a:tcPr marL="68400" marR="0" marT="72000" marB="39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50" b="0" i="0" kern="900" spc="-2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Segoe UI" pitchFamily="34" charset="0"/>
                        </a:rPr>
                        <a:t>Выручка, ₽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72000" marB="39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kern="900" spc="-2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Segoe UI" pitchFamily="34" charset="0"/>
                        </a:rPr>
                        <a:t>Выполнение выручки,  %</a:t>
                      </a:r>
                      <a:endParaRPr lang="ru-RU" sz="1050" b="0" i="0" kern="900" spc="-20" baseline="0" dirty="0" smtClean="0">
                        <a:solidFill>
                          <a:schemeClr val="tx1"/>
                        </a:solidFill>
                        <a:latin typeface="+mn-lt"/>
                        <a:ea typeface="Calibri"/>
                        <a:cs typeface="Segoe UI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72000" marB="39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kern="800" spc="-4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Segoe UI" pitchFamily="34" charset="0"/>
                        </a:rPr>
                        <a:t>Подключений</a:t>
                      </a:r>
                      <a:endParaRPr lang="ru-RU" sz="1050" b="0" i="0" kern="800" spc="-40" baseline="0" dirty="0" smtClean="0">
                        <a:solidFill>
                          <a:schemeClr val="tx1"/>
                        </a:solidFill>
                        <a:latin typeface="+mn-lt"/>
                        <a:ea typeface="Calibri"/>
                        <a:cs typeface="Segoe UI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72000" marB="39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1950372"/>
                  </a:ext>
                </a:extLst>
              </a:tr>
              <a:tr h="2734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i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Антивирус</a:t>
                      </a:r>
                      <a:endParaRPr lang="ru-RU" sz="10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17,5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15 </a:t>
                      </a: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823 854   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103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    134 332   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4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i="0" dirty="0" err="1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Home</a:t>
                      </a:r>
                      <a:r>
                        <a:rPr lang="ru-RU" sz="1000" i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ru-RU" sz="1000" i="0" dirty="0" err="1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of</a:t>
                      </a:r>
                      <a:r>
                        <a:rPr lang="ru-RU" sz="1000" i="0" baseline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ru-RU" sz="1000" i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HBO</a:t>
                      </a:r>
                      <a:endParaRPr lang="ru-RU" sz="10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6,9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4 </a:t>
                      </a: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598 772   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290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18149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4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i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Год кино 2018</a:t>
                      </a:r>
                      <a:endParaRPr lang="ru-RU" sz="10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11,7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 </a:t>
                      </a: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954 847   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344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8872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4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i="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Vip</a:t>
                      </a:r>
                      <a:r>
                        <a:rPr lang="ru-RU" sz="1000" i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ru-RU" sz="1000" i="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Viasat</a:t>
                      </a:r>
                      <a:endParaRPr lang="ru-RU" sz="10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7,2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 </a:t>
                      </a: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121 757   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301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4427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4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i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Лето в подарок</a:t>
                      </a:r>
                      <a:endParaRPr lang="ru-RU" sz="10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18,9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 </a:t>
                      </a: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062 076   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914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8355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34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i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Выгодная фильмотека</a:t>
                      </a:r>
                      <a:endParaRPr lang="ru-RU" sz="10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7,1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 </a:t>
                      </a: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002 331   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297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7885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34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i="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Безлимитная</a:t>
                      </a:r>
                      <a:r>
                        <a:rPr lang="ru-RU" sz="1000" i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 Россия</a:t>
                      </a:r>
                      <a:endParaRPr lang="ru-RU" sz="10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6,0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562 </a:t>
                      </a: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809   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62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3584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34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i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Настрой кино</a:t>
                      </a:r>
                      <a:endParaRPr lang="ru-RU" sz="10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6,2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401 </a:t>
                      </a: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369   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214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1584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34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i="0" dirty="0" err="1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Безлимитный</a:t>
                      </a:r>
                      <a:r>
                        <a:rPr lang="ru-RU" sz="1000" i="0" baseline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 Урал</a:t>
                      </a:r>
                      <a:endParaRPr lang="ru-RU" sz="10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7,6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265 </a:t>
                      </a: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212   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397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1908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34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i="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Upsale</a:t>
                      </a:r>
                      <a:r>
                        <a:rPr lang="ru-RU" sz="1000" i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 ТП ШПД</a:t>
                      </a:r>
                      <a:endParaRPr lang="ru-RU" sz="10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8,3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83 </a:t>
                      </a: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051   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75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980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34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i="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Киномания</a:t>
                      </a:r>
                      <a:endParaRPr lang="ru-RU" sz="10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1,7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42 </a:t>
                      </a: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966   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96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195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34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i="0" kern="900" spc="-30" baseline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Волшебный </a:t>
                      </a:r>
                      <a:r>
                        <a:rPr lang="ru-RU" sz="1000" i="0" kern="900" spc="-30" baseline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мир </a:t>
                      </a:r>
                      <a:r>
                        <a:rPr lang="ru-RU" sz="1000" i="0" kern="900" spc="-30" baseline="0" dirty="0" err="1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Disney</a:t>
                      </a:r>
                      <a:endParaRPr lang="ru-RU" sz="1000" i="0" kern="900" spc="-30" baseline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4,0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39 </a:t>
                      </a: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592   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142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261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34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i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Сделано в России</a:t>
                      </a:r>
                      <a:endParaRPr lang="ru-RU" sz="10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4,9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10 </a:t>
                      </a: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805   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189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51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34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i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Игровой</a:t>
                      </a:r>
                      <a:endParaRPr lang="ru-RU" sz="10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1,2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8 </a:t>
                      </a: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136   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31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64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34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i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Опция +100</a:t>
                      </a:r>
                      <a:endParaRPr lang="ru-RU" sz="10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2,9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 </a:t>
                      </a: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949   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30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23</a:t>
                      </a:r>
                      <a:endParaRPr lang="ru-RU" sz="105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8713713"/>
                  </a:ext>
                </a:extLst>
              </a:tr>
              <a:tr h="2650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b="0" i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Итог по кампаниям</a:t>
                      </a:r>
                      <a:endParaRPr lang="ru-RU" sz="1050" b="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b="0" i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13,0</a:t>
                      </a:r>
                      <a:endParaRPr lang="ru-RU" sz="1050" b="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00" marR="180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0" i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26 </a:t>
                      </a:r>
                      <a:r>
                        <a:rPr lang="ru-RU" sz="1050" b="0" i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979 527   </a:t>
                      </a:r>
                      <a:endParaRPr lang="ru-RU" sz="1050" b="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b="0" i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136</a:t>
                      </a:r>
                      <a:endParaRPr lang="ru-RU" sz="1050" b="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b="0" i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  190 670   </a:t>
                      </a:r>
                      <a:endParaRPr lang="ru-RU" sz="1050" b="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00" marR="68400" marT="396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4247688"/>
                  </a:ext>
                </a:extLst>
              </a:tr>
            </a:tbl>
          </a:graphicData>
        </a:graphic>
      </p:graphicFrame>
      <p:graphicFrame>
        <p:nvGraphicFramePr>
          <p:cNvPr id="72" name="Диаграмма 71"/>
          <p:cNvGraphicFramePr/>
          <p:nvPr/>
        </p:nvGraphicFramePr>
        <p:xfrm>
          <a:off x="8253396" y="2103429"/>
          <a:ext cx="710903" cy="435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4343400" y="4652439"/>
          <a:ext cx="1249380" cy="203593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49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3899">
                <a:tc>
                  <a:txBody>
                    <a:bodyPr/>
                    <a:lstStyle/>
                    <a:p>
                      <a:pPr algn="l"/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Антенна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0000" marR="90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30">
                <a:tc>
                  <a:txBody>
                    <a:bodyPr/>
                    <a:lstStyle/>
                    <a:p>
                      <a:pPr algn="l"/>
                      <a:r>
                        <a:rPr lang="ru-RU" sz="1100" dirty="0" smtClean="0"/>
                        <a:t>Смарт про</a:t>
                      </a:r>
                      <a:endParaRPr lang="ru-RU" sz="1100" dirty="0"/>
                    </a:p>
                  </a:txBody>
                  <a:tcPr marL="90000" marR="9000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742">
                <a:tc>
                  <a:txBody>
                    <a:bodyPr/>
                    <a:lstStyle/>
                    <a:p>
                      <a:pPr algn="l"/>
                      <a:r>
                        <a:rPr lang="ru-RU" sz="1100" dirty="0" err="1" smtClean="0"/>
                        <a:t>Юником</a:t>
                      </a:r>
                      <a:r>
                        <a:rPr lang="ru-RU" sz="1100" dirty="0" smtClean="0"/>
                        <a:t> групп</a:t>
                      </a:r>
                      <a:endParaRPr lang="ru-RU" sz="1100" dirty="0"/>
                    </a:p>
                  </a:txBody>
                  <a:tcPr marL="90000" marR="90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1778">
                <a:tc>
                  <a:txBody>
                    <a:bodyPr/>
                    <a:lstStyle/>
                    <a:p>
                      <a:pPr algn="l"/>
                      <a:r>
                        <a:rPr lang="ru-RU" sz="1100" dirty="0" smtClean="0"/>
                        <a:t>Гран</a:t>
                      </a:r>
                      <a:endParaRPr lang="ru-RU" sz="1100" dirty="0"/>
                    </a:p>
                  </a:txBody>
                  <a:tcPr marL="90000" marR="90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9086">
                <a:tc>
                  <a:txBody>
                    <a:bodyPr/>
                    <a:lstStyle/>
                    <a:p>
                      <a:pPr algn="l"/>
                      <a:r>
                        <a:rPr lang="ru-RU" sz="1100" dirty="0" smtClean="0"/>
                        <a:t>КЦ </a:t>
                      </a:r>
                      <a:r>
                        <a:rPr lang="ru-RU" sz="1100" dirty="0" err="1" smtClean="0"/>
                        <a:t>Креатив</a:t>
                      </a:r>
                      <a:endParaRPr lang="ru-RU" sz="1100" dirty="0"/>
                    </a:p>
                  </a:txBody>
                  <a:tcPr marL="90000" marR="90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2" name="Прямоугольник 181"/>
          <p:cNvSpPr/>
          <p:nvPr/>
        </p:nvSpPr>
        <p:spPr>
          <a:xfrm>
            <a:off x="8677315" y="715794"/>
            <a:ext cx="1620000" cy="720000"/>
          </a:xfrm>
          <a:prstGeom prst="rect">
            <a:avLst/>
          </a:prstGeom>
          <a:ln>
            <a:solidFill>
              <a:schemeClr val="tx1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Конверсия, 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Calibri"/>
              </a:rPr>
              <a:t>11,46</a:t>
            </a:r>
          </a:p>
        </p:txBody>
      </p:sp>
      <p:graphicFrame>
        <p:nvGraphicFramePr>
          <p:cNvPr id="66" name="Диаграмма 65"/>
          <p:cNvGraphicFramePr/>
          <p:nvPr/>
        </p:nvGraphicFramePr>
        <p:xfrm>
          <a:off x="5295899" y="4301317"/>
          <a:ext cx="2038351" cy="24302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3" name="Таблица 92"/>
          <p:cNvGraphicFramePr>
            <a:graphicFrameLocks noGrp="1"/>
          </p:cNvGraphicFramePr>
          <p:nvPr/>
        </p:nvGraphicFramePr>
        <p:xfrm>
          <a:off x="5295900" y="4638199"/>
          <a:ext cx="1257300" cy="206922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5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3899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               0,12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0000" marR="90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3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                   0,08</a:t>
                      </a:r>
                      <a:endParaRPr lang="ru-RU" sz="1200" dirty="0"/>
                    </a:p>
                  </a:txBody>
                  <a:tcPr marL="90000" marR="9000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74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            0,06</a:t>
                      </a:r>
                      <a:endParaRPr lang="ru-RU" sz="1200" dirty="0"/>
                    </a:p>
                  </a:txBody>
                  <a:tcPr marL="90000" marR="90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06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       0,05</a:t>
                      </a:r>
                      <a:endParaRPr lang="ru-RU" sz="1200" dirty="0"/>
                    </a:p>
                  </a:txBody>
                  <a:tcPr marL="90000" marR="90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908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0,03</a:t>
                      </a:r>
                      <a:endParaRPr lang="ru-RU" sz="1200" dirty="0"/>
                    </a:p>
                  </a:txBody>
                  <a:tcPr marL="90000" marR="90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6" name="Диаграмма 55"/>
          <p:cNvGraphicFramePr>
            <a:graphicFrameLocks/>
          </p:cNvGraphicFramePr>
          <p:nvPr/>
        </p:nvGraphicFramePr>
        <p:xfrm>
          <a:off x="1866900" y="1600200"/>
          <a:ext cx="4781550" cy="281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91" name="Заголовок 1"/>
          <p:cNvSpPr>
            <a:spLocks noGrp="1"/>
          </p:cNvSpPr>
          <p:nvPr>
            <p:ph type="title"/>
          </p:nvPr>
        </p:nvSpPr>
        <p:spPr>
          <a:xfrm>
            <a:off x="205108" y="-7078"/>
            <a:ext cx="11028713" cy="72856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Эффективность маркетинговых кампаний</a:t>
            </a:r>
          </a:p>
        </p:txBody>
      </p:sp>
      <p:sp>
        <p:nvSpPr>
          <p:cNvPr id="224" name="Заголовок 1"/>
          <p:cNvSpPr txBox="1">
            <a:spLocks/>
          </p:cNvSpPr>
          <p:nvPr/>
        </p:nvSpPr>
        <p:spPr>
          <a:xfrm>
            <a:off x="1955560" y="1573159"/>
            <a:ext cx="2311640" cy="379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Динамика конверсии</a:t>
            </a:r>
            <a:endParaRPr kumimoji="0" lang="en-GB" sz="1500" b="0" i="0" u="none" strike="noStrike" kern="1200" cap="none" spc="0" normalizeH="0" baseline="0" noProof="0" dirty="0" smtClean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78" name="Прямоугольник 177"/>
          <p:cNvSpPr/>
          <p:nvPr/>
        </p:nvSpPr>
        <p:spPr>
          <a:xfrm>
            <a:off x="2028990" y="715790"/>
            <a:ext cx="1620000" cy="720000"/>
          </a:xfrm>
          <a:prstGeom prst="rect">
            <a:avLst/>
          </a:prstGeom>
          <a:ln>
            <a:solidFill>
              <a:schemeClr val="tx1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Абонентов в работе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Calibri"/>
              </a:rPr>
              <a:t>313 099</a:t>
            </a:r>
            <a:endParaRPr kumimoji="0" lang="ru-RU" sz="21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Calibri"/>
            </a:endParaRPr>
          </a:p>
        </p:txBody>
      </p:sp>
      <p:sp>
        <p:nvSpPr>
          <p:cNvPr id="179" name="Прямоугольник 178"/>
          <p:cNvSpPr/>
          <p:nvPr/>
        </p:nvSpPr>
        <p:spPr>
          <a:xfrm>
            <a:off x="3701550" y="715790"/>
            <a:ext cx="1620000" cy="720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900" cap="none" spc="-30" normalizeH="0" baseline="0" noProof="0" dirty="0" smtClean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Не отработано, %</a:t>
            </a:r>
            <a:endParaRPr kumimoji="0" lang="ru-RU" sz="1000" b="0" i="0" u="none" strike="noStrike" kern="900" cap="none" spc="-3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Calibri"/>
              </a:rPr>
              <a:t>-1</a:t>
            </a: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Calibri"/>
              </a:rPr>
              <a:t>,</a:t>
            </a: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Calibri"/>
              </a:rPr>
              <a:t>21</a:t>
            </a:r>
            <a:endParaRPr kumimoji="0" lang="ru-RU" sz="21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80" name="Прямоугольник 179"/>
          <p:cNvSpPr/>
          <p:nvPr/>
        </p:nvSpPr>
        <p:spPr>
          <a:xfrm>
            <a:off x="5355246" y="715790"/>
            <a:ext cx="1620000" cy="720000"/>
          </a:xfrm>
          <a:prstGeom prst="rect">
            <a:avLst/>
          </a:prstGeom>
          <a:ln>
            <a:solidFill>
              <a:schemeClr val="tx1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900" cap="none" spc="-2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К</a:t>
            </a:r>
            <a:r>
              <a:rPr kumimoji="0" lang="ru-RU" sz="1000" b="0" i="0" u="none" strike="noStrike" kern="900" cap="none" spc="-20" normalizeH="0" baseline="0" noProof="0" dirty="0" smtClean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онтактов, шт.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Calibri"/>
              </a:rPr>
              <a:t>207 128</a:t>
            </a:r>
            <a:endParaRPr kumimoji="0" lang="ru-RU" sz="2100" b="0" i="0" u="none" strike="noStrike" kern="1200" cap="none" spc="0" normalizeH="0" baseline="0" noProof="0" dirty="0" smtClean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81" name="Прямоугольник 180"/>
          <p:cNvSpPr/>
          <p:nvPr/>
        </p:nvSpPr>
        <p:spPr>
          <a:xfrm>
            <a:off x="7018662" y="715790"/>
            <a:ext cx="1620000" cy="720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Подключений, шт.</a:t>
            </a:r>
            <a:endParaRPr kumimoji="0" lang="ru-RU" sz="1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Calibri"/>
              </a:rPr>
              <a:t>23 729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83" name="Прямоугольник 182"/>
          <p:cNvSpPr/>
          <p:nvPr/>
        </p:nvSpPr>
        <p:spPr>
          <a:xfrm>
            <a:off x="10363056" y="715790"/>
            <a:ext cx="1620000" cy="720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Выручка, тыс. </a:t>
            </a:r>
            <a:r>
              <a:rPr kumimoji="0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₽</a:t>
            </a:r>
            <a:endParaRPr kumimoji="0" lang="ru-RU" sz="1000" b="0" i="0" u="none" strike="noStrike" kern="1200" cap="none" spc="0" normalizeH="0" baseline="0" noProof="0" dirty="0" smtClean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Calibri"/>
              </a:rPr>
              <a:t>3 676</a:t>
            </a:r>
            <a:endParaRPr kumimoji="0" lang="en-GB" sz="1300" b="0" i="0" u="none" strike="noStrike" kern="1200" cap="none" spc="0" normalizeH="0" baseline="0" noProof="0" dirty="0" smtClean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87" name="Заголовок 1"/>
          <p:cNvSpPr txBox="1">
            <a:spLocks/>
          </p:cNvSpPr>
          <p:nvPr/>
        </p:nvSpPr>
        <p:spPr>
          <a:xfrm>
            <a:off x="4333150" y="4139427"/>
            <a:ext cx="1904274" cy="36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Рейтинг партнеров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205110" y="631038"/>
            <a:ext cx="1705621" cy="5864048"/>
            <a:chOff x="205110" y="631038"/>
            <a:chExt cx="1705621" cy="5864048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205110" y="631038"/>
              <a:ext cx="1705621" cy="5864048"/>
              <a:chOff x="205110" y="631038"/>
              <a:chExt cx="1705621" cy="5864048"/>
            </a:xfrm>
          </p:grpSpPr>
          <p:sp>
            <p:nvSpPr>
              <p:cNvPr id="221" name="Скругленный прямоугольник 220"/>
              <p:cNvSpPr/>
              <p:nvPr/>
            </p:nvSpPr>
            <p:spPr>
              <a:xfrm>
                <a:off x="821512" y="2272530"/>
                <a:ext cx="417254" cy="21600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800" cap="none" spc="0" normalizeH="0" baseline="0" noProof="0" dirty="0" smtClean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OTA</a:t>
                </a:r>
                <a:endParaRPr kumimoji="0" lang="en-US" sz="900" b="0" i="0" u="none" strike="noStrike" kern="800" cap="none" spc="0" normalizeH="0" baseline="0" noProof="0" dirty="0">
                  <a:ln>
                    <a:noFill/>
                  </a:ln>
                  <a:solidFill>
                    <a:srgbClr val="FFFFFF">
                      <a:lumMod val="10000"/>
                    </a:srgb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22" name="Скругленный прямоугольник 221"/>
              <p:cNvSpPr/>
              <p:nvPr/>
            </p:nvSpPr>
            <p:spPr>
              <a:xfrm>
                <a:off x="1312703" y="2270146"/>
                <a:ext cx="458948" cy="216000"/>
              </a:xfrm>
              <a:prstGeom prst="roundRect">
                <a:avLst/>
              </a:prstGeom>
              <a:solidFill>
                <a:schemeClr val="bg1">
                  <a:alpha val="70000"/>
                </a:schemeClr>
              </a:solidFill>
              <a:ln>
                <a:solidFill>
                  <a:schemeClr val="accent5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800" cap="none" spc="-400" normalizeH="0" baseline="0" noProof="0" dirty="0">
                  <a:ln>
                    <a:noFill/>
                  </a:ln>
                  <a:solidFill>
                    <a:srgbClr val="FFFFFF">
                      <a:lumMod val="10000"/>
                    </a:srgb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grpSp>
            <p:nvGrpSpPr>
              <p:cNvPr id="310" name="Группа 16"/>
              <p:cNvGrpSpPr/>
              <p:nvPr/>
            </p:nvGrpSpPr>
            <p:grpSpPr>
              <a:xfrm>
                <a:off x="305454" y="1450539"/>
                <a:ext cx="342000" cy="473635"/>
                <a:chOff x="732532" y="342251"/>
                <a:chExt cx="473109" cy="473635"/>
              </a:xfrm>
            </p:grpSpPr>
            <p:sp>
              <p:nvSpPr>
                <p:cNvPr id="312" name="Скругленный прямоугольник 311"/>
                <p:cNvSpPr/>
                <p:nvPr/>
              </p:nvSpPr>
              <p:spPr>
                <a:xfrm>
                  <a:off x="732532" y="342251"/>
                  <a:ext cx="473109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3</a:t>
                  </a: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13" name="Скругленный прямоугольник 312"/>
                <p:cNvSpPr/>
                <p:nvPr/>
              </p:nvSpPr>
              <p:spPr>
                <a:xfrm>
                  <a:off x="732532" y="599886"/>
                  <a:ext cx="473109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7</a:t>
                  </a: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17" name="Заголовок 1"/>
              <p:cNvSpPr txBox="1">
                <a:spLocks/>
              </p:cNvSpPr>
              <p:nvPr/>
            </p:nvSpPr>
            <p:spPr>
              <a:xfrm>
                <a:off x="218643" y="631038"/>
                <a:ext cx="1692088" cy="25955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171616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Год</a:t>
                </a:r>
                <a:endParaRPr kumimoji="0" lang="en-GB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grpSp>
            <p:nvGrpSpPr>
              <p:cNvPr id="327" name="Группа 16"/>
              <p:cNvGrpSpPr/>
              <p:nvPr/>
            </p:nvGrpSpPr>
            <p:grpSpPr>
              <a:xfrm>
                <a:off x="298690" y="2841228"/>
                <a:ext cx="1466197" cy="982100"/>
                <a:chOff x="732532" y="342251"/>
                <a:chExt cx="964073" cy="982100"/>
              </a:xfrm>
            </p:grpSpPr>
            <p:sp>
              <p:nvSpPr>
                <p:cNvPr id="329" name="Скругленный прямоугольник 328"/>
                <p:cNvSpPr/>
                <p:nvPr/>
              </p:nvSpPr>
              <p:spPr>
                <a:xfrm>
                  <a:off x="732532" y="342251"/>
                  <a:ext cx="964073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rIns="7200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9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Антивирус</a:t>
                  </a: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30" name="Скругленный прямоугольник 329"/>
                <p:cNvSpPr/>
                <p:nvPr/>
              </p:nvSpPr>
              <p:spPr>
                <a:xfrm>
                  <a:off x="732532" y="599886"/>
                  <a:ext cx="964073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rIns="7200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9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Игровой тариф</a:t>
                  </a: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31" name="Скругленный прямоугольник 330"/>
                <p:cNvSpPr/>
                <p:nvPr/>
              </p:nvSpPr>
              <p:spPr>
                <a:xfrm>
                  <a:off x="732532" y="852462"/>
                  <a:ext cx="964073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rIns="3600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900" b="0" i="0" u="none" strike="noStrike" kern="1200" cap="none" spc="-30" normalizeH="0" baseline="0" noProof="0" dirty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П</a:t>
                  </a:r>
                  <a:r>
                    <a:rPr kumimoji="0" lang="ru-RU" sz="900" b="0" i="0" u="none" strike="noStrike" kern="1200" cap="none" spc="-3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одписка</a:t>
                  </a:r>
                  <a:endParaRPr kumimoji="0" lang="en-US" sz="9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32" name="Скругленный прямоугольник 331"/>
                <p:cNvSpPr/>
                <p:nvPr/>
              </p:nvSpPr>
              <p:spPr>
                <a:xfrm>
                  <a:off x="732532" y="1108351"/>
                  <a:ext cx="964073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rIns="3600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900" b="0" i="0" u="none" strike="noStrike" kern="1200" cap="none" spc="-3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Каналы</a:t>
                  </a:r>
                  <a:endParaRPr kumimoji="0" lang="en-US" sz="9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92" name="Скругленный прямоугольник 191"/>
              <p:cNvSpPr/>
              <p:nvPr/>
            </p:nvSpPr>
            <p:spPr>
              <a:xfrm>
                <a:off x="300994" y="883429"/>
                <a:ext cx="1476000" cy="216000"/>
              </a:xfrm>
              <a:prstGeom prst="roundRect">
                <a:avLst/>
              </a:prstGeom>
              <a:solidFill>
                <a:schemeClr val="bg1">
                  <a:alpha val="70000"/>
                </a:schemeClr>
              </a:solidFill>
              <a:ln>
                <a:solidFill>
                  <a:schemeClr val="accent5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2018</a:t>
                </a: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10000"/>
                    </a:srgb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grpSp>
            <p:nvGrpSpPr>
              <p:cNvPr id="194" name="Группа 16"/>
              <p:cNvGrpSpPr/>
              <p:nvPr/>
            </p:nvGrpSpPr>
            <p:grpSpPr>
              <a:xfrm>
                <a:off x="679302" y="1450539"/>
                <a:ext cx="342000" cy="473635"/>
                <a:chOff x="732532" y="342251"/>
                <a:chExt cx="473109" cy="473635"/>
              </a:xfrm>
            </p:grpSpPr>
            <p:sp>
              <p:nvSpPr>
                <p:cNvPr id="197" name="Скругленный прямоугольник 196"/>
                <p:cNvSpPr/>
                <p:nvPr/>
              </p:nvSpPr>
              <p:spPr>
                <a:xfrm>
                  <a:off x="732532" y="342251"/>
                  <a:ext cx="473109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4</a:t>
                  </a: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Скругленный прямоугольник 197"/>
                <p:cNvSpPr/>
                <p:nvPr/>
              </p:nvSpPr>
              <p:spPr>
                <a:xfrm>
                  <a:off x="732532" y="599886"/>
                  <a:ext cx="473109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8</a:t>
                  </a: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9" name="Группа 16"/>
              <p:cNvGrpSpPr/>
              <p:nvPr/>
            </p:nvGrpSpPr>
            <p:grpSpPr>
              <a:xfrm>
                <a:off x="1057911" y="1450539"/>
                <a:ext cx="342000" cy="473635"/>
                <a:chOff x="739120" y="342251"/>
                <a:chExt cx="473109" cy="473635"/>
              </a:xfrm>
            </p:grpSpPr>
            <p:sp>
              <p:nvSpPr>
                <p:cNvPr id="200" name="Скругленный прямоугольник 199"/>
                <p:cNvSpPr/>
                <p:nvPr/>
              </p:nvSpPr>
              <p:spPr>
                <a:xfrm>
                  <a:off x="739120" y="342251"/>
                  <a:ext cx="473109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5</a:t>
                  </a: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01" name="Скругленный прямоугольник 200"/>
                <p:cNvSpPr/>
                <p:nvPr/>
              </p:nvSpPr>
              <p:spPr>
                <a:xfrm>
                  <a:off x="739120" y="599886"/>
                  <a:ext cx="473109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9</a:t>
                  </a: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3" name="Скругленный прямоугольник 202"/>
              <p:cNvSpPr/>
              <p:nvPr/>
            </p:nvSpPr>
            <p:spPr>
              <a:xfrm>
                <a:off x="1431759" y="1450539"/>
                <a:ext cx="342000" cy="216000"/>
              </a:xfrm>
              <a:prstGeom prst="roundRect">
                <a:avLst/>
              </a:prstGeom>
              <a:solidFill>
                <a:schemeClr val="bg1">
                  <a:alpha val="70000"/>
                </a:schemeClr>
              </a:solidFill>
              <a:ln>
                <a:solidFill>
                  <a:schemeClr val="accent5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6</a:t>
                </a: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10000"/>
                    </a:srgb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06" name="Заголовок 1"/>
              <p:cNvSpPr txBox="1">
                <a:spLocks/>
              </p:cNvSpPr>
              <p:nvPr/>
            </p:nvSpPr>
            <p:spPr>
              <a:xfrm>
                <a:off x="218643" y="1193011"/>
                <a:ext cx="1692088" cy="25955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171616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Месяц</a:t>
                </a:r>
                <a:endParaRPr kumimoji="0" lang="en-GB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16" name="Заголовок 1"/>
              <p:cNvSpPr txBox="1">
                <a:spLocks/>
              </p:cNvSpPr>
              <p:nvPr/>
            </p:nvSpPr>
            <p:spPr>
              <a:xfrm>
                <a:off x="205110" y="2014542"/>
                <a:ext cx="1692088" cy="25955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171616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Услуга</a:t>
                </a:r>
                <a:endParaRPr kumimoji="0" lang="en-GB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18" name="Скругленный прямоугольник 217"/>
              <p:cNvSpPr/>
              <p:nvPr/>
            </p:nvSpPr>
            <p:spPr>
              <a:xfrm>
                <a:off x="302420" y="2272530"/>
                <a:ext cx="435276" cy="21600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800" cap="none" spc="0" normalizeH="0" baseline="0" noProof="0" dirty="0" smtClean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IPTV</a:t>
                </a:r>
                <a:endParaRPr kumimoji="0" lang="en-US" sz="900" b="0" i="0" u="none" strike="noStrike" kern="800" cap="none" spc="0" normalizeH="0" baseline="0" noProof="0" dirty="0">
                  <a:ln>
                    <a:noFill/>
                  </a:ln>
                  <a:solidFill>
                    <a:srgbClr val="FFFFFF">
                      <a:lumMod val="10000"/>
                    </a:srgb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4" name="Заголовок 1"/>
              <p:cNvSpPr txBox="1">
                <a:spLocks/>
              </p:cNvSpPr>
              <p:nvPr/>
            </p:nvSpPr>
            <p:spPr>
              <a:xfrm>
                <a:off x="218643" y="2588433"/>
                <a:ext cx="1692088" cy="25955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171616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Тип акции</a:t>
                </a:r>
                <a:endParaRPr kumimoji="0" lang="en-GB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grpSp>
            <p:nvGrpSpPr>
              <p:cNvPr id="235" name="Группа 16"/>
              <p:cNvGrpSpPr/>
              <p:nvPr/>
            </p:nvGrpSpPr>
            <p:grpSpPr>
              <a:xfrm>
                <a:off x="289166" y="4169965"/>
                <a:ext cx="1475722" cy="982100"/>
                <a:chOff x="732532" y="342251"/>
                <a:chExt cx="964073" cy="982100"/>
              </a:xfrm>
            </p:grpSpPr>
            <p:sp>
              <p:nvSpPr>
                <p:cNvPr id="236" name="Скругленный прямоугольник 235"/>
                <p:cNvSpPr/>
                <p:nvPr/>
              </p:nvSpPr>
              <p:spPr>
                <a:xfrm>
                  <a:off x="732532" y="342251"/>
                  <a:ext cx="964073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rIns="7200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Upsale</a:t>
                  </a: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38" name="Скругленный прямоугольник 237"/>
                <p:cNvSpPr/>
                <p:nvPr/>
              </p:nvSpPr>
              <p:spPr>
                <a:xfrm>
                  <a:off x="732532" y="599886"/>
                  <a:ext cx="964073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rIns="7200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Vip</a:t>
                  </a:r>
                  <a:r>
                    <a:rPr kumimoji="0" lang="en-US" sz="9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 </a:t>
                  </a:r>
                  <a:r>
                    <a:rPr kumimoji="0" lang="en-US" sz="900" b="0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Viasat</a:t>
                  </a: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39" name="Скругленный прямоугольник 238"/>
                <p:cNvSpPr/>
                <p:nvPr/>
              </p:nvSpPr>
              <p:spPr>
                <a:xfrm>
                  <a:off x="732532" y="852462"/>
                  <a:ext cx="964073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rIns="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800" cap="none" spc="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Home</a:t>
                  </a:r>
                  <a:r>
                    <a:rPr kumimoji="0" lang="ru-RU" sz="900" b="0" i="0" u="none" strike="noStrike" kern="800" cap="none" spc="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 </a:t>
                  </a:r>
                  <a:r>
                    <a:rPr kumimoji="0" lang="ru-RU" sz="900" b="0" i="0" u="none" strike="noStrike" kern="800" cap="none" spc="0" normalizeH="0" baseline="0" noProof="0" dirty="0" err="1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"/>
                      <a:ea typeface="Times New Roman"/>
                      <a:cs typeface="Calibri"/>
                    </a:rPr>
                    <a:t>of</a:t>
                  </a:r>
                  <a:r>
                    <a:rPr kumimoji="0" lang="ru-RU" sz="900" b="0" i="0" u="none" strike="noStrike" kern="8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"/>
                      <a:ea typeface="Times New Roman"/>
                      <a:cs typeface="Calibri"/>
                    </a:rPr>
                    <a:t> HBO</a:t>
                  </a:r>
                  <a:endParaRPr kumimoji="0" lang="en-US" sz="900" b="0" i="0" u="none" strike="noStrike" kern="8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46" name="Скругленный прямоугольник 245"/>
                <p:cNvSpPr/>
                <p:nvPr/>
              </p:nvSpPr>
              <p:spPr>
                <a:xfrm>
                  <a:off x="732532" y="1108351"/>
                  <a:ext cx="964073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rIns="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900" b="0" i="0" u="none" strike="noStrike" kern="1200" cap="none" spc="-30" normalizeH="0" baseline="0" noProof="0" dirty="0" err="1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Безлимитная</a:t>
                  </a:r>
                  <a:r>
                    <a:rPr kumimoji="0" lang="ru-RU" sz="900" b="0" i="0" u="none" strike="noStrike" kern="1200" cap="none" spc="-3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 Россия</a:t>
                  </a:r>
                  <a:endParaRPr kumimoji="0" lang="en-US" sz="9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0" name="Заголовок 1"/>
              <p:cNvSpPr txBox="1">
                <a:spLocks/>
              </p:cNvSpPr>
              <p:nvPr/>
            </p:nvSpPr>
            <p:spPr>
              <a:xfrm>
                <a:off x="218643" y="3917170"/>
                <a:ext cx="1692088" cy="25955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171616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Продукт</a:t>
                </a:r>
                <a:endParaRPr kumimoji="0" lang="en-GB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grpSp>
            <p:nvGrpSpPr>
              <p:cNvPr id="260" name="Группа 16"/>
              <p:cNvGrpSpPr/>
              <p:nvPr/>
            </p:nvGrpSpPr>
            <p:grpSpPr>
              <a:xfrm>
                <a:off x="289165" y="5512986"/>
                <a:ext cx="1478104" cy="982100"/>
                <a:chOff x="732532" y="342251"/>
                <a:chExt cx="964073" cy="982100"/>
              </a:xfrm>
            </p:grpSpPr>
            <p:sp>
              <p:nvSpPr>
                <p:cNvPr id="261" name="Скругленный прямоугольник 260"/>
                <p:cNvSpPr/>
                <p:nvPr/>
              </p:nvSpPr>
              <p:spPr>
                <a:xfrm>
                  <a:off x="732532" y="342251"/>
                  <a:ext cx="964073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rIns="7200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900" b="0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Атента</a:t>
                  </a: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01" name="Скругленный прямоугольник 400"/>
                <p:cNvSpPr/>
                <p:nvPr/>
              </p:nvSpPr>
              <p:spPr>
                <a:xfrm>
                  <a:off x="732532" y="599886"/>
                  <a:ext cx="964073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rIns="7200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9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Гран</a:t>
                  </a: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02" name="Скругленный прямоугольник 401"/>
                <p:cNvSpPr/>
                <p:nvPr/>
              </p:nvSpPr>
              <p:spPr>
                <a:xfrm>
                  <a:off x="732532" y="852462"/>
                  <a:ext cx="964073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rIns="3600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900" b="0" i="0" u="none" strike="noStrike" kern="800" cap="none" spc="-3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КЦ Креатив</a:t>
                  </a:r>
                  <a:endParaRPr kumimoji="0" lang="en-US" sz="900" b="0" i="0" u="none" strike="noStrike" kern="800" cap="none" spc="-30" normalizeH="0" baseline="0" noProof="0" dirty="0">
                    <a:ln>
                      <a:noFill/>
                    </a:ln>
                    <a:solidFill>
                      <a:srgbClr val="171616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03" name="Скругленный прямоугольник 402"/>
                <p:cNvSpPr/>
                <p:nvPr/>
              </p:nvSpPr>
              <p:spPr>
                <a:xfrm>
                  <a:off x="732532" y="1108351"/>
                  <a:ext cx="964073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rIns="3600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900" b="0" i="0" u="none" strike="noStrike" kern="1200" cap="none" spc="-3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Л </a:t>
                  </a:r>
                  <a:r>
                    <a:rPr kumimoji="0" lang="ru-RU" sz="900" b="0" i="0" u="none" strike="noStrike" kern="1200" cap="none" spc="-30" normalizeH="0" baseline="0" noProof="0" dirty="0" err="1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Центрикс</a:t>
                  </a:r>
                  <a:endParaRPr kumimoji="0" lang="en-US" sz="9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4" name="Заголовок 1"/>
              <p:cNvSpPr txBox="1">
                <a:spLocks/>
              </p:cNvSpPr>
              <p:nvPr/>
            </p:nvSpPr>
            <p:spPr>
              <a:xfrm>
                <a:off x="218643" y="5260191"/>
                <a:ext cx="1692088" cy="25955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171616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Агент</a:t>
                </a:r>
                <a:endParaRPr kumimoji="0" lang="en-GB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sp>
          <p:nvSpPr>
            <p:cNvPr id="217" name="Скругленный прямоугольник 216"/>
            <p:cNvSpPr/>
            <p:nvPr/>
          </p:nvSpPr>
          <p:spPr>
            <a:xfrm>
              <a:off x="305454" y="2274908"/>
              <a:ext cx="427671" cy="216000"/>
            </a:xfrm>
            <a:prstGeom prst="roundRect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chemeClr val="accent5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800" cap="none" spc="-400" normalizeH="0" baseline="0" noProof="0" dirty="0">
                <a:ln>
                  <a:noFill/>
                </a:ln>
                <a:solidFill>
                  <a:srgbClr val="FFFFFF">
                    <a:lumMod val="1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04" name="Скругленный прямоугольник 203"/>
            <p:cNvSpPr/>
            <p:nvPr/>
          </p:nvSpPr>
          <p:spPr>
            <a:xfrm>
              <a:off x="1431759" y="1708174"/>
              <a:ext cx="342000" cy="216000"/>
            </a:xfrm>
            <a:prstGeom prst="roundRect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chemeClr val="accent5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800" cap="none" spc="-30" normalizeH="0" baseline="0" noProof="0" dirty="0" smtClean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10</a:t>
              </a:r>
              <a:endParaRPr kumimoji="0" lang="en-US" sz="1000" b="0" i="0" u="none" strike="noStrike" kern="800" cap="none" spc="-3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20" name="Скругленный прямоугольник 219"/>
            <p:cNvSpPr/>
            <p:nvPr/>
          </p:nvSpPr>
          <p:spPr>
            <a:xfrm>
              <a:off x="819136" y="2272527"/>
              <a:ext cx="416504" cy="216000"/>
            </a:xfrm>
            <a:prstGeom prst="roundRect">
              <a:avLst/>
            </a:prstGeom>
            <a:noFill/>
            <a:ln>
              <a:solidFill>
                <a:schemeClr val="accent5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800" cap="none" spc="-400" normalizeH="0" baseline="0" noProof="0" dirty="0">
                <a:ln>
                  <a:noFill/>
                </a:ln>
                <a:solidFill>
                  <a:srgbClr val="FFFFFF">
                    <a:lumMod val="1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27" name="Скругленный прямоугольник 226"/>
            <p:cNvSpPr/>
            <p:nvPr/>
          </p:nvSpPr>
          <p:spPr>
            <a:xfrm>
              <a:off x="1293019" y="2272530"/>
              <a:ext cx="500063" cy="216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800" cap="none" spc="0" normalizeH="0" baseline="0" noProof="0" dirty="0" smtClean="0">
                  <a:ln>
                    <a:noFill/>
                  </a:ln>
                  <a:solidFill>
                    <a:srgbClr val="FFFFFF">
                      <a:lumMod val="10000"/>
                    </a:srgb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ШПД</a:t>
              </a:r>
              <a:endParaRPr kumimoji="0" lang="en-US" sz="900" b="0" i="0" u="none" strike="noStrike" kern="800" cap="none" spc="0" normalizeH="0" baseline="0" noProof="0" dirty="0">
                <a:ln>
                  <a:noFill/>
                </a:ln>
                <a:solidFill>
                  <a:srgbClr val="FFFFFF">
                    <a:lumMod val="1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95" name="Группа 94"/>
          <p:cNvGrpSpPr/>
          <p:nvPr/>
        </p:nvGrpSpPr>
        <p:grpSpPr>
          <a:xfrm>
            <a:off x="10427064" y="2276804"/>
            <a:ext cx="144000" cy="4248000"/>
            <a:chOff x="10439380" y="2547937"/>
            <a:chExt cx="144000" cy="4014772"/>
          </a:xfrm>
        </p:grpSpPr>
        <p:sp>
          <p:nvSpPr>
            <p:cNvPr id="74" name="Овал 73"/>
            <p:cNvSpPr/>
            <p:nvPr/>
          </p:nvSpPr>
          <p:spPr>
            <a:xfrm>
              <a:off x="10439380" y="2547937"/>
              <a:ext cx="144000" cy="144000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5" name="Овал 74"/>
            <p:cNvSpPr/>
            <p:nvPr/>
          </p:nvSpPr>
          <p:spPr>
            <a:xfrm>
              <a:off x="10439380" y="2800350"/>
              <a:ext cx="144000" cy="144000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6" name="Овал 75"/>
            <p:cNvSpPr/>
            <p:nvPr/>
          </p:nvSpPr>
          <p:spPr>
            <a:xfrm>
              <a:off x="10439380" y="3067050"/>
              <a:ext cx="144000" cy="144000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7" name="Овал 76"/>
            <p:cNvSpPr/>
            <p:nvPr/>
          </p:nvSpPr>
          <p:spPr>
            <a:xfrm>
              <a:off x="10439380" y="3324226"/>
              <a:ext cx="144000" cy="144000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8" name="Овал 77"/>
            <p:cNvSpPr/>
            <p:nvPr/>
          </p:nvSpPr>
          <p:spPr>
            <a:xfrm>
              <a:off x="10439380" y="3571876"/>
              <a:ext cx="144000" cy="144000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9" name="Овал 78"/>
            <p:cNvSpPr/>
            <p:nvPr/>
          </p:nvSpPr>
          <p:spPr>
            <a:xfrm>
              <a:off x="10439380" y="3829052"/>
              <a:ext cx="144000" cy="144000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0" name="Овал 79"/>
            <p:cNvSpPr/>
            <p:nvPr/>
          </p:nvSpPr>
          <p:spPr>
            <a:xfrm>
              <a:off x="10439380" y="4081463"/>
              <a:ext cx="144000" cy="144000"/>
            </a:xfrm>
            <a:prstGeom prst="ellipse">
              <a:avLst/>
            </a:prstGeom>
            <a:solidFill>
              <a:schemeClr val="accent2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1" name="Овал 80"/>
            <p:cNvSpPr/>
            <p:nvPr/>
          </p:nvSpPr>
          <p:spPr>
            <a:xfrm>
              <a:off x="10439380" y="4348165"/>
              <a:ext cx="144000" cy="144000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2" name="Овал 81"/>
            <p:cNvSpPr/>
            <p:nvPr/>
          </p:nvSpPr>
          <p:spPr>
            <a:xfrm>
              <a:off x="10439380" y="4605338"/>
              <a:ext cx="144000" cy="144000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3" name="Овал 82"/>
            <p:cNvSpPr/>
            <p:nvPr/>
          </p:nvSpPr>
          <p:spPr>
            <a:xfrm>
              <a:off x="10439380" y="4867277"/>
              <a:ext cx="144000" cy="144000"/>
            </a:xfrm>
            <a:prstGeom prst="ellipse">
              <a:avLst/>
            </a:prstGeom>
            <a:solidFill>
              <a:schemeClr val="bg2">
                <a:lumMod val="8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4" name="Овал 83"/>
            <p:cNvSpPr/>
            <p:nvPr/>
          </p:nvSpPr>
          <p:spPr>
            <a:xfrm>
              <a:off x="10439380" y="5129214"/>
              <a:ext cx="144000" cy="144000"/>
            </a:xfrm>
            <a:prstGeom prst="ellipse">
              <a:avLst/>
            </a:prstGeom>
            <a:solidFill>
              <a:schemeClr val="bg2">
                <a:lumMod val="8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5" name="Овал 84"/>
            <p:cNvSpPr/>
            <p:nvPr/>
          </p:nvSpPr>
          <p:spPr>
            <a:xfrm>
              <a:off x="10439380" y="5386390"/>
              <a:ext cx="144000" cy="144000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6" name="Овал 85"/>
            <p:cNvSpPr/>
            <p:nvPr/>
          </p:nvSpPr>
          <p:spPr>
            <a:xfrm>
              <a:off x="10439380" y="5648329"/>
              <a:ext cx="144000" cy="144000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7" name="Овал 86"/>
            <p:cNvSpPr/>
            <p:nvPr/>
          </p:nvSpPr>
          <p:spPr>
            <a:xfrm>
              <a:off x="10439380" y="5900742"/>
              <a:ext cx="144000" cy="144000"/>
            </a:xfrm>
            <a:prstGeom prst="ellipse">
              <a:avLst/>
            </a:prstGeom>
            <a:solidFill>
              <a:schemeClr val="accent2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8" name="Овал 87"/>
            <p:cNvSpPr/>
            <p:nvPr/>
          </p:nvSpPr>
          <p:spPr>
            <a:xfrm>
              <a:off x="10439380" y="6158298"/>
              <a:ext cx="144000" cy="144000"/>
            </a:xfrm>
            <a:prstGeom prst="ellipse">
              <a:avLst/>
            </a:prstGeom>
            <a:solidFill>
              <a:schemeClr val="accent2">
                <a:lumMod val="6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9" name="Овал 88"/>
            <p:cNvSpPr/>
            <p:nvPr/>
          </p:nvSpPr>
          <p:spPr>
            <a:xfrm>
              <a:off x="10439380" y="6418709"/>
              <a:ext cx="144000" cy="144000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cxnSp>
        <p:nvCxnSpPr>
          <p:cNvPr id="3" name="Прямая соединительная линия 2"/>
          <p:cNvCxnSpPr/>
          <p:nvPr/>
        </p:nvCxnSpPr>
        <p:spPr>
          <a:xfrm>
            <a:off x="2055672" y="3638128"/>
            <a:ext cx="442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839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БИЗНЕС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smtClean="0"/>
              <a:t>© Алексей Колоколов | Институт бизнес-аналитики</a:t>
            </a:r>
            <a:endParaRPr lang="ru-RU" dirty="0"/>
          </a:p>
        </p:txBody>
      </p:sp>
      <p:pic>
        <p:nvPicPr>
          <p:cNvPr id="2052" name="Picture 4" descr="ÐÐ°ÑÑÐ¸Ð½ÐºÐ¸ Ð¿Ð¾ Ð·Ð°Ð¿ÑÐ¾ÑÑ EXCE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56" y="1750742"/>
            <a:ext cx="3857420" cy="139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ÐÐ°ÑÑÐ¸Ð½ÐºÐ¸ Ð¿Ð¾ Ð·Ð°Ð¿ÑÐ¾ÑÑ power point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20" y="3868445"/>
            <a:ext cx="4168595" cy="176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40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Диаграмма 68"/>
          <p:cNvGraphicFramePr/>
          <p:nvPr/>
        </p:nvGraphicFramePr>
        <p:xfrm>
          <a:off x="3760237" y="3629025"/>
          <a:ext cx="2231570" cy="293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0" name="Диаграмма 69"/>
          <p:cNvGraphicFramePr/>
          <p:nvPr/>
        </p:nvGraphicFramePr>
        <p:xfrm>
          <a:off x="9247705" y="3629025"/>
          <a:ext cx="3068605" cy="2914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3" name="Диаграмма 142"/>
          <p:cNvGraphicFramePr/>
          <p:nvPr/>
        </p:nvGraphicFramePr>
        <p:xfrm>
          <a:off x="6286499" y="1524000"/>
          <a:ext cx="3047999" cy="1989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4" name="Таблица 143"/>
          <p:cNvGraphicFramePr>
            <a:graphicFrameLocks noGrp="1"/>
          </p:cNvGraphicFramePr>
          <p:nvPr/>
        </p:nvGraphicFramePr>
        <p:xfrm>
          <a:off x="6127648" y="1809748"/>
          <a:ext cx="1949513" cy="169413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49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7058">
                <a:tc>
                  <a:txBody>
                    <a:bodyPr/>
                    <a:lstStyle/>
                    <a:p>
                      <a:pPr algn="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0,12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0000" marR="90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849"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/>
                        <a:t>0,08</a:t>
                      </a:r>
                      <a:endParaRPr lang="ru-RU" sz="1200" dirty="0"/>
                    </a:p>
                  </a:txBody>
                  <a:tcPr marL="90000" marR="9000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530"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/>
                        <a:t>0,06</a:t>
                      </a:r>
                      <a:endParaRPr lang="ru-RU" sz="1200" dirty="0"/>
                    </a:p>
                  </a:txBody>
                  <a:tcPr marL="90000" marR="90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015"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/>
                        <a:t>0,05</a:t>
                      </a:r>
                      <a:endParaRPr lang="ru-RU" sz="1200" dirty="0"/>
                    </a:p>
                  </a:txBody>
                  <a:tcPr marL="90000" marR="90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7679"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/>
                        <a:t>       0,03</a:t>
                      </a:r>
                      <a:endParaRPr lang="ru-RU" sz="1200" dirty="0"/>
                    </a:p>
                  </a:txBody>
                  <a:tcPr marL="90000" marR="90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89" name="Диаграмма 88"/>
          <p:cNvGraphicFramePr>
            <a:graphicFrameLocks/>
          </p:cNvGraphicFramePr>
          <p:nvPr/>
        </p:nvGraphicFramePr>
        <p:xfrm>
          <a:off x="8603786" y="1259635"/>
          <a:ext cx="3306569" cy="2654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1" name="Заголовок 1"/>
          <p:cNvSpPr txBox="1">
            <a:spLocks/>
          </p:cNvSpPr>
          <p:nvPr/>
        </p:nvSpPr>
        <p:spPr>
          <a:xfrm>
            <a:off x="5260374" y="1444814"/>
            <a:ext cx="3064476" cy="36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Топ-5 партнеров по конверсии</a:t>
            </a:r>
          </a:p>
        </p:txBody>
      </p:sp>
      <p:graphicFrame>
        <p:nvGraphicFramePr>
          <p:cNvPr id="53" name="Таблица 52"/>
          <p:cNvGraphicFramePr>
            <a:graphicFrameLocks noGrp="1"/>
          </p:cNvGraphicFramePr>
          <p:nvPr>
            <p:extLst/>
          </p:nvPr>
        </p:nvGraphicFramePr>
        <p:xfrm>
          <a:off x="1952626" y="3524250"/>
          <a:ext cx="9906000" cy="238126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854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9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82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68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373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812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Segoe UI" pitchFamily="34" charset="0"/>
                        </a:rPr>
                        <a:t>Продукт</a:t>
                      </a:r>
                      <a:endParaRPr lang="ru-RU" sz="1050" b="0" baseline="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Segoe UI" pitchFamily="34" charset="0"/>
                      </a:endParaRPr>
                    </a:p>
                  </a:txBody>
                  <a:tcPr marL="72000" marR="136800"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Segoe UI" pitchFamily="34" charset="0"/>
                        </a:rPr>
                        <a:t>Конверсия от контактов, %</a:t>
                      </a:r>
                      <a:endParaRPr lang="ru-RU" sz="1050" b="0" baseline="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Segoe UI" pitchFamily="34" charset="0"/>
                      </a:endParaRPr>
                    </a:p>
                  </a:txBody>
                  <a:tcPr marL="72000" marR="136800" marT="36000" marB="3600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Segoe UI" pitchFamily="34" charset="0"/>
                        </a:rPr>
                        <a:t>Выручка, ₽</a:t>
                      </a:r>
                      <a:endParaRPr lang="ru-RU" sz="1050" b="0" baseline="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Segoe UI" pitchFamily="34" charset="0"/>
                      </a:endParaRPr>
                    </a:p>
                  </a:txBody>
                  <a:tcPr marL="72000" marR="136800" marT="36000" marB="3600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Segoe UI" pitchFamily="34" charset="0"/>
                        </a:rPr>
                        <a:t>Выполнение выручки, %</a:t>
                      </a:r>
                      <a:endParaRPr lang="ru-RU" sz="1050" b="0" baseline="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Segoe UI" pitchFamily="34" charset="0"/>
                      </a:endParaRPr>
                    </a:p>
                  </a:txBody>
                  <a:tcPr marL="72000" marR="136800" marT="36000" marB="3600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Segoe UI" pitchFamily="34" charset="0"/>
                        </a:rPr>
                        <a:t>Подключений</a:t>
                      </a:r>
                      <a:endParaRPr lang="ru-RU" sz="1050" b="0" baseline="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Segoe UI" pitchFamily="34" charset="0"/>
                      </a:endParaRPr>
                    </a:p>
                  </a:txBody>
                  <a:tcPr marL="72000" marR="136800" marT="36000" marB="3600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4" name="Таблица 53"/>
          <p:cNvGraphicFramePr>
            <a:graphicFrameLocks noGrp="1"/>
          </p:cNvGraphicFramePr>
          <p:nvPr>
            <p:extLst/>
          </p:nvPr>
        </p:nvGraphicFramePr>
        <p:xfrm>
          <a:off x="1971674" y="3768900"/>
          <a:ext cx="9906001" cy="27995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20204">
                  <a:extLst>
                    <a:ext uri="{9D8B030D-6E8A-4147-A177-3AD203B41FA5}">
                      <a16:colId xmlns:a16="http://schemas.microsoft.com/office/drawing/2014/main" val="3396566963"/>
                    </a:ext>
                  </a:extLst>
                </a:gridCol>
                <a:gridCol w="1063689">
                  <a:extLst>
                    <a:ext uri="{9D8B030D-6E8A-4147-A177-3AD203B41FA5}">
                      <a16:colId xmlns:a16="http://schemas.microsoft.com/office/drawing/2014/main" val="4200521518"/>
                    </a:ext>
                  </a:extLst>
                </a:gridCol>
                <a:gridCol w="15981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0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736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59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i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Антивирус</a:t>
                      </a:r>
                      <a:endParaRPr lang="ru-RU" sz="8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17,5</a:t>
                      </a:r>
                      <a:endParaRPr lang="ru-RU" sz="10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15 </a:t>
                      </a:r>
                      <a:r>
                        <a:rPr lang="ru-RU" sz="100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823 854   </a:t>
                      </a:r>
                      <a:endParaRPr lang="ru-RU" sz="10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103</a:t>
                      </a:r>
                      <a:endParaRPr lang="ru-RU" sz="10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    134 332   </a:t>
                      </a:r>
                      <a:endParaRPr lang="ru-RU" sz="10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9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i="0" dirty="0" err="1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Home</a:t>
                      </a:r>
                      <a:r>
                        <a:rPr lang="ru-RU" sz="800" i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ru-RU" sz="800" i="0" dirty="0" err="1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of</a:t>
                      </a:r>
                      <a:r>
                        <a:rPr lang="ru-RU" sz="800" i="0" baseline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ru-RU" sz="800" i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HBO</a:t>
                      </a:r>
                      <a:endParaRPr lang="ru-RU" sz="8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6,9</a:t>
                      </a:r>
                      <a:endParaRPr lang="ru-RU" sz="10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4 </a:t>
                      </a:r>
                      <a:r>
                        <a:rPr lang="ru-RU" sz="100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598 772   </a:t>
                      </a:r>
                      <a:endParaRPr lang="ru-RU" sz="10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290</a:t>
                      </a:r>
                      <a:endParaRPr lang="ru-RU" sz="10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18149</a:t>
                      </a:r>
                      <a:endParaRPr lang="ru-RU" sz="10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9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i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Год кино 2018</a:t>
                      </a:r>
                      <a:endParaRPr lang="ru-RU" sz="8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11,7</a:t>
                      </a:r>
                      <a:endParaRPr lang="ru-RU" sz="10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 </a:t>
                      </a:r>
                      <a:r>
                        <a:rPr lang="ru-RU" sz="100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954 847   </a:t>
                      </a:r>
                      <a:endParaRPr lang="ru-RU" sz="10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344</a:t>
                      </a:r>
                      <a:endParaRPr lang="ru-RU" sz="10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8872</a:t>
                      </a:r>
                      <a:endParaRPr lang="ru-RU" sz="10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59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i="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Vip</a:t>
                      </a:r>
                      <a:r>
                        <a:rPr lang="ru-RU" sz="800" i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ru-RU" sz="800" i="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Viasat</a:t>
                      </a:r>
                      <a:endParaRPr lang="ru-RU" sz="8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7,2</a:t>
                      </a:r>
                      <a:endParaRPr lang="ru-RU" sz="10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 </a:t>
                      </a:r>
                      <a:r>
                        <a:rPr lang="ru-RU" sz="100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121 757   </a:t>
                      </a:r>
                      <a:endParaRPr lang="ru-RU" sz="10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301</a:t>
                      </a:r>
                      <a:endParaRPr lang="ru-RU" sz="10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4427</a:t>
                      </a:r>
                      <a:endParaRPr lang="ru-RU" sz="10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59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i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Лето в подарок</a:t>
                      </a:r>
                      <a:endParaRPr lang="ru-RU" sz="8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18,9</a:t>
                      </a:r>
                      <a:endParaRPr lang="ru-RU" sz="10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 </a:t>
                      </a:r>
                      <a:r>
                        <a:rPr lang="ru-RU" sz="100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062 076   </a:t>
                      </a:r>
                      <a:endParaRPr lang="ru-RU" sz="10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914</a:t>
                      </a:r>
                      <a:endParaRPr lang="ru-RU" sz="10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8355</a:t>
                      </a:r>
                      <a:endParaRPr lang="ru-RU" sz="10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59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i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Выгодная фильмотека</a:t>
                      </a:r>
                      <a:endParaRPr lang="ru-RU" sz="8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7,1</a:t>
                      </a:r>
                      <a:endParaRPr lang="ru-RU" sz="10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 </a:t>
                      </a:r>
                      <a:r>
                        <a:rPr lang="ru-RU" sz="100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002 331   </a:t>
                      </a:r>
                      <a:endParaRPr lang="ru-RU" sz="10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297</a:t>
                      </a:r>
                      <a:endParaRPr lang="ru-RU" sz="10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7885</a:t>
                      </a:r>
                      <a:endParaRPr lang="ru-RU" sz="10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59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i="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Безлимитная</a:t>
                      </a:r>
                      <a:r>
                        <a:rPr lang="ru-RU" sz="800" i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 Россия</a:t>
                      </a:r>
                      <a:endParaRPr lang="ru-RU" sz="8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6,0</a:t>
                      </a:r>
                      <a:endParaRPr lang="ru-RU" sz="10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562 </a:t>
                      </a:r>
                      <a:r>
                        <a:rPr lang="ru-RU" sz="100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809   </a:t>
                      </a:r>
                      <a:endParaRPr lang="ru-RU" sz="10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62</a:t>
                      </a:r>
                      <a:endParaRPr lang="ru-RU" sz="10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3584</a:t>
                      </a:r>
                      <a:endParaRPr lang="ru-RU" sz="10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59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i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Настрой кино</a:t>
                      </a:r>
                      <a:endParaRPr lang="ru-RU" sz="8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6,2</a:t>
                      </a:r>
                      <a:endParaRPr lang="ru-RU" sz="10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401 </a:t>
                      </a:r>
                      <a:r>
                        <a:rPr lang="ru-RU" sz="100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369   </a:t>
                      </a:r>
                      <a:endParaRPr lang="ru-RU" sz="10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214</a:t>
                      </a:r>
                      <a:endParaRPr lang="ru-RU" sz="10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1584</a:t>
                      </a:r>
                      <a:endParaRPr lang="ru-RU" sz="10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59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i="0" dirty="0" err="1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Безлимитный</a:t>
                      </a:r>
                      <a:r>
                        <a:rPr lang="ru-RU" sz="800" i="0" baseline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 Урал</a:t>
                      </a:r>
                      <a:endParaRPr lang="ru-RU" sz="8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7,6</a:t>
                      </a:r>
                      <a:endParaRPr lang="ru-RU" sz="10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265 </a:t>
                      </a:r>
                      <a:r>
                        <a:rPr lang="ru-RU" sz="100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212   </a:t>
                      </a:r>
                      <a:endParaRPr lang="ru-RU" sz="10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397</a:t>
                      </a:r>
                      <a:endParaRPr lang="ru-RU" sz="10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1908</a:t>
                      </a:r>
                      <a:endParaRPr lang="ru-RU" sz="10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59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i="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Upsale</a:t>
                      </a:r>
                      <a:r>
                        <a:rPr lang="ru-RU" sz="800" i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 ТП ШПД</a:t>
                      </a:r>
                      <a:endParaRPr lang="ru-RU" sz="8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8,3</a:t>
                      </a:r>
                      <a:endParaRPr lang="ru-RU" sz="10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83 </a:t>
                      </a:r>
                      <a:r>
                        <a:rPr lang="ru-RU" sz="100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051   </a:t>
                      </a:r>
                      <a:endParaRPr lang="ru-RU" sz="10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75</a:t>
                      </a:r>
                      <a:endParaRPr lang="ru-RU" sz="10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980</a:t>
                      </a:r>
                      <a:endParaRPr lang="ru-RU" sz="10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59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i="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Киномания</a:t>
                      </a:r>
                      <a:endParaRPr lang="ru-RU" sz="8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1,7</a:t>
                      </a:r>
                      <a:endParaRPr lang="ru-RU" sz="10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42 </a:t>
                      </a:r>
                      <a:r>
                        <a:rPr lang="ru-RU" sz="100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966   </a:t>
                      </a:r>
                      <a:endParaRPr lang="ru-RU" sz="10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96</a:t>
                      </a:r>
                      <a:endParaRPr lang="ru-RU" sz="10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195</a:t>
                      </a:r>
                      <a:endParaRPr lang="ru-RU" sz="10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59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i="0" kern="900" spc="-30" baseline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Волшебный </a:t>
                      </a:r>
                      <a:r>
                        <a:rPr lang="ru-RU" sz="800" i="0" kern="900" spc="-30" baseline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мир </a:t>
                      </a:r>
                      <a:r>
                        <a:rPr lang="ru-RU" sz="800" i="0" kern="900" spc="-30" baseline="0" dirty="0" err="1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Disney</a:t>
                      </a:r>
                      <a:endParaRPr lang="ru-RU" sz="800" i="0" kern="900" spc="-30" baseline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4,0</a:t>
                      </a:r>
                      <a:endParaRPr lang="ru-RU" sz="10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39 </a:t>
                      </a:r>
                      <a:r>
                        <a:rPr lang="ru-RU" sz="100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592   </a:t>
                      </a:r>
                      <a:endParaRPr lang="ru-RU" sz="10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142</a:t>
                      </a:r>
                      <a:endParaRPr lang="ru-RU" sz="10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261</a:t>
                      </a:r>
                      <a:endParaRPr lang="ru-RU" sz="10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59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i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Сделано в России</a:t>
                      </a:r>
                      <a:endParaRPr lang="ru-RU" sz="8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4,9</a:t>
                      </a:r>
                      <a:endParaRPr lang="ru-RU" sz="10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10 </a:t>
                      </a:r>
                      <a:r>
                        <a:rPr lang="ru-RU" sz="100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805   </a:t>
                      </a:r>
                      <a:endParaRPr lang="ru-RU" sz="10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189</a:t>
                      </a:r>
                      <a:endParaRPr lang="ru-RU" sz="10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51</a:t>
                      </a:r>
                      <a:endParaRPr lang="ru-RU" sz="10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59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i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Игровой</a:t>
                      </a:r>
                      <a:endParaRPr lang="ru-RU" sz="8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1,2</a:t>
                      </a:r>
                      <a:endParaRPr lang="ru-RU" sz="10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8 </a:t>
                      </a:r>
                      <a:r>
                        <a:rPr lang="ru-RU" sz="100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136   </a:t>
                      </a:r>
                      <a:endParaRPr lang="ru-RU" sz="10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31</a:t>
                      </a:r>
                      <a:endParaRPr lang="ru-RU" sz="10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64</a:t>
                      </a:r>
                      <a:endParaRPr lang="ru-RU" sz="10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59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i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Опция +100</a:t>
                      </a:r>
                      <a:endParaRPr lang="ru-RU" sz="8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2,9</a:t>
                      </a:r>
                      <a:endParaRPr lang="ru-RU" sz="10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 </a:t>
                      </a:r>
                      <a:r>
                        <a:rPr lang="ru-RU" sz="100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949   </a:t>
                      </a:r>
                      <a:endParaRPr lang="ru-RU" sz="10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30</a:t>
                      </a:r>
                      <a:endParaRPr lang="ru-RU" sz="10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23</a:t>
                      </a:r>
                      <a:endParaRPr lang="ru-RU" sz="100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8713713"/>
                  </a:ext>
                </a:extLst>
              </a:tr>
              <a:tr h="154338"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</a:pPr>
                      <a:r>
                        <a:rPr lang="ru-RU" sz="1050" b="0" i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Итог по кампаниям</a:t>
                      </a:r>
                      <a:endParaRPr lang="ru-RU" sz="1050" b="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00" marR="12600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 algn="r">
                        <a:spcAft>
                          <a:spcPts val="0"/>
                        </a:spcAft>
                      </a:pPr>
                      <a:r>
                        <a:rPr lang="ru-RU" sz="1050" b="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  13,0</a:t>
                      </a:r>
                      <a:endParaRPr lang="ru-RU" sz="1050" b="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 algn="r">
                        <a:spcAft>
                          <a:spcPts val="0"/>
                        </a:spcAft>
                      </a:pPr>
                      <a:r>
                        <a:rPr lang="ru-RU" sz="1050" b="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26 </a:t>
                      </a:r>
                      <a:r>
                        <a:rPr lang="ru-RU" sz="1050" b="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979 527   </a:t>
                      </a:r>
                      <a:endParaRPr lang="ru-RU" sz="1050" b="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 algn="r">
                        <a:spcAft>
                          <a:spcPts val="0"/>
                        </a:spcAft>
                      </a:pPr>
                      <a:r>
                        <a:rPr lang="ru-RU" sz="1050" b="0" i="0" dirty="0" smtClean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136</a:t>
                      </a:r>
                      <a:endParaRPr lang="ru-RU" sz="1050" b="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 algn="r">
                        <a:spcAft>
                          <a:spcPts val="0"/>
                        </a:spcAft>
                      </a:pPr>
                      <a:r>
                        <a:rPr lang="ru-RU" sz="1050" b="0" i="0" dirty="0">
                          <a:solidFill>
                            <a:srgbClr val="000000"/>
                          </a:solidFill>
                          <a:latin typeface="Segoe UI"/>
                          <a:ea typeface="Times New Roman"/>
                          <a:cs typeface="Times New Roman"/>
                        </a:rPr>
                        <a:t>    190 670   </a:t>
                      </a:r>
                      <a:endParaRPr lang="ru-RU" sz="1050" b="0" i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4247688"/>
                  </a:ext>
                </a:extLst>
              </a:tr>
            </a:tbl>
          </a:graphicData>
        </a:graphic>
      </p:graphicFrame>
      <p:grpSp>
        <p:nvGrpSpPr>
          <p:cNvPr id="88" name="Группа 87"/>
          <p:cNvGrpSpPr/>
          <p:nvPr/>
        </p:nvGrpSpPr>
        <p:grpSpPr>
          <a:xfrm>
            <a:off x="8391914" y="3809998"/>
            <a:ext cx="100800" cy="2736000"/>
            <a:chOff x="11072813" y="2909887"/>
            <a:chExt cx="144000" cy="3987340"/>
          </a:xfrm>
        </p:grpSpPr>
        <p:sp>
          <p:nvSpPr>
            <p:cNvPr id="71" name="Овал 70"/>
            <p:cNvSpPr/>
            <p:nvPr/>
          </p:nvSpPr>
          <p:spPr>
            <a:xfrm>
              <a:off x="11072813" y="2909887"/>
              <a:ext cx="144000" cy="144000"/>
            </a:xfrm>
            <a:prstGeom prst="ellipse">
              <a:avLst/>
            </a:prstGeom>
            <a:solidFill>
              <a:schemeClr val="bg2">
                <a:lumMod val="85000"/>
              </a:schemeClr>
            </a:solidFill>
            <a:ln w="952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2" name="Овал 71"/>
            <p:cNvSpPr/>
            <p:nvPr/>
          </p:nvSpPr>
          <p:spPr>
            <a:xfrm>
              <a:off x="11072813" y="3162300"/>
              <a:ext cx="144000" cy="144000"/>
            </a:xfrm>
            <a:prstGeom prst="ellipse">
              <a:avLst/>
            </a:prstGeom>
            <a:solidFill>
              <a:schemeClr val="bg2">
                <a:lumMod val="85000"/>
              </a:schemeClr>
            </a:solidFill>
            <a:ln w="952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3" name="Овал 72"/>
            <p:cNvSpPr/>
            <p:nvPr/>
          </p:nvSpPr>
          <p:spPr>
            <a:xfrm>
              <a:off x="11072813" y="3429000"/>
              <a:ext cx="144000" cy="144000"/>
            </a:xfrm>
            <a:prstGeom prst="ellipse">
              <a:avLst/>
            </a:prstGeom>
            <a:solidFill>
              <a:schemeClr val="bg2">
                <a:lumMod val="85000"/>
              </a:schemeClr>
            </a:solidFill>
            <a:ln w="952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4" name="Овал 73"/>
            <p:cNvSpPr/>
            <p:nvPr/>
          </p:nvSpPr>
          <p:spPr>
            <a:xfrm>
              <a:off x="11072813" y="3686176"/>
              <a:ext cx="144000" cy="144000"/>
            </a:xfrm>
            <a:prstGeom prst="ellipse">
              <a:avLst/>
            </a:prstGeom>
            <a:solidFill>
              <a:schemeClr val="bg2">
                <a:lumMod val="85000"/>
              </a:schemeClr>
            </a:solidFill>
            <a:ln w="952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5" name="Овал 74"/>
            <p:cNvSpPr/>
            <p:nvPr/>
          </p:nvSpPr>
          <p:spPr>
            <a:xfrm>
              <a:off x="11072813" y="3933826"/>
              <a:ext cx="144000" cy="144000"/>
            </a:xfrm>
            <a:prstGeom prst="ellipse">
              <a:avLst/>
            </a:prstGeom>
            <a:solidFill>
              <a:schemeClr val="bg2">
                <a:lumMod val="85000"/>
              </a:schemeClr>
            </a:solidFill>
            <a:ln w="952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6" name="Овал 75"/>
            <p:cNvSpPr/>
            <p:nvPr/>
          </p:nvSpPr>
          <p:spPr>
            <a:xfrm>
              <a:off x="11072813" y="4191002"/>
              <a:ext cx="144000" cy="144000"/>
            </a:xfrm>
            <a:prstGeom prst="ellipse">
              <a:avLst/>
            </a:prstGeom>
            <a:solidFill>
              <a:schemeClr val="bg2">
                <a:lumMod val="85000"/>
              </a:schemeClr>
            </a:solidFill>
            <a:ln w="952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7" name="Овал 76"/>
            <p:cNvSpPr/>
            <p:nvPr/>
          </p:nvSpPr>
          <p:spPr>
            <a:xfrm>
              <a:off x="11072813" y="4443413"/>
              <a:ext cx="144000" cy="144000"/>
            </a:xfrm>
            <a:prstGeom prst="ellipse">
              <a:avLst/>
            </a:prstGeom>
            <a:solidFill>
              <a:schemeClr val="accent2">
                <a:lumMod val="65000"/>
              </a:schemeClr>
            </a:solidFill>
            <a:ln w="952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8" name="Овал 77"/>
            <p:cNvSpPr/>
            <p:nvPr/>
          </p:nvSpPr>
          <p:spPr>
            <a:xfrm>
              <a:off x="11072813" y="4710115"/>
              <a:ext cx="144000" cy="144000"/>
            </a:xfrm>
            <a:prstGeom prst="ellipse">
              <a:avLst/>
            </a:prstGeom>
            <a:solidFill>
              <a:schemeClr val="bg2">
                <a:lumMod val="85000"/>
              </a:schemeClr>
            </a:solidFill>
            <a:ln w="952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9" name="Овал 78"/>
            <p:cNvSpPr/>
            <p:nvPr/>
          </p:nvSpPr>
          <p:spPr>
            <a:xfrm>
              <a:off x="11072813" y="4967288"/>
              <a:ext cx="144000" cy="144000"/>
            </a:xfrm>
            <a:prstGeom prst="ellipse">
              <a:avLst/>
            </a:prstGeom>
            <a:solidFill>
              <a:schemeClr val="bg2">
                <a:lumMod val="85000"/>
              </a:schemeClr>
            </a:solidFill>
            <a:ln w="952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0" name="Овал 79"/>
            <p:cNvSpPr/>
            <p:nvPr/>
          </p:nvSpPr>
          <p:spPr>
            <a:xfrm>
              <a:off x="11072813" y="5229227"/>
              <a:ext cx="144000" cy="14400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952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1" name="Овал 80"/>
            <p:cNvSpPr/>
            <p:nvPr/>
          </p:nvSpPr>
          <p:spPr>
            <a:xfrm>
              <a:off x="11072813" y="5491164"/>
              <a:ext cx="144000" cy="144000"/>
            </a:xfrm>
            <a:prstGeom prst="ellipse">
              <a:avLst/>
            </a:prstGeom>
            <a:solidFill>
              <a:schemeClr val="bg2">
                <a:lumMod val="85000"/>
              </a:schemeClr>
            </a:solidFill>
            <a:ln w="952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2" name="Овал 81"/>
            <p:cNvSpPr/>
            <p:nvPr/>
          </p:nvSpPr>
          <p:spPr>
            <a:xfrm>
              <a:off x="11072813" y="5748340"/>
              <a:ext cx="144000" cy="144000"/>
            </a:xfrm>
            <a:prstGeom prst="ellipse">
              <a:avLst/>
            </a:prstGeom>
            <a:solidFill>
              <a:schemeClr val="bg2">
                <a:lumMod val="85000"/>
              </a:schemeClr>
            </a:solidFill>
            <a:ln w="952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3" name="Овал 82"/>
            <p:cNvSpPr/>
            <p:nvPr/>
          </p:nvSpPr>
          <p:spPr>
            <a:xfrm>
              <a:off x="11072813" y="6010279"/>
              <a:ext cx="144000" cy="144000"/>
            </a:xfrm>
            <a:prstGeom prst="ellipse">
              <a:avLst/>
            </a:prstGeom>
            <a:solidFill>
              <a:schemeClr val="bg2">
                <a:lumMod val="85000"/>
              </a:schemeClr>
            </a:solidFill>
            <a:ln w="952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4" name="Овал 83"/>
            <p:cNvSpPr/>
            <p:nvPr/>
          </p:nvSpPr>
          <p:spPr>
            <a:xfrm>
              <a:off x="11072813" y="6249366"/>
              <a:ext cx="144000" cy="144000"/>
            </a:xfrm>
            <a:prstGeom prst="ellipse">
              <a:avLst/>
            </a:prstGeom>
            <a:solidFill>
              <a:schemeClr val="accent2">
                <a:lumMod val="65000"/>
              </a:schemeClr>
            </a:solidFill>
            <a:ln w="952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5" name="Овал 84"/>
            <p:cNvSpPr/>
            <p:nvPr/>
          </p:nvSpPr>
          <p:spPr>
            <a:xfrm>
              <a:off x="11072813" y="6502740"/>
              <a:ext cx="144000" cy="144000"/>
            </a:xfrm>
            <a:prstGeom prst="ellipse">
              <a:avLst/>
            </a:prstGeom>
            <a:solidFill>
              <a:schemeClr val="accent2">
                <a:lumMod val="65000"/>
              </a:schemeClr>
            </a:solidFill>
            <a:ln w="952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6" name="Овал 85"/>
            <p:cNvSpPr/>
            <p:nvPr/>
          </p:nvSpPr>
          <p:spPr>
            <a:xfrm>
              <a:off x="11072813" y="6753227"/>
              <a:ext cx="144000" cy="144000"/>
            </a:xfrm>
            <a:prstGeom prst="ellipse">
              <a:avLst/>
            </a:prstGeom>
            <a:solidFill>
              <a:schemeClr val="bg2">
                <a:lumMod val="85000"/>
              </a:schemeClr>
            </a:solidFill>
            <a:ln w="952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36" name="Заголовок 1"/>
          <p:cNvSpPr txBox="1">
            <a:spLocks/>
          </p:cNvSpPr>
          <p:nvPr/>
        </p:nvSpPr>
        <p:spPr>
          <a:xfrm>
            <a:off x="1941069" y="1404066"/>
            <a:ext cx="2753415" cy="4007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Воронка продаж, %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1952044" y="1101713"/>
            <a:ext cx="4067756" cy="2441587"/>
            <a:chOff x="1952044" y="1101713"/>
            <a:chExt cx="4067756" cy="2441587"/>
          </a:xfrm>
        </p:grpSpPr>
        <p:graphicFrame>
          <p:nvGraphicFramePr>
            <p:cNvPr id="135" name="Диаграмма 134"/>
            <p:cNvGraphicFramePr/>
            <p:nvPr/>
          </p:nvGraphicFramePr>
          <p:xfrm>
            <a:off x="2912743" y="1101713"/>
            <a:ext cx="3107057" cy="244158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37" name="TextBox 40"/>
            <p:cNvSpPr txBox="1"/>
            <p:nvPr/>
          </p:nvSpPr>
          <p:spPr>
            <a:xfrm>
              <a:off x="1952044" y="1894003"/>
              <a:ext cx="1268370" cy="31975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 b="0" i="0" u="none" strike="noStrike" kern="1200" spc="0" baseline="0">
                  <a:solidFill>
                    <a:srgbClr val="171616"/>
                  </a:solidFill>
                  <a:latin typeface="+mn-lt"/>
                  <a:ea typeface="+mn-ea"/>
                  <a:cs typeface="+mn-cs"/>
                </a:defRPr>
              </a:pPr>
              <a:r>
                <a:rPr kumimoji="0" lang="ru-RU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Обработано</a:t>
              </a:r>
              <a:endPara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8" name="TextBox 40"/>
            <p:cNvSpPr txBox="1"/>
            <p:nvPr/>
          </p:nvSpPr>
          <p:spPr>
            <a:xfrm>
              <a:off x="1952044" y="2448193"/>
              <a:ext cx="1268370" cy="31975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 b="0" i="0" u="none" strike="noStrike" kern="1200" spc="0" baseline="0">
                  <a:solidFill>
                    <a:srgbClr val="171616"/>
                  </a:solidFill>
                  <a:latin typeface="+mn-lt"/>
                  <a:ea typeface="+mn-ea"/>
                  <a:cs typeface="+mn-cs"/>
                </a:defRPr>
              </a:pPr>
              <a:r>
                <a:rPr kumimoji="0" lang="ru-RU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Контактов</a:t>
              </a:r>
              <a:endPara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9" name="TextBox 40"/>
            <p:cNvSpPr txBox="1"/>
            <p:nvPr/>
          </p:nvSpPr>
          <p:spPr>
            <a:xfrm>
              <a:off x="1952044" y="2997726"/>
              <a:ext cx="1268370" cy="31975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 b="0" i="0" u="none" strike="noStrike" kern="1200" spc="0" baseline="0">
                  <a:solidFill>
                    <a:srgbClr val="171616"/>
                  </a:solidFill>
                  <a:latin typeface="+mn-lt"/>
                  <a:ea typeface="+mn-ea"/>
                  <a:cs typeface="+mn-cs"/>
                </a:defRPr>
              </a:pPr>
              <a:r>
                <a:rPr kumimoji="0" lang="ru-RU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Продаж</a:t>
              </a:r>
              <a:endPara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0" name="TextBox 40"/>
            <p:cNvSpPr txBox="1"/>
            <p:nvPr/>
          </p:nvSpPr>
          <p:spPr>
            <a:xfrm>
              <a:off x="3321682" y="1894036"/>
              <a:ext cx="1331026" cy="31975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 b="0" i="0" u="none" strike="noStrike" kern="1200" spc="0" baseline="0">
                  <a:solidFill>
                    <a:srgbClr val="171616"/>
                  </a:solidFill>
                  <a:latin typeface="+mn-lt"/>
                  <a:ea typeface="+mn-ea"/>
                  <a:cs typeface="+mn-cs"/>
                </a:defRPr>
              </a:pPr>
              <a:r>
                <a:rPr kumimoji="0" lang="ru-R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0,99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1" name="TextBox 40"/>
            <p:cNvSpPr txBox="1"/>
            <p:nvPr/>
          </p:nvSpPr>
          <p:spPr>
            <a:xfrm>
              <a:off x="3648990" y="2434272"/>
              <a:ext cx="711017" cy="31975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 b="0" i="0" u="none" strike="noStrike" kern="1200" spc="0" baseline="0">
                  <a:solidFill>
                    <a:srgbClr val="171616"/>
                  </a:solidFill>
                  <a:latin typeface="+mn-lt"/>
                  <a:ea typeface="+mn-ea"/>
                  <a:cs typeface="+mn-cs"/>
                </a:defRPr>
              </a:pPr>
              <a:r>
                <a:rPr kumimoji="0" lang="ru-R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0,66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2" name="TextBox 40"/>
            <p:cNvSpPr txBox="1"/>
            <p:nvPr/>
          </p:nvSpPr>
          <p:spPr>
            <a:xfrm>
              <a:off x="3355979" y="2983754"/>
              <a:ext cx="730775" cy="31975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 b="0" i="0" u="none" strike="noStrike" kern="1200" spc="0" baseline="0">
                  <a:solidFill>
                    <a:srgbClr val="171616"/>
                  </a:solidFill>
                  <a:latin typeface="+mn-lt"/>
                  <a:ea typeface="+mn-ea"/>
                  <a:cs typeface="+mn-cs"/>
                </a:defRPr>
              </a:pPr>
              <a:r>
                <a:rPr kumimoji="0" lang="ru-R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0,08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aphicFrame>
        <p:nvGraphicFramePr>
          <p:cNvPr id="146" name="Таблица 145"/>
          <p:cNvGraphicFramePr>
            <a:graphicFrameLocks noGrp="1"/>
          </p:cNvGraphicFramePr>
          <p:nvPr/>
        </p:nvGraphicFramePr>
        <p:xfrm>
          <a:off x="5267324" y="1828800"/>
          <a:ext cx="1161415" cy="166687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61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7058">
                <a:tc>
                  <a:txBody>
                    <a:bodyPr/>
                    <a:lstStyle/>
                    <a:p>
                      <a:pPr algn="l"/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Антенна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0000" marR="90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849"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/>
                        <a:t>Смарт про</a:t>
                      </a:r>
                      <a:endParaRPr lang="ru-RU" sz="1000" dirty="0"/>
                    </a:p>
                  </a:txBody>
                  <a:tcPr marL="90000" marR="9000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530">
                <a:tc>
                  <a:txBody>
                    <a:bodyPr/>
                    <a:lstStyle/>
                    <a:p>
                      <a:pPr algn="l"/>
                      <a:r>
                        <a:rPr lang="ru-RU" sz="1000" dirty="0" err="1" smtClean="0"/>
                        <a:t>Юником</a:t>
                      </a:r>
                      <a:r>
                        <a:rPr lang="ru-RU" sz="1000" dirty="0" smtClean="0"/>
                        <a:t> групп</a:t>
                      </a:r>
                      <a:endParaRPr lang="ru-RU" sz="1000" dirty="0"/>
                    </a:p>
                  </a:txBody>
                  <a:tcPr marL="90000" marR="90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760"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/>
                        <a:t>Гран</a:t>
                      </a:r>
                      <a:endParaRPr lang="ru-RU" sz="1000" dirty="0"/>
                    </a:p>
                  </a:txBody>
                  <a:tcPr marL="90000" marR="90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7679"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/>
                        <a:t>КЦ </a:t>
                      </a:r>
                      <a:r>
                        <a:rPr lang="ru-RU" sz="1000" dirty="0" err="1" smtClean="0"/>
                        <a:t>Креатив</a:t>
                      </a:r>
                      <a:endParaRPr lang="ru-RU" sz="1000" dirty="0"/>
                    </a:p>
                  </a:txBody>
                  <a:tcPr marL="90000" marR="90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148" name="Прямая соединительная линия 147"/>
          <p:cNvCxnSpPr/>
          <p:nvPr/>
        </p:nvCxnSpPr>
        <p:spPr>
          <a:xfrm>
            <a:off x="8685632" y="3201176"/>
            <a:ext cx="3132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Заголовок 1"/>
          <p:cNvSpPr txBox="1">
            <a:spLocks/>
          </p:cNvSpPr>
          <p:nvPr/>
        </p:nvSpPr>
        <p:spPr>
          <a:xfrm>
            <a:off x="8615730" y="1463405"/>
            <a:ext cx="3093987" cy="3414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Динамика конверсии</a:t>
            </a:r>
            <a:endParaRPr kumimoji="0" lang="en-GB" sz="1500" b="0" i="0" u="none" strike="noStrike" kern="1200" cap="none" spc="0" normalizeH="0" baseline="0" noProof="0" dirty="0" smtClean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1" name="Прямоугольник 90"/>
          <p:cNvSpPr/>
          <p:nvPr/>
        </p:nvSpPr>
        <p:spPr>
          <a:xfrm>
            <a:off x="8677315" y="715794"/>
            <a:ext cx="1620000" cy="644829"/>
          </a:xfrm>
          <a:prstGeom prst="rect">
            <a:avLst/>
          </a:prstGeom>
          <a:ln>
            <a:solidFill>
              <a:schemeClr val="tx1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Конверсия, 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Calibri"/>
              </a:rPr>
              <a:t>11,46</a:t>
            </a:r>
          </a:p>
        </p:txBody>
      </p:sp>
      <p:sp>
        <p:nvSpPr>
          <p:cNvPr id="92" name="Прямоугольник 91"/>
          <p:cNvSpPr/>
          <p:nvPr/>
        </p:nvSpPr>
        <p:spPr>
          <a:xfrm>
            <a:off x="2028990" y="715790"/>
            <a:ext cx="1620000" cy="644829"/>
          </a:xfrm>
          <a:prstGeom prst="rect">
            <a:avLst/>
          </a:prstGeom>
          <a:ln>
            <a:solidFill>
              <a:schemeClr val="tx1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Абонентов в работе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Calibri"/>
              </a:rPr>
              <a:t>313 099</a:t>
            </a:r>
            <a:endParaRPr kumimoji="0" lang="ru-RU" sz="21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Calibri"/>
            </a:endParaRPr>
          </a:p>
        </p:txBody>
      </p:sp>
      <p:sp>
        <p:nvSpPr>
          <p:cNvPr id="93" name="Прямоугольник 92"/>
          <p:cNvSpPr/>
          <p:nvPr/>
        </p:nvSpPr>
        <p:spPr>
          <a:xfrm>
            <a:off x="3701550" y="715790"/>
            <a:ext cx="1620000" cy="64482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900" cap="none" spc="-30" normalizeH="0" baseline="0" noProof="0" dirty="0" smtClean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Не отработано, %</a:t>
            </a:r>
            <a:endParaRPr kumimoji="0" lang="ru-RU" sz="1000" b="0" i="0" u="none" strike="noStrike" kern="900" cap="none" spc="-3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Calibri"/>
              </a:rPr>
              <a:t>-1</a:t>
            </a: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Calibri"/>
              </a:rPr>
              <a:t>,</a:t>
            </a: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Calibri"/>
              </a:rPr>
              <a:t>21</a:t>
            </a:r>
            <a:endParaRPr kumimoji="0" lang="ru-RU" sz="21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4" name="Прямоугольник 93"/>
          <p:cNvSpPr/>
          <p:nvPr/>
        </p:nvSpPr>
        <p:spPr>
          <a:xfrm>
            <a:off x="5355246" y="715790"/>
            <a:ext cx="1620000" cy="644829"/>
          </a:xfrm>
          <a:prstGeom prst="rect">
            <a:avLst/>
          </a:prstGeom>
          <a:ln>
            <a:solidFill>
              <a:schemeClr val="tx1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900" cap="none" spc="-2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К</a:t>
            </a:r>
            <a:r>
              <a:rPr kumimoji="0" lang="ru-RU" sz="1000" b="0" i="0" u="none" strike="noStrike" kern="900" cap="none" spc="-20" normalizeH="0" baseline="0" noProof="0" dirty="0" smtClean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онтактов, шт.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Calibri"/>
              </a:rPr>
              <a:t>207 128</a:t>
            </a:r>
            <a:endParaRPr kumimoji="0" lang="ru-RU" sz="2100" b="0" i="0" u="none" strike="noStrike" kern="1200" cap="none" spc="0" normalizeH="0" baseline="0" noProof="0" dirty="0" smtClean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5" name="Прямоугольник 94"/>
          <p:cNvSpPr/>
          <p:nvPr/>
        </p:nvSpPr>
        <p:spPr>
          <a:xfrm>
            <a:off x="7018662" y="715790"/>
            <a:ext cx="1620000" cy="64482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Подключений, шт.</a:t>
            </a:r>
            <a:endParaRPr kumimoji="0" lang="ru-RU" sz="1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Calibri"/>
              </a:rPr>
              <a:t>23 729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6" name="Прямоугольник 95"/>
          <p:cNvSpPr/>
          <p:nvPr/>
        </p:nvSpPr>
        <p:spPr>
          <a:xfrm>
            <a:off x="10363056" y="715790"/>
            <a:ext cx="1620000" cy="64482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Выручка, тыс. </a:t>
            </a:r>
            <a:r>
              <a:rPr kumimoji="0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₽</a:t>
            </a:r>
            <a:endParaRPr kumimoji="0" lang="ru-RU" sz="1000" b="0" i="0" u="none" strike="noStrike" kern="1200" cap="none" spc="0" normalizeH="0" baseline="0" noProof="0" dirty="0" smtClean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Calibri"/>
              </a:rPr>
              <a:t>3 676</a:t>
            </a:r>
            <a:endParaRPr kumimoji="0" lang="en-GB" sz="1300" b="0" i="0" u="none" strike="noStrike" kern="1200" cap="none" spc="0" normalizeH="0" baseline="0" noProof="0" dirty="0" smtClean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97" name="Группа 96"/>
          <p:cNvGrpSpPr/>
          <p:nvPr/>
        </p:nvGrpSpPr>
        <p:grpSpPr>
          <a:xfrm>
            <a:off x="205110" y="631038"/>
            <a:ext cx="1705621" cy="5864048"/>
            <a:chOff x="205110" y="631038"/>
            <a:chExt cx="1705621" cy="5864048"/>
          </a:xfrm>
        </p:grpSpPr>
        <p:grpSp>
          <p:nvGrpSpPr>
            <p:cNvPr id="98" name="Группа 97"/>
            <p:cNvGrpSpPr/>
            <p:nvPr/>
          </p:nvGrpSpPr>
          <p:grpSpPr>
            <a:xfrm>
              <a:off x="205110" y="631038"/>
              <a:ext cx="1705621" cy="5864048"/>
              <a:chOff x="205110" y="631038"/>
              <a:chExt cx="1705621" cy="5864048"/>
            </a:xfrm>
          </p:grpSpPr>
          <p:sp>
            <p:nvSpPr>
              <p:cNvPr id="103" name="Скругленный прямоугольник 102"/>
              <p:cNvSpPr/>
              <p:nvPr/>
            </p:nvSpPr>
            <p:spPr>
              <a:xfrm>
                <a:off x="821512" y="2272530"/>
                <a:ext cx="417254" cy="21600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800" cap="none" spc="0" normalizeH="0" baseline="0" noProof="0" dirty="0" smtClean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OTA</a:t>
                </a:r>
                <a:endParaRPr kumimoji="0" lang="en-US" sz="900" b="0" i="0" u="none" strike="noStrike" kern="800" cap="none" spc="0" normalizeH="0" baseline="0" noProof="0" dirty="0">
                  <a:ln>
                    <a:noFill/>
                  </a:ln>
                  <a:solidFill>
                    <a:srgbClr val="FFFFFF">
                      <a:lumMod val="10000"/>
                    </a:srgb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04" name="Скругленный прямоугольник 103"/>
              <p:cNvSpPr/>
              <p:nvPr/>
            </p:nvSpPr>
            <p:spPr>
              <a:xfrm>
                <a:off x="1312703" y="2270146"/>
                <a:ext cx="458948" cy="216000"/>
              </a:xfrm>
              <a:prstGeom prst="roundRect">
                <a:avLst/>
              </a:prstGeom>
              <a:solidFill>
                <a:schemeClr val="bg1">
                  <a:alpha val="70000"/>
                </a:schemeClr>
              </a:solidFill>
              <a:ln>
                <a:solidFill>
                  <a:schemeClr val="accent5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800" cap="none" spc="-400" normalizeH="0" baseline="0" noProof="0" dirty="0">
                  <a:ln>
                    <a:noFill/>
                  </a:ln>
                  <a:solidFill>
                    <a:srgbClr val="FFFFFF">
                      <a:lumMod val="10000"/>
                    </a:srgb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grpSp>
            <p:nvGrpSpPr>
              <p:cNvPr id="105" name="Группа 16"/>
              <p:cNvGrpSpPr/>
              <p:nvPr/>
            </p:nvGrpSpPr>
            <p:grpSpPr>
              <a:xfrm>
                <a:off x="305454" y="1450539"/>
                <a:ext cx="342000" cy="473635"/>
                <a:chOff x="732532" y="342251"/>
                <a:chExt cx="473109" cy="473635"/>
              </a:xfrm>
            </p:grpSpPr>
            <p:sp>
              <p:nvSpPr>
                <p:cNvPr id="194" name="Скругленный прямоугольник 193"/>
                <p:cNvSpPr/>
                <p:nvPr/>
              </p:nvSpPr>
              <p:spPr>
                <a:xfrm>
                  <a:off x="732532" y="342251"/>
                  <a:ext cx="473109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3</a:t>
                  </a: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Скругленный прямоугольник 194"/>
                <p:cNvSpPr/>
                <p:nvPr/>
              </p:nvSpPr>
              <p:spPr>
                <a:xfrm>
                  <a:off x="732532" y="599886"/>
                  <a:ext cx="473109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7</a:t>
                  </a: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6" name="Заголовок 1"/>
              <p:cNvSpPr txBox="1">
                <a:spLocks/>
              </p:cNvSpPr>
              <p:nvPr/>
            </p:nvSpPr>
            <p:spPr>
              <a:xfrm>
                <a:off x="218643" y="631038"/>
                <a:ext cx="1692088" cy="25955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171616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Год</a:t>
                </a:r>
                <a:endParaRPr kumimoji="0" lang="en-GB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grpSp>
            <p:nvGrpSpPr>
              <p:cNvPr id="107" name="Группа 16"/>
              <p:cNvGrpSpPr/>
              <p:nvPr/>
            </p:nvGrpSpPr>
            <p:grpSpPr>
              <a:xfrm>
                <a:off x="298690" y="2841228"/>
                <a:ext cx="1466197" cy="982100"/>
                <a:chOff x="732532" y="342251"/>
                <a:chExt cx="964073" cy="982100"/>
              </a:xfrm>
            </p:grpSpPr>
            <p:sp>
              <p:nvSpPr>
                <p:cNvPr id="132" name="Скругленный прямоугольник 131"/>
                <p:cNvSpPr/>
                <p:nvPr/>
              </p:nvSpPr>
              <p:spPr>
                <a:xfrm>
                  <a:off x="732532" y="342251"/>
                  <a:ext cx="964073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rIns="7200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9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Антивирус</a:t>
                  </a: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33" name="Скругленный прямоугольник 132"/>
                <p:cNvSpPr/>
                <p:nvPr/>
              </p:nvSpPr>
              <p:spPr>
                <a:xfrm>
                  <a:off x="732532" y="599886"/>
                  <a:ext cx="964073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rIns="7200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9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Игровой тариф</a:t>
                  </a: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45" name="Скругленный прямоугольник 144"/>
                <p:cNvSpPr/>
                <p:nvPr/>
              </p:nvSpPr>
              <p:spPr>
                <a:xfrm>
                  <a:off x="732532" y="852462"/>
                  <a:ext cx="964073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rIns="3600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900" b="0" i="0" u="none" strike="noStrike" kern="1200" cap="none" spc="-30" normalizeH="0" baseline="0" noProof="0" dirty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П</a:t>
                  </a:r>
                  <a:r>
                    <a:rPr kumimoji="0" lang="ru-RU" sz="900" b="0" i="0" u="none" strike="noStrike" kern="1200" cap="none" spc="-3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одписка</a:t>
                  </a:r>
                  <a:endParaRPr kumimoji="0" lang="en-US" sz="9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47" name="Скругленный прямоугольник 146"/>
                <p:cNvSpPr/>
                <p:nvPr/>
              </p:nvSpPr>
              <p:spPr>
                <a:xfrm>
                  <a:off x="732532" y="1108351"/>
                  <a:ext cx="964073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rIns="3600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900" b="0" i="0" u="none" strike="noStrike" kern="1200" cap="none" spc="-3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Каналы</a:t>
                  </a:r>
                  <a:endParaRPr kumimoji="0" lang="en-US" sz="9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8" name="Скругленный прямоугольник 107"/>
              <p:cNvSpPr/>
              <p:nvPr/>
            </p:nvSpPr>
            <p:spPr>
              <a:xfrm>
                <a:off x="300994" y="883429"/>
                <a:ext cx="1476000" cy="216000"/>
              </a:xfrm>
              <a:prstGeom prst="roundRect">
                <a:avLst/>
              </a:prstGeom>
              <a:solidFill>
                <a:schemeClr val="bg1">
                  <a:alpha val="70000"/>
                </a:schemeClr>
              </a:solidFill>
              <a:ln>
                <a:solidFill>
                  <a:schemeClr val="accent5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2018</a:t>
                </a: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10000"/>
                    </a:srgb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grpSp>
            <p:nvGrpSpPr>
              <p:cNvPr id="109" name="Группа 16"/>
              <p:cNvGrpSpPr/>
              <p:nvPr/>
            </p:nvGrpSpPr>
            <p:grpSpPr>
              <a:xfrm>
                <a:off x="679302" y="1450539"/>
                <a:ext cx="342000" cy="473635"/>
                <a:chOff x="732532" y="342251"/>
                <a:chExt cx="473109" cy="473635"/>
              </a:xfrm>
            </p:grpSpPr>
            <p:sp>
              <p:nvSpPr>
                <p:cNvPr id="130" name="Скругленный прямоугольник 129"/>
                <p:cNvSpPr/>
                <p:nvPr/>
              </p:nvSpPr>
              <p:spPr>
                <a:xfrm>
                  <a:off x="732532" y="342251"/>
                  <a:ext cx="473109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4</a:t>
                  </a: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31" name="Скругленный прямоугольник 130"/>
                <p:cNvSpPr/>
                <p:nvPr/>
              </p:nvSpPr>
              <p:spPr>
                <a:xfrm>
                  <a:off x="732532" y="599886"/>
                  <a:ext cx="473109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8</a:t>
                  </a: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0" name="Группа 16"/>
              <p:cNvGrpSpPr/>
              <p:nvPr/>
            </p:nvGrpSpPr>
            <p:grpSpPr>
              <a:xfrm>
                <a:off x="1057911" y="1450539"/>
                <a:ext cx="342000" cy="473635"/>
                <a:chOff x="739120" y="342251"/>
                <a:chExt cx="473109" cy="473635"/>
              </a:xfrm>
            </p:grpSpPr>
            <p:sp>
              <p:nvSpPr>
                <p:cNvPr id="128" name="Скругленный прямоугольник 127"/>
                <p:cNvSpPr/>
                <p:nvPr/>
              </p:nvSpPr>
              <p:spPr>
                <a:xfrm>
                  <a:off x="739120" y="342251"/>
                  <a:ext cx="473109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5</a:t>
                  </a: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29" name="Скругленный прямоугольник 128"/>
                <p:cNvSpPr/>
                <p:nvPr/>
              </p:nvSpPr>
              <p:spPr>
                <a:xfrm>
                  <a:off x="739120" y="599886"/>
                  <a:ext cx="473109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9</a:t>
                  </a:r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1" name="Скругленный прямоугольник 110"/>
              <p:cNvSpPr/>
              <p:nvPr/>
            </p:nvSpPr>
            <p:spPr>
              <a:xfrm>
                <a:off x="1431759" y="1450539"/>
                <a:ext cx="342000" cy="216000"/>
              </a:xfrm>
              <a:prstGeom prst="roundRect">
                <a:avLst/>
              </a:prstGeom>
              <a:solidFill>
                <a:schemeClr val="bg1">
                  <a:alpha val="70000"/>
                </a:schemeClr>
              </a:solidFill>
              <a:ln>
                <a:solidFill>
                  <a:schemeClr val="accent5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6</a:t>
                </a: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10000"/>
                    </a:srgb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12" name="Заголовок 1"/>
              <p:cNvSpPr txBox="1">
                <a:spLocks/>
              </p:cNvSpPr>
              <p:nvPr/>
            </p:nvSpPr>
            <p:spPr>
              <a:xfrm>
                <a:off x="218643" y="1193011"/>
                <a:ext cx="1692088" cy="25955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171616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Месяц</a:t>
                </a:r>
                <a:endParaRPr kumimoji="0" lang="en-GB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13" name="Заголовок 1"/>
              <p:cNvSpPr txBox="1">
                <a:spLocks/>
              </p:cNvSpPr>
              <p:nvPr/>
            </p:nvSpPr>
            <p:spPr>
              <a:xfrm>
                <a:off x="205110" y="2014542"/>
                <a:ext cx="1692088" cy="25955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171616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Услуга</a:t>
                </a:r>
                <a:endParaRPr kumimoji="0" lang="en-GB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14" name="Скругленный прямоугольник 113"/>
              <p:cNvSpPr/>
              <p:nvPr/>
            </p:nvSpPr>
            <p:spPr>
              <a:xfrm>
                <a:off x="302420" y="2272530"/>
                <a:ext cx="435276" cy="21600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800" cap="none" spc="0" normalizeH="0" baseline="0" noProof="0" dirty="0" smtClean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IPTV</a:t>
                </a:r>
                <a:endParaRPr kumimoji="0" lang="en-US" sz="900" b="0" i="0" u="none" strike="noStrike" kern="800" cap="none" spc="0" normalizeH="0" baseline="0" noProof="0" dirty="0">
                  <a:ln>
                    <a:noFill/>
                  </a:ln>
                  <a:solidFill>
                    <a:srgbClr val="FFFFFF">
                      <a:lumMod val="10000"/>
                    </a:srgb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15" name="Заголовок 1"/>
              <p:cNvSpPr txBox="1">
                <a:spLocks/>
              </p:cNvSpPr>
              <p:nvPr/>
            </p:nvSpPr>
            <p:spPr>
              <a:xfrm>
                <a:off x="218643" y="2588433"/>
                <a:ext cx="1692088" cy="25955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171616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Тип акции</a:t>
                </a:r>
                <a:endParaRPr kumimoji="0" lang="en-GB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grpSp>
            <p:nvGrpSpPr>
              <p:cNvPr id="116" name="Группа 16"/>
              <p:cNvGrpSpPr/>
              <p:nvPr/>
            </p:nvGrpSpPr>
            <p:grpSpPr>
              <a:xfrm>
                <a:off x="289166" y="4169965"/>
                <a:ext cx="1475722" cy="982100"/>
                <a:chOff x="732532" y="342251"/>
                <a:chExt cx="964073" cy="982100"/>
              </a:xfrm>
            </p:grpSpPr>
            <p:sp>
              <p:nvSpPr>
                <p:cNvPr id="124" name="Скругленный прямоугольник 123"/>
                <p:cNvSpPr/>
                <p:nvPr/>
              </p:nvSpPr>
              <p:spPr>
                <a:xfrm>
                  <a:off x="732532" y="342251"/>
                  <a:ext cx="964073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rIns="7200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Upsale</a:t>
                  </a: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25" name="Скругленный прямоугольник 124"/>
                <p:cNvSpPr/>
                <p:nvPr/>
              </p:nvSpPr>
              <p:spPr>
                <a:xfrm>
                  <a:off x="732532" y="599886"/>
                  <a:ext cx="964073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rIns="7200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Vip</a:t>
                  </a:r>
                  <a:r>
                    <a:rPr kumimoji="0" lang="en-US" sz="9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 </a:t>
                  </a:r>
                  <a:r>
                    <a:rPr kumimoji="0" lang="en-US" sz="900" b="0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Viasat</a:t>
                  </a: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26" name="Скругленный прямоугольник 125"/>
                <p:cNvSpPr/>
                <p:nvPr/>
              </p:nvSpPr>
              <p:spPr>
                <a:xfrm>
                  <a:off x="732532" y="852462"/>
                  <a:ext cx="964073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rIns="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800" cap="none" spc="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Home</a:t>
                  </a:r>
                  <a:r>
                    <a:rPr kumimoji="0" lang="ru-RU" sz="900" b="0" i="0" u="none" strike="noStrike" kern="800" cap="none" spc="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 </a:t>
                  </a:r>
                  <a:r>
                    <a:rPr kumimoji="0" lang="ru-RU" sz="900" b="0" i="0" u="none" strike="noStrike" kern="800" cap="none" spc="0" normalizeH="0" baseline="0" noProof="0" dirty="0" err="1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"/>
                      <a:ea typeface="Times New Roman"/>
                      <a:cs typeface="Calibri"/>
                    </a:rPr>
                    <a:t>of</a:t>
                  </a:r>
                  <a:r>
                    <a:rPr kumimoji="0" lang="ru-RU" sz="900" b="0" i="0" u="none" strike="noStrike" kern="8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"/>
                      <a:ea typeface="Times New Roman"/>
                      <a:cs typeface="Calibri"/>
                    </a:rPr>
                    <a:t> HBO</a:t>
                  </a:r>
                  <a:endParaRPr kumimoji="0" lang="en-US" sz="900" b="0" i="0" u="none" strike="noStrike" kern="8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27" name="Скругленный прямоугольник 126"/>
                <p:cNvSpPr/>
                <p:nvPr/>
              </p:nvSpPr>
              <p:spPr>
                <a:xfrm>
                  <a:off x="732532" y="1108351"/>
                  <a:ext cx="964073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rIns="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900" b="0" i="0" u="none" strike="noStrike" kern="1200" cap="none" spc="-30" normalizeH="0" baseline="0" noProof="0" dirty="0" err="1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Безлимитная</a:t>
                  </a:r>
                  <a:r>
                    <a:rPr kumimoji="0" lang="ru-RU" sz="900" b="0" i="0" u="none" strike="noStrike" kern="1200" cap="none" spc="-3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 Россия</a:t>
                  </a:r>
                  <a:endParaRPr kumimoji="0" lang="en-US" sz="9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7" name="Заголовок 1"/>
              <p:cNvSpPr txBox="1">
                <a:spLocks/>
              </p:cNvSpPr>
              <p:nvPr/>
            </p:nvSpPr>
            <p:spPr>
              <a:xfrm>
                <a:off x="218643" y="3917170"/>
                <a:ext cx="1692088" cy="25955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171616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Продукт</a:t>
                </a:r>
                <a:endParaRPr kumimoji="0" lang="en-GB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grpSp>
            <p:nvGrpSpPr>
              <p:cNvPr id="118" name="Группа 16"/>
              <p:cNvGrpSpPr/>
              <p:nvPr/>
            </p:nvGrpSpPr>
            <p:grpSpPr>
              <a:xfrm>
                <a:off x="289165" y="5512986"/>
                <a:ext cx="1478104" cy="982100"/>
                <a:chOff x="732532" y="342251"/>
                <a:chExt cx="964073" cy="982100"/>
              </a:xfrm>
            </p:grpSpPr>
            <p:sp>
              <p:nvSpPr>
                <p:cNvPr id="120" name="Скругленный прямоугольник 119"/>
                <p:cNvSpPr/>
                <p:nvPr/>
              </p:nvSpPr>
              <p:spPr>
                <a:xfrm>
                  <a:off x="732532" y="342251"/>
                  <a:ext cx="964073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rIns="7200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900" b="0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Атента</a:t>
                  </a: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21" name="Скругленный прямоугольник 120"/>
                <p:cNvSpPr/>
                <p:nvPr/>
              </p:nvSpPr>
              <p:spPr>
                <a:xfrm>
                  <a:off x="732532" y="599886"/>
                  <a:ext cx="964073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rIns="7200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9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Гран</a:t>
                  </a: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22" name="Скругленный прямоугольник 121"/>
                <p:cNvSpPr/>
                <p:nvPr/>
              </p:nvSpPr>
              <p:spPr>
                <a:xfrm>
                  <a:off x="732532" y="852462"/>
                  <a:ext cx="964073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rIns="3600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900" b="0" i="0" u="none" strike="noStrike" kern="800" cap="none" spc="-3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КЦ Креатив</a:t>
                  </a:r>
                  <a:endParaRPr kumimoji="0" lang="en-US" sz="900" b="0" i="0" u="none" strike="noStrike" kern="800" cap="none" spc="-30" normalizeH="0" baseline="0" noProof="0" dirty="0">
                    <a:ln>
                      <a:noFill/>
                    </a:ln>
                    <a:solidFill>
                      <a:srgbClr val="171616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Скругленный прямоугольник 122"/>
                <p:cNvSpPr/>
                <p:nvPr/>
              </p:nvSpPr>
              <p:spPr>
                <a:xfrm>
                  <a:off x="732532" y="1108351"/>
                  <a:ext cx="964073" cy="216000"/>
                </a:xfrm>
                <a:prstGeom prst="round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solidFill>
                    <a:schemeClr val="accent5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rIns="36000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900" b="0" i="0" u="none" strike="noStrike" kern="1200" cap="none" spc="-30" normalizeH="0" baseline="0" noProof="0" dirty="0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Л </a:t>
                  </a:r>
                  <a:r>
                    <a:rPr kumimoji="0" lang="ru-RU" sz="900" b="0" i="0" u="none" strike="noStrike" kern="1200" cap="none" spc="-30" normalizeH="0" baseline="0" noProof="0" dirty="0" err="1" smtClean="0">
                      <a:ln>
                        <a:noFill/>
                      </a:ln>
                      <a:solidFill>
                        <a:srgbClr val="FFFFFF">
                          <a:lumMod val="10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Центрикс</a:t>
                  </a:r>
                  <a:endParaRPr kumimoji="0" lang="en-US" sz="9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FFFFFF">
                        <a:lumMod val="10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9" name="Заголовок 1"/>
              <p:cNvSpPr txBox="1">
                <a:spLocks/>
              </p:cNvSpPr>
              <p:nvPr/>
            </p:nvSpPr>
            <p:spPr>
              <a:xfrm>
                <a:off x="218643" y="5260191"/>
                <a:ext cx="1692088" cy="25955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171616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Агент</a:t>
                </a:r>
                <a:endParaRPr kumimoji="0" lang="en-GB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sp>
          <p:nvSpPr>
            <p:cNvPr id="99" name="Скругленный прямоугольник 98"/>
            <p:cNvSpPr/>
            <p:nvPr/>
          </p:nvSpPr>
          <p:spPr>
            <a:xfrm>
              <a:off x="305454" y="2274908"/>
              <a:ext cx="427671" cy="216000"/>
            </a:xfrm>
            <a:prstGeom prst="roundRect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chemeClr val="accent5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800" cap="none" spc="-40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0" name="Скругленный прямоугольник 99"/>
            <p:cNvSpPr/>
            <p:nvPr/>
          </p:nvSpPr>
          <p:spPr>
            <a:xfrm>
              <a:off x="1431759" y="1708174"/>
              <a:ext cx="342000" cy="216000"/>
            </a:xfrm>
            <a:prstGeom prst="roundRect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chemeClr val="accent5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800" cap="none" spc="-30" normalizeH="0" baseline="0" noProof="0" dirty="0" smtClean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10</a:t>
              </a:r>
              <a:endParaRPr kumimoji="0" lang="en-US" sz="1000" b="0" i="0" u="none" strike="noStrike" kern="800" cap="none" spc="-3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1" name="Скругленный прямоугольник 100"/>
            <p:cNvSpPr/>
            <p:nvPr/>
          </p:nvSpPr>
          <p:spPr>
            <a:xfrm>
              <a:off x="819136" y="2272527"/>
              <a:ext cx="416504" cy="216000"/>
            </a:xfrm>
            <a:prstGeom prst="roundRect">
              <a:avLst/>
            </a:prstGeom>
            <a:noFill/>
            <a:ln>
              <a:solidFill>
                <a:schemeClr val="accent5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800" cap="none" spc="-400" normalizeH="0" baseline="0" noProof="0" dirty="0">
                <a:ln>
                  <a:noFill/>
                </a:ln>
                <a:solidFill>
                  <a:srgbClr val="FFFFFF">
                    <a:lumMod val="1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2" name="Скругленный прямоугольник 101"/>
            <p:cNvSpPr/>
            <p:nvPr/>
          </p:nvSpPr>
          <p:spPr>
            <a:xfrm>
              <a:off x="1293019" y="2272530"/>
              <a:ext cx="500063" cy="216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800" cap="none" spc="0" normalizeH="0" baseline="0" noProof="0" dirty="0" smtClean="0">
                  <a:ln>
                    <a:noFill/>
                  </a:ln>
                  <a:solidFill>
                    <a:srgbClr val="FFFFFF">
                      <a:lumMod val="10000"/>
                    </a:srgb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ШПД</a:t>
              </a:r>
              <a:endParaRPr kumimoji="0" lang="en-US" sz="900" b="0" i="0" u="none" strike="noStrike" kern="800" cap="none" spc="0" normalizeH="0" baseline="0" noProof="0" dirty="0">
                <a:ln>
                  <a:noFill/>
                </a:ln>
                <a:solidFill>
                  <a:srgbClr val="FFFFFF">
                    <a:lumMod val="1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97" name="Заголовок 1"/>
          <p:cNvSpPr txBox="1">
            <a:spLocks/>
          </p:cNvSpPr>
          <p:nvPr/>
        </p:nvSpPr>
        <p:spPr>
          <a:xfrm>
            <a:off x="205108" y="152942"/>
            <a:ext cx="11028713" cy="56854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  <a:t>Эффективность маркетинговых кампаний</a:t>
            </a:r>
          </a:p>
        </p:txBody>
      </p:sp>
    </p:spTree>
    <p:extLst>
      <p:ext uri="{BB962C8B-B14F-4D97-AF65-F5344CB8AC3E}">
        <p14:creationId xmlns:p14="http://schemas.microsoft.com/office/powerpoint/2010/main" val="61565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ЧЕКЛИСТ: ПОНЯТНЫЙ ДАШБОРД</a:t>
            </a:r>
            <a:endParaRPr lang="ru-RU" dirty="0"/>
          </a:p>
        </p:txBody>
      </p:sp>
      <p:sp>
        <p:nvSpPr>
          <p:cNvPr id="8" name="Нижний колонтитул 3"/>
          <p:cNvSpPr txBox="1">
            <a:spLocks/>
          </p:cNvSpPr>
          <p:nvPr/>
        </p:nvSpPr>
        <p:spPr>
          <a:xfrm>
            <a:off x="744969" y="6492875"/>
            <a:ext cx="691673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© Алексей Колоколов </a:t>
            </a:r>
            <a:r>
              <a:rPr lang="en-US" sz="1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| </a:t>
            </a:r>
            <a:r>
              <a:rPr lang="ru-RU" sz="1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Институт бизнес-аналитики</a:t>
            </a:r>
            <a:endParaRPr lang="en-US" sz="12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Объект 2"/>
          <p:cNvSpPr>
            <a:spLocks noGrp="1"/>
          </p:cNvSpPr>
          <p:nvPr>
            <p:ph idx="1"/>
          </p:nvPr>
        </p:nvSpPr>
        <p:spPr>
          <a:xfrm>
            <a:off x="639420" y="1432329"/>
            <a:ext cx="10515600" cy="4701089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/>
              <a:t>Заказчик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/>
              <a:t>Вид отчета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/>
              <a:t>Диаграммы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/>
              <a:t>Макет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err="1" smtClean="0">
                <a:solidFill>
                  <a:schemeClr val="accent2"/>
                </a:solidFill>
              </a:rPr>
              <a:t>Демо</a:t>
            </a:r>
            <a:endParaRPr lang="ru-RU" dirty="0" smtClean="0">
              <a:solidFill>
                <a:schemeClr val="accent2"/>
              </a:solidFill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/>
              <a:t>Чистовик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ru-RU" dirty="0" smtClean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ru-RU" dirty="0" smtClean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4068316" y="1644068"/>
            <a:ext cx="7876815" cy="4650386"/>
            <a:chOff x="4068316" y="1644068"/>
            <a:chExt cx="7876815" cy="4650386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1387" y="1966168"/>
              <a:ext cx="5927513" cy="3455757"/>
            </a:xfrm>
            <a:prstGeom prst="rect">
              <a:avLst/>
            </a:prstGeom>
            <a:ln w="19050">
              <a:noFill/>
            </a:ln>
          </p:spPr>
        </p:pic>
        <p:pic>
          <p:nvPicPr>
            <p:cNvPr id="12" name="Picture 6" descr="Картинки по запросу white tablet 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8316" y="1644068"/>
              <a:ext cx="7876815" cy="4650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3558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BUSINESS INTELLIGENCE</a:t>
            </a:r>
            <a:r>
              <a:rPr lang="ru-RU" dirty="0" smtClean="0"/>
              <a:t> </a:t>
            </a:r>
            <a:r>
              <a:rPr lang="en-US" dirty="0" smtClean="0"/>
              <a:t>/ BIG DATA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592247" y="2125569"/>
            <a:ext cx="1691899" cy="33389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562859" y="2124493"/>
            <a:ext cx="1510563" cy="33399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712273" y="2125569"/>
            <a:ext cx="1510563" cy="15852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0" name="Straight Arrow Connector 30"/>
          <p:cNvCxnSpPr/>
          <p:nvPr/>
        </p:nvCxnSpPr>
        <p:spPr bwMode="auto">
          <a:xfrm>
            <a:off x="7195574" y="3759580"/>
            <a:ext cx="489039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AutoShape 18"/>
          <p:cNvSpPr>
            <a:spLocks noChangeArrowheads="1"/>
          </p:cNvSpPr>
          <p:nvPr/>
        </p:nvSpPr>
        <p:spPr bwMode="gray">
          <a:xfrm>
            <a:off x="843790" y="3942569"/>
            <a:ext cx="1765653" cy="947703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rgbClr val="4F81BD">
                  <a:gamma/>
                  <a:shade val="46275"/>
                  <a:invGamma/>
                </a:srgbClr>
              </a:gs>
              <a:gs pos="50000">
                <a:srgbClr val="4F81BD"/>
              </a:gs>
              <a:gs pos="100000">
                <a:srgbClr val="4F81BD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kern="0" dirty="0">
                <a:solidFill>
                  <a:schemeClr val="bg1"/>
                </a:solidFill>
                <a:latin typeface="Arial" charset="0"/>
                <a:cs typeface="Arial" charset="0"/>
              </a:rPr>
              <a:t>CRM</a:t>
            </a:r>
            <a:endParaRPr lang="ru-RU" sz="1600" kern="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grpSp>
        <p:nvGrpSpPr>
          <p:cNvPr id="12" name="Группа 30"/>
          <p:cNvGrpSpPr>
            <a:grpSpLocks/>
          </p:cNvGrpSpPr>
          <p:nvPr/>
        </p:nvGrpSpPr>
        <p:grpSpPr bwMode="auto">
          <a:xfrm>
            <a:off x="843357" y="2952575"/>
            <a:ext cx="1761821" cy="1063679"/>
            <a:chOff x="3251075" y="4829183"/>
            <a:chExt cx="1641052" cy="1285421"/>
          </a:xfrm>
        </p:grpSpPr>
        <p:sp>
          <p:nvSpPr>
            <p:cNvPr id="44" name="AutoShape 18"/>
            <p:cNvSpPr>
              <a:spLocks noChangeArrowheads="1"/>
            </p:cNvSpPr>
            <p:nvPr/>
          </p:nvSpPr>
          <p:spPr bwMode="gray">
            <a:xfrm>
              <a:off x="3251075" y="4829183"/>
              <a:ext cx="1641052" cy="1285421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rgbClr val="4F81BD">
                    <a:gamma/>
                    <a:shade val="46275"/>
                    <a:invGamma/>
                  </a:srgbClr>
                </a:gs>
                <a:gs pos="50000">
                  <a:srgbClr val="4F81BD"/>
                </a:gs>
                <a:gs pos="100000">
                  <a:srgbClr val="4F81BD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sz="1600" kern="0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5" name="Text Box 23"/>
            <p:cNvSpPr txBox="1">
              <a:spLocks noChangeArrowheads="1"/>
            </p:cNvSpPr>
            <p:nvPr/>
          </p:nvSpPr>
          <p:spPr bwMode="gray">
            <a:xfrm>
              <a:off x="3831265" y="4928513"/>
              <a:ext cx="455467" cy="1123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endParaRPr lang="ru-RU" sz="1600" kern="0" dirty="0">
                <a:solidFill>
                  <a:prstClr val="white"/>
                </a:solidFill>
                <a:latin typeface="Arial" charset="0"/>
                <a:cs typeface="Arial" charset="0"/>
              </a:endParaRPr>
            </a:p>
            <a:p>
              <a:pPr algn="ctr" eaLnBrk="0" hangingPunct="0">
                <a:defRPr/>
              </a:pPr>
              <a:r>
                <a:rPr lang="en-US" sz="1600" kern="0" dirty="0">
                  <a:solidFill>
                    <a:prstClr val="white"/>
                  </a:solidFill>
                  <a:latin typeface="Arial" charset="0"/>
                  <a:cs typeface="Arial" charset="0"/>
                </a:rPr>
                <a:t>1C</a:t>
              </a:r>
              <a:endParaRPr lang="ru-RU" sz="1600" kern="0" dirty="0">
                <a:solidFill>
                  <a:prstClr val="white"/>
                </a:solidFill>
                <a:latin typeface="Arial" charset="0"/>
                <a:cs typeface="Arial" charset="0"/>
              </a:endParaRPr>
            </a:p>
            <a:p>
              <a:pPr algn="ctr" eaLnBrk="0" hangingPunct="0">
                <a:defRPr/>
              </a:pPr>
              <a:endParaRPr lang="en-US" sz="1600" kern="0" dirty="0">
                <a:solidFill>
                  <a:prstClr val="white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2699423" y="2125569"/>
            <a:ext cx="1039104" cy="3339966"/>
            <a:chOff x="2098678" y="2599611"/>
            <a:chExt cx="1205508" cy="2737161"/>
          </a:xfrm>
        </p:grpSpPr>
        <p:cxnSp>
          <p:nvCxnSpPr>
            <p:cNvPr id="38" name="Straight Arrow Connector 30"/>
            <p:cNvCxnSpPr/>
            <p:nvPr/>
          </p:nvCxnSpPr>
          <p:spPr bwMode="auto">
            <a:xfrm>
              <a:off x="2852709" y="3967763"/>
              <a:ext cx="451477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9" name="Straight Arrow Connector 37"/>
            <p:cNvCxnSpPr/>
            <p:nvPr/>
          </p:nvCxnSpPr>
          <p:spPr bwMode="auto">
            <a:xfrm>
              <a:off x="2098678" y="3967763"/>
              <a:ext cx="753851" cy="85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40" name="Straight Arrow Connector 37"/>
            <p:cNvCxnSpPr/>
            <p:nvPr/>
          </p:nvCxnSpPr>
          <p:spPr bwMode="auto">
            <a:xfrm>
              <a:off x="2098678" y="2599611"/>
              <a:ext cx="753851" cy="85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41" name="Straight Arrow Connector 37"/>
            <p:cNvCxnSpPr/>
            <p:nvPr/>
          </p:nvCxnSpPr>
          <p:spPr bwMode="auto">
            <a:xfrm>
              <a:off x="2098678" y="5335915"/>
              <a:ext cx="753851" cy="85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42" name="Straight Arrow Connector 37"/>
            <p:cNvCxnSpPr/>
            <p:nvPr/>
          </p:nvCxnSpPr>
          <p:spPr bwMode="auto">
            <a:xfrm rot="5400000">
              <a:off x="1484558" y="3967785"/>
              <a:ext cx="2736303" cy="154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</p:grpSp>
      <p:cxnSp>
        <p:nvCxnSpPr>
          <p:cNvPr id="14" name="Straight Arrow Connector 30"/>
          <p:cNvCxnSpPr/>
          <p:nvPr/>
        </p:nvCxnSpPr>
        <p:spPr bwMode="auto">
          <a:xfrm>
            <a:off x="8948801" y="3737654"/>
            <a:ext cx="489039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9301393" y="2083249"/>
            <a:ext cx="1785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Управленческие</a:t>
            </a:r>
          </a:p>
          <a:p>
            <a:pPr algn="ctr"/>
            <a:r>
              <a:rPr lang="ru-RU" dirty="0"/>
              <a:t>решения</a:t>
            </a:r>
          </a:p>
        </p:txBody>
      </p:sp>
      <p:pic>
        <p:nvPicPr>
          <p:cNvPr id="16" name="Picture 2" descr="C:\Users\Алексей\Pictures\Рисунок1 cop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63455" y="3043271"/>
            <a:ext cx="1614913" cy="1419791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6124604" y="2125569"/>
            <a:ext cx="685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К</a:t>
            </a:r>
            <a:r>
              <a:rPr lang="ru-RU" dirty="0" smtClean="0"/>
              <a:t>убы</a:t>
            </a:r>
          </a:p>
        </p:txBody>
      </p:sp>
      <p:pic>
        <p:nvPicPr>
          <p:cNvPr id="18" name="Rectangle 174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272" y="2516820"/>
            <a:ext cx="1187617" cy="11160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53640926-AAD7-44D8-BBD7-CCE9431645EC}">
              <a14:shadowObscured xmlns:a14="http://schemas.microsoft.com/office/drawing/2010/main" val="1"/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5712272" y="3877840"/>
            <a:ext cx="1510563" cy="15931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5803014" y="3874788"/>
            <a:ext cx="1329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Data Mining</a:t>
            </a:r>
            <a:endParaRPr lang="ru-RU" dirty="0" smtClean="0"/>
          </a:p>
        </p:txBody>
      </p:sp>
      <p:grpSp>
        <p:nvGrpSpPr>
          <p:cNvPr id="21" name="Группа 30"/>
          <p:cNvGrpSpPr>
            <a:grpSpLocks/>
          </p:cNvGrpSpPr>
          <p:nvPr/>
        </p:nvGrpSpPr>
        <p:grpSpPr bwMode="auto">
          <a:xfrm>
            <a:off x="843357" y="1862662"/>
            <a:ext cx="1761821" cy="1180609"/>
            <a:chOff x="3251075" y="4829183"/>
            <a:chExt cx="1641052" cy="1285421"/>
          </a:xfrm>
        </p:grpSpPr>
        <p:sp>
          <p:nvSpPr>
            <p:cNvPr id="36" name="AutoShape 18"/>
            <p:cNvSpPr>
              <a:spLocks noChangeArrowheads="1"/>
            </p:cNvSpPr>
            <p:nvPr/>
          </p:nvSpPr>
          <p:spPr bwMode="gray">
            <a:xfrm>
              <a:off x="3251075" y="4829183"/>
              <a:ext cx="1641052" cy="1285421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rgbClr val="4F81BD">
                    <a:gamma/>
                    <a:shade val="46275"/>
                    <a:invGamma/>
                  </a:srgbClr>
                </a:gs>
                <a:gs pos="50000">
                  <a:srgbClr val="4F81BD"/>
                </a:gs>
                <a:gs pos="100000">
                  <a:srgbClr val="4F81BD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sz="1600" kern="0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7" name="Text Box 23"/>
            <p:cNvSpPr txBox="1">
              <a:spLocks noChangeArrowheads="1"/>
            </p:cNvSpPr>
            <p:nvPr/>
          </p:nvSpPr>
          <p:spPr bwMode="gray">
            <a:xfrm>
              <a:off x="3750217" y="5135177"/>
              <a:ext cx="617549" cy="617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endParaRPr lang="ru-RU" sz="1600" kern="0" dirty="0">
                <a:solidFill>
                  <a:prstClr val="white"/>
                </a:solidFill>
                <a:latin typeface="Arial" charset="0"/>
                <a:cs typeface="Arial" charset="0"/>
              </a:endParaRPr>
            </a:p>
            <a:p>
              <a:pPr algn="ctr" eaLnBrk="0" hangingPunct="0">
                <a:defRPr/>
              </a:pPr>
              <a:r>
                <a:rPr lang="en-US" sz="1600" kern="0" dirty="0">
                  <a:solidFill>
                    <a:prstClr val="white"/>
                  </a:solidFill>
                  <a:latin typeface="Arial" charset="0"/>
                  <a:cs typeface="Arial" charset="0"/>
                </a:rPr>
                <a:t>ERP</a:t>
              </a:r>
            </a:p>
          </p:txBody>
        </p:sp>
      </p:grpSp>
      <p:pic>
        <p:nvPicPr>
          <p:cNvPr id="22" name="Picture 5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26714" y="2470152"/>
            <a:ext cx="1225178" cy="77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7708420" y="2070278"/>
            <a:ext cx="1292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Dashboards</a:t>
            </a:r>
            <a:endParaRPr lang="ru-RU" dirty="0" smtClean="0"/>
          </a:p>
        </p:txBody>
      </p:sp>
      <p:sp>
        <p:nvSpPr>
          <p:cNvPr id="24" name="TextBox 23"/>
          <p:cNvSpPr txBox="1"/>
          <p:nvPr/>
        </p:nvSpPr>
        <p:spPr>
          <a:xfrm>
            <a:off x="7910219" y="3331171"/>
            <a:ext cx="846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Mobile</a:t>
            </a:r>
            <a:endParaRPr lang="ru-RU" dirty="0" smtClean="0"/>
          </a:p>
        </p:txBody>
      </p:sp>
      <p:sp>
        <p:nvSpPr>
          <p:cNvPr id="25" name="TextBox 24"/>
          <p:cNvSpPr txBox="1"/>
          <p:nvPr/>
        </p:nvSpPr>
        <p:spPr>
          <a:xfrm>
            <a:off x="7891997" y="4397400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BSC/KPI</a:t>
            </a:r>
            <a:endParaRPr lang="ru-RU" dirty="0" smtClean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0805" y="4200065"/>
            <a:ext cx="983474" cy="103508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1354" y="4754990"/>
            <a:ext cx="295255" cy="625287"/>
          </a:xfrm>
          <a:prstGeom prst="rect">
            <a:avLst/>
          </a:prstGeom>
        </p:spPr>
      </p:pic>
      <p:pic>
        <p:nvPicPr>
          <p:cNvPr id="28" name="Picture 10" descr="https://encrypted-tbn1.google.com/images?q=tbn:ANd9GcS82AiyUXNPTs6RuRsALJH0SvqeueNJSiiloy5UWhMWAFSHRZabAqmo0B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153" y="3644583"/>
            <a:ext cx="580906" cy="787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287" y="3034770"/>
            <a:ext cx="1615554" cy="1855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661524" y="2122483"/>
            <a:ext cx="1653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Хранилище </a:t>
            </a:r>
          </a:p>
          <a:p>
            <a:pPr algn="ctr"/>
            <a:r>
              <a:rPr lang="ru-RU" dirty="0"/>
              <a:t>данных</a:t>
            </a:r>
          </a:p>
        </p:txBody>
      </p:sp>
      <p:cxnSp>
        <p:nvCxnSpPr>
          <p:cNvPr id="31" name="Straight Arrow Connector 30"/>
          <p:cNvCxnSpPr/>
          <p:nvPr/>
        </p:nvCxnSpPr>
        <p:spPr bwMode="auto">
          <a:xfrm>
            <a:off x="5209726" y="3759580"/>
            <a:ext cx="489039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00496" y="4986101"/>
            <a:ext cx="768537" cy="847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79232" y="4986101"/>
            <a:ext cx="768537" cy="847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53048" y="4986101"/>
            <a:ext cx="768537" cy="847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Box 34"/>
          <p:cNvSpPr txBox="1"/>
          <p:nvPr/>
        </p:nvSpPr>
        <p:spPr>
          <a:xfrm>
            <a:off x="1366441" y="5819182"/>
            <a:ext cx="122732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Планы</a:t>
            </a:r>
            <a:endParaRPr lang="ru-RU" sz="1800" dirty="0"/>
          </a:p>
        </p:txBody>
      </p:sp>
      <p:sp>
        <p:nvSpPr>
          <p:cNvPr id="48" name="Нижний колонтитул 3"/>
          <p:cNvSpPr txBox="1">
            <a:spLocks/>
          </p:cNvSpPr>
          <p:nvPr/>
        </p:nvSpPr>
        <p:spPr>
          <a:xfrm>
            <a:off x="675905" y="6436287"/>
            <a:ext cx="691673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© Алексей Колоколов </a:t>
            </a:r>
            <a:r>
              <a:rPr lang="en-US" sz="1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| </a:t>
            </a:r>
            <a:r>
              <a:rPr lang="ru-RU" sz="1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Институт бизнес-аналитики</a:t>
            </a:r>
            <a:endParaRPr lang="en-US" sz="12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88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/>
          <p:cNvSpPr/>
          <p:nvPr/>
        </p:nvSpPr>
        <p:spPr>
          <a:xfrm>
            <a:off x="7466982" y="2045980"/>
            <a:ext cx="3924522" cy="35041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BUSINESS INTELLIGENCE</a:t>
            </a:r>
            <a:r>
              <a:rPr lang="ru-RU" dirty="0" smtClean="0"/>
              <a:t> </a:t>
            </a:r>
            <a:r>
              <a:rPr lang="en-US" dirty="0" smtClean="0"/>
              <a:t>/ BIG DATA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592247" y="2125569"/>
            <a:ext cx="1691899" cy="33389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562859" y="2124493"/>
            <a:ext cx="1510563" cy="33399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712273" y="2125569"/>
            <a:ext cx="1510563" cy="15852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0" name="Straight Arrow Connector 30"/>
          <p:cNvCxnSpPr/>
          <p:nvPr/>
        </p:nvCxnSpPr>
        <p:spPr bwMode="auto">
          <a:xfrm>
            <a:off x="7195574" y="3759580"/>
            <a:ext cx="489039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AutoShape 18"/>
          <p:cNvSpPr>
            <a:spLocks noChangeArrowheads="1"/>
          </p:cNvSpPr>
          <p:nvPr/>
        </p:nvSpPr>
        <p:spPr bwMode="gray">
          <a:xfrm>
            <a:off x="843790" y="3942569"/>
            <a:ext cx="1765653" cy="947703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rgbClr val="4F81BD">
                  <a:gamma/>
                  <a:shade val="46275"/>
                  <a:invGamma/>
                </a:srgbClr>
              </a:gs>
              <a:gs pos="50000">
                <a:srgbClr val="4F81BD"/>
              </a:gs>
              <a:gs pos="100000">
                <a:srgbClr val="4F81BD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kern="0" dirty="0">
                <a:solidFill>
                  <a:schemeClr val="bg1"/>
                </a:solidFill>
                <a:latin typeface="Arial" charset="0"/>
                <a:cs typeface="Arial" charset="0"/>
              </a:rPr>
              <a:t>CRM</a:t>
            </a:r>
            <a:endParaRPr lang="ru-RU" sz="1600" kern="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grpSp>
        <p:nvGrpSpPr>
          <p:cNvPr id="12" name="Группа 30"/>
          <p:cNvGrpSpPr>
            <a:grpSpLocks/>
          </p:cNvGrpSpPr>
          <p:nvPr/>
        </p:nvGrpSpPr>
        <p:grpSpPr bwMode="auto">
          <a:xfrm>
            <a:off x="843357" y="2952575"/>
            <a:ext cx="1761821" cy="1063679"/>
            <a:chOff x="3251075" y="4829183"/>
            <a:chExt cx="1641052" cy="1285421"/>
          </a:xfrm>
        </p:grpSpPr>
        <p:sp>
          <p:nvSpPr>
            <p:cNvPr id="44" name="AutoShape 18"/>
            <p:cNvSpPr>
              <a:spLocks noChangeArrowheads="1"/>
            </p:cNvSpPr>
            <p:nvPr/>
          </p:nvSpPr>
          <p:spPr bwMode="gray">
            <a:xfrm>
              <a:off x="3251075" y="4829183"/>
              <a:ext cx="1641052" cy="1285421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rgbClr val="4F81BD">
                    <a:gamma/>
                    <a:shade val="46275"/>
                    <a:invGamma/>
                  </a:srgbClr>
                </a:gs>
                <a:gs pos="50000">
                  <a:srgbClr val="4F81BD"/>
                </a:gs>
                <a:gs pos="100000">
                  <a:srgbClr val="4F81BD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sz="1600" kern="0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5" name="Text Box 23"/>
            <p:cNvSpPr txBox="1">
              <a:spLocks noChangeArrowheads="1"/>
            </p:cNvSpPr>
            <p:nvPr/>
          </p:nvSpPr>
          <p:spPr bwMode="gray">
            <a:xfrm>
              <a:off x="3831265" y="4928513"/>
              <a:ext cx="455467" cy="1123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endParaRPr lang="ru-RU" sz="1600" kern="0" dirty="0">
                <a:solidFill>
                  <a:prstClr val="white"/>
                </a:solidFill>
                <a:latin typeface="Arial" charset="0"/>
                <a:cs typeface="Arial" charset="0"/>
              </a:endParaRPr>
            </a:p>
            <a:p>
              <a:pPr algn="ctr" eaLnBrk="0" hangingPunct="0">
                <a:defRPr/>
              </a:pPr>
              <a:r>
                <a:rPr lang="en-US" sz="1600" kern="0" dirty="0">
                  <a:solidFill>
                    <a:prstClr val="white"/>
                  </a:solidFill>
                  <a:latin typeface="Arial" charset="0"/>
                  <a:cs typeface="Arial" charset="0"/>
                </a:rPr>
                <a:t>1C</a:t>
              </a:r>
              <a:endParaRPr lang="ru-RU" sz="1600" kern="0" dirty="0">
                <a:solidFill>
                  <a:prstClr val="white"/>
                </a:solidFill>
                <a:latin typeface="Arial" charset="0"/>
                <a:cs typeface="Arial" charset="0"/>
              </a:endParaRPr>
            </a:p>
            <a:p>
              <a:pPr algn="ctr" eaLnBrk="0" hangingPunct="0">
                <a:defRPr/>
              </a:pPr>
              <a:endParaRPr lang="en-US" sz="1600" kern="0" dirty="0">
                <a:solidFill>
                  <a:prstClr val="white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2699423" y="2125569"/>
            <a:ext cx="1039104" cy="3339966"/>
            <a:chOff x="2098678" y="2599611"/>
            <a:chExt cx="1205508" cy="2737161"/>
          </a:xfrm>
        </p:grpSpPr>
        <p:cxnSp>
          <p:nvCxnSpPr>
            <p:cNvPr id="38" name="Straight Arrow Connector 30"/>
            <p:cNvCxnSpPr/>
            <p:nvPr/>
          </p:nvCxnSpPr>
          <p:spPr bwMode="auto">
            <a:xfrm>
              <a:off x="2852709" y="3967763"/>
              <a:ext cx="451477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9" name="Straight Arrow Connector 37"/>
            <p:cNvCxnSpPr/>
            <p:nvPr/>
          </p:nvCxnSpPr>
          <p:spPr bwMode="auto">
            <a:xfrm>
              <a:off x="2098678" y="3967763"/>
              <a:ext cx="753851" cy="85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40" name="Straight Arrow Connector 37"/>
            <p:cNvCxnSpPr/>
            <p:nvPr/>
          </p:nvCxnSpPr>
          <p:spPr bwMode="auto">
            <a:xfrm>
              <a:off x="2098678" y="2599611"/>
              <a:ext cx="753851" cy="85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41" name="Straight Arrow Connector 37"/>
            <p:cNvCxnSpPr/>
            <p:nvPr/>
          </p:nvCxnSpPr>
          <p:spPr bwMode="auto">
            <a:xfrm>
              <a:off x="2098678" y="5335915"/>
              <a:ext cx="753851" cy="85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42" name="Straight Arrow Connector 37"/>
            <p:cNvCxnSpPr/>
            <p:nvPr/>
          </p:nvCxnSpPr>
          <p:spPr bwMode="auto">
            <a:xfrm rot="5400000">
              <a:off x="1484558" y="3967785"/>
              <a:ext cx="2736303" cy="154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</p:grpSp>
      <p:cxnSp>
        <p:nvCxnSpPr>
          <p:cNvPr id="14" name="Straight Arrow Connector 30"/>
          <p:cNvCxnSpPr/>
          <p:nvPr/>
        </p:nvCxnSpPr>
        <p:spPr bwMode="auto">
          <a:xfrm>
            <a:off x="8948801" y="3737654"/>
            <a:ext cx="489039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9301393" y="2083249"/>
            <a:ext cx="1785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Управленческие</a:t>
            </a:r>
          </a:p>
          <a:p>
            <a:pPr algn="ctr"/>
            <a:r>
              <a:rPr lang="ru-RU" dirty="0"/>
              <a:t>решения</a:t>
            </a:r>
          </a:p>
        </p:txBody>
      </p:sp>
      <p:pic>
        <p:nvPicPr>
          <p:cNvPr id="16" name="Picture 2" descr="C:\Users\Алексей\Pictures\Рисунок1 cop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63455" y="3043271"/>
            <a:ext cx="1614913" cy="1419791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6124604" y="2125569"/>
            <a:ext cx="685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К</a:t>
            </a:r>
            <a:r>
              <a:rPr lang="ru-RU" dirty="0" smtClean="0"/>
              <a:t>убы</a:t>
            </a:r>
          </a:p>
        </p:txBody>
      </p:sp>
      <p:pic>
        <p:nvPicPr>
          <p:cNvPr id="18" name="Rectangle 174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272" y="2516820"/>
            <a:ext cx="1187617" cy="11160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53640926-AAD7-44D8-BBD7-CCE9431645EC}">
              <a14:shadowObscured xmlns:a14="http://schemas.microsoft.com/office/drawing/2010/main" val="1"/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5712272" y="3877840"/>
            <a:ext cx="1510563" cy="15931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5803014" y="3874788"/>
            <a:ext cx="1329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Data Mining</a:t>
            </a:r>
            <a:endParaRPr lang="ru-RU" dirty="0" smtClean="0"/>
          </a:p>
        </p:txBody>
      </p:sp>
      <p:grpSp>
        <p:nvGrpSpPr>
          <p:cNvPr id="21" name="Группа 30"/>
          <p:cNvGrpSpPr>
            <a:grpSpLocks/>
          </p:cNvGrpSpPr>
          <p:nvPr/>
        </p:nvGrpSpPr>
        <p:grpSpPr bwMode="auto">
          <a:xfrm>
            <a:off x="843357" y="1862662"/>
            <a:ext cx="1761821" cy="1180609"/>
            <a:chOff x="3251075" y="4829183"/>
            <a:chExt cx="1641052" cy="1285421"/>
          </a:xfrm>
        </p:grpSpPr>
        <p:sp>
          <p:nvSpPr>
            <p:cNvPr id="36" name="AutoShape 18"/>
            <p:cNvSpPr>
              <a:spLocks noChangeArrowheads="1"/>
            </p:cNvSpPr>
            <p:nvPr/>
          </p:nvSpPr>
          <p:spPr bwMode="gray">
            <a:xfrm>
              <a:off x="3251075" y="4829183"/>
              <a:ext cx="1641052" cy="1285421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rgbClr val="4F81BD">
                    <a:gamma/>
                    <a:shade val="46275"/>
                    <a:invGamma/>
                  </a:srgbClr>
                </a:gs>
                <a:gs pos="50000">
                  <a:srgbClr val="4F81BD"/>
                </a:gs>
                <a:gs pos="100000">
                  <a:srgbClr val="4F81BD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sz="1600" kern="0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7" name="Text Box 23"/>
            <p:cNvSpPr txBox="1">
              <a:spLocks noChangeArrowheads="1"/>
            </p:cNvSpPr>
            <p:nvPr/>
          </p:nvSpPr>
          <p:spPr bwMode="gray">
            <a:xfrm>
              <a:off x="3750217" y="5135177"/>
              <a:ext cx="617549" cy="617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endParaRPr lang="ru-RU" sz="1600" kern="0" dirty="0">
                <a:solidFill>
                  <a:prstClr val="white"/>
                </a:solidFill>
                <a:latin typeface="Arial" charset="0"/>
                <a:cs typeface="Arial" charset="0"/>
              </a:endParaRPr>
            </a:p>
            <a:p>
              <a:pPr algn="ctr" eaLnBrk="0" hangingPunct="0">
                <a:defRPr/>
              </a:pPr>
              <a:r>
                <a:rPr lang="en-US" sz="1600" kern="0" dirty="0">
                  <a:solidFill>
                    <a:prstClr val="white"/>
                  </a:solidFill>
                  <a:latin typeface="Arial" charset="0"/>
                  <a:cs typeface="Arial" charset="0"/>
                </a:rPr>
                <a:t>ERP</a:t>
              </a:r>
            </a:p>
          </p:txBody>
        </p:sp>
      </p:grpSp>
      <p:pic>
        <p:nvPicPr>
          <p:cNvPr id="22" name="Picture 5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26714" y="2470152"/>
            <a:ext cx="1225178" cy="77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7708420" y="2070278"/>
            <a:ext cx="1292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Dashboards</a:t>
            </a:r>
            <a:endParaRPr lang="ru-RU" dirty="0" smtClean="0"/>
          </a:p>
        </p:txBody>
      </p:sp>
      <p:sp>
        <p:nvSpPr>
          <p:cNvPr id="24" name="TextBox 23"/>
          <p:cNvSpPr txBox="1"/>
          <p:nvPr/>
        </p:nvSpPr>
        <p:spPr>
          <a:xfrm>
            <a:off x="7910219" y="3331171"/>
            <a:ext cx="846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Mobile</a:t>
            </a:r>
            <a:endParaRPr lang="ru-RU" dirty="0" smtClean="0"/>
          </a:p>
        </p:txBody>
      </p:sp>
      <p:sp>
        <p:nvSpPr>
          <p:cNvPr id="25" name="TextBox 24"/>
          <p:cNvSpPr txBox="1"/>
          <p:nvPr/>
        </p:nvSpPr>
        <p:spPr>
          <a:xfrm>
            <a:off x="7891997" y="4397400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BSC/KPI</a:t>
            </a:r>
            <a:endParaRPr lang="ru-RU" dirty="0" smtClean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0805" y="4200065"/>
            <a:ext cx="983474" cy="103508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1354" y="4754990"/>
            <a:ext cx="295255" cy="625287"/>
          </a:xfrm>
          <a:prstGeom prst="rect">
            <a:avLst/>
          </a:prstGeom>
        </p:spPr>
      </p:pic>
      <p:pic>
        <p:nvPicPr>
          <p:cNvPr id="28" name="Picture 10" descr="https://encrypted-tbn1.google.com/images?q=tbn:ANd9GcS82AiyUXNPTs6RuRsALJH0SvqeueNJSiiloy5UWhMWAFSHRZabAqmo0B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153" y="3644583"/>
            <a:ext cx="580906" cy="787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287" y="3034770"/>
            <a:ext cx="1615554" cy="1855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661524" y="2122483"/>
            <a:ext cx="1653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Хранилище </a:t>
            </a:r>
          </a:p>
          <a:p>
            <a:pPr algn="ctr"/>
            <a:r>
              <a:rPr lang="ru-RU" dirty="0"/>
              <a:t>данных</a:t>
            </a:r>
          </a:p>
        </p:txBody>
      </p:sp>
      <p:cxnSp>
        <p:nvCxnSpPr>
          <p:cNvPr id="31" name="Straight Arrow Connector 30"/>
          <p:cNvCxnSpPr/>
          <p:nvPr/>
        </p:nvCxnSpPr>
        <p:spPr bwMode="auto">
          <a:xfrm>
            <a:off x="5209726" y="3759580"/>
            <a:ext cx="489039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00496" y="4986101"/>
            <a:ext cx="768537" cy="847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79232" y="4986101"/>
            <a:ext cx="768537" cy="847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53048" y="4986101"/>
            <a:ext cx="768537" cy="847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Box 34"/>
          <p:cNvSpPr txBox="1"/>
          <p:nvPr/>
        </p:nvSpPr>
        <p:spPr>
          <a:xfrm>
            <a:off x="1366441" y="5819182"/>
            <a:ext cx="122732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Планы</a:t>
            </a:r>
            <a:endParaRPr lang="ru-RU" sz="1800" dirty="0"/>
          </a:p>
        </p:txBody>
      </p:sp>
      <p:sp>
        <p:nvSpPr>
          <p:cNvPr id="48" name="Нижний колонтитул 3"/>
          <p:cNvSpPr txBox="1">
            <a:spLocks/>
          </p:cNvSpPr>
          <p:nvPr/>
        </p:nvSpPr>
        <p:spPr>
          <a:xfrm>
            <a:off x="675905" y="6436287"/>
            <a:ext cx="691673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© Алексей Колоколов </a:t>
            </a:r>
            <a:r>
              <a:rPr lang="en-US" sz="1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| </a:t>
            </a:r>
            <a:r>
              <a:rPr lang="ru-RU" sz="1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Институт бизнес-аналитики</a:t>
            </a:r>
            <a:endParaRPr lang="en-US" sz="12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Стрелка влево 2"/>
          <p:cNvSpPr/>
          <p:nvPr/>
        </p:nvSpPr>
        <p:spPr>
          <a:xfrm>
            <a:off x="3009623" y="1421341"/>
            <a:ext cx="6229962" cy="446457"/>
          </a:xfrm>
          <a:prstGeom prst="lef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08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ТОП-3 ИНСТРУМЕНТЫ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7711" y="1899232"/>
            <a:ext cx="2355193" cy="2928834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8462569" y="2346168"/>
            <a:ext cx="2521879" cy="2354428"/>
            <a:chOff x="8136411" y="2084078"/>
            <a:chExt cx="3203313" cy="2990615"/>
          </a:xfrm>
        </p:grpSpPr>
        <p:pic>
          <p:nvPicPr>
            <p:cNvPr id="1030" name="Picture 6" descr="ÐÐ°ÑÑÐ¸Ð½ÐºÐ¸ Ð¿Ð¾ Ð·Ð°Ð¿ÑÐ¾ÑÑ qlikview LOG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6412" y="2084078"/>
              <a:ext cx="3105970" cy="20637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36411" y="4165290"/>
              <a:ext cx="3203313" cy="909403"/>
            </a:xfrm>
            <a:prstGeom prst="rect">
              <a:avLst/>
            </a:prstGeom>
          </p:spPr>
        </p:pic>
      </p:grpSp>
      <p:pic>
        <p:nvPicPr>
          <p:cNvPr id="1032" name="Picture 8" descr="ÐÐ°ÑÑÐ¸Ð½ÐºÐ¸ Ð¿Ð¾ Ð·Ð°Ð¿ÑÐ¾ÑÑ TABLEAU LOGO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87" y="2399915"/>
            <a:ext cx="3424201" cy="18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26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+ СВОДНЫЕ ТАБЛИЦЫ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smtClean="0"/>
              <a:t>© Алексей Колоколов | Институт бизнес-аналитики</a:t>
            </a:r>
            <a:endParaRPr lang="ru-RU" dirty="0"/>
          </a:p>
        </p:txBody>
      </p:sp>
      <p:pic>
        <p:nvPicPr>
          <p:cNvPr id="7" name="Объект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258" y="1456138"/>
            <a:ext cx="8022956" cy="472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31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0892" y="1382751"/>
            <a:ext cx="10634294" cy="4750420"/>
          </a:xfrm>
        </p:spPr>
        <p:txBody>
          <a:bodyPr anchor="t">
            <a:normAutofit/>
          </a:bodyPr>
          <a:lstStyle/>
          <a:p>
            <a:r>
              <a:rPr lang="ru-RU" dirty="0" smtClean="0"/>
              <a:t>КЕЙС 5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ВОРОНКА</a:t>
            </a:r>
            <a:br>
              <a:rPr lang="ru-RU" dirty="0" smtClean="0"/>
            </a:br>
            <a:r>
              <a:rPr lang="ru-RU" dirty="0" smtClean="0"/>
              <a:t>ПРОДАЖ</a:t>
            </a:r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57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smtClean="0"/>
              <a:t>© Алексей Колоколов | Институт бизнес-аналитики</a:t>
            </a:r>
            <a:endParaRPr lang="ru-RU" dirty="0"/>
          </a:p>
        </p:txBody>
      </p:sp>
      <p:pic>
        <p:nvPicPr>
          <p:cNvPr id="7" name="A90454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0290" y="365125"/>
            <a:ext cx="10828436" cy="6470838"/>
          </a:xfrm>
        </p:spPr>
      </p:pic>
    </p:spTree>
    <p:extLst>
      <p:ext uri="{BB962C8B-B14F-4D97-AF65-F5344CB8AC3E}">
        <p14:creationId xmlns:p14="http://schemas.microsoft.com/office/powerpoint/2010/main" val="346712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5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ЧЕКЛИСТ: ПОНЯТНЫЙ ДАШБОРД</a:t>
            </a:r>
            <a:endParaRPr lang="ru-RU" dirty="0"/>
          </a:p>
        </p:txBody>
      </p:sp>
      <p:sp>
        <p:nvSpPr>
          <p:cNvPr id="8" name="Нижний колонтитул 3"/>
          <p:cNvSpPr txBox="1">
            <a:spLocks/>
          </p:cNvSpPr>
          <p:nvPr/>
        </p:nvSpPr>
        <p:spPr>
          <a:xfrm>
            <a:off x="744969" y="6492875"/>
            <a:ext cx="691673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© Алексей Колоколов </a:t>
            </a:r>
            <a:r>
              <a:rPr lang="en-US" sz="1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| </a:t>
            </a:r>
            <a:r>
              <a:rPr lang="ru-RU" sz="1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Институт бизнес-аналитики</a:t>
            </a:r>
            <a:endParaRPr lang="en-US" sz="12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Объект 2"/>
          <p:cNvSpPr>
            <a:spLocks noGrp="1"/>
          </p:cNvSpPr>
          <p:nvPr>
            <p:ph idx="1"/>
          </p:nvPr>
        </p:nvSpPr>
        <p:spPr>
          <a:xfrm>
            <a:off x="639420" y="1432329"/>
            <a:ext cx="10515600" cy="4701089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/>
              <a:t>Заказчик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/>
              <a:t>Вид отчета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/>
              <a:t>Диаграммы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/>
              <a:t>Макет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err="1" smtClean="0"/>
              <a:t>Демо</a:t>
            </a:r>
            <a:endParaRPr lang="ru-RU" dirty="0" smtClean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>
                <a:solidFill>
                  <a:schemeClr val="accent2"/>
                </a:solidFill>
              </a:rPr>
              <a:t>Чистовик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ru-RU" dirty="0" smtClean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ru-RU" dirty="0" smtClean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4068316" y="1644068"/>
            <a:ext cx="7876815" cy="4650386"/>
            <a:chOff x="4068316" y="1644068"/>
            <a:chExt cx="7876815" cy="4650386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1387" y="1966168"/>
              <a:ext cx="5927513" cy="3455757"/>
            </a:xfrm>
            <a:prstGeom prst="rect">
              <a:avLst/>
            </a:prstGeom>
            <a:ln w="19050">
              <a:noFill/>
            </a:ln>
          </p:spPr>
        </p:pic>
        <p:pic>
          <p:nvPicPr>
            <p:cNvPr id="12" name="Picture 6" descr="Картинки по запросу white tablet 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8316" y="1644068"/>
              <a:ext cx="7876815" cy="4650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5424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ИНТЕРФЕЙС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smtClean="0"/>
              <a:t>© Алексей Колоколов | Институт бизнес-аналитики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737982" y="1268059"/>
          <a:ext cx="11002462" cy="4878741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971039">
                  <a:extLst>
                    <a:ext uri="{9D8B030D-6E8A-4147-A177-3AD203B41FA5}">
                      <a16:colId xmlns:a16="http://schemas.microsoft.com/office/drawing/2014/main" val="3520027730"/>
                    </a:ext>
                  </a:extLst>
                </a:gridCol>
                <a:gridCol w="9031423">
                  <a:extLst>
                    <a:ext uri="{9D8B030D-6E8A-4147-A177-3AD203B41FA5}">
                      <a16:colId xmlns:a16="http://schemas.microsoft.com/office/drawing/2014/main" val="517405148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accent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 </a:t>
                      </a:r>
                      <a:endParaRPr lang="ru-RU" sz="1400" b="0" dirty="0">
                        <a:solidFill>
                          <a:schemeClr val="accent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accent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Название</a:t>
                      </a:r>
                      <a:r>
                        <a:rPr lang="ru-RU" sz="1400" b="0" baseline="0" dirty="0" smtClean="0">
                          <a:solidFill>
                            <a:schemeClr val="accent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 отчета</a:t>
                      </a:r>
                      <a:endParaRPr lang="ru-RU" sz="1400" b="0" dirty="0">
                        <a:solidFill>
                          <a:schemeClr val="accent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34954"/>
                  </a:ext>
                </a:extLst>
              </a:tr>
              <a:tr h="446406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chemeClr val="accent5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ru-RU" sz="1400" b="0" dirty="0" smtClean="0">
                          <a:solidFill>
                            <a:schemeClr val="accent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Фильтры</a:t>
                      </a:r>
                    </a:p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chemeClr val="accent5"/>
                        </a:buClr>
                        <a:buFont typeface="Arial" panose="020B0604020202020204" pitchFamily="34" charset="0"/>
                        <a:buNone/>
                      </a:pPr>
                      <a:endParaRPr lang="ru-RU" sz="1400" b="0" baseline="0" dirty="0" smtClean="0">
                        <a:solidFill>
                          <a:schemeClr val="accent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chemeClr val="accent5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ru-RU" sz="1400" b="0" baseline="0" dirty="0" smtClean="0">
                          <a:solidFill>
                            <a:schemeClr val="accent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(навигация)</a:t>
                      </a:r>
                      <a:endParaRPr lang="ru-RU" sz="1400" b="0" dirty="0">
                        <a:solidFill>
                          <a:schemeClr val="accent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b="0" dirty="0" smtClean="0">
                          <a:solidFill>
                            <a:schemeClr val="accent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Рабоча</a:t>
                      </a:r>
                      <a:r>
                        <a:rPr lang="ru-RU" sz="1400" b="0" baseline="0" dirty="0" smtClean="0">
                          <a:solidFill>
                            <a:schemeClr val="accent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я область </a:t>
                      </a:r>
                      <a:endParaRPr lang="ru-RU" sz="1400" b="0" dirty="0">
                        <a:solidFill>
                          <a:schemeClr val="accent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345796"/>
                  </a:ext>
                </a:extLst>
              </a:tr>
            </a:tbl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/>
          </p:nvPr>
        </p:nvGraphicFramePr>
        <p:xfrm>
          <a:off x="3313289" y="2270534"/>
          <a:ext cx="3990621" cy="116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/>
          </p:nvPr>
        </p:nvGraphicFramePr>
        <p:xfrm>
          <a:off x="8487862" y="2133376"/>
          <a:ext cx="2869452" cy="1436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/>
          </p:nvPr>
        </p:nvGraphicFramePr>
        <p:xfrm>
          <a:off x="8258993" y="4124406"/>
          <a:ext cx="2433453" cy="1627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/>
          </p:nvPr>
        </p:nvGraphicFramePr>
        <p:xfrm>
          <a:off x="3257860" y="4359142"/>
          <a:ext cx="4774182" cy="1371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5697">
                  <a:extLst>
                    <a:ext uri="{9D8B030D-6E8A-4147-A177-3AD203B41FA5}">
                      <a16:colId xmlns:a16="http://schemas.microsoft.com/office/drawing/2014/main" val="3396566963"/>
                    </a:ext>
                  </a:extLst>
                </a:gridCol>
                <a:gridCol w="795697">
                  <a:extLst>
                    <a:ext uri="{9D8B030D-6E8A-4147-A177-3AD203B41FA5}">
                      <a16:colId xmlns:a16="http://schemas.microsoft.com/office/drawing/2014/main" val="806277774"/>
                    </a:ext>
                  </a:extLst>
                </a:gridCol>
                <a:gridCol w="795697">
                  <a:extLst>
                    <a:ext uri="{9D8B030D-6E8A-4147-A177-3AD203B41FA5}">
                      <a16:colId xmlns:a16="http://schemas.microsoft.com/office/drawing/2014/main" val="1810916013"/>
                    </a:ext>
                  </a:extLst>
                </a:gridCol>
                <a:gridCol w="795697">
                  <a:extLst>
                    <a:ext uri="{9D8B030D-6E8A-4147-A177-3AD203B41FA5}">
                      <a16:colId xmlns:a16="http://schemas.microsoft.com/office/drawing/2014/main" val="2331711257"/>
                    </a:ext>
                  </a:extLst>
                </a:gridCol>
                <a:gridCol w="795697">
                  <a:extLst>
                    <a:ext uri="{9D8B030D-6E8A-4147-A177-3AD203B41FA5}">
                      <a16:colId xmlns:a16="http://schemas.microsoft.com/office/drawing/2014/main" val="4118762385"/>
                    </a:ext>
                  </a:extLst>
                </a:gridCol>
                <a:gridCol w="795697">
                  <a:extLst>
                    <a:ext uri="{9D8B030D-6E8A-4147-A177-3AD203B41FA5}">
                      <a16:colId xmlns:a16="http://schemas.microsoft.com/office/drawing/2014/main" val="3451592569"/>
                    </a:ext>
                  </a:extLst>
                </a:gridCol>
              </a:tblGrid>
              <a:tr h="228282"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9250215"/>
                  </a:ext>
                </a:extLst>
              </a:tr>
              <a:tr h="228282"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2592888"/>
                  </a:ext>
                </a:extLst>
              </a:tr>
              <a:tr h="228282"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597862"/>
                  </a:ext>
                </a:extLst>
              </a:tr>
              <a:tr h="228282"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8713713"/>
                  </a:ext>
                </a:extLst>
              </a:tr>
              <a:tr h="228282">
                <a:tc>
                  <a:txBody>
                    <a:bodyPr/>
                    <a:lstStyle/>
                    <a:p>
                      <a:endParaRPr lang="en-US" sz="1200" b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99667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049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БИЗНЕС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smtClean="0"/>
              <a:t>© Алексей Колоколов | Институт бизнес-аналитики</a:t>
            </a:r>
            <a:endParaRPr lang="ru-RU" dirty="0"/>
          </a:p>
        </p:txBody>
      </p:sp>
      <p:pic>
        <p:nvPicPr>
          <p:cNvPr id="2052" name="Picture 4" descr="ÐÐ°ÑÑÐ¸Ð½ÐºÐ¸ Ð¿Ð¾ Ð·Ð°Ð¿ÑÐ¾ÑÑ EXCE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56" y="1750742"/>
            <a:ext cx="3857420" cy="139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ÐÐ°ÑÑÐ¸Ð½ÐºÐ¸ Ð¿Ð¾ Ð·Ð°Ð¿ÑÐ¾ÑÑ power point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20" y="3868445"/>
            <a:ext cx="4168595" cy="176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ÐÐ°ÑÑÐ¸Ð½ÐºÐ¸ Ð¿Ð¾ Ð·Ð°Ð¿ÑÐ¾ÑÑ Ð¿ÑÐ¸Ð´Ð²Ð¾ÑÐ½ÑÐ¹ ÑÑÐ´Ð¾Ð¶Ð½Ð¸Ðº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156" y="1250635"/>
            <a:ext cx="6100751" cy="488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33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СЕТКА РАБОЧЕЙ ОБЛАСТИ 2х2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smtClean="0"/>
              <a:t>© Алексей Колоколов | Институт бизнес-аналитики</a:t>
            </a:r>
            <a:endParaRPr lang="ru-RU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741019" y="1365954"/>
            <a:ext cx="10903469" cy="4707468"/>
            <a:chOff x="639420" y="1337732"/>
            <a:chExt cx="8673686" cy="399626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5047731" y="1337732"/>
              <a:ext cx="4265375" cy="1924755"/>
            </a:xfrm>
            <a:prstGeom prst="rect">
              <a:avLst/>
            </a:prstGeom>
            <a:solidFill>
              <a:srgbClr val="F9F9F9"/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600" kern="0" dirty="0" smtClean="0">
                  <a:solidFill>
                    <a:srgbClr val="074257"/>
                  </a:solidFill>
                  <a:latin typeface="Arial"/>
                </a:rPr>
                <a:t>Блок информации (таблица / график)</a:t>
              </a:r>
              <a:endPara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639420" y="1337732"/>
              <a:ext cx="4265375" cy="1924755"/>
            </a:xfrm>
            <a:prstGeom prst="rect">
              <a:avLst/>
            </a:prstGeom>
            <a:solidFill>
              <a:srgbClr val="F9F9F9"/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600" kern="0" dirty="0" smtClean="0">
                  <a:solidFill>
                    <a:srgbClr val="074257"/>
                  </a:solidFill>
                  <a:latin typeface="Arial"/>
                </a:rPr>
                <a:t>Блок информации (таблица / график)</a:t>
              </a:r>
              <a:endPara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5047731" y="3409237"/>
              <a:ext cx="4265375" cy="1924755"/>
            </a:xfrm>
            <a:prstGeom prst="rect">
              <a:avLst/>
            </a:prstGeom>
            <a:solidFill>
              <a:srgbClr val="F9F9F9"/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600" kern="0" dirty="0" smtClean="0">
                  <a:solidFill>
                    <a:srgbClr val="074257"/>
                  </a:solidFill>
                  <a:latin typeface="Arial"/>
                </a:rPr>
                <a:t>Блок информации (таблица / график)</a:t>
              </a:r>
              <a:endPara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639420" y="3409237"/>
              <a:ext cx="4265375" cy="1924755"/>
            </a:xfrm>
            <a:prstGeom prst="rect">
              <a:avLst/>
            </a:prstGeom>
            <a:solidFill>
              <a:srgbClr val="F9F9F9"/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600" kern="0" dirty="0" smtClean="0">
                  <a:solidFill>
                    <a:srgbClr val="074257"/>
                  </a:solidFill>
                  <a:latin typeface="Arial"/>
                </a:rPr>
                <a:t>Блок информации (таблица / график)</a:t>
              </a:r>
              <a:endPara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020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2230" y="699599"/>
            <a:ext cx="11405948" cy="559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9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СЕТКА РАБОЧЕЙ ОБЛАСТИ 2х3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smtClean="0"/>
              <a:t>© Алексей Колоколов | Институт бизнес-аналитики</a:t>
            </a:r>
            <a:endParaRPr lang="ru-RU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639420" y="1365954"/>
            <a:ext cx="11005067" cy="4707468"/>
            <a:chOff x="-95956" y="1365954"/>
            <a:chExt cx="11740443" cy="4707468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851422" y="1365954"/>
              <a:ext cx="3793065" cy="2267301"/>
            </a:xfrm>
            <a:prstGeom prst="rect">
              <a:avLst/>
            </a:prstGeom>
            <a:solidFill>
              <a:srgbClr val="F9F9F9"/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600" kern="0" dirty="0" smtClean="0">
                  <a:solidFill>
                    <a:srgbClr val="074257"/>
                  </a:solidFill>
                  <a:latin typeface="Arial"/>
                </a:rPr>
                <a:t>Блок информации (таблица / график)</a:t>
              </a:r>
              <a:endPara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7851422" y="3806121"/>
              <a:ext cx="3793065" cy="2267301"/>
            </a:xfrm>
            <a:prstGeom prst="rect">
              <a:avLst/>
            </a:prstGeom>
            <a:solidFill>
              <a:srgbClr val="F9F9F9"/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600" kern="0" dirty="0" smtClean="0">
                  <a:solidFill>
                    <a:srgbClr val="074257"/>
                  </a:solidFill>
                  <a:latin typeface="Arial"/>
                </a:rPr>
                <a:t>Блок информации (таблица / график)</a:t>
              </a:r>
              <a:endPara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3877733" y="1365954"/>
              <a:ext cx="3793065" cy="2267301"/>
            </a:xfrm>
            <a:prstGeom prst="rect">
              <a:avLst/>
            </a:prstGeom>
            <a:solidFill>
              <a:srgbClr val="F9F9F9"/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600" kern="0" dirty="0" smtClean="0">
                  <a:solidFill>
                    <a:srgbClr val="074257"/>
                  </a:solidFill>
                  <a:latin typeface="Arial"/>
                </a:rPr>
                <a:t>Блок информации (таблица / график)</a:t>
              </a:r>
              <a:endPara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3877733" y="3806121"/>
              <a:ext cx="3793065" cy="2267301"/>
            </a:xfrm>
            <a:prstGeom prst="rect">
              <a:avLst/>
            </a:prstGeom>
            <a:solidFill>
              <a:srgbClr val="F9F9F9"/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600" kern="0" dirty="0" smtClean="0">
                  <a:solidFill>
                    <a:srgbClr val="074257"/>
                  </a:solidFill>
                  <a:latin typeface="Arial"/>
                </a:rPr>
                <a:t>Блок информации (таблица / график)</a:t>
              </a:r>
              <a:endPara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-95956" y="1365954"/>
              <a:ext cx="3793065" cy="2267301"/>
            </a:xfrm>
            <a:prstGeom prst="rect">
              <a:avLst/>
            </a:prstGeom>
            <a:solidFill>
              <a:srgbClr val="F9F9F9"/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600" kern="0" dirty="0" smtClean="0">
                  <a:solidFill>
                    <a:srgbClr val="074257"/>
                  </a:solidFill>
                  <a:latin typeface="Arial"/>
                </a:rPr>
                <a:t>Блок информации (таблица / график)</a:t>
              </a:r>
              <a:endPara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-95956" y="3806121"/>
              <a:ext cx="3793065" cy="2267301"/>
            </a:xfrm>
            <a:prstGeom prst="rect">
              <a:avLst/>
            </a:prstGeom>
            <a:solidFill>
              <a:srgbClr val="F9F9F9"/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600" kern="0" dirty="0" smtClean="0">
                  <a:solidFill>
                    <a:srgbClr val="074257"/>
                  </a:solidFill>
                  <a:latin typeface="Arial"/>
                </a:rPr>
                <a:t>Блок информации (таблица / график)</a:t>
              </a:r>
              <a:endPara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094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375" y="174810"/>
            <a:ext cx="11683915" cy="662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50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34" y="440266"/>
            <a:ext cx="11015909" cy="63281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19" y="519289"/>
            <a:ext cx="11401138" cy="645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094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78" y="513645"/>
            <a:ext cx="10244667" cy="61411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13" y="513646"/>
            <a:ext cx="10528076" cy="648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68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69" y="486515"/>
            <a:ext cx="10738037" cy="60441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78" y="486515"/>
            <a:ext cx="11046178" cy="650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1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ИНТЕРФЕЙС ДАШБОРДА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737982" y="1256770"/>
          <a:ext cx="11002462" cy="526820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435129">
                  <a:extLst>
                    <a:ext uri="{9D8B030D-6E8A-4147-A177-3AD203B41FA5}">
                      <a16:colId xmlns:a16="http://schemas.microsoft.com/office/drawing/2014/main" val="3520027730"/>
                    </a:ext>
                  </a:extLst>
                </a:gridCol>
                <a:gridCol w="9567333">
                  <a:extLst>
                    <a:ext uri="{9D8B030D-6E8A-4147-A177-3AD203B41FA5}">
                      <a16:colId xmlns:a16="http://schemas.microsoft.com/office/drawing/2014/main" val="517405148"/>
                    </a:ext>
                  </a:extLst>
                </a:gridCol>
              </a:tblGrid>
              <a:tr h="392044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accent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 </a:t>
                      </a:r>
                      <a:endParaRPr lang="ru-RU" sz="1400" b="0" dirty="0">
                        <a:solidFill>
                          <a:schemeClr val="accent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chemeClr val="accent5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ru-RU" sz="1400" b="0" dirty="0" smtClean="0">
                          <a:solidFill>
                            <a:schemeClr val="accent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Фильтры</a:t>
                      </a:r>
                    </a:p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chemeClr val="accent5"/>
                        </a:buClr>
                        <a:buFont typeface="Arial" panose="020B0604020202020204" pitchFamily="34" charset="0"/>
                        <a:buNone/>
                      </a:pPr>
                      <a:endParaRPr lang="ru-RU" sz="1400" b="0" baseline="0" dirty="0" smtClean="0">
                        <a:solidFill>
                          <a:schemeClr val="accent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accent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Название</a:t>
                      </a:r>
                      <a:r>
                        <a:rPr lang="ru-RU" sz="1400" b="0" baseline="0" dirty="0" smtClean="0">
                          <a:solidFill>
                            <a:schemeClr val="accent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 отчета</a:t>
                      </a:r>
                      <a:endParaRPr lang="ru-RU" sz="1400" b="0" dirty="0">
                        <a:solidFill>
                          <a:schemeClr val="accent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34954"/>
                  </a:ext>
                </a:extLst>
              </a:tr>
              <a:tr h="655725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solidFill>
                          <a:schemeClr val="accent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accent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Карточки с </a:t>
                      </a:r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KPI</a:t>
                      </a:r>
                      <a:endParaRPr lang="ru-RU" sz="1400" b="0" dirty="0">
                        <a:solidFill>
                          <a:schemeClr val="accent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6143547"/>
                  </a:ext>
                </a:extLst>
              </a:tr>
              <a:tr h="4220439">
                <a:tc vMerge="1"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chemeClr val="accent5"/>
                        </a:buClr>
                        <a:buFont typeface="Arial" panose="020B0604020202020204" pitchFamily="34" charset="0"/>
                        <a:buNone/>
                      </a:pPr>
                      <a:endParaRPr lang="ru-RU" sz="1400" b="0" dirty="0">
                        <a:solidFill>
                          <a:schemeClr val="accent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b="0" dirty="0" smtClean="0">
                          <a:solidFill>
                            <a:schemeClr val="accent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Рабочая</a:t>
                      </a:r>
                      <a:r>
                        <a:rPr lang="ru-RU" sz="1400" b="0" baseline="0" dirty="0" smtClean="0">
                          <a:solidFill>
                            <a:schemeClr val="accent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 область</a:t>
                      </a:r>
                      <a:endParaRPr lang="ru-RU" sz="1400" b="0" dirty="0">
                        <a:solidFill>
                          <a:schemeClr val="accent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345796"/>
                  </a:ext>
                </a:extLst>
              </a:tr>
            </a:tbl>
          </a:graphicData>
        </a:graphic>
      </p:graphicFrame>
      <p:cxnSp>
        <p:nvCxnSpPr>
          <p:cNvPr id="6" name="Прямая соединительная линия 5"/>
          <p:cNvCxnSpPr/>
          <p:nvPr/>
        </p:nvCxnSpPr>
        <p:spPr>
          <a:xfrm>
            <a:off x="5113867" y="2449708"/>
            <a:ext cx="23533" cy="388900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8585201" y="2449708"/>
            <a:ext cx="23533" cy="388900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2494844" y="3736623"/>
            <a:ext cx="883355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>
            <a:off x="2494844" y="5147734"/>
            <a:ext cx="883355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98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0892" y="1382751"/>
            <a:ext cx="10634294" cy="4750420"/>
          </a:xfrm>
        </p:spPr>
        <p:txBody>
          <a:bodyPr anchor="t">
            <a:normAutofit/>
          </a:bodyPr>
          <a:lstStyle/>
          <a:p>
            <a:r>
              <a:rPr lang="ru-RU" dirty="0" smtClean="0"/>
              <a:t>КЕЙС 6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ДАШБОРД</a:t>
            </a:r>
            <a:br>
              <a:rPr lang="ru-RU" dirty="0" smtClean="0"/>
            </a:br>
            <a:r>
              <a:rPr lang="ru-RU" dirty="0" smtClean="0"/>
              <a:t>НАЧАЛЬНИКА ЦЕХА</a:t>
            </a:r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62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ЭТАПЫ РАЗРАБОТКИ ДАШБОРДА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Интервью заказчика, заполнение постановки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Разработка эскиза, визуальной идеи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Детализация эскиза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Разработка дизайн-макета, демонстрация заказчику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Доработки по итогам демонстрации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Утверждение, финальный дизайн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76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0892" y="2507549"/>
            <a:ext cx="10634294" cy="2969425"/>
          </a:xfrm>
        </p:spPr>
        <p:txBody>
          <a:bodyPr anchor="t">
            <a:normAutofit/>
          </a:bodyPr>
          <a:lstStyle/>
          <a:p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СДЕЛАЙТЕ </a:t>
            </a:r>
            <a:b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МНЕ КРАСИВО!</a:t>
            </a:r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78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127" y="478563"/>
            <a:ext cx="11032039" cy="731511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КЕЙС. АНАЛИЗ РАСХОДОВ НА ОПЛАТУ ТРУДА </a:t>
            </a:r>
            <a:endParaRPr lang="ru-RU" sz="36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754409" y="1403353"/>
          <a:ext cx="10623574" cy="5007597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5311787">
                  <a:extLst>
                    <a:ext uri="{9D8B030D-6E8A-4147-A177-3AD203B41FA5}">
                      <a16:colId xmlns:a16="http://schemas.microsoft.com/office/drawing/2014/main" val="517405148"/>
                    </a:ext>
                  </a:extLst>
                </a:gridCol>
                <a:gridCol w="5311787">
                  <a:extLst>
                    <a:ext uri="{9D8B030D-6E8A-4147-A177-3AD203B41FA5}">
                      <a16:colId xmlns:a16="http://schemas.microsoft.com/office/drawing/2014/main" val="2671666239"/>
                    </a:ext>
                  </a:extLst>
                </a:gridCol>
              </a:tblGrid>
              <a:tr h="2097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Носитель информации, периодичность</a:t>
                      </a:r>
                      <a:endParaRPr lang="ru-RU" sz="1400" b="0" dirty="0">
                        <a:solidFill>
                          <a:schemeClr val="accent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accent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Заказчик</a:t>
                      </a:r>
                      <a:endParaRPr lang="ru-RU" sz="1400" b="0" dirty="0">
                        <a:solidFill>
                          <a:schemeClr val="accent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9669835"/>
                  </a:ext>
                </a:extLst>
              </a:tr>
              <a:tr h="13494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r>
                        <a:rPr lang="ru-RU" sz="1400" dirty="0" err="1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Дашборд</a:t>
                      </a:r>
                      <a:r>
                        <a:rPr lang="ru-RU" sz="1400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в</a:t>
                      </a:r>
                      <a:r>
                        <a:rPr lang="en-US" sz="1400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SAP</a:t>
                      </a:r>
                      <a:r>
                        <a:rPr lang="ru-RU" sz="1400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ежемесячно</a:t>
                      </a:r>
                      <a:endParaRPr lang="ru-RU" sz="1400" b="0" dirty="0">
                        <a:solidFill>
                          <a:schemeClr val="accent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accent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Начальник</a:t>
                      </a:r>
                      <a:r>
                        <a:rPr lang="ru-RU" sz="1400" b="0" baseline="0" dirty="0" smtClean="0">
                          <a:solidFill>
                            <a:schemeClr val="accent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 цеха</a:t>
                      </a:r>
                      <a:endParaRPr lang="ru-RU" sz="1400" b="0" dirty="0">
                        <a:solidFill>
                          <a:schemeClr val="accent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09993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Количественные </a:t>
                      </a:r>
                      <a:r>
                        <a:rPr lang="ru-RU" sz="14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показатели </a:t>
                      </a:r>
                      <a:r>
                        <a:rPr lang="ru-RU" sz="1400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</a:t>
                      </a:r>
                      <a:r>
                        <a:rPr lang="ru-RU" sz="1400" dirty="0" err="1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руб</a:t>
                      </a:r>
                      <a:r>
                        <a:rPr lang="ru-RU" sz="1400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,</a:t>
                      </a:r>
                      <a:r>
                        <a:rPr lang="ru-RU" sz="1400" baseline="0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400" baseline="0" dirty="0" err="1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шт</a:t>
                      </a:r>
                      <a:r>
                        <a:rPr lang="ru-RU" sz="1400" baseline="0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, тонн, чел…</a:t>
                      </a:r>
                      <a:r>
                        <a:rPr lang="en-US" sz="1400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)</a:t>
                      </a:r>
                      <a:endParaRPr lang="ru-RU" sz="1400" b="0" dirty="0">
                        <a:solidFill>
                          <a:schemeClr val="accent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accent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Выводы</a:t>
                      </a:r>
                      <a:endParaRPr lang="ru-RU" sz="1400" b="0" dirty="0">
                        <a:solidFill>
                          <a:schemeClr val="accent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34954"/>
                  </a:ext>
                </a:extLst>
              </a:tr>
              <a:tr h="1349476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dirty="0" smtClean="0">
                          <a:solidFill>
                            <a:schemeClr val="accent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Сумма оплат ФОТ</a:t>
                      </a:r>
                    </a:p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dirty="0" smtClean="0">
                          <a:solidFill>
                            <a:schemeClr val="accent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Численность</a:t>
                      </a:r>
                    </a:p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baseline="0" dirty="0" smtClean="0">
                          <a:solidFill>
                            <a:schemeClr val="accent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КПЭ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dirty="0" smtClean="0">
                          <a:solidFill>
                            <a:schemeClr val="accent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По</a:t>
                      </a:r>
                      <a:r>
                        <a:rPr lang="ru-RU" sz="1400" b="0" baseline="0" dirty="0" smtClean="0">
                          <a:solidFill>
                            <a:schemeClr val="accent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 какой статьей</a:t>
                      </a:r>
                      <a:r>
                        <a:rPr lang="ru-RU" sz="1400" b="0" dirty="0" smtClean="0">
                          <a:solidFill>
                            <a:schemeClr val="accent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 произошел</a:t>
                      </a:r>
                      <a:r>
                        <a:rPr lang="ru-RU" sz="1400" b="0" baseline="0" dirty="0" smtClean="0">
                          <a:solidFill>
                            <a:schemeClr val="accent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 перерасход</a:t>
                      </a:r>
                      <a:endParaRPr lang="ru-RU" sz="1400" b="0" dirty="0">
                        <a:solidFill>
                          <a:schemeClr val="accent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345796"/>
                  </a:ext>
                </a:extLst>
              </a:tr>
              <a:tr h="2097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Измерения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(дата, статья, , филиал, услуга… )</a:t>
                      </a:r>
                      <a:endParaRPr lang="ru-RU" sz="1400" b="0" dirty="0">
                        <a:solidFill>
                          <a:schemeClr val="accent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accent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Пример решения</a:t>
                      </a:r>
                      <a:endParaRPr lang="ru-RU" sz="1400" b="0" dirty="0">
                        <a:solidFill>
                          <a:schemeClr val="accent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418647"/>
                  </a:ext>
                </a:extLst>
              </a:tr>
              <a:tr h="1349476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Статья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расходов</a:t>
                      </a:r>
                    </a:p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ru-RU" sz="1400" b="0" dirty="0">
                        <a:solidFill>
                          <a:schemeClr val="accent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dirty="0" smtClean="0">
                          <a:solidFill>
                            <a:schemeClr val="accent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Не допускать</a:t>
                      </a:r>
                      <a:r>
                        <a:rPr lang="ru-RU" sz="1400" b="0" baseline="0" dirty="0" smtClean="0">
                          <a:solidFill>
                            <a:schemeClr val="accent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 в работе в выходные</a:t>
                      </a:r>
                    </a:p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baseline="0" dirty="0" smtClean="0">
                          <a:solidFill>
                            <a:schemeClr val="accent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Не платить премию</a:t>
                      </a:r>
                      <a:endParaRPr lang="ru-RU" sz="1400" b="0" dirty="0">
                        <a:solidFill>
                          <a:schemeClr val="accent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7201110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0"/>
            <a:ext cx="602092" cy="6020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endParaRPr lang="ru-RU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0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65" y="0"/>
            <a:ext cx="10386204" cy="692413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602092" cy="6020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ru-RU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51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69" y="-121920"/>
            <a:ext cx="10494551" cy="699636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602092" cy="6020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endParaRPr lang="ru-RU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61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68" y="97766"/>
            <a:ext cx="11789704" cy="663170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602092" cy="6020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  <a:endParaRPr lang="ru-RU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32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1" y="262935"/>
            <a:ext cx="11829961" cy="665435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552981" y="109937"/>
            <a:ext cx="1374475" cy="650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602092" cy="6020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  <a:endParaRPr lang="ru-RU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94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240408"/>
            <a:ext cx="9144000" cy="172827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ЗАПОМНИТЕ</a:t>
            </a:r>
            <a:br>
              <a:rPr lang="ru-RU" dirty="0" smtClean="0"/>
            </a:br>
            <a:r>
              <a:rPr lang="ru-RU" dirty="0" smtClean="0"/>
              <a:t>И ИСПОЛЬЗУЙТЕ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48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Ð¿ÑÐ°Ð²Ð¾Ðµ Ð¸ Ð»ÐµÐ²Ð¾Ðµ Ð¿Ð¾Ð»ÑÑÐ°ÑÐ¸Ðµ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111" y="1734550"/>
            <a:ext cx="7011779" cy="467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128" y="478563"/>
            <a:ext cx="10515600" cy="731511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ТЗ НА САЛФЕТКЕ</a:t>
            </a:r>
            <a:endParaRPr lang="ru-RU" sz="36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754409" y="1403353"/>
          <a:ext cx="10623574" cy="5007597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5311787">
                  <a:extLst>
                    <a:ext uri="{9D8B030D-6E8A-4147-A177-3AD203B41FA5}">
                      <a16:colId xmlns:a16="http://schemas.microsoft.com/office/drawing/2014/main" val="517405148"/>
                    </a:ext>
                  </a:extLst>
                </a:gridCol>
                <a:gridCol w="5311787">
                  <a:extLst>
                    <a:ext uri="{9D8B030D-6E8A-4147-A177-3AD203B41FA5}">
                      <a16:colId xmlns:a16="http://schemas.microsoft.com/office/drawing/2014/main" val="2671666239"/>
                    </a:ext>
                  </a:extLst>
                </a:gridCol>
              </a:tblGrid>
              <a:tr h="2097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Носитель информации, периодичность</a:t>
                      </a:r>
                      <a:endParaRPr lang="ru-RU" sz="1400" b="0" dirty="0">
                        <a:solidFill>
                          <a:schemeClr val="accent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accent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Заказчик</a:t>
                      </a:r>
                      <a:endParaRPr lang="ru-RU" sz="1400" b="0" dirty="0">
                        <a:solidFill>
                          <a:schemeClr val="accent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9669835"/>
                  </a:ext>
                </a:extLst>
              </a:tr>
              <a:tr h="13494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ru-RU" sz="1400" b="0" dirty="0">
                        <a:solidFill>
                          <a:schemeClr val="accent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solidFill>
                          <a:schemeClr val="accent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09993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Количественные </a:t>
                      </a:r>
                      <a:r>
                        <a:rPr lang="ru-RU" sz="14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показатели </a:t>
                      </a:r>
                      <a:r>
                        <a:rPr lang="ru-RU" sz="1400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</a:t>
                      </a:r>
                      <a:r>
                        <a:rPr lang="ru-RU" sz="1400" dirty="0" err="1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руб</a:t>
                      </a:r>
                      <a:r>
                        <a:rPr lang="ru-RU" sz="1400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,</a:t>
                      </a:r>
                      <a:r>
                        <a:rPr lang="ru-RU" sz="1400" baseline="0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400" baseline="0" dirty="0" err="1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шт</a:t>
                      </a:r>
                      <a:r>
                        <a:rPr lang="ru-RU" sz="1400" baseline="0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, тонн, чел…</a:t>
                      </a:r>
                      <a:r>
                        <a:rPr lang="en-US" sz="1400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)</a:t>
                      </a:r>
                      <a:endParaRPr lang="ru-RU" sz="1400" b="0" dirty="0">
                        <a:solidFill>
                          <a:schemeClr val="accent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accent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Выводы</a:t>
                      </a:r>
                      <a:endParaRPr lang="ru-RU" sz="1400" b="0" dirty="0">
                        <a:solidFill>
                          <a:schemeClr val="accent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34954"/>
                  </a:ext>
                </a:extLst>
              </a:tr>
              <a:tr h="13494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solidFill>
                          <a:schemeClr val="accent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solidFill>
                          <a:schemeClr val="accent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345796"/>
                  </a:ext>
                </a:extLst>
              </a:tr>
              <a:tr h="2097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Измерения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(дата, статья, , филиал, услуга… )</a:t>
                      </a:r>
                      <a:endParaRPr lang="ru-RU" sz="1400" b="0" dirty="0">
                        <a:solidFill>
                          <a:schemeClr val="accent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accent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Пример решения</a:t>
                      </a:r>
                      <a:endParaRPr lang="ru-RU" sz="1400" b="0" dirty="0">
                        <a:solidFill>
                          <a:schemeClr val="accent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418647"/>
                  </a:ext>
                </a:extLst>
              </a:tr>
              <a:tr h="13494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ru-RU" sz="1400" b="0" dirty="0">
                        <a:solidFill>
                          <a:schemeClr val="accent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solidFill>
                          <a:schemeClr val="accent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72011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890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 ОТЧЕТА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smtClean="0"/>
              <a:t>© Алексей Колоколов | Институт бизнес-аналитики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40658" y="1869104"/>
            <a:ext cx="3729318" cy="35904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2400" dirty="0" smtClean="0"/>
              <a:t>ОПЕРАТИВНЫЙ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267199" y="1869104"/>
            <a:ext cx="3729318" cy="3590402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2400" dirty="0" smtClean="0"/>
              <a:t>АНАЛИТИЧЕСКИЙ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193740" y="1869104"/>
            <a:ext cx="3729318" cy="35904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2400" dirty="0" smtClean="0"/>
              <a:t>СТРАТЕГИЧЕСКИЙ</a:t>
            </a:r>
            <a:endParaRPr lang="ru-RU" sz="2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099" y="2540175"/>
            <a:ext cx="3488345" cy="27252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05" y="2495352"/>
            <a:ext cx="3464256" cy="24262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929" y="2540175"/>
            <a:ext cx="3188895" cy="264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9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УРОВНИ ИНФОРМАЦИИ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107131" y="2528969"/>
            <a:ext cx="10093124" cy="1677271"/>
          </a:xfrm>
          <a:prstGeom prst="rect">
            <a:avLst/>
          </a:prstGeom>
          <a:solidFill>
            <a:srgbClr val="D8F3FC"/>
          </a:solidFill>
          <a:ln w="1270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kern="0" dirty="0" smtClean="0">
                <a:solidFill>
                  <a:srgbClr val="074257"/>
                </a:solidFill>
                <a:latin typeface="Arial"/>
              </a:rPr>
              <a:t>Визуализация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(по видам</a:t>
            </a:r>
            <a:r>
              <a:rPr kumimoji="0" lang="ru-RU" sz="1600" b="0" i="0" u="none" strike="noStrike" kern="0" cap="none" spc="0" normalizeH="0" noProof="0" dirty="0" smtClean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анализа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07425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102801" y="4352051"/>
            <a:ext cx="10088309" cy="2104145"/>
          </a:xfrm>
          <a:prstGeom prst="rect">
            <a:avLst/>
          </a:prstGeom>
          <a:solidFill>
            <a:srgbClr val="F9F9F9"/>
          </a:solidFill>
          <a:ln w="12700" cap="flat" cmpd="sng" algn="ctr">
            <a:solidFill>
              <a:schemeClr val="bg1">
                <a:lumMod val="65000"/>
              </a:schemeClr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Детализация (справочные</a:t>
            </a:r>
            <a:r>
              <a:rPr kumimoji="0" lang="ru-RU" sz="1600" b="0" i="0" u="none" strike="noStrike" kern="0" cap="none" spc="0" normalizeH="0" noProof="0" dirty="0" smtClean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данные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78251" y="1772162"/>
            <a:ext cx="516744" cy="46166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CEDBE6">
                  <a:lumMod val="50000"/>
                </a:srgbClr>
              </a:buClr>
              <a:buSzPct val="92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</a:t>
            </a:r>
          </a:p>
        </p:txBody>
      </p:sp>
      <p:graphicFrame>
        <p:nvGraphicFramePr>
          <p:cNvPr id="17" name="Диаграмма 16"/>
          <p:cNvGraphicFramePr>
            <a:graphicFrameLocks/>
          </p:cNvGraphicFramePr>
          <p:nvPr>
            <p:extLst/>
          </p:nvPr>
        </p:nvGraphicFramePr>
        <p:xfrm>
          <a:off x="1271016" y="2953511"/>
          <a:ext cx="2258568" cy="116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/>
          </p:nvPr>
        </p:nvGraphicFramePr>
        <p:xfrm>
          <a:off x="6254496" y="2596896"/>
          <a:ext cx="2433453" cy="1627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17132" y="1370819"/>
            <a:ext cx="4718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Ключевые показатели (сводка,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742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summary)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742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107130" y="1772162"/>
            <a:ext cx="10093611" cy="666326"/>
            <a:chOff x="1107130" y="1407926"/>
            <a:chExt cx="10093611" cy="666326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1110940" y="1430500"/>
              <a:ext cx="2520000" cy="576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solidFill>
                    <a:prstClr val="white">
                      <a:lumMod val="75000"/>
                    </a:prstClr>
                  </a:solidFill>
                </a:ln>
                <a:noFill/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3636099" y="1430732"/>
              <a:ext cx="2520000" cy="576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solidFill>
                    <a:prstClr val="white">
                      <a:lumMod val="75000"/>
                    </a:prstClr>
                  </a:solidFill>
                </a:ln>
                <a:noFill/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6160914" y="1428666"/>
              <a:ext cx="2520000" cy="576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solidFill>
                    <a:prstClr val="white">
                      <a:lumMod val="75000"/>
                    </a:prstClr>
                  </a:solidFill>
                </a:ln>
                <a:noFill/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Группа 4"/>
            <p:cNvGrpSpPr/>
            <p:nvPr/>
          </p:nvGrpSpPr>
          <p:grpSpPr>
            <a:xfrm>
              <a:off x="1107130" y="1407926"/>
              <a:ext cx="10093611" cy="666326"/>
              <a:chOff x="1107130" y="1407926"/>
              <a:chExt cx="10093611" cy="666326"/>
            </a:xfrm>
          </p:grpSpPr>
          <p:sp>
            <p:nvSpPr>
              <p:cNvPr id="23" name="Прямоугольник 22"/>
              <p:cNvSpPr/>
              <p:nvPr/>
            </p:nvSpPr>
            <p:spPr>
              <a:xfrm>
                <a:off x="8670569" y="1428666"/>
                <a:ext cx="2520000" cy="5760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solidFill>
                      <a:prstClr val="white">
                        <a:lumMod val="75000"/>
                      </a:prstClr>
                    </a:solidFill>
                  </a:ln>
                  <a:noFill/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344648" y="1598103"/>
                <a:ext cx="20384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1B7C9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100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107130" y="1407926"/>
                <a:ext cx="252897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1B7C9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Продажи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3860532" y="1612587"/>
                <a:ext cx="20384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B7C9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</a:t>
                </a: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1B7C9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00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623014" y="1422410"/>
                <a:ext cx="252897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1B7C9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Прибыль, млн Р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6396498" y="1612587"/>
                <a:ext cx="20384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1B7C9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35%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158980" y="1422410"/>
                <a:ext cx="252897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1B7C9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Рентабельность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8909289" y="1611776"/>
                <a:ext cx="20384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1B7C9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  <a:r>
                  <a:rPr kumimoji="0" lang="ru-RU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1B7C9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</a:t>
                </a: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1B7C9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8671771" y="1421599"/>
                <a:ext cx="252897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1B7C9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Сотрудников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B7C9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aphicFrame>
        <p:nvGraphicFramePr>
          <p:cNvPr id="33" name="Диаграмма 32"/>
          <p:cNvGraphicFramePr>
            <a:graphicFrameLocks/>
          </p:cNvGraphicFramePr>
          <p:nvPr>
            <p:extLst/>
          </p:nvPr>
        </p:nvGraphicFramePr>
        <p:xfrm>
          <a:off x="3860532" y="2816353"/>
          <a:ext cx="2869452" cy="1436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/>
          <p:cNvGraphicFramePr>
            <a:graphicFrameLocks/>
          </p:cNvGraphicFramePr>
          <p:nvPr>
            <p:extLst/>
          </p:nvPr>
        </p:nvGraphicFramePr>
        <p:xfrm>
          <a:off x="8648460" y="2566540"/>
          <a:ext cx="2433453" cy="1627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1271016" y="4811086"/>
          <a:ext cx="9564624" cy="1371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94104">
                  <a:extLst>
                    <a:ext uri="{9D8B030D-6E8A-4147-A177-3AD203B41FA5}">
                      <a16:colId xmlns:a16="http://schemas.microsoft.com/office/drawing/2014/main" val="3396566963"/>
                    </a:ext>
                  </a:extLst>
                </a:gridCol>
                <a:gridCol w="1594104">
                  <a:extLst>
                    <a:ext uri="{9D8B030D-6E8A-4147-A177-3AD203B41FA5}">
                      <a16:colId xmlns:a16="http://schemas.microsoft.com/office/drawing/2014/main" val="806277774"/>
                    </a:ext>
                  </a:extLst>
                </a:gridCol>
                <a:gridCol w="1594104">
                  <a:extLst>
                    <a:ext uri="{9D8B030D-6E8A-4147-A177-3AD203B41FA5}">
                      <a16:colId xmlns:a16="http://schemas.microsoft.com/office/drawing/2014/main" val="1810916013"/>
                    </a:ext>
                  </a:extLst>
                </a:gridCol>
                <a:gridCol w="1594104">
                  <a:extLst>
                    <a:ext uri="{9D8B030D-6E8A-4147-A177-3AD203B41FA5}">
                      <a16:colId xmlns:a16="http://schemas.microsoft.com/office/drawing/2014/main" val="2331711257"/>
                    </a:ext>
                  </a:extLst>
                </a:gridCol>
                <a:gridCol w="1594104">
                  <a:extLst>
                    <a:ext uri="{9D8B030D-6E8A-4147-A177-3AD203B41FA5}">
                      <a16:colId xmlns:a16="http://schemas.microsoft.com/office/drawing/2014/main" val="4118762385"/>
                    </a:ext>
                  </a:extLst>
                </a:gridCol>
                <a:gridCol w="1594104">
                  <a:extLst>
                    <a:ext uri="{9D8B030D-6E8A-4147-A177-3AD203B41FA5}">
                      <a16:colId xmlns:a16="http://schemas.microsoft.com/office/drawing/2014/main" val="3451592569"/>
                    </a:ext>
                  </a:extLst>
                </a:gridCol>
              </a:tblGrid>
              <a:tr h="228282"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9250215"/>
                  </a:ext>
                </a:extLst>
              </a:tr>
              <a:tr h="228282"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2592888"/>
                  </a:ext>
                </a:extLst>
              </a:tr>
              <a:tr h="228282"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597862"/>
                  </a:ext>
                </a:extLst>
              </a:tr>
              <a:tr h="228282"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8713713"/>
                  </a:ext>
                </a:extLst>
              </a:tr>
              <a:tr h="228282">
                <a:tc>
                  <a:txBody>
                    <a:bodyPr/>
                    <a:lstStyle/>
                    <a:p>
                      <a:endParaRPr lang="en-US" sz="1200" b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9966781"/>
                  </a:ext>
                </a:extLst>
              </a:tr>
            </a:tbl>
          </a:graphicData>
        </a:graphic>
      </p:graphicFrame>
      <p:sp>
        <p:nvSpPr>
          <p:cNvPr id="32" name="Прямоугольник 31"/>
          <p:cNvSpPr/>
          <p:nvPr/>
        </p:nvSpPr>
        <p:spPr>
          <a:xfrm>
            <a:off x="378251" y="2532096"/>
            <a:ext cx="516744" cy="461665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CEDBE6">
                  <a:lumMod val="50000"/>
                </a:srgbClr>
              </a:buClr>
              <a:buSzPct val="92000"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2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78251" y="4352051"/>
            <a:ext cx="516744" cy="46166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CEDBE6">
                  <a:lumMod val="50000"/>
                </a:srgbClr>
              </a:buClr>
              <a:buSzPct val="92000"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3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06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МОДУЛЬНАЯ СЕТКА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737982" y="1256770"/>
          <a:ext cx="11002462" cy="526820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435129">
                  <a:extLst>
                    <a:ext uri="{9D8B030D-6E8A-4147-A177-3AD203B41FA5}">
                      <a16:colId xmlns:a16="http://schemas.microsoft.com/office/drawing/2014/main" val="3520027730"/>
                    </a:ext>
                  </a:extLst>
                </a:gridCol>
                <a:gridCol w="9567333">
                  <a:extLst>
                    <a:ext uri="{9D8B030D-6E8A-4147-A177-3AD203B41FA5}">
                      <a16:colId xmlns:a16="http://schemas.microsoft.com/office/drawing/2014/main" val="517405148"/>
                    </a:ext>
                  </a:extLst>
                </a:gridCol>
              </a:tblGrid>
              <a:tr h="392044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accent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 </a:t>
                      </a:r>
                      <a:endParaRPr lang="ru-RU" sz="1400" b="0" dirty="0">
                        <a:solidFill>
                          <a:schemeClr val="accent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chemeClr val="accent5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ru-RU" sz="1400" b="0" dirty="0" smtClean="0">
                          <a:solidFill>
                            <a:schemeClr val="accent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Фильтры</a:t>
                      </a:r>
                    </a:p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chemeClr val="accent5"/>
                        </a:buClr>
                        <a:buFont typeface="Arial" panose="020B0604020202020204" pitchFamily="34" charset="0"/>
                        <a:buNone/>
                      </a:pPr>
                      <a:endParaRPr lang="ru-RU" sz="1400" b="0" baseline="0" dirty="0" smtClean="0">
                        <a:solidFill>
                          <a:schemeClr val="accent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accent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Название</a:t>
                      </a:r>
                      <a:r>
                        <a:rPr lang="ru-RU" sz="1400" b="0" baseline="0" dirty="0" smtClean="0">
                          <a:solidFill>
                            <a:schemeClr val="accent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 отчета</a:t>
                      </a:r>
                      <a:endParaRPr lang="ru-RU" sz="1400" b="0" dirty="0">
                        <a:solidFill>
                          <a:schemeClr val="accent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34954"/>
                  </a:ext>
                </a:extLst>
              </a:tr>
              <a:tr h="655725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solidFill>
                          <a:schemeClr val="accent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accent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Карточки с </a:t>
                      </a:r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KPI</a:t>
                      </a:r>
                      <a:endParaRPr lang="ru-RU" sz="1400" b="0" dirty="0">
                        <a:solidFill>
                          <a:schemeClr val="accent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6143547"/>
                  </a:ext>
                </a:extLst>
              </a:tr>
              <a:tr h="4220439">
                <a:tc vMerge="1"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chemeClr val="accent5"/>
                        </a:buClr>
                        <a:buFont typeface="Arial" panose="020B0604020202020204" pitchFamily="34" charset="0"/>
                        <a:buNone/>
                      </a:pPr>
                      <a:endParaRPr lang="ru-RU" sz="1400" b="0" dirty="0">
                        <a:solidFill>
                          <a:schemeClr val="accent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b="0" dirty="0" smtClean="0">
                          <a:solidFill>
                            <a:schemeClr val="accent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Рабочая</a:t>
                      </a:r>
                      <a:r>
                        <a:rPr lang="ru-RU" sz="1400" b="0" baseline="0" dirty="0" smtClean="0">
                          <a:solidFill>
                            <a:schemeClr val="accent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 область</a:t>
                      </a:r>
                      <a:endParaRPr lang="ru-RU" sz="1400" b="0" dirty="0">
                        <a:solidFill>
                          <a:schemeClr val="accent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345796"/>
                  </a:ext>
                </a:extLst>
              </a:tr>
            </a:tbl>
          </a:graphicData>
        </a:graphic>
      </p:graphicFrame>
      <p:cxnSp>
        <p:nvCxnSpPr>
          <p:cNvPr id="6" name="Прямая соединительная линия 5"/>
          <p:cNvCxnSpPr/>
          <p:nvPr/>
        </p:nvCxnSpPr>
        <p:spPr>
          <a:xfrm>
            <a:off x="5113867" y="2449708"/>
            <a:ext cx="23533" cy="388900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8585201" y="2449708"/>
            <a:ext cx="23533" cy="388900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2494844" y="3736623"/>
            <a:ext cx="883355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>
            <a:off x="2494844" y="5147734"/>
            <a:ext cx="883355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489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МЕЧТА РУКОВОДИТЕЛЯ</a:t>
            </a:r>
            <a:endParaRPr lang="ru-RU" dirty="0"/>
          </a:p>
        </p:txBody>
      </p:sp>
      <p:pic>
        <p:nvPicPr>
          <p:cNvPr id="7" name="Picture 2" descr="http://png-3.findicons.com/files/icons/75/i_like_buttons_3a/512/perspective_button_go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023" y="2438775"/>
            <a:ext cx="2670457" cy="267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Нижний колонтитул 3"/>
          <p:cNvSpPr txBox="1">
            <a:spLocks/>
          </p:cNvSpPr>
          <p:nvPr/>
        </p:nvSpPr>
        <p:spPr>
          <a:xfrm>
            <a:off x="675905" y="6436287"/>
            <a:ext cx="691673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© Алексей Колоколов </a:t>
            </a:r>
            <a:r>
              <a:rPr lang="en-US" sz="1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| </a:t>
            </a:r>
            <a:r>
              <a:rPr lang="ru-RU" sz="1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Институт бизнес-аналитики</a:t>
            </a:r>
            <a:endParaRPr lang="en-US" sz="12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068316" y="1644068"/>
            <a:ext cx="7876815" cy="4650386"/>
            <a:chOff x="4068316" y="1644068"/>
            <a:chExt cx="7876815" cy="4650386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1387" y="1966168"/>
              <a:ext cx="5927513" cy="3455757"/>
            </a:xfrm>
            <a:prstGeom prst="rect">
              <a:avLst/>
            </a:prstGeom>
            <a:ln w="19050">
              <a:noFill/>
            </a:ln>
          </p:spPr>
        </p:pic>
        <p:pic>
          <p:nvPicPr>
            <p:cNvPr id="8" name="Picture 6" descr="Картинки по запросу white tablet 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8316" y="1644068"/>
              <a:ext cx="7876815" cy="4650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4466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096000" y="-1"/>
            <a:ext cx="6096000" cy="1126067"/>
          </a:xfrm>
          <a:prstGeom prst="rect">
            <a:avLst/>
          </a:prstGeom>
          <a:solidFill>
            <a:srgbClr val="C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126067"/>
            <a:ext cx="7413675" cy="573193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07571" y="360237"/>
            <a:ext cx="11147367" cy="8534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1107" y="478562"/>
            <a:ext cx="9276752" cy="1300361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ЗАСТАВЬТЕ ВАШИ ДАННЫЕ ГОВОРИТЬ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idx="1"/>
          </p:nvPr>
        </p:nvSpPr>
        <p:spPr>
          <a:xfrm>
            <a:off x="639420" y="1563772"/>
            <a:ext cx="4930108" cy="170168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b="1" dirty="0" smtClean="0"/>
              <a:t>Алексей Колоколов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</a:rPr>
              <a:t>Визуализация данных</a:t>
            </a:r>
            <a:endParaRPr lang="en-US" sz="2400" dirty="0" smtClean="0">
              <a:solidFill>
                <a:schemeClr val="bg2">
                  <a:lumMod val="2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</a:rPr>
              <a:t>Корпоративные отчеты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HR-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</a:rPr>
              <a:t>аналитика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Data-Driven 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</a:rPr>
              <a:t>культура</a:t>
            </a:r>
            <a:endParaRPr lang="ru-R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31107" y="5180619"/>
            <a:ext cx="5712544" cy="167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635F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hlinkClick r:id="rId3"/>
              </a:rPr>
              <a:t>www.alexkolokolov.com</a:t>
            </a:r>
            <a:endParaRPr kumimoji="0" lang="ru-RU" sz="1300" b="1" i="0" u="none" strike="noStrike" kern="1200" cap="none" spc="0" normalizeH="0" baseline="0" noProof="0" dirty="0" smtClean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635F"/>
              </a:buClr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+7 (499)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380-70-78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635F"/>
              </a:buClr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a@alexkolokolov.com</a:t>
            </a:r>
            <a:endParaRPr kumimoji="0" lang="ru-RU" sz="1800" b="1" i="0" u="sng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635F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9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9420" y="1692067"/>
            <a:ext cx="4763346" cy="448489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accent2"/>
                </a:solidFill>
              </a:rPr>
              <a:t>КЕЙСЫ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Себестоимость мяса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Лояльность сотрудников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EBITDA </a:t>
            </a:r>
            <a:r>
              <a:rPr lang="ru-RU" dirty="0" smtClean="0"/>
              <a:t>в энергетике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Продажи </a:t>
            </a:r>
            <a:r>
              <a:rPr lang="ru-RU" dirty="0" err="1" smtClean="0"/>
              <a:t>колл</a:t>
            </a:r>
            <a:r>
              <a:rPr lang="ru-RU" dirty="0" smtClean="0"/>
              <a:t>-центра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Воронка продаж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Премии металлургов</a:t>
            </a:r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smtClean="0"/>
              <a:t>© Алексей Колоколов | Институт бизнес-аналитики</a:t>
            </a:r>
            <a:endParaRPr lang="ru-RU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6220605" y="1692067"/>
            <a:ext cx="4763346" cy="4484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>
                <a:solidFill>
                  <a:schemeClr val="accent2"/>
                </a:solidFill>
              </a:rPr>
              <a:t>ИНСТРУМЕНТЫ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err="1" smtClean="0"/>
              <a:t>Техзадание</a:t>
            </a:r>
            <a:r>
              <a:rPr lang="ru-RU" dirty="0" smtClean="0"/>
              <a:t> на салфетке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Виды </a:t>
            </a:r>
            <a:r>
              <a:rPr lang="ru-RU" dirty="0" err="1" smtClean="0"/>
              <a:t>корп</a:t>
            </a:r>
            <a:r>
              <a:rPr lang="ru-RU" dirty="0" smtClean="0"/>
              <a:t> отчетов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Уровни информации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Модульная сетка</a:t>
            </a: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45500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0892" y="2507549"/>
            <a:ext cx="10634294" cy="2969425"/>
          </a:xfrm>
        </p:spPr>
        <p:txBody>
          <a:bodyPr anchor="t">
            <a:normAutofit/>
          </a:bodyPr>
          <a:lstStyle/>
          <a:p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ЧТО ТАКОЕ </a:t>
            </a:r>
            <a:b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ДАШБОРД?</a:t>
            </a:r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23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AeJy5A2.0SIvNlP8YgKA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m8akjQsZUKw1UCUcsz3J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jYAk8o8pEKXEHpjRkZBX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fmn.DOgxE2w.TcRfPrv8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UkBcgw3SkKR0dRsZ2IuT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AeJy5A2.0SIvNlP8YgKA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axbjdbefUKf80Qbeq4dB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dcMjjT5WUG5F0XmLhOcB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dcMjjT5WUG5F0XmLhOcB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dcMjjT5WUG5F0XmLhOcB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dcMjjT5WUG5F0XmLhOcB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axbjdbefUKf80Qbeq4dBQ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dcMjjT5WUG5F0XmLhOcB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GX_Ikq1YEm4QeJ68sTol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dcMjjT5WUG5F0XmLhOcB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m8akjQsZUKw1UCUcsz3J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jYAk8o8pEKXEHpjRkZBX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fmn.DOgxE2w.TcRfPrv8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UkBcgw3SkKR0dRsZ2IuT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AeJy5A2.0SIvNlP8YgKA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AeJy5A2.0SIvNlP8YgKA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axbjdbefUKf80Qbeq4dB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dcMjjT5WUG5F0XmLhOcB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dcMjjT5WUG5F0XmLhOcB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dcMjjT5WUG5F0XmLhOcB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dcMjjT5WUG5F0XmLhOcB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dcMjjT5WUG5F0XmLhOcB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dcMjjT5WUG5F0XmLhOcBQ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GX_Ikq1YEm4QeJ68sTol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dcMjjT5WUG5F0XmLhOcBQ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m8akjQsZUKw1UCUcsz3J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jYAk8o8pEKXEHpjRkZBXg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fmn.DOgxE2w.TcRfPrv8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dcMjjT5WUG5F0XmLhOcB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UkBcgw3SkKR0dRsZ2IuTw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AeJy5A2.0SIvNlP8YgKA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dcMjjT5WUG5F0XmLhOcB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dcMjjT5WUG5F0XmLhOcB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dcMjjT5WUG5F0XmLhOcB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GX_Ikq1YEm4QeJ68sTol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dcMjjT5WUG5F0XmLhOcBQ"/>
</p:tagLst>
</file>

<file path=ppt/theme/theme1.xml><?xml version="1.0" encoding="utf-8"?>
<a:theme xmlns:a="http://schemas.openxmlformats.org/drawingml/2006/main" name="2_Специальное оформление">
  <a:themeElements>
    <a:clrScheme name="Бегущая строка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А. Колоколов (обучение)">
  <a:themeElements>
    <a:clrScheme name="Другая 74">
      <a:dk1>
        <a:srgbClr val="074257"/>
      </a:dk1>
      <a:lt1>
        <a:sysClr val="window" lastClr="FFFFFF"/>
      </a:lt1>
      <a:dk2>
        <a:srgbClr val="1B7C96"/>
      </a:dk2>
      <a:lt2>
        <a:srgbClr val="E7E6E6"/>
      </a:lt2>
      <a:accent1>
        <a:srgbClr val="074257"/>
      </a:accent1>
      <a:accent2>
        <a:srgbClr val="FF635F"/>
      </a:accent2>
      <a:accent3>
        <a:srgbClr val="1B7C96"/>
      </a:accent3>
      <a:accent4>
        <a:srgbClr val="82D0D8"/>
      </a:accent4>
      <a:accent5>
        <a:srgbClr val="FFFFFF"/>
      </a:accent5>
      <a:accent6>
        <a:srgbClr val="6AC65E"/>
      </a:accent6>
      <a:hlink>
        <a:srgbClr val="074257"/>
      </a:hlink>
      <a:folHlink>
        <a:srgbClr val="1B7C96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А. Колоколов (обучение)" id="{64B7DF34-A6B6-4867-AE15-C133AF9A3C47}" vid="{9E30972F-3FB4-4171-8F59-13C0ABBD7BC4}"/>
    </a:ext>
  </a:extLst>
</a:theme>
</file>

<file path=ppt/theme/theme3.xml><?xml version="1.0" encoding="utf-8"?>
<a:theme xmlns:a="http://schemas.openxmlformats.org/drawingml/2006/main" name="1_А. Колоколов (обучение)">
  <a:themeElements>
    <a:clrScheme name="Другая 4">
      <a:dk1>
        <a:srgbClr val="074257"/>
      </a:dk1>
      <a:lt1>
        <a:sysClr val="window" lastClr="FFFFFF"/>
      </a:lt1>
      <a:dk2>
        <a:srgbClr val="1B7C96"/>
      </a:dk2>
      <a:lt2>
        <a:srgbClr val="E7E6E6"/>
      </a:lt2>
      <a:accent1>
        <a:srgbClr val="074257"/>
      </a:accent1>
      <a:accent2>
        <a:srgbClr val="FF635F"/>
      </a:accent2>
      <a:accent3>
        <a:srgbClr val="1B7C96"/>
      </a:accent3>
      <a:accent4>
        <a:srgbClr val="82D0D8"/>
      </a:accent4>
      <a:accent5>
        <a:srgbClr val="FFFFFF"/>
      </a:accent5>
      <a:accent6>
        <a:srgbClr val="6AC65E"/>
      </a:accent6>
      <a:hlink>
        <a:srgbClr val="1B7C96"/>
      </a:hlink>
      <a:folHlink>
        <a:srgbClr val="1B7C96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А. Колоколов (обучение)" id="{64B7DF34-A6B6-4867-AE15-C133AF9A3C47}" vid="{9E30972F-3FB4-4171-8F59-13C0ABBD7BC4}"/>
    </a:ext>
  </a:extLst>
</a:theme>
</file>

<file path=ppt/theme/theme4.xml><?xml version="1.0" encoding="utf-8"?>
<a:theme xmlns:a="http://schemas.openxmlformats.org/drawingml/2006/main" name="2_А. Колоколов (обучение)">
  <a:themeElements>
    <a:clrScheme name="Другая 4">
      <a:dk1>
        <a:srgbClr val="074257"/>
      </a:dk1>
      <a:lt1>
        <a:sysClr val="window" lastClr="FFFFFF"/>
      </a:lt1>
      <a:dk2>
        <a:srgbClr val="1B7C96"/>
      </a:dk2>
      <a:lt2>
        <a:srgbClr val="E7E6E6"/>
      </a:lt2>
      <a:accent1>
        <a:srgbClr val="074257"/>
      </a:accent1>
      <a:accent2>
        <a:srgbClr val="FF635F"/>
      </a:accent2>
      <a:accent3>
        <a:srgbClr val="1B7C96"/>
      </a:accent3>
      <a:accent4>
        <a:srgbClr val="82D0D8"/>
      </a:accent4>
      <a:accent5>
        <a:srgbClr val="FFFFFF"/>
      </a:accent5>
      <a:accent6>
        <a:srgbClr val="6AC65E"/>
      </a:accent6>
      <a:hlink>
        <a:srgbClr val="1B7C96"/>
      </a:hlink>
      <a:folHlink>
        <a:srgbClr val="1B7C96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А. Колоколов (обучение)" id="{64B7DF34-A6B6-4867-AE15-C133AF9A3C47}" vid="{9E30972F-3FB4-4171-8F59-13C0ABBD7BC4}"/>
    </a:ext>
  </a:extLst>
</a:theme>
</file>

<file path=ppt/theme/theme5.xml><?xml version="1.0" encoding="utf-8"?>
<a:theme xmlns:a="http://schemas.openxmlformats.org/drawingml/2006/main" name="3_А. Колоколов (обучение)">
  <a:themeElements>
    <a:clrScheme name="Другая 4">
      <a:dk1>
        <a:srgbClr val="074257"/>
      </a:dk1>
      <a:lt1>
        <a:sysClr val="window" lastClr="FFFFFF"/>
      </a:lt1>
      <a:dk2>
        <a:srgbClr val="1B7C96"/>
      </a:dk2>
      <a:lt2>
        <a:srgbClr val="E7E6E6"/>
      </a:lt2>
      <a:accent1>
        <a:srgbClr val="074257"/>
      </a:accent1>
      <a:accent2>
        <a:srgbClr val="FF635F"/>
      </a:accent2>
      <a:accent3>
        <a:srgbClr val="1B7C96"/>
      </a:accent3>
      <a:accent4>
        <a:srgbClr val="82D0D8"/>
      </a:accent4>
      <a:accent5>
        <a:srgbClr val="FFFFFF"/>
      </a:accent5>
      <a:accent6>
        <a:srgbClr val="6AC65E"/>
      </a:accent6>
      <a:hlink>
        <a:srgbClr val="1B7C96"/>
      </a:hlink>
      <a:folHlink>
        <a:srgbClr val="1B7C96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А. Колоколов (обучение)" id="{64B7DF34-A6B6-4867-AE15-C133AF9A3C47}" vid="{9E30972F-3FB4-4171-8F59-13C0ABBD7BC4}"/>
    </a:ext>
  </a:extLst>
</a:theme>
</file>

<file path=ppt/theme/theme6.xml><?xml version="1.0" encoding="utf-8"?>
<a:theme xmlns:a="http://schemas.openxmlformats.org/drawingml/2006/main" name="Тема Office">
  <a:themeElements>
    <a:clrScheme name="Книга АК">
      <a:dk1>
        <a:srgbClr val="171616"/>
      </a:dk1>
      <a:lt1>
        <a:sysClr val="window" lastClr="FFFFFF"/>
      </a:lt1>
      <a:dk2>
        <a:srgbClr val="171616"/>
      </a:dk2>
      <a:lt2>
        <a:srgbClr val="FFFFFF"/>
      </a:lt2>
      <a:accent1>
        <a:srgbClr val="FF635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АК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9050">
          <a:solidFill>
            <a:schemeClr val="tx1">
              <a:lumMod val="25000"/>
              <a:lumOff val="7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Теплый синий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Теплый синий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Теплый синий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Теплый синий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Теплый синий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Теплый синий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Теплый синий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Теплый синий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Теплый синий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Теплый синий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Теплый синий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Теплый синий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0.xml><?xml version="1.0" encoding="utf-8"?>
<a:themeOverride xmlns:a="http://schemas.openxmlformats.org/drawingml/2006/main">
  <a:clrScheme name="Теплый синий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Теплый синий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2.xml><?xml version="1.0" encoding="utf-8"?>
<a:themeOverride xmlns:a="http://schemas.openxmlformats.org/drawingml/2006/main">
  <a:clrScheme name="Теплый синий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3.xml><?xml version="1.0" encoding="utf-8"?>
<a:themeOverride xmlns:a="http://schemas.openxmlformats.org/drawingml/2006/main">
  <a:clrScheme name="Теплый синий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Теплый синий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Теплый синий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Теплый синий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Теплый синий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Теплый синий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Теплый синий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Теплый синий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35193</TotalTime>
  <Words>2275</Words>
  <Application>Microsoft Office PowerPoint</Application>
  <PresentationFormat>Широкоэкранный</PresentationFormat>
  <Paragraphs>1069</Paragraphs>
  <Slides>70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70</vt:i4>
      </vt:variant>
    </vt:vector>
  </HeadingPairs>
  <TitlesOfParts>
    <vt:vector size="84" baseType="lpstr">
      <vt:lpstr>Arial</vt:lpstr>
      <vt:lpstr>Arial Narrow</vt:lpstr>
      <vt:lpstr>Calibri</vt:lpstr>
      <vt:lpstr>Helios</vt:lpstr>
      <vt:lpstr>Open sans</vt:lpstr>
      <vt:lpstr>Segoe UI</vt:lpstr>
      <vt:lpstr>Times New Roman</vt:lpstr>
      <vt:lpstr>Verdana</vt:lpstr>
      <vt:lpstr>2_Специальное оформление</vt:lpstr>
      <vt:lpstr>А. Колоколов (обучение)</vt:lpstr>
      <vt:lpstr>1_А. Колоколов (обучение)</vt:lpstr>
      <vt:lpstr>2_А. Колоколов (обучение)</vt:lpstr>
      <vt:lpstr>3_А. Колоколов (обучение)</vt:lpstr>
      <vt:lpstr>Тема Office</vt:lpstr>
      <vt:lpstr>UX ДАШБОРДА МЕЧТЫ  КАК ЗАСТАВИТЬ ДАННЫЕ ГОВОРИТЬ</vt:lpstr>
      <vt:lpstr>ИНСТИТУТ БИЗНЕС-АНАЛИТИКИ ИНТЕГРАЦИЯ      BI-СИСТЕМЫ       КОНСАЛТИНГ</vt:lpstr>
      <vt:lpstr>ИТ: У НАС ДИДЖИТАЛИЗАЦИЯ!</vt:lpstr>
      <vt:lpstr>БИЗНЕС</vt:lpstr>
      <vt:lpstr>БИЗНЕС</vt:lpstr>
      <vt:lpstr>СДЕЛАЙТЕ  МНЕ КРАСИВО!</vt:lpstr>
      <vt:lpstr>МЕЧТА РУКОВОДИТЕЛЯ</vt:lpstr>
      <vt:lpstr>ПЛАН</vt:lpstr>
      <vt:lpstr>ЧТО ТАКОЕ  ДАШБОРД?</vt:lpstr>
      <vt:lpstr>Презентация PowerPoint</vt:lpstr>
      <vt:lpstr>ЧЕКЛИСТ: ПОНЯТНЫЙ ДАШБОРД</vt:lpstr>
      <vt:lpstr>АНАЛИТИК            V/S         ЗАКАЗЧИК</vt:lpstr>
      <vt:lpstr>ТЗ НА САЛФЕТКЕ</vt:lpstr>
      <vt:lpstr>КЕЙС 1  СЕБЕСТОИМОСТЬ  МЯСА</vt:lpstr>
      <vt:lpstr>Факторный анализ себестоимости</vt:lpstr>
      <vt:lpstr>техзадание</vt:lpstr>
      <vt:lpstr>Презентация PowerPoint</vt:lpstr>
      <vt:lpstr>Презентация PowerPoint</vt:lpstr>
      <vt:lpstr>ЧЕКЛИСТ: ПОНЯТНЫЙ ДАШБОРД</vt:lpstr>
      <vt:lpstr>ВИД ОТЧЕТА</vt:lpstr>
      <vt:lpstr>КЕЙС 2  ЛОЯЛЬНОСТЬ ПЕРСОНАЛА В РИТЕЙЛЕ</vt:lpstr>
      <vt:lpstr>Презентация PowerPoint</vt:lpstr>
      <vt:lpstr>Презентация PowerPoint</vt:lpstr>
      <vt:lpstr>Презентация PowerPoint</vt:lpstr>
      <vt:lpstr>ЧЕКЛИСТ: ПОНЯТНЫЙ ДАШБОРД</vt:lpstr>
      <vt:lpstr>ВИДЫ АНАЛИЗА ДАННЫХ</vt:lpstr>
      <vt:lpstr>ВИДЫ ДИАГРАММ</vt:lpstr>
      <vt:lpstr>КЕЙС 3  EBITDA В ЭНЕРГЕТИКЕ</vt:lpstr>
      <vt:lpstr>Презентация PowerPoint</vt:lpstr>
      <vt:lpstr>Презентация PowerPoint</vt:lpstr>
      <vt:lpstr>Презентация PowerPoint</vt:lpstr>
      <vt:lpstr>ЧЕКЛИСТ: ПОНЯТНЫЙ ДАШБОРД</vt:lpstr>
      <vt:lpstr>УРОВНИ ИНФОРМАЦИИ</vt:lpstr>
      <vt:lpstr>Презентация PowerPoint</vt:lpstr>
      <vt:lpstr>Презентация PowerPoint</vt:lpstr>
      <vt:lpstr>КЕЙС 4  ПРОДАЖИ  КОЛЛ-ЦЕНТРА</vt:lpstr>
      <vt:lpstr>Эффективность маркетинговых кампаний</vt:lpstr>
      <vt:lpstr>Эффективность маркетинговых кампаний</vt:lpstr>
      <vt:lpstr>Эффективность маркетинговых кампаний</vt:lpstr>
      <vt:lpstr>Презентация PowerPoint</vt:lpstr>
      <vt:lpstr>ЧЕКЛИСТ: ПОНЯТНЫЙ ДАШБОРД</vt:lpstr>
      <vt:lpstr>BUSINESS INTELLIGENCE / BIG DATA</vt:lpstr>
      <vt:lpstr>BUSINESS INTELLIGENCE / BIG DATA</vt:lpstr>
      <vt:lpstr>ТОП-3 ИНСТРУМЕНТЫ</vt:lpstr>
      <vt:lpstr>+ СВОДНЫЕ ТАБЛИЦЫ</vt:lpstr>
      <vt:lpstr>КЕЙС 5  ВОРОНКА ПРОДАЖ</vt:lpstr>
      <vt:lpstr>Презентация PowerPoint</vt:lpstr>
      <vt:lpstr>ЧЕКЛИСТ: ПОНЯТНЫЙ ДАШБОРД</vt:lpstr>
      <vt:lpstr>ИНТЕРФЕЙС</vt:lpstr>
      <vt:lpstr>СЕТКА РАБОЧЕЙ ОБЛАСТИ 2х2</vt:lpstr>
      <vt:lpstr>Презентация PowerPoint</vt:lpstr>
      <vt:lpstr>СЕТКА РАБОЧЕЙ ОБЛАСТИ 2х3</vt:lpstr>
      <vt:lpstr>Презентация PowerPoint</vt:lpstr>
      <vt:lpstr>Презентация PowerPoint</vt:lpstr>
      <vt:lpstr>Презентация PowerPoint</vt:lpstr>
      <vt:lpstr>Презентация PowerPoint</vt:lpstr>
      <vt:lpstr>ИНТЕРФЕЙС ДАШБОРДА</vt:lpstr>
      <vt:lpstr>КЕЙС 6  ДАШБОРД НАЧАЛЬНИКА ЦЕХА</vt:lpstr>
      <vt:lpstr>ЭТАПЫ РАЗРАБОТКИ ДАШБОРДА</vt:lpstr>
      <vt:lpstr>КЕЙС. АНАЛИЗ РАСХОДОВ НА ОПЛАТУ ТРУДА </vt:lpstr>
      <vt:lpstr>Презентация PowerPoint</vt:lpstr>
      <vt:lpstr>Презентация PowerPoint</vt:lpstr>
      <vt:lpstr>Презентация PowerPoint</vt:lpstr>
      <vt:lpstr>Презентация PowerPoint</vt:lpstr>
      <vt:lpstr>ЗАПОМНИТЕ И ИСПОЛЬЗУЙТЕ</vt:lpstr>
      <vt:lpstr>ТЗ НА САЛФЕТКЕ</vt:lpstr>
      <vt:lpstr>ВИД ОТЧЕТА</vt:lpstr>
      <vt:lpstr>УРОВНИ ИНФОРМАЦИИ</vt:lpstr>
      <vt:lpstr>МОДУЛЬНАЯ СЕТКА</vt:lpstr>
      <vt:lpstr>ЗАСТАВЬТЕ ВАШИ ДАННЫЕ ГОВОРИТЬ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Alexey Kolokolov</dc:creator>
  <cp:lastModifiedBy>Alexey Kolokolov</cp:lastModifiedBy>
  <cp:revision>253</cp:revision>
  <dcterms:created xsi:type="dcterms:W3CDTF">2016-11-12T14:48:03Z</dcterms:created>
  <dcterms:modified xsi:type="dcterms:W3CDTF">2019-05-25T06:37:37Z</dcterms:modified>
</cp:coreProperties>
</file>