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6" r:id="rId3"/>
    <p:sldId id="263" r:id="rId4"/>
    <p:sldId id="260" r:id="rId5"/>
    <p:sldId id="258" r:id="rId6"/>
    <p:sldId id="259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22" autoAdjust="0"/>
  </p:normalViewPr>
  <p:slideViewPr>
    <p:cSldViewPr>
      <p:cViewPr varScale="1">
        <p:scale>
          <a:sx n="100" d="100"/>
          <a:sy n="100" d="100"/>
        </p:scale>
        <p:origin x="-19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1268-1FD6-43BC-9F3E-4DADC0B3BFFD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DE76B-5F6E-4262-91D7-6D731E0BF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</a:t>
            </a:r>
            <a:r>
              <a:rPr lang="ru-RU" baseline="0" dirty="0" smtClean="0"/>
              <a:t> п. 1 – напр. – нам необходимо определить, сотрудник какого подразделения отвечает за ту или иную операцию, какие артефакты, в какой форме и КАКОМУ сотруднику предоставляет. Проблем не возникает, если оба сотрудника имеют одного руководителя. Но если они функционально подчиняются разным начальникам – то есть вероятность возникновения некоторых разногласий. Важно услышать обе стороны и найти решение, которое не вызывало бы явного протеста у обоих, и при этом работало бы на эффективность процесса целиком.  </a:t>
            </a:r>
          </a:p>
          <a:p>
            <a:r>
              <a:rPr lang="ru-RU" baseline="0" dirty="0" smtClean="0"/>
              <a:t>По п. 2 – на практике замечено – самый эффективный способ донесения информации – очный. Он позволяет задать вопросы, прояснить неясные моменты. Как бы хорошо не был написан документ, он всегда нуждается в комментариях, потому что позиция пишущего и читающего разделена листом бумаги. На нашем опыте было замечено – процесс, о котором было рассказано на семинаре, выполняется с большим успехом, чем процесс, о документировании которого было сообщено по </a:t>
            </a:r>
            <a:r>
              <a:rPr lang="ru-RU" baseline="0" dirty="0" err="1" smtClean="0"/>
              <a:t>эл.почте</a:t>
            </a:r>
            <a:r>
              <a:rPr lang="ru-RU" baseline="0" dirty="0" smtClean="0"/>
              <a:t>. При выполнении последнего процесса возникли сбои в понимании того, что должно быть описано в документах процесса.</a:t>
            </a:r>
          </a:p>
          <a:p>
            <a:r>
              <a:rPr lang="ru-RU" baseline="0" dirty="0" smtClean="0"/>
              <a:t>По п. 3 – самый простой пример – изменение организационной структуры. Появление новых подразделений требует их включения в схему процессов.</a:t>
            </a:r>
          </a:p>
          <a:p>
            <a:r>
              <a:rPr lang="ru-RU" baseline="0" dirty="0" smtClean="0"/>
              <a:t>По п. 4 – специфика нашей организации такова, что при разработке изделий мы обязаны руководствоваться военными ГОСТ. Т.е. при разработке руководящих документов, шаблонов проектных документов мы должны «скрестить ежа с ужом» - таким образом, чтобы удовлетворить требования к качеству (Заказчик - ГОСТ) и наши внутренние представления о том, как эффективно управлять проектами и разрабатывать ПО.</a:t>
            </a:r>
          </a:p>
          <a:p>
            <a:r>
              <a:rPr lang="ru-RU" baseline="0" dirty="0" smtClean="0"/>
              <a:t>По п. 5 – внедрение процессов это всегда затраты, это не проектная деятельность, которая приносит прибыль, это – накладные расходы, которые не очень нравятся собственникам и руководителям компаний. Поэтому важно для самих себя понимать, насколько то, что мы делаем, </a:t>
            </a:r>
            <a:r>
              <a:rPr lang="ru-RU" baseline="0" dirty="0" err="1" smtClean="0"/>
              <a:t>монетизируемо</a:t>
            </a:r>
            <a:r>
              <a:rPr lang="ru-RU" baseline="0" dirty="0" smtClean="0"/>
              <a:t>. Какую выгоду (желательно количественно исчисляемую), это может принести. Самый простой способ – считать трудозатраты выполняемых операций, и прогнозировать, насколько выполнение их может снизить трудозатраты по другим, зависимым операциям. Самый простой пример – мы потратили 8 часов на описание структуры управления проектной командой (в наших случаях – проекты часто большие, поэтому команды состоят из нескольких групп) и на согласование кандидатур ответственных лиц, но это помогло нам дальше уменьшить время на распределение задач между командами и выстраивание системы </a:t>
            </a:r>
            <a:r>
              <a:rPr lang="ru-RU" baseline="0" smtClean="0"/>
              <a:t>управления проектами.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DE76B-5F6E-4262-91D7-6D731E0BF70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</a:t>
            </a:r>
            <a:r>
              <a:rPr lang="ru-RU" baseline="0" dirty="0" smtClean="0"/>
              <a:t> п. 2 – мы разделяем проекты на внутренние и внешние. Большинство проектов – внешние, т.е. имеют внешнего заказчика и открываются на основании подписанного контракта и ТЗ. Но бывают случаи, когда заказчиком проекта выступает какая-либо служба предприятия, и внешнего заказчика нет. В этом случае говорим о внутреннем проекте. Наши процессы описывают управление проектами в общем случае, но где это необходимо , но где это необходимо, мы указываем особые условия для выполнения </a:t>
            </a:r>
            <a:r>
              <a:rPr lang="ru-RU" baseline="0" smtClean="0"/>
              <a:t>внутренних проектов.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DE76B-5F6E-4262-91D7-6D731E0BF70C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0932-BC83-42C2-886A-309F0001F27D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9CD-B282-4CCF-9597-96613A888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0932-BC83-42C2-886A-309F0001F27D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9CD-B282-4CCF-9597-96613A888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0932-BC83-42C2-886A-309F0001F27D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9CD-B282-4CCF-9597-96613A888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0932-BC83-42C2-886A-309F0001F27D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9CD-B282-4CCF-9597-96613A888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0932-BC83-42C2-886A-309F0001F27D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9CD-B282-4CCF-9597-96613A888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0932-BC83-42C2-886A-309F0001F27D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9CD-B282-4CCF-9597-96613A888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0932-BC83-42C2-886A-309F0001F27D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9CD-B282-4CCF-9597-96613A888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0932-BC83-42C2-886A-309F0001F27D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9CD-B282-4CCF-9597-96613A888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0932-BC83-42C2-886A-309F0001F27D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9CD-B282-4CCF-9597-96613A888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0932-BC83-42C2-886A-309F0001F27D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9CD-B282-4CCF-9597-96613A888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0932-BC83-42C2-886A-309F0001F27D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9CD-B282-4CCF-9597-96613A888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0932-BC83-42C2-886A-309F0001F27D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DB9CD-B282-4CCF-9597-96613A888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108012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ru-RU" sz="1800" dirty="0" smtClean="0"/>
              <a:t>Путь к организационному проектированию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6400800" cy="3384376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ru-RU" sz="1800" dirty="0" smtClean="0"/>
              <a:t>Кто я. Мой опыт работы в качестве системного аналитика.</a:t>
            </a:r>
          </a:p>
          <a:p>
            <a:pPr>
              <a:defRPr/>
            </a:pPr>
            <a:r>
              <a:rPr lang="ru-RU" sz="1800" dirty="0" smtClean="0"/>
              <a:t>Немного об организации в которой я работаю. </a:t>
            </a:r>
          </a:p>
          <a:p>
            <a:pPr>
              <a:defRPr/>
            </a:pPr>
            <a:r>
              <a:rPr lang="ru-RU" sz="1800" dirty="0" smtClean="0"/>
              <a:t>Основные показатели: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800" dirty="0" smtClean="0"/>
              <a:t> численность </a:t>
            </a:r>
            <a:r>
              <a:rPr lang="ru-RU" sz="1800" dirty="0" err="1" smtClean="0"/>
              <a:t>ок</a:t>
            </a:r>
            <a:r>
              <a:rPr lang="ru-RU" sz="1800" dirty="0" smtClean="0"/>
              <a:t>. 300 человек, 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800" dirty="0" smtClean="0"/>
              <a:t> сложная организационная структура,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800" dirty="0" smtClean="0"/>
              <a:t> свыше 40 крупных проектов в портфеле заказов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800" dirty="0" smtClean="0"/>
              <a:t> специфическая матрица (постоянные конфликты ресурсного планирования)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800" dirty="0" smtClean="0"/>
              <a:t> наличие соисполнителей, поставщиков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800" dirty="0"/>
              <a:t> </a:t>
            </a:r>
            <a:r>
              <a:rPr lang="ru-RU" sz="1800" dirty="0" smtClean="0"/>
              <a:t>необходимость учитывать требования внешних стандартов (ГОСТ) при выполнении проектов, т.к. работаем с госзаказом </a:t>
            </a:r>
          </a:p>
          <a:p>
            <a:pPr>
              <a:defRPr/>
            </a:pPr>
            <a:r>
              <a:rPr lang="ru-RU" sz="1800" dirty="0" smtClean="0"/>
              <a:t>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108012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ru-RU" sz="1800" dirty="0" smtClean="0"/>
              <a:t>Приглашение к вопросам и обсуждению</a:t>
            </a:r>
            <a:endParaRPr lang="ru-RU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864095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ru-RU" sz="1800" dirty="0" smtClean="0"/>
              <a:t>Какие проблемы можно решить с помощью ОП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484784"/>
            <a:ext cx="6400800" cy="4320480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ru-RU" sz="2200" dirty="0" smtClean="0"/>
              <a:t>Итак, у организации возникает потребность в ОП. </a:t>
            </a:r>
          </a:p>
          <a:p>
            <a:pPr>
              <a:defRPr/>
            </a:pPr>
            <a:r>
              <a:rPr lang="ru-RU" sz="2200" dirty="0" smtClean="0"/>
              <a:t>Какие </a:t>
            </a:r>
            <a:r>
              <a:rPr lang="ru-RU" sz="2200" dirty="0"/>
              <a:t>проблемы можно решить с его </a:t>
            </a:r>
            <a:r>
              <a:rPr lang="ru-RU" sz="2200" dirty="0" smtClean="0"/>
              <a:t>помощью?</a:t>
            </a:r>
          </a:p>
          <a:p>
            <a:pPr marL="342900" indent="-342900">
              <a:buAutoNum type="arabicPeriod"/>
              <a:defRPr/>
            </a:pPr>
            <a:r>
              <a:rPr lang="ru-RU" sz="2000" dirty="0" smtClean="0"/>
              <a:t>Повышение прозрачности разработки и управления проектами (особенно в части планирования сроков и ресурсов)</a:t>
            </a:r>
          </a:p>
          <a:p>
            <a:pPr marL="342900" indent="-342900">
              <a:buAutoNum type="arabicPeriod"/>
              <a:defRPr/>
            </a:pPr>
            <a:r>
              <a:rPr lang="ru-RU" sz="2000" dirty="0" smtClean="0"/>
              <a:t>Регламентированные действия снижают временные затраты на «изобретение велосипедов»</a:t>
            </a:r>
          </a:p>
          <a:p>
            <a:pPr marL="342900" indent="-342900">
              <a:buAutoNum type="arabicPeriod"/>
              <a:defRPr/>
            </a:pPr>
            <a:r>
              <a:rPr lang="ru-RU" sz="2000" dirty="0" smtClean="0"/>
              <a:t>Для управления проектной командой в 5 человек, которая занимается разработкой и поддержкой одного продукта в небольшой компании на протяжении нескольких лет процессы не нужны. Организации</a:t>
            </a:r>
            <a:r>
              <a:rPr lang="ru-RU" sz="2000" dirty="0"/>
              <a:t>, в которой </a:t>
            </a:r>
            <a:r>
              <a:rPr lang="ru-RU" sz="2000" dirty="0" err="1" smtClean="0"/>
              <a:t>ок</a:t>
            </a:r>
            <a:r>
              <a:rPr lang="ru-RU" sz="2000" dirty="0" smtClean="0"/>
              <a:t>. 300 </a:t>
            </a:r>
            <a:r>
              <a:rPr lang="ru-RU" sz="2000" dirty="0"/>
              <a:t>человек, большой портфель заказов, </a:t>
            </a:r>
            <a:r>
              <a:rPr lang="ru-RU" sz="2000" dirty="0" smtClean="0"/>
              <a:t>конфликты ресурсного  планирования – без регламентированных ОП практически не обойтись.</a:t>
            </a:r>
          </a:p>
          <a:p>
            <a:pPr marL="342900" indent="-342900">
              <a:buAutoNum type="arabicPeriod"/>
              <a:defRPr/>
            </a:pPr>
            <a:r>
              <a:rPr lang="ru-RU" sz="2000" dirty="0" smtClean="0"/>
              <a:t>ОП является способом описать  и согласовать (!!!) взаимодействие всех служб и подразделений на уровне входных / выходных данных и сроков выполнения совместных задач.  </a:t>
            </a:r>
          </a:p>
          <a:p>
            <a:pPr marL="342900" indent="-342900">
              <a:buAutoNum type="arabicPeriod"/>
              <a:defRPr/>
            </a:pPr>
            <a:r>
              <a:rPr lang="ru-RU" sz="2000" dirty="0" smtClean="0"/>
              <a:t>Эволюция процессов = повышение уровня зрелости организации (мы находимся на стадии перехода с Управляемого уровня (2) на «Определяемый (3)»).  </a:t>
            </a:r>
          </a:p>
          <a:p>
            <a:pPr marL="342900" indent="-342900">
              <a:buAutoNum type="arabicPeriod"/>
              <a:defRPr/>
            </a:pPr>
            <a:r>
              <a:rPr lang="ru-RU" sz="2000" dirty="0" smtClean="0"/>
              <a:t>Сертификация по</a:t>
            </a:r>
            <a:r>
              <a:rPr lang="en-US" sz="2000" dirty="0"/>
              <a:t> ISO</a:t>
            </a:r>
            <a:r>
              <a:rPr lang="ru-RU" sz="2000" dirty="0"/>
              <a:t> </a:t>
            </a:r>
            <a:r>
              <a:rPr lang="ru-RU" sz="2000" dirty="0" smtClean="0"/>
              <a:t>9001-2015 = Объективное условие для развития системы менеджмента качества, документирования процессов разработки.</a:t>
            </a:r>
          </a:p>
          <a:p>
            <a:pPr marL="342900" indent="-342900">
              <a:buAutoNum type="arabicPeriod"/>
              <a:defRPr/>
            </a:pPr>
            <a:r>
              <a:rPr lang="ru-RU" sz="2000" dirty="0" smtClean="0"/>
              <a:t>Уменьшение себестоимости выполняемых работ за счет уменьшения сроков, снижения количества замечаний, требующих устранения на последних этапах разработки.</a:t>
            </a:r>
          </a:p>
          <a:p>
            <a:pPr marL="342900" indent="-342900">
              <a:buAutoNum type="arabicPeriod"/>
              <a:defRPr/>
            </a:pPr>
            <a:endParaRPr lang="ru-RU" sz="1500" dirty="0" smtClean="0"/>
          </a:p>
          <a:p>
            <a:pPr marL="342900" indent="-342900">
              <a:defRPr/>
            </a:pPr>
            <a:r>
              <a:rPr lang="ru-RU" sz="1600" dirty="0" smtClean="0"/>
              <a:t>	</a:t>
            </a:r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108012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ru-RU" sz="1800" dirty="0" smtClean="0"/>
              <a:t>Цели ОП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700808"/>
            <a:ext cx="7416824" cy="367240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600" dirty="0" smtClean="0"/>
              <a:t>Цель ОП – разработать и внедрить бизнес-процессы, обеспечивающие:</a:t>
            </a:r>
          </a:p>
          <a:p>
            <a:pPr marL="342900" indent="-342900">
              <a:buAutoNum type="arabicPeriod"/>
              <a:defRPr/>
            </a:pPr>
            <a:r>
              <a:rPr lang="ru-RU" sz="1600" dirty="0" smtClean="0"/>
              <a:t>Повышение  эффективности управления проектами, за счет: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1200" i="1" dirty="0"/>
              <a:t>Оптимизации </a:t>
            </a:r>
            <a:r>
              <a:rPr lang="ru-RU" sz="1200" i="1" dirty="0" smtClean="0"/>
              <a:t>работы РП (готовые шаблоны проектных документов)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1200" i="1" dirty="0" smtClean="0"/>
              <a:t>Определение правил коммуникаций внутри проектной команды и с внешними ЗЛ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1200" i="1" dirty="0" smtClean="0"/>
              <a:t>Определение и закрепление зон ответственности при выполнении работ проекта (особенно важно в больших проектах, надо которыми работают несколько проектных команд)</a:t>
            </a:r>
            <a:endParaRPr lang="ru-RU" sz="1200" i="1" dirty="0"/>
          </a:p>
          <a:p>
            <a:pPr marL="342900" indent="-342900">
              <a:defRPr/>
            </a:pPr>
            <a:r>
              <a:rPr lang="ru-RU" sz="1600" dirty="0" smtClean="0"/>
              <a:t>2. Повышение качества разрабатываемого ПО, за счет: 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1200" i="1" dirty="0" smtClean="0"/>
              <a:t>уменьшения количества замечаний, получаемых по результатам испытаний, 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1200" i="1" dirty="0" smtClean="0"/>
              <a:t>100%-ной реализации выявленных и согласованных пользовательских требований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1200" i="1" dirty="0"/>
              <a:t> </a:t>
            </a:r>
            <a:r>
              <a:rPr lang="ru-RU" sz="1200" i="1" dirty="0" smtClean="0"/>
              <a:t>100%-ной реализации выявленных и согласованных нефункциональных требований к ПО</a:t>
            </a:r>
          </a:p>
          <a:p>
            <a:pPr marL="342900" indent="-342900">
              <a:defRPr/>
            </a:pPr>
            <a:r>
              <a:rPr lang="ru-RU" sz="1600" dirty="0" smtClean="0"/>
              <a:t>3. Снижение рисков, связанных с выполнением проектов (прежде всего – сроки и стоимость) за счет: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1200" i="1" dirty="0" smtClean="0"/>
              <a:t>Постоянный мониторинг планов выполнения проектов и  контрольных точек проектов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1200" i="1" dirty="0" smtClean="0"/>
              <a:t>Планирование закупок, работ соисполнителей, работ проектных команд (обязательное наличие соответствующих планов, их экспертиза)</a:t>
            </a:r>
            <a:endParaRPr lang="ru-RU" sz="1200" i="1" dirty="0"/>
          </a:p>
          <a:p>
            <a:pPr marL="342900" indent="-342900">
              <a:buAutoNum type="arabicPeriod"/>
              <a:defRPr/>
            </a:pPr>
            <a:endParaRPr lang="ru-RU" sz="1600" dirty="0"/>
          </a:p>
          <a:p>
            <a:pPr marL="342900" indent="-342900">
              <a:defRPr/>
            </a:pPr>
            <a:endParaRPr lang="ru-RU" sz="1600" dirty="0" smtClean="0"/>
          </a:p>
          <a:p>
            <a:pPr marL="342900" indent="-342900">
              <a:defRPr/>
            </a:pPr>
            <a:endParaRPr lang="ru-RU" sz="1600" dirty="0" smtClean="0"/>
          </a:p>
          <a:p>
            <a:pPr marL="342900" indent="-342900">
              <a:buAutoNum type="arabicPeriod"/>
              <a:defRPr/>
            </a:pPr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108012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ru-RU" sz="1800" dirty="0" smtClean="0"/>
              <a:t>Мои личные цели – почему мне это интересно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284984"/>
            <a:ext cx="6400800" cy="33843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800" dirty="0" smtClean="0"/>
              <a:t>  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59632" y="1844824"/>
            <a:ext cx="6400800" cy="3384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Почему </a:t>
            </a:r>
            <a:r>
              <a:rPr lang="ru-RU" sz="1500" dirty="0">
                <a:solidFill>
                  <a:schemeClr val="tx1">
                    <a:tint val="75000"/>
                  </a:schemeClr>
                </a:solidFill>
              </a:rPr>
              <a:t>аналитику, </a:t>
            </a: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работавшему в </a:t>
            </a:r>
            <a:r>
              <a:rPr lang="ru-RU" sz="1500" dirty="0">
                <a:solidFill>
                  <a:schemeClr val="tx1">
                    <a:tint val="75000"/>
                  </a:schemeClr>
                </a:solidFill>
              </a:rPr>
              <a:t>проектных </a:t>
            </a: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командах, стало интересно ОП см</a:t>
            </a:r>
            <a:r>
              <a:rPr lang="ru-RU" sz="1500" dirty="0">
                <a:solidFill>
                  <a:schemeClr val="tx1">
                    <a:tint val="75000"/>
                  </a:schemeClr>
                </a:solidFill>
              </a:rPr>
              <a:t>. аннотацию </a:t>
            </a: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к докладу).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Наряду с этим – есть и специфические проблемы </a:t>
            </a:r>
            <a:r>
              <a:rPr lang="ru-RU" sz="1500" b="1" i="1" dirty="0" smtClean="0">
                <a:solidFill>
                  <a:schemeClr val="tx1">
                    <a:tint val="75000"/>
                  </a:schemeClr>
                </a:solidFill>
              </a:rPr>
              <a:t>(на каждую проблему можно привести пример из реальной практики)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Неизбежные </a:t>
            </a:r>
            <a:r>
              <a:rPr lang="ru-RU" sz="1500" dirty="0">
                <a:solidFill>
                  <a:schemeClr val="tx1">
                    <a:tint val="75000"/>
                  </a:schemeClr>
                </a:solidFill>
              </a:rPr>
              <a:t>конфликты интересов заинтересованных лиц (решение - сильные коммуникативные навыки, умение договариваться);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Сложности </a:t>
            </a:r>
            <a:r>
              <a:rPr lang="ru-RU" sz="1500" dirty="0">
                <a:solidFill>
                  <a:schemeClr val="tx1">
                    <a:tint val="75000"/>
                  </a:schemeClr>
                </a:solidFill>
              </a:rPr>
              <a:t>с внедрением процессов (решение - проведение обучений: круглых столов, семинаров);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Постоянные </a:t>
            </a:r>
            <a:r>
              <a:rPr lang="ru-RU" sz="1500" dirty="0">
                <a:solidFill>
                  <a:schemeClr val="tx1">
                    <a:tint val="75000"/>
                  </a:schemeClr>
                </a:solidFill>
              </a:rPr>
              <a:t>изменения в организации (решение - мониторинг и анализ изменений, актуализация процессов);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Необходимость </a:t>
            </a:r>
            <a:r>
              <a:rPr lang="ru-RU" sz="1500" dirty="0">
                <a:solidFill>
                  <a:schemeClr val="tx1">
                    <a:tint val="75000"/>
                  </a:schemeClr>
                </a:solidFill>
              </a:rPr>
              <a:t>сертификации организации ГОСТ/ISO/и т.д. (решение - при проектировании процессов необходимо учитывать требования внешних регламентов, и соответственно, их знать);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Необходимость </a:t>
            </a:r>
            <a:r>
              <a:rPr lang="ru-RU" sz="1500" dirty="0">
                <a:solidFill>
                  <a:schemeClr val="tx1">
                    <a:tint val="75000"/>
                  </a:schemeClr>
                </a:solidFill>
              </a:rPr>
              <a:t>постоянной поддержки руководства (решение </a:t>
            </a: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– вычисление</a:t>
            </a: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ru-RU" sz="1500" dirty="0" err="1" smtClean="0">
                <a:solidFill>
                  <a:schemeClr val="tx1">
                    <a:tint val="75000"/>
                  </a:schemeClr>
                </a:solidFill>
              </a:rPr>
              <a:t>монетизируемости</a:t>
            </a: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ru-RU" sz="1500" dirty="0" smtClean="0">
                <a:solidFill>
                  <a:schemeClr val="tx1">
                    <a:tint val="75000"/>
                  </a:schemeClr>
                </a:solidFill>
              </a:rPr>
              <a:t> внедряемых процессов</a:t>
            </a:r>
            <a:r>
              <a:rPr lang="ru-RU" sz="1500" dirty="0">
                <a:solidFill>
                  <a:schemeClr val="tx1">
                    <a:tint val="75000"/>
                  </a:schemeClr>
                </a:solidFill>
              </a:rPr>
              <a:t>).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endParaRPr lang="ru-RU" sz="1500" dirty="0">
              <a:solidFill>
                <a:schemeClr val="tx1">
                  <a:tint val="75000"/>
                </a:schemeClr>
              </a:solidFill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108012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ru-RU" sz="1800" dirty="0" smtClean="0"/>
              <a:t>Роль и место аналитика в организационном проектировании (как это сделано у нас)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6400800" cy="3384376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  <a:defRPr/>
            </a:pPr>
            <a:r>
              <a:rPr lang="ru-RU" sz="1600" dirty="0" smtClean="0"/>
              <a:t>Основные выполняемые функции и задачи. </a:t>
            </a:r>
          </a:p>
          <a:p>
            <a:pPr marL="342900" indent="-342900">
              <a:buAutoNum type="arabicPeriod"/>
              <a:defRPr/>
            </a:pPr>
            <a:r>
              <a:rPr lang="ru-RU" sz="1600" dirty="0" smtClean="0"/>
              <a:t>Инструменты работы аналитика.</a:t>
            </a:r>
          </a:p>
          <a:p>
            <a:pPr marL="342900" indent="-342900">
              <a:buAutoNum type="arabicPeriod"/>
              <a:defRPr/>
            </a:pPr>
            <a:r>
              <a:rPr lang="ru-RU" sz="1600" dirty="0" smtClean="0"/>
              <a:t>Основные проблемы, которые приходится решать в ходе работы (см. тезисы).</a:t>
            </a:r>
          </a:p>
          <a:p>
            <a:pPr marL="342900" indent="-342900">
              <a:buAutoNum type="arabicPeriod"/>
              <a:defRPr/>
            </a:pPr>
            <a:endParaRPr lang="ru-RU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108012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ru-RU" sz="1800" dirty="0" smtClean="0"/>
              <a:t>Принципы моделирования и описания БП  </a:t>
            </a:r>
            <a:endParaRPr lang="ru-RU" sz="1800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628800"/>
            <a:ext cx="6400800" cy="3384376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  <a:defRPr/>
            </a:pPr>
            <a:r>
              <a:rPr lang="ru-RU" sz="1600" dirty="0" smtClean="0"/>
              <a:t>Основной принцип  «От общего – к частному».  Анализ на основе декомпозиции процессов (от </a:t>
            </a:r>
            <a:r>
              <a:rPr lang="ru-RU" sz="1600" dirty="0" err="1" smtClean="0"/>
              <a:t>верхнеуровневых</a:t>
            </a:r>
            <a:r>
              <a:rPr lang="ru-RU" sz="1600" dirty="0" smtClean="0"/>
              <a:t>  до конкретных технологических процессов).</a:t>
            </a:r>
          </a:p>
          <a:p>
            <a:pPr marL="342900" indent="-342900">
              <a:buAutoNum type="arabicPeriod"/>
              <a:defRPr/>
            </a:pPr>
            <a:r>
              <a:rPr lang="ru-RU" sz="1600" dirty="0" smtClean="0"/>
              <a:t>  Выделение основного процесса деятельности, которому соответствует свыше 80% случаев (стандартизация процессов), наряду с этим – описание альтернативных способов там, где без этого нельзя обойтись.</a:t>
            </a:r>
          </a:p>
          <a:p>
            <a:pPr marL="342900" indent="-342900">
              <a:buAutoNum type="arabicPeriod"/>
              <a:defRPr/>
            </a:pPr>
            <a:r>
              <a:rPr lang="ru-RU" sz="1600" dirty="0" smtClean="0"/>
              <a:t>Определение всех заинтересованных лиц процессов, их зон ответственности и точек соприкосновения.</a:t>
            </a:r>
          </a:p>
          <a:p>
            <a:pPr marL="342900" indent="-342900">
              <a:buAutoNum type="arabicPeriod"/>
              <a:defRPr/>
            </a:pPr>
            <a:r>
              <a:rPr lang="ru-RU" sz="1600" dirty="0" smtClean="0"/>
              <a:t>Определение входов / выходов процессов (позволяет выстроить  непротиворечивую карту процессов организации). </a:t>
            </a:r>
          </a:p>
          <a:p>
            <a:pPr marL="342900" indent="-342900">
              <a:buAutoNum type="arabicPeriod"/>
              <a:defRPr/>
            </a:pPr>
            <a:endParaRPr lang="ru-RU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108012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ru-RU" sz="1800" dirty="0" smtClean="0"/>
              <a:t>Моделирование и описание БП - примеры  </a:t>
            </a:r>
            <a:endParaRPr lang="ru-RU" sz="1800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628800"/>
            <a:ext cx="6400800" cy="3384376"/>
          </a:xfrm>
        </p:spPr>
        <p:txBody>
          <a:bodyPr>
            <a:normAutofit/>
          </a:bodyPr>
          <a:lstStyle/>
          <a:p>
            <a:pPr marL="342900" indent="-342900">
              <a:defRPr/>
            </a:pPr>
            <a:r>
              <a:rPr lang="ru-RU" sz="1600" dirty="0" smtClean="0"/>
              <a:t>Примеры диаграмм и выдержек из документов</a:t>
            </a:r>
            <a:endParaRPr lang="ru-RU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108012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ru-RU" sz="1800" dirty="0" smtClean="0"/>
              <a:t>В какой точке мы сейчас находимся. </a:t>
            </a:r>
            <a:r>
              <a:rPr lang="ru-RU" sz="1800" dirty="0" err="1" smtClean="0"/>
              <a:t>Роудмап</a:t>
            </a:r>
            <a:r>
              <a:rPr lang="ru-RU" sz="1800" dirty="0" smtClean="0"/>
              <a:t> дальнейшего развития</a:t>
            </a:r>
            <a:endParaRPr lang="ru-RU" sz="1800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628800"/>
            <a:ext cx="6400800" cy="3384376"/>
          </a:xfrm>
        </p:spPr>
        <p:txBody>
          <a:bodyPr>
            <a:normAutofit/>
          </a:bodyPr>
          <a:lstStyle/>
          <a:p>
            <a:pPr marL="342900" indent="-342900">
              <a:defRPr/>
            </a:pPr>
            <a:r>
              <a:rPr lang="ru-RU" sz="1600" dirty="0" smtClean="0"/>
              <a:t>Картинка с этапами ОП.  </a:t>
            </a:r>
          </a:p>
          <a:p>
            <a:pPr marL="342900" indent="-342900">
              <a:defRPr/>
            </a:pPr>
            <a:r>
              <a:rPr lang="ru-RU" sz="1600" dirty="0" smtClean="0"/>
              <a:t>Описание результатов того, что сделано на предыдущих этапах (с конкретными примерами). </a:t>
            </a:r>
          </a:p>
          <a:p>
            <a:pPr marL="342900" indent="-342900">
              <a:defRPr/>
            </a:pPr>
            <a:r>
              <a:rPr lang="ru-RU" sz="1600" dirty="0" smtClean="0"/>
              <a:t>Описание задач текущего этапа (из них главная  – внедрение и мониторинг эффективности процессов  - на примере реальных проектов). </a:t>
            </a:r>
          </a:p>
          <a:p>
            <a:pPr marL="342900" indent="-342900">
              <a:defRPr/>
            </a:pPr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108012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ru-RU" sz="1800" dirty="0" smtClean="0"/>
              <a:t>Выводы </a:t>
            </a:r>
            <a:endParaRPr lang="ru-RU" sz="1800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628800"/>
            <a:ext cx="6400800" cy="3384376"/>
          </a:xfrm>
        </p:spPr>
        <p:txBody>
          <a:bodyPr>
            <a:normAutofit/>
          </a:bodyPr>
          <a:lstStyle/>
          <a:p>
            <a:pPr marL="342900" indent="-342900">
              <a:defRPr/>
            </a:pPr>
            <a:r>
              <a:rPr lang="ru-RU" sz="1600" dirty="0" smtClean="0"/>
              <a:t>Как аналитик ОП я сейчас вижу, что универсальных решений нет. </a:t>
            </a:r>
          </a:p>
          <a:p>
            <a:pPr marL="342900" indent="-342900">
              <a:defRPr/>
            </a:pPr>
            <a:r>
              <a:rPr lang="ru-RU" sz="1600" dirty="0" smtClean="0"/>
              <a:t>Что стандарты и своды знаний могут дать пищу для размышлений, но не дают конкретных рекомендаций. </a:t>
            </a:r>
          </a:p>
          <a:p>
            <a:pPr marL="342900" indent="-342900">
              <a:defRPr/>
            </a:pPr>
            <a:r>
              <a:rPr lang="ru-RU" sz="1600" dirty="0" smtClean="0"/>
              <a:t>Что </a:t>
            </a:r>
            <a:r>
              <a:rPr lang="en-US" sz="1600" dirty="0" smtClean="0"/>
              <a:t>best practices  </a:t>
            </a:r>
            <a:r>
              <a:rPr lang="ru-RU" sz="1600" dirty="0" smtClean="0"/>
              <a:t>может быть будут работать в нашем конкретно взятом случае, а может и нет – надо проверять.</a:t>
            </a:r>
          </a:p>
          <a:p>
            <a:pPr marL="342900" indent="-342900">
              <a:defRPr/>
            </a:pPr>
            <a:r>
              <a:rPr lang="ru-RU" sz="1600" dirty="0" smtClean="0"/>
              <a:t>Самое главное – это люди, а не процессы. Любой, самый отличный процесс, не поддержанный руководителями и исполнителями, не будет работать.</a:t>
            </a:r>
          </a:p>
          <a:p>
            <a:pPr marL="342900" indent="-342900">
              <a:defRPr/>
            </a:pPr>
            <a:endParaRPr lang="ru-RU" sz="1600" dirty="0"/>
          </a:p>
          <a:p>
            <a:pPr marL="342900" indent="-342900">
              <a:defRPr/>
            </a:pPr>
            <a:endParaRPr lang="ru-RU" sz="1600" dirty="0" smtClean="0"/>
          </a:p>
          <a:p>
            <a:pPr marL="342900" indent="-342900">
              <a:defRPr/>
            </a:pPr>
            <a:r>
              <a:rPr lang="ru-RU" sz="1600" dirty="0" smtClean="0"/>
              <a:t>Но все это говорит лишь о том, что организационное проектирование  - это решение нестандартной задачи в специфических условиях.</a:t>
            </a:r>
            <a:endParaRPr lang="ru-RU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1501</TotalTime>
  <Words>1327</Words>
  <Application>Microsoft Office PowerPoint</Application>
  <PresentationFormat>Экран (4:3)</PresentationFormat>
  <Paragraphs>79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Путь к организационному проектированию</vt:lpstr>
      <vt:lpstr>Какие проблемы можно решить с помощью ОП</vt:lpstr>
      <vt:lpstr>Цели ОП</vt:lpstr>
      <vt:lpstr>Мои личные цели – почему мне это интересно</vt:lpstr>
      <vt:lpstr>Роль и место аналитика в организационном проектировании (как это сделано у нас)</vt:lpstr>
      <vt:lpstr>Принципы моделирования и описания БП  </vt:lpstr>
      <vt:lpstr>Моделирование и описание БП - примеры  </vt:lpstr>
      <vt:lpstr>В какой точке мы сейчас находимся. Роудмап дальнейшего развития</vt:lpstr>
      <vt:lpstr>Выводы </vt:lpstr>
      <vt:lpstr>Приглашение к вопросам и обсуждению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Путь к организационному проектированию</dc:title>
  <dc:creator>litvinenko</dc:creator>
  <cp:lastModifiedBy>litvinenko</cp:lastModifiedBy>
  <cp:revision>59</cp:revision>
  <dcterms:created xsi:type="dcterms:W3CDTF">2017-09-19T08:55:34Z</dcterms:created>
  <dcterms:modified xsi:type="dcterms:W3CDTF">2017-09-21T06:49:44Z</dcterms:modified>
</cp:coreProperties>
</file>