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43"/>
  </p:notesMasterIdLst>
  <p:sldIdLst>
    <p:sldId id="364" r:id="rId3"/>
    <p:sldId id="257" r:id="rId4"/>
    <p:sldId id="258" r:id="rId5"/>
    <p:sldId id="327" r:id="rId6"/>
    <p:sldId id="365" r:id="rId7"/>
    <p:sldId id="366" r:id="rId8"/>
    <p:sldId id="329" r:id="rId9"/>
    <p:sldId id="368" r:id="rId10"/>
    <p:sldId id="369" r:id="rId11"/>
    <p:sldId id="370" r:id="rId12"/>
    <p:sldId id="261" r:id="rId13"/>
    <p:sldId id="372" r:id="rId14"/>
    <p:sldId id="371" r:id="rId15"/>
    <p:sldId id="375" r:id="rId16"/>
    <p:sldId id="374" r:id="rId17"/>
    <p:sldId id="373" r:id="rId18"/>
    <p:sldId id="357" r:id="rId19"/>
    <p:sldId id="377" r:id="rId20"/>
    <p:sldId id="379" r:id="rId21"/>
    <p:sldId id="380" r:id="rId22"/>
    <p:sldId id="321" r:id="rId23"/>
    <p:sldId id="383" r:id="rId24"/>
    <p:sldId id="310" r:id="rId25"/>
    <p:sldId id="384" r:id="rId26"/>
    <p:sldId id="332" r:id="rId27"/>
    <p:sldId id="385" r:id="rId28"/>
    <p:sldId id="324" r:id="rId29"/>
    <p:sldId id="363" r:id="rId30"/>
    <p:sldId id="361" r:id="rId31"/>
    <p:sldId id="311" r:id="rId32"/>
    <p:sldId id="382" r:id="rId33"/>
    <p:sldId id="388" r:id="rId34"/>
    <p:sldId id="389" r:id="rId35"/>
    <p:sldId id="390" r:id="rId36"/>
    <p:sldId id="313" r:id="rId37"/>
    <p:sldId id="347" r:id="rId38"/>
    <p:sldId id="349" r:id="rId39"/>
    <p:sldId id="350" r:id="rId40"/>
    <p:sldId id="348" r:id="rId41"/>
    <p:sldId id="391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C81FF6F-6B8C-46C9-B4C6-2D103C13E594}">
          <p14:sldIdLst>
            <p14:sldId id="364"/>
            <p14:sldId id="257"/>
            <p14:sldId id="258"/>
            <p14:sldId id="327"/>
            <p14:sldId id="365"/>
            <p14:sldId id="366"/>
            <p14:sldId id="329"/>
            <p14:sldId id="368"/>
            <p14:sldId id="369"/>
            <p14:sldId id="370"/>
            <p14:sldId id="261"/>
            <p14:sldId id="372"/>
            <p14:sldId id="371"/>
            <p14:sldId id="375"/>
            <p14:sldId id="374"/>
            <p14:sldId id="373"/>
            <p14:sldId id="357"/>
            <p14:sldId id="377"/>
            <p14:sldId id="379"/>
            <p14:sldId id="380"/>
            <p14:sldId id="321"/>
            <p14:sldId id="383"/>
            <p14:sldId id="310"/>
            <p14:sldId id="384"/>
            <p14:sldId id="332"/>
            <p14:sldId id="385"/>
            <p14:sldId id="324"/>
            <p14:sldId id="363"/>
            <p14:sldId id="361"/>
            <p14:sldId id="311"/>
            <p14:sldId id="382"/>
            <p14:sldId id="388"/>
            <p14:sldId id="389"/>
            <p14:sldId id="390"/>
            <p14:sldId id="313"/>
            <p14:sldId id="347"/>
            <p14:sldId id="349"/>
            <p14:sldId id="350"/>
            <p14:sldId id="348"/>
            <p14:sldId id="3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.Gertovskaya I.Gertovskaya" initials="II" lastIdx="2" clrIdx="0">
    <p:extLst>
      <p:ext uri="{19B8F6BF-5375-455C-9EA6-DF929625EA0E}">
        <p15:presenceInfo xmlns:p15="http://schemas.microsoft.com/office/powerpoint/2012/main" userId="ab392a686c61e34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2105" autoAdjust="0"/>
  </p:normalViewPr>
  <p:slideViewPr>
    <p:cSldViewPr snapToGrid="0">
      <p:cViewPr varScale="1">
        <p:scale>
          <a:sx n="49" d="100"/>
          <a:sy n="49" d="100"/>
        </p:scale>
        <p:origin x="854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ru-RU" sz="2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ru-RU" sz="1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Поколение 20-29 лет</a:t>
            </a:r>
          </a:p>
          <a:p>
            <a:pPr>
              <a:defRPr lang="ru-RU" sz="2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ru-RU" sz="18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(млн.чел.)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Лист4!$F$33</c:f>
              <c:strCache>
                <c:ptCount val="1"/>
                <c:pt idx="0">
                  <c:v>20-29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729022020610771E-2"/>
                  <c:y val="1.76645374954240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19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067442175987918"/>
                      <c:h val="0.1076694641262585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7EEB-44D5-8788-C5F4FF8B874C}"/>
                </c:ext>
              </c:extLst>
            </c:dLbl>
            <c:dLbl>
              <c:idx val="1"/>
              <c:layout>
                <c:manualLayout>
                  <c:x val="1.2486260468097626E-2"/>
                  <c:y val="5.214034739589926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624774612687749"/>
                      <c:h val="0.1549866741478468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754E-4A3A-B2A2-52C5954A371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Лист4!$G$32:$H$32</c:f>
              <c:numCache>
                <c:formatCode>General</c:formatCode>
                <c:ptCount val="2"/>
                <c:pt idx="0">
                  <c:v>2017</c:v>
                </c:pt>
                <c:pt idx="1">
                  <c:v>2022</c:v>
                </c:pt>
              </c:numCache>
            </c:numRef>
          </c:cat>
          <c:val>
            <c:numRef>
              <c:f>Лист4!$G$33:$H$33</c:f>
              <c:numCache>
                <c:formatCode>_-* #,##0\ _₽_-;\-* #,##0\ _₽_-;_-* "-"??\ _₽_-;_-@_-</c:formatCode>
                <c:ptCount val="2"/>
                <c:pt idx="0">
                  <c:v>19707</c:v>
                </c:pt>
                <c:pt idx="1">
                  <c:v>14518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EB-44D5-8788-C5F4FF8B87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587200"/>
        <c:axId val="185588736"/>
      </c:barChart>
      <c:catAx>
        <c:axId val="185587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5588736"/>
        <c:crosses val="autoZero"/>
        <c:auto val="1"/>
        <c:lblAlgn val="ctr"/>
        <c:lblOffset val="100"/>
        <c:noMultiLvlLbl val="0"/>
      </c:catAx>
      <c:valAx>
        <c:axId val="185588736"/>
        <c:scaling>
          <c:orientation val="minMax"/>
        </c:scaling>
        <c:delete val="0"/>
        <c:axPos val="l"/>
        <c:majorGridlines/>
        <c:numFmt formatCode="_-* #,##0\ _₽_-;\-* #,##0\ _₽_-;_-* &quot;-&quot;??\ _₽_-;_-@_-" sourceLinked="1"/>
        <c:majorTickMark val="in"/>
        <c:minorTickMark val="none"/>
        <c:tickLblPos val="nextTo"/>
        <c:crossAx val="1855872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502E4-CCEB-43B6-B0E5-C52330BC1C5B}" type="datetimeFigureOut">
              <a:rPr lang="ru-RU" smtClean="0"/>
              <a:t>22.05.2021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655A5-4F48-4E10-9038-589A30C3218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30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Почему я могу об этом говорить: опыт практической деятельности.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587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657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Аналитик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Хочет повышения ЗП, но не понимает, как добиться.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знает 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требований, предъявляемым в компании к желаемой должности.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Надоела рутинная (типовая) работа, хочется более интересной, даже и не известной.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понятно, что востребовано в компании, куда имеет смысл развиваться. Или что востребовано на рынке.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Руководитель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Трудно обеспечить проекты специалистами требуемой квалификации.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Сложно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провести отбор специалистов требуемой квалификации.</a:t>
            </a: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квалификации специалиста внутри подразделения не совпадает с оценкой проекта.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Сотрудники претендуют на повышение должности, ЗП, но не понятно, соответствуют ли более высокой квалификации.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Специалистам надоела рутинная (типовая) работа, хочется более интересной, даже и не известной.</a:t>
            </a:r>
            <a:endParaRPr lang="ru-RU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VIP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роектные работы выполняются с превышением сроков.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Качество работ на проектах не высоко, требуются переделки, иногда значительные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 проектов различаются значительно, отделы не готовы обеспечивать проекты специалистами нужного уровня.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Недостаток специалистов на рынке, сложно найти квалифицированных специалистов.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Сложно удержать высококлассных или быстрорастущих сотрудников.</a:t>
            </a:r>
            <a:endParaRPr lang="ru-RU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724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Аналитик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Хочет повышения ЗП, но не понимает, как добиться.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знает 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требований, предъявляемым в компании к желаемой должности.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Надоела рутинная (типовая) работа, хочется более интересной, даже и не известной.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понятно, что востребовано в компании, куда имеет смысл развиваться. Или что востребовано на рынке.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Руководитель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Трудно обеспечить проекты специалистами требуемой квалификации.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Сложно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провести отбор специалистов требуемой квалификации.</a:t>
            </a: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квалификации специалиста внутри подразделения не совпадает с оценкой проекта.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Сотрудники претендуют на повышение должности, ЗП, но не понятно, соответствуют ли более высокой квалификации.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Специалистам надоела рутинная (типовая) работа, хочется более интересной, даже и не известной.</a:t>
            </a:r>
            <a:endParaRPr lang="ru-RU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VIP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роектные работы выполняются с превышением сроков.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Качество работ на проектах не высоко, требуются переделки, иногда значительные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 проектов различаются значительно, отделы не готовы обеспечивать проекты специалистами нужного уровня.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Недостаток специалистов на рынке, сложно найти квалифицированных специалистов.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Сложно удержать высококлассных или быстрорастущих сотрудников.</a:t>
            </a:r>
            <a:endParaRPr lang="ru-RU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94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Аналитик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Хочет повышения ЗП, но не понимает, как добиться.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знает 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требований, предъявляемым в компании к желаемой должности.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Надоела рутинная (типовая) работа, хочется более интересной, даже и не известной.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понятно, что востребовано в компании, куда имеет смысл развиваться. Или что востребовано на рынке.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Руководитель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Трудно обеспечить проекты специалистами требуемой квалификации.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Сложно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провести отбор специалистов требуемой квалификации.</a:t>
            </a: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квалификации специалиста внутри подразделения не совпадает с оценкой проекта.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Сотрудники претендуют на повышение должности, ЗП, но не понятно, соответствуют ли более высокой квалификации.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Специалистам надоела рутинная (типовая) работа, хочется более интересной, даже и не известной.</a:t>
            </a:r>
            <a:endParaRPr lang="ru-RU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VIP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роектные работы выполняются с превышением сроков.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Качество работ на проектах не высоко, требуются переделки, иногда значительные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 проектов различаются значительно, отделы не готовы обеспечивать проекты специалистами нужного уровня.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Недостаток специалистов на рынке, сложно найти квалифицированных специалистов.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Сложно удержать высококлассных или быстрорастущих сотрудников.</a:t>
            </a:r>
            <a:endParaRPr lang="ru-RU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045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Аналитик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Хочет повышения ЗП, но не понимает, как добиться.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знает 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требований, предъявляемым в компании к желаемой должности.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Надоела рутинная (типовая) работа, хочется более интересной, даже и не известной.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понятно, что востребовано в компании, куда имеет смысл развиваться. Или что востребовано на рынке.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Руководитель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Трудно обеспечить проекты специалистами требуемой квалификации.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Сложно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провести отбор специалистов требуемой квалификации.</a:t>
            </a: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квалификации специалиста внутри подразделения не совпадает с оценкой проекта.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Сотрудники претендуют на повышение должности, ЗП, но не понятно, соответствуют ли более высокой квалификации.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Специалистам надоела рутинная (типовая) работа, хочется более интересной, даже и не известной.</a:t>
            </a:r>
            <a:endParaRPr lang="ru-RU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VIP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роектные работы выполняются с превышением сроков.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Качество работ на проектах не высоко, требуются переделки, иногда значительные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 проектов различаются значительно, отделы не готовы обеспечивать проекты специалистами нужного уровня.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Недостаток специалистов на рынке, сложно найти квалифицированных специалистов.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Сложно удержать высококлассных или быстрорастущих сотрудников.</a:t>
            </a:r>
            <a:endParaRPr lang="ru-RU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720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Аналитик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Хочет повышения ЗП, но не понимает, как добиться.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знает 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требований, предъявляемым в компании к желаемой должности.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Надоела рутинная (типовая) работа, хочется более интересной, даже и не известной.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понятно, что востребовано в компании, куда имеет смысл развиваться. Или что востребовано на рынке.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Руководитель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Трудно обеспечить проекты специалистами требуемой квалификации.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Сложно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провести отбор специалистов требуемой квалификации.</a:t>
            </a: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квалификации специалиста внутри подразделения не совпадает с оценкой проекта.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Сотрудники претендуют на повышение должности, ЗП, но не понятно, соответствуют ли более высокой квалификации.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Специалистам надоела рутинная (типовая) работа, хочется более интересной, даже и не известной.</a:t>
            </a:r>
            <a:endParaRPr lang="ru-RU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VIP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роектные работы выполняются с превышением сроков.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Качество работ на проектах не высоко, требуются переделки, иногда значительные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 проектов различаются значительно, отделы не готовы обеспечивать проекты специалистами нужного уровня.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Недостаток специалистов на рынке, сложно найти квалифицированных специалистов.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Сложно удержать высококлассных или быстрорастущих сотрудников.</a:t>
            </a:r>
            <a:endParaRPr lang="ru-RU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266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Аналитик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Хочет повышения ЗП, но не понимает, как добиться.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знает 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требований, предъявляемым в компании к желаемой должности.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Надоела рутинная (типовая) работа, хочется более интересной, даже и не известной.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понятно, что востребовано в компании, куда имеет смысл развиваться. Или что востребовано на рынке.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Руководитель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Трудно обеспечить проекты специалистами требуемой квалификации.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Сложно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провести отбор специалистов требуемой квалификации.</a:t>
            </a: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квалификации специалиста внутри подразделения не совпадает с оценкой проекта.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Сотрудники претендуют на повышение должности, ЗП, но не понятно, соответствуют ли более высокой квалификации.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Специалистам надоела рутинная (типовая) работа, хочется более интересной, даже и не известной.</a:t>
            </a:r>
            <a:endParaRPr lang="ru-RU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VIP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роектные работы выполняются с превышением сроков.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Качество работ на проектах не высоко, требуются переделки, иногда значительные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 проектов различаются значительно, отделы не готовы обеспечивать проекты специалистами нужного уровня.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Недостаток специалистов на рынке, сложно найти квалифицированных специалистов.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Сложно удержать высококлассных или быстрорастущих сотрудников.</a:t>
            </a:r>
            <a:endParaRPr lang="ru-RU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542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этого зависит: кто оценивает, что оценивает, шкала оценки, периодичность и пр.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Дать дорожную карту создания системы оценки компетенций специалиста.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Показать, как провести оценку компетенций.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Рассказать, как оценка компетенции может способствовать развитию аналитика. </a:t>
            </a: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926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этого зависит: кто оценивает, что оценивает, шкала оценки, периодичность и пр.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Дать дорожную карту создания системы оценки компетенций специалиста.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Показать, как провести оценку компетенций.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Рассказать, как оценка компетенции может способствовать развитию аналитика. </a:t>
            </a: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65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этого зависит: кто оценивает, что оценивает, шкала оценки, периодичность и пр.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Дать дорожную карту создания системы оценки компетенций специалиста.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Показать, как провести оценку компетенций.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Рассказать, как оценка компетенции может способствовать развитию аналитика. </a:t>
            </a: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675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537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 оценки квалификации аналитиков: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DataArt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EPAM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крупных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рос.компаний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с. Они различаются, иногда существенно. Почему системы оценки строят под себя? Почему нельзя построить единую систему? Почему слабо применимы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проф.стандарты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что делать с гигантом мысли – картой компетенций сообщества аналитиков СПб. Построим дорожную карту создания системы оценки компетенций (квалификации?) аналитиков и посмотрим, почему единые системы и карты слабо работают.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посмотрим какие результаты (прямые и дополнительные) можно получить из оценки компетенций.</a:t>
            </a: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5418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 оценки квалификации аналитиков: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DataArt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EPAM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крупных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рос.компаний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с. Они различаются, иногда существенно. Почему системы оценки строят под себя? Почему нельзя построить единую систему? Почему слабо применимы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проф.стандарты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что делать с гигантом мысли – картой компетенций сообщества аналитиков СПб. Построим дорожную карту создания системы оценки компетенций (квалификации?) аналитиков и посмотрим, почему единые системы и карты слабо работают.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посмотрим какие результаты (прямые и дополнительные) можно получить из оценки компетенций.</a:t>
            </a: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39446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947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 оценки квалификации аналитиков: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DataArt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EPAM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крупных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рос.компаний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с. Они различаются, иногда существенно. Почему системы оценки строят под себя? Почему нельзя построить единую систему? Почему слабо применимы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проф.стандарты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что делать с гигантом мысли – картой компетенций сообщества аналитиков СПб. Построим дорожную карту создания системы оценки компетенций (квалификации?) аналитиков и посмотрим, почему единые системы и карты слабо работают.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посмотрим какие результаты (прямые и дополнительные) можно получить из оценки компетенций.</a:t>
            </a: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31192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6542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 оценки квалификации аналитиков: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DataArt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EPAM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крупных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рос.компаний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с. Они различаются, иногда существенно. Почему системы оценки строят под себя? Почему нельзя построить единую систему? Почему слабо применимы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проф.стандарты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что делать с гигантом мысли – картой компетенций сообщества аналитиков СПб. Построим дорожную карту создания системы оценки компетенций (квалификации?) аналитиков и посмотрим, почему единые системы и карты слабо работают.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посмотрим какие результаты (прямые и дополнительные) можно получить из оценки компетенций.</a:t>
            </a: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4689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ФР: выделяет задачи, выполняемые аналитиком (примеры: слайд «Активности БА в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DataArt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активности от А.А.).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БА/СА: выделяет задачи, которые выполняет или которые хочет выполнять.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4265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проф.активностей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аналитиков. Выписываем активности аналитиков, которые они выполняют и которые должны выполнять, но пока не выполняют. Определяем на каком уровне (стажер, специалист, старший, эксперт) какую работу по этой активности должен выполнять. Способ оценки, роль оценщика.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8185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114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Переписать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882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uk-UA" dirty="0" err="1"/>
              <a:t>Проблемы</a:t>
            </a:r>
            <a:r>
              <a:rPr lang="uk-UA" dirty="0"/>
              <a:t> </a:t>
            </a:r>
            <a:r>
              <a:rPr lang="uk-UA" dirty="0" err="1"/>
              <a:t>усугубляются</a:t>
            </a:r>
            <a:r>
              <a:rPr lang="uk-UA" dirty="0"/>
              <a:t> </a:t>
            </a:r>
            <a:r>
              <a:rPr lang="uk-UA" dirty="0" err="1"/>
              <a:t>объективными</a:t>
            </a:r>
            <a:r>
              <a:rPr lang="uk-UA" dirty="0"/>
              <a:t> </a:t>
            </a:r>
            <a:r>
              <a:rPr lang="uk-UA" dirty="0" err="1"/>
              <a:t>обстоятельствами</a:t>
            </a:r>
            <a:r>
              <a:rPr lang="uk-UA" dirty="0"/>
              <a:t>:</a:t>
            </a:r>
            <a:endParaRPr lang="uk-UA" baseline="0" dirty="0"/>
          </a:p>
          <a:p>
            <a:pPr marL="171450" indent="-171450" eaLnBrk="1" hangingPunct="1">
              <a:buFontTx/>
              <a:buChar char="-"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Инновации, возможности, рост потребностей </a:t>
            </a:r>
            <a:endParaRPr lang="uk-UA" baseline="0" dirty="0"/>
          </a:p>
          <a:p>
            <a:pPr marL="171450" indent="-171450" eaLnBrk="1" hangingPunct="1">
              <a:buFontTx/>
              <a:buChar char="-"/>
            </a:pPr>
            <a:r>
              <a:rPr lang="uk-UA" baseline="0" dirty="0" err="1"/>
              <a:t>Повышение</a:t>
            </a:r>
            <a:r>
              <a:rPr lang="uk-UA" baseline="0" dirty="0"/>
              <a:t> </a:t>
            </a:r>
            <a:r>
              <a:rPr lang="uk-UA" baseline="0" dirty="0" err="1"/>
              <a:t>спроса</a:t>
            </a:r>
            <a:r>
              <a:rPr lang="uk-UA" baseline="0" dirty="0"/>
              <a:t> на ИТ-</a:t>
            </a:r>
            <a:r>
              <a:rPr lang="uk-UA" baseline="0" dirty="0" err="1"/>
              <a:t>специалистов</a:t>
            </a:r>
            <a:endParaRPr lang="uk-UA" baseline="0" dirty="0"/>
          </a:p>
          <a:p>
            <a:pPr marL="171450" indent="-171450" eaLnBrk="1" hangingPunct="1">
              <a:buFontTx/>
              <a:buChar char="-"/>
            </a:pPr>
            <a:r>
              <a:rPr lang="uk-UA" baseline="0" dirty="0" err="1"/>
              <a:t>Уменьшение</a:t>
            </a:r>
            <a:r>
              <a:rPr lang="uk-UA" baseline="0" dirty="0"/>
              <a:t> притока </a:t>
            </a:r>
            <a:r>
              <a:rPr lang="uk-UA" baseline="0" dirty="0" err="1"/>
              <a:t>новых</a:t>
            </a:r>
            <a:r>
              <a:rPr lang="uk-UA" baseline="0" dirty="0"/>
              <a:t> </a:t>
            </a:r>
            <a:r>
              <a:rPr lang="uk-UA" baseline="0" dirty="0" err="1"/>
              <a:t>специалистов</a:t>
            </a:r>
            <a:r>
              <a:rPr lang="uk-UA" baseline="0" dirty="0"/>
              <a:t> к 2022 г. на 25% </a:t>
            </a:r>
            <a:r>
              <a:rPr lang="uk-UA" baseline="0" dirty="0" err="1"/>
              <a:t>меньше</a:t>
            </a:r>
            <a:r>
              <a:rPr lang="uk-UA" baseline="0" dirty="0"/>
              <a:t>, </a:t>
            </a:r>
            <a:r>
              <a:rPr lang="uk-UA" baseline="0" dirty="0" err="1"/>
              <a:t>чем</a:t>
            </a:r>
            <a:r>
              <a:rPr lang="uk-UA" baseline="0" dirty="0"/>
              <a:t> 5 лет назад (2017)</a:t>
            </a:r>
            <a:endParaRPr lang="uk-UA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5948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 оценки квалификации аналитиков: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DataArt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EPAM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крупных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рос.компаний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с. Они различаются, иногда существенно. Почему системы оценки строят под себя? Почему нельзя построить единую систему? Почему слабо применимы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проф.стандарты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что делать с гигантом мысли – картой компетенций сообщества аналитиков СПб. Построим дорожную карту создания системы оценки компетенций (квалификации?) аналитиков и посмотрим, почему единые системы и карты слабо работают.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посмотрим какие результаты (прямые и дополнительные) можно получить из оценки компетенций.</a:t>
            </a: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048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Переписать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555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8765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 оценки квалификации аналитиков: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DataArt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EPAM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крупных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рос.компаний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с. Они различаются, иногда существенно. Почему системы оценки строят под себя? Почему нельзя построить единую систему? Почему слабо применимы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проф.стандарты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что делать с гигантом мысли – картой компетенций сообщества аналитиков СПб. Построим дорожную карту создания системы оценки компетенций (квалификации?) аналитиков и посмотрим, почему единые системы и карты слабо работают.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посмотрим какие результаты (прямые и дополнительные) можно получить из оценки компетенций.</a:t>
            </a: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91677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799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1639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3224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8547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8703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29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uk-UA" dirty="0" err="1"/>
              <a:t>Проблемы</a:t>
            </a:r>
            <a:r>
              <a:rPr lang="uk-UA" dirty="0"/>
              <a:t> </a:t>
            </a:r>
            <a:r>
              <a:rPr lang="uk-UA" dirty="0" err="1"/>
              <a:t>усугубляются</a:t>
            </a:r>
            <a:r>
              <a:rPr lang="uk-UA" dirty="0"/>
              <a:t> </a:t>
            </a:r>
            <a:r>
              <a:rPr lang="uk-UA" dirty="0" err="1"/>
              <a:t>объективными</a:t>
            </a:r>
            <a:r>
              <a:rPr lang="uk-UA" dirty="0"/>
              <a:t> </a:t>
            </a:r>
            <a:r>
              <a:rPr lang="uk-UA" dirty="0" err="1"/>
              <a:t>обстоятельствами</a:t>
            </a:r>
            <a:r>
              <a:rPr lang="uk-UA" dirty="0"/>
              <a:t>:</a:t>
            </a:r>
            <a:endParaRPr lang="uk-UA" baseline="0" dirty="0"/>
          </a:p>
          <a:p>
            <a:pPr marL="171450" indent="-171450" eaLnBrk="1" hangingPunct="1">
              <a:buFontTx/>
              <a:buChar char="-"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Инновации, возможности, рост потребностей </a:t>
            </a:r>
            <a:endParaRPr lang="uk-UA" baseline="0" dirty="0"/>
          </a:p>
          <a:p>
            <a:pPr marL="171450" indent="-171450" eaLnBrk="1" hangingPunct="1">
              <a:buFontTx/>
              <a:buChar char="-"/>
            </a:pPr>
            <a:r>
              <a:rPr lang="uk-UA" baseline="0" dirty="0" err="1"/>
              <a:t>Повышение</a:t>
            </a:r>
            <a:r>
              <a:rPr lang="uk-UA" baseline="0" dirty="0"/>
              <a:t> </a:t>
            </a:r>
            <a:r>
              <a:rPr lang="uk-UA" baseline="0" dirty="0" err="1"/>
              <a:t>спроса</a:t>
            </a:r>
            <a:r>
              <a:rPr lang="uk-UA" baseline="0" dirty="0"/>
              <a:t> на ИТ-</a:t>
            </a:r>
            <a:r>
              <a:rPr lang="uk-UA" baseline="0" dirty="0" err="1"/>
              <a:t>специалистов</a:t>
            </a:r>
            <a:endParaRPr lang="uk-UA" baseline="0" dirty="0"/>
          </a:p>
          <a:p>
            <a:pPr marL="171450" indent="-171450" eaLnBrk="1" hangingPunct="1">
              <a:buFontTx/>
              <a:buChar char="-"/>
            </a:pPr>
            <a:r>
              <a:rPr lang="uk-UA" baseline="0" dirty="0" err="1"/>
              <a:t>Уменьшение</a:t>
            </a:r>
            <a:r>
              <a:rPr lang="uk-UA" baseline="0" dirty="0"/>
              <a:t> притока </a:t>
            </a:r>
            <a:r>
              <a:rPr lang="uk-UA" baseline="0" dirty="0" err="1"/>
              <a:t>новых</a:t>
            </a:r>
            <a:r>
              <a:rPr lang="uk-UA" baseline="0" dirty="0"/>
              <a:t> </a:t>
            </a:r>
            <a:r>
              <a:rPr lang="uk-UA" baseline="0" dirty="0" err="1"/>
              <a:t>специалистов</a:t>
            </a:r>
            <a:r>
              <a:rPr lang="uk-UA" baseline="0" dirty="0"/>
              <a:t> к 2022 г. на 25% </a:t>
            </a:r>
            <a:r>
              <a:rPr lang="uk-UA" baseline="0" dirty="0" err="1"/>
              <a:t>меньше</a:t>
            </a:r>
            <a:r>
              <a:rPr lang="uk-UA" baseline="0" dirty="0"/>
              <a:t>, </a:t>
            </a:r>
            <a:r>
              <a:rPr lang="uk-UA" baseline="0" dirty="0" err="1"/>
              <a:t>чем</a:t>
            </a:r>
            <a:r>
              <a:rPr lang="uk-UA" baseline="0" dirty="0"/>
              <a:t> 5 лет назад (2017)</a:t>
            </a:r>
            <a:endParaRPr lang="uk-UA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475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uk-UA" dirty="0" err="1"/>
              <a:t>Проблемы</a:t>
            </a:r>
            <a:r>
              <a:rPr lang="uk-UA" dirty="0"/>
              <a:t> </a:t>
            </a:r>
            <a:r>
              <a:rPr lang="uk-UA" dirty="0" err="1"/>
              <a:t>усугубляются</a:t>
            </a:r>
            <a:r>
              <a:rPr lang="uk-UA" dirty="0"/>
              <a:t> </a:t>
            </a:r>
            <a:r>
              <a:rPr lang="uk-UA" dirty="0" err="1"/>
              <a:t>объективными</a:t>
            </a:r>
            <a:r>
              <a:rPr lang="uk-UA" dirty="0"/>
              <a:t> </a:t>
            </a:r>
            <a:r>
              <a:rPr lang="uk-UA" dirty="0" err="1"/>
              <a:t>обстоятельствами</a:t>
            </a:r>
            <a:r>
              <a:rPr lang="uk-UA" dirty="0"/>
              <a:t>:</a:t>
            </a:r>
            <a:endParaRPr lang="uk-UA" baseline="0" dirty="0"/>
          </a:p>
          <a:p>
            <a:pPr marL="171450" indent="-171450" eaLnBrk="1" hangingPunct="1">
              <a:buFontTx/>
              <a:buChar char="-"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Инновации, возможности, рост потребностей </a:t>
            </a:r>
            <a:endParaRPr lang="uk-UA" baseline="0" dirty="0"/>
          </a:p>
          <a:p>
            <a:pPr marL="171450" indent="-171450" eaLnBrk="1" hangingPunct="1">
              <a:buFontTx/>
              <a:buChar char="-"/>
            </a:pPr>
            <a:r>
              <a:rPr lang="uk-UA" baseline="0" dirty="0" err="1"/>
              <a:t>Повышение</a:t>
            </a:r>
            <a:r>
              <a:rPr lang="uk-UA" baseline="0" dirty="0"/>
              <a:t> </a:t>
            </a:r>
            <a:r>
              <a:rPr lang="uk-UA" baseline="0" dirty="0" err="1"/>
              <a:t>спроса</a:t>
            </a:r>
            <a:r>
              <a:rPr lang="uk-UA" baseline="0" dirty="0"/>
              <a:t> на ИТ-</a:t>
            </a:r>
            <a:r>
              <a:rPr lang="uk-UA" baseline="0" dirty="0" err="1"/>
              <a:t>специалистов</a:t>
            </a:r>
            <a:endParaRPr lang="uk-UA" baseline="0" dirty="0"/>
          </a:p>
          <a:p>
            <a:pPr marL="171450" indent="-171450" eaLnBrk="1" hangingPunct="1">
              <a:buFontTx/>
              <a:buChar char="-"/>
            </a:pPr>
            <a:r>
              <a:rPr lang="uk-UA" baseline="0" dirty="0" err="1"/>
              <a:t>Уменьшение</a:t>
            </a:r>
            <a:r>
              <a:rPr lang="uk-UA" baseline="0" dirty="0"/>
              <a:t> притока </a:t>
            </a:r>
            <a:r>
              <a:rPr lang="uk-UA" baseline="0" dirty="0" err="1"/>
              <a:t>новых</a:t>
            </a:r>
            <a:r>
              <a:rPr lang="uk-UA" baseline="0" dirty="0"/>
              <a:t> </a:t>
            </a:r>
            <a:r>
              <a:rPr lang="uk-UA" baseline="0" dirty="0" err="1"/>
              <a:t>специалистов</a:t>
            </a:r>
            <a:r>
              <a:rPr lang="uk-UA" baseline="0" dirty="0"/>
              <a:t> к 2022 г. на 25% </a:t>
            </a:r>
            <a:r>
              <a:rPr lang="uk-UA" baseline="0" dirty="0" err="1"/>
              <a:t>меньше</a:t>
            </a:r>
            <a:r>
              <a:rPr lang="uk-UA" baseline="0" dirty="0"/>
              <a:t>, </a:t>
            </a:r>
            <a:r>
              <a:rPr lang="uk-UA" baseline="0" dirty="0" err="1"/>
              <a:t>чем</a:t>
            </a:r>
            <a:r>
              <a:rPr lang="uk-UA" baseline="0" dirty="0"/>
              <a:t> 5 лет назад (2017)</a:t>
            </a:r>
            <a:endParaRPr lang="uk-UA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959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Квалификация – заданный извне уровень профессиональных требований.</a:t>
            </a:r>
          </a:p>
          <a:p>
            <a:r>
              <a:rPr lang="ru-RU" dirty="0"/>
              <a:t>Компетенция – способность успешно действовать в текущих наших условиях, требуется здесь и сейчас.</a:t>
            </a:r>
          </a:p>
          <a:p>
            <a:r>
              <a:rPr lang="ru-RU" dirty="0"/>
              <a:t>Подумаем, что нужно оценивать?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88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Квалификация – заданный извне уровень профессиональных требований.</a:t>
            </a:r>
          </a:p>
          <a:p>
            <a:r>
              <a:rPr lang="ru-RU" dirty="0"/>
              <a:t>Компетенция – способность успешно действовать в текущих наших условиях, требуется здесь и сейчас.</a:t>
            </a:r>
          </a:p>
          <a:p>
            <a:r>
              <a:rPr lang="ru-RU" dirty="0"/>
              <a:t>Подумаем, что нужно оценивать?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937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Квалификация – заданный извне уровень профессиональных требований.</a:t>
            </a:r>
          </a:p>
          <a:p>
            <a:r>
              <a:rPr lang="ru-RU" dirty="0"/>
              <a:t>Компетенция – способность успешно действовать в текущих наших условиях, требуется здесь и сейчас.</a:t>
            </a:r>
          </a:p>
          <a:p>
            <a:r>
              <a:rPr lang="ru-RU" dirty="0"/>
              <a:t>Подумаем, что нужно оценивать?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46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Квалификация – заданный извне уровень профессиональных требований.</a:t>
            </a:r>
          </a:p>
          <a:p>
            <a:r>
              <a:rPr lang="ru-RU" dirty="0"/>
              <a:t>Компетенция – способность успешно действовать в текущих наших условиях, требуется здесь и сейчас.</a:t>
            </a:r>
          </a:p>
          <a:p>
            <a:r>
              <a:rPr lang="ru-RU" dirty="0"/>
              <a:t>Подумаем, что нужно оценивать?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655A5-4F48-4E10-9038-589A30C3218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102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E76F-958A-4F70-8CB4-0CBFC067AC25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Ирина Гертовская                                                                                                                                               Пять шагов к оценке компетенций аналитика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750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EFDD3-E27A-4BEA-920B-CE94648671D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Ирина Гертовская                                                                                                                                               Пять шагов к оценке компетенций аналитика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689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12C3-D613-4831-858E-FBB709604D90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Ирина Гертовская                                                                                                                                               Пять шагов к оценке компетенций аналитика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983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A273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548218" y="2286000"/>
            <a:ext cx="7986183" cy="12954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90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48218" y="3702050"/>
            <a:ext cx="7986183" cy="132715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ct val="30000"/>
              </a:spcBef>
              <a:buFont typeface="Wingdings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3126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283" y="457200"/>
            <a:ext cx="9044517" cy="781050"/>
          </a:xfrm>
          <a:prstGeom prst="rect">
            <a:avLst/>
          </a:prstGeom>
        </p:spPr>
        <p:txBody>
          <a:bodyPr/>
          <a:lstStyle>
            <a:lvl1pPr>
              <a:defRPr sz="3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447801"/>
            <a:ext cx="10363200" cy="46815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2464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6605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283" y="457200"/>
            <a:ext cx="9044517" cy="781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447801"/>
            <a:ext cx="5080000" cy="468153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47801"/>
            <a:ext cx="5080000" cy="468153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314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283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283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4401" y="152400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440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698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283" y="457200"/>
            <a:ext cx="9044517" cy="781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7828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280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170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5BB0D-0DF8-40C0-A7E0-B5492EA2EE99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Ирина Гертовская                                                                                                                                               Пять шагов к оценке компетенций аналитика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869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5344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283" y="457200"/>
            <a:ext cx="9044517" cy="781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1600200"/>
            <a:ext cx="10363200" cy="46815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9753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85764"/>
            <a:ext cx="2590800" cy="578643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85764"/>
            <a:ext cx="7569200" cy="57864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0843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666750"/>
            <a:ext cx="9044517" cy="781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0" y="1490664"/>
            <a:ext cx="10363200" cy="46815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34244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457200"/>
            <a:ext cx="9044517" cy="781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447801"/>
            <a:ext cx="5080000" cy="46815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447801"/>
            <a:ext cx="5080000" cy="46815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3690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457200"/>
            <a:ext cx="9044517" cy="781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06400" y="1447801"/>
            <a:ext cx="10363200" cy="46815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3678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3113A-A65A-4D79-83F0-31B7F3811FB6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Ирина Гертовская                                                                                                                                               Пять шагов к оценке компетенций аналитика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599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49C5-FE85-4C3E-A33C-1C2129385A5A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Ирина Гертовская                                                                                                                                               Пять шагов к оценке компетенций аналитика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899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D0AC3-84AF-4389-AB2D-20D2E7953AE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Ирина Гертовская                                                                                                                                               Пять шагов к оценке компетенций аналитика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648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8BDB-1081-4280-B806-D7CD65C819B7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Ирина Гертовская                                                                                                                                               Пять шагов к оценке компетенций аналитика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45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E298-A14D-4EC4-9330-9F92B85C1C15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Ирина Гертовская                                                                                                                                               Пять шагов к оценке компетенций аналитика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473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7B5D8669-9C34-497C-90A8-BDB486575F9D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r>
              <a:rPr lang="ru-RU"/>
              <a:t>Ирина Гертовская                                                                                                                                               Пять шагов к оценке компетенций аналитика 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636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11753-68FC-4FF5-9E4B-0AE6553C89CA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ru-RU"/>
              <a:t>Ирина Гертовская                                                                                                                                               Пять шагов к оценке компетенций аналитика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252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EB3AB59-5376-469D-8190-4F5C029AEC69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Ирина Гертовская                                                                                                                                               Пять шагов к оценке компетенций аналитика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7167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2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4285" y="457200"/>
            <a:ext cx="1158451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447800"/>
            <a:ext cx="10363200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1277601" y="6019801"/>
            <a:ext cx="590551" cy="207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rgbClr val="FF3B26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fld id="{FE13DB20-420F-47BA-B4DC-0AEA8EDD3535}" type="slidenum"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</a:rPr>
              <a:pPr algn="ctr">
                <a:defRPr/>
              </a:pPr>
              <a:t>‹#›</a:t>
            </a:fld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 userDrawn="1"/>
        </p:nvSpPr>
        <p:spPr bwMode="auto">
          <a:xfrm>
            <a:off x="11277601" y="6019801"/>
            <a:ext cx="590551" cy="207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rgbClr val="FF3B26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6891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sldNum="0"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EA610F"/>
          </a:solidFill>
          <a:latin typeface="Arial"/>
          <a:ea typeface="ＭＳ Ｐゴシック"/>
          <a:cs typeface="Arial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EA610F"/>
          </a:solidFill>
          <a:latin typeface="Arial" charset="0"/>
          <a:ea typeface="ＭＳ Ｐゴシック"/>
          <a:cs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EA610F"/>
          </a:solidFill>
          <a:latin typeface="Arial" charset="0"/>
          <a:ea typeface="ＭＳ Ｐゴシック"/>
          <a:cs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EA610F"/>
          </a:solidFill>
          <a:latin typeface="Arial" charset="0"/>
          <a:ea typeface="ＭＳ Ｐゴシック"/>
          <a:cs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EA610F"/>
          </a:solidFill>
          <a:latin typeface="Arial" charset="0"/>
          <a:ea typeface="ＭＳ Ｐゴシック"/>
          <a:cs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233363" indent="-233363" algn="l" rtl="0" eaLnBrk="1" fontAlgn="base" hangingPunct="1">
        <a:lnSpc>
          <a:spcPct val="95000"/>
        </a:lnSpc>
        <a:spcBef>
          <a:spcPct val="110000"/>
        </a:spcBef>
        <a:spcAft>
          <a:spcPct val="0"/>
        </a:spcAft>
        <a:buClr>
          <a:schemeClr val="bg2"/>
        </a:buClr>
        <a:buSzPct val="102000"/>
        <a:buFont typeface="Arial" charset="0"/>
        <a:buChar char="•"/>
        <a:defRPr sz="2000">
          <a:solidFill>
            <a:srgbClr val="172D37"/>
          </a:solidFill>
          <a:latin typeface="Arial"/>
          <a:ea typeface="ＭＳ Ｐゴシック"/>
          <a:cs typeface="Arial"/>
        </a:defRPr>
      </a:lvl1pPr>
      <a:lvl2pPr marL="411163" indent="-176213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SzPct val="102000"/>
        <a:buFont typeface="Arial" charset="0"/>
        <a:buChar char="•"/>
        <a:defRPr>
          <a:solidFill>
            <a:srgbClr val="172D37"/>
          </a:solidFill>
          <a:latin typeface="Arial"/>
          <a:ea typeface="ＭＳ Ｐゴシック"/>
          <a:cs typeface="Arial"/>
        </a:defRPr>
      </a:lvl2pPr>
      <a:lvl3pPr marL="576263" indent="-163513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SzPct val="102000"/>
        <a:buFont typeface="Arial" charset="0"/>
        <a:buChar char="•"/>
        <a:defRPr sz="1600">
          <a:solidFill>
            <a:srgbClr val="172D37"/>
          </a:solidFill>
          <a:latin typeface="Arial"/>
          <a:ea typeface="ＭＳ Ｐゴシック"/>
          <a:cs typeface="Arial"/>
        </a:defRPr>
      </a:lvl3pPr>
      <a:lvl4pPr marL="750888" indent="-173038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SzPct val="102000"/>
        <a:buFont typeface="Arial" charset="0"/>
        <a:buChar char="•"/>
        <a:defRPr sz="1600">
          <a:solidFill>
            <a:srgbClr val="172D37"/>
          </a:solidFill>
          <a:latin typeface="Arial"/>
          <a:ea typeface="ＭＳ Ｐゴシック"/>
          <a:cs typeface="Arial"/>
        </a:defRPr>
      </a:lvl4pPr>
      <a:lvl5pPr marL="917575" indent="-165100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SzPct val="102000"/>
        <a:buFont typeface="Arial" charset="0"/>
        <a:buChar char="•"/>
        <a:defRPr sz="1600">
          <a:solidFill>
            <a:srgbClr val="172D37"/>
          </a:solidFill>
          <a:latin typeface="Arial"/>
          <a:ea typeface="ＭＳ Ｐゴシック"/>
          <a:cs typeface="Arial"/>
        </a:defRPr>
      </a:lvl5pPr>
      <a:lvl6pPr marL="1374775" indent="-165100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Font typeface="Arial" charset="0"/>
        <a:buChar char="–"/>
        <a:defRPr sz="1600">
          <a:solidFill>
            <a:schemeClr val="bg2"/>
          </a:solidFill>
          <a:latin typeface="+mn-lt"/>
          <a:ea typeface="+mn-ea"/>
        </a:defRPr>
      </a:lvl6pPr>
      <a:lvl7pPr marL="1831975" indent="-165100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Font typeface="Arial" charset="0"/>
        <a:buChar char="–"/>
        <a:defRPr sz="1600">
          <a:solidFill>
            <a:schemeClr val="bg2"/>
          </a:solidFill>
          <a:latin typeface="+mn-lt"/>
          <a:ea typeface="+mn-ea"/>
        </a:defRPr>
      </a:lvl7pPr>
      <a:lvl8pPr marL="2289175" indent="-165100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Font typeface="Arial" charset="0"/>
        <a:buChar char="–"/>
        <a:defRPr sz="1600">
          <a:solidFill>
            <a:schemeClr val="bg2"/>
          </a:solidFill>
          <a:latin typeface="+mn-lt"/>
          <a:ea typeface="+mn-ea"/>
        </a:defRPr>
      </a:lvl8pPr>
      <a:lvl9pPr marL="2746375" indent="-165100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Font typeface="Arial" charset="0"/>
        <a:buChar char="–"/>
        <a:defRPr sz="16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gif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11" Type="http://schemas.openxmlformats.org/officeDocument/2006/relationships/image" Target="../media/image32.gif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3F3ACA-96DA-4410-8B77-CE0AB27F8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35"/>
            <a:ext cx="12191999" cy="68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10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7">
            <a:extLst>
              <a:ext uri="{FF2B5EF4-FFF2-40B4-BE49-F238E27FC236}">
                <a16:creationId xmlns:a16="http://schemas.microsoft.com/office/drawing/2014/main" id="{A67AA99E-FCF7-4BA5-9E26-ACD45B398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  <p:sp>
        <p:nvSpPr>
          <p:cNvPr id="10" name="Дата 2">
            <a:extLst>
              <a:ext uri="{FF2B5EF4-FFF2-40B4-BE49-F238E27FC236}">
                <a16:creationId xmlns:a16="http://schemas.microsoft.com/office/drawing/2014/main" id="{D9FA61AA-3792-4174-839D-2C3ECFF5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854B41A-5705-4DB3-9AB9-E60A15212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ПРОФЕССИОНАЛЬНЫЕ КОМПЕТЕНЦИИ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448809-F57F-4B9C-8297-46D75B758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00" t="27864" r="55417" b="11437"/>
          <a:stretch/>
        </p:blipFill>
        <p:spPr>
          <a:xfrm>
            <a:off x="424924" y="2790390"/>
            <a:ext cx="3850640" cy="2270587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724DC977-C4BF-4075-821B-CAC2F1909163}"/>
              </a:ext>
            </a:extLst>
          </p:cNvPr>
          <p:cNvSpPr txBox="1">
            <a:spLocks/>
          </p:cNvSpPr>
          <p:nvPr/>
        </p:nvSpPr>
        <p:spPr>
          <a:xfrm>
            <a:off x="581190" y="1231392"/>
            <a:ext cx="6439368" cy="1561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Профессиональный стандарт РФ «Системный аналитик»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Профессиональный стандарт РФ «Бизнес-аналитик»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Карта компетенций аналитика СПб СОА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D06124-C19E-49BF-BA7C-8789BD4304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" t="39815" r="54841" b="11437"/>
          <a:stretch/>
        </p:blipFill>
        <p:spPr>
          <a:xfrm>
            <a:off x="1737708" y="4409381"/>
            <a:ext cx="5465379" cy="1823547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30EF0B3-3E71-4F49-A614-8A6A10F67B8F}"/>
              </a:ext>
            </a:extLst>
          </p:cNvPr>
          <p:cNvGrpSpPr/>
          <p:nvPr/>
        </p:nvGrpSpPr>
        <p:grpSpPr>
          <a:xfrm>
            <a:off x="6307288" y="1231392"/>
            <a:ext cx="5303520" cy="5067709"/>
            <a:chOff x="6307288" y="702156"/>
            <a:chExt cx="5303520" cy="5067709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B438358-1303-409A-A5EF-DB60873E8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83" t="35187" r="54917" b="17815"/>
            <a:stretch/>
          </p:blipFill>
          <p:spPr>
            <a:xfrm>
              <a:off x="6307288" y="4011793"/>
              <a:ext cx="5303520" cy="1758072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657DD3A1-6D34-435C-A912-CE0E16E47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66" t="35477" r="55034" b="17524"/>
            <a:stretch/>
          </p:blipFill>
          <p:spPr>
            <a:xfrm>
              <a:off x="6307288" y="2297635"/>
              <a:ext cx="5303520" cy="175807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E137E85-2CE7-4D32-8129-667396433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72" t="34477" r="54828" b="15935"/>
            <a:stretch/>
          </p:blipFill>
          <p:spPr>
            <a:xfrm>
              <a:off x="6307288" y="702156"/>
              <a:ext cx="5303520" cy="1854981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5810E82-6DC1-4E31-94B2-7608C59A47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  <p:sp>
        <p:nvSpPr>
          <p:cNvPr id="26" name="Нижний колонтитул 3">
            <a:extLst>
              <a:ext uri="{FF2B5EF4-FFF2-40B4-BE49-F238E27FC236}">
                <a16:creationId xmlns:a16="http://schemas.microsoft.com/office/drawing/2014/main" id="{E5FAB200-2D6A-49C8-A73D-52A724673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27" name="Нижний колонтитул 3">
            <a:extLst>
              <a:ext uri="{FF2B5EF4-FFF2-40B4-BE49-F238E27FC236}">
                <a16:creationId xmlns:a16="http://schemas.microsoft.com/office/drawing/2014/main" id="{5CED1524-224F-4CF8-9CCE-34C045749E5E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4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31EBE-100F-43E6-9A73-7F0FB66B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11029616" cy="596557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>
                <a:cs typeface="Calibri" panose="020F0502020204030204" pitchFamily="34" charset="0"/>
              </a:rPr>
              <a:t>Используемые материалы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ru-RU" dirty="0">
                <a:cs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8610C8-FA5C-4FEB-8C36-19676FE46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42" r="54667" b="7493"/>
          <a:stretch/>
        </p:blipFill>
        <p:spPr>
          <a:xfrm>
            <a:off x="3977318" y="2198958"/>
            <a:ext cx="7502464" cy="3902938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8F433AC-7298-4F2E-9058-EA769ABB3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1488494"/>
            <a:ext cx="11029617" cy="9578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Доклад «Опыт построения системы оценки квалификации бизнес-аналитика»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Analyst Days #8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Д.Гобов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С.Рождественский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Номер слайда 7">
            <a:extLst>
              <a:ext uri="{FF2B5EF4-FFF2-40B4-BE49-F238E27FC236}">
                <a16:creationId xmlns:a16="http://schemas.microsoft.com/office/drawing/2014/main" id="{6442AA2F-0172-4376-B513-6B1191A48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  <p:sp>
        <p:nvSpPr>
          <p:cNvPr id="12" name="Дата 2">
            <a:extLst>
              <a:ext uri="{FF2B5EF4-FFF2-40B4-BE49-F238E27FC236}">
                <a16:creationId xmlns:a16="http://schemas.microsoft.com/office/drawing/2014/main" id="{7CCFFEDA-A151-4768-9A8B-DEA316012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3" name="Нижний колонтитул 3">
            <a:extLst>
              <a:ext uri="{FF2B5EF4-FFF2-40B4-BE49-F238E27FC236}">
                <a16:creationId xmlns:a16="http://schemas.microsoft.com/office/drawing/2014/main" id="{0DE0F40C-5A6A-461E-B255-001BF769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4" name="Нижний колонтитул 3">
            <a:extLst>
              <a:ext uri="{FF2B5EF4-FFF2-40B4-BE49-F238E27FC236}">
                <a16:creationId xmlns:a16="http://schemas.microsoft.com/office/drawing/2014/main" id="{4505A1DD-196F-4998-BACC-900314C1A4F3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9BF5588-9478-4FD5-B183-E5AC4B4A8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40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7">
            <a:extLst>
              <a:ext uri="{FF2B5EF4-FFF2-40B4-BE49-F238E27FC236}">
                <a16:creationId xmlns:a16="http://schemas.microsoft.com/office/drawing/2014/main" id="{012F308F-03A1-430B-A2A9-BDDDA75D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id="{1076C45A-9EA0-4FB3-A80D-CE517FFF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6CA74F9B-9E59-43A4-AFD5-9C10BEC13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C6E02E93-567B-47A7-9F10-5D8FF0D2F712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B6903A9-3310-4F68-82FB-3084BEB13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/>
              <a:t>Для кого Доклад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EE0846-FDA5-4C9D-A1C4-90151D3EE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1" y="2232092"/>
            <a:ext cx="4638038" cy="2907361"/>
          </a:xfrm>
          <a:prstGeom prst="rect">
            <a:avLst/>
          </a:prstGeom>
        </p:spPr>
      </p:pic>
      <p:sp>
        <p:nvSpPr>
          <p:cNvPr id="19" name="Объект 2">
            <a:extLst>
              <a:ext uri="{FF2B5EF4-FFF2-40B4-BE49-F238E27FC236}">
                <a16:creationId xmlns:a16="http://schemas.microsoft.com/office/drawing/2014/main" id="{DF258748-2CD7-47A6-B03D-35E00336FED6}"/>
              </a:ext>
            </a:extLst>
          </p:cNvPr>
          <p:cNvSpPr txBox="1">
            <a:spLocks/>
          </p:cNvSpPr>
          <p:nvPr/>
        </p:nvSpPr>
        <p:spPr>
          <a:xfrm>
            <a:off x="581190" y="1368968"/>
            <a:ext cx="4768083" cy="1586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КАКОЙ ВЫ РОЛИ?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проблемы вы хотите решить?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цели стоят перед вами?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07E6DF-A110-46AB-B624-6C07E97BC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82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7">
            <a:extLst>
              <a:ext uri="{FF2B5EF4-FFF2-40B4-BE49-F238E27FC236}">
                <a16:creationId xmlns:a16="http://schemas.microsoft.com/office/drawing/2014/main" id="{012F308F-03A1-430B-A2A9-BDDDA75D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id="{1076C45A-9EA0-4FB3-A80D-CE517FFF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6CA74F9B-9E59-43A4-AFD5-9C10BEC13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C6E02E93-567B-47A7-9F10-5D8FF0D2F712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B6903A9-3310-4F68-82FB-3084BEB13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/>
              <a:t>Для кого Доклад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EE0846-FDA5-4C9D-A1C4-90151D3EE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1" y="2232092"/>
            <a:ext cx="4638038" cy="2907361"/>
          </a:xfrm>
          <a:prstGeom prst="rect">
            <a:avLst/>
          </a:prstGeom>
        </p:spPr>
      </p:pic>
      <p:sp>
        <p:nvSpPr>
          <p:cNvPr id="19" name="Объект 2">
            <a:extLst>
              <a:ext uri="{FF2B5EF4-FFF2-40B4-BE49-F238E27FC236}">
                <a16:creationId xmlns:a16="http://schemas.microsoft.com/office/drawing/2014/main" id="{DF258748-2CD7-47A6-B03D-35E00336FED6}"/>
              </a:ext>
            </a:extLst>
          </p:cNvPr>
          <p:cNvSpPr txBox="1">
            <a:spLocks/>
          </p:cNvSpPr>
          <p:nvPr/>
        </p:nvSpPr>
        <p:spPr>
          <a:xfrm>
            <a:off x="581190" y="1368968"/>
            <a:ext cx="4768083" cy="1586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КАКОЙ ВЫ РОЛИ?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проблемы вы хотите решить?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цели стоят перед вами?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3F617F16-639C-4A2B-B347-17A735A15CF7}"/>
              </a:ext>
            </a:extLst>
          </p:cNvPr>
          <p:cNvSpPr txBox="1">
            <a:spLocks/>
          </p:cNvSpPr>
          <p:nvPr/>
        </p:nvSpPr>
        <p:spPr>
          <a:xfrm>
            <a:off x="581190" y="3090101"/>
            <a:ext cx="6092742" cy="1909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Целевая аудитория:</a:t>
            </a:r>
          </a:p>
          <a:p>
            <a:pPr marL="781200" lvl="1" indent="-457200">
              <a:buFont typeface="+mj-lt"/>
              <a:buAutoNum type="arabicPeriod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Исполнитель (аналитик)</a:t>
            </a:r>
          </a:p>
          <a:p>
            <a:pPr marL="781200" lvl="1" indent="-457200">
              <a:buFont typeface="+mj-lt"/>
              <a:buAutoNum type="arabicPeriod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Ресурсный менеджер (руководитель отдела)</a:t>
            </a:r>
          </a:p>
          <a:p>
            <a:pPr marL="781200" lvl="1" indent="-457200">
              <a:buFont typeface="+mj-lt"/>
              <a:buAutoNum type="arabicPeriod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проекта, 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VIP-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07E6DF-A110-46AB-B624-6C07E97BC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95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7">
            <a:extLst>
              <a:ext uri="{FF2B5EF4-FFF2-40B4-BE49-F238E27FC236}">
                <a16:creationId xmlns:a16="http://schemas.microsoft.com/office/drawing/2014/main" id="{012F308F-03A1-430B-A2A9-BDDDA75D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id="{1076C45A-9EA0-4FB3-A80D-CE517FFF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6CA74F9B-9E59-43A4-AFD5-9C10BEC13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C6E02E93-567B-47A7-9F10-5D8FF0D2F712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B6903A9-3310-4F68-82FB-3084BEB13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/>
              <a:t>ЦЕЛИ АУДИТОРИИ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07E6DF-A110-46AB-B624-6C07E97BC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EA6CF0E-57B6-4D5C-B510-6E2A8EAAB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0" y="3574068"/>
            <a:ext cx="2941034" cy="257340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2D76063-CD3F-49C2-9270-87EA9F6EE73E}"/>
              </a:ext>
            </a:extLst>
          </p:cNvPr>
          <p:cNvSpPr txBox="1"/>
          <p:nvPr/>
        </p:nvSpPr>
        <p:spPr>
          <a:xfrm>
            <a:off x="346399" y="2445007"/>
            <a:ext cx="3461527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24000" lvl="1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Исполнитель (аналитик)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Удовлетворение от работы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Адекватная оценка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Комфортные условия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D7821DA2-5FBF-4954-B8A3-E1CACE4A9001}"/>
              </a:ext>
            </a:extLst>
          </p:cNvPr>
          <p:cNvCxnSpPr>
            <a:cxnSpLocks/>
          </p:cNvCxnSpPr>
          <p:nvPr/>
        </p:nvCxnSpPr>
        <p:spPr>
          <a:xfrm>
            <a:off x="3859480" y="1636294"/>
            <a:ext cx="0" cy="44176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15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7">
            <a:extLst>
              <a:ext uri="{FF2B5EF4-FFF2-40B4-BE49-F238E27FC236}">
                <a16:creationId xmlns:a16="http://schemas.microsoft.com/office/drawing/2014/main" id="{012F308F-03A1-430B-A2A9-BDDDA75D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id="{1076C45A-9EA0-4FB3-A80D-CE517FFF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6CA74F9B-9E59-43A4-AFD5-9C10BEC13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C6E02E93-567B-47A7-9F10-5D8FF0D2F712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B6903A9-3310-4F68-82FB-3084BEB13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/>
              <a:t>ЦЕЛИ АУДИТОРИИ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07E6DF-A110-46AB-B624-6C07E97BC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245A9E-0A15-4029-968D-A98E94BFF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785" y="1772017"/>
            <a:ext cx="2831794" cy="18020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EA6CF0E-57B6-4D5C-B510-6E2A8EAAB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0" y="3574068"/>
            <a:ext cx="2941034" cy="257340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2D76063-CD3F-49C2-9270-87EA9F6EE73E}"/>
              </a:ext>
            </a:extLst>
          </p:cNvPr>
          <p:cNvSpPr txBox="1"/>
          <p:nvPr/>
        </p:nvSpPr>
        <p:spPr>
          <a:xfrm>
            <a:off x="346399" y="2445007"/>
            <a:ext cx="3461527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24000" lvl="1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Исполнитель (аналитик)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Удовлетворение от работы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Адекватная оценка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Комфортные условия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65E1AB-A1C1-4D22-8EEB-60D8BD67698B}"/>
              </a:ext>
            </a:extLst>
          </p:cNvPr>
          <p:cNvSpPr txBox="1"/>
          <p:nvPr/>
        </p:nvSpPr>
        <p:spPr>
          <a:xfrm>
            <a:off x="3785567" y="4146309"/>
            <a:ext cx="4025734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24000" lvl="1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Ресурсный менеджер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Обеспечить сотрудниками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Обеспечить технологиями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Обеспечить выполнение технологий сотрудниками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1333745-5835-4299-AD8F-85FDFA3E4DDE}"/>
              </a:ext>
            </a:extLst>
          </p:cNvPr>
          <p:cNvCxnSpPr>
            <a:cxnSpLocks/>
          </p:cNvCxnSpPr>
          <p:nvPr/>
        </p:nvCxnSpPr>
        <p:spPr>
          <a:xfrm>
            <a:off x="7885216" y="1766455"/>
            <a:ext cx="0" cy="44176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D7821DA2-5FBF-4954-B8A3-E1CACE4A9001}"/>
              </a:ext>
            </a:extLst>
          </p:cNvPr>
          <p:cNvCxnSpPr>
            <a:cxnSpLocks/>
          </p:cNvCxnSpPr>
          <p:nvPr/>
        </p:nvCxnSpPr>
        <p:spPr>
          <a:xfrm>
            <a:off x="3859480" y="1636294"/>
            <a:ext cx="0" cy="44176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813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7">
            <a:extLst>
              <a:ext uri="{FF2B5EF4-FFF2-40B4-BE49-F238E27FC236}">
                <a16:creationId xmlns:a16="http://schemas.microsoft.com/office/drawing/2014/main" id="{012F308F-03A1-430B-A2A9-BDDDA75D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16</a:t>
            </a:fld>
            <a:endParaRPr lang="en-US" dirty="0"/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id="{1076C45A-9EA0-4FB3-A80D-CE517FFF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6CA74F9B-9E59-43A4-AFD5-9C10BEC13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C6E02E93-567B-47A7-9F10-5D8FF0D2F712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B6903A9-3310-4F68-82FB-3084BEB13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/>
              <a:t>ЦЕЛИ АУДИТОРИИ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07E6DF-A110-46AB-B624-6C07E97BC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245A9E-0A15-4029-968D-A98E94BFF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785" y="1772017"/>
            <a:ext cx="2831794" cy="180205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0CA703-61AD-46B8-84FC-F817B006C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324" y="3574068"/>
            <a:ext cx="3442368" cy="258177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EA6CF0E-57B6-4D5C-B510-6E2A8EAAB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0" y="3574068"/>
            <a:ext cx="2941034" cy="257340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2D76063-CD3F-49C2-9270-87EA9F6EE73E}"/>
              </a:ext>
            </a:extLst>
          </p:cNvPr>
          <p:cNvSpPr txBox="1"/>
          <p:nvPr/>
        </p:nvSpPr>
        <p:spPr>
          <a:xfrm>
            <a:off x="346399" y="2445007"/>
            <a:ext cx="3461527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24000" lvl="1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Исполнитель (аналитик)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Удовлетворение от работы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Адекватная оценка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Комфортные условия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65E1AB-A1C1-4D22-8EEB-60D8BD67698B}"/>
              </a:ext>
            </a:extLst>
          </p:cNvPr>
          <p:cNvSpPr txBox="1"/>
          <p:nvPr/>
        </p:nvSpPr>
        <p:spPr>
          <a:xfrm>
            <a:off x="3785567" y="4146309"/>
            <a:ext cx="4025734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24000" lvl="1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Ресурсный менеджер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Обеспечить сотрудниками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Обеспечить технологиями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Обеспечить выполнение технологий сотрудниками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1333745-5835-4299-AD8F-85FDFA3E4DDE}"/>
              </a:ext>
            </a:extLst>
          </p:cNvPr>
          <p:cNvCxnSpPr>
            <a:cxnSpLocks/>
          </p:cNvCxnSpPr>
          <p:nvPr/>
        </p:nvCxnSpPr>
        <p:spPr>
          <a:xfrm>
            <a:off x="7885216" y="1766455"/>
            <a:ext cx="0" cy="44176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E5B9812-B1F8-4D5C-894A-20A8FFA0A47D}"/>
              </a:ext>
            </a:extLst>
          </p:cNvPr>
          <p:cNvSpPr txBox="1"/>
          <p:nvPr/>
        </p:nvSpPr>
        <p:spPr>
          <a:xfrm>
            <a:off x="7885216" y="2228671"/>
            <a:ext cx="4147371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24000" lvl="1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Руководство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Эффективное выполнение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Обеспечения потребности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D7821DA2-5FBF-4954-B8A3-E1CACE4A9001}"/>
              </a:ext>
            </a:extLst>
          </p:cNvPr>
          <p:cNvCxnSpPr>
            <a:cxnSpLocks/>
          </p:cNvCxnSpPr>
          <p:nvPr/>
        </p:nvCxnSpPr>
        <p:spPr>
          <a:xfrm>
            <a:off x="3859480" y="1636294"/>
            <a:ext cx="0" cy="44176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13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7">
            <a:extLst>
              <a:ext uri="{FF2B5EF4-FFF2-40B4-BE49-F238E27FC236}">
                <a16:creationId xmlns:a16="http://schemas.microsoft.com/office/drawing/2014/main" id="{012F308F-03A1-430B-A2A9-BDDDA75D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17</a:t>
            </a:fld>
            <a:endParaRPr lang="en-US" dirty="0"/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id="{1076C45A-9EA0-4FB3-A80D-CE517FFF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6CA74F9B-9E59-43A4-AFD5-9C10BEC13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C6E02E93-567B-47A7-9F10-5D8FF0D2F712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B6903A9-3310-4F68-82FB-3084BEB13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ЦелевАЯ</a:t>
            </a:r>
            <a:r>
              <a:rPr lang="ru-RU" dirty="0"/>
              <a:t> </a:t>
            </a:r>
            <a:r>
              <a:rPr lang="ru-RU" dirty="0" err="1"/>
              <a:t>АудиториЯ</a:t>
            </a:r>
            <a:endParaRPr lang="ru-RU" dirty="0"/>
          </a:p>
        </p:txBody>
      </p:sp>
      <p:graphicFrame>
        <p:nvGraphicFramePr>
          <p:cNvPr id="20" name="Таблица 20">
            <a:extLst>
              <a:ext uri="{FF2B5EF4-FFF2-40B4-BE49-F238E27FC236}">
                <a16:creationId xmlns:a16="http://schemas.microsoft.com/office/drawing/2014/main" id="{F33DB6AF-E84F-417F-B9B2-7A696F9EBA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593684"/>
              </p:ext>
            </p:extLst>
          </p:nvPr>
        </p:nvGraphicFramePr>
        <p:xfrm>
          <a:off x="477520" y="1560442"/>
          <a:ext cx="11236960" cy="46136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6911">
                  <a:extLst>
                    <a:ext uri="{9D8B030D-6E8A-4147-A177-3AD203B41FA5}">
                      <a16:colId xmlns:a16="http://schemas.microsoft.com/office/drawing/2014/main" val="2563891868"/>
                    </a:ext>
                  </a:extLst>
                </a:gridCol>
                <a:gridCol w="4366689">
                  <a:extLst>
                    <a:ext uri="{9D8B030D-6E8A-4147-A177-3AD203B41FA5}">
                      <a16:colId xmlns:a16="http://schemas.microsoft.com/office/drawing/2014/main" val="2626552101"/>
                    </a:ext>
                  </a:extLst>
                </a:gridCol>
                <a:gridCol w="5293360">
                  <a:extLst>
                    <a:ext uri="{9D8B030D-6E8A-4147-A177-3AD203B41FA5}">
                      <a16:colId xmlns:a16="http://schemas.microsoft.com/office/drawing/2014/main" val="4165129873"/>
                    </a:ext>
                  </a:extLst>
                </a:gridCol>
              </a:tblGrid>
              <a:tr h="40741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Проблемы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Потребности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405548"/>
                  </a:ext>
                </a:extLst>
              </a:tr>
              <a:tr h="118062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Исполнитель (аналитик)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хочет повышения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надоела типовая работа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не знает требований 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не понимает, что развивать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продавать себя дороже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понимать свои достоинства и недостатки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определить направления своего развития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497383"/>
                  </a:ext>
                </a:extLst>
              </a:tr>
              <a:tr h="60855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Ресурсный менеджер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обеспечить проекты ресурсами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оценка подразделения и проекта отличается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специалисты хотят повышения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специалисты хотят интересной работы</a:t>
                      </a: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обеспечить запросы проектов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удержать специалистов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обучать и развивать специалистов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набирать специалистов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разработать методики, шаблоны, регламенты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441896"/>
                  </a:ext>
                </a:extLst>
              </a:tr>
              <a:tr h="60855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Руководство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превышение сроков проектных работ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недостаток специалистов на рынке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сложности в удержании специалистов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требования проектов различны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повысить эффективность проектных работ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знать потребность набора специалистов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выработать политику стимулирования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определить потребность обучения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28212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C59477-AE08-465B-9749-174A5F50D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73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7">
            <a:extLst>
              <a:ext uri="{FF2B5EF4-FFF2-40B4-BE49-F238E27FC236}">
                <a16:creationId xmlns:a16="http://schemas.microsoft.com/office/drawing/2014/main" id="{012F308F-03A1-430B-A2A9-BDDDA75D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id="{1076C45A-9EA0-4FB3-A80D-CE517FFF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6CA74F9B-9E59-43A4-AFD5-9C10BEC13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C6E02E93-567B-47A7-9F10-5D8FF0D2F712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B6903A9-3310-4F68-82FB-3084BEB13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ЦЕЛь</a:t>
            </a:r>
            <a:r>
              <a:rPr lang="ru-RU" dirty="0"/>
              <a:t> Доклада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552512E8-8B0A-4D0E-B43E-D8FB8673393A}"/>
              </a:ext>
            </a:extLst>
          </p:cNvPr>
          <p:cNvSpPr txBox="1">
            <a:spLocks/>
          </p:cNvSpPr>
          <p:nvPr/>
        </p:nvSpPr>
        <p:spPr>
          <a:xfrm>
            <a:off x="205172" y="1869682"/>
            <a:ext cx="3929850" cy="1219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81200" lvl="1" indent="-457200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Аналитик</a:t>
            </a:r>
          </a:p>
          <a:p>
            <a:pPr marL="781200" lvl="1" indent="-457200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Ресурсный менеджер</a:t>
            </a:r>
          </a:p>
          <a:p>
            <a:pPr marL="781200" lvl="1" indent="-457200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Руководитель проекта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3F617F16-639C-4A2B-B347-17A735A15CF7}"/>
              </a:ext>
            </a:extLst>
          </p:cNvPr>
          <p:cNvSpPr txBox="1">
            <a:spLocks/>
          </p:cNvSpPr>
          <p:nvPr/>
        </p:nvSpPr>
        <p:spPr>
          <a:xfrm>
            <a:off x="581190" y="1504557"/>
            <a:ext cx="56540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Целевая аудитория: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B12C0C-6B89-44FF-A3A8-1129451FEE9C}"/>
              </a:ext>
            </a:extLst>
          </p:cNvPr>
          <p:cNvSpPr txBox="1"/>
          <p:nvPr/>
        </p:nvSpPr>
        <p:spPr>
          <a:xfrm>
            <a:off x="581190" y="3502131"/>
            <a:ext cx="7440542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СТРОИМ СИСТЕМУ ДЛЯ РЕШЕНИЯ ЗАДАЧ ЦА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F5BF693-1061-4141-803B-CB70B599C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17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7">
            <a:extLst>
              <a:ext uri="{FF2B5EF4-FFF2-40B4-BE49-F238E27FC236}">
                <a16:creationId xmlns:a16="http://schemas.microsoft.com/office/drawing/2014/main" id="{012F308F-03A1-430B-A2A9-BDDDA75D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id="{1076C45A-9EA0-4FB3-A80D-CE517FFF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6CA74F9B-9E59-43A4-AFD5-9C10BEC13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C6E02E93-567B-47A7-9F10-5D8FF0D2F712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B6903A9-3310-4F68-82FB-3084BEB13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ЦЕЛь</a:t>
            </a:r>
            <a:r>
              <a:rPr lang="ru-RU" dirty="0"/>
              <a:t> Доклада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552512E8-8B0A-4D0E-B43E-D8FB8673393A}"/>
              </a:ext>
            </a:extLst>
          </p:cNvPr>
          <p:cNvSpPr txBox="1">
            <a:spLocks/>
          </p:cNvSpPr>
          <p:nvPr/>
        </p:nvSpPr>
        <p:spPr>
          <a:xfrm>
            <a:off x="205172" y="1869682"/>
            <a:ext cx="3929850" cy="1219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81200" lvl="1" indent="-457200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Аналитик</a:t>
            </a:r>
          </a:p>
          <a:p>
            <a:pPr marL="781200" lvl="1" indent="-457200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Ресурсный менеджер</a:t>
            </a:r>
          </a:p>
          <a:p>
            <a:pPr marL="781200" lvl="1" indent="-457200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Руководитель проекта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3F617F16-639C-4A2B-B347-17A735A15CF7}"/>
              </a:ext>
            </a:extLst>
          </p:cNvPr>
          <p:cNvSpPr txBox="1">
            <a:spLocks/>
          </p:cNvSpPr>
          <p:nvPr/>
        </p:nvSpPr>
        <p:spPr>
          <a:xfrm>
            <a:off x="581190" y="1504557"/>
            <a:ext cx="56540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Целевая аудитория: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B12C0C-6B89-44FF-A3A8-1129451FEE9C}"/>
              </a:ext>
            </a:extLst>
          </p:cNvPr>
          <p:cNvSpPr txBox="1"/>
          <p:nvPr/>
        </p:nvSpPr>
        <p:spPr>
          <a:xfrm>
            <a:off x="581190" y="3502131"/>
            <a:ext cx="7440542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СТРОИМ СИСТЕМУ ДЛЯ РЕШЕНИЯ ЗАДАЧ ЦА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217C0D-581C-4918-A994-5B7DB2C3158C}"/>
              </a:ext>
            </a:extLst>
          </p:cNvPr>
          <p:cNvSpPr txBox="1"/>
          <p:nvPr/>
        </p:nvSpPr>
        <p:spPr>
          <a:xfrm>
            <a:off x="565984" y="4346348"/>
            <a:ext cx="7429928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Построить дорожную карту создания системы оценки компетенций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казать как провести оценку компетенций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Показать как оценка компетенции способствует развитию аналитика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375A3F-826C-495C-A7F4-BDA913631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120" y="3089418"/>
            <a:ext cx="3599688" cy="23987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F5BF693-1061-4141-803B-CB70B599C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7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5BD384-3854-448E-9617-3BF5E8657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97" y="824423"/>
            <a:ext cx="5902735" cy="578004"/>
          </a:xfrm>
        </p:spPr>
        <p:txBody>
          <a:bodyPr>
            <a:noAutofit/>
          </a:bodyPr>
          <a:lstStyle/>
          <a:p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Гертовская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ирина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FC42340-2372-436B-B2F5-9908AC9B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  <p:pic>
        <p:nvPicPr>
          <p:cNvPr id="10" name="Рисунок 9" descr="Гертовская_web 4.jpg">
            <a:extLst>
              <a:ext uri="{FF2B5EF4-FFF2-40B4-BE49-F238E27FC236}">
                <a16:creationId xmlns:a16="http://schemas.microsoft.com/office/drawing/2014/main" id="{9C13F370-91A7-42D1-A909-928FF2438C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51311" y="1023447"/>
            <a:ext cx="2865892" cy="3771165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76404E37-CEA8-4C4E-9474-73BCACFC12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8345D91-0924-4E14-BFE2-54BEC7145A91}"/>
              </a:ext>
            </a:extLst>
          </p:cNvPr>
          <p:cNvSpPr txBox="1">
            <a:spLocks/>
          </p:cNvSpPr>
          <p:nvPr/>
        </p:nvSpPr>
        <p:spPr>
          <a:xfrm>
            <a:off x="4793976" y="1280160"/>
            <a:ext cx="4136664" cy="5780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7254F4-92C1-4D66-A50F-CDACADDA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10" y="5018709"/>
            <a:ext cx="1282938" cy="6318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30210A-1F0E-4C12-96A7-F6392BB502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19" y="4794612"/>
            <a:ext cx="1080039" cy="10800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16B399-9CFD-4D55-8A14-0F760D2D25F6}"/>
              </a:ext>
            </a:extLst>
          </p:cNvPr>
          <p:cNvSpPr txBox="1"/>
          <p:nvPr/>
        </p:nvSpPr>
        <p:spPr>
          <a:xfrm>
            <a:off x="830629" y="1524694"/>
            <a:ext cx="6745885" cy="3230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Разработка, внедрение, сопровождение ИТ-систем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Аналитик, разработчик, руководитель проектов</a:t>
            </a:r>
          </a:p>
          <a:p>
            <a:pPr>
              <a:lnSpc>
                <a:spcPct val="114000"/>
              </a:lnSpc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Руководитель отдела</a:t>
            </a:r>
          </a:p>
          <a:p>
            <a:pPr>
              <a:lnSpc>
                <a:spcPct val="114000"/>
              </a:lnSpc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Соавтор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профстандарта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РФ «Бизнес-аналитик»</a:t>
            </a:r>
          </a:p>
          <a:p>
            <a:pPr>
              <a:lnSpc>
                <a:spcPct val="114000"/>
              </a:lnSpc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Докладчик конференций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Analyst Days, SECR,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ЛАФ, Точка сборки</a:t>
            </a:r>
          </a:p>
          <a:p>
            <a:pPr>
              <a:lnSpc>
                <a:spcPct val="114000"/>
              </a:lnSpc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Председатель программного комитета ЛАФ 2021</a:t>
            </a:r>
          </a:p>
          <a:p>
            <a:pPr>
              <a:lnSpc>
                <a:spcPct val="114000"/>
              </a:lnSpc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Автор и ведущий курсов для аналитиков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ComPractice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6AA95D1-6132-431F-B0BB-6EB2B97006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72" y="5006349"/>
            <a:ext cx="795082" cy="631847"/>
          </a:xfrm>
          <a:prstGeom prst="rect">
            <a:avLst/>
          </a:prstGeom>
        </p:spPr>
      </p:pic>
      <p:sp>
        <p:nvSpPr>
          <p:cNvPr id="31" name="Нижний колонтитул 3">
            <a:extLst>
              <a:ext uri="{FF2B5EF4-FFF2-40B4-BE49-F238E27FC236}">
                <a16:creationId xmlns:a16="http://schemas.microsoft.com/office/drawing/2014/main" id="{2B29D190-EE12-45B6-A2A6-1782D780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32" name="Нижний колонтитул 3">
            <a:extLst>
              <a:ext uri="{FF2B5EF4-FFF2-40B4-BE49-F238E27FC236}">
                <a16:creationId xmlns:a16="http://schemas.microsoft.com/office/drawing/2014/main" id="{054A148A-186F-4604-947B-0208B6B02B7E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295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7">
            <a:extLst>
              <a:ext uri="{FF2B5EF4-FFF2-40B4-BE49-F238E27FC236}">
                <a16:creationId xmlns:a16="http://schemas.microsoft.com/office/drawing/2014/main" id="{012F308F-03A1-430B-A2A9-BDDDA75D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20</a:t>
            </a:fld>
            <a:endParaRPr lang="en-US" dirty="0"/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id="{1076C45A-9EA0-4FB3-A80D-CE517FFF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6CA74F9B-9E59-43A4-AFD5-9C10BEC13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C6E02E93-567B-47A7-9F10-5D8FF0D2F712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B6903A9-3310-4F68-82FB-3084BEB13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ЦЕЛь</a:t>
            </a:r>
            <a:r>
              <a:rPr lang="ru-RU" dirty="0"/>
              <a:t> Доклада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552512E8-8B0A-4D0E-B43E-D8FB8673393A}"/>
              </a:ext>
            </a:extLst>
          </p:cNvPr>
          <p:cNvSpPr txBox="1">
            <a:spLocks/>
          </p:cNvSpPr>
          <p:nvPr/>
        </p:nvSpPr>
        <p:spPr>
          <a:xfrm>
            <a:off x="205172" y="1869682"/>
            <a:ext cx="3929850" cy="1219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81200" lvl="1" indent="-457200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Аналитик</a:t>
            </a:r>
          </a:p>
          <a:p>
            <a:pPr marL="781200" lvl="1" indent="-457200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Ресурсный менеджер</a:t>
            </a:r>
          </a:p>
          <a:p>
            <a:pPr marL="781200" lvl="1" indent="-457200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Руководитель проекта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3F617F16-639C-4A2B-B347-17A735A15CF7}"/>
              </a:ext>
            </a:extLst>
          </p:cNvPr>
          <p:cNvSpPr txBox="1">
            <a:spLocks/>
          </p:cNvSpPr>
          <p:nvPr/>
        </p:nvSpPr>
        <p:spPr>
          <a:xfrm>
            <a:off x="581190" y="1504557"/>
            <a:ext cx="56540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Целевая аудитория: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B12C0C-6B89-44FF-A3A8-1129451FEE9C}"/>
              </a:ext>
            </a:extLst>
          </p:cNvPr>
          <p:cNvSpPr txBox="1"/>
          <p:nvPr/>
        </p:nvSpPr>
        <p:spPr>
          <a:xfrm>
            <a:off x="581190" y="3502131"/>
            <a:ext cx="7440542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СТРОИМ СИСТЕМУ ДЛЯ РЕШЕНИЯ ЗАДАЧ ЦА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56AE46-9946-4430-B24F-E40F3729A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98" y="1102673"/>
            <a:ext cx="4494539" cy="25281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A217C0D-581C-4918-A994-5B7DB2C3158C}"/>
              </a:ext>
            </a:extLst>
          </p:cNvPr>
          <p:cNvSpPr txBox="1"/>
          <p:nvPr/>
        </p:nvSpPr>
        <p:spPr>
          <a:xfrm>
            <a:off x="565984" y="4346348"/>
            <a:ext cx="7429928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Построить дорожную карту создания системы оценки компетенций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казать как провести оценку компетенций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Показать как оценка компетенции способствует развитию аналитика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375A3F-826C-495C-A7F4-BDA913631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120" y="3089418"/>
            <a:ext cx="3599688" cy="23987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F5BF693-1061-4141-803B-CB70B599C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66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A181F14-7DCA-4781-9431-8FB0E7555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947" y="3644607"/>
            <a:ext cx="2026602" cy="92727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Кто оценивает?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Сравниваем и проверяем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CE9FA2C1-DAB1-418F-BE95-C4FDFB911BC6}"/>
              </a:ext>
            </a:extLst>
          </p:cNvPr>
          <p:cNvSpPr/>
          <p:nvPr/>
        </p:nvSpPr>
        <p:spPr>
          <a:xfrm>
            <a:off x="747669" y="1598546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9CB4F46-8CFA-4184-9651-1F9FF3A4E91E}"/>
              </a:ext>
            </a:extLst>
          </p:cNvPr>
          <p:cNvSpPr/>
          <p:nvPr/>
        </p:nvSpPr>
        <p:spPr>
          <a:xfrm>
            <a:off x="6497970" y="1833470"/>
            <a:ext cx="914400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E04DD11-CAED-4B41-A619-6A7C98E29609}"/>
              </a:ext>
            </a:extLst>
          </p:cNvPr>
          <p:cNvSpPr/>
          <p:nvPr/>
        </p:nvSpPr>
        <p:spPr>
          <a:xfrm>
            <a:off x="960243" y="3509042"/>
            <a:ext cx="914400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4B1C225-FF73-4CFC-825C-EAEA3ED19C55}"/>
              </a:ext>
            </a:extLst>
          </p:cNvPr>
          <p:cNvSpPr/>
          <p:nvPr/>
        </p:nvSpPr>
        <p:spPr>
          <a:xfrm>
            <a:off x="9928117" y="3391066"/>
            <a:ext cx="914400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E1701634-83ED-45EF-BDEA-6751BED24DCD}"/>
              </a:ext>
            </a:extLst>
          </p:cNvPr>
          <p:cNvSpPr txBox="1">
            <a:spLocks/>
          </p:cNvSpPr>
          <p:nvPr/>
        </p:nvSpPr>
        <p:spPr>
          <a:xfrm>
            <a:off x="8801748" y="1711292"/>
            <a:ext cx="3169920" cy="801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Дуга 15">
            <a:extLst>
              <a:ext uri="{FF2B5EF4-FFF2-40B4-BE49-F238E27FC236}">
                <a16:creationId xmlns:a16="http://schemas.microsoft.com/office/drawing/2014/main" id="{48FDFB07-7506-45B9-8597-69DD3508D7F5}"/>
              </a:ext>
            </a:extLst>
          </p:cNvPr>
          <p:cNvSpPr/>
          <p:nvPr/>
        </p:nvSpPr>
        <p:spPr>
          <a:xfrm rot="17581777">
            <a:off x="3259523" y="210068"/>
            <a:ext cx="3567954" cy="6650733"/>
          </a:xfrm>
          <a:prstGeom prst="arc">
            <a:avLst>
              <a:gd name="adj1" fmla="val 16366355"/>
              <a:gd name="adj2" fmla="val 1200141"/>
            </a:avLst>
          </a:prstGeom>
          <a:ln w="3810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уга 19">
            <a:extLst>
              <a:ext uri="{FF2B5EF4-FFF2-40B4-BE49-F238E27FC236}">
                <a16:creationId xmlns:a16="http://schemas.microsoft.com/office/drawing/2014/main" id="{20500898-2137-4EF8-BB3E-08097AAD586A}"/>
              </a:ext>
            </a:extLst>
          </p:cNvPr>
          <p:cNvSpPr/>
          <p:nvPr/>
        </p:nvSpPr>
        <p:spPr>
          <a:xfrm rot="21283001">
            <a:off x="5932337" y="2331948"/>
            <a:ext cx="3824034" cy="2286649"/>
          </a:xfrm>
          <a:prstGeom prst="arc">
            <a:avLst>
              <a:gd name="adj1" fmla="val 15832362"/>
              <a:gd name="adj2" fmla="val 324051"/>
            </a:avLst>
          </a:prstGeom>
          <a:ln w="3810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708F3071-6FF1-46AE-9745-C0C8644E1BB8}"/>
              </a:ext>
            </a:extLst>
          </p:cNvPr>
          <p:cNvSpPr txBox="1">
            <a:spLocks/>
          </p:cNvSpPr>
          <p:nvPr/>
        </p:nvSpPr>
        <p:spPr>
          <a:xfrm>
            <a:off x="8555366" y="1779757"/>
            <a:ext cx="3424726" cy="7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Кого оцениваем?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Оценку чего хотим получить?</a:t>
            </a:r>
          </a:p>
        </p:txBody>
      </p:sp>
      <p:sp>
        <p:nvSpPr>
          <p:cNvPr id="22" name="Дуга 21">
            <a:extLst>
              <a:ext uri="{FF2B5EF4-FFF2-40B4-BE49-F238E27FC236}">
                <a16:creationId xmlns:a16="http://schemas.microsoft.com/office/drawing/2014/main" id="{CE42E937-36A3-4914-93D1-914C0436D08E}"/>
              </a:ext>
            </a:extLst>
          </p:cNvPr>
          <p:cNvSpPr/>
          <p:nvPr/>
        </p:nvSpPr>
        <p:spPr>
          <a:xfrm rot="6274714">
            <a:off x="3948837" y="500689"/>
            <a:ext cx="2283147" cy="7781721"/>
          </a:xfrm>
          <a:prstGeom prst="arc">
            <a:avLst>
              <a:gd name="adj1" fmla="val 16448152"/>
              <a:gd name="adj2" fmla="val 4586423"/>
            </a:avLst>
          </a:prstGeom>
          <a:ln w="38100">
            <a:solidFill>
              <a:schemeClr val="accent1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7E4B9F00-404C-469D-959B-B1B70101CA9E}"/>
              </a:ext>
            </a:extLst>
          </p:cNvPr>
          <p:cNvSpPr/>
          <p:nvPr/>
        </p:nvSpPr>
        <p:spPr>
          <a:xfrm rot="413706">
            <a:off x="2138797" y="3893133"/>
            <a:ext cx="3269365" cy="945483"/>
          </a:xfrm>
          <a:custGeom>
            <a:avLst/>
            <a:gdLst>
              <a:gd name="connsiteX0" fmla="*/ 0 w 5547360"/>
              <a:gd name="connsiteY0" fmla="*/ 512306 h 988532"/>
              <a:gd name="connsiteX1" fmla="*/ 1280160 w 5547360"/>
              <a:gd name="connsiteY1" fmla="*/ 242 h 988532"/>
              <a:gd name="connsiteX2" fmla="*/ 2438400 w 5547360"/>
              <a:gd name="connsiteY2" fmla="*/ 439154 h 988532"/>
              <a:gd name="connsiteX3" fmla="*/ 3864864 w 5547360"/>
              <a:gd name="connsiteY3" fmla="*/ 987794 h 988532"/>
              <a:gd name="connsiteX4" fmla="*/ 5547360 w 5547360"/>
              <a:gd name="connsiteY4" fmla="*/ 317234 h 98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7360" h="988532">
                <a:moveTo>
                  <a:pt x="0" y="512306"/>
                </a:moveTo>
                <a:cubicBezTo>
                  <a:pt x="436880" y="262370"/>
                  <a:pt x="873760" y="12434"/>
                  <a:pt x="1280160" y="242"/>
                </a:cubicBezTo>
                <a:cubicBezTo>
                  <a:pt x="1686560" y="-11950"/>
                  <a:pt x="2438400" y="439154"/>
                  <a:pt x="2438400" y="439154"/>
                </a:cubicBezTo>
                <a:cubicBezTo>
                  <a:pt x="2869184" y="603746"/>
                  <a:pt x="3346704" y="1008114"/>
                  <a:pt x="3864864" y="987794"/>
                </a:cubicBezTo>
                <a:cubicBezTo>
                  <a:pt x="4383024" y="967474"/>
                  <a:pt x="4965192" y="642354"/>
                  <a:pt x="5547360" y="317234"/>
                </a:cubicBezTo>
              </a:path>
            </a:pathLst>
          </a:custGeom>
          <a:noFill/>
          <a:ln w="38100"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FDA93B8C-5736-42B1-9ADA-ED50D4443BE4}"/>
              </a:ext>
            </a:extLst>
          </p:cNvPr>
          <p:cNvSpPr txBox="1">
            <a:spLocks/>
          </p:cNvSpPr>
          <p:nvPr/>
        </p:nvSpPr>
        <p:spPr>
          <a:xfrm>
            <a:off x="8366931" y="3747536"/>
            <a:ext cx="1623530" cy="646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Что и как оценивать?</a:t>
            </a:r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BF631F93-F4A8-49D3-92E0-83ACF76DF1B3}"/>
              </a:ext>
            </a:extLst>
          </p:cNvPr>
          <p:cNvSpPr/>
          <p:nvPr/>
        </p:nvSpPr>
        <p:spPr>
          <a:xfrm rot="153995">
            <a:off x="6661667" y="3923282"/>
            <a:ext cx="3208584" cy="618221"/>
          </a:xfrm>
          <a:custGeom>
            <a:avLst/>
            <a:gdLst>
              <a:gd name="connsiteX0" fmla="*/ 0 w 5547360"/>
              <a:gd name="connsiteY0" fmla="*/ 512306 h 988532"/>
              <a:gd name="connsiteX1" fmla="*/ 1280160 w 5547360"/>
              <a:gd name="connsiteY1" fmla="*/ 242 h 988532"/>
              <a:gd name="connsiteX2" fmla="*/ 2438400 w 5547360"/>
              <a:gd name="connsiteY2" fmla="*/ 439154 h 988532"/>
              <a:gd name="connsiteX3" fmla="*/ 3864864 w 5547360"/>
              <a:gd name="connsiteY3" fmla="*/ 987794 h 988532"/>
              <a:gd name="connsiteX4" fmla="*/ 5547360 w 5547360"/>
              <a:gd name="connsiteY4" fmla="*/ 317234 h 98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7360" h="988532">
                <a:moveTo>
                  <a:pt x="0" y="512306"/>
                </a:moveTo>
                <a:cubicBezTo>
                  <a:pt x="436880" y="262370"/>
                  <a:pt x="873760" y="12434"/>
                  <a:pt x="1280160" y="242"/>
                </a:cubicBezTo>
                <a:cubicBezTo>
                  <a:pt x="1686560" y="-11950"/>
                  <a:pt x="2438400" y="439154"/>
                  <a:pt x="2438400" y="439154"/>
                </a:cubicBezTo>
                <a:cubicBezTo>
                  <a:pt x="2869184" y="603746"/>
                  <a:pt x="3346704" y="1008114"/>
                  <a:pt x="3864864" y="987794"/>
                </a:cubicBezTo>
                <a:cubicBezTo>
                  <a:pt x="4383024" y="967474"/>
                  <a:pt x="4965192" y="642354"/>
                  <a:pt x="5547360" y="317234"/>
                </a:cubicBezTo>
              </a:path>
            </a:pathLst>
          </a:custGeom>
          <a:noFill/>
          <a:ln w="38100"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9079ECC-D046-4145-8FB9-A3693743E84C}"/>
              </a:ext>
            </a:extLst>
          </p:cNvPr>
          <p:cNvSpPr/>
          <p:nvPr/>
        </p:nvSpPr>
        <p:spPr>
          <a:xfrm>
            <a:off x="5597601" y="3635907"/>
            <a:ext cx="914400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0803E827-951D-41DE-853B-F08E14EBFEEE}"/>
              </a:ext>
            </a:extLst>
          </p:cNvPr>
          <p:cNvSpPr/>
          <p:nvPr/>
        </p:nvSpPr>
        <p:spPr>
          <a:xfrm>
            <a:off x="8765497" y="4951545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id="{6B132617-25DA-452A-9F17-9835B97917F3}"/>
              </a:ext>
            </a:extLst>
          </p:cNvPr>
          <p:cNvSpPr txBox="1">
            <a:spLocks/>
          </p:cNvSpPr>
          <p:nvPr/>
        </p:nvSpPr>
        <p:spPr>
          <a:xfrm>
            <a:off x="1344066" y="5364464"/>
            <a:ext cx="2412636" cy="691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Рассчитываем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Получаем результат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1F85AD-6A87-405A-B4CD-DA5AF40E8448}"/>
              </a:ext>
            </a:extLst>
          </p:cNvPr>
          <p:cNvSpPr txBox="1"/>
          <p:nvPr/>
        </p:nvSpPr>
        <p:spPr>
          <a:xfrm>
            <a:off x="3213410" y="1738196"/>
            <a:ext cx="323138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Зачем оценивать?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Для кого?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Какие проблемы решить?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Объект 2">
            <a:extLst>
              <a:ext uri="{FF2B5EF4-FFF2-40B4-BE49-F238E27FC236}">
                <a16:creationId xmlns:a16="http://schemas.microsoft.com/office/drawing/2014/main" id="{DF86E07A-1EBA-4CBF-BDFE-13453D9FF5FF}"/>
              </a:ext>
            </a:extLst>
          </p:cNvPr>
          <p:cNvSpPr txBox="1">
            <a:spLocks/>
          </p:cNvSpPr>
          <p:nvPr/>
        </p:nvSpPr>
        <p:spPr>
          <a:xfrm>
            <a:off x="2908527" y="1439856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1</a:t>
            </a:r>
          </a:p>
        </p:txBody>
      </p:sp>
      <p:sp>
        <p:nvSpPr>
          <p:cNvPr id="41" name="Объект 2">
            <a:extLst>
              <a:ext uri="{FF2B5EF4-FFF2-40B4-BE49-F238E27FC236}">
                <a16:creationId xmlns:a16="http://schemas.microsoft.com/office/drawing/2014/main" id="{91671B64-DE80-4CAD-9FA8-FB3DA603089A}"/>
              </a:ext>
            </a:extLst>
          </p:cNvPr>
          <p:cNvSpPr txBox="1">
            <a:spLocks/>
          </p:cNvSpPr>
          <p:nvPr/>
        </p:nvSpPr>
        <p:spPr>
          <a:xfrm>
            <a:off x="8201345" y="1501096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2</a:t>
            </a:r>
          </a:p>
        </p:txBody>
      </p:sp>
      <p:sp>
        <p:nvSpPr>
          <p:cNvPr id="42" name="Объект 2">
            <a:extLst>
              <a:ext uri="{FF2B5EF4-FFF2-40B4-BE49-F238E27FC236}">
                <a16:creationId xmlns:a16="http://schemas.microsoft.com/office/drawing/2014/main" id="{57B411BE-FBC1-4BF1-B7E0-D09BAB0F5FA8}"/>
              </a:ext>
            </a:extLst>
          </p:cNvPr>
          <p:cNvSpPr txBox="1">
            <a:spLocks/>
          </p:cNvSpPr>
          <p:nvPr/>
        </p:nvSpPr>
        <p:spPr>
          <a:xfrm>
            <a:off x="7844368" y="3414653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3 </a:t>
            </a:r>
          </a:p>
        </p:txBody>
      </p:sp>
      <p:sp>
        <p:nvSpPr>
          <p:cNvPr id="43" name="Объект 2">
            <a:extLst>
              <a:ext uri="{FF2B5EF4-FFF2-40B4-BE49-F238E27FC236}">
                <a16:creationId xmlns:a16="http://schemas.microsoft.com/office/drawing/2014/main" id="{FE53941D-49CF-4547-9249-4F7A28669941}"/>
              </a:ext>
            </a:extLst>
          </p:cNvPr>
          <p:cNvSpPr txBox="1">
            <a:spLocks/>
          </p:cNvSpPr>
          <p:nvPr/>
        </p:nvSpPr>
        <p:spPr>
          <a:xfrm>
            <a:off x="3430825" y="3355944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4</a:t>
            </a:r>
          </a:p>
        </p:txBody>
      </p:sp>
      <p:sp>
        <p:nvSpPr>
          <p:cNvPr id="44" name="Объект 2">
            <a:extLst>
              <a:ext uri="{FF2B5EF4-FFF2-40B4-BE49-F238E27FC236}">
                <a16:creationId xmlns:a16="http://schemas.microsoft.com/office/drawing/2014/main" id="{F7891645-9676-4603-91A2-A814E26E9530}"/>
              </a:ext>
            </a:extLst>
          </p:cNvPr>
          <p:cNvSpPr txBox="1">
            <a:spLocks/>
          </p:cNvSpPr>
          <p:nvPr/>
        </p:nvSpPr>
        <p:spPr>
          <a:xfrm>
            <a:off x="1133222" y="4992618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5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6DFD9F65-EFAB-4532-9669-727003D68BE2}"/>
              </a:ext>
            </a:extLst>
          </p:cNvPr>
          <p:cNvSpPr txBox="1">
            <a:spLocks/>
          </p:cNvSpPr>
          <p:nvPr/>
        </p:nvSpPr>
        <p:spPr>
          <a:xfrm>
            <a:off x="3503264" y="5376018"/>
            <a:ext cx="2412636" cy="1045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Проверяем выполнение целей</a:t>
            </a:r>
          </a:p>
        </p:txBody>
      </p:sp>
      <p:sp>
        <p:nvSpPr>
          <p:cNvPr id="29" name="Номер слайда 7">
            <a:extLst>
              <a:ext uri="{FF2B5EF4-FFF2-40B4-BE49-F238E27FC236}">
                <a16:creationId xmlns:a16="http://schemas.microsoft.com/office/drawing/2014/main" id="{4358525D-DC1B-45B5-8B8A-9DFA8969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21</a:t>
            </a:fld>
            <a:endParaRPr lang="en-US" dirty="0"/>
          </a:p>
        </p:txBody>
      </p:sp>
      <p:sp>
        <p:nvSpPr>
          <p:cNvPr id="33" name="Дата 2">
            <a:extLst>
              <a:ext uri="{FF2B5EF4-FFF2-40B4-BE49-F238E27FC236}">
                <a16:creationId xmlns:a16="http://schemas.microsoft.com/office/drawing/2014/main" id="{27463778-8D1B-494C-B36F-D86EA3408A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36" name="Нижний колонтитул 3">
            <a:extLst>
              <a:ext uri="{FF2B5EF4-FFF2-40B4-BE49-F238E27FC236}">
                <a16:creationId xmlns:a16="http://schemas.microsoft.com/office/drawing/2014/main" id="{04236D6C-E320-4E67-A443-28C9188A8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37" name="Нижний колонтитул 3">
            <a:extLst>
              <a:ext uri="{FF2B5EF4-FFF2-40B4-BE49-F238E27FC236}">
                <a16:creationId xmlns:a16="http://schemas.microsoft.com/office/drawing/2014/main" id="{E224EA80-19B1-418B-A703-D6E038C6949D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E29CB1A6-ADCD-4D07-81AB-7483036B1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>
                <a:cs typeface="Calibri" panose="020F0502020204030204" pitchFamily="34" charset="0"/>
              </a:rPr>
              <a:t>СТРОИМ дорожную карту: пять шагов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BB0F8C7-72F6-46C4-AA6B-EAE9A7829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9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A181F14-7DCA-4781-9431-8FB0E7555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947" y="3644607"/>
            <a:ext cx="2026602" cy="92727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Кто оценивает?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Сравниваем и проверяем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CE9FA2C1-DAB1-418F-BE95-C4FDFB911BC6}"/>
              </a:ext>
            </a:extLst>
          </p:cNvPr>
          <p:cNvSpPr/>
          <p:nvPr/>
        </p:nvSpPr>
        <p:spPr>
          <a:xfrm>
            <a:off x="747669" y="1598546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9CB4F46-8CFA-4184-9651-1F9FF3A4E91E}"/>
              </a:ext>
            </a:extLst>
          </p:cNvPr>
          <p:cNvSpPr/>
          <p:nvPr/>
        </p:nvSpPr>
        <p:spPr>
          <a:xfrm>
            <a:off x="6497970" y="1833470"/>
            <a:ext cx="914400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E04DD11-CAED-4B41-A619-6A7C98E29609}"/>
              </a:ext>
            </a:extLst>
          </p:cNvPr>
          <p:cNvSpPr/>
          <p:nvPr/>
        </p:nvSpPr>
        <p:spPr>
          <a:xfrm>
            <a:off x="960243" y="3509042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4B1C225-FF73-4CFC-825C-EAEA3ED19C55}"/>
              </a:ext>
            </a:extLst>
          </p:cNvPr>
          <p:cNvSpPr/>
          <p:nvPr/>
        </p:nvSpPr>
        <p:spPr>
          <a:xfrm>
            <a:off x="9882484" y="3391952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E1701634-83ED-45EF-BDEA-6751BED24DCD}"/>
              </a:ext>
            </a:extLst>
          </p:cNvPr>
          <p:cNvSpPr txBox="1">
            <a:spLocks/>
          </p:cNvSpPr>
          <p:nvPr/>
        </p:nvSpPr>
        <p:spPr>
          <a:xfrm>
            <a:off x="8801748" y="1711292"/>
            <a:ext cx="3169920" cy="801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Дуга 15">
            <a:extLst>
              <a:ext uri="{FF2B5EF4-FFF2-40B4-BE49-F238E27FC236}">
                <a16:creationId xmlns:a16="http://schemas.microsoft.com/office/drawing/2014/main" id="{48FDFB07-7506-45B9-8597-69DD3508D7F5}"/>
              </a:ext>
            </a:extLst>
          </p:cNvPr>
          <p:cNvSpPr/>
          <p:nvPr/>
        </p:nvSpPr>
        <p:spPr>
          <a:xfrm rot="17581777">
            <a:off x="3259523" y="210068"/>
            <a:ext cx="3567954" cy="6650733"/>
          </a:xfrm>
          <a:prstGeom prst="arc">
            <a:avLst>
              <a:gd name="adj1" fmla="val 16366355"/>
              <a:gd name="adj2" fmla="val 1200141"/>
            </a:avLst>
          </a:prstGeom>
          <a:ln w="3810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уга 19">
            <a:extLst>
              <a:ext uri="{FF2B5EF4-FFF2-40B4-BE49-F238E27FC236}">
                <a16:creationId xmlns:a16="http://schemas.microsoft.com/office/drawing/2014/main" id="{20500898-2137-4EF8-BB3E-08097AAD586A}"/>
              </a:ext>
            </a:extLst>
          </p:cNvPr>
          <p:cNvSpPr/>
          <p:nvPr/>
        </p:nvSpPr>
        <p:spPr>
          <a:xfrm rot="21283001">
            <a:off x="5932337" y="2331948"/>
            <a:ext cx="3824034" cy="2286649"/>
          </a:xfrm>
          <a:prstGeom prst="arc">
            <a:avLst>
              <a:gd name="adj1" fmla="val 15832362"/>
              <a:gd name="adj2" fmla="val 324051"/>
            </a:avLst>
          </a:prstGeom>
          <a:ln w="3810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708F3071-6FF1-46AE-9745-C0C8644E1BB8}"/>
              </a:ext>
            </a:extLst>
          </p:cNvPr>
          <p:cNvSpPr txBox="1">
            <a:spLocks/>
          </p:cNvSpPr>
          <p:nvPr/>
        </p:nvSpPr>
        <p:spPr>
          <a:xfrm>
            <a:off x="8555366" y="1779757"/>
            <a:ext cx="3424726" cy="7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Кого оцениваем?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Оценку чего хотим получить?</a:t>
            </a:r>
          </a:p>
        </p:txBody>
      </p:sp>
      <p:sp>
        <p:nvSpPr>
          <p:cNvPr id="22" name="Дуга 21">
            <a:extLst>
              <a:ext uri="{FF2B5EF4-FFF2-40B4-BE49-F238E27FC236}">
                <a16:creationId xmlns:a16="http://schemas.microsoft.com/office/drawing/2014/main" id="{CE42E937-36A3-4914-93D1-914C0436D08E}"/>
              </a:ext>
            </a:extLst>
          </p:cNvPr>
          <p:cNvSpPr/>
          <p:nvPr/>
        </p:nvSpPr>
        <p:spPr>
          <a:xfrm rot="6274714">
            <a:off x="3948837" y="500689"/>
            <a:ext cx="2283147" cy="7781721"/>
          </a:xfrm>
          <a:prstGeom prst="arc">
            <a:avLst>
              <a:gd name="adj1" fmla="val 16448152"/>
              <a:gd name="adj2" fmla="val 4586423"/>
            </a:avLst>
          </a:prstGeom>
          <a:ln w="38100">
            <a:solidFill>
              <a:schemeClr val="accent1">
                <a:lumMod val="75000"/>
              </a:schemeClr>
            </a:solidFill>
            <a:prstDash val="sysDash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7E4B9F00-404C-469D-959B-B1B70101CA9E}"/>
              </a:ext>
            </a:extLst>
          </p:cNvPr>
          <p:cNvSpPr/>
          <p:nvPr/>
        </p:nvSpPr>
        <p:spPr>
          <a:xfrm rot="413706">
            <a:off x="2138797" y="3893133"/>
            <a:ext cx="3269365" cy="945483"/>
          </a:xfrm>
          <a:custGeom>
            <a:avLst/>
            <a:gdLst>
              <a:gd name="connsiteX0" fmla="*/ 0 w 5547360"/>
              <a:gd name="connsiteY0" fmla="*/ 512306 h 988532"/>
              <a:gd name="connsiteX1" fmla="*/ 1280160 w 5547360"/>
              <a:gd name="connsiteY1" fmla="*/ 242 h 988532"/>
              <a:gd name="connsiteX2" fmla="*/ 2438400 w 5547360"/>
              <a:gd name="connsiteY2" fmla="*/ 439154 h 988532"/>
              <a:gd name="connsiteX3" fmla="*/ 3864864 w 5547360"/>
              <a:gd name="connsiteY3" fmla="*/ 987794 h 988532"/>
              <a:gd name="connsiteX4" fmla="*/ 5547360 w 5547360"/>
              <a:gd name="connsiteY4" fmla="*/ 317234 h 98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7360" h="988532">
                <a:moveTo>
                  <a:pt x="0" y="512306"/>
                </a:moveTo>
                <a:cubicBezTo>
                  <a:pt x="436880" y="262370"/>
                  <a:pt x="873760" y="12434"/>
                  <a:pt x="1280160" y="242"/>
                </a:cubicBezTo>
                <a:cubicBezTo>
                  <a:pt x="1686560" y="-11950"/>
                  <a:pt x="2438400" y="439154"/>
                  <a:pt x="2438400" y="439154"/>
                </a:cubicBezTo>
                <a:cubicBezTo>
                  <a:pt x="2869184" y="603746"/>
                  <a:pt x="3346704" y="1008114"/>
                  <a:pt x="3864864" y="987794"/>
                </a:cubicBezTo>
                <a:cubicBezTo>
                  <a:pt x="4383024" y="967474"/>
                  <a:pt x="4965192" y="642354"/>
                  <a:pt x="5547360" y="317234"/>
                </a:cubicBezTo>
              </a:path>
            </a:pathLst>
          </a:custGeom>
          <a:ln w="38100">
            <a:solidFill>
              <a:schemeClr val="accent1">
                <a:lumMod val="75000"/>
              </a:schemeClr>
            </a:solidFill>
            <a:prstDash val="sysDash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FDA93B8C-5736-42B1-9ADA-ED50D4443BE4}"/>
              </a:ext>
            </a:extLst>
          </p:cNvPr>
          <p:cNvSpPr txBox="1">
            <a:spLocks/>
          </p:cNvSpPr>
          <p:nvPr/>
        </p:nvSpPr>
        <p:spPr>
          <a:xfrm>
            <a:off x="8366931" y="3747536"/>
            <a:ext cx="1623530" cy="646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Что и как оценивать?</a:t>
            </a:r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BF631F93-F4A8-49D3-92E0-83ACF76DF1B3}"/>
              </a:ext>
            </a:extLst>
          </p:cNvPr>
          <p:cNvSpPr/>
          <p:nvPr/>
        </p:nvSpPr>
        <p:spPr>
          <a:xfrm rot="153995">
            <a:off x="6661667" y="3923282"/>
            <a:ext cx="3208584" cy="618221"/>
          </a:xfrm>
          <a:custGeom>
            <a:avLst/>
            <a:gdLst>
              <a:gd name="connsiteX0" fmla="*/ 0 w 5547360"/>
              <a:gd name="connsiteY0" fmla="*/ 512306 h 988532"/>
              <a:gd name="connsiteX1" fmla="*/ 1280160 w 5547360"/>
              <a:gd name="connsiteY1" fmla="*/ 242 h 988532"/>
              <a:gd name="connsiteX2" fmla="*/ 2438400 w 5547360"/>
              <a:gd name="connsiteY2" fmla="*/ 439154 h 988532"/>
              <a:gd name="connsiteX3" fmla="*/ 3864864 w 5547360"/>
              <a:gd name="connsiteY3" fmla="*/ 987794 h 988532"/>
              <a:gd name="connsiteX4" fmla="*/ 5547360 w 5547360"/>
              <a:gd name="connsiteY4" fmla="*/ 317234 h 98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7360" h="988532">
                <a:moveTo>
                  <a:pt x="0" y="512306"/>
                </a:moveTo>
                <a:cubicBezTo>
                  <a:pt x="436880" y="262370"/>
                  <a:pt x="873760" y="12434"/>
                  <a:pt x="1280160" y="242"/>
                </a:cubicBezTo>
                <a:cubicBezTo>
                  <a:pt x="1686560" y="-11950"/>
                  <a:pt x="2438400" y="439154"/>
                  <a:pt x="2438400" y="439154"/>
                </a:cubicBezTo>
                <a:cubicBezTo>
                  <a:pt x="2869184" y="603746"/>
                  <a:pt x="3346704" y="1008114"/>
                  <a:pt x="3864864" y="987794"/>
                </a:cubicBezTo>
                <a:cubicBezTo>
                  <a:pt x="4383024" y="967474"/>
                  <a:pt x="4965192" y="642354"/>
                  <a:pt x="5547360" y="317234"/>
                </a:cubicBezTo>
              </a:path>
            </a:pathLst>
          </a:custGeom>
          <a:ln w="38100">
            <a:solidFill>
              <a:schemeClr val="accent1">
                <a:lumMod val="75000"/>
              </a:schemeClr>
            </a:solidFill>
            <a:prstDash val="sysDash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9079ECC-D046-4145-8FB9-A3693743E84C}"/>
              </a:ext>
            </a:extLst>
          </p:cNvPr>
          <p:cNvSpPr/>
          <p:nvPr/>
        </p:nvSpPr>
        <p:spPr>
          <a:xfrm>
            <a:off x="5597601" y="3635907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0803E827-951D-41DE-853B-F08E14EBFEEE}"/>
              </a:ext>
            </a:extLst>
          </p:cNvPr>
          <p:cNvSpPr/>
          <p:nvPr/>
        </p:nvSpPr>
        <p:spPr>
          <a:xfrm>
            <a:off x="8765497" y="4951545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id="{6B132617-25DA-452A-9F17-9835B97917F3}"/>
              </a:ext>
            </a:extLst>
          </p:cNvPr>
          <p:cNvSpPr txBox="1">
            <a:spLocks/>
          </p:cNvSpPr>
          <p:nvPr/>
        </p:nvSpPr>
        <p:spPr>
          <a:xfrm>
            <a:off x="1344066" y="5364464"/>
            <a:ext cx="2412636" cy="691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Рассчитываем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Получаем результат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1F85AD-6A87-405A-B4CD-DA5AF40E8448}"/>
              </a:ext>
            </a:extLst>
          </p:cNvPr>
          <p:cNvSpPr txBox="1"/>
          <p:nvPr/>
        </p:nvSpPr>
        <p:spPr>
          <a:xfrm>
            <a:off x="3213410" y="1738196"/>
            <a:ext cx="323138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Зачем оценивать?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Для кого?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Какие проблемы решить?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Объект 2">
            <a:extLst>
              <a:ext uri="{FF2B5EF4-FFF2-40B4-BE49-F238E27FC236}">
                <a16:creationId xmlns:a16="http://schemas.microsoft.com/office/drawing/2014/main" id="{DF86E07A-1EBA-4CBF-BDFE-13453D9FF5FF}"/>
              </a:ext>
            </a:extLst>
          </p:cNvPr>
          <p:cNvSpPr txBox="1">
            <a:spLocks/>
          </p:cNvSpPr>
          <p:nvPr/>
        </p:nvSpPr>
        <p:spPr>
          <a:xfrm>
            <a:off x="2908527" y="1439856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1</a:t>
            </a:r>
          </a:p>
        </p:txBody>
      </p:sp>
      <p:sp>
        <p:nvSpPr>
          <p:cNvPr id="41" name="Объект 2">
            <a:extLst>
              <a:ext uri="{FF2B5EF4-FFF2-40B4-BE49-F238E27FC236}">
                <a16:creationId xmlns:a16="http://schemas.microsoft.com/office/drawing/2014/main" id="{91671B64-DE80-4CAD-9FA8-FB3DA603089A}"/>
              </a:ext>
            </a:extLst>
          </p:cNvPr>
          <p:cNvSpPr txBox="1">
            <a:spLocks/>
          </p:cNvSpPr>
          <p:nvPr/>
        </p:nvSpPr>
        <p:spPr>
          <a:xfrm>
            <a:off x="8201345" y="1501096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2</a:t>
            </a:r>
          </a:p>
        </p:txBody>
      </p:sp>
      <p:sp>
        <p:nvSpPr>
          <p:cNvPr id="42" name="Объект 2">
            <a:extLst>
              <a:ext uri="{FF2B5EF4-FFF2-40B4-BE49-F238E27FC236}">
                <a16:creationId xmlns:a16="http://schemas.microsoft.com/office/drawing/2014/main" id="{57B411BE-FBC1-4BF1-B7E0-D09BAB0F5FA8}"/>
              </a:ext>
            </a:extLst>
          </p:cNvPr>
          <p:cNvSpPr txBox="1">
            <a:spLocks/>
          </p:cNvSpPr>
          <p:nvPr/>
        </p:nvSpPr>
        <p:spPr>
          <a:xfrm>
            <a:off x="7844368" y="3414653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3 </a:t>
            </a:r>
          </a:p>
        </p:txBody>
      </p:sp>
      <p:sp>
        <p:nvSpPr>
          <p:cNvPr id="43" name="Объект 2">
            <a:extLst>
              <a:ext uri="{FF2B5EF4-FFF2-40B4-BE49-F238E27FC236}">
                <a16:creationId xmlns:a16="http://schemas.microsoft.com/office/drawing/2014/main" id="{FE53941D-49CF-4547-9249-4F7A28669941}"/>
              </a:ext>
            </a:extLst>
          </p:cNvPr>
          <p:cNvSpPr txBox="1">
            <a:spLocks/>
          </p:cNvSpPr>
          <p:nvPr/>
        </p:nvSpPr>
        <p:spPr>
          <a:xfrm>
            <a:off x="3430825" y="3355944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4</a:t>
            </a:r>
          </a:p>
        </p:txBody>
      </p:sp>
      <p:sp>
        <p:nvSpPr>
          <p:cNvPr id="44" name="Объект 2">
            <a:extLst>
              <a:ext uri="{FF2B5EF4-FFF2-40B4-BE49-F238E27FC236}">
                <a16:creationId xmlns:a16="http://schemas.microsoft.com/office/drawing/2014/main" id="{F7891645-9676-4603-91A2-A814E26E9530}"/>
              </a:ext>
            </a:extLst>
          </p:cNvPr>
          <p:cNvSpPr txBox="1">
            <a:spLocks/>
          </p:cNvSpPr>
          <p:nvPr/>
        </p:nvSpPr>
        <p:spPr>
          <a:xfrm>
            <a:off x="1133222" y="4992618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5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6DFD9F65-EFAB-4532-9669-727003D68BE2}"/>
              </a:ext>
            </a:extLst>
          </p:cNvPr>
          <p:cNvSpPr txBox="1">
            <a:spLocks/>
          </p:cNvSpPr>
          <p:nvPr/>
        </p:nvSpPr>
        <p:spPr>
          <a:xfrm>
            <a:off x="3503264" y="5376018"/>
            <a:ext cx="2412636" cy="1045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Проверяем выполнение целей</a:t>
            </a:r>
          </a:p>
        </p:txBody>
      </p:sp>
      <p:sp>
        <p:nvSpPr>
          <p:cNvPr id="29" name="Номер слайда 7">
            <a:extLst>
              <a:ext uri="{FF2B5EF4-FFF2-40B4-BE49-F238E27FC236}">
                <a16:creationId xmlns:a16="http://schemas.microsoft.com/office/drawing/2014/main" id="{4358525D-DC1B-45B5-8B8A-9DFA8969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 dirty="0"/>
          </a:p>
        </p:txBody>
      </p:sp>
      <p:sp>
        <p:nvSpPr>
          <p:cNvPr id="33" name="Дата 2">
            <a:extLst>
              <a:ext uri="{FF2B5EF4-FFF2-40B4-BE49-F238E27FC236}">
                <a16:creationId xmlns:a16="http://schemas.microsoft.com/office/drawing/2014/main" id="{27463778-8D1B-494C-B36F-D86EA3408A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36" name="Нижний колонтитул 3">
            <a:extLst>
              <a:ext uri="{FF2B5EF4-FFF2-40B4-BE49-F238E27FC236}">
                <a16:creationId xmlns:a16="http://schemas.microsoft.com/office/drawing/2014/main" id="{04236D6C-E320-4E67-A443-28C9188A8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37" name="Нижний колонтитул 3">
            <a:extLst>
              <a:ext uri="{FF2B5EF4-FFF2-40B4-BE49-F238E27FC236}">
                <a16:creationId xmlns:a16="http://schemas.microsoft.com/office/drawing/2014/main" id="{E224EA80-19B1-418B-A703-D6E038C6949D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E29CB1A6-ADCD-4D07-81AB-7483036B1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>
                <a:cs typeface="Calibri" panose="020F0502020204030204" pitchFamily="34" charset="0"/>
              </a:rPr>
              <a:t>СТРОИМ дорожную карту: шаг</a:t>
            </a:r>
            <a:r>
              <a:rPr lang="en-US" dirty="0">
                <a:cs typeface="Calibri" panose="020F0502020204030204" pitchFamily="34" charset="0"/>
              </a:rPr>
              <a:t> 1</a:t>
            </a:r>
            <a:endParaRPr lang="ru-RU" dirty="0">
              <a:cs typeface="Calibri" panose="020F0502020204030204" pitchFamily="34" charset="0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BB0F8C7-72F6-46C4-AA6B-EAE9A7829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63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31EBE-100F-43E6-9A73-7F0FB66B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35895"/>
            <a:ext cx="11029616" cy="583305"/>
          </a:xfrm>
        </p:spPr>
        <p:txBody>
          <a:bodyPr>
            <a:noAutofit/>
          </a:bodyPr>
          <a:lstStyle/>
          <a:p>
            <a:r>
              <a:rPr lang="ru-RU" sz="2900" dirty="0">
                <a:cs typeface="Calibri" panose="020F0502020204030204" pitchFamily="34" charset="0"/>
              </a:rPr>
              <a:t>ШАГ 1. Как повышают компетенции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97E3A4C-D939-43C6-9F1A-E66B149E6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7783" y="5286981"/>
            <a:ext cx="2733675" cy="6000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lnSpc>
                <a:spcPct val="95000"/>
              </a:lnSpc>
              <a:spcBef>
                <a:spcPct val="11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20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1pPr>
            <a:lvl2pPr marL="411163" indent="-176213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2pPr>
            <a:lvl3pPr marL="576263" indent="-163513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3pPr>
            <a:lvl4pPr marL="750888" indent="-173038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4pPr>
            <a:lvl5pPr marL="9175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5pPr>
            <a:lvl6pPr marL="13747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6pPr>
            <a:lvl7pPr marL="18319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7pPr>
            <a:lvl8pPr marL="22891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8pPr>
            <a:lvl9pPr marL="27463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rgbClr val="DCD8DC"/>
              </a:buClr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Аналитик-специалист</a:t>
            </a:r>
            <a:endParaRPr lang="en-US" dirty="0">
              <a:solidFill>
                <a:srgbClr val="6997AF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ADD886F-667E-4E8D-BCBA-D937DF377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744" y="4244923"/>
            <a:ext cx="2628900" cy="6000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lnSpc>
                <a:spcPct val="95000"/>
              </a:lnSpc>
              <a:spcBef>
                <a:spcPct val="11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20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1pPr>
            <a:lvl2pPr marL="411163" indent="-176213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2pPr>
            <a:lvl3pPr marL="576263" indent="-163513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3pPr>
            <a:lvl4pPr marL="750888" indent="-173038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4pPr>
            <a:lvl5pPr marL="9175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5pPr>
            <a:lvl6pPr marL="13747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6pPr>
            <a:lvl7pPr marL="18319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7pPr>
            <a:lvl8pPr marL="22891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8pPr>
            <a:lvl9pPr marL="27463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rgbClr val="DCD8DC"/>
              </a:buClr>
              <a:buNone/>
            </a:pP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Старший аналитик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AED01771-F76B-4942-9873-731FA232F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4935" y="2902341"/>
            <a:ext cx="2628900" cy="6000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lnSpc>
                <a:spcPct val="95000"/>
              </a:lnSpc>
              <a:spcBef>
                <a:spcPct val="11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20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1pPr>
            <a:lvl2pPr marL="411163" indent="-176213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2pPr>
            <a:lvl3pPr marL="576263" indent="-163513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3pPr>
            <a:lvl4pPr marL="750888" indent="-173038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4pPr>
            <a:lvl5pPr marL="9175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5pPr>
            <a:lvl6pPr marL="13747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6pPr>
            <a:lvl7pPr marL="18319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7pPr>
            <a:lvl8pPr marL="22891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8pPr>
            <a:lvl9pPr marL="27463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rgbClr val="DCD8DC"/>
              </a:buClr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Аналитик-эксперт</a:t>
            </a:r>
            <a:endParaRPr lang="en-US" dirty="0">
              <a:solidFill>
                <a:srgbClr val="6997AF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FEA720E-BB90-4466-B5D4-0241E5508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086" y="4004565"/>
            <a:ext cx="2968312" cy="122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lnSpc>
                <a:spcPct val="95000"/>
              </a:lnSpc>
              <a:spcBef>
                <a:spcPct val="11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20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1pPr>
            <a:lvl2pPr marL="411163" indent="-176213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2pPr>
            <a:lvl3pPr marL="576263" indent="-163513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3pPr>
            <a:lvl4pPr marL="750888" indent="-173038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4pPr>
            <a:lvl5pPr marL="9175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5pPr>
            <a:lvl6pPr marL="13747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6pPr>
            <a:lvl7pPr marL="18319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7pPr>
            <a:lvl8pPr marL="22891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8pPr>
            <a:lvl9pPr marL="27463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rgbClr val="DCD8DC"/>
              </a:buClr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Работы по алгоритму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DCD8DC"/>
              </a:buClr>
              <a:buNone/>
            </a:pPr>
            <a:r>
              <a:rPr lang="ru-RU" dirty="0">
                <a:solidFill>
                  <a:srgbClr val="6997A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вход: пример,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DCD8DC"/>
              </a:buClr>
              <a:buNone/>
            </a:pPr>
            <a:r>
              <a:rPr lang="ru-RU" dirty="0">
                <a:solidFill>
                  <a:srgbClr val="6997A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шаблон, инструкция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rgbClr val="DCD8DC"/>
              </a:buClr>
              <a:buNone/>
            </a:pPr>
            <a:endParaRPr lang="en-US" sz="1800" dirty="0">
              <a:solidFill>
                <a:srgbClr val="6997AF">
                  <a:lumMod val="75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99572317-021C-4721-9841-A01DA7C81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010" y="3111045"/>
            <a:ext cx="2819399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lnSpc>
                <a:spcPct val="95000"/>
              </a:lnSpc>
              <a:spcBef>
                <a:spcPct val="11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20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1pPr>
            <a:lvl2pPr marL="411163" indent="-176213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2pPr>
            <a:lvl3pPr marL="576263" indent="-163513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3pPr>
            <a:lvl4pPr marL="750888" indent="-173038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4pPr>
            <a:lvl5pPr marL="9175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5pPr>
            <a:lvl6pPr marL="13747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6pPr>
            <a:lvl7pPr marL="18319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7pPr>
            <a:lvl8pPr marL="22891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8pPr>
            <a:lvl9pPr marL="27463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rgbClr val="DCD8DC"/>
              </a:buClr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Работы по результату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DCD8DC"/>
              </a:buClr>
              <a:buNone/>
            </a:pPr>
            <a:r>
              <a:rPr lang="ru-RU" dirty="0">
                <a:solidFill>
                  <a:srgbClr val="6997A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Результат: единичное решение, пример</a:t>
            </a:r>
            <a:endParaRPr lang="en-US" dirty="0">
              <a:solidFill>
                <a:srgbClr val="6997AF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5A4D2A8C-DAED-4FD7-A9AE-ED01CAF0A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359" y="1636472"/>
            <a:ext cx="2676525" cy="105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lnSpc>
                <a:spcPct val="95000"/>
              </a:lnSpc>
              <a:spcBef>
                <a:spcPct val="11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20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1pPr>
            <a:lvl2pPr marL="411163" indent="-176213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2pPr>
            <a:lvl3pPr marL="576263" indent="-163513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3pPr>
            <a:lvl4pPr marL="750888" indent="-173038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4pPr>
            <a:lvl5pPr marL="9175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5pPr>
            <a:lvl6pPr marL="13747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6pPr>
            <a:lvl7pPr marL="18319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7pPr>
            <a:lvl8pPr marL="22891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8pPr>
            <a:lvl9pPr marL="27463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rgbClr val="DCD8DC"/>
              </a:buClr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Работы по проблеме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DCD8DC"/>
              </a:buClr>
              <a:buNone/>
            </a:pPr>
            <a:r>
              <a:rPr lang="ru-RU" dirty="0">
                <a:solidFill>
                  <a:srgbClr val="6997A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Результат: разработка технологии, шаблона</a:t>
            </a:r>
            <a:endParaRPr lang="en-US" dirty="0">
              <a:solidFill>
                <a:srgbClr val="6997AF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22281F13-0148-4E81-94C1-33ABE29C6C16}"/>
              </a:ext>
            </a:extLst>
          </p:cNvPr>
          <p:cNvSpPr/>
          <p:nvPr/>
        </p:nvSpPr>
        <p:spPr>
          <a:xfrm rot="5851653">
            <a:off x="3211272" y="3498874"/>
            <a:ext cx="1891145" cy="2537823"/>
          </a:xfrm>
          <a:prstGeom prst="arc">
            <a:avLst>
              <a:gd name="adj1" fmla="val 16147430"/>
              <a:gd name="adj2" fmla="val 0"/>
            </a:avLst>
          </a:prstGeom>
          <a:ln w="38100"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/>
              <a:ea typeface="ＭＳ Ｐゴシック"/>
            </a:endParaRPr>
          </a:p>
        </p:txBody>
      </p:sp>
      <p:sp>
        <p:nvSpPr>
          <p:cNvPr id="14" name="Дуга 13">
            <a:extLst>
              <a:ext uri="{FF2B5EF4-FFF2-40B4-BE49-F238E27FC236}">
                <a16:creationId xmlns:a16="http://schemas.microsoft.com/office/drawing/2014/main" id="{B04E5E44-BB46-44CA-8161-328AF4AC69E1}"/>
              </a:ext>
            </a:extLst>
          </p:cNvPr>
          <p:cNvSpPr/>
          <p:nvPr/>
        </p:nvSpPr>
        <p:spPr>
          <a:xfrm rot="5851653">
            <a:off x="6705056" y="2217925"/>
            <a:ext cx="1891145" cy="2537823"/>
          </a:xfrm>
          <a:prstGeom prst="arc">
            <a:avLst>
              <a:gd name="adj1" fmla="val 16147430"/>
              <a:gd name="adj2" fmla="val 0"/>
            </a:avLst>
          </a:prstGeom>
          <a:ln w="38100"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/>
              <a:ea typeface="ＭＳ Ｐゴシック"/>
            </a:endParaRPr>
          </a:p>
        </p:txBody>
      </p:sp>
      <p:cxnSp>
        <p:nvCxnSpPr>
          <p:cNvPr id="15" name="Соединительная линия уступом 48">
            <a:extLst>
              <a:ext uri="{FF2B5EF4-FFF2-40B4-BE49-F238E27FC236}">
                <a16:creationId xmlns:a16="http://schemas.microsoft.com/office/drawing/2014/main" id="{45553DF1-2D57-4FE0-A8AE-ED7CFB1FC3BB}"/>
              </a:ext>
            </a:extLst>
          </p:cNvPr>
          <p:cNvCxnSpPr>
            <a:cxnSpLocks/>
            <a:stCxn id="12" idx="1"/>
          </p:cNvCxnSpPr>
          <p:nvPr/>
        </p:nvCxnSpPr>
        <p:spPr>
          <a:xfrm rot="10800000" flipV="1">
            <a:off x="2316383" y="2165317"/>
            <a:ext cx="5888976" cy="1768426"/>
          </a:xfrm>
          <a:prstGeom prst="bentConnector3">
            <a:avLst>
              <a:gd name="adj1" fmla="val 99957"/>
            </a:avLst>
          </a:prstGeom>
          <a:ln w="285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60">
            <a:extLst>
              <a:ext uri="{FF2B5EF4-FFF2-40B4-BE49-F238E27FC236}">
                <a16:creationId xmlns:a16="http://schemas.microsoft.com/office/drawing/2014/main" id="{B8EE00B3-EA1B-4524-AE05-04A0EBA81152}"/>
              </a:ext>
            </a:extLst>
          </p:cNvPr>
          <p:cNvCxnSpPr>
            <a:cxnSpLocks/>
          </p:cNvCxnSpPr>
          <p:nvPr/>
        </p:nvCxnSpPr>
        <p:spPr>
          <a:xfrm rot="10800000" flipV="1">
            <a:off x="2698796" y="3664130"/>
            <a:ext cx="1591894" cy="437566"/>
          </a:xfrm>
          <a:prstGeom prst="bentConnector3">
            <a:avLst>
              <a:gd name="adj1" fmla="val 100436"/>
            </a:avLst>
          </a:prstGeom>
          <a:ln w="285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3">
            <a:extLst>
              <a:ext uri="{FF2B5EF4-FFF2-40B4-BE49-F238E27FC236}">
                <a16:creationId xmlns:a16="http://schemas.microsoft.com/office/drawing/2014/main" id="{2DA1103F-2D53-48CF-8594-0690FEEB3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7145" y="5184290"/>
            <a:ext cx="2733675" cy="60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lnSpc>
                <a:spcPct val="95000"/>
              </a:lnSpc>
              <a:spcBef>
                <a:spcPct val="11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20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1pPr>
            <a:lvl2pPr marL="411163" indent="-176213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2pPr>
            <a:lvl3pPr marL="576263" indent="-163513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3pPr>
            <a:lvl4pPr marL="750888" indent="-173038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4pPr>
            <a:lvl5pPr marL="9175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5pPr>
            <a:lvl6pPr marL="13747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6pPr>
            <a:lvl7pPr marL="18319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7pPr>
            <a:lvl8pPr marL="22891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8pPr>
            <a:lvl9pPr marL="27463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rgbClr val="DCD8DC"/>
              </a:buClr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Рост компетенции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F0F29382-D446-452F-A077-6653286B8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2816" y="3886627"/>
            <a:ext cx="2324099" cy="60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lnSpc>
                <a:spcPct val="95000"/>
              </a:lnSpc>
              <a:spcBef>
                <a:spcPct val="11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20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1pPr>
            <a:lvl2pPr marL="411163" indent="-176213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2pPr>
            <a:lvl3pPr marL="576263" indent="-163513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3pPr>
            <a:lvl4pPr marL="750888" indent="-173038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4pPr>
            <a:lvl5pPr marL="9175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5pPr>
            <a:lvl6pPr marL="13747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6pPr>
            <a:lvl7pPr marL="18319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7pPr>
            <a:lvl8pPr marL="22891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8pPr>
            <a:lvl9pPr marL="27463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rgbClr val="DCD8DC"/>
              </a:buClr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Рост компетенции</a:t>
            </a:r>
          </a:p>
        </p:txBody>
      </p:sp>
      <p:cxnSp>
        <p:nvCxnSpPr>
          <p:cNvPr id="28" name="Соединительная линия уступом 60">
            <a:extLst>
              <a:ext uri="{FF2B5EF4-FFF2-40B4-BE49-F238E27FC236}">
                <a16:creationId xmlns:a16="http://schemas.microsoft.com/office/drawing/2014/main" id="{4564023A-3D78-498A-875A-020073FAFB2C}"/>
              </a:ext>
            </a:extLst>
          </p:cNvPr>
          <p:cNvCxnSpPr>
            <a:cxnSpLocks/>
            <a:endCxn id="11" idx="0"/>
          </p:cNvCxnSpPr>
          <p:nvPr/>
        </p:nvCxnSpPr>
        <p:spPr>
          <a:xfrm rot="10800000" flipV="1">
            <a:off x="6141710" y="2642469"/>
            <a:ext cx="1997506" cy="468576"/>
          </a:xfrm>
          <a:prstGeom prst="bentConnector2">
            <a:avLst/>
          </a:prstGeom>
          <a:ln w="285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Номер слайда 7">
            <a:extLst>
              <a:ext uri="{FF2B5EF4-FFF2-40B4-BE49-F238E27FC236}">
                <a16:creationId xmlns:a16="http://schemas.microsoft.com/office/drawing/2014/main" id="{7058AC1A-5D84-4C80-AC18-9FF826A7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23</a:t>
            </a:fld>
            <a:endParaRPr lang="en-US" dirty="0"/>
          </a:p>
        </p:txBody>
      </p:sp>
      <p:sp>
        <p:nvSpPr>
          <p:cNvPr id="20" name="Дата 2">
            <a:extLst>
              <a:ext uri="{FF2B5EF4-FFF2-40B4-BE49-F238E27FC236}">
                <a16:creationId xmlns:a16="http://schemas.microsoft.com/office/drawing/2014/main" id="{3DB755A0-0B14-41F8-82BB-1D65EA9DF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21" name="Нижний колонтитул 3">
            <a:extLst>
              <a:ext uri="{FF2B5EF4-FFF2-40B4-BE49-F238E27FC236}">
                <a16:creationId xmlns:a16="http://schemas.microsoft.com/office/drawing/2014/main" id="{1FE9F471-CC2A-45EE-BF17-26D38B78F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22" name="Нижний колонтитул 3">
            <a:extLst>
              <a:ext uri="{FF2B5EF4-FFF2-40B4-BE49-F238E27FC236}">
                <a16:creationId xmlns:a16="http://schemas.microsoft.com/office/drawing/2014/main" id="{4FEA69E8-7608-4680-B17C-8268B10D139D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04460E9-CA27-4A4A-B2D0-D731F4E54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0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A181F14-7DCA-4781-9431-8FB0E7555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947" y="3644607"/>
            <a:ext cx="2026602" cy="92727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Кто оценивает?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Сравниваем и проверяем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CE9FA2C1-DAB1-418F-BE95-C4FDFB911BC6}"/>
              </a:ext>
            </a:extLst>
          </p:cNvPr>
          <p:cNvSpPr/>
          <p:nvPr/>
        </p:nvSpPr>
        <p:spPr>
          <a:xfrm>
            <a:off x="747669" y="1598546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9CB4F46-8CFA-4184-9651-1F9FF3A4E91E}"/>
              </a:ext>
            </a:extLst>
          </p:cNvPr>
          <p:cNvSpPr/>
          <p:nvPr/>
        </p:nvSpPr>
        <p:spPr>
          <a:xfrm>
            <a:off x="6497970" y="1833470"/>
            <a:ext cx="914400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E04DD11-CAED-4B41-A619-6A7C98E29609}"/>
              </a:ext>
            </a:extLst>
          </p:cNvPr>
          <p:cNvSpPr/>
          <p:nvPr/>
        </p:nvSpPr>
        <p:spPr>
          <a:xfrm>
            <a:off x="960243" y="3509042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4B1C225-FF73-4CFC-825C-EAEA3ED19C55}"/>
              </a:ext>
            </a:extLst>
          </p:cNvPr>
          <p:cNvSpPr/>
          <p:nvPr/>
        </p:nvSpPr>
        <p:spPr>
          <a:xfrm>
            <a:off x="9882484" y="3391952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E1701634-83ED-45EF-BDEA-6751BED24DCD}"/>
              </a:ext>
            </a:extLst>
          </p:cNvPr>
          <p:cNvSpPr txBox="1">
            <a:spLocks/>
          </p:cNvSpPr>
          <p:nvPr/>
        </p:nvSpPr>
        <p:spPr>
          <a:xfrm>
            <a:off x="8801748" y="1711292"/>
            <a:ext cx="3169920" cy="801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Дуга 15">
            <a:extLst>
              <a:ext uri="{FF2B5EF4-FFF2-40B4-BE49-F238E27FC236}">
                <a16:creationId xmlns:a16="http://schemas.microsoft.com/office/drawing/2014/main" id="{48FDFB07-7506-45B9-8597-69DD3508D7F5}"/>
              </a:ext>
            </a:extLst>
          </p:cNvPr>
          <p:cNvSpPr/>
          <p:nvPr/>
        </p:nvSpPr>
        <p:spPr>
          <a:xfrm rot="17581777">
            <a:off x="3259523" y="210068"/>
            <a:ext cx="3567954" cy="6650733"/>
          </a:xfrm>
          <a:prstGeom prst="arc">
            <a:avLst>
              <a:gd name="adj1" fmla="val 16366355"/>
              <a:gd name="adj2" fmla="val 1200141"/>
            </a:avLst>
          </a:prstGeom>
          <a:noFill/>
          <a:ln w="38100"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20" name="Дуга 19">
            <a:extLst>
              <a:ext uri="{FF2B5EF4-FFF2-40B4-BE49-F238E27FC236}">
                <a16:creationId xmlns:a16="http://schemas.microsoft.com/office/drawing/2014/main" id="{20500898-2137-4EF8-BB3E-08097AAD586A}"/>
              </a:ext>
            </a:extLst>
          </p:cNvPr>
          <p:cNvSpPr/>
          <p:nvPr/>
        </p:nvSpPr>
        <p:spPr>
          <a:xfrm rot="21283001">
            <a:off x="5932337" y="2331948"/>
            <a:ext cx="3824034" cy="2286649"/>
          </a:xfrm>
          <a:prstGeom prst="arc">
            <a:avLst>
              <a:gd name="adj1" fmla="val 15832362"/>
              <a:gd name="adj2" fmla="val 324051"/>
            </a:avLst>
          </a:prstGeom>
          <a:ln w="3810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708F3071-6FF1-46AE-9745-C0C8644E1BB8}"/>
              </a:ext>
            </a:extLst>
          </p:cNvPr>
          <p:cNvSpPr txBox="1">
            <a:spLocks/>
          </p:cNvSpPr>
          <p:nvPr/>
        </p:nvSpPr>
        <p:spPr>
          <a:xfrm>
            <a:off x="8555366" y="1779757"/>
            <a:ext cx="3424726" cy="7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Кого оцениваем?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Оценку чего хотим получить?</a:t>
            </a:r>
          </a:p>
        </p:txBody>
      </p:sp>
      <p:sp>
        <p:nvSpPr>
          <p:cNvPr id="22" name="Дуга 21">
            <a:extLst>
              <a:ext uri="{FF2B5EF4-FFF2-40B4-BE49-F238E27FC236}">
                <a16:creationId xmlns:a16="http://schemas.microsoft.com/office/drawing/2014/main" id="{CE42E937-36A3-4914-93D1-914C0436D08E}"/>
              </a:ext>
            </a:extLst>
          </p:cNvPr>
          <p:cNvSpPr/>
          <p:nvPr/>
        </p:nvSpPr>
        <p:spPr>
          <a:xfrm rot="6274714">
            <a:off x="3948837" y="500689"/>
            <a:ext cx="2283147" cy="7781721"/>
          </a:xfrm>
          <a:prstGeom prst="arc">
            <a:avLst>
              <a:gd name="adj1" fmla="val 16448152"/>
              <a:gd name="adj2" fmla="val 4586423"/>
            </a:avLst>
          </a:prstGeom>
          <a:noFill/>
          <a:ln w="38100">
            <a:prstDash val="sysDash"/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7E4B9F00-404C-469D-959B-B1B70101CA9E}"/>
              </a:ext>
            </a:extLst>
          </p:cNvPr>
          <p:cNvSpPr/>
          <p:nvPr/>
        </p:nvSpPr>
        <p:spPr>
          <a:xfrm rot="413706">
            <a:off x="2138797" y="3893133"/>
            <a:ext cx="3269365" cy="945483"/>
          </a:xfrm>
          <a:custGeom>
            <a:avLst/>
            <a:gdLst>
              <a:gd name="connsiteX0" fmla="*/ 0 w 5547360"/>
              <a:gd name="connsiteY0" fmla="*/ 512306 h 988532"/>
              <a:gd name="connsiteX1" fmla="*/ 1280160 w 5547360"/>
              <a:gd name="connsiteY1" fmla="*/ 242 h 988532"/>
              <a:gd name="connsiteX2" fmla="*/ 2438400 w 5547360"/>
              <a:gd name="connsiteY2" fmla="*/ 439154 h 988532"/>
              <a:gd name="connsiteX3" fmla="*/ 3864864 w 5547360"/>
              <a:gd name="connsiteY3" fmla="*/ 987794 h 988532"/>
              <a:gd name="connsiteX4" fmla="*/ 5547360 w 5547360"/>
              <a:gd name="connsiteY4" fmla="*/ 317234 h 98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7360" h="988532">
                <a:moveTo>
                  <a:pt x="0" y="512306"/>
                </a:moveTo>
                <a:cubicBezTo>
                  <a:pt x="436880" y="262370"/>
                  <a:pt x="873760" y="12434"/>
                  <a:pt x="1280160" y="242"/>
                </a:cubicBezTo>
                <a:cubicBezTo>
                  <a:pt x="1686560" y="-11950"/>
                  <a:pt x="2438400" y="439154"/>
                  <a:pt x="2438400" y="439154"/>
                </a:cubicBezTo>
                <a:cubicBezTo>
                  <a:pt x="2869184" y="603746"/>
                  <a:pt x="3346704" y="1008114"/>
                  <a:pt x="3864864" y="987794"/>
                </a:cubicBezTo>
                <a:cubicBezTo>
                  <a:pt x="4383024" y="967474"/>
                  <a:pt x="4965192" y="642354"/>
                  <a:pt x="5547360" y="317234"/>
                </a:cubicBezTo>
              </a:path>
            </a:pathLst>
          </a:custGeom>
          <a:noFill/>
          <a:ln w="38100">
            <a:prstDash val="sysDash"/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FDA93B8C-5736-42B1-9ADA-ED50D4443BE4}"/>
              </a:ext>
            </a:extLst>
          </p:cNvPr>
          <p:cNvSpPr txBox="1">
            <a:spLocks/>
          </p:cNvSpPr>
          <p:nvPr/>
        </p:nvSpPr>
        <p:spPr>
          <a:xfrm>
            <a:off x="8366931" y="3747536"/>
            <a:ext cx="1623530" cy="646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Что и как оценивать?</a:t>
            </a:r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BF631F93-F4A8-49D3-92E0-83ACF76DF1B3}"/>
              </a:ext>
            </a:extLst>
          </p:cNvPr>
          <p:cNvSpPr/>
          <p:nvPr/>
        </p:nvSpPr>
        <p:spPr>
          <a:xfrm rot="153995">
            <a:off x="6661667" y="3923282"/>
            <a:ext cx="3208584" cy="618221"/>
          </a:xfrm>
          <a:custGeom>
            <a:avLst/>
            <a:gdLst>
              <a:gd name="connsiteX0" fmla="*/ 0 w 5547360"/>
              <a:gd name="connsiteY0" fmla="*/ 512306 h 988532"/>
              <a:gd name="connsiteX1" fmla="*/ 1280160 w 5547360"/>
              <a:gd name="connsiteY1" fmla="*/ 242 h 988532"/>
              <a:gd name="connsiteX2" fmla="*/ 2438400 w 5547360"/>
              <a:gd name="connsiteY2" fmla="*/ 439154 h 988532"/>
              <a:gd name="connsiteX3" fmla="*/ 3864864 w 5547360"/>
              <a:gd name="connsiteY3" fmla="*/ 987794 h 988532"/>
              <a:gd name="connsiteX4" fmla="*/ 5547360 w 5547360"/>
              <a:gd name="connsiteY4" fmla="*/ 317234 h 98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7360" h="988532">
                <a:moveTo>
                  <a:pt x="0" y="512306"/>
                </a:moveTo>
                <a:cubicBezTo>
                  <a:pt x="436880" y="262370"/>
                  <a:pt x="873760" y="12434"/>
                  <a:pt x="1280160" y="242"/>
                </a:cubicBezTo>
                <a:cubicBezTo>
                  <a:pt x="1686560" y="-11950"/>
                  <a:pt x="2438400" y="439154"/>
                  <a:pt x="2438400" y="439154"/>
                </a:cubicBezTo>
                <a:cubicBezTo>
                  <a:pt x="2869184" y="603746"/>
                  <a:pt x="3346704" y="1008114"/>
                  <a:pt x="3864864" y="987794"/>
                </a:cubicBezTo>
                <a:cubicBezTo>
                  <a:pt x="4383024" y="967474"/>
                  <a:pt x="4965192" y="642354"/>
                  <a:pt x="5547360" y="317234"/>
                </a:cubicBezTo>
              </a:path>
            </a:pathLst>
          </a:custGeom>
          <a:noFill/>
          <a:ln w="38100">
            <a:prstDash val="sysDash"/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9079ECC-D046-4145-8FB9-A3693743E84C}"/>
              </a:ext>
            </a:extLst>
          </p:cNvPr>
          <p:cNvSpPr/>
          <p:nvPr/>
        </p:nvSpPr>
        <p:spPr>
          <a:xfrm>
            <a:off x="5597601" y="3635907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0803E827-951D-41DE-853B-F08E14EBFEEE}"/>
              </a:ext>
            </a:extLst>
          </p:cNvPr>
          <p:cNvSpPr/>
          <p:nvPr/>
        </p:nvSpPr>
        <p:spPr>
          <a:xfrm>
            <a:off x="8765497" y="4951545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id="{6B132617-25DA-452A-9F17-9835B97917F3}"/>
              </a:ext>
            </a:extLst>
          </p:cNvPr>
          <p:cNvSpPr txBox="1">
            <a:spLocks/>
          </p:cNvSpPr>
          <p:nvPr/>
        </p:nvSpPr>
        <p:spPr>
          <a:xfrm>
            <a:off x="1344066" y="5364464"/>
            <a:ext cx="2412636" cy="691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Рассчитываем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Получаем результат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1F85AD-6A87-405A-B4CD-DA5AF40E8448}"/>
              </a:ext>
            </a:extLst>
          </p:cNvPr>
          <p:cNvSpPr txBox="1"/>
          <p:nvPr/>
        </p:nvSpPr>
        <p:spPr>
          <a:xfrm>
            <a:off x="3213410" y="1738196"/>
            <a:ext cx="323138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Зачем оценивать?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Для кого?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Какие проблемы решить?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Объект 2">
            <a:extLst>
              <a:ext uri="{FF2B5EF4-FFF2-40B4-BE49-F238E27FC236}">
                <a16:creationId xmlns:a16="http://schemas.microsoft.com/office/drawing/2014/main" id="{DF86E07A-1EBA-4CBF-BDFE-13453D9FF5FF}"/>
              </a:ext>
            </a:extLst>
          </p:cNvPr>
          <p:cNvSpPr txBox="1">
            <a:spLocks/>
          </p:cNvSpPr>
          <p:nvPr/>
        </p:nvSpPr>
        <p:spPr>
          <a:xfrm>
            <a:off x="2908527" y="1439856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1</a:t>
            </a:r>
          </a:p>
        </p:txBody>
      </p:sp>
      <p:sp>
        <p:nvSpPr>
          <p:cNvPr id="41" name="Объект 2">
            <a:extLst>
              <a:ext uri="{FF2B5EF4-FFF2-40B4-BE49-F238E27FC236}">
                <a16:creationId xmlns:a16="http://schemas.microsoft.com/office/drawing/2014/main" id="{91671B64-DE80-4CAD-9FA8-FB3DA603089A}"/>
              </a:ext>
            </a:extLst>
          </p:cNvPr>
          <p:cNvSpPr txBox="1">
            <a:spLocks/>
          </p:cNvSpPr>
          <p:nvPr/>
        </p:nvSpPr>
        <p:spPr>
          <a:xfrm>
            <a:off x="8201345" y="1501096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2</a:t>
            </a:r>
          </a:p>
        </p:txBody>
      </p:sp>
      <p:sp>
        <p:nvSpPr>
          <p:cNvPr id="42" name="Объект 2">
            <a:extLst>
              <a:ext uri="{FF2B5EF4-FFF2-40B4-BE49-F238E27FC236}">
                <a16:creationId xmlns:a16="http://schemas.microsoft.com/office/drawing/2014/main" id="{57B411BE-FBC1-4BF1-B7E0-D09BAB0F5FA8}"/>
              </a:ext>
            </a:extLst>
          </p:cNvPr>
          <p:cNvSpPr txBox="1">
            <a:spLocks/>
          </p:cNvSpPr>
          <p:nvPr/>
        </p:nvSpPr>
        <p:spPr>
          <a:xfrm>
            <a:off x="7844368" y="3414653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3 </a:t>
            </a:r>
          </a:p>
        </p:txBody>
      </p:sp>
      <p:sp>
        <p:nvSpPr>
          <p:cNvPr id="43" name="Объект 2">
            <a:extLst>
              <a:ext uri="{FF2B5EF4-FFF2-40B4-BE49-F238E27FC236}">
                <a16:creationId xmlns:a16="http://schemas.microsoft.com/office/drawing/2014/main" id="{FE53941D-49CF-4547-9249-4F7A28669941}"/>
              </a:ext>
            </a:extLst>
          </p:cNvPr>
          <p:cNvSpPr txBox="1">
            <a:spLocks/>
          </p:cNvSpPr>
          <p:nvPr/>
        </p:nvSpPr>
        <p:spPr>
          <a:xfrm>
            <a:off x="3430825" y="3355944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4</a:t>
            </a:r>
          </a:p>
        </p:txBody>
      </p:sp>
      <p:sp>
        <p:nvSpPr>
          <p:cNvPr id="44" name="Объект 2">
            <a:extLst>
              <a:ext uri="{FF2B5EF4-FFF2-40B4-BE49-F238E27FC236}">
                <a16:creationId xmlns:a16="http://schemas.microsoft.com/office/drawing/2014/main" id="{F7891645-9676-4603-91A2-A814E26E9530}"/>
              </a:ext>
            </a:extLst>
          </p:cNvPr>
          <p:cNvSpPr txBox="1">
            <a:spLocks/>
          </p:cNvSpPr>
          <p:nvPr/>
        </p:nvSpPr>
        <p:spPr>
          <a:xfrm>
            <a:off x="1133222" y="4992618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5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6DFD9F65-EFAB-4532-9669-727003D68BE2}"/>
              </a:ext>
            </a:extLst>
          </p:cNvPr>
          <p:cNvSpPr txBox="1">
            <a:spLocks/>
          </p:cNvSpPr>
          <p:nvPr/>
        </p:nvSpPr>
        <p:spPr>
          <a:xfrm>
            <a:off x="3503264" y="5376018"/>
            <a:ext cx="2412636" cy="1045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Проверяем выполнение целей</a:t>
            </a:r>
          </a:p>
        </p:txBody>
      </p:sp>
      <p:sp>
        <p:nvSpPr>
          <p:cNvPr id="29" name="Номер слайда 7">
            <a:extLst>
              <a:ext uri="{FF2B5EF4-FFF2-40B4-BE49-F238E27FC236}">
                <a16:creationId xmlns:a16="http://schemas.microsoft.com/office/drawing/2014/main" id="{4358525D-DC1B-45B5-8B8A-9DFA8969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24</a:t>
            </a:fld>
            <a:endParaRPr lang="en-US" dirty="0"/>
          </a:p>
        </p:txBody>
      </p:sp>
      <p:sp>
        <p:nvSpPr>
          <p:cNvPr id="33" name="Дата 2">
            <a:extLst>
              <a:ext uri="{FF2B5EF4-FFF2-40B4-BE49-F238E27FC236}">
                <a16:creationId xmlns:a16="http://schemas.microsoft.com/office/drawing/2014/main" id="{27463778-8D1B-494C-B36F-D86EA3408A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36" name="Нижний колонтитул 3">
            <a:extLst>
              <a:ext uri="{FF2B5EF4-FFF2-40B4-BE49-F238E27FC236}">
                <a16:creationId xmlns:a16="http://schemas.microsoft.com/office/drawing/2014/main" id="{04236D6C-E320-4E67-A443-28C9188A8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37" name="Нижний колонтитул 3">
            <a:extLst>
              <a:ext uri="{FF2B5EF4-FFF2-40B4-BE49-F238E27FC236}">
                <a16:creationId xmlns:a16="http://schemas.microsoft.com/office/drawing/2014/main" id="{E224EA80-19B1-418B-A703-D6E038C6949D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E29CB1A6-ADCD-4D07-81AB-7483036B1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>
                <a:cs typeface="Calibri" panose="020F0502020204030204" pitchFamily="34" charset="0"/>
              </a:rPr>
              <a:t>СТРОИМ дорожную карту: шаг 2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BB0F8C7-72F6-46C4-AA6B-EAE9A7829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26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1959C04-0521-4163-9F0B-878BEA419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04166"/>
            <a:ext cx="11029616" cy="675854"/>
          </a:xfrm>
        </p:spPr>
        <p:txBody>
          <a:bodyPr>
            <a:normAutofit/>
          </a:bodyPr>
          <a:lstStyle/>
          <a:p>
            <a:r>
              <a:rPr lang="ru-RU" sz="2900" dirty="0">
                <a:cs typeface="Calibri" panose="020F0502020204030204" pitchFamily="34" charset="0"/>
              </a:rPr>
              <a:t>ШАГ 2. Кого оцениваем?</a:t>
            </a:r>
            <a:r>
              <a:rPr lang="en-US" sz="2900" dirty="0">
                <a:cs typeface="Calibri" panose="020F0502020204030204" pitchFamily="34" charset="0"/>
              </a:rPr>
              <a:t> </a:t>
            </a:r>
            <a:endParaRPr lang="ru-RU" sz="2900" dirty="0">
              <a:cs typeface="Calibri" panose="020F0502020204030204" pitchFamily="34" charset="0"/>
            </a:endParaRPr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E2E1D572-077A-4490-AC45-871D8373F1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758908"/>
              </p:ext>
            </p:extLst>
          </p:nvPr>
        </p:nvGraphicFramePr>
        <p:xfrm>
          <a:off x="694924" y="1402429"/>
          <a:ext cx="10835437" cy="5089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5628">
                  <a:extLst>
                    <a:ext uri="{9D8B030D-6E8A-4147-A177-3AD203B41FA5}">
                      <a16:colId xmlns:a16="http://schemas.microsoft.com/office/drawing/2014/main" val="1007753241"/>
                    </a:ext>
                  </a:extLst>
                </a:gridCol>
                <a:gridCol w="8049809">
                  <a:extLst>
                    <a:ext uri="{9D8B030D-6E8A-4147-A177-3AD203B41FA5}">
                      <a16:colId xmlns:a16="http://schemas.microsoft.com/office/drawing/2014/main" val="1008423422"/>
                    </a:ext>
                  </a:extLst>
                </a:gridCol>
              </a:tblGrid>
              <a:tr h="316052">
                <a:tc>
                  <a:txBody>
                    <a:bodyPr/>
                    <a:lstStyle/>
                    <a:p>
                      <a:r>
                        <a:rPr lang="ru-RU" sz="1600" b="1" kern="1200" dirty="0">
                          <a:solidFill>
                            <a:schemeClr val="tx1"/>
                          </a:solidFill>
                        </a:rPr>
                        <a:t>Роль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Выполняет работы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623373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Юниор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типовые работы по шаблону или примеру под руководством и контролем куратора</a:t>
                      </a: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480751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Специалист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выполняет типовые работы при отсутствии шаблона и примера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для нетиповых работ требуются консультации и контроль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669831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Старший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выполняет типовые и нетиповые работы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курирует и консультирует других аналитиков</a:t>
                      </a: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046388"/>
                  </a:ext>
                </a:extLst>
              </a:tr>
              <a:tr h="603372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Ведущий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Тим-</a:t>
                      </a:r>
                      <a:r>
                        <a:rPr lang="ru-RU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лид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старший аналитик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организация работы группы из 3-5 сотр. при заданных условиях </a:t>
                      </a: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005666"/>
                  </a:ext>
                </a:extLst>
              </a:tr>
              <a:tr h="100562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Эксперт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выполняет сложные нетиповые работы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разрабатывает шаблоны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обладает уникальными знаниями и умениями в отдельных областях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00390"/>
                  </a:ext>
                </a:extLst>
              </a:tr>
              <a:tr h="1071885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Ресурсный менеджер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старший аналитик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организация работы группы до 30 сотрудников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разработка регламентов, согласование условий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работа с сотрудниками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630109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1AC527-EEA3-4D3A-9610-F2EE0BBC5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49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A181F14-7DCA-4781-9431-8FB0E7555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947" y="3644607"/>
            <a:ext cx="2026602" cy="92727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Кто оценивает?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Сравниваем и проверяем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CE9FA2C1-DAB1-418F-BE95-C4FDFB911BC6}"/>
              </a:ext>
            </a:extLst>
          </p:cNvPr>
          <p:cNvSpPr/>
          <p:nvPr/>
        </p:nvSpPr>
        <p:spPr>
          <a:xfrm>
            <a:off x="747669" y="1598546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9CB4F46-8CFA-4184-9651-1F9FF3A4E91E}"/>
              </a:ext>
            </a:extLst>
          </p:cNvPr>
          <p:cNvSpPr/>
          <p:nvPr/>
        </p:nvSpPr>
        <p:spPr>
          <a:xfrm>
            <a:off x="6497970" y="1833470"/>
            <a:ext cx="914400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E04DD11-CAED-4B41-A619-6A7C98E29609}"/>
              </a:ext>
            </a:extLst>
          </p:cNvPr>
          <p:cNvSpPr/>
          <p:nvPr/>
        </p:nvSpPr>
        <p:spPr>
          <a:xfrm>
            <a:off x="960243" y="3509042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4B1C225-FF73-4CFC-825C-EAEA3ED19C55}"/>
              </a:ext>
            </a:extLst>
          </p:cNvPr>
          <p:cNvSpPr/>
          <p:nvPr/>
        </p:nvSpPr>
        <p:spPr>
          <a:xfrm>
            <a:off x="9882484" y="3391952"/>
            <a:ext cx="914400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E1701634-83ED-45EF-BDEA-6751BED24DCD}"/>
              </a:ext>
            </a:extLst>
          </p:cNvPr>
          <p:cNvSpPr txBox="1">
            <a:spLocks/>
          </p:cNvSpPr>
          <p:nvPr/>
        </p:nvSpPr>
        <p:spPr>
          <a:xfrm>
            <a:off x="8801748" y="1711292"/>
            <a:ext cx="3169920" cy="801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Дуга 15">
            <a:extLst>
              <a:ext uri="{FF2B5EF4-FFF2-40B4-BE49-F238E27FC236}">
                <a16:creationId xmlns:a16="http://schemas.microsoft.com/office/drawing/2014/main" id="{48FDFB07-7506-45B9-8597-69DD3508D7F5}"/>
              </a:ext>
            </a:extLst>
          </p:cNvPr>
          <p:cNvSpPr/>
          <p:nvPr/>
        </p:nvSpPr>
        <p:spPr>
          <a:xfrm rot="17581777">
            <a:off x="3259523" y="210068"/>
            <a:ext cx="3567954" cy="6650733"/>
          </a:xfrm>
          <a:prstGeom prst="arc">
            <a:avLst>
              <a:gd name="adj1" fmla="val 16366355"/>
              <a:gd name="adj2" fmla="val 1200141"/>
            </a:avLst>
          </a:prstGeom>
          <a:noFill/>
          <a:ln w="38100"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20" name="Дуга 19">
            <a:extLst>
              <a:ext uri="{FF2B5EF4-FFF2-40B4-BE49-F238E27FC236}">
                <a16:creationId xmlns:a16="http://schemas.microsoft.com/office/drawing/2014/main" id="{20500898-2137-4EF8-BB3E-08097AAD586A}"/>
              </a:ext>
            </a:extLst>
          </p:cNvPr>
          <p:cNvSpPr/>
          <p:nvPr/>
        </p:nvSpPr>
        <p:spPr>
          <a:xfrm rot="21283001">
            <a:off x="5932337" y="2331948"/>
            <a:ext cx="3824034" cy="2286649"/>
          </a:xfrm>
          <a:prstGeom prst="arc">
            <a:avLst>
              <a:gd name="adj1" fmla="val 15832362"/>
              <a:gd name="adj2" fmla="val 324051"/>
            </a:avLst>
          </a:prstGeom>
          <a:noFill/>
          <a:ln w="38100"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708F3071-6FF1-46AE-9745-C0C8644E1BB8}"/>
              </a:ext>
            </a:extLst>
          </p:cNvPr>
          <p:cNvSpPr txBox="1">
            <a:spLocks/>
          </p:cNvSpPr>
          <p:nvPr/>
        </p:nvSpPr>
        <p:spPr>
          <a:xfrm>
            <a:off x="8555366" y="1779757"/>
            <a:ext cx="3424726" cy="7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Кого оцениваем?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Оценку чего хотим получить?</a:t>
            </a:r>
          </a:p>
        </p:txBody>
      </p:sp>
      <p:sp>
        <p:nvSpPr>
          <p:cNvPr id="22" name="Дуга 21">
            <a:extLst>
              <a:ext uri="{FF2B5EF4-FFF2-40B4-BE49-F238E27FC236}">
                <a16:creationId xmlns:a16="http://schemas.microsoft.com/office/drawing/2014/main" id="{CE42E937-36A3-4914-93D1-914C0436D08E}"/>
              </a:ext>
            </a:extLst>
          </p:cNvPr>
          <p:cNvSpPr/>
          <p:nvPr/>
        </p:nvSpPr>
        <p:spPr>
          <a:xfrm rot="6274714">
            <a:off x="3948837" y="500689"/>
            <a:ext cx="2283147" cy="7781721"/>
          </a:xfrm>
          <a:prstGeom prst="arc">
            <a:avLst>
              <a:gd name="adj1" fmla="val 16448152"/>
              <a:gd name="adj2" fmla="val 4586423"/>
            </a:avLst>
          </a:prstGeom>
          <a:noFill/>
          <a:ln w="38100">
            <a:prstDash val="sysDash"/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7E4B9F00-404C-469D-959B-B1B70101CA9E}"/>
              </a:ext>
            </a:extLst>
          </p:cNvPr>
          <p:cNvSpPr/>
          <p:nvPr/>
        </p:nvSpPr>
        <p:spPr>
          <a:xfrm rot="413706">
            <a:off x="2138797" y="3893133"/>
            <a:ext cx="3269365" cy="945483"/>
          </a:xfrm>
          <a:custGeom>
            <a:avLst/>
            <a:gdLst>
              <a:gd name="connsiteX0" fmla="*/ 0 w 5547360"/>
              <a:gd name="connsiteY0" fmla="*/ 512306 h 988532"/>
              <a:gd name="connsiteX1" fmla="*/ 1280160 w 5547360"/>
              <a:gd name="connsiteY1" fmla="*/ 242 h 988532"/>
              <a:gd name="connsiteX2" fmla="*/ 2438400 w 5547360"/>
              <a:gd name="connsiteY2" fmla="*/ 439154 h 988532"/>
              <a:gd name="connsiteX3" fmla="*/ 3864864 w 5547360"/>
              <a:gd name="connsiteY3" fmla="*/ 987794 h 988532"/>
              <a:gd name="connsiteX4" fmla="*/ 5547360 w 5547360"/>
              <a:gd name="connsiteY4" fmla="*/ 317234 h 98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7360" h="988532">
                <a:moveTo>
                  <a:pt x="0" y="512306"/>
                </a:moveTo>
                <a:cubicBezTo>
                  <a:pt x="436880" y="262370"/>
                  <a:pt x="873760" y="12434"/>
                  <a:pt x="1280160" y="242"/>
                </a:cubicBezTo>
                <a:cubicBezTo>
                  <a:pt x="1686560" y="-11950"/>
                  <a:pt x="2438400" y="439154"/>
                  <a:pt x="2438400" y="439154"/>
                </a:cubicBezTo>
                <a:cubicBezTo>
                  <a:pt x="2869184" y="603746"/>
                  <a:pt x="3346704" y="1008114"/>
                  <a:pt x="3864864" y="987794"/>
                </a:cubicBezTo>
                <a:cubicBezTo>
                  <a:pt x="4383024" y="967474"/>
                  <a:pt x="4965192" y="642354"/>
                  <a:pt x="5547360" y="317234"/>
                </a:cubicBezTo>
              </a:path>
            </a:pathLst>
          </a:custGeom>
          <a:noFill/>
          <a:ln w="38100">
            <a:prstDash val="sysDash"/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FDA93B8C-5736-42B1-9ADA-ED50D4443BE4}"/>
              </a:ext>
            </a:extLst>
          </p:cNvPr>
          <p:cNvSpPr txBox="1">
            <a:spLocks/>
          </p:cNvSpPr>
          <p:nvPr/>
        </p:nvSpPr>
        <p:spPr>
          <a:xfrm>
            <a:off x="8366931" y="3747536"/>
            <a:ext cx="1623530" cy="646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Что и как оценивать?</a:t>
            </a:r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BF631F93-F4A8-49D3-92E0-83ACF76DF1B3}"/>
              </a:ext>
            </a:extLst>
          </p:cNvPr>
          <p:cNvSpPr/>
          <p:nvPr/>
        </p:nvSpPr>
        <p:spPr>
          <a:xfrm rot="153995">
            <a:off x="6661667" y="3923282"/>
            <a:ext cx="3208584" cy="618221"/>
          </a:xfrm>
          <a:custGeom>
            <a:avLst/>
            <a:gdLst>
              <a:gd name="connsiteX0" fmla="*/ 0 w 5547360"/>
              <a:gd name="connsiteY0" fmla="*/ 512306 h 988532"/>
              <a:gd name="connsiteX1" fmla="*/ 1280160 w 5547360"/>
              <a:gd name="connsiteY1" fmla="*/ 242 h 988532"/>
              <a:gd name="connsiteX2" fmla="*/ 2438400 w 5547360"/>
              <a:gd name="connsiteY2" fmla="*/ 439154 h 988532"/>
              <a:gd name="connsiteX3" fmla="*/ 3864864 w 5547360"/>
              <a:gd name="connsiteY3" fmla="*/ 987794 h 988532"/>
              <a:gd name="connsiteX4" fmla="*/ 5547360 w 5547360"/>
              <a:gd name="connsiteY4" fmla="*/ 317234 h 98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7360" h="988532">
                <a:moveTo>
                  <a:pt x="0" y="512306"/>
                </a:moveTo>
                <a:cubicBezTo>
                  <a:pt x="436880" y="262370"/>
                  <a:pt x="873760" y="12434"/>
                  <a:pt x="1280160" y="242"/>
                </a:cubicBezTo>
                <a:cubicBezTo>
                  <a:pt x="1686560" y="-11950"/>
                  <a:pt x="2438400" y="439154"/>
                  <a:pt x="2438400" y="439154"/>
                </a:cubicBezTo>
                <a:cubicBezTo>
                  <a:pt x="2869184" y="603746"/>
                  <a:pt x="3346704" y="1008114"/>
                  <a:pt x="3864864" y="987794"/>
                </a:cubicBezTo>
                <a:cubicBezTo>
                  <a:pt x="4383024" y="967474"/>
                  <a:pt x="4965192" y="642354"/>
                  <a:pt x="5547360" y="317234"/>
                </a:cubicBezTo>
              </a:path>
            </a:pathLst>
          </a:custGeom>
          <a:noFill/>
          <a:ln w="38100"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9079ECC-D046-4145-8FB9-A3693743E84C}"/>
              </a:ext>
            </a:extLst>
          </p:cNvPr>
          <p:cNvSpPr/>
          <p:nvPr/>
        </p:nvSpPr>
        <p:spPr>
          <a:xfrm>
            <a:off x="5597601" y="3635907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0803E827-951D-41DE-853B-F08E14EBFEEE}"/>
              </a:ext>
            </a:extLst>
          </p:cNvPr>
          <p:cNvSpPr/>
          <p:nvPr/>
        </p:nvSpPr>
        <p:spPr>
          <a:xfrm>
            <a:off x="8765497" y="4951545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id="{6B132617-25DA-452A-9F17-9835B97917F3}"/>
              </a:ext>
            </a:extLst>
          </p:cNvPr>
          <p:cNvSpPr txBox="1">
            <a:spLocks/>
          </p:cNvSpPr>
          <p:nvPr/>
        </p:nvSpPr>
        <p:spPr>
          <a:xfrm>
            <a:off x="1344066" y="5364464"/>
            <a:ext cx="2412636" cy="691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Рассчитываем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Получаем результат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1F85AD-6A87-405A-B4CD-DA5AF40E8448}"/>
              </a:ext>
            </a:extLst>
          </p:cNvPr>
          <p:cNvSpPr txBox="1"/>
          <p:nvPr/>
        </p:nvSpPr>
        <p:spPr>
          <a:xfrm>
            <a:off x="3213410" y="1738196"/>
            <a:ext cx="323138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Зачем оценивать?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Для кого?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Какие проблемы решить?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Объект 2">
            <a:extLst>
              <a:ext uri="{FF2B5EF4-FFF2-40B4-BE49-F238E27FC236}">
                <a16:creationId xmlns:a16="http://schemas.microsoft.com/office/drawing/2014/main" id="{DF86E07A-1EBA-4CBF-BDFE-13453D9FF5FF}"/>
              </a:ext>
            </a:extLst>
          </p:cNvPr>
          <p:cNvSpPr txBox="1">
            <a:spLocks/>
          </p:cNvSpPr>
          <p:nvPr/>
        </p:nvSpPr>
        <p:spPr>
          <a:xfrm>
            <a:off x="2908527" y="1439856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1</a:t>
            </a:r>
          </a:p>
        </p:txBody>
      </p:sp>
      <p:sp>
        <p:nvSpPr>
          <p:cNvPr id="41" name="Объект 2">
            <a:extLst>
              <a:ext uri="{FF2B5EF4-FFF2-40B4-BE49-F238E27FC236}">
                <a16:creationId xmlns:a16="http://schemas.microsoft.com/office/drawing/2014/main" id="{91671B64-DE80-4CAD-9FA8-FB3DA603089A}"/>
              </a:ext>
            </a:extLst>
          </p:cNvPr>
          <p:cNvSpPr txBox="1">
            <a:spLocks/>
          </p:cNvSpPr>
          <p:nvPr/>
        </p:nvSpPr>
        <p:spPr>
          <a:xfrm>
            <a:off x="8201345" y="1501096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2</a:t>
            </a:r>
          </a:p>
        </p:txBody>
      </p:sp>
      <p:sp>
        <p:nvSpPr>
          <p:cNvPr id="42" name="Объект 2">
            <a:extLst>
              <a:ext uri="{FF2B5EF4-FFF2-40B4-BE49-F238E27FC236}">
                <a16:creationId xmlns:a16="http://schemas.microsoft.com/office/drawing/2014/main" id="{57B411BE-FBC1-4BF1-B7E0-D09BAB0F5FA8}"/>
              </a:ext>
            </a:extLst>
          </p:cNvPr>
          <p:cNvSpPr txBox="1">
            <a:spLocks/>
          </p:cNvSpPr>
          <p:nvPr/>
        </p:nvSpPr>
        <p:spPr>
          <a:xfrm>
            <a:off x="7844368" y="3414653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3 </a:t>
            </a:r>
          </a:p>
        </p:txBody>
      </p:sp>
      <p:sp>
        <p:nvSpPr>
          <p:cNvPr id="43" name="Объект 2">
            <a:extLst>
              <a:ext uri="{FF2B5EF4-FFF2-40B4-BE49-F238E27FC236}">
                <a16:creationId xmlns:a16="http://schemas.microsoft.com/office/drawing/2014/main" id="{FE53941D-49CF-4547-9249-4F7A28669941}"/>
              </a:ext>
            </a:extLst>
          </p:cNvPr>
          <p:cNvSpPr txBox="1">
            <a:spLocks/>
          </p:cNvSpPr>
          <p:nvPr/>
        </p:nvSpPr>
        <p:spPr>
          <a:xfrm>
            <a:off x="3430825" y="3355944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4</a:t>
            </a:r>
          </a:p>
        </p:txBody>
      </p:sp>
      <p:sp>
        <p:nvSpPr>
          <p:cNvPr id="44" name="Объект 2">
            <a:extLst>
              <a:ext uri="{FF2B5EF4-FFF2-40B4-BE49-F238E27FC236}">
                <a16:creationId xmlns:a16="http://schemas.microsoft.com/office/drawing/2014/main" id="{F7891645-9676-4603-91A2-A814E26E9530}"/>
              </a:ext>
            </a:extLst>
          </p:cNvPr>
          <p:cNvSpPr txBox="1">
            <a:spLocks/>
          </p:cNvSpPr>
          <p:nvPr/>
        </p:nvSpPr>
        <p:spPr>
          <a:xfrm>
            <a:off x="1133222" y="4992618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5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6DFD9F65-EFAB-4532-9669-727003D68BE2}"/>
              </a:ext>
            </a:extLst>
          </p:cNvPr>
          <p:cNvSpPr txBox="1">
            <a:spLocks/>
          </p:cNvSpPr>
          <p:nvPr/>
        </p:nvSpPr>
        <p:spPr>
          <a:xfrm>
            <a:off x="3503264" y="5376018"/>
            <a:ext cx="2412636" cy="1045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Проверяем выполнение целей</a:t>
            </a:r>
          </a:p>
        </p:txBody>
      </p:sp>
      <p:sp>
        <p:nvSpPr>
          <p:cNvPr id="29" name="Номер слайда 7">
            <a:extLst>
              <a:ext uri="{FF2B5EF4-FFF2-40B4-BE49-F238E27FC236}">
                <a16:creationId xmlns:a16="http://schemas.microsoft.com/office/drawing/2014/main" id="{4358525D-DC1B-45B5-8B8A-9DFA8969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26</a:t>
            </a:fld>
            <a:endParaRPr lang="en-US" dirty="0"/>
          </a:p>
        </p:txBody>
      </p:sp>
      <p:sp>
        <p:nvSpPr>
          <p:cNvPr id="33" name="Дата 2">
            <a:extLst>
              <a:ext uri="{FF2B5EF4-FFF2-40B4-BE49-F238E27FC236}">
                <a16:creationId xmlns:a16="http://schemas.microsoft.com/office/drawing/2014/main" id="{27463778-8D1B-494C-B36F-D86EA3408A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36" name="Нижний колонтитул 3">
            <a:extLst>
              <a:ext uri="{FF2B5EF4-FFF2-40B4-BE49-F238E27FC236}">
                <a16:creationId xmlns:a16="http://schemas.microsoft.com/office/drawing/2014/main" id="{04236D6C-E320-4E67-A443-28C9188A8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37" name="Нижний колонтитул 3">
            <a:extLst>
              <a:ext uri="{FF2B5EF4-FFF2-40B4-BE49-F238E27FC236}">
                <a16:creationId xmlns:a16="http://schemas.microsoft.com/office/drawing/2014/main" id="{E224EA80-19B1-418B-A703-D6E038C6949D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E29CB1A6-ADCD-4D07-81AB-7483036B1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>
                <a:cs typeface="Calibri" panose="020F0502020204030204" pitchFamily="34" charset="0"/>
              </a:rPr>
              <a:t>СТРОИМ дорожную карту: шаг 3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BB0F8C7-72F6-46C4-AA6B-EAE9A7829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80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31EBE-100F-43E6-9A73-7F0FB66B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35895"/>
            <a:ext cx="11029616" cy="583305"/>
          </a:xfrm>
        </p:spPr>
        <p:txBody>
          <a:bodyPr>
            <a:noAutofit/>
          </a:bodyPr>
          <a:lstStyle/>
          <a:p>
            <a:r>
              <a:rPr lang="ru-RU" sz="2900" dirty="0">
                <a:cs typeface="Calibri" panose="020F0502020204030204" pitchFamily="34" charset="0"/>
              </a:rPr>
              <a:t>ШАГ 3. Что оцениваем? КАК ОЦЕНИВАЕМ?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C416B0-FB44-4B93-AE0E-5BDEB0C629BF}"/>
              </a:ext>
            </a:extLst>
          </p:cNvPr>
          <p:cNvSpPr txBox="1"/>
          <p:nvPr/>
        </p:nvSpPr>
        <p:spPr>
          <a:xfrm>
            <a:off x="581193" y="1252667"/>
            <a:ext cx="11029615" cy="5219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Выявляем активности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выполняемые аналитиком в рамках проектных и </a:t>
            </a:r>
            <a:r>
              <a:rPr lang="ru-RU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внепроектных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работ.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Указываем примерный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 аналитика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требуемый для выполнения работ.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Определяем что нужно аналитику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выполнения активности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знания – варианты оценивания: тесты, оценка эксперта, результаты проекта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умения – от подразделения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навыки – от проекта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soft-skills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AutoNum type="arabicPeriod" startAt="4"/>
            </a:pP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Определяем как оценивать: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метрики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весовые коэффициенты при учете в комплексной оценке</a:t>
            </a:r>
          </a:p>
          <a:p>
            <a:pPr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Исходим из: 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стандартов (ПС,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IIBA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карте компетенций и пр.) -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проверяем практикой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практики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проверяем по стандартам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6.  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Определяем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кто оценивает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оценка проекта  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оценка подразделения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самооценка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9A3F6E-25BB-4628-B53B-55EFEBBF3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32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31EBE-100F-43E6-9A73-7F0FB66B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35895"/>
            <a:ext cx="11029616" cy="583305"/>
          </a:xfrm>
        </p:spPr>
        <p:txBody>
          <a:bodyPr>
            <a:noAutofit/>
          </a:bodyPr>
          <a:lstStyle/>
          <a:p>
            <a:r>
              <a:rPr lang="ru-RU" sz="2900" dirty="0">
                <a:cs typeface="Calibri" panose="020F0502020204030204" pitchFamily="34" charset="0"/>
              </a:rPr>
              <a:t>ШАГ 3. Активности </a:t>
            </a:r>
          </a:p>
        </p:txBody>
      </p:sp>
      <p:sp>
        <p:nvSpPr>
          <p:cNvPr id="9" name="Номер слайда 7">
            <a:extLst>
              <a:ext uri="{FF2B5EF4-FFF2-40B4-BE49-F238E27FC236}">
                <a16:creationId xmlns:a16="http://schemas.microsoft.com/office/drawing/2014/main" id="{3E57BF92-19D9-48CF-86B1-80E11933D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28</a:t>
            </a:fld>
            <a:endParaRPr lang="en-US" dirty="0"/>
          </a:p>
        </p:txBody>
      </p:sp>
      <p:sp>
        <p:nvSpPr>
          <p:cNvPr id="10" name="Дата 2">
            <a:extLst>
              <a:ext uri="{FF2B5EF4-FFF2-40B4-BE49-F238E27FC236}">
                <a16:creationId xmlns:a16="http://schemas.microsoft.com/office/drawing/2014/main" id="{F4737197-A4F2-431F-8BAD-F59060FF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BC36D0C1-B4D2-4134-BDE5-22553EC66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2" name="Нижний колонтитул 3">
            <a:extLst>
              <a:ext uri="{FF2B5EF4-FFF2-40B4-BE49-F238E27FC236}">
                <a16:creationId xmlns:a16="http://schemas.microsoft.com/office/drawing/2014/main" id="{4CE1E94C-10AC-4168-BF1C-F094A9BCF604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graphicFrame>
        <p:nvGraphicFramePr>
          <p:cNvPr id="14" name="Таблица 20">
            <a:extLst>
              <a:ext uri="{FF2B5EF4-FFF2-40B4-BE49-F238E27FC236}">
                <a16:creationId xmlns:a16="http://schemas.microsoft.com/office/drawing/2014/main" id="{6C801BDB-287D-4B5D-B6F4-5CCE7B178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315481"/>
              </p:ext>
            </p:extLst>
          </p:nvPr>
        </p:nvGraphicFramePr>
        <p:xfrm>
          <a:off x="457088" y="1379603"/>
          <a:ext cx="11299481" cy="38050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4386">
                  <a:extLst>
                    <a:ext uri="{9D8B030D-6E8A-4147-A177-3AD203B41FA5}">
                      <a16:colId xmlns:a16="http://schemas.microsoft.com/office/drawing/2014/main" val="2563891868"/>
                    </a:ext>
                  </a:extLst>
                </a:gridCol>
                <a:gridCol w="977193">
                  <a:extLst>
                    <a:ext uri="{9D8B030D-6E8A-4147-A177-3AD203B41FA5}">
                      <a16:colId xmlns:a16="http://schemas.microsoft.com/office/drawing/2014/main" val="1637106851"/>
                    </a:ext>
                  </a:extLst>
                </a:gridCol>
                <a:gridCol w="942309">
                  <a:extLst>
                    <a:ext uri="{9D8B030D-6E8A-4147-A177-3AD203B41FA5}">
                      <a16:colId xmlns:a16="http://schemas.microsoft.com/office/drawing/2014/main" val="2700446459"/>
                    </a:ext>
                  </a:extLst>
                </a:gridCol>
                <a:gridCol w="883936">
                  <a:extLst>
                    <a:ext uri="{9D8B030D-6E8A-4147-A177-3AD203B41FA5}">
                      <a16:colId xmlns:a16="http://schemas.microsoft.com/office/drawing/2014/main" val="1154376730"/>
                    </a:ext>
                  </a:extLst>
                </a:gridCol>
                <a:gridCol w="1425972">
                  <a:extLst>
                    <a:ext uri="{9D8B030D-6E8A-4147-A177-3AD203B41FA5}">
                      <a16:colId xmlns:a16="http://schemas.microsoft.com/office/drawing/2014/main" val="526097519"/>
                    </a:ext>
                  </a:extLst>
                </a:gridCol>
                <a:gridCol w="1259192">
                  <a:extLst>
                    <a:ext uri="{9D8B030D-6E8A-4147-A177-3AD203B41FA5}">
                      <a16:colId xmlns:a16="http://schemas.microsoft.com/office/drawing/2014/main" val="2626552101"/>
                    </a:ext>
                  </a:extLst>
                </a:gridCol>
                <a:gridCol w="1092411">
                  <a:extLst>
                    <a:ext uri="{9D8B030D-6E8A-4147-A177-3AD203B41FA5}">
                      <a16:colId xmlns:a16="http://schemas.microsoft.com/office/drawing/2014/main" val="4165129873"/>
                    </a:ext>
                  </a:extLst>
                </a:gridCol>
                <a:gridCol w="1017360">
                  <a:extLst>
                    <a:ext uri="{9D8B030D-6E8A-4147-A177-3AD203B41FA5}">
                      <a16:colId xmlns:a16="http://schemas.microsoft.com/office/drawing/2014/main" val="3259722587"/>
                    </a:ext>
                  </a:extLst>
                </a:gridCol>
                <a:gridCol w="1242513">
                  <a:extLst>
                    <a:ext uri="{9D8B030D-6E8A-4147-A177-3AD203B41FA5}">
                      <a16:colId xmlns:a16="http://schemas.microsoft.com/office/drawing/2014/main" val="4118268194"/>
                    </a:ext>
                  </a:extLst>
                </a:gridCol>
                <a:gridCol w="1284209">
                  <a:extLst>
                    <a:ext uri="{9D8B030D-6E8A-4147-A177-3AD203B41FA5}">
                      <a16:colId xmlns:a16="http://schemas.microsoft.com/office/drawing/2014/main" val="558484594"/>
                    </a:ext>
                  </a:extLst>
                </a:gridCol>
              </a:tblGrid>
              <a:tr h="407418">
                <a:tc rowSpan="2" gridSpan="2">
                  <a:txBody>
                    <a:bodyPr/>
                    <a:lstStyle/>
                    <a:p>
                      <a:r>
                        <a:rPr lang="ru-RU" dirty="0"/>
                        <a:t>Активность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Способ оценки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Метрики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/>
                        <a:t>Рук.подразделения</a:t>
                      </a:r>
                      <a:r>
                        <a:rPr lang="ru-RU" dirty="0"/>
                        <a:t>, уровень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/>
                        <a:t>Рук.подр</a:t>
                      </a:r>
                      <a:r>
                        <a:rPr lang="ru-RU" dirty="0"/>
                        <a:t>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РП, уровень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Эксперт, уровень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722894"/>
                  </a:ext>
                </a:extLst>
              </a:tr>
              <a:tr h="524012">
                <a:tc gridSpan="2" vMerge="1">
                  <a:txBody>
                    <a:bodyPr/>
                    <a:lstStyle/>
                    <a:p>
                      <a:r>
                        <a:rPr lang="ru-RU" dirty="0"/>
                        <a:t>Активность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необходим.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желаемый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необходим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желаемый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/>
                        <a:t>необход</a:t>
                      </a:r>
                      <a:r>
                        <a:rPr lang="ru-RU" dirty="0"/>
                        <a:t>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желаемый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405548"/>
                  </a:ext>
                </a:extLst>
              </a:tr>
              <a:tr h="640296">
                <a:tc rowSpan="2">
                  <a:txBody>
                    <a:bodyPr/>
                    <a:lstStyle/>
                    <a:p>
                      <a:r>
                        <a:rPr lang="ru-RU" dirty="0"/>
                        <a:t>Методы описания ФТ к системам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знания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тестирование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 балла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% прав.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специалист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ведущий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старший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эксперт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специалист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старший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497383"/>
                  </a:ext>
                </a:extLst>
              </a:tr>
              <a:tr h="66747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навыки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оценка проекта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 балла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специалист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ведущий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старший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эксперт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специалист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старший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457382"/>
                  </a:ext>
                </a:extLst>
              </a:tr>
              <a:tr h="608554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SQL</a:t>
                      </a:r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знания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оценка эксперта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 балла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% прав.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441896"/>
                  </a:ext>
                </a:extLst>
              </a:tr>
              <a:tr h="60855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навыки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тестирование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да /нет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28212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EA7579-EFE9-4399-BC15-79817894D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91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31EBE-100F-43E6-9A73-7F0FB66B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09809"/>
          </a:xfrm>
        </p:spPr>
        <p:txBody>
          <a:bodyPr>
            <a:noAutofit/>
          </a:bodyPr>
          <a:lstStyle/>
          <a:p>
            <a:r>
              <a:rPr lang="ru-RU" sz="2900" dirty="0">
                <a:cs typeface="Calibri" panose="020F0502020204030204" pitchFamily="34" charset="0"/>
              </a:rPr>
              <a:t>ШАГ 3. Оценка знаний</a:t>
            </a:r>
          </a:p>
        </p:txBody>
      </p:sp>
      <p:sp>
        <p:nvSpPr>
          <p:cNvPr id="7" name="Номер слайда 7">
            <a:extLst>
              <a:ext uri="{FF2B5EF4-FFF2-40B4-BE49-F238E27FC236}">
                <a16:creationId xmlns:a16="http://schemas.microsoft.com/office/drawing/2014/main" id="{6C05E0B3-04E1-4023-ACD4-E7A8C8D3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29</a:t>
            </a:fld>
            <a:endParaRPr lang="en-US" dirty="0"/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id="{C9EC6BEF-C6B8-457D-974A-A781346E7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6F6D9FAC-04F9-4C9E-ABEF-540B99904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3228FCC7-014B-452F-AC2C-2F1CCFE11AAC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AB35B20F-3072-4A67-95D1-B096ABD4B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786765"/>
              </p:ext>
            </p:extLst>
          </p:nvPr>
        </p:nvGraphicFramePr>
        <p:xfrm>
          <a:off x="581190" y="1841745"/>
          <a:ext cx="10798936" cy="3337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8228">
                  <a:extLst>
                    <a:ext uri="{9D8B030D-6E8A-4147-A177-3AD203B41FA5}">
                      <a16:colId xmlns:a16="http://schemas.microsoft.com/office/drawing/2014/main" val="899181357"/>
                    </a:ext>
                  </a:extLst>
                </a:gridCol>
                <a:gridCol w="889462">
                  <a:extLst>
                    <a:ext uri="{9D8B030D-6E8A-4147-A177-3AD203B41FA5}">
                      <a16:colId xmlns:a16="http://schemas.microsoft.com/office/drawing/2014/main" val="457912147"/>
                    </a:ext>
                  </a:extLst>
                </a:gridCol>
                <a:gridCol w="606620">
                  <a:extLst>
                    <a:ext uri="{9D8B030D-6E8A-4147-A177-3AD203B41FA5}">
                      <a16:colId xmlns:a16="http://schemas.microsoft.com/office/drawing/2014/main" val="1914133281"/>
                    </a:ext>
                  </a:extLst>
                </a:gridCol>
                <a:gridCol w="897984">
                  <a:extLst>
                    <a:ext uri="{9D8B030D-6E8A-4147-A177-3AD203B41FA5}">
                      <a16:colId xmlns:a16="http://schemas.microsoft.com/office/drawing/2014/main" val="498599820"/>
                    </a:ext>
                  </a:extLst>
                </a:gridCol>
                <a:gridCol w="615141">
                  <a:extLst>
                    <a:ext uri="{9D8B030D-6E8A-4147-A177-3AD203B41FA5}">
                      <a16:colId xmlns:a16="http://schemas.microsoft.com/office/drawing/2014/main" val="1031749571"/>
                    </a:ext>
                  </a:extLst>
                </a:gridCol>
                <a:gridCol w="939339">
                  <a:extLst>
                    <a:ext uri="{9D8B030D-6E8A-4147-A177-3AD203B41FA5}">
                      <a16:colId xmlns:a16="http://schemas.microsoft.com/office/drawing/2014/main" val="63247795"/>
                    </a:ext>
                  </a:extLst>
                </a:gridCol>
                <a:gridCol w="781396">
                  <a:extLst>
                    <a:ext uri="{9D8B030D-6E8A-4147-A177-3AD203B41FA5}">
                      <a16:colId xmlns:a16="http://schemas.microsoft.com/office/drawing/2014/main" val="3801566836"/>
                    </a:ext>
                  </a:extLst>
                </a:gridCol>
                <a:gridCol w="673331">
                  <a:extLst>
                    <a:ext uri="{9D8B030D-6E8A-4147-A177-3AD203B41FA5}">
                      <a16:colId xmlns:a16="http://schemas.microsoft.com/office/drawing/2014/main" val="3656213453"/>
                    </a:ext>
                  </a:extLst>
                </a:gridCol>
                <a:gridCol w="847898">
                  <a:extLst>
                    <a:ext uri="{9D8B030D-6E8A-4147-A177-3AD203B41FA5}">
                      <a16:colId xmlns:a16="http://schemas.microsoft.com/office/drawing/2014/main" val="1375415289"/>
                    </a:ext>
                  </a:extLst>
                </a:gridCol>
                <a:gridCol w="1072342">
                  <a:extLst>
                    <a:ext uri="{9D8B030D-6E8A-4147-A177-3AD203B41FA5}">
                      <a16:colId xmlns:a16="http://schemas.microsoft.com/office/drawing/2014/main" val="448235873"/>
                    </a:ext>
                  </a:extLst>
                </a:gridCol>
                <a:gridCol w="689956">
                  <a:extLst>
                    <a:ext uri="{9D8B030D-6E8A-4147-A177-3AD203B41FA5}">
                      <a16:colId xmlns:a16="http://schemas.microsoft.com/office/drawing/2014/main" val="91909272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38299528"/>
                    </a:ext>
                  </a:extLst>
                </a:gridCol>
                <a:gridCol w="872839">
                  <a:extLst>
                    <a:ext uri="{9D8B030D-6E8A-4147-A177-3AD203B41FA5}">
                      <a16:colId xmlns:a16="http://schemas.microsoft.com/office/drawing/2014/main" val="917972548"/>
                    </a:ext>
                  </a:extLst>
                </a:gridCol>
              </a:tblGrid>
              <a:tr h="209356">
                <a:tc gridSpan="4"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Сотрудник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kern="1200" dirty="0">
                        <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kern="1200" dirty="0">
                        <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Начальные темы</a:t>
                      </a:r>
                    </a:p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и/или в разрезе тем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Начальный уровень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kern="1200" dirty="0">
                        <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Продвинутые темы</a:t>
                      </a:r>
                    </a:p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и/или в разрезе тем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kern="1200" dirty="0">
                        <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Предыдущие тестирования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373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ФИО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Срок работы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Проект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Регион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дата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кол-во  прав. ответов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% </a:t>
                      </a:r>
                      <a:r>
                        <a:rPr lang="ru-RU" sz="16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прав.ответов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дата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кол-во  прав. ответов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% </a:t>
                      </a:r>
                      <a:r>
                        <a:rPr lang="ru-RU" sz="16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прав.ответов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Дата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Уровень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Результат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939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Иванов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 </a:t>
                      </a:r>
                      <a:r>
                        <a:rPr lang="ru-RU" sz="16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мес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Москва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993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Петров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 года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Екатеринбург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01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Сидоров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 </a:t>
                      </a:r>
                      <a:r>
                        <a:rPr lang="ru-RU" sz="16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мес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Питер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043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Федоров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 </a:t>
                      </a:r>
                      <a:r>
                        <a:rPr lang="ru-RU" sz="16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мес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Самара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79622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2B53DA6-92D2-481B-8AF9-BA4E1DEFC73F}"/>
              </a:ext>
            </a:extLst>
          </p:cNvPr>
          <p:cNvSpPr txBox="1"/>
          <p:nvPr/>
        </p:nvSpPr>
        <p:spPr>
          <a:xfrm>
            <a:off x="581190" y="1472413"/>
            <a:ext cx="3924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знаний тестированием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9998958-CADD-404E-9043-F69DFEDF1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68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4917A7-343B-40BA-8AF7-F132367EB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339" y="1541001"/>
            <a:ext cx="4882913" cy="488291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D20C9-C181-4413-8890-192E30743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/>
              <a:t>О чем поговорим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181F14-7DCA-4781-9431-8FB0E7555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0" y="1247494"/>
            <a:ext cx="11029615" cy="3375306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Компетенция, квалификация – что актуально? зачем оценивать?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Шаг 1. Кто заинтересован в оценке компетенций? (И почему?)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Шаг 2. Что хотим получить в результате? (И зачем?)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Шаг 3. Что оцениваем?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Шаг 4. Кто оценивает? Как оценивает?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Шаг 5. Результаты оценки – точки роста аналитика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Выводы</a:t>
            </a:r>
          </a:p>
        </p:txBody>
      </p:sp>
      <p:sp>
        <p:nvSpPr>
          <p:cNvPr id="7" name="Номер слайда 7">
            <a:extLst>
              <a:ext uri="{FF2B5EF4-FFF2-40B4-BE49-F238E27FC236}">
                <a16:creationId xmlns:a16="http://schemas.microsoft.com/office/drawing/2014/main" id="{60E64EA1-02A6-47A3-91B5-F4FFBFE75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Дата 2">
            <a:extLst>
              <a:ext uri="{FF2B5EF4-FFF2-40B4-BE49-F238E27FC236}">
                <a16:creationId xmlns:a16="http://schemas.microsoft.com/office/drawing/2014/main" id="{00CB18EA-874E-4673-9879-271F88CAFF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B7009C-53A3-4B8B-87BC-D65BD068B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  <p:sp>
        <p:nvSpPr>
          <p:cNvPr id="15" name="Нижний колонтитул 3">
            <a:extLst>
              <a:ext uri="{FF2B5EF4-FFF2-40B4-BE49-F238E27FC236}">
                <a16:creationId xmlns:a16="http://schemas.microsoft.com/office/drawing/2014/main" id="{4F4F9A84-40DA-4365-9978-E10155945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6" name="Нижний колонтитул 3">
            <a:extLst>
              <a:ext uri="{FF2B5EF4-FFF2-40B4-BE49-F238E27FC236}">
                <a16:creationId xmlns:a16="http://schemas.microsoft.com/office/drawing/2014/main" id="{4583FF2C-355C-4E71-ABFE-34737098C499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81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7">
            <a:extLst>
              <a:ext uri="{FF2B5EF4-FFF2-40B4-BE49-F238E27FC236}">
                <a16:creationId xmlns:a16="http://schemas.microsoft.com/office/drawing/2014/main" id="{61CB21CB-7B94-4AE2-96DE-78E62E656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30</a:t>
            </a:fld>
            <a:endParaRPr lang="en-US" dirty="0"/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id="{6872F8C3-3634-43D7-9C0D-C9F618BA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49F75F3A-B9C1-4483-9292-FDBA5BD59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22589066-68D7-4334-8EA8-F98F90199079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DC4C137-3559-461B-8371-B7996698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35895"/>
            <a:ext cx="11029616" cy="583305"/>
          </a:xfrm>
        </p:spPr>
        <p:txBody>
          <a:bodyPr>
            <a:noAutofit/>
          </a:bodyPr>
          <a:lstStyle/>
          <a:p>
            <a:r>
              <a:rPr lang="ru-RU" sz="2900" dirty="0">
                <a:cs typeface="Calibri" panose="020F0502020204030204" pitchFamily="34" charset="0"/>
              </a:rPr>
              <a:t>ШАГ 3. ШКАЛА ОЦЕНОК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A8FFE49-161C-4CBD-A78E-8041830EA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080171"/>
              </p:ext>
            </p:extLst>
          </p:nvPr>
        </p:nvGraphicFramePr>
        <p:xfrm>
          <a:off x="581190" y="1358913"/>
          <a:ext cx="10651857" cy="4449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5517">
                  <a:extLst>
                    <a:ext uri="{9D8B030D-6E8A-4147-A177-3AD203B41FA5}">
                      <a16:colId xmlns:a16="http://schemas.microsoft.com/office/drawing/2014/main" val="288079104"/>
                    </a:ext>
                  </a:extLst>
                </a:gridCol>
                <a:gridCol w="2268958">
                  <a:extLst>
                    <a:ext uri="{9D8B030D-6E8A-4147-A177-3AD203B41FA5}">
                      <a16:colId xmlns:a16="http://schemas.microsoft.com/office/drawing/2014/main" val="4052594120"/>
                    </a:ext>
                  </a:extLst>
                </a:gridCol>
                <a:gridCol w="7467382">
                  <a:extLst>
                    <a:ext uri="{9D8B030D-6E8A-4147-A177-3AD203B41FA5}">
                      <a16:colId xmlns:a16="http://schemas.microsoft.com/office/drawing/2014/main" val="3001243882"/>
                    </a:ext>
                  </a:extLst>
                </a:gridCol>
              </a:tblGrid>
              <a:tr h="316052">
                <a:tc>
                  <a:txBody>
                    <a:bodyPr/>
                    <a:lstStyle/>
                    <a:p>
                      <a:r>
                        <a:rPr lang="ru-RU" sz="1600" b="1" kern="1200" dirty="0">
                          <a:solidFill>
                            <a:schemeClr val="tx1"/>
                          </a:solidFill>
                        </a:rPr>
                        <a:t>Оценка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Уровень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Описание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0934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Знания \навыки отсутствуют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Не выполняет работы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88663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Начальный уровень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Выполняет типовые работы при наличии шаблона и примера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Не выполняет нетиповые работы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788792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Средний уровень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Выполняет типовые работы в срок без шаблона и примера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Выполняет не сложные нетиповые работы с консультациями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Курирует и консультирует аналитиков-юниоров</a:t>
                      </a: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57692"/>
                  </a:ext>
                </a:extLst>
              </a:tr>
              <a:tr h="60337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Высокий уровень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Выполняет сложные работы в срок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Разрабатывает регламенты, методики под руководством куратора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Курирует аналитиков-специалистов</a:t>
                      </a: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001664"/>
                  </a:ext>
                </a:extLst>
              </a:tr>
              <a:tr h="100562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Высший уровень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Выполняет сложные нетиповые работы экспертного уровня в срок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Разрабатывает шаблоны, методики, регламенты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Обладает уникальными знаниями и умениями в отдельных областях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732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2171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A181F14-7DCA-4781-9431-8FB0E7555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947" y="3644607"/>
            <a:ext cx="2026602" cy="92727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Кто оценивает?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Сравниваем и проверяем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CE9FA2C1-DAB1-418F-BE95-C4FDFB911BC6}"/>
              </a:ext>
            </a:extLst>
          </p:cNvPr>
          <p:cNvSpPr/>
          <p:nvPr/>
        </p:nvSpPr>
        <p:spPr>
          <a:xfrm>
            <a:off x="747669" y="1598546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9CB4F46-8CFA-4184-9651-1F9FF3A4E91E}"/>
              </a:ext>
            </a:extLst>
          </p:cNvPr>
          <p:cNvSpPr/>
          <p:nvPr/>
        </p:nvSpPr>
        <p:spPr>
          <a:xfrm>
            <a:off x="6497970" y="1833470"/>
            <a:ext cx="914400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E04DD11-CAED-4B41-A619-6A7C98E29609}"/>
              </a:ext>
            </a:extLst>
          </p:cNvPr>
          <p:cNvSpPr/>
          <p:nvPr/>
        </p:nvSpPr>
        <p:spPr>
          <a:xfrm>
            <a:off x="960243" y="3509042"/>
            <a:ext cx="914400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4B1C225-FF73-4CFC-825C-EAEA3ED19C55}"/>
              </a:ext>
            </a:extLst>
          </p:cNvPr>
          <p:cNvSpPr/>
          <p:nvPr/>
        </p:nvSpPr>
        <p:spPr>
          <a:xfrm>
            <a:off x="9928117" y="3391066"/>
            <a:ext cx="914400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E1701634-83ED-45EF-BDEA-6751BED24DCD}"/>
              </a:ext>
            </a:extLst>
          </p:cNvPr>
          <p:cNvSpPr txBox="1">
            <a:spLocks/>
          </p:cNvSpPr>
          <p:nvPr/>
        </p:nvSpPr>
        <p:spPr>
          <a:xfrm>
            <a:off x="8801748" y="1711292"/>
            <a:ext cx="3169920" cy="801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Дуга 15">
            <a:extLst>
              <a:ext uri="{FF2B5EF4-FFF2-40B4-BE49-F238E27FC236}">
                <a16:creationId xmlns:a16="http://schemas.microsoft.com/office/drawing/2014/main" id="{48FDFB07-7506-45B9-8597-69DD3508D7F5}"/>
              </a:ext>
            </a:extLst>
          </p:cNvPr>
          <p:cNvSpPr/>
          <p:nvPr/>
        </p:nvSpPr>
        <p:spPr>
          <a:xfrm rot="17581777">
            <a:off x="3259523" y="210068"/>
            <a:ext cx="3567954" cy="6650733"/>
          </a:xfrm>
          <a:prstGeom prst="arc">
            <a:avLst>
              <a:gd name="adj1" fmla="val 16366355"/>
              <a:gd name="adj2" fmla="val 1200141"/>
            </a:avLst>
          </a:prstGeom>
          <a:ln w="3810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уга 19">
            <a:extLst>
              <a:ext uri="{FF2B5EF4-FFF2-40B4-BE49-F238E27FC236}">
                <a16:creationId xmlns:a16="http://schemas.microsoft.com/office/drawing/2014/main" id="{20500898-2137-4EF8-BB3E-08097AAD586A}"/>
              </a:ext>
            </a:extLst>
          </p:cNvPr>
          <p:cNvSpPr/>
          <p:nvPr/>
        </p:nvSpPr>
        <p:spPr>
          <a:xfrm rot="21283001">
            <a:off x="5932337" y="2331948"/>
            <a:ext cx="3824034" cy="2286649"/>
          </a:xfrm>
          <a:prstGeom prst="arc">
            <a:avLst>
              <a:gd name="adj1" fmla="val 15832362"/>
              <a:gd name="adj2" fmla="val 324051"/>
            </a:avLst>
          </a:prstGeom>
          <a:ln w="3810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708F3071-6FF1-46AE-9745-C0C8644E1BB8}"/>
              </a:ext>
            </a:extLst>
          </p:cNvPr>
          <p:cNvSpPr txBox="1">
            <a:spLocks/>
          </p:cNvSpPr>
          <p:nvPr/>
        </p:nvSpPr>
        <p:spPr>
          <a:xfrm>
            <a:off x="8555366" y="1779757"/>
            <a:ext cx="3424726" cy="7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Кого оцениваем?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Оценку чего хотим получить?</a:t>
            </a:r>
          </a:p>
        </p:txBody>
      </p:sp>
      <p:sp>
        <p:nvSpPr>
          <p:cNvPr id="22" name="Дуга 21">
            <a:extLst>
              <a:ext uri="{FF2B5EF4-FFF2-40B4-BE49-F238E27FC236}">
                <a16:creationId xmlns:a16="http://schemas.microsoft.com/office/drawing/2014/main" id="{CE42E937-36A3-4914-93D1-914C0436D08E}"/>
              </a:ext>
            </a:extLst>
          </p:cNvPr>
          <p:cNvSpPr/>
          <p:nvPr/>
        </p:nvSpPr>
        <p:spPr>
          <a:xfrm rot="6274714">
            <a:off x="3948837" y="500689"/>
            <a:ext cx="2283147" cy="7781721"/>
          </a:xfrm>
          <a:prstGeom prst="arc">
            <a:avLst>
              <a:gd name="adj1" fmla="val 16448152"/>
              <a:gd name="adj2" fmla="val 4586423"/>
            </a:avLst>
          </a:prstGeom>
          <a:ln w="38100">
            <a:solidFill>
              <a:schemeClr val="accent1">
                <a:lumMod val="75000"/>
              </a:schemeClr>
            </a:solidFill>
            <a:prstDash val="sysDash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7E4B9F00-404C-469D-959B-B1B70101CA9E}"/>
              </a:ext>
            </a:extLst>
          </p:cNvPr>
          <p:cNvSpPr/>
          <p:nvPr/>
        </p:nvSpPr>
        <p:spPr>
          <a:xfrm rot="413706">
            <a:off x="2138797" y="3893133"/>
            <a:ext cx="3269365" cy="945483"/>
          </a:xfrm>
          <a:custGeom>
            <a:avLst/>
            <a:gdLst>
              <a:gd name="connsiteX0" fmla="*/ 0 w 5547360"/>
              <a:gd name="connsiteY0" fmla="*/ 512306 h 988532"/>
              <a:gd name="connsiteX1" fmla="*/ 1280160 w 5547360"/>
              <a:gd name="connsiteY1" fmla="*/ 242 h 988532"/>
              <a:gd name="connsiteX2" fmla="*/ 2438400 w 5547360"/>
              <a:gd name="connsiteY2" fmla="*/ 439154 h 988532"/>
              <a:gd name="connsiteX3" fmla="*/ 3864864 w 5547360"/>
              <a:gd name="connsiteY3" fmla="*/ 987794 h 988532"/>
              <a:gd name="connsiteX4" fmla="*/ 5547360 w 5547360"/>
              <a:gd name="connsiteY4" fmla="*/ 317234 h 98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7360" h="988532">
                <a:moveTo>
                  <a:pt x="0" y="512306"/>
                </a:moveTo>
                <a:cubicBezTo>
                  <a:pt x="436880" y="262370"/>
                  <a:pt x="873760" y="12434"/>
                  <a:pt x="1280160" y="242"/>
                </a:cubicBezTo>
                <a:cubicBezTo>
                  <a:pt x="1686560" y="-11950"/>
                  <a:pt x="2438400" y="439154"/>
                  <a:pt x="2438400" y="439154"/>
                </a:cubicBezTo>
                <a:cubicBezTo>
                  <a:pt x="2869184" y="603746"/>
                  <a:pt x="3346704" y="1008114"/>
                  <a:pt x="3864864" y="987794"/>
                </a:cubicBezTo>
                <a:cubicBezTo>
                  <a:pt x="4383024" y="967474"/>
                  <a:pt x="4965192" y="642354"/>
                  <a:pt x="5547360" y="317234"/>
                </a:cubicBezTo>
              </a:path>
            </a:pathLst>
          </a:custGeom>
          <a:noFill/>
          <a:ln w="38100"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FDA93B8C-5736-42B1-9ADA-ED50D4443BE4}"/>
              </a:ext>
            </a:extLst>
          </p:cNvPr>
          <p:cNvSpPr txBox="1">
            <a:spLocks/>
          </p:cNvSpPr>
          <p:nvPr/>
        </p:nvSpPr>
        <p:spPr>
          <a:xfrm>
            <a:off x="8366931" y="3747536"/>
            <a:ext cx="1623530" cy="646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Что и как оценивать?</a:t>
            </a:r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BF631F93-F4A8-49D3-92E0-83ACF76DF1B3}"/>
              </a:ext>
            </a:extLst>
          </p:cNvPr>
          <p:cNvSpPr/>
          <p:nvPr/>
        </p:nvSpPr>
        <p:spPr>
          <a:xfrm rot="153995">
            <a:off x="6661667" y="3923282"/>
            <a:ext cx="3208584" cy="618221"/>
          </a:xfrm>
          <a:custGeom>
            <a:avLst/>
            <a:gdLst>
              <a:gd name="connsiteX0" fmla="*/ 0 w 5547360"/>
              <a:gd name="connsiteY0" fmla="*/ 512306 h 988532"/>
              <a:gd name="connsiteX1" fmla="*/ 1280160 w 5547360"/>
              <a:gd name="connsiteY1" fmla="*/ 242 h 988532"/>
              <a:gd name="connsiteX2" fmla="*/ 2438400 w 5547360"/>
              <a:gd name="connsiteY2" fmla="*/ 439154 h 988532"/>
              <a:gd name="connsiteX3" fmla="*/ 3864864 w 5547360"/>
              <a:gd name="connsiteY3" fmla="*/ 987794 h 988532"/>
              <a:gd name="connsiteX4" fmla="*/ 5547360 w 5547360"/>
              <a:gd name="connsiteY4" fmla="*/ 317234 h 98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7360" h="988532">
                <a:moveTo>
                  <a:pt x="0" y="512306"/>
                </a:moveTo>
                <a:cubicBezTo>
                  <a:pt x="436880" y="262370"/>
                  <a:pt x="873760" y="12434"/>
                  <a:pt x="1280160" y="242"/>
                </a:cubicBezTo>
                <a:cubicBezTo>
                  <a:pt x="1686560" y="-11950"/>
                  <a:pt x="2438400" y="439154"/>
                  <a:pt x="2438400" y="439154"/>
                </a:cubicBezTo>
                <a:cubicBezTo>
                  <a:pt x="2869184" y="603746"/>
                  <a:pt x="3346704" y="1008114"/>
                  <a:pt x="3864864" y="987794"/>
                </a:cubicBezTo>
                <a:cubicBezTo>
                  <a:pt x="4383024" y="967474"/>
                  <a:pt x="4965192" y="642354"/>
                  <a:pt x="5547360" y="317234"/>
                </a:cubicBezTo>
              </a:path>
            </a:pathLst>
          </a:custGeom>
          <a:ln w="38100">
            <a:solidFill>
              <a:schemeClr val="accent1">
                <a:lumMod val="75000"/>
              </a:schemeClr>
            </a:solidFill>
            <a:prstDash val="sysDash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9079ECC-D046-4145-8FB9-A3693743E84C}"/>
              </a:ext>
            </a:extLst>
          </p:cNvPr>
          <p:cNvSpPr/>
          <p:nvPr/>
        </p:nvSpPr>
        <p:spPr>
          <a:xfrm>
            <a:off x="5597601" y="3635907"/>
            <a:ext cx="914400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0803E827-951D-41DE-853B-F08E14EBFEEE}"/>
              </a:ext>
            </a:extLst>
          </p:cNvPr>
          <p:cNvSpPr/>
          <p:nvPr/>
        </p:nvSpPr>
        <p:spPr>
          <a:xfrm>
            <a:off x="8765497" y="4951545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id="{6B132617-25DA-452A-9F17-9835B97917F3}"/>
              </a:ext>
            </a:extLst>
          </p:cNvPr>
          <p:cNvSpPr txBox="1">
            <a:spLocks/>
          </p:cNvSpPr>
          <p:nvPr/>
        </p:nvSpPr>
        <p:spPr>
          <a:xfrm>
            <a:off x="1344066" y="5364464"/>
            <a:ext cx="2412636" cy="691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Рассчитываем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Получаем результат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1F85AD-6A87-405A-B4CD-DA5AF40E8448}"/>
              </a:ext>
            </a:extLst>
          </p:cNvPr>
          <p:cNvSpPr txBox="1"/>
          <p:nvPr/>
        </p:nvSpPr>
        <p:spPr>
          <a:xfrm>
            <a:off x="3213410" y="1738196"/>
            <a:ext cx="323138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Зачем оценивать?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Для кого?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Какие проблемы решить?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Объект 2">
            <a:extLst>
              <a:ext uri="{FF2B5EF4-FFF2-40B4-BE49-F238E27FC236}">
                <a16:creationId xmlns:a16="http://schemas.microsoft.com/office/drawing/2014/main" id="{DF86E07A-1EBA-4CBF-BDFE-13453D9FF5FF}"/>
              </a:ext>
            </a:extLst>
          </p:cNvPr>
          <p:cNvSpPr txBox="1">
            <a:spLocks/>
          </p:cNvSpPr>
          <p:nvPr/>
        </p:nvSpPr>
        <p:spPr>
          <a:xfrm>
            <a:off x="2908527" y="1439856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1</a:t>
            </a:r>
          </a:p>
        </p:txBody>
      </p:sp>
      <p:sp>
        <p:nvSpPr>
          <p:cNvPr id="41" name="Объект 2">
            <a:extLst>
              <a:ext uri="{FF2B5EF4-FFF2-40B4-BE49-F238E27FC236}">
                <a16:creationId xmlns:a16="http://schemas.microsoft.com/office/drawing/2014/main" id="{91671B64-DE80-4CAD-9FA8-FB3DA603089A}"/>
              </a:ext>
            </a:extLst>
          </p:cNvPr>
          <p:cNvSpPr txBox="1">
            <a:spLocks/>
          </p:cNvSpPr>
          <p:nvPr/>
        </p:nvSpPr>
        <p:spPr>
          <a:xfrm>
            <a:off x="8201345" y="1501096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2</a:t>
            </a:r>
          </a:p>
        </p:txBody>
      </p:sp>
      <p:sp>
        <p:nvSpPr>
          <p:cNvPr id="42" name="Объект 2">
            <a:extLst>
              <a:ext uri="{FF2B5EF4-FFF2-40B4-BE49-F238E27FC236}">
                <a16:creationId xmlns:a16="http://schemas.microsoft.com/office/drawing/2014/main" id="{57B411BE-FBC1-4BF1-B7E0-D09BAB0F5FA8}"/>
              </a:ext>
            </a:extLst>
          </p:cNvPr>
          <p:cNvSpPr txBox="1">
            <a:spLocks/>
          </p:cNvSpPr>
          <p:nvPr/>
        </p:nvSpPr>
        <p:spPr>
          <a:xfrm>
            <a:off x="7844368" y="3414653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3 </a:t>
            </a:r>
          </a:p>
        </p:txBody>
      </p:sp>
      <p:sp>
        <p:nvSpPr>
          <p:cNvPr id="43" name="Объект 2">
            <a:extLst>
              <a:ext uri="{FF2B5EF4-FFF2-40B4-BE49-F238E27FC236}">
                <a16:creationId xmlns:a16="http://schemas.microsoft.com/office/drawing/2014/main" id="{FE53941D-49CF-4547-9249-4F7A28669941}"/>
              </a:ext>
            </a:extLst>
          </p:cNvPr>
          <p:cNvSpPr txBox="1">
            <a:spLocks/>
          </p:cNvSpPr>
          <p:nvPr/>
        </p:nvSpPr>
        <p:spPr>
          <a:xfrm>
            <a:off x="3430825" y="3355944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4</a:t>
            </a:r>
          </a:p>
        </p:txBody>
      </p:sp>
      <p:sp>
        <p:nvSpPr>
          <p:cNvPr id="44" name="Объект 2">
            <a:extLst>
              <a:ext uri="{FF2B5EF4-FFF2-40B4-BE49-F238E27FC236}">
                <a16:creationId xmlns:a16="http://schemas.microsoft.com/office/drawing/2014/main" id="{F7891645-9676-4603-91A2-A814E26E9530}"/>
              </a:ext>
            </a:extLst>
          </p:cNvPr>
          <p:cNvSpPr txBox="1">
            <a:spLocks/>
          </p:cNvSpPr>
          <p:nvPr/>
        </p:nvSpPr>
        <p:spPr>
          <a:xfrm>
            <a:off x="1133222" y="4992618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5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6DFD9F65-EFAB-4532-9669-727003D68BE2}"/>
              </a:ext>
            </a:extLst>
          </p:cNvPr>
          <p:cNvSpPr txBox="1">
            <a:spLocks/>
          </p:cNvSpPr>
          <p:nvPr/>
        </p:nvSpPr>
        <p:spPr>
          <a:xfrm>
            <a:off x="3503264" y="5376018"/>
            <a:ext cx="2412636" cy="1045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Проверяем выполнение целей</a:t>
            </a:r>
          </a:p>
        </p:txBody>
      </p:sp>
      <p:sp>
        <p:nvSpPr>
          <p:cNvPr id="29" name="Номер слайда 7">
            <a:extLst>
              <a:ext uri="{FF2B5EF4-FFF2-40B4-BE49-F238E27FC236}">
                <a16:creationId xmlns:a16="http://schemas.microsoft.com/office/drawing/2014/main" id="{4358525D-DC1B-45B5-8B8A-9DFA8969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31</a:t>
            </a:fld>
            <a:endParaRPr lang="en-US" dirty="0"/>
          </a:p>
        </p:txBody>
      </p:sp>
      <p:sp>
        <p:nvSpPr>
          <p:cNvPr id="33" name="Дата 2">
            <a:extLst>
              <a:ext uri="{FF2B5EF4-FFF2-40B4-BE49-F238E27FC236}">
                <a16:creationId xmlns:a16="http://schemas.microsoft.com/office/drawing/2014/main" id="{27463778-8D1B-494C-B36F-D86EA3408A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36" name="Нижний колонтитул 3">
            <a:extLst>
              <a:ext uri="{FF2B5EF4-FFF2-40B4-BE49-F238E27FC236}">
                <a16:creationId xmlns:a16="http://schemas.microsoft.com/office/drawing/2014/main" id="{04236D6C-E320-4E67-A443-28C9188A8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37" name="Нижний колонтитул 3">
            <a:extLst>
              <a:ext uri="{FF2B5EF4-FFF2-40B4-BE49-F238E27FC236}">
                <a16:creationId xmlns:a16="http://schemas.microsoft.com/office/drawing/2014/main" id="{E224EA80-19B1-418B-A703-D6E038C6949D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E29CB1A6-ADCD-4D07-81AB-7483036B1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>
                <a:cs typeface="Calibri" panose="020F0502020204030204" pitchFamily="34" charset="0"/>
              </a:rPr>
              <a:t>СТРОИМ дорожную карту: шаг 4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BB0F8C7-72F6-46C4-AA6B-EAE9A7829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20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7">
            <a:extLst>
              <a:ext uri="{FF2B5EF4-FFF2-40B4-BE49-F238E27FC236}">
                <a16:creationId xmlns:a16="http://schemas.microsoft.com/office/drawing/2014/main" id="{61CB21CB-7B94-4AE2-96DE-78E62E656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32</a:t>
            </a:fld>
            <a:endParaRPr lang="en-US" dirty="0"/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id="{6872F8C3-3634-43D7-9C0D-C9F618BA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49F75F3A-B9C1-4483-9292-FDBA5BD59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22589066-68D7-4334-8EA8-F98F90199079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DC4C137-3559-461B-8371-B7996698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35895"/>
            <a:ext cx="11029616" cy="583305"/>
          </a:xfrm>
        </p:spPr>
        <p:txBody>
          <a:bodyPr>
            <a:noAutofit/>
          </a:bodyPr>
          <a:lstStyle/>
          <a:p>
            <a:r>
              <a:rPr lang="ru-RU" sz="2900" dirty="0">
                <a:cs typeface="Calibri" panose="020F0502020204030204" pitchFamily="34" charset="0"/>
              </a:rPr>
              <a:t>ШАГ 3. Кто </a:t>
            </a:r>
            <a:r>
              <a:rPr lang="ru-RU" sz="2900" dirty="0" err="1">
                <a:cs typeface="Calibri" panose="020F0502020204030204" pitchFamily="34" charset="0"/>
              </a:rPr>
              <a:t>ОЦЕНивает</a:t>
            </a:r>
            <a:r>
              <a:rPr lang="ru-RU" sz="2900" dirty="0">
                <a:cs typeface="Calibri" panose="020F0502020204030204" pitchFamily="34" charset="0"/>
              </a:rPr>
              <a:t>?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A8FFE49-161C-4CBD-A78E-8041830EA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32864"/>
              </p:ext>
            </p:extLst>
          </p:nvPr>
        </p:nvGraphicFramePr>
        <p:xfrm>
          <a:off x="581190" y="1287017"/>
          <a:ext cx="11111297" cy="49240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4061">
                  <a:extLst>
                    <a:ext uri="{9D8B030D-6E8A-4147-A177-3AD203B41FA5}">
                      <a16:colId xmlns:a16="http://schemas.microsoft.com/office/drawing/2014/main" val="4052594120"/>
                    </a:ext>
                  </a:extLst>
                </a:gridCol>
                <a:gridCol w="2061556">
                  <a:extLst>
                    <a:ext uri="{9D8B030D-6E8A-4147-A177-3AD203B41FA5}">
                      <a16:colId xmlns:a16="http://schemas.microsoft.com/office/drawing/2014/main" val="1554756199"/>
                    </a:ext>
                  </a:extLst>
                </a:gridCol>
                <a:gridCol w="2568633">
                  <a:extLst>
                    <a:ext uri="{9D8B030D-6E8A-4147-A177-3AD203B41FA5}">
                      <a16:colId xmlns:a16="http://schemas.microsoft.com/office/drawing/2014/main" val="836928608"/>
                    </a:ext>
                  </a:extLst>
                </a:gridCol>
                <a:gridCol w="2457047">
                  <a:extLst>
                    <a:ext uri="{9D8B030D-6E8A-4147-A177-3AD203B41FA5}">
                      <a16:colId xmlns:a16="http://schemas.microsoft.com/office/drawing/2014/main" val="3001243882"/>
                    </a:ext>
                  </a:extLst>
                </a:gridCol>
              </a:tblGrid>
              <a:tr h="313303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Функции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Проект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Ресурсный менеджер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Самооценка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0934"/>
                  </a:ext>
                </a:extLst>
              </a:tr>
              <a:tr h="197517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Выполнение проектных работ</a:t>
                      </a:r>
                    </a:p>
                    <a:p>
                      <a:pPr marL="800100" lvl="1" indent="-342900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ru-RU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Сроки выполнения</a:t>
                      </a:r>
                    </a:p>
                    <a:p>
                      <a:pPr marL="800100" lvl="1" indent="-342900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ru-RU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Качество выполнения</a:t>
                      </a:r>
                    </a:p>
                    <a:p>
                      <a:pPr marL="800100" lvl="1" indent="-342900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ru-RU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Самостоятельность</a:t>
                      </a:r>
                    </a:p>
                    <a:p>
                      <a:pPr marL="800100" lvl="1" indent="-342900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ru-RU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Знание системы</a:t>
                      </a:r>
                    </a:p>
                    <a:p>
                      <a:pPr marL="800100" lvl="1" indent="-342900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ru-RU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Знание предметной области</a:t>
                      </a:r>
                    </a:p>
                    <a:p>
                      <a:pPr marL="800100" lvl="1" indent="-342900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ru-RU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Экспертность аналитика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да</a:t>
                      </a: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да</a:t>
                      </a: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да</a:t>
                      </a: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88663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dirty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2. Личностно-деловые качества</a:t>
                      </a: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да</a:t>
                      </a: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да</a:t>
                      </a: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788792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dirty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3. Выполнение функций </a:t>
                      </a:r>
                      <a:r>
                        <a:rPr lang="ru-RU" dirty="0" err="1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лида</a:t>
                      </a: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57692"/>
                  </a:ext>
                </a:extLst>
              </a:tr>
              <a:tr h="347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dirty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4. Наставничество</a:t>
                      </a: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001664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dirty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5. Проведение обучений</a:t>
                      </a: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732207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dirty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6. Разработка методологий, шаблонов, регламентов</a:t>
                      </a: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273393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 Выполнение функций архитектора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276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48498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7">
            <a:extLst>
              <a:ext uri="{FF2B5EF4-FFF2-40B4-BE49-F238E27FC236}">
                <a16:creationId xmlns:a16="http://schemas.microsoft.com/office/drawing/2014/main" id="{60F9C1AC-8D32-4423-86DE-683107FFF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33</a:t>
            </a:fld>
            <a:endParaRPr lang="en-US" dirty="0"/>
          </a:p>
        </p:txBody>
      </p:sp>
      <p:sp>
        <p:nvSpPr>
          <p:cNvPr id="10" name="Дата 2">
            <a:extLst>
              <a:ext uri="{FF2B5EF4-FFF2-40B4-BE49-F238E27FC236}">
                <a16:creationId xmlns:a16="http://schemas.microsoft.com/office/drawing/2014/main" id="{72C2BEA4-F4D8-4B22-A782-5AC7ED05B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A54B410D-913D-45F8-8206-538799475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2" name="Нижний колонтитул 3">
            <a:extLst>
              <a:ext uri="{FF2B5EF4-FFF2-40B4-BE49-F238E27FC236}">
                <a16:creationId xmlns:a16="http://schemas.microsoft.com/office/drawing/2014/main" id="{5744ECAD-2DB1-460A-83DA-79C105927C97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4A1D25C-6DB4-4DCE-86CA-AFC5006EF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35895"/>
            <a:ext cx="11029616" cy="583305"/>
          </a:xfrm>
        </p:spPr>
        <p:txBody>
          <a:bodyPr>
            <a:noAutofit/>
          </a:bodyPr>
          <a:lstStyle/>
          <a:p>
            <a:r>
              <a:rPr lang="ru-RU" sz="2900" dirty="0">
                <a:cs typeface="Calibri" panose="020F0502020204030204" pitchFamily="34" charset="0"/>
              </a:rPr>
              <a:t>ШАГ 4. ВЕСОВЫЕ КОЭФФИЦИЕНТЫ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C967075-39C2-4E94-9A6F-F3EEF9975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686095"/>
              </p:ext>
            </p:extLst>
          </p:nvPr>
        </p:nvGraphicFramePr>
        <p:xfrm>
          <a:off x="540351" y="1298060"/>
          <a:ext cx="11111297" cy="51689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4061">
                  <a:extLst>
                    <a:ext uri="{9D8B030D-6E8A-4147-A177-3AD203B41FA5}">
                      <a16:colId xmlns:a16="http://schemas.microsoft.com/office/drawing/2014/main" val="934781492"/>
                    </a:ext>
                  </a:extLst>
                </a:gridCol>
                <a:gridCol w="2061556">
                  <a:extLst>
                    <a:ext uri="{9D8B030D-6E8A-4147-A177-3AD203B41FA5}">
                      <a16:colId xmlns:a16="http://schemas.microsoft.com/office/drawing/2014/main" val="661150072"/>
                    </a:ext>
                  </a:extLst>
                </a:gridCol>
                <a:gridCol w="2568633">
                  <a:extLst>
                    <a:ext uri="{9D8B030D-6E8A-4147-A177-3AD203B41FA5}">
                      <a16:colId xmlns:a16="http://schemas.microsoft.com/office/drawing/2014/main" val="2432631129"/>
                    </a:ext>
                  </a:extLst>
                </a:gridCol>
                <a:gridCol w="2457047">
                  <a:extLst>
                    <a:ext uri="{9D8B030D-6E8A-4147-A177-3AD203B41FA5}">
                      <a16:colId xmlns:a16="http://schemas.microsoft.com/office/drawing/2014/main" val="2815795297"/>
                    </a:ext>
                  </a:extLst>
                </a:gridCol>
              </a:tblGrid>
              <a:tr h="313303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Функции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Вес критерия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Вес показателя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Примечание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841685"/>
                  </a:ext>
                </a:extLst>
              </a:tr>
              <a:tr h="38665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Выполнение проектных работ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32696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1) Сроки выполнения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898198"/>
                  </a:ext>
                </a:extLst>
              </a:tr>
              <a:tr h="342974"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2) Качество выполнения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558608"/>
                  </a:ext>
                </a:extLst>
              </a:tr>
              <a:tr h="386691"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3) Самостоятельность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245190"/>
                  </a:ext>
                </a:extLst>
              </a:tr>
              <a:tr h="357447"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4) Знание системы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111599"/>
                  </a:ext>
                </a:extLst>
              </a:tr>
              <a:tr h="293098"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5) Знание предметной области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026287"/>
                  </a:ext>
                </a:extLst>
              </a:tr>
              <a:tr h="328501"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6) Экспертность аналитика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653639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dirty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2. Личностно-деловые качества</a:t>
                      </a: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845108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dirty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3. Выполнение функций </a:t>
                      </a:r>
                      <a:r>
                        <a:rPr lang="ru-RU" dirty="0" err="1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лида</a:t>
                      </a: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417056"/>
                  </a:ext>
                </a:extLst>
              </a:tr>
              <a:tr h="347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dirty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4. Наставничество</a:t>
                      </a: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ru-RU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111011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dirty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5. Проведение обучений</a:t>
                      </a: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206593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dirty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6. Разработка методологий</a:t>
                      </a: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718700"/>
                  </a:ext>
                </a:extLst>
              </a:tr>
              <a:tr h="34178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 Выполнение функций архитектора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977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388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A181F14-7DCA-4781-9431-8FB0E7555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947" y="3644607"/>
            <a:ext cx="2026602" cy="92727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Кто оценивает?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Сравниваем и проверяем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CE9FA2C1-DAB1-418F-BE95-C4FDFB911BC6}"/>
              </a:ext>
            </a:extLst>
          </p:cNvPr>
          <p:cNvSpPr/>
          <p:nvPr/>
        </p:nvSpPr>
        <p:spPr>
          <a:xfrm>
            <a:off x="747669" y="1598546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9CB4F46-8CFA-4184-9651-1F9FF3A4E91E}"/>
              </a:ext>
            </a:extLst>
          </p:cNvPr>
          <p:cNvSpPr/>
          <p:nvPr/>
        </p:nvSpPr>
        <p:spPr>
          <a:xfrm>
            <a:off x="6497970" y="1833470"/>
            <a:ext cx="914400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E04DD11-CAED-4B41-A619-6A7C98E29609}"/>
              </a:ext>
            </a:extLst>
          </p:cNvPr>
          <p:cNvSpPr/>
          <p:nvPr/>
        </p:nvSpPr>
        <p:spPr>
          <a:xfrm>
            <a:off x="960243" y="3509042"/>
            <a:ext cx="914400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4B1C225-FF73-4CFC-825C-EAEA3ED19C55}"/>
              </a:ext>
            </a:extLst>
          </p:cNvPr>
          <p:cNvSpPr/>
          <p:nvPr/>
        </p:nvSpPr>
        <p:spPr>
          <a:xfrm>
            <a:off x="9928117" y="3391066"/>
            <a:ext cx="914400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E1701634-83ED-45EF-BDEA-6751BED24DCD}"/>
              </a:ext>
            </a:extLst>
          </p:cNvPr>
          <p:cNvSpPr txBox="1">
            <a:spLocks/>
          </p:cNvSpPr>
          <p:nvPr/>
        </p:nvSpPr>
        <p:spPr>
          <a:xfrm>
            <a:off x="8801748" y="1711292"/>
            <a:ext cx="3169920" cy="801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Дуга 15">
            <a:extLst>
              <a:ext uri="{FF2B5EF4-FFF2-40B4-BE49-F238E27FC236}">
                <a16:creationId xmlns:a16="http://schemas.microsoft.com/office/drawing/2014/main" id="{48FDFB07-7506-45B9-8597-69DD3508D7F5}"/>
              </a:ext>
            </a:extLst>
          </p:cNvPr>
          <p:cNvSpPr/>
          <p:nvPr/>
        </p:nvSpPr>
        <p:spPr>
          <a:xfrm rot="17581777">
            <a:off x="3259523" y="210068"/>
            <a:ext cx="3567954" cy="6650733"/>
          </a:xfrm>
          <a:prstGeom prst="arc">
            <a:avLst>
              <a:gd name="adj1" fmla="val 16366355"/>
              <a:gd name="adj2" fmla="val 1200141"/>
            </a:avLst>
          </a:prstGeom>
          <a:ln w="3810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уга 19">
            <a:extLst>
              <a:ext uri="{FF2B5EF4-FFF2-40B4-BE49-F238E27FC236}">
                <a16:creationId xmlns:a16="http://schemas.microsoft.com/office/drawing/2014/main" id="{20500898-2137-4EF8-BB3E-08097AAD586A}"/>
              </a:ext>
            </a:extLst>
          </p:cNvPr>
          <p:cNvSpPr/>
          <p:nvPr/>
        </p:nvSpPr>
        <p:spPr>
          <a:xfrm rot="21283001">
            <a:off x="5932337" y="2331948"/>
            <a:ext cx="3824034" cy="2286649"/>
          </a:xfrm>
          <a:prstGeom prst="arc">
            <a:avLst>
              <a:gd name="adj1" fmla="val 15832362"/>
              <a:gd name="adj2" fmla="val 324051"/>
            </a:avLst>
          </a:prstGeom>
          <a:ln w="3810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708F3071-6FF1-46AE-9745-C0C8644E1BB8}"/>
              </a:ext>
            </a:extLst>
          </p:cNvPr>
          <p:cNvSpPr txBox="1">
            <a:spLocks/>
          </p:cNvSpPr>
          <p:nvPr/>
        </p:nvSpPr>
        <p:spPr>
          <a:xfrm>
            <a:off x="8555366" y="1779757"/>
            <a:ext cx="3424726" cy="7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Кого оцениваем?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Оценку чего хотим получить?</a:t>
            </a:r>
          </a:p>
        </p:txBody>
      </p:sp>
      <p:sp>
        <p:nvSpPr>
          <p:cNvPr id="22" name="Дуга 21">
            <a:extLst>
              <a:ext uri="{FF2B5EF4-FFF2-40B4-BE49-F238E27FC236}">
                <a16:creationId xmlns:a16="http://schemas.microsoft.com/office/drawing/2014/main" id="{CE42E937-36A3-4914-93D1-914C0436D08E}"/>
              </a:ext>
            </a:extLst>
          </p:cNvPr>
          <p:cNvSpPr/>
          <p:nvPr/>
        </p:nvSpPr>
        <p:spPr>
          <a:xfrm rot="6274714">
            <a:off x="3948837" y="500689"/>
            <a:ext cx="2283147" cy="7781721"/>
          </a:xfrm>
          <a:prstGeom prst="arc">
            <a:avLst>
              <a:gd name="adj1" fmla="val 16448152"/>
              <a:gd name="adj2" fmla="val 4586423"/>
            </a:avLst>
          </a:prstGeom>
          <a:ln w="38100">
            <a:solidFill>
              <a:schemeClr val="accent1">
                <a:lumMod val="75000"/>
              </a:schemeClr>
            </a:solidFill>
            <a:prstDash val="solid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7E4B9F00-404C-469D-959B-B1B70101CA9E}"/>
              </a:ext>
            </a:extLst>
          </p:cNvPr>
          <p:cNvSpPr/>
          <p:nvPr/>
        </p:nvSpPr>
        <p:spPr>
          <a:xfrm rot="413706">
            <a:off x="2138797" y="3893133"/>
            <a:ext cx="3269365" cy="945483"/>
          </a:xfrm>
          <a:custGeom>
            <a:avLst/>
            <a:gdLst>
              <a:gd name="connsiteX0" fmla="*/ 0 w 5547360"/>
              <a:gd name="connsiteY0" fmla="*/ 512306 h 988532"/>
              <a:gd name="connsiteX1" fmla="*/ 1280160 w 5547360"/>
              <a:gd name="connsiteY1" fmla="*/ 242 h 988532"/>
              <a:gd name="connsiteX2" fmla="*/ 2438400 w 5547360"/>
              <a:gd name="connsiteY2" fmla="*/ 439154 h 988532"/>
              <a:gd name="connsiteX3" fmla="*/ 3864864 w 5547360"/>
              <a:gd name="connsiteY3" fmla="*/ 987794 h 988532"/>
              <a:gd name="connsiteX4" fmla="*/ 5547360 w 5547360"/>
              <a:gd name="connsiteY4" fmla="*/ 317234 h 98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7360" h="988532">
                <a:moveTo>
                  <a:pt x="0" y="512306"/>
                </a:moveTo>
                <a:cubicBezTo>
                  <a:pt x="436880" y="262370"/>
                  <a:pt x="873760" y="12434"/>
                  <a:pt x="1280160" y="242"/>
                </a:cubicBezTo>
                <a:cubicBezTo>
                  <a:pt x="1686560" y="-11950"/>
                  <a:pt x="2438400" y="439154"/>
                  <a:pt x="2438400" y="439154"/>
                </a:cubicBezTo>
                <a:cubicBezTo>
                  <a:pt x="2869184" y="603746"/>
                  <a:pt x="3346704" y="1008114"/>
                  <a:pt x="3864864" y="987794"/>
                </a:cubicBezTo>
                <a:cubicBezTo>
                  <a:pt x="4383024" y="967474"/>
                  <a:pt x="4965192" y="642354"/>
                  <a:pt x="5547360" y="317234"/>
                </a:cubicBezTo>
              </a:path>
            </a:pathLst>
          </a:custGeom>
          <a:noFill/>
          <a:ln w="38100">
            <a:prstDash val="sysDash"/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FDA93B8C-5736-42B1-9ADA-ED50D4443BE4}"/>
              </a:ext>
            </a:extLst>
          </p:cNvPr>
          <p:cNvSpPr txBox="1">
            <a:spLocks/>
          </p:cNvSpPr>
          <p:nvPr/>
        </p:nvSpPr>
        <p:spPr>
          <a:xfrm>
            <a:off x="8366931" y="3747536"/>
            <a:ext cx="1623530" cy="646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Что и как оценивать?</a:t>
            </a:r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BF631F93-F4A8-49D3-92E0-83ACF76DF1B3}"/>
              </a:ext>
            </a:extLst>
          </p:cNvPr>
          <p:cNvSpPr/>
          <p:nvPr/>
        </p:nvSpPr>
        <p:spPr>
          <a:xfrm rot="153995">
            <a:off x="6661667" y="3923282"/>
            <a:ext cx="3208584" cy="618221"/>
          </a:xfrm>
          <a:custGeom>
            <a:avLst/>
            <a:gdLst>
              <a:gd name="connsiteX0" fmla="*/ 0 w 5547360"/>
              <a:gd name="connsiteY0" fmla="*/ 512306 h 988532"/>
              <a:gd name="connsiteX1" fmla="*/ 1280160 w 5547360"/>
              <a:gd name="connsiteY1" fmla="*/ 242 h 988532"/>
              <a:gd name="connsiteX2" fmla="*/ 2438400 w 5547360"/>
              <a:gd name="connsiteY2" fmla="*/ 439154 h 988532"/>
              <a:gd name="connsiteX3" fmla="*/ 3864864 w 5547360"/>
              <a:gd name="connsiteY3" fmla="*/ 987794 h 988532"/>
              <a:gd name="connsiteX4" fmla="*/ 5547360 w 5547360"/>
              <a:gd name="connsiteY4" fmla="*/ 317234 h 98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7360" h="988532">
                <a:moveTo>
                  <a:pt x="0" y="512306"/>
                </a:moveTo>
                <a:cubicBezTo>
                  <a:pt x="436880" y="262370"/>
                  <a:pt x="873760" y="12434"/>
                  <a:pt x="1280160" y="242"/>
                </a:cubicBezTo>
                <a:cubicBezTo>
                  <a:pt x="1686560" y="-11950"/>
                  <a:pt x="2438400" y="439154"/>
                  <a:pt x="2438400" y="439154"/>
                </a:cubicBezTo>
                <a:cubicBezTo>
                  <a:pt x="2869184" y="603746"/>
                  <a:pt x="3346704" y="1008114"/>
                  <a:pt x="3864864" y="987794"/>
                </a:cubicBezTo>
                <a:cubicBezTo>
                  <a:pt x="4383024" y="967474"/>
                  <a:pt x="4965192" y="642354"/>
                  <a:pt x="5547360" y="317234"/>
                </a:cubicBezTo>
              </a:path>
            </a:pathLst>
          </a:custGeom>
          <a:ln w="38100">
            <a:solidFill>
              <a:schemeClr val="accent1">
                <a:lumMod val="75000"/>
              </a:schemeClr>
            </a:solidFill>
            <a:prstDash val="sysDash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9079ECC-D046-4145-8FB9-A3693743E84C}"/>
              </a:ext>
            </a:extLst>
          </p:cNvPr>
          <p:cNvSpPr/>
          <p:nvPr/>
        </p:nvSpPr>
        <p:spPr>
          <a:xfrm>
            <a:off x="5597601" y="3635907"/>
            <a:ext cx="914400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0803E827-951D-41DE-853B-F08E14EBFEEE}"/>
              </a:ext>
            </a:extLst>
          </p:cNvPr>
          <p:cNvSpPr/>
          <p:nvPr/>
        </p:nvSpPr>
        <p:spPr>
          <a:xfrm>
            <a:off x="8765497" y="4951545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id="{6B132617-25DA-452A-9F17-9835B97917F3}"/>
              </a:ext>
            </a:extLst>
          </p:cNvPr>
          <p:cNvSpPr txBox="1">
            <a:spLocks/>
          </p:cNvSpPr>
          <p:nvPr/>
        </p:nvSpPr>
        <p:spPr>
          <a:xfrm>
            <a:off x="1344066" y="5364464"/>
            <a:ext cx="2412636" cy="691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Рассчитываем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Получаем результат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1F85AD-6A87-405A-B4CD-DA5AF40E8448}"/>
              </a:ext>
            </a:extLst>
          </p:cNvPr>
          <p:cNvSpPr txBox="1"/>
          <p:nvPr/>
        </p:nvSpPr>
        <p:spPr>
          <a:xfrm>
            <a:off x="3213410" y="1738196"/>
            <a:ext cx="323138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Зачем оценивать?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Для кого?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Какие проблемы решить?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Объект 2">
            <a:extLst>
              <a:ext uri="{FF2B5EF4-FFF2-40B4-BE49-F238E27FC236}">
                <a16:creationId xmlns:a16="http://schemas.microsoft.com/office/drawing/2014/main" id="{DF86E07A-1EBA-4CBF-BDFE-13453D9FF5FF}"/>
              </a:ext>
            </a:extLst>
          </p:cNvPr>
          <p:cNvSpPr txBox="1">
            <a:spLocks/>
          </p:cNvSpPr>
          <p:nvPr/>
        </p:nvSpPr>
        <p:spPr>
          <a:xfrm>
            <a:off x="2908527" y="1439856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1</a:t>
            </a:r>
          </a:p>
        </p:txBody>
      </p:sp>
      <p:sp>
        <p:nvSpPr>
          <p:cNvPr id="41" name="Объект 2">
            <a:extLst>
              <a:ext uri="{FF2B5EF4-FFF2-40B4-BE49-F238E27FC236}">
                <a16:creationId xmlns:a16="http://schemas.microsoft.com/office/drawing/2014/main" id="{91671B64-DE80-4CAD-9FA8-FB3DA603089A}"/>
              </a:ext>
            </a:extLst>
          </p:cNvPr>
          <p:cNvSpPr txBox="1">
            <a:spLocks/>
          </p:cNvSpPr>
          <p:nvPr/>
        </p:nvSpPr>
        <p:spPr>
          <a:xfrm>
            <a:off x="8201345" y="1501096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2</a:t>
            </a:r>
          </a:p>
        </p:txBody>
      </p:sp>
      <p:sp>
        <p:nvSpPr>
          <p:cNvPr id="42" name="Объект 2">
            <a:extLst>
              <a:ext uri="{FF2B5EF4-FFF2-40B4-BE49-F238E27FC236}">
                <a16:creationId xmlns:a16="http://schemas.microsoft.com/office/drawing/2014/main" id="{57B411BE-FBC1-4BF1-B7E0-D09BAB0F5FA8}"/>
              </a:ext>
            </a:extLst>
          </p:cNvPr>
          <p:cNvSpPr txBox="1">
            <a:spLocks/>
          </p:cNvSpPr>
          <p:nvPr/>
        </p:nvSpPr>
        <p:spPr>
          <a:xfrm>
            <a:off x="7844368" y="3414653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3 </a:t>
            </a:r>
          </a:p>
        </p:txBody>
      </p:sp>
      <p:sp>
        <p:nvSpPr>
          <p:cNvPr id="43" name="Объект 2">
            <a:extLst>
              <a:ext uri="{FF2B5EF4-FFF2-40B4-BE49-F238E27FC236}">
                <a16:creationId xmlns:a16="http://schemas.microsoft.com/office/drawing/2014/main" id="{FE53941D-49CF-4547-9249-4F7A28669941}"/>
              </a:ext>
            </a:extLst>
          </p:cNvPr>
          <p:cNvSpPr txBox="1">
            <a:spLocks/>
          </p:cNvSpPr>
          <p:nvPr/>
        </p:nvSpPr>
        <p:spPr>
          <a:xfrm>
            <a:off x="3430825" y="3355944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4</a:t>
            </a:r>
          </a:p>
        </p:txBody>
      </p:sp>
      <p:sp>
        <p:nvSpPr>
          <p:cNvPr id="44" name="Объект 2">
            <a:extLst>
              <a:ext uri="{FF2B5EF4-FFF2-40B4-BE49-F238E27FC236}">
                <a16:creationId xmlns:a16="http://schemas.microsoft.com/office/drawing/2014/main" id="{F7891645-9676-4603-91A2-A814E26E9530}"/>
              </a:ext>
            </a:extLst>
          </p:cNvPr>
          <p:cNvSpPr txBox="1">
            <a:spLocks/>
          </p:cNvSpPr>
          <p:nvPr/>
        </p:nvSpPr>
        <p:spPr>
          <a:xfrm>
            <a:off x="1133222" y="4992618"/>
            <a:ext cx="848175" cy="49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5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6DFD9F65-EFAB-4532-9669-727003D68BE2}"/>
              </a:ext>
            </a:extLst>
          </p:cNvPr>
          <p:cNvSpPr txBox="1">
            <a:spLocks/>
          </p:cNvSpPr>
          <p:nvPr/>
        </p:nvSpPr>
        <p:spPr>
          <a:xfrm>
            <a:off x="3503264" y="5376018"/>
            <a:ext cx="2412636" cy="1045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Проверяем выполнение целей</a:t>
            </a:r>
          </a:p>
        </p:txBody>
      </p:sp>
      <p:sp>
        <p:nvSpPr>
          <p:cNvPr id="29" name="Номер слайда 7">
            <a:extLst>
              <a:ext uri="{FF2B5EF4-FFF2-40B4-BE49-F238E27FC236}">
                <a16:creationId xmlns:a16="http://schemas.microsoft.com/office/drawing/2014/main" id="{4358525D-DC1B-45B5-8B8A-9DFA8969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34</a:t>
            </a:fld>
            <a:endParaRPr lang="en-US" dirty="0"/>
          </a:p>
        </p:txBody>
      </p:sp>
      <p:sp>
        <p:nvSpPr>
          <p:cNvPr id="33" name="Дата 2">
            <a:extLst>
              <a:ext uri="{FF2B5EF4-FFF2-40B4-BE49-F238E27FC236}">
                <a16:creationId xmlns:a16="http://schemas.microsoft.com/office/drawing/2014/main" id="{27463778-8D1B-494C-B36F-D86EA3408A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36" name="Нижний колонтитул 3">
            <a:extLst>
              <a:ext uri="{FF2B5EF4-FFF2-40B4-BE49-F238E27FC236}">
                <a16:creationId xmlns:a16="http://schemas.microsoft.com/office/drawing/2014/main" id="{04236D6C-E320-4E67-A443-28C9188A8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37" name="Нижний колонтитул 3">
            <a:extLst>
              <a:ext uri="{FF2B5EF4-FFF2-40B4-BE49-F238E27FC236}">
                <a16:creationId xmlns:a16="http://schemas.microsoft.com/office/drawing/2014/main" id="{E224EA80-19B1-418B-A703-D6E038C6949D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E29CB1A6-ADCD-4D07-81AB-7483036B1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>
                <a:cs typeface="Calibri" panose="020F0502020204030204" pitchFamily="34" charset="0"/>
              </a:rPr>
              <a:t>СТРОИМ дорожную карту: шаг 5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BB0F8C7-72F6-46C4-AA6B-EAE9A7829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616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31EBE-100F-43E6-9A73-7F0FB66B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57684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ШАГ 5. </a:t>
            </a: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динамика результатов во времени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69B341-7FC8-4C40-B45A-F19848BB12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7" t="55397" r="69667" b="7144"/>
          <a:stretch/>
        </p:blipFill>
        <p:spPr>
          <a:xfrm>
            <a:off x="670560" y="1863583"/>
            <a:ext cx="7061200" cy="4074773"/>
          </a:xfrm>
          <a:prstGeom prst="rect">
            <a:avLst/>
          </a:prstGeom>
        </p:spPr>
      </p:pic>
      <p:sp>
        <p:nvSpPr>
          <p:cNvPr id="7" name="Номер слайда 7">
            <a:extLst>
              <a:ext uri="{FF2B5EF4-FFF2-40B4-BE49-F238E27FC236}">
                <a16:creationId xmlns:a16="http://schemas.microsoft.com/office/drawing/2014/main" id="{C7083FA7-97D3-40E1-8436-ACCB165A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35</a:t>
            </a:fld>
            <a:endParaRPr lang="en-US" dirty="0"/>
          </a:p>
        </p:txBody>
      </p:sp>
      <p:sp>
        <p:nvSpPr>
          <p:cNvPr id="10" name="Дата 2">
            <a:extLst>
              <a:ext uri="{FF2B5EF4-FFF2-40B4-BE49-F238E27FC236}">
                <a16:creationId xmlns:a16="http://schemas.microsoft.com/office/drawing/2014/main" id="{79E62B70-58F2-4227-BA2D-74B4E0EF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FBA97D37-B2B4-49EE-8984-BE3CBD93A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2" name="Нижний колонтитул 3">
            <a:extLst>
              <a:ext uri="{FF2B5EF4-FFF2-40B4-BE49-F238E27FC236}">
                <a16:creationId xmlns:a16="http://schemas.microsoft.com/office/drawing/2014/main" id="{0A68872D-9FAA-45AA-8958-1A446A8F7236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300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31EBE-100F-43E6-9A73-7F0FB66B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57684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ШАГ 5. </a:t>
            </a: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динамика результатов ведущих аналитиков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314DF7-99AA-4154-955C-9B84AACFF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" t="63988" r="72767" b="9938"/>
          <a:stretch/>
        </p:blipFill>
        <p:spPr>
          <a:xfrm>
            <a:off x="581190" y="1716579"/>
            <a:ext cx="9385770" cy="28334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FC5068-055D-4A6E-B2C0-11E625B463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7" t="59642" r="72666" b="18087"/>
          <a:stretch/>
        </p:blipFill>
        <p:spPr>
          <a:xfrm>
            <a:off x="5608324" y="3246122"/>
            <a:ext cx="5501342" cy="1423062"/>
          </a:xfrm>
          <a:prstGeom prst="rect">
            <a:avLst/>
          </a:prstGeom>
        </p:spPr>
      </p:pic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5399BE90-82FE-4DB4-AC3F-422921B27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36</a:t>
            </a:fld>
            <a:endParaRPr lang="en-US" dirty="0"/>
          </a:p>
        </p:txBody>
      </p:sp>
      <p:sp>
        <p:nvSpPr>
          <p:cNvPr id="12" name="Дата 2">
            <a:extLst>
              <a:ext uri="{FF2B5EF4-FFF2-40B4-BE49-F238E27FC236}">
                <a16:creationId xmlns:a16="http://schemas.microsoft.com/office/drawing/2014/main" id="{99EA5DEF-02F8-4817-AFFD-3F3C46710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3" name="Нижний колонтитул 3">
            <a:extLst>
              <a:ext uri="{FF2B5EF4-FFF2-40B4-BE49-F238E27FC236}">
                <a16:creationId xmlns:a16="http://schemas.microsoft.com/office/drawing/2014/main" id="{697F6C27-3FB9-434B-A4AB-95819C8E5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4" name="Нижний колонтитул 3">
            <a:extLst>
              <a:ext uri="{FF2B5EF4-FFF2-40B4-BE49-F238E27FC236}">
                <a16:creationId xmlns:a16="http://schemas.microsoft.com/office/drawing/2014/main" id="{6359A759-F262-47CE-8949-01C236A9C633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543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31EBE-100F-43E6-9A73-7F0FB66B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57684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итоги Для аналитика</a:t>
            </a:r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5520021D-8E89-4F1C-8E7F-08B1A98DE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483432"/>
            <a:ext cx="11029615" cy="2440175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Понимает 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требования, предъявляемым в компании к желаемой должности.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Знает как перейти к более интересной, в т.ч. не известной еще работе.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онимает, что востребовано в компании, куда имеет смысл развиваться. Или что в компании нет интересующей его линейки.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Знает, что сделать, как достичь повышения должности, ЗП, интересной работы.</a:t>
            </a:r>
          </a:p>
        </p:txBody>
      </p:sp>
      <p:sp>
        <p:nvSpPr>
          <p:cNvPr id="9" name="Номер слайда 7">
            <a:extLst>
              <a:ext uri="{FF2B5EF4-FFF2-40B4-BE49-F238E27FC236}">
                <a16:creationId xmlns:a16="http://schemas.microsoft.com/office/drawing/2014/main" id="{12E7E235-A3F6-4253-AA38-C7A64EF6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37</a:t>
            </a:fld>
            <a:endParaRPr lang="en-US" dirty="0"/>
          </a:p>
        </p:txBody>
      </p:sp>
      <p:sp>
        <p:nvSpPr>
          <p:cNvPr id="10" name="Дата 2">
            <a:extLst>
              <a:ext uri="{FF2B5EF4-FFF2-40B4-BE49-F238E27FC236}">
                <a16:creationId xmlns:a16="http://schemas.microsoft.com/office/drawing/2014/main" id="{79815168-6BF4-41F9-B681-7F0F62281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45C5B1F1-075E-4C6C-9F28-280A52C68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2" name="Нижний колонтитул 3">
            <a:extLst>
              <a:ext uri="{FF2B5EF4-FFF2-40B4-BE49-F238E27FC236}">
                <a16:creationId xmlns:a16="http://schemas.microsoft.com/office/drawing/2014/main" id="{2EB70DD6-F669-413F-856E-C4952552E93A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555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31EBE-100F-43E6-9A73-7F0FB66B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57684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итоги Для ресурсного менеджера</a:t>
            </a:r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96FB717-18FB-4A23-B319-EFC557851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601090"/>
            <a:ext cx="10798007" cy="217843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Понимает, каких компетенций недостаточно для закрытия потребностей проектов.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Понимает, на что обратить внимание при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отборе специалистов.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процессе оценки компетенции находит общие точки зрения с менеджментом проектов.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Понимает потребности и стремления сотрудников, понимает какие потребности проектов может закрыть через их рост и стремление к более интересной и ответственной работе.</a:t>
            </a:r>
          </a:p>
        </p:txBody>
      </p:sp>
      <p:sp>
        <p:nvSpPr>
          <p:cNvPr id="7" name="Номер слайда 7">
            <a:extLst>
              <a:ext uri="{FF2B5EF4-FFF2-40B4-BE49-F238E27FC236}">
                <a16:creationId xmlns:a16="http://schemas.microsoft.com/office/drawing/2014/main" id="{3AE740FE-9C77-479F-9479-1599C0D78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38</a:t>
            </a:fld>
            <a:endParaRPr lang="en-US" dirty="0"/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id="{23631410-9F8A-4741-A372-DF9E0E362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2328F7D8-3560-4CDD-8C73-85857897E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0934CF66-CB90-4328-81E7-F5C59759AB1D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61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31EBE-100F-43E6-9A73-7F0FB66B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11029616" cy="596557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Выводы</a:t>
            </a:r>
            <a:endParaRPr lang="ru-RU" sz="3600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37EF9FE-C001-424B-BB4D-D686A6857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593833"/>
            <a:ext cx="11029615" cy="1758967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Дали дорожную карту создания системы оценки компетенций специалиста.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Показали, как провести оценку компетенций.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Рассказали, как оценка компетенции способствует развитию аналитика. </a:t>
            </a:r>
          </a:p>
        </p:txBody>
      </p:sp>
      <p:sp>
        <p:nvSpPr>
          <p:cNvPr id="7" name="Номер слайда 7">
            <a:extLst>
              <a:ext uri="{FF2B5EF4-FFF2-40B4-BE49-F238E27FC236}">
                <a16:creationId xmlns:a16="http://schemas.microsoft.com/office/drawing/2014/main" id="{90B82AD1-2C89-4012-AD3A-E41DEA0B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39</a:t>
            </a:fld>
            <a:endParaRPr lang="en-US" dirty="0"/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id="{D0A3677C-607C-4BDA-ADF1-E4C9F4F58A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35A7F6EF-6EC9-422D-8418-A4A4C32B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4BDC436B-E9EC-4F14-952C-A8B6266A2D82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638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7">
            <a:extLst>
              <a:ext uri="{FF2B5EF4-FFF2-40B4-BE49-F238E27FC236}">
                <a16:creationId xmlns:a16="http://schemas.microsoft.com/office/drawing/2014/main" id="{C439A96F-0020-474D-9787-4420DC55E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  <p:sp>
        <p:nvSpPr>
          <p:cNvPr id="14" name="Дата 2">
            <a:extLst>
              <a:ext uri="{FF2B5EF4-FFF2-40B4-BE49-F238E27FC236}">
                <a16:creationId xmlns:a16="http://schemas.microsoft.com/office/drawing/2014/main" id="{BC4F5F83-458B-4162-B489-98FCC4F8F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5" name="Нижний колонтитул 3">
            <a:extLst>
              <a:ext uri="{FF2B5EF4-FFF2-40B4-BE49-F238E27FC236}">
                <a16:creationId xmlns:a16="http://schemas.microsoft.com/office/drawing/2014/main" id="{D7D12442-A8F0-484F-A1FB-609CF5CBC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6" name="Нижний колонтитул 3">
            <a:extLst>
              <a:ext uri="{FF2B5EF4-FFF2-40B4-BE49-F238E27FC236}">
                <a16:creationId xmlns:a16="http://schemas.microsoft.com/office/drawing/2014/main" id="{C210B6CF-145B-479A-8236-49F5FDB57F15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6AA50AD8-3FD7-46DB-ACEB-47CA9AD35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12" y="725305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ПРИЧИНЫ АКТУАЛЬНОСТИ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F7C6532-5BE8-4E76-A2A8-53497A6F3D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7" r="65462" b="44242"/>
          <a:stretch/>
        </p:blipFill>
        <p:spPr>
          <a:xfrm>
            <a:off x="442612" y="3359661"/>
            <a:ext cx="3423920" cy="2500978"/>
          </a:xfrm>
          <a:prstGeom prst="rect">
            <a:avLst/>
          </a:prstGeom>
        </p:spPr>
      </p:pic>
      <p:sp>
        <p:nvSpPr>
          <p:cNvPr id="27" name="Объект 2">
            <a:extLst>
              <a:ext uri="{FF2B5EF4-FFF2-40B4-BE49-F238E27FC236}">
                <a16:creationId xmlns:a16="http://schemas.microsoft.com/office/drawing/2014/main" id="{31212BED-5D5B-47C3-BFEC-3569614D7F9F}"/>
              </a:ext>
            </a:extLst>
          </p:cNvPr>
          <p:cNvSpPr txBox="1">
            <a:spLocks/>
          </p:cNvSpPr>
          <p:nvPr/>
        </p:nvSpPr>
        <p:spPr>
          <a:xfrm>
            <a:off x="281468" y="1422283"/>
            <a:ext cx="4689926" cy="1374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Постиндустриализация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Возрастает потребность «умных решений»</a:t>
            </a:r>
          </a:p>
          <a:p>
            <a:pPr marL="0" indent="0"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Повышается спрос на «головы»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D7E69B0-1411-4839-8B62-B9154FF43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89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7">
            <a:extLst>
              <a:ext uri="{FF2B5EF4-FFF2-40B4-BE49-F238E27FC236}">
                <a16:creationId xmlns:a16="http://schemas.microsoft.com/office/drawing/2014/main" id="{90B82AD1-2C89-4012-AD3A-E41DEA0B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40</a:t>
            </a:fld>
            <a:endParaRPr lang="en-US" dirty="0"/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id="{D0A3677C-607C-4BDA-ADF1-E4C9F4F58A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0" name="Нижний колонтитул 3">
            <a:extLst>
              <a:ext uri="{FF2B5EF4-FFF2-40B4-BE49-F238E27FC236}">
                <a16:creationId xmlns:a16="http://schemas.microsoft.com/office/drawing/2014/main" id="{35A7F6EF-6EC9-422D-8418-A4A4C32B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4BDC436B-E9EC-4F14-952C-A8B6266A2D82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1A7B61D-31B6-4DE1-AB28-D6FA259DA668}"/>
              </a:ext>
            </a:extLst>
          </p:cNvPr>
          <p:cNvSpPr txBox="1">
            <a:spLocks/>
          </p:cNvSpPr>
          <p:nvPr/>
        </p:nvSpPr>
        <p:spPr>
          <a:xfrm>
            <a:off x="2499981" y="3260351"/>
            <a:ext cx="3235409" cy="6485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info@com-practice.com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DF493BA-F640-44E0-BE6C-29D8FAEB24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9292" y="1728677"/>
            <a:ext cx="534691" cy="5346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F9D1A8B-9677-457E-A466-E5CC947211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46689" y="813430"/>
            <a:ext cx="527294" cy="527294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7806BD76-62F3-48D0-95C5-18EC51619C02}"/>
              </a:ext>
            </a:extLst>
          </p:cNvPr>
          <p:cNvSpPr txBox="1">
            <a:spLocks/>
          </p:cNvSpPr>
          <p:nvPr/>
        </p:nvSpPr>
        <p:spPr>
          <a:xfrm>
            <a:off x="2506962" y="1728675"/>
            <a:ext cx="5154974" cy="5346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https://</a:t>
            </a:r>
            <a:r>
              <a:rPr lang="en" sz="20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t.me</a:t>
            </a:r>
            <a:r>
              <a:rPr lang="en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/</a:t>
            </a:r>
            <a:r>
              <a:rPr lang="en" sz="20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compractice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7436202F-F7B2-49A1-BF48-93EEACFC6A55}"/>
              </a:ext>
            </a:extLst>
          </p:cNvPr>
          <p:cNvSpPr txBox="1">
            <a:spLocks/>
          </p:cNvSpPr>
          <p:nvPr/>
        </p:nvSpPr>
        <p:spPr>
          <a:xfrm>
            <a:off x="2499360" y="826562"/>
            <a:ext cx="5726767" cy="5010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https://</a:t>
            </a:r>
            <a:r>
              <a:rPr lang="en" sz="20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facebook.com</a:t>
            </a:r>
            <a:r>
              <a:rPr lang="en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/groups/</a:t>
            </a:r>
            <a:r>
              <a:rPr lang="en" sz="20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compractice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4B9D59-2829-42C8-ABAB-C50A5F9DCA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19513" y="3453282"/>
            <a:ext cx="579784" cy="57978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085A77D-9D48-4E46-8E58-EC730BD022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46907" y="2633544"/>
            <a:ext cx="527076" cy="527076"/>
          </a:xfrm>
          <a:prstGeom prst="rect">
            <a:avLst/>
          </a:pr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5A7FE1C7-C167-4597-80C5-8FAF6CB9B3FF}"/>
              </a:ext>
            </a:extLst>
          </p:cNvPr>
          <p:cNvSpPr txBox="1">
            <a:spLocks/>
          </p:cNvSpPr>
          <p:nvPr/>
        </p:nvSpPr>
        <p:spPr>
          <a:xfrm>
            <a:off x="2510770" y="2714481"/>
            <a:ext cx="7571154" cy="3652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https://</a:t>
            </a:r>
            <a:r>
              <a:rPr lang="en" sz="20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www.youtube.com</a:t>
            </a:r>
            <a:r>
              <a:rPr lang="en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/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compractice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D003A85-24E1-4436-B903-940BCDD33D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8" y="703005"/>
            <a:ext cx="799885" cy="7998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97BC0F3-4D7D-4DE9-B6DD-B4E11B7E6D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4" y="1578276"/>
            <a:ext cx="835494" cy="83549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AB0FF5B-F15C-47B2-AF01-9C286EC43C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4" y="2489156"/>
            <a:ext cx="800156" cy="80015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0018B61-B639-4890-AFA7-642BD3002F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61936" y="668687"/>
            <a:ext cx="4128777" cy="4128777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5EBCC581-F054-42A2-B496-5C734709B6C1}"/>
              </a:ext>
            </a:extLst>
          </p:cNvPr>
          <p:cNvSpPr txBox="1">
            <a:spLocks/>
          </p:cNvSpPr>
          <p:nvPr/>
        </p:nvSpPr>
        <p:spPr>
          <a:xfrm>
            <a:off x="7984548" y="4556343"/>
            <a:ext cx="3692422" cy="6485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http://com-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practice.com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/course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FD2F48B8-CEB6-49B2-A98C-19FF194A7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72" y="4526328"/>
            <a:ext cx="7160821" cy="155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lnSpc>
                <a:spcPct val="95000"/>
              </a:lnSpc>
              <a:spcBef>
                <a:spcPct val="11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20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1pPr>
            <a:lvl2pPr marL="411163" indent="-176213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2pPr>
            <a:lvl3pPr marL="576263" indent="-163513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3pPr>
            <a:lvl4pPr marL="750888" indent="-173038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4pPr>
            <a:lvl5pPr marL="9175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Arial" charset="0"/>
              <a:buChar char="•"/>
              <a:defRPr sz="1600">
                <a:solidFill>
                  <a:srgbClr val="172D37"/>
                </a:solidFill>
                <a:latin typeface="Arial"/>
                <a:ea typeface="ＭＳ Ｐゴシック"/>
                <a:cs typeface="Arial"/>
              </a:defRPr>
            </a:lvl5pPr>
            <a:lvl6pPr marL="13747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6pPr>
            <a:lvl7pPr marL="18319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7pPr>
            <a:lvl8pPr marL="22891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8pPr>
            <a:lvl9pPr marL="2746375" indent="-165100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algn="ctr" defTabSz="685783"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None/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ИРИНА ГЕРТОВСКАЯ</a:t>
            </a:r>
          </a:p>
          <a:p>
            <a:pPr marL="0" indent="0" algn="ctr" defTabSz="685783"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None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fb.com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/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gertovskaya.irina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</a:p>
          <a:p>
            <a:pPr marL="0" indent="0" algn="ctr" defTabSz="685783">
              <a:spcBef>
                <a:spcPts val="1050"/>
              </a:spcBef>
              <a:spcAft>
                <a:spcPts val="150"/>
              </a:spcAft>
              <a:buClr>
                <a:schemeClr val="accent1"/>
              </a:buClr>
              <a:buSzPct val="80000"/>
              <a:buNone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t.me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/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igerta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30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7">
            <a:extLst>
              <a:ext uri="{FF2B5EF4-FFF2-40B4-BE49-F238E27FC236}">
                <a16:creationId xmlns:a16="http://schemas.microsoft.com/office/drawing/2014/main" id="{C439A96F-0020-474D-9787-4420DC55E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  <p:sp>
        <p:nvSpPr>
          <p:cNvPr id="14" name="Дата 2">
            <a:extLst>
              <a:ext uri="{FF2B5EF4-FFF2-40B4-BE49-F238E27FC236}">
                <a16:creationId xmlns:a16="http://schemas.microsoft.com/office/drawing/2014/main" id="{BC4F5F83-458B-4162-B489-98FCC4F8F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5" name="Нижний колонтитул 3">
            <a:extLst>
              <a:ext uri="{FF2B5EF4-FFF2-40B4-BE49-F238E27FC236}">
                <a16:creationId xmlns:a16="http://schemas.microsoft.com/office/drawing/2014/main" id="{D7D12442-A8F0-484F-A1FB-609CF5CBC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6" name="Нижний колонтитул 3">
            <a:extLst>
              <a:ext uri="{FF2B5EF4-FFF2-40B4-BE49-F238E27FC236}">
                <a16:creationId xmlns:a16="http://schemas.microsoft.com/office/drawing/2014/main" id="{C210B6CF-145B-479A-8236-49F5FDB57F15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6AA50AD8-3FD7-46DB-ACEB-47CA9AD35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12" y="725305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ПРИЧИНЫ АКТУАЛЬНОСТИ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F7C6532-5BE8-4E76-A2A8-53497A6F3D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7" r="65462" b="44242"/>
          <a:stretch/>
        </p:blipFill>
        <p:spPr>
          <a:xfrm>
            <a:off x="442612" y="3359661"/>
            <a:ext cx="3423920" cy="2500978"/>
          </a:xfrm>
          <a:prstGeom prst="rect">
            <a:avLst/>
          </a:prstGeom>
        </p:spPr>
      </p:pic>
      <p:sp>
        <p:nvSpPr>
          <p:cNvPr id="27" name="Объект 2">
            <a:extLst>
              <a:ext uri="{FF2B5EF4-FFF2-40B4-BE49-F238E27FC236}">
                <a16:creationId xmlns:a16="http://schemas.microsoft.com/office/drawing/2014/main" id="{31212BED-5D5B-47C3-BFEC-3569614D7F9F}"/>
              </a:ext>
            </a:extLst>
          </p:cNvPr>
          <p:cNvSpPr txBox="1">
            <a:spLocks/>
          </p:cNvSpPr>
          <p:nvPr/>
        </p:nvSpPr>
        <p:spPr>
          <a:xfrm>
            <a:off x="281468" y="1422283"/>
            <a:ext cx="4689926" cy="1374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Постиндустриализация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Возрастает потребность «умных решений»</a:t>
            </a:r>
          </a:p>
          <a:p>
            <a:pPr marL="0" indent="0"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Повышается спрос на «головы»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5CDBB7E-8A67-4700-B8F3-93581FE11C46}"/>
              </a:ext>
            </a:extLst>
          </p:cNvPr>
          <p:cNvPicPr/>
          <p:nvPr/>
        </p:nvPicPr>
        <p:blipFill rotWithShape="1">
          <a:blip r:embed="rId4"/>
          <a:srcRect l="890" t="27178" r="80374" b="15122"/>
          <a:stretch/>
        </p:blipFill>
        <p:spPr bwMode="auto">
          <a:xfrm>
            <a:off x="4374939" y="3021147"/>
            <a:ext cx="4969262" cy="30664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id="{BEA1EC71-BE22-4EFD-85F8-D1B9708CCBC2}"/>
              </a:ext>
            </a:extLst>
          </p:cNvPr>
          <p:cNvSpPr/>
          <p:nvPr/>
        </p:nvSpPr>
        <p:spPr>
          <a:xfrm rot="20531358">
            <a:off x="5577245" y="4474104"/>
            <a:ext cx="3962736" cy="1426236"/>
          </a:xfrm>
          <a:custGeom>
            <a:avLst/>
            <a:gdLst>
              <a:gd name="connsiteX0" fmla="*/ 1580365 w 2479312"/>
              <a:gd name="connsiteY0" fmla="*/ 690759 h 1122484"/>
              <a:gd name="connsiteX1" fmla="*/ 2473744 w 2479312"/>
              <a:gd name="connsiteY1" fmla="*/ 890455 h 1122484"/>
              <a:gd name="connsiteX2" fmla="*/ 1916696 w 2479312"/>
              <a:gd name="connsiteY2" fmla="*/ 1121683 h 1122484"/>
              <a:gd name="connsiteX3" fmla="*/ 1075868 w 2479312"/>
              <a:gd name="connsiteY3" fmla="*/ 806372 h 1122484"/>
              <a:gd name="connsiteX4" fmla="*/ 3813 w 2479312"/>
              <a:gd name="connsiteY4" fmla="*/ 81159 h 1122484"/>
              <a:gd name="connsiteX5" fmla="*/ 760558 w 2479312"/>
              <a:gd name="connsiteY5" fmla="*/ 91669 h 1122484"/>
              <a:gd name="connsiteX6" fmla="*/ 1843123 w 2479312"/>
              <a:gd name="connsiteY6" fmla="*/ 743310 h 1122484"/>
              <a:gd name="connsiteX7" fmla="*/ 2011289 w 2479312"/>
              <a:gd name="connsiteY7" fmla="*/ 732800 h 1122484"/>
              <a:gd name="connsiteX8" fmla="*/ 1822103 w 2479312"/>
              <a:gd name="connsiteY8" fmla="*/ 753821 h 112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9312" h="1122484">
                <a:moveTo>
                  <a:pt x="1580365" y="690759"/>
                </a:moveTo>
                <a:cubicBezTo>
                  <a:pt x="1999027" y="754696"/>
                  <a:pt x="2417689" y="818634"/>
                  <a:pt x="2473744" y="890455"/>
                </a:cubicBezTo>
                <a:cubicBezTo>
                  <a:pt x="2529799" y="962276"/>
                  <a:pt x="2149675" y="1135697"/>
                  <a:pt x="1916696" y="1121683"/>
                </a:cubicBezTo>
                <a:cubicBezTo>
                  <a:pt x="1683717" y="1107669"/>
                  <a:pt x="1394682" y="979793"/>
                  <a:pt x="1075868" y="806372"/>
                </a:cubicBezTo>
                <a:cubicBezTo>
                  <a:pt x="757054" y="632951"/>
                  <a:pt x="56365" y="200276"/>
                  <a:pt x="3813" y="81159"/>
                </a:cubicBezTo>
                <a:cubicBezTo>
                  <a:pt x="-48739" y="-37958"/>
                  <a:pt x="454006" y="-18690"/>
                  <a:pt x="760558" y="91669"/>
                </a:cubicBezTo>
                <a:cubicBezTo>
                  <a:pt x="1067110" y="202027"/>
                  <a:pt x="1634668" y="636455"/>
                  <a:pt x="1843123" y="743310"/>
                </a:cubicBezTo>
                <a:cubicBezTo>
                  <a:pt x="2051578" y="850165"/>
                  <a:pt x="2014792" y="731048"/>
                  <a:pt x="2011289" y="732800"/>
                </a:cubicBezTo>
                <a:cubicBezTo>
                  <a:pt x="2007786" y="734552"/>
                  <a:pt x="1914944" y="744186"/>
                  <a:pt x="1822103" y="753821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1AB9121E-D0B7-40B3-9E05-0532376D9A6C}"/>
              </a:ext>
            </a:extLst>
          </p:cNvPr>
          <p:cNvSpPr txBox="1">
            <a:spLocks/>
          </p:cNvSpPr>
          <p:nvPr/>
        </p:nvSpPr>
        <p:spPr>
          <a:xfrm>
            <a:off x="5286704" y="1422283"/>
            <a:ext cx="6324104" cy="1374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Демография</a:t>
            </a:r>
          </a:p>
          <a:p>
            <a:pPr marL="0" indent="0"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Третья волна спада рождаемости</a:t>
            </a:r>
          </a:p>
          <a:p>
            <a:pPr marL="0" indent="0"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Приток населения уменьшается на </a:t>
            </a:r>
            <a:r>
              <a:rPr lang="ru-R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четверь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D7E69B0-1411-4839-8B62-B9154FF43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53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0E1980CB-7188-4896-931C-79C6613CEA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6517479"/>
              </p:ext>
            </p:extLst>
          </p:nvPr>
        </p:nvGraphicFramePr>
        <p:xfrm>
          <a:off x="9658596" y="3138574"/>
          <a:ext cx="2034276" cy="2922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омер слайда 7">
            <a:extLst>
              <a:ext uri="{FF2B5EF4-FFF2-40B4-BE49-F238E27FC236}">
                <a16:creationId xmlns:a16="http://schemas.microsoft.com/office/drawing/2014/main" id="{C439A96F-0020-474D-9787-4420DC55E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  <p:sp>
        <p:nvSpPr>
          <p:cNvPr id="14" name="Дата 2">
            <a:extLst>
              <a:ext uri="{FF2B5EF4-FFF2-40B4-BE49-F238E27FC236}">
                <a16:creationId xmlns:a16="http://schemas.microsoft.com/office/drawing/2014/main" id="{BC4F5F83-458B-4162-B489-98FCC4F8F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5" name="Нижний колонтитул 3">
            <a:extLst>
              <a:ext uri="{FF2B5EF4-FFF2-40B4-BE49-F238E27FC236}">
                <a16:creationId xmlns:a16="http://schemas.microsoft.com/office/drawing/2014/main" id="{D7D12442-A8F0-484F-A1FB-609CF5CBC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16" name="Нижний колонтитул 3">
            <a:extLst>
              <a:ext uri="{FF2B5EF4-FFF2-40B4-BE49-F238E27FC236}">
                <a16:creationId xmlns:a16="http://schemas.microsoft.com/office/drawing/2014/main" id="{C210B6CF-145B-479A-8236-49F5FDB57F15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6AA50AD8-3FD7-46DB-ACEB-47CA9AD35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12" y="725305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ПРИЧИНЫ АКТУАЛЬНОСТИ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F7C6532-5BE8-4E76-A2A8-53497A6F3D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7" r="65462" b="44242"/>
          <a:stretch/>
        </p:blipFill>
        <p:spPr>
          <a:xfrm>
            <a:off x="442612" y="3359661"/>
            <a:ext cx="3423920" cy="2500978"/>
          </a:xfrm>
          <a:prstGeom prst="rect">
            <a:avLst/>
          </a:prstGeom>
        </p:spPr>
      </p:pic>
      <p:sp>
        <p:nvSpPr>
          <p:cNvPr id="27" name="Объект 2">
            <a:extLst>
              <a:ext uri="{FF2B5EF4-FFF2-40B4-BE49-F238E27FC236}">
                <a16:creationId xmlns:a16="http://schemas.microsoft.com/office/drawing/2014/main" id="{31212BED-5D5B-47C3-BFEC-3569614D7F9F}"/>
              </a:ext>
            </a:extLst>
          </p:cNvPr>
          <p:cNvSpPr txBox="1">
            <a:spLocks/>
          </p:cNvSpPr>
          <p:nvPr/>
        </p:nvSpPr>
        <p:spPr>
          <a:xfrm>
            <a:off x="281468" y="1422283"/>
            <a:ext cx="4689926" cy="1374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Постиндустриализация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Возрастает потребность «умных решений»</a:t>
            </a:r>
          </a:p>
          <a:p>
            <a:pPr marL="0" indent="0"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Повышается спрос на «головы»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5CDBB7E-8A67-4700-B8F3-93581FE11C46}"/>
              </a:ext>
            </a:extLst>
          </p:cNvPr>
          <p:cNvPicPr/>
          <p:nvPr/>
        </p:nvPicPr>
        <p:blipFill rotWithShape="1">
          <a:blip r:embed="rId5"/>
          <a:srcRect l="890" t="27178" r="80374" b="15122"/>
          <a:stretch/>
        </p:blipFill>
        <p:spPr bwMode="auto">
          <a:xfrm>
            <a:off x="4149313" y="3034145"/>
            <a:ext cx="4969262" cy="30664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id="{BEA1EC71-BE22-4EFD-85F8-D1B9708CCBC2}"/>
              </a:ext>
            </a:extLst>
          </p:cNvPr>
          <p:cNvSpPr/>
          <p:nvPr/>
        </p:nvSpPr>
        <p:spPr>
          <a:xfrm rot="20531358">
            <a:off x="5577245" y="4474104"/>
            <a:ext cx="3962736" cy="1426236"/>
          </a:xfrm>
          <a:custGeom>
            <a:avLst/>
            <a:gdLst>
              <a:gd name="connsiteX0" fmla="*/ 1580365 w 2479312"/>
              <a:gd name="connsiteY0" fmla="*/ 690759 h 1122484"/>
              <a:gd name="connsiteX1" fmla="*/ 2473744 w 2479312"/>
              <a:gd name="connsiteY1" fmla="*/ 890455 h 1122484"/>
              <a:gd name="connsiteX2" fmla="*/ 1916696 w 2479312"/>
              <a:gd name="connsiteY2" fmla="*/ 1121683 h 1122484"/>
              <a:gd name="connsiteX3" fmla="*/ 1075868 w 2479312"/>
              <a:gd name="connsiteY3" fmla="*/ 806372 h 1122484"/>
              <a:gd name="connsiteX4" fmla="*/ 3813 w 2479312"/>
              <a:gd name="connsiteY4" fmla="*/ 81159 h 1122484"/>
              <a:gd name="connsiteX5" fmla="*/ 760558 w 2479312"/>
              <a:gd name="connsiteY5" fmla="*/ 91669 h 1122484"/>
              <a:gd name="connsiteX6" fmla="*/ 1843123 w 2479312"/>
              <a:gd name="connsiteY6" fmla="*/ 743310 h 1122484"/>
              <a:gd name="connsiteX7" fmla="*/ 2011289 w 2479312"/>
              <a:gd name="connsiteY7" fmla="*/ 732800 h 1122484"/>
              <a:gd name="connsiteX8" fmla="*/ 1822103 w 2479312"/>
              <a:gd name="connsiteY8" fmla="*/ 753821 h 112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9312" h="1122484">
                <a:moveTo>
                  <a:pt x="1580365" y="690759"/>
                </a:moveTo>
                <a:cubicBezTo>
                  <a:pt x="1999027" y="754696"/>
                  <a:pt x="2417689" y="818634"/>
                  <a:pt x="2473744" y="890455"/>
                </a:cubicBezTo>
                <a:cubicBezTo>
                  <a:pt x="2529799" y="962276"/>
                  <a:pt x="2149675" y="1135697"/>
                  <a:pt x="1916696" y="1121683"/>
                </a:cubicBezTo>
                <a:cubicBezTo>
                  <a:pt x="1683717" y="1107669"/>
                  <a:pt x="1394682" y="979793"/>
                  <a:pt x="1075868" y="806372"/>
                </a:cubicBezTo>
                <a:cubicBezTo>
                  <a:pt x="757054" y="632951"/>
                  <a:pt x="56365" y="200276"/>
                  <a:pt x="3813" y="81159"/>
                </a:cubicBezTo>
                <a:cubicBezTo>
                  <a:pt x="-48739" y="-37958"/>
                  <a:pt x="454006" y="-18690"/>
                  <a:pt x="760558" y="91669"/>
                </a:cubicBezTo>
                <a:cubicBezTo>
                  <a:pt x="1067110" y="202027"/>
                  <a:pt x="1634668" y="636455"/>
                  <a:pt x="1843123" y="743310"/>
                </a:cubicBezTo>
                <a:cubicBezTo>
                  <a:pt x="2051578" y="850165"/>
                  <a:pt x="2014792" y="731048"/>
                  <a:pt x="2011289" y="732800"/>
                </a:cubicBezTo>
                <a:cubicBezTo>
                  <a:pt x="2007786" y="734552"/>
                  <a:pt x="1914944" y="744186"/>
                  <a:pt x="1822103" y="753821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1AB9121E-D0B7-40B3-9E05-0532376D9A6C}"/>
              </a:ext>
            </a:extLst>
          </p:cNvPr>
          <p:cNvSpPr txBox="1">
            <a:spLocks/>
          </p:cNvSpPr>
          <p:nvPr/>
        </p:nvSpPr>
        <p:spPr>
          <a:xfrm>
            <a:off x="5096704" y="1422283"/>
            <a:ext cx="6324104" cy="1374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Демография</a:t>
            </a:r>
          </a:p>
          <a:p>
            <a:pPr marL="0" indent="0"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Третья волна спада рождаемости</a:t>
            </a:r>
          </a:p>
          <a:p>
            <a:pPr marL="0" indent="0">
              <a:buNone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Приток населения уменьшается на </a:t>
            </a:r>
            <a:r>
              <a:rPr lang="ru-R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четверь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D7E69B0-1411-4839-8B62-B9154FF430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58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>
            <a:extLst>
              <a:ext uri="{FF2B5EF4-FFF2-40B4-BE49-F238E27FC236}">
                <a16:creationId xmlns:a16="http://schemas.microsoft.com/office/drawing/2014/main" id="{F8F433AC-7298-4F2E-9058-EA769ABB3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54387"/>
            <a:ext cx="5488217" cy="1502173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Профессиональная компетенция </a:t>
            </a:r>
            <a:r>
              <a:rPr lang="ru-RU" sz="2000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— способность успешно действовать на основе практического опыта, умения и знаний при решении профессиональных задач.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3E805242-2CC2-466F-9EA8-2334335BFD02}"/>
              </a:ext>
            </a:extLst>
          </p:cNvPr>
          <p:cNvSpPr txBox="1">
            <a:spLocks/>
          </p:cNvSpPr>
          <p:nvPr/>
        </p:nvSpPr>
        <p:spPr>
          <a:xfrm>
            <a:off x="581191" y="1454387"/>
            <a:ext cx="5265805" cy="2325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Квалификация </a:t>
            </a:r>
            <a:r>
              <a:rPr lang="ru-RU" sz="2000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— степень или уровень проявления профессиональных достоинств, степень соответствия определённому уровню профессиональных требований. 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Должность</a:t>
            </a:r>
            <a:r>
              <a:rPr lang="ru-RU" sz="2000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имеет свой набор квалификационных требований.</a:t>
            </a:r>
          </a:p>
        </p:txBody>
      </p:sp>
      <p:sp>
        <p:nvSpPr>
          <p:cNvPr id="9" name="Номер слайда 7">
            <a:extLst>
              <a:ext uri="{FF2B5EF4-FFF2-40B4-BE49-F238E27FC236}">
                <a16:creationId xmlns:a16="http://schemas.microsoft.com/office/drawing/2014/main" id="{A67AA99E-FCF7-4BA5-9E26-ACD45B398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  <p:sp>
        <p:nvSpPr>
          <p:cNvPr id="10" name="Дата 2">
            <a:extLst>
              <a:ext uri="{FF2B5EF4-FFF2-40B4-BE49-F238E27FC236}">
                <a16:creationId xmlns:a16="http://schemas.microsoft.com/office/drawing/2014/main" id="{D9FA61AA-3792-4174-839D-2C3ECFF5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854B41A-5705-4DB3-9AB9-E60A15212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/>
              <a:t>Квалификация </a:t>
            </a:r>
            <a:r>
              <a:rPr lang="en-US" dirty="0"/>
              <a:t>VS </a:t>
            </a:r>
            <a:r>
              <a:rPr lang="ru-RU" dirty="0"/>
              <a:t>компетенция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56064D2-E732-4730-AA0E-07E1E000F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  <p:sp>
        <p:nvSpPr>
          <p:cNvPr id="21" name="Нижний колонтитул 3">
            <a:extLst>
              <a:ext uri="{FF2B5EF4-FFF2-40B4-BE49-F238E27FC236}">
                <a16:creationId xmlns:a16="http://schemas.microsoft.com/office/drawing/2014/main" id="{52278515-BBBE-4663-AA6C-B00B47A38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22" name="Нижний колонтитул 3">
            <a:extLst>
              <a:ext uri="{FF2B5EF4-FFF2-40B4-BE49-F238E27FC236}">
                <a16:creationId xmlns:a16="http://schemas.microsoft.com/office/drawing/2014/main" id="{6028B351-B284-4D23-BCC5-AE9CC85EB656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99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7">
            <a:extLst>
              <a:ext uri="{FF2B5EF4-FFF2-40B4-BE49-F238E27FC236}">
                <a16:creationId xmlns:a16="http://schemas.microsoft.com/office/drawing/2014/main" id="{A67AA99E-FCF7-4BA5-9E26-ACD45B398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  <p:sp>
        <p:nvSpPr>
          <p:cNvPr id="10" name="Дата 2">
            <a:extLst>
              <a:ext uri="{FF2B5EF4-FFF2-40B4-BE49-F238E27FC236}">
                <a16:creationId xmlns:a16="http://schemas.microsoft.com/office/drawing/2014/main" id="{D9FA61AA-3792-4174-839D-2C3ECFF5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854B41A-5705-4DB3-9AB9-E60A15212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ПРОФЕССИОНАЛЬНЫЕ КОМПЕТЕНЦИИ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448809-F57F-4B9C-8297-46D75B758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00" t="27864" r="55417" b="11437"/>
          <a:stretch/>
        </p:blipFill>
        <p:spPr>
          <a:xfrm>
            <a:off x="424924" y="2790390"/>
            <a:ext cx="3850640" cy="2270587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724DC977-C4BF-4075-821B-CAC2F1909163}"/>
              </a:ext>
            </a:extLst>
          </p:cNvPr>
          <p:cNvSpPr txBox="1">
            <a:spLocks/>
          </p:cNvSpPr>
          <p:nvPr/>
        </p:nvSpPr>
        <p:spPr>
          <a:xfrm>
            <a:off x="581190" y="1231392"/>
            <a:ext cx="6439368" cy="1561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Профессиональный стандарт РФ «Системный аналитик»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Профессиональный стандарт РФ «Бизнес-аналитик»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Карта компетенций аналитика СПб СОА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5810E82-6DC1-4E31-94B2-7608C59A4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  <p:sp>
        <p:nvSpPr>
          <p:cNvPr id="26" name="Нижний колонтитул 3">
            <a:extLst>
              <a:ext uri="{FF2B5EF4-FFF2-40B4-BE49-F238E27FC236}">
                <a16:creationId xmlns:a16="http://schemas.microsoft.com/office/drawing/2014/main" id="{E5FAB200-2D6A-49C8-A73D-52A724673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27" name="Нижний колонтитул 3">
            <a:extLst>
              <a:ext uri="{FF2B5EF4-FFF2-40B4-BE49-F238E27FC236}">
                <a16:creationId xmlns:a16="http://schemas.microsoft.com/office/drawing/2014/main" id="{5CED1524-224F-4CF8-9CCE-34C045749E5E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003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7">
            <a:extLst>
              <a:ext uri="{FF2B5EF4-FFF2-40B4-BE49-F238E27FC236}">
                <a16:creationId xmlns:a16="http://schemas.microsoft.com/office/drawing/2014/main" id="{A67AA99E-FCF7-4BA5-9E26-ACD45B398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8" y="6423914"/>
            <a:ext cx="5872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  <p:sp>
        <p:nvSpPr>
          <p:cNvPr id="10" name="Дата 2">
            <a:extLst>
              <a:ext uri="{FF2B5EF4-FFF2-40B4-BE49-F238E27FC236}">
                <a16:creationId xmlns:a16="http://schemas.microsoft.com/office/drawing/2014/main" id="{D9FA61AA-3792-4174-839D-2C3ECFF5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3278" y="6423914"/>
            <a:ext cx="717470" cy="365125"/>
          </a:xfrm>
        </p:spPr>
        <p:txBody>
          <a:bodyPr/>
          <a:lstStyle/>
          <a:p>
            <a:fld id="{EA2DC8DF-A739-4B62-9569-59C93618FB88}" type="datetime1">
              <a:rPr lang="ru-RU" smtClean="0"/>
              <a:t>22.05.2021</a:t>
            </a:fld>
            <a:endParaRPr lang="en-US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854B41A-5705-4DB3-9AB9-E60A15212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29236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ПРОФЕССИОНАЛЬНЫЕ КОМПЕТЕНЦИИ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448809-F57F-4B9C-8297-46D75B758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00" t="27864" r="55417" b="11437"/>
          <a:stretch/>
        </p:blipFill>
        <p:spPr>
          <a:xfrm>
            <a:off x="424924" y="2790390"/>
            <a:ext cx="3850640" cy="2270587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724DC977-C4BF-4075-821B-CAC2F1909163}"/>
              </a:ext>
            </a:extLst>
          </p:cNvPr>
          <p:cNvSpPr txBox="1">
            <a:spLocks/>
          </p:cNvSpPr>
          <p:nvPr/>
        </p:nvSpPr>
        <p:spPr>
          <a:xfrm>
            <a:off x="581190" y="1231392"/>
            <a:ext cx="6439368" cy="1561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Профессиональный стандарт РФ «Системный аналитик»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Профессиональный стандарт РФ «Бизнес-аналитик»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Карта компетенций аналитика СПб СОА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D06124-C19E-49BF-BA7C-8789BD4304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" t="39815" r="54841" b="11437"/>
          <a:stretch/>
        </p:blipFill>
        <p:spPr>
          <a:xfrm>
            <a:off x="1737708" y="4409381"/>
            <a:ext cx="5465379" cy="182354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5810E82-6DC1-4E31-94B2-7608C59A47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34" y="633057"/>
            <a:ext cx="1282938" cy="631847"/>
          </a:xfrm>
          <a:prstGeom prst="rect">
            <a:avLst/>
          </a:prstGeom>
        </p:spPr>
      </p:pic>
      <p:sp>
        <p:nvSpPr>
          <p:cNvPr id="26" name="Нижний колонтитул 3">
            <a:extLst>
              <a:ext uri="{FF2B5EF4-FFF2-40B4-BE49-F238E27FC236}">
                <a16:creationId xmlns:a16="http://schemas.microsoft.com/office/drawing/2014/main" id="{E5FAB200-2D6A-49C8-A73D-52A724673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0" y="6423914"/>
            <a:ext cx="1918170" cy="365125"/>
          </a:xfrm>
        </p:spPr>
        <p:txBody>
          <a:bodyPr/>
          <a:lstStyle/>
          <a:p>
            <a:r>
              <a:rPr lang="ru-RU" dirty="0"/>
              <a:t>Ирина </a:t>
            </a:r>
            <a:r>
              <a:rPr lang="ru-RU" dirty="0" err="1"/>
              <a:t>Гертовская</a:t>
            </a:r>
            <a:endParaRPr lang="en-US" dirty="0"/>
          </a:p>
        </p:txBody>
      </p:sp>
      <p:sp>
        <p:nvSpPr>
          <p:cNvPr id="27" name="Нижний колонтитул 3">
            <a:extLst>
              <a:ext uri="{FF2B5EF4-FFF2-40B4-BE49-F238E27FC236}">
                <a16:creationId xmlns:a16="http://schemas.microsoft.com/office/drawing/2014/main" id="{5CED1524-224F-4CF8-9CCE-34C045749E5E}"/>
              </a:ext>
            </a:extLst>
          </p:cNvPr>
          <p:cNvSpPr txBox="1">
            <a:spLocks/>
          </p:cNvSpPr>
          <p:nvPr/>
        </p:nvSpPr>
        <p:spPr>
          <a:xfrm>
            <a:off x="4673598" y="6423914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компетенций аналитика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01006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DarkSeedLeftStep">
      <a:dk1>
        <a:srgbClr val="000000"/>
      </a:dk1>
      <a:lt1>
        <a:srgbClr val="FFFFFF"/>
      </a:lt1>
      <a:dk2>
        <a:srgbClr val="243041"/>
      </a:dk2>
      <a:lt2>
        <a:srgbClr val="E3E8E2"/>
      </a:lt2>
      <a:accent1>
        <a:srgbClr val="AF4DC3"/>
      </a:accent1>
      <a:accent2>
        <a:srgbClr val="7344B5"/>
      </a:accent2>
      <a:accent3>
        <a:srgbClr val="4D4DC3"/>
      </a:accent3>
      <a:accent4>
        <a:srgbClr val="3B6CB1"/>
      </a:accent4>
      <a:accent5>
        <a:srgbClr val="4DB0C3"/>
      </a:accent5>
      <a:accent6>
        <a:srgbClr val="3BB193"/>
      </a:accent6>
      <a:hlink>
        <a:srgbClr val="3B8BB2"/>
      </a:hlink>
      <a:folHlink>
        <a:srgbClr val="7F7F7F"/>
      </a:folHlink>
    </a:clrScheme>
    <a:fontScheme name="Dividend">
      <a:maj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Theme1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Band Ligh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and Light 1">
        <a:dk1>
          <a:srgbClr val="000000"/>
        </a:dk1>
        <a:lt1>
          <a:srgbClr val="FFFFFF"/>
        </a:lt1>
        <a:dk2>
          <a:srgbClr val="00B624"/>
        </a:dk2>
        <a:lt2>
          <a:srgbClr val="6A737B"/>
        </a:lt2>
        <a:accent1>
          <a:srgbClr val="808083"/>
        </a:accent1>
        <a:accent2>
          <a:srgbClr val="E8B400"/>
        </a:accent2>
        <a:accent3>
          <a:srgbClr val="FFFFFF"/>
        </a:accent3>
        <a:accent4>
          <a:srgbClr val="000000"/>
        </a:accent4>
        <a:accent5>
          <a:srgbClr val="C0C0C1"/>
        </a:accent5>
        <a:accent6>
          <a:srgbClr val="D2A300"/>
        </a:accent6>
        <a:hlink>
          <a:srgbClr val="8CC63F"/>
        </a:hlink>
        <a:folHlink>
          <a:srgbClr val="619AB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9724694F-73A1-4D7B-9CF7-6343BBAFEEC8}" vid="{AB71792C-24A8-47B9-877B-3E6193FE2721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9140</TotalTime>
  <Words>4112</Words>
  <Application>Microsoft Office PowerPoint</Application>
  <PresentationFormat>Широкоэкранный</PresentationFormat>
  <Paragraphs>828</Paragraphs>
  <Slides>40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48" baseType="lpstr">
      <vt:lpstr>Arial</vt:lpstr>
      <vt:lpstr>Calibri</vt:lpstr>
      <vt:lpstr>Corbel</vt:lpstr>
      <vt:lpstr>Tw Cen MT</vt:lpstr>
      <vt:lpstr>Wingdings</vt:lpstr>
      <vt:lpstr>Wingdings 2</vt:lpstr>
      <vt:lpstr>DividendVTI</vt:lpstr>
      <vt:lpstr>Theme1</vt:lpstr>
      <vt:lpstr>Презентация PowerPoint</vt:lpstr>
      <vt:lpstr>Гертовская ирина</vt:lpstr>
      <vt:lpstr>О чем поговорим</vt:lpstr>
      <vt:lpstr>ПРИЧИНЫ АКТУАЛЬНОСТИ</vt:lpstr>
      <vt:lpstr>ПРИЧИНЫ АКТУАЛЬНОСТИ</vt:lpstr>
      <vt:lpstr>ПРИЧИНЫ АКТУАЛЬНОСТИ</vt:lpstr>
      <vt:lpstr>Квалификация VS компетенция</vt:lpstr>
      <vt:lpstr>ПРОФЕССИОНАЛЬНЫЕ КОМПЕТЕНЦИИ</vt:lpstr>
      <vt:lpstr>ПРОФЕССИОНАЛЬНЫЕ КОМПЕТЕНЦИИ</vt:lpstr>
      <vt:lpstr>ПРОФЕССИОНАЛЬНЫЕ КОМПЕТЕНЦИИ</vt:lpstr>
      <vt:lpstr> Используемые материалы  </vt:lpstr>
      <vt:lpstr>Для кого Доклад</vt:lpstr>
      <vt:lpstr>Для кого Доклад</vt:lpstr>
      <vt:lpstr>ЦЕЛИ АУДИТОРИИ</vt:lpstr>
      <vt:lpstr>ЦЕЛИ АУДИТОРИИ</vt:lpstr>
      <vt:lpstr>ЦЕЛИ АУДИТОРИИ</vt:lpstr>
      <vt:lpstr>ЦелевАЯ АудиториЯ</vt:lpstr>
      <vt:lpstr>ЦЕЛь Доклада</vt:lpstr>
      <vt:lpstr>ЦЕЛь Доклада</vt:lpstr>
      <vt:lpstr>ЦЕЛь Доклада</vt:lpstr>
      <vt:lpstr>СТРОИМ дорожную карту: пять шагов</vt:lpstr>
      <vt:lpstr>СТРОИМ дорожную карту: шаг 1</vt:lpstr>
      <vt:lpstr>ШАГ 1. Как повышают компетенции </vt:lpstr>
      <vt:lpstr>СТРОИМ дорожную карту: шаг 2</vt:lpstr>
      <vt:lpstr>ШАГ 2. Кого оцениваем? </vt:lpstr>
      <vt:lpstr>СТРОИМ дорожную карту: шаг 3</vt:lpstr>
      <vt:lpstr>ШАГ 3. Что оцениваем? КАК ОЦЕНИВАЕМ?</vt:lpstr>
      <vt:lpstr>ШАГ 3. Активности </vt:lpstr>
      <vt:lpstr>ШАГ 3. Оценка знаний</vt:lpstr>
      <vt:lpstr>ШАГ 3. ШКАЛА ОЦЕНОК</vt:lpstr>
      <vt:lpstr>СТРОИМ дорожную карту: шаг 4</vt:lpstr>
      <vt:lpstr>ШАГ 3. Кто ОЦЕНивает?</vt:lpstr>
      <vt:lpstr>ШАГ 4. ВЕСОВЫЕ КОЭФФИЦИЕНТЫ</vt:lpstr>
      <vt:lpstr>СТРОИМ дорожную карту: шаг 5</vt:lpstr>
      <vt:lpstr>ШАГ 5. динамика результатов во времени</vt:lpstr>
      <vt:lpstr>ШАГ 5. динамика результатов ведущих аналитиков</vt:lpstr>
      <vt:lpstr>итоги Для аналитика</vt:lpstr>
      <vt:lpstr>итоги Для ресурсного менеджера</vt:lpstr>
      <vt:lpstr> Выводы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Типовые ошибки и Факторы роста аналитика</dc:title>
  <dc:creator>I.Gertovskaya I.Gertovskaya</dc:creator>
  <cp:lastModifiedBy>Ирина Гертовская</cp:lastModifiedBy>
  <cp:revision>273</cp:revision>
  <dcterms:created xsi:type="dcterms:W3CDTF">2020-05-27T13:10:21Z</dcterms:created>
  <dcterms:modified xsi:type="dcterms:W3CDTF">2021-05-22T09:09:41Z</dcterms:modified>
</cp:coreProperties>
</file>