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0"/>
  </p:notesMasterIdLst>
  <p:sldIdLst>
    <p:sldId id="256" r:id="rId2"/>
    <p:sldId id="257" r:id="rId3"/>
    <p:sldId id="278" r:id="rId4"/>
    <p:sldId id="290" r:id="rId5"/>
    <p:sldId id="291" r:id="rId6"/>
    <p:sldId id="258" r:id="rId7"/>
    <p:sldId id="292" r:id="rId8"/>
    <p:sldId id="293" r:id="rId9"/>
    <p:sldId id="259" r:id="rId10"/>
    <p:sldId id="260" r:id="rId11"/>
    <p:sldId id="289" r:id="rId12"/>
    <p:sldId id="261" r:id="rId13"/>
    <p:sldId id="286" r:id="rId14"/>
    <p:sldId id="279" r:id="rId15"/>
    <p:sldId id="280" r:id="rId16"/>
    <p:sldId id="297" r:id="rId17"/>
    <p:sldId id="300" r:id="rId18"/>
    <p:sldId id="299" r:id="rId19"/>
    <p:sldId id="298" r:id="rId20"/>
    <p:sldId id="263" r:id="rId21"/>
    <p:sldId id="281" r:id="rId22"/>
    <p:sldId id="270" r:id="rId23"/>
    <p:sldId id="266" r:id="rId24"/>
    <p:sldId id="301" r:id="rId25"/>
    <p:sldId id="302" r:id="rId26"/>
    <p:sldId id="277" r:id="rId27"/>
    <p:sldId id="303" r:id="rId28"/>
    <p:sldId id="304" r:id="rId29"/>
    <p:sldId id="305" r:id="rId30"/>
    <p:sldId id="306" r:id="rId31"/>
    <p:sldId id="307" r:id="rId32"/>
    <p:sldId id="271" r:id="rId33"/>
    <p:sldId id="272" r:id="rId34"/>
    <p:sldId id="269" r:id="rId35"/>
    <p:sldId id="308" r:id="rId36"/>
    <p:sldId id="274" r:id="rId37"/>
    <p:sldId id="309" r:id="rId38"/>
    <p:sldId id="284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93"/>
    <p:restoredTop sz="94670"/>
  </p:normalViewPr>
  <p:slideViewPr>
    <p:cSldViewPr snapToGrid="0" snapToObjects="1">
      <p:cViewPr>
        <p:scale>
          <a:sx n="64" d="100"/>
          <a:sy n="64" d="100"/>
        </p:scale>
        <p:origin x="1176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BBDC7D-6932-8146-AD27-5C28FBA809A8}" type="doc">
      <dgm:prSet loTypeId="urn:microsoft.com/office/officeart/2005/8/layout/cycle8" loCatId="" qsTypeId="urn:microsoft.com/office/officeart/2005/8/quickstyle/simple1" qsCatId="simple" csTypeId="urn:microsoft.com/office/officeart/2005/8/colors/accent1_2" csCatId="accent1" phldr="1"/>
      <dgm:spPr/>
    </dgm:pt>
    <dgm:pt modelId="{0CF97F4D-F5DF-1F43-AE11-6BDE0D6AADCB}">
      <dgm:prSet phldrT="[Текст]"/>
      <dgm:spPr/>
      <dgm:t>
        <a:bodyPr/>
        <a:lstStyle/>
        <a:p>
          <a:r>
            <a:rPr lang="ru-RU" dirty="0"/>
            <a:t>Для кого</a:t>
          </a:r>
        </a:p>
      </dgm:t>
    </dgm:pt>
    <dgm:pt modelId="{FF519CAD-D6AC-C04D-BCC9-7A8EDA1088F2}" type="parTrans" cxnId="{E883E681-CB06-EF4D-BFD0-AF3875BCBCA9}">
      <dgm:prSet/>
      <dgm:spPr/>
      <dgm:t>
        <a:bodyPr/>
        <a:lstStyle/>
        <a:p>
          <a:endParaRPr lang="ru-RU"/>
        </a:p>
      </dgm:t>
    </dgm:pt>
    <dgm:pt modelId="{0D6F3395-019B-1D48-A758-EC51344D156F}" type="sibTrans" cxnId="{E883E681-CB06-EF4D-BFD0-AF3875BCBCA9}">
      <dgm:prSet/>
      <dgm:spPr/>
      <dgm:t>
        <a:bodyPr/>
        <a:lstStyle/>
        <a:p>
          <a:endParaRPr lang="ru-RU"/>
        </a:p>
      </dgm:t>
    </dgm:pt>
    <dgm:pt modelId="{5B88B2AA-B66B-4E4E-BECD-01F3BAABE03F}">
      <dgm:prSet phldrT="[Текст]"/>
      <dgm:spPr/>
      <dgm:t>
        <a:bodyPr/>
        <a:lstStyle/>
        <a:p>
          <a:r>
            <a:rPr lang="ru-RU" dirty="0"/>
            <a:t>Зачем</a:t>
          </a:r>
        </a:p>
      </dgm:t>
    </dgm:pt>
    <dgm:pt modelId="{24FF2848-478A-B04D-83A3-487C7D98FB27}" type="parTrans" cxnId="{975F354B-E406-1540-8E5D-80A8FAFD2DAB}">
      <dgm:prSet/>
      <dgm:spPr/>
      <dgm:t>
        <a:bodyPr/>
        <a:lstStyle/>
        <a:p>
          <a:endParaRPr lang="ru-RU"/>
        </a:p>
      </dgm:t>
    </dgm:pt>
    <dgm:pt modelId="{6165E2E0-624E-334E-BCEE-39BAAEA86ECB}" type="sibTrans" cxnId="{975F354B-E406-1540-8E5D-80A8FAFD2DAB}">
      <dgm:prSet/>
      <dgm:spPr/>
      <dgm:t>
        <a:bodyPr/>
        <a:lstStyle/>
        <a:p>
          <a:endParaRPr lang="ru-RU"/>
        </a:p>
      </dgm:t>
    </dgm:pt>
    <dgm:pt modelId="{D5CC6483-AB40-9347-93ED-DD7F10508744}">
      <dgm:prSet phldrT="[Текст]"/>
      <dgm:spPr/>
      <dgm:t>
        <a:bodyPr/>
        <a:lstStyle/>
        <a:p>
          <a:r>
            <a:rPr lang="ru-RU" dirty="0"/>
            <a:t>Что</a:t>
          </a:r>
        </a:p>
      </dgm:t>
    </dgm:pt>
    <dgm:pt modelId="{08867A36-F114-3847-B218-F08076E98384}" type="parTrans" cxnId="{0A580201-8A98-714A-9C96-4536AD6277E1}">
      <dgm:prSet/>
      <dgm:spPr/>
      <dgm:t>
        <a:bodyPr/>
        <a:lstStyle/>
        <a:p>
          <a:endParaRPr lang="ru-RU"/>
        </a:p>
      </dgm:t>
    </dgm:pt>
    <dgm:pt modelId="{39688ED8-D390-874C-8753-C4DBE90D6CB8}" type="sibTrans" cxnId="{0A580201-8A98-714A-9C96-4536AD6277E1}">
      <dgm:prSet/>
      <dgm:spPr/>
      <dgm:t>
        <a:bodyPr/>
        <a:lstStyle/>
        <a:p>
          <a:endParaRPr lang="ru-RU"/>
        </a:p>
      </dgm:t>
    </dgm:pt>
    <dgm:pt modelId="{6679CBB0-B068-DB49-8C1E-CA9047678141}" type="pres">
      <dgm:prSet presAssocID="{FABBDC7D-6932-8146-AD27-5C28FBA809A8}" presName="compositeShape" presStyleCnt="0">
        <dgm:presLayoutVars>
          <dgm:chMax val="7"/>
          <dgm:dir/>
          <dgm:resizeHandles val="exact"/>
        </dgm:presLayoutVars>
      </dgm:prSet>
      <dgm:spPr/>
    </dgm:pt>
    <dgm:pt modelId="{AC464DA3-72EC-5D4B-A045-6C59B4A455D3}" type="pres">
      <dgm:prSet presAssocID="{FABBDC7D-6932-8146-AD27-5C28FBA809A8}" presName="wedge1" presStyleLbl="node1" presStyleIdx="0" presStyleCnt="3"/>
      <dgm:spPr/>
    </dgm:pt>
    <dgm:pt modelId="{4AC531F1-B67E-A547-AC8C-BE1BBCEE6900}" type="pres">
      <dgm:prSet presAssocID="{FABBDC7D-6932-8146-AD27-5C28FBA809A8}" presName="dummy1a" presStyleCnt="0"/>
      <dgm:spPr/>
    </dgm:pt>
    <dgm:pt modelId="{CD0A9AFD-1699-8A4E-88E7-8301223A6043}" type="pres">
      <dgm:prSet presAssocID="{FABBDC7D-6932-8146-AD27-5C28FBA809A8}" presName="dummy1b" presStyleCnt="0"/>
      <dgm:spPr/>
    </dgm:pt>
    <dgm:pt modelId="{3592082D-0720-C34C-8FD3-DBCAAD853F75}" type="pres">
      <dgm:prSet presAssocID="{FABBDC7D-6932-8146-AD27-5C28FBA809A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4DFC69B5-F5F8-1648-A9E5-BD601F7F8179}" type="pres">
      <dgm:prSet presAssocID="{FABBDC7D-6932-8146-AD27-5C28FBA809A8}" presName="wedge2" presStyleLbl="node1" presStyleIdx="1" presStyleCnt="3"/>
      <dgm:spPr/>
    </dgm:pt>
    <dgm:pt modelId="{DBD68A04-C56C-1D41-B12C-60C3C30A9C13}" type="pres">
      <dgm:prSet presAssocID="{FABBDC7D-6932-8146-AD27-5C28FBA809A8}" presName="dummy2a" presStyleCnt="0"/>
      <dgm:spPr/>
    </dgm:pt>
    <dgm:pt modelId="{40F18AEB-F288-854D-A637-A857A5DD86C7}" type="pres">
      <dgm:prSet presAssocID="{FABBDC7D-6932-8146-AD27-5C28FBA809A8}" presName="dummy2b" presStyleCnt="0"/>
      <dgm:spPr/>
    </dgm:pt>
    <dgm:pt modelId="{E2F557DB-D244-444C-9CC1-D19383446325}" type="pres">
      <dgm:prSet presAssocID="{FABBDC7D-6932-8146-AD27-5C28FBA809A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3E25769-3972-5C43-B4A0-53CB3AABA16B}" type="pres">
      <dgm:prSet presAssocID="{FABBDC7D-6932-8146-AD27-5C28FBA809A8}" presName="wedge3" presStyleLbl="node1" presStyleIdx="2" presStyleCnt="3"/>
      <dgm:spPr/>
    </dgm:pt>
    <dgm:pt modelId="{A41176EF-87BB-7749-BA2C-9A1D4A2E9150}" type="pres">
      <dgm:prSet presAssocID="{FABBDC7D-6932-8146-AD27-5C28FBA809A8}" presName="dummy3a" presStyleCnt="0"/>
      <dgm:spPr/>
    </dgm:pt>
    <dgm:pt modelId="{373D9031-AE88-4E49-B4FA-6F638C6EBCDC}" type="pres">
      <dgm:prSet presAssocID="{FABBDC7D-6932-8146-AD27-5C28FBA809A8}" presName="dummy3b" presStyleCnt="0"/>
      <dgm:spPr/>
    </dgm:pt>
    <dgm:pt modelId="{1EE40B16-A4AE-B34D-BC91-2C307D233A06}" type="pres">
      <dgm:prSet presAssocID="{FABBDC7D-6932-8146-AD27-5C28FBA809A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1114ACE3-C55E-4B44-BD64-79CB6FE80344}" type="pres">
      <dgm:prSet presAssocID="{0D6F3395-019B-1D48-A758-EC51344D156F}" presName="arrowWedge1" presStyleLbl="fgSibTrans2D1" presStyleIdx="0" presStyleCnt="3"/>
      <dgm:spPr/>
    </dgm:pt>
    <dgm:pt modelId="{FB30B448-4113-BA42-9513-506DBBA9988E}" type="pres">
      <dgm:prSet presAssocID="{6165E2E0-624E-334E-BCEE-39BAAEA86ECB}" presName="arrowWedge2" presStyleLbl="fgSibTrans2D1" presStyleIdx="1" presStyleCnt="3"/>
      <dgm:spPr/>
    </dgm:pt>
    <dgm:pt modelId="{80ABA527-0682-DE48-B386-28DA88529D2C}" type="pres">
      <dgm:prSet presAssocID="{39688ED8-D390-874C-8753-C4DBE90D6CB8}" presName="arrowWedge3" presStyleLbl="fgSibTrans2D1" presStyleIdx="2" presStyleCnt="3"/>
      <dgm:spPr/>
    </dgm:pt>
  </dgm:ptLst>
  <dgm:cxnLst>
    <dgm:cxn modelId="{0A580201-8A98-714A-9C96-4536AD6277E1}" srcId="{FABBDC7D-6932-8146-AD27-5C28FBA809A8}" destId="{D5CC6483-AB40-9347-93ED-DD7F10508744}" srcOrd="2" destOrd="0" parTransId="{08867A36-F114-3847-B218-F08076E98384}" sibTransId="{39688ED8-D390-874C-8753-C4DBE90D6CB8}"/>
    <dgm:cxn modelId="{14DFF303-76E7-D648-9257-831D55FA24A4}" type="presOf" srcId="{D5CC6483-AB40-9347-93ED-DD7F10508744}" destId="{73E25769-3972-5C43-B4A0-53CB3AABA16B}" srcOrd="0" destOrd="0" presId="urn:microsoft.com/office/officeart/2005/8/layout/cycle8"/>
    <dgm:cxn modelId="{093C8E1C-0CE1-E543-A0D9-6FD592582040}" type="presOf" srcId="{FABBDC7D-6932-8146-AD27-5C28FBA809A8}" destId="{6679CBB0-B068-DB49-8C1E-CA9047678141}" srcOrd="0" destOrd="0" presId="urn:microsoft.com/office/officeart/2005/8/layout/cycle8"/>
    <dgm:cxn modelId="{B85D8F25-001E-0F46-886D-31263AFEC625}" type="presOf" srcId="{D5CC6483-AB40-9347-93ED-DD7F10508744}" destId="{1EE40B16-A4AE-B34D-BC91-2C307D233A06}" srcOrd="1" destOrd="0" presId="urn:microsoft.com/office/officeart/2005/8/layout/cycle8"/>
    <dgm:cxn modelId="{A13D7C3C-4831-A94D-B505-1386B999C68D}" type="presOf" srcId="{0CF97F4D-F5DF-1F43-AE11-6BDE0D6AADCB}" destId="{AC464DA3-72EC-5D4B-A045-6C59B4A455D3}" srcOrd="0" destOrd="0" presId="urn:microsoft.com/office/officeart/2005/8/layout/cycle8"/>
    <dgm:cxn modelId="{0B0A0C45-EBE5-C849-896D-43D5151DFBAB}" type="presOf" srcId="{5B88B2AA-B66B-4E4E-BECD-01F3BAABE03F}" destId="{4DFC69B5-F5F8-1648-A9E5-BD601F7F8179}" srcOrd="0" destOrd="0" presId="urn:microsoft.com/office/officeart/2005/8/layout/cycle8"/>
    <dgm:cxn modelId="{975F354B-E406-1540-8E5D-80A8FAFD2DAB}" srcId="{FABBDC7D-6932-8146-AD27-5C28FBA809A8}" destId="{5B88B2AA-B66B-4E4E-BECD-01F3BAABE03F}" srcOrd="1" destOrd="0" parTransId="{24FF2848-478A-B04D-83A3-487C7D98FB27}" sibTransId="{6165E2E0-624E-334E-BCEE-39BAAEA86ECB}"/>
    <dgm:cxn modelId="{E790607D-59B0-5A4F-BB61-21D242791404}" type="presOf" srcId="{0CF97F4D-F5DF-1F43-AE11-6BDE0D6AADCB}" destId="{3592082D-0720-C34C-8FD3-DBCAAD853F75}" srcOrd="1" destOrd="0" presId="urn:microsoft.com/office/officeart/2005/8/layout/cycle8"/>
    <dgm:cxn modelId="{E883E681-CB06-EF4D-BFD0-AF3875BCBCA9}" srcId="{FABBDC7D-6932-8146-AD27-5C28FBA809A8}" destId="{0CF97F4D-F5DF-1F43-AE11-6BDE0D6AADCB}" srcOrd="0" destOrd="0" parTransId="{FF519CAD-D6AC-C04D-BCC9-7A8EDA1088F2}" sibTransId="{0D6F3395-019B-1D48-A758-EC51344D156F}"/>
    <dgm:cxn modelId="{1739CC99-C298-4F45-B0AC-3D9A77C02524}" type="presOf" srcId="{5B88B2AA-B66B-4E4E-BECD-01F3BAABE03F}" destId="{E2F557DB-D244-444C-9CC1-D19383446325}" srcOrd="1" destOrd="0" presId="urn:microsoft.com/office/officeart/2005/8/layout/cycle8"/>
    <dgm:cxn modelId="{7AA788A9-7CBD-EF42-92E5-D903E2A4DC3A}" type="presParOf" srcId="{6679CBB0-B068-DB49-8C1E-CA9047678141}" destId="{AC464DA3-72EC-5D4B-A045-6C59B4A455D3}" srcOrd="0" destOrd="0" presId="urn:microsoft.com/office/officeart/2005/8/layout/cycle8"/>
    <dgm:cxn modelId="{5F4C6220-9D98-4342-87EC-DC81B3A5896F}" type="presParOf" srcId="{6679CBB0-B068-DB49-8C1E-CA9047678141}" destId="{4AC531F1-B67E-A547-AC8C-BE1BBCEE6900}" srcOrd="1" destOrd="0" presId="urn:microsoft.com/office/officeart/2005/8/layout/cycle8"/>
    <dgm:cxn modelId="{5ED5E3A2-B498-A24E-B284-66B5C8341728}" type="presParOf" srcId="{6679CBB0-B068-DB49-8C1E-CA9047678141}" destId="{CD0A9AFD-1699-8A4E-88E7-8301223A6043}" srcOrd="2" destOrd="0" presId="urn:microsoft.com/office/officeart/2005/8/layout/cycle8"/>
    <dgm:cxn modelId="{9C0D133A-B7D5-2743-93AF-9E30EADA0FDE}" type="presParOf" srcId="{6679CBB0-B068-DB49-8C1E-CA9047678141}" destId="{3592082D-0720-C34C-8FD3-DBCAAD853F75}" srcOrd="3" destOrd="0" presId="urn:microsoft.com/office/officeart/2005/8/layout/cycle8"/>
    <dgm:cxn modelId="{A9DEB8ED-0C76-B34C-B353-96EB13AE03F6}" type="presParOf" srcId="{6679CBB0-B068-DB49-8C1E-CA9047678141}" destId="{4DFC69B5-F5F8-1648-A9E5-BD601F7F8179}" srcOrd="4" destOrd="0" presId="urn:microsoft.com/office/officeart/2005/8/layout/cycle8"/>
    <dgm:cxn modelId="{C35FEC7E-C1C2-6043-9C30-A06462A74BCC}" type="presParOf" srcId="{6679CBB0-B068-DB49-8C1E-CA9047678141}" destId="{DBD68A04-C56C-1D41-B12C-60C3C30A9C13}" srcOrd="5" destOrd="0" presId="urn:microsoft.com/office/officeart/2005/8/layout/cycle8"/>
    <dgm:cxn modelId="{B45F7C2B-C4A9-F041-BF23-BD81CBA17086}" type="presParOf" srcId="{6679CBB0-B068-DB49-8C1E-CA9047678141}" destId="{40F18AEB-F288-854D-A637-A857A5DD86C7}" srcOrd="6" destOrd="0" presId="urn:microsoft.com/office/officeart/2005/8/layout/cycle8"/>
    <dgm:cxn modelId="{DF38D821-221A-A349-8DA4-64D1561A5D68}" type="presParOf" srcId="{6679CBB0-B068-DB49-8C1E-CA9047678141}" destId="{E2F557DB-D244-444C-9CC1-D19383446325}" srcOrd="7" destOrd="0" presId="urn:microsoft.com/office/officeart/2005/8/layout/cycle8"/>
    <dgm:cxn modelId="{42BA3AD3-6137-FE48-8166-EAF6578C0AC6}" type="presParOf" srcId="{6679CBB0-B068-DB49-8C1E-CA9047678141}" destId="{73E25769-3972-5C43-B4A0-53CB3AABA16B}" srcOrd="8" destOrd="0" presId="urn:microsoft.com/office/officeart/2005/8/layout/cycle8"/>
    <dgm:cxn modelId="{E4B0DC8A-5E5C-4246-8DE6-A22FC384044B}" type="presParOf" srcId="{6679CBB0-B068-DB49-8C1E-CA9047678141}" destId="{A41176EF-87BB-7749-BA2C-9A1D4A2E9150}" srcOrd="9" destOrd="0" presId="urn:microsoft.com/office/officeart/2005/8/layout/cycle8"/>
    <dgm:cxn modelId="{1840648B-ABD5-0941-8B78-B2495B39DDB6}" type="presParOf" srcId="{6679CBB0-B068-DB49-8C1E-CA9047678141}" destId="{373D9031-AE88-4E49-B4FA-6F638C6EBCDC}" srcOrd="10" destOrd="0" presId="urn:microsoft.com/office/officeart/2005/8/layout/cycle8"/>
    <dgm:cxn modelId="{19887775-B8F0-2B4C-BC20-CA2A6B240214}" type="presParOf" srcId="{6679CBB0-B068-DB49-8C1E-CA9047678141}" destId="{1EE40B16-A4AE-B34D-BC91-2C307D233A06}" srcOrd="11" destOrd="0" presId="urn:microsoft.com/office/officeart/2005/8/layout/cycle8"/>
    <dgm:cxn modelId="{513CB45B-8F74-7142-952C-C12BF4ECD71F}" type="presParOf" srcId="{6679CBB0-B068-DB49-8C1E-CA9047678141}" destId="{1114ACE3-C55E-4B44-BD64-79CB6FE80344}" srcOrd="12" destOrd="0" presId="urn:microsoft.com/office/officeart/2005/8/layout/cycle8"/>
    <dgm:cxn modelId="{F7DE801C-66D6-8142-A212-BF938778464F}" type="presParOf" srcId="{6679CBB0-B068-DB49-8C1E-CA9047678141}" destId="{FB30B448-4113-BA42-9513-506DBBA9988E}" srcOrd="13" destOrd="0" presId="urn:microsoft.com/office/officeart/2005/8/layout/cycle8"/>
    <dgm:cxn modelId="{AFD7FB0C-5760-8B49-BAC5-E33C9AADB0D5}" type="presParOf" srcId="{6679CBB0-B068-DB49-8C1E-CA9047678141}" destId="{80ABA527-0682-DE48-B386-28DA88529D2C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64DA3-72EC-5D4B-A045-6C59B4A455D3}">
      <dsp:nvSpPr>
        <dsp:cNvPr id="0" name=""/>
        <dsp:cNvSpPr/>
      </dsp:nvSpPr>
      <dsp:spPr>
        <a:xfrm>
          <a:off x="1450904" y="232504"/>
          <a:ext cx="3004675" cy="300467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Для кого</a:t>
          </a:r>
        </a:p>
      </dsp:txBody>
      <dsp:txXfrm>
        <a:off x="3034439" y="869209"/>
        <a:ext cx="1073098" cy="894248"/>
      </dsp:txXfrm>
    </dsp:sp>
    <dsp:sp modelId="{4DFC69B5-F5F8-1648-A9E5-BD601F7F8179}">
      <dsp:nvSpPr>
        <dsp:cNvPr id="0" name=""/>
        <dsp:cNvSpPr/>
      </dsp:nvSpPr>
      <dsp:spPr>
        <a:xfrm>
          <a:off x="1389022" y="339814"/>
          <a:ext cx="3004675" cy="300467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Зачем</a:t>
          </a:r>
        </a:p>
      </dsp:txBody>
      <dsp:txXfrm>
        <a:off x="2104421" y="2289276"/>
        <a:ext cx="1609647" cy="786938"/>
      </dsp:txXfrm>
    </dsp:sp>
    <dsp:sp modelId="{73E25769-3972-5C43-B4A0-53CB3AABA16B}">
      <dsp:nvSpPr>
        <dsp:cNvPr id="0" name=""/>
        <dsp:cNvSpPr/>
      </dsp:nvSpPr>
      <dsp:spPr>
        <a:xfrm>
          <a:off x="1327140" y="232504"/>
          <a:ext cx="3004675" cy="300467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Что</a:t>
          </a:r>
        </a:p>
      </dsp:txBody>
      <dsp:txXfrm>
        <a:off x="1675181" y="869209"/>
        <a:ext cx="1073098" cy="894248"/>
      </dsp:txXfrm>
    </dsp:sp>
    <dsp:sp modelId="{1114ACE3-C55E-4B44-BD64-79CB6FE80344}">
      <dsp:nvSpPr>
        <dsp:cNvPr id="0" name=""/>
        <dsp:cNvSpPr/>
      </dsp:nvSpPr>
      <dsp:spPr>
        <a:xfrm>
          <a:off x="1265148" y="46500"/>
          <a:ext cx="3376683" cy="337668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30B448-4113-BA42-9513-506DBBA9988E}">
      <dsp:nvSpPr>
        <dsp:cNvPr id="0" name=""/>
        <dsp:cNvSpPr/>
      </dsp:nvSpPr>
      <dsp:spPr>
        <a:xfrm>
          <a:off x="1203018" y="153620"/>
          <a:ext cx="3376683" cy="337668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ABA527-0682-DE48-B386-28DA88529D2C}">
      <dsp:nvSpPr>
        <dsp:cNvPr id="0" name=""/>
        <dsp:cNvSpPr/>
      </dsp:nvSpPr>
      <dsp:spPr>
        <a:xfrm>
          <a:off x="1140888" y="46500"/>
          <a:ext cx="3376683" cy="337668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9A4A8-1F46-2545-A950-AE5ADA66BDAA}" type="datetimeFigureOut">
              <a:rPr lang="ru-RU" smtClean="0"/>
              <a:t>24.05.2019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0E66-2BE6-F846-8A20-0B98F0F817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0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277AF-C7AA-834D-BAD1-2B91022BFC60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4786-53E2-A543-902E-00536FC203DB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A9E0C-4CF1-EC4E-9682-62A7A5CBA867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E2A71-88BC-0142-9460-B078DA0A3085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AEBB-E044-AD41-BB90-B2BEB4517767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60C6-4B9B-454A-A2DC-8BBD3AA35136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0653-571D-D740-9D9D-1646697C4834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D37B5-258C-FC42-ACA5-BC58888AC73C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1946-3538-2047-A155-B2ADD79DB786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126DE-61C1-6C4C-A9E4-098ABC0A2847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835B-26B9-E646-BA47-0631284DAFAA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FC139B-3545-574A-88F0-FF3062E7B14A}" type="datetime1">
              <a:rPr lang="ru-RU" smtClean="0"/>
              <a:t>24.05.2019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0676E-AD78-DA4A-AA76-DBA0FEA37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Опыт управления изменениями с помощью формирования концепции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28FD82-C885-564B-9148-4EEE6D3D55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Анастасия Барышникова</a:t>
            </a:r>
          </a:p>
          <a:p>
            <a:r>
              <a:rPr lang="en-US" sz="1800" dirty="0" err="1"/>
              <a:t>Seldon</a:t>
            </a:r>
            <a:endParaRPr lang="ru-RU" sz="1800" dirty="0"/>
          </a:p>
          <a:p>
            <a:r>
              <a:rPr lang="ru-RU" sz="1800" dirty="0"/>
              <a:t>Нижний Новгород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D5EE35-A649-7443-9ED8-BFB762EE5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37" y="4697707"/>
            <a:ext cx="2100051" cy="103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8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57F0-2723-1046-AF76-5D782289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387748" cy="4601183"/>
          </a:xfrm>
        </p:spPr>
        <p:txBody>
          <a:bodyPr/>
          <a:lstStyle/>
          <a:p>
            <a:r>
              <a:rPr lang="ru-RU" dirty="0"/>
              <a:t>В чем проблема?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187A2-66C5-9B41-8A83-88DE7524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653589" cy="512064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EB5B28-1788-7742-93B6-527B6DF3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21" y="3279285"/>
            <a:ext cx="2742158" cy="2993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4553E-BA8C-854B-99AE-381A862C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40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57F0-2723-1046-AF76-5D782289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387748" cy="4601183"/>
          </a:xfrm>
        </p:spPr>
        <p:txBody>
          <a:bodyPr/>
          <a:lstStyle/>
          <a:p>
            <a:r>
              <a:rPr lang="ru-RU" dirty="0"/>
              <a:t>В чем проблема?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187A2-66C5-9B41-8A83-88DE7524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6653589" cy="5120640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Слишком рано приступаем к написанию</a:t>
            </a:r>
          </a:p>
          <a:p>
            <a:pPr marL="0" indent="0" algn="r">
              <a:buNone/>
            </a:pPr>
            <a:r>
              <a:rPr lang="ru-RU" i="1" dirty="0"/>
              <a:t> технического задания…</a:t>
            </a:r>
          </a:p>
          <a:p>
            <a:pPr marL="0" indent="0" algn="r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EB5B28-1788-7742-93B6-527B6DF3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9821" y="3279285"/>
            <a:ext cx="2742158" cy="29935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B04553E-BA8C-854B-99AE-381A862C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9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270F-1BAE-594E-AA23-225ADEAB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Наша волшебная пилюля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29176-70CA-5645-9D6E-ED1FA5CC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77" y="-360081"/>
            <a:ext cx="7315200" cy="4165092"/>
          </a:xfrm>
        </p:spPr>
        <p:txBody>
          <a:bodyPr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800"/>
              </a:spcBef>
              <a:buNone/>
            </a:pPr>
            <a:endParaRPr lang="ru-RU" b="1" dirty="0">
              <a:sym typeface="Arial"/>
            </a:endParaRPr>
          </a:p>
          <a:p>
            <a:pPr marL="0" lvl="0" indent="0">
              <a:lnSpc>
                <a:spcPct val="70000"/>
              </a:lnSpc>
              <a:spcBef>
                <a:spcPts val="800"/>
              </a:spcBef>
              <a:buNone/>
            </a:pPr>
            <a:r>
              <a:rPr lang="ru-RU" sz="2800" b="1" dirty="0">
                <a:sym typeface="Arial"/>
              </a:rPr>
              <a:t>Концепция</a:t>
            </a:r>
          </a:p>
          <a:p>
            <a:pPr marL="0" lvl="0" indent="0">
              <a:lnSpc>
                <a:spcPct val="70000"/>
              </a:lnSpc>
              <a:spcBef>
                <a:spcPts val="800"/>
              </a:spcBef>
              <a:buNone/>
            </a:pPr>
            <a:r>
              <a:rPr lang="ru-RU" sz="2400" dirty="0">
                <a:sym typeface="Arial"/>
              </a:rPr>
              <a:t> — это важнейший̆ документ программного проекта, который̆ фиксирует </a:t>
            </a:r>
            <a:r>
              <a:rPr lang="ru-RU" sz="2400" b="1" dirty="0">
                <a:sym typeface="Arial"/>
              </a:rPr>
              <a:t>потребности и проблемы </a:t>
            </a:r>
            <a:r>
              <a:rPr lang="ru-RU" sz="2400" dirty="0">
                <a:sym typeface="Arial"/>
              </a:rPr>
              <a:t>пользователя, функции системы и другие общие требования к проекту.</a:t>
            </a:r>
          </a:p>
          <a:p>
            <a:pPr marL="0" lvl="0" indent="0">
              <a:lnSpc>
                <a:spcPct val="70000"/>
              </a:lnSpc>
              <a:spcBef>
                <a:spcPts val="800"/>
              </a:spcBef>
              <a:buNone/>
            </a:pPr>
            <a:endParaRPr lang="ru-RU" sz="2000" b="1" dirty="0">
              <a:sym typeface="Arial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719D26F-D5FB-7345-B981-D68CFA86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865D78E-8017-F24C-AECA-173CA1E597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3804083"/>
              </p:ext>
            </p:extLst>
          </p:nvPr>
        </p:nvGraphicFramePr>
        <p:xfrm>
          <a:off x="3975653" y="2731341"/>
          <a:ext cx="5782720" cy="3576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1357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7A270F-1BAE-594E-AA23-225ADEAB4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Зачем нужна концепция?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29176-70CA-5645-9D6E-ED1FA5CC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165092"/>
          </a:xfrm>
        </p:spPr>
        <p:txBody>
          <a:bodyPr anchor="t">
            <a:normAutofit/>
          </a:bodyPr>
          <a:lstStyle/>
          <a:p>
            <a:pPr marL="0" lvl="0" indent="0">
              <a:lnSpc>
                <a:spcPct val="70000"/>
              </a:lnSpc>
              <a:spcBef>
                <a:spcPts val="800"/>
              </a:spcBef>
              <a:buNone/>
            </a:pPr>
            <a:r>
              <a:rPr lang="ru-RU" sz="2800" b="1" dirty="0">
                <a:sym typeface="Arial"/>
              </a:rPr>
              <a:t>Концепция полезна для:</a:t>
            </a:r>
          </a:p>
          <a:p>
            <a:pPr marL="520700" lvl="1" indent="-152400"/>
            <a:r>
              <a:rPr lang="ru-RU" sz="2400" dirty="0"/>
              <a:t>Фиксации проблемы</a:t>
            </a:r>
          </a:p>
          <a:p>
            <a:pPr marL="520700" lvl="1" indent="-152400"/>
            <a:r>
              <a:rPr lang="ru-RU" sz="2400" dirty="0"/>
              <a:t>Обозначения границ решения</a:t>
            </a:r>
          </a:p>
          <a:p>
            <a:pPr marL="520700" lvl="1" indent="-152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2400" dirty="0"/>
              <a:t>Эффективного согласования с заказчиком </a:t>
            </a:r>
            <a:r>
              <a:rPr lang="en" sz="2400" dirty="0"/>
              <a:t>scope </a:t>
            </a:r>
            <a:r>
              <a:rPr lang="ru-RU" sz="2400" dirty="0"/>
              <a:t>проекта</a:t>
            </a:r>
          </a:p>
          <a:p>
            <a:pPr marL="520700" lvl="1" indent="-152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2400" dirty="0"/>
              <a:t>Оценки целесообразности проекта со стороны компании-разработчика</a:t>
            </a:r>
          </a:p>
          <a:p>
            <a:pPr marL="520700" lvl="1" indent="-152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ru-RU" sz="2400" dirty="0"/>
              <a:t>Понимания командой проекта и его контекста 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FE635F-9537-174F-8338-09C16633B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04BCED-8478-F840-BA58-FD47E2B0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574" y="3924300"/>
            <a:ext cx="2614612" cy="261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30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4396-6596-F448-9834-6C8DE95E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Ситуация после первого внедрения концепции</a:t>
            </a:r>
          </a:p>
        </p:txBody>
      </p:sp>
      <p:pic>
        <p:nvPicPr>
          <p:cNvPr id="4" name="Объект 4">
            <a:extLst>
              <a:ext uri="{FF2B5EF4-FFF2-40B4-BE49-F238E27FC236}">
                <a16:creationId xmlns:a16="http://schemas.microsoft.com/office/drawing/2014/main" id="{DC4EED9D-8F0B-634F-83BD-0D08409F9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895" r="16840"/>
          <a:stretch/>
        </p:blipFill>
        <p:spPr>
          <a:xfrm>
            <a:off x="4142290" y="1744554"/>
            <a:ext cx="6349275" cy="3980466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9EFAFB-0A57-CE49-92AB-55A4B3E6B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2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57F0-2723-1046-AF76-5D782289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387748" cy="4601183"/>
          </a:xfrm>
        </p:spPr>
        <p:txBody>
          <a:bodyPr/>
          <a:lstStyle/>
          <a:p>
            <a:r>
              <a:rPr lang="ru-RU" dirty="0"/>
              <a:t>Проблема №1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187A2-66C5-9B41-8A83-88DE75243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i="1" dirty="0"/>
              <a:t>Не научились правильно определять проблему …</a:t>
            </a:r>
          </a:p>
          <a:p>
            <a:pPr marL="0" indent="0" algn="r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60383F0-822B-DA44-B78A-76BA3CE05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7372" y="2988729"/>
            <a:ext cx="3705982" cy="37059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5A8F25E-0D84-EF45-AE89-B8940BE68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08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57C9C-AD51-7348-A5DA-A7C1B690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 проблемы и потребности заказчика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64636-C76A-B64B-84E8-BDBC6BF4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145214"/>
          </a:xfrm>
        </p:spPr>
        <p:txBody>
          <a:bodyPr anchor="t">
            <a:normAutofit/>
          </a:bodyPr>
          <a:lstStyle/>
          <a:p>
            <a:pPr marL="63500" lvl="0" indent="0">
              <a:buSzPts val="1200"/>
              <a:buNone/>
            </a:pPr>
            <a:r>
              <a:rPr lang="ru-RU" sz="2800" b="1" dirty="0"/>
              <a:t>Включить </a:t>
            </a:r>
            <a:r>
              <a:rPr lang="ru-RU" sz="2800" b="1" dirty="0" err="1"/>
              <a:t>эмпатию</a:t>
            </a:r>
            <a:endParaRPr lang="ru-RU" sz="2800" b="1" dirty="0"/>
          </a:p>
          <a:p>
            <a:pPr marL="63500" lvl="0" indent="0">
              <a:buSzPts val="1200"/>
              <a:buNone/>
            </a:pPr>
            <a:r>
              <a:rPr lang="ru-RU" sz="2400" dirty="0"/>
              <a:t>Необходимо разобраться, что делает заказчик, зачем он это делает, какие имеет ценности, какие у него потребности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D155B-16C0-5143-B751-1A99FCD9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55" y="4234069"/>
            <a:ext cx="3239924" cy="2159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89E27-A448-1E41-9407-BA9792E6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9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57C9C-AD51-7348-A5DA-A7C1B690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 проблемы и потребности заказчика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64636-C76A-B64B-84E8-BDBC6BF4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145214"/>
          </a:xfrm>
        </p:spPr>
        <p:txBody>
          <a:bodyPr anchor="t">
            <a:normAutofit/>
          </a:bodyPr>
          <a:lstStyle/>
          <a:p>
            <a:pPr marL="63500" lvl="0" indent="0">
              <a:buSzPts val="1200"/>
              <a:buNone/>
            </a:pPr>
            <a:r>
              <a:rPr lang="ru-RU" sz="2800" b="1" dirty="0"/>
              <a:t>Включить </a:t>
            </a:r>
            <a:r>
              <a:rPr lang="ru-RU" sz="2800" b="1" dirty="0" err="1"/>
              <a:t>эмпатию</a:t>
            </a:r>
            <a:endParaRPr lang="ru-RU" sz="2800" b="1" dirty="0"/>
          </a:p>
          <a:p>
            <a:pPr marL="63500" lvl="0" indent="0">
              <a:buSzPts val="1200"/>
              <a:buNone/>
            </a:pPr>
            <a:r>
              <a:rPr lang="ru-RU" sz="2400" dirty="0"/>
              <a:t>Необходимо разобраться, что делает заказчик, зачем он это делает, какие имеет ценности, какие у него потребности</a:t>
            </a:r>
          </a:p>
          <a:p>
            <a:pPr marL="63500" lvl="0" indent="0">
              <a:buSzPts val="1200"/>
              <a:buNone/>
            </a:pPr>
            <a:r>
              <a:rPr lang="ru-RU" sz="2400" b="1" dirty="0"/>
              <a:t>Инструменты:</a:t>
            </a:r>
          </a:p>
          <a:p>
            <a:pPr marL="852170" lvl="1" indent="-285750">
              <a:buSzPts val="1200"/>
            </a:pPr>
            <a:r>
              <a:rPr lang="ru-RU" sz="2400" dirty="0"/>
              <a:t>Интервью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D155B-16C0-5143-B751-1A99FCD9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55" y="4234069"/>
            <a:ext cx="3239924" cy="2159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89E27-A448-1E41-9407-BA9792E6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539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57C9C-AD51-7348-A5DA-A7C1B690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 проблемы и потребности заказчика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64636-C76A-B64B-84E8-BDBC6BF4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145214"/>
          </a:xfrm>
        </p:spPr>
        <p:txBody>
          <a:bodyPr anchor="t">
            <a:normAutofit/>
          </a:bodyPr>
          <a:lstStyle/>
          <a:p>
            <a:pPr marL="63500" lvl="0" indent="0">
              <a:buSzPts val="1200"/>
              <a:buNone/>
            </a:pPr>
            <a:r>
              <a:rPr lang="ru-RU" sz="2800" b="1" dirty="0"/>
              <a:t>Включить </a:t>
            </a:r>
            <a:r>
              <a:rPr lang="ru-RU" sz="2800" b="1" dirty="0" err="1"/>
              <a:t>эмпатию</a:t>
            </a:r>
            <a:endParaRPr lang="ru-RU" sz="2800" b="1" dirty="0"/>
          </a:p>
          <a:p>
            <a:pPr marL="63500" lvl="0" indent="0">
              <a:buSzPts val="1200"/>
              <a:buNone/>
            </a:pPr>
            <a:r>
              <a:rPr lang="ru-RU" sz="2400" dirty="0"/>
              <a:t>Необходимо разобраться, что делает заказчик, зачем он это делает, какие имеет ценности, какие у него потребности</a:t>
            </a:r>
          </a:p>
          <a:p>
            <a:pPr marL="63500" lvl="0" indent="0">
              <a:buSzPts val="1200"/>
              <a:buNone/>
            </a:pPr>
            <a:r>
              <a:rPr lang="ru-RU" sz="2400" b="1" dirty="0"/>
              <a:t>Инструменты:</a:t>
            </a:r>
          </a:p>
          <a:p>
            <a:pPr marL="852170" lvl="1" indent="-285750">
              <a:buSzPts val="1200"/>
            </a:pPr>
            <a:r>
              <a:rPr lang="ru-RU" sz="2400" dirty="0"/>
              <a:t>Интервью</a:t>
            </a:r>
          </a:p>
          <a:p>
            <a:pPr marL="852170" lvl="1" indent="-285750">
              <a:buSzPts val="1200"/>
            </a:pPr>
            <a:r>
              <a:rPr lang="ru-RU" sz="2400" dirty="0"/>
              <a:t>Наблюдение за процессом работы («Один день из жизни»</a:t>
            </a:r>
            <a:r>
              <a:rPr lang="ru-RU" sz="2400" dirty="0">
                <a:sym typeface="Wingdings" pitchFamily="2" charset="2"/>
              </a:rPr>
              <a:t>)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D155B-16C0-5143-B751-1A99FCD9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55" y="4234069"/>
            <a:ext cx="3239924" cy="2159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89E27-A448-1E41-9407-BA9792E6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1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57C9C-AD51-7348-A5DA-A7C1B690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 проблемы и потребности заказчика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764636-C76A-B64B-84E8-BDBC6BF4A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4145214"/>
          </a:xfrm>
        </p:spPr>
        <p:txBody>
          <a:bodyPr anchor="t">
            <a:normAutofit/>
          </a:bodyPr>
          <a:lstStyle/>
          <a:p>
            <a:pPr marL="63500" lvl="0" indent="0">
              <a:buSzPts val="1200"/>
              <a:buNone/>
            </a:pPr>
            <a:r>
              <a:rPr lang="ru-RU" sz="2800" b="1" dirty="0"/>
              <a:t>Включить </a:t>
            </a:r>
            <a:r>
              <a:rPr lang="ru-RU" sz="2800" b="1" dirty="0" err="1"/>
              <a:t>эмпатию</a:t>
            </a:r>
            <a:endParaRPr lang="ru-RU" sz="2800" b="1" dirty="0"/>
          </a:p>
          <a:p>
            <a:pPr marL="63500" lvl="0" indent="0">
              <a:buSzPts val="1200"/>
              <a:buNone/>
            </a:pPr>
            <a:r>
              <a:rPr lang="ru-RU" sz="2400" dirty="0"/>
              <a:t>Необходимо разобраться, что делает заказчик, зачем он это делает, какие имеет ценности, какие у него потребности</a:t>
            </a:r>
          </a:p>
          <a:p>
            <a:pPr marL="63500" lvl="0" indent="0">
              <a:buSzPts val="1200"/>
              <a:buNone/>
            </a:pPr>
            <a:r>
              <a:rPr lang="ru-RU" sz="2400" b="1" dirty="0"/>
              <a:t>Инструменты:</a:t>
            </a:r>
          </a:p>
          <a:p>
            <a:pPr marL="852170" lvl="1" indent="-285750">
              <a:buSzPts val="1200"/>
            </a:pPr>
            <a:r>
              <a:rPr lang="ru-RU" sz="2400" dirty="0"/>
              <a:t>Интервью</a:t>
            </a:r>
          </a:p>
          <a:p>
            <a:pPr marL="852170" lvl="1" indent="-285750">
              <a:buSzPts val="1200"/>
            </a:pPr>
            <a:r>
              <a:rPr lang="ru-RU" sz="2400" dirty="0"/>
              <a:t>Наблюдение за процессом работы («Один день из жизни»</a:t>
            </a:r>
            <a:r>
              <a:rPr lang="ru-RU" sz="2400" dirty="0">
                <a:sym typeface="Wingdings" pitchFamily="2" charset="2"/>
              </a:rPr>
              <a:t>)</a:t>
            </a:r>
          </a:p>
          <a:p>
            <a:pPr marL="852170" lvl="1" indent="-285750">
              <a:buSzPts val="1200"/>
            </a:pPr>
            <a:r>
              <a:rPr lang="ru-RU" sz="2400" dirty="0">
                <a:sym typeface="Wingdings" pitchFamily="2" charset="2"/>
              </a:rPr>
              <a:t>Вторичные исследования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ED155B-16C0-5143-B751-1A99FCD98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655" y="4234069"/>
            <a:ext cx="3239924" cy="21599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489E27-A448-1E41-9407-BA9792E6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5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0701-7E25-834F-8444-D06DB799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Концепция?</a:t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A0917AE-9C9B-914C-B0E9-B2DAA1E5C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8738" y="1004887"/>
            <a:ext cx="7315200" cy="48387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AAE236-8ADF-ED44-BB47-301ED506E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3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68D3-19B4-BA4E-BF64-E44D9BDE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определить проблемы и потребности заказчика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367F2-EC2F-E846-9AD1-A47F223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65708"/>
            <a:ext cx="7315200" cy="4452959"/>
          </a:xfrm>
        </p:spPr>
        <p:txBody>
          <a:bodyPr>
            <a:normAutofit/>
          </a:bodyPr>
          <a:lstStyle/>
          <a:p>
            <a:pPr marL="63500" lvl="0" indent="0">
              <a:buSzPts val="1200"/>
              <a:buNone/>
            </a:pPr>
            <a:r>
              <a:rPr lang="ru-RU" sz="2800" b="1" dirty="0"/>
              <a:t>Выбрать ключевые персоны </a:t>
            </a:r>
          </a:p>
          <a:p>
            <a:pPr marL="63500" lvl="0" indent="0">
              <a:buSzPts val="1200"/>
              <a:buNone/>
            </a:pPr>
            <a:r>
              <a:rPr lang="ru-RU" b="1" dirty="0"/>
              <a:t>1) Описать персоны:</a:t>
            </a:r>
          </a:p>
          <a:p>
            <a:pPr marL="909320" lvl="1" indent="-342900">
              <a:buSzPts val="1200"/>
            </a:pPr>
            <a:r>
              <a:rPr lang="ru-RU" sz="2000" dirty="0"/>
              <a:t>Имя, возраст, пол и фотография</a:t>
            </a:r>
          </a:p>
          <a:p>
            <a:pPr marL="909320" lvl="1" indent="-342900">
              <a:buSzPts val="1200"/>
            </a:pPr>
            <a:r>
              <a:rPr lang="ru-RU" sz="2000" dirty="0"/>
              <a:t>Описание того, чем он занимается в «реальной жизни»</a:t>
            </a:r>
          </a:p>
          <a:p>
            <a:pPr marL="909320" lvl="1" indent="-342900">
              <a:buSzPts val="1200"/>
            </a:pPr>
            <a:r>
              <a:rPr lang="ru-RU" sz="2000" dirty="0"/>
              <a:t>Контекст</a:t>
            </a:r>
          </a:p>
          <a:p>
            <a:pPr marL="909320" lvl="1" indent="-342900">
              <a:buSzPts val="1200"/>
            </a:pPr>
            <a:r>
              <a:rPr lang="ru-RU" sz="2000" dirty="0"/>
              <a:t>Требования к системе</a:t>
            </a:r>
          </a:p>
          <a:p>
            <a:pPr marL="63500" lvl="0" indent="0">
              <a:buSzPts val="1200"/>
              <a:buNone/>
            </a:pPr>
            <a:r>
              <a:rPr lang="ru-RU" b="1" dirty="0"/>
              <a:t>2) Сформулировать проблемы для каждой персоны</a:t>
            </a:r>
          </a:p>
          <a:p>
            <a:pPr marL="863600" lvl="1" indent="-342900">
              <a:buSzPts val="1200"/>
            </a:pPr>
            <a:r>
              <a:rPr lang="ru-RU" sz="2000" dirty="0"/>
              <a:t>Формулировка: Как помочь </a:t>
            </a:r>
            <a:r>
              <a:rPr lang="en-US" sz="2000" dirty="0"/>
              <a:t>&lt;</a:t>
            </a:r>
            <a:r>
              <a:rPr lang="ru-RU" sz="2000" dirty="0"/>
              <a:t>персона</a:t>
            </a:r>
            <a:r>
              <a:rPr lang="en-US" sz="2000" dirty="0"/>
              <a:t>&gt;</a:t>
            </a:r>
            <a:r>
              <a:rPr lang="ru-RU" sz="2000" dirty="0"/>
              <a:t> </a:t>
            </a:r>
            <a:r>
              <a:rPr lang="en-US" sz="2000" dirty="0"/>
              <a:t>&lt;</a:t>
            </a:r>
            <a:r>
              <a:rPr lang="ru-RU" sz="2000" dirty="0"/>
              <a:t>проблема/потребность, выраженная глаголом</a:t>
            </a:r>
            <a:r>
              <a:rPr lang="en-US" sz="2000" dirty="0"/>
              <a:t>&gt;</a:t>
            </a:r>
            <a:endParaRPr lang="ru-RU" sz="2000" dirty="0"/>
          </a:p>
          <a:p>
            <a:pPr marL="909320" lvl="1" indent="-342900">
              <a:buSzPts val="1200"/>
            </a:pP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F4596F-3AB1-0B41-95E0-DB3234CDC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836" b="20529"/>
          <a:stretch/>
        </p:blipFill>
        <p:spPr>
          <a:xfrm>
            <a:off x="4042833" y="4758266"/>
            <a:ext cx="6375400" cy="13208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2A654E-7B64-6748-8D58-07402F2F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14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68D3-19B4-BA4E-BF64-E44D9BDE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367F2-EC2F-E846-9AD1-A47F223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65708"/>
            <a:ext cx="7315200" cy="4452959"/>
          </a:xfrm>
        </p:spPr>
        <p:txBody>
          <a:bodyPr anchor="t">
            <a:normAutofit/>
          </a:bodyPr>
          <a:lstStyle/>
          <a:p>
            <a:pPr marL="368300" lvl="1" indent="0">
              <a:buSzPts val="2100"/>
              <a:buNone/>
            </a:pPr>
            <a:r>
              <a:rPr lang="ru-RU" sz="2400" b="1" dirty="0"/>
              <a:t>Наши критерии хорошей концепции: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Описывает целевых пользователей и ЛПР </a:t>
            </a:r>
          </a:p>
          <a:p>
            <a:pPr marL="1111250" lvl="2" indent="-28575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Да помогут нам </a:t>
            </a:r>
            <a:r>
              <a:rPr lang="ru-RU" sz="1800" b="1" i="1" dirty="0"/>
              <a:t>персоны!</a:t>
            </a:r>
            <a:endParaRPr lang="ru-RU" sz="18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Содержит проблемы пользователей, которые должна решить система </a:t>
            </a:r>
          </a:p>
          <a:p>
            <a:pPr marL="1168400" lvl="2" indent="-34290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Не забываем включать </a:t>
            </a:r>
            <a:r>
              <a:rPr lang="ru-RU" sz="1800" b="1" i="1" dirty="0" err="1"/>
              <a:t>эмпатию</a:t>
            </a:r>
            <a:r>
              <a:rPr lang="ru-RU" sz="1800" b="1" i="1" dirty="0"/>
              <a:t>!</a:t>
            </a:r>
          </a:p>
          <a:p>
            <a:pPr marL="520700" lvl="1" indent="-152400">
              <a:buSzPts val="2100"/>
            </a:pPr>
            <a:endParaRPr lang="ru-RU" sz="2000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AB1EA0-6CF1-5D4B-87FD-5B93A4F24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076" y="3617686"/>
            <a:ext cx="2921000" cy="2921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7254ADC-05E3-644D-B58E-9EA065B8E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C1BA44-33AE-8A40-82C3-684B1364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№2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B8896C-9386-D440-8925-2D338A1A1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1031" y="0"/>
            <a:ext cx="7286911" cy="5120640"/>
          </a:xfrm>
        </p:spPr>
        <p:txBody>
          <a:bodyPr/>
          <a:lstStyle/>
          <a:p>
            <a:pPr marL="0" indent="0">
              <a:buNone/>
            </a:pPr>
            <a:r>
              <a:rPr lang="ru-RU" sz="2400" i="1" dirty="0"/>
              <a:t>Предложили решение, не учитывающее</a:t>
            </a:r>
          </a:p>
          <a:p>
            <a:pPr marL="0" indent="0" algn="r">
              <a:buNone/>
            </a:pPr>
            <a:r>
              <a:rPr lang="ru-RU" sz="2400" i="1" dirty="0"/>
              <a:t> интересы всех заинтересованных сторон…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756021-1CE3-EA49-9069-290ACA4AE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5695" y="3105114"/>
            <a:ext cx="3517297" cy="35172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285AC39-D88B-094B-83D4-5BC0529B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7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1BA76-BD01-0F4E-A087-51BD877A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8944" cy="460118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не забыть важных </a:t>
            </a:r>
            <a:r>
              <a:rPr lang="ru-RU" dirty="0" err="1">
                <a:solidFill>
                  <a:schemeClr val="bg1"/>
                </a:solidFill>
              </a:rPr>
              <a:t>стейкхолдеров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F4D1A-3DBF-2940-8CC0-A2A4428D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7"/>
            <a:ext cx="5960533" cy="5179505"/>
          </a:xfrm>
        </p:spPr>
        <p:txBody>
          <a:bodyPr anchor="t">
            <a:normAutofit/>
          </a:bodyPr>
          <a:lstStyle/>
          <a:p>
            <a:pPr marL="139700" indent="0">
              <a:buNone/>
            </a:pPr>
            <a:r>
              <a:rPr lang="ru-RU" sz="2800" b="1" dirty="0"/>
              <a:t>Проанализировать </a:t>
            </a:r>
            <a:r>
              <a:rPr lang="ru-RU" sz="2800" b="1" dirty="0" err="1"/>
              <a:t>стейкхолдеров</a:t>
            </a:r>
            <a:r>
              <a:rPr lang="ru-RU" sz="2800" b="1" dirty="0"/>
              <a:t>: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Ищем!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Мозговой штурм</a:t>
            </a:r>
          </a:p>
          <a:p>
            <a:pPr marL="1054100" lvl="2" indent="0">
              <a:buNone/>
            </a:pPr>
            <a:endParaRPr lang="ru-RU" sz="1800" dirty="0"/>
          </a:p>
          <a:p>
            <a:pPr marL="139700" indent="0">
              <a:buNone/>
            </a:pPr>
            <a:endParaRPr lang="ru-RU" sz="2800" b="1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9DF54-3DC1-C745-A24D-45C383955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6"/>
          <a:stretch/>
        </p:blipFill>
        <p:spPr>
          <a:xfrm>
            <a:off x="8986838" y="4173215"/>
            <a:ext cx="2650168" cy="2355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6F57F-2D8B-0046-87E4-6BAE1D70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543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1BA76-BD01-0F4E-A087-51BD877A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8944" cy="460118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не забыть важных </a:t>
            </a:r>
            <a:r>
              <a:rPr lang="ru-RU" dirty="0" err="1">
                <a:solidFill>
                  <a:schemeClr val="bg1"/>
                </a:solidFill>
              </a:rPr>
              <a:t>стейкхолдеров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F4D1A-3DBF-2940-8CC0-A2A4428D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7"/>
            <a:ext cx="5960533" cy="5179505"/>
          </a:xfrm>
        </p:spPr>
        <p:txBody>
          <a:bodyPr anchor="t">
            <a:normAutofit/>
          </a:bodyPr>
          <a:lstStyle/>
          <a:p>
            <a:pPr marL="139700" indent="0">
              <a:buNone/>
            </a:pPr>
            <a:r>
              <a:rPr lang="ru-RU" sz="2800" b="1" dirty="0"/>
              <a:t>Проанализировать </a:t>
            </a:r>
            <a:r>
              <a:rPr lang="ru-RU" sz="2800" b="1" dirty="0" err="1"/>
              <a:t>стейкхолдеров</a:t>
            </a:r>
            <a:r>
              <a:rPr lang="ru-RU" sz="2800" b="1" dirty="0"/>
              <a:t>: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Ищем!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Мозговой штурм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Систематизируем!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Карта </a:t>
            </a:r>
            <a:r>
              <a:rPr lang="ru-RU" sz="2000" dirty="0" err="1"/>
              <a:t>стейкхолдеров</a:t>
            </a:r>
            <a:endParaRPr lang="ru-RU" sz="2000" dirty="0"/>
          </a:p>
          <a:p>
            <a:pPr marL="1054100" lvl="2" indent="0">
              <a:buNone/>
            </a:pPr>
            <a:endParaRPr lang="ru-RU" sz="1800" dirty="0"/>
          </a:p>
          <a:p>
            <a:pPr marL="139700" indent="0">
              <a:buNone/>
            </a:pPr>
            <a:endParaRPr lang="ru-RU" sz="2800" b="1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9DF54-3DC1-C745-A24D-45C383955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6"/>
          <a:stretch/>
        </p:blipFill>
        <p:spPr>
          <a:xfrm>
            <a:off x="8986838" y="4173215"/>
            <a:ext cx="2650168" cy="2355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6F57F-2D8B-0046-87E4-6BAE1D70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9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11BA76-BD01-0F4E-A087-51BD877A2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218944" cy="460118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не забыть важных </a:t>
            </a:r>
            <a:r>
              <a:rPr lang="ru-RU" dirty="0" err="1">
                <a:solidFill>
                  <a:schemeClr val="bg1"/>
                </a:solidFill>
              </a:rPr>
              <a:t>стейкхолдеров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EF4D1A-3DBF-2940-8CC0-A2A4428DD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7"/>
            <a:ext cx="5960533" cy="5179505"/>
          </a:xfrm>
        </p:spPr>
        <p:txBody>
          <a:bodyPr anchor="t">
            <a:normAutofit/>
          </a:bodyPr>
          <a:lstStyle/>
          <a:p>
            <a:pPr marL="139700" indent="0">
              <a:buNone/>
            </a:pPr>
            <a:r>
              <a:rPr lang="ru-RU" sz="2800" b="1" dirty="0"/>
              <a:t>Проанализировать </a:t>
            </a:r>
            <a:r>
              <a:rPr lang="ru-RU" sz="2800" b="1" dirty="0" err="1"/>
              <a:t>стейкхолдеров</a:t>
            </a:r>
            <a:r>
              <a:rPr lang="ru-RU" sz="2800" b="1" dirty="0"/>
              <a:t>: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Ищем!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Мозговой штурм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Систематизируем!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Карта </a:t>
            </a:r>
            <a:r>
              <a:rPr lang="ru-RU" sz="2000" dirty="0" err="1"/>
              <a:t>стейкхолдеров</a:t>
            </a:r>
            <a:endParaRPr lang="ru-RU" sz="2000" dirty="0"/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400" dirty="0"/>
              <a:t>Выбираем ключевых </a:t>
            </a:r>
            <a:r>
              <a:rPr lang="ru-RU" sz="2400" dirty="0" err="1"/>
              <a:t>стейкхолдеров</a:t>
            </a:r>
            <a:endParaRPr lang="ru-RU" sz="2400" dirty="0"/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По степени влияния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По уровню вовлеченности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2000" dirty="0"/>
              <a:t>По риску получения неполной информации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endParaRPr lang="ru-RU" sz="1800" dirty="0"/>
          </a:p>
          <a:p>
            <a:pPr marL="139700" indent="0">
              <a:buNone/>
            </a:pPr>
            <a:endParaRPr lang="ru-RU" sz="2800" b="1" dirty="0"/>
          </a:p>
          <a:p>
            <a:pPr marL="13970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449DF54-3DC1-C745-A24D-45C383955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56"/>
          <a:stretch/>
        </p:blipFill>
        <p:spPr>
          <a:xfrm>
            <a:off x="8986838" y="4173215"/>
            <a:ext cx="2650168" cy="2355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26F57F-2D8B-0046-87E4-6BAE1D70B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4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4E759-16B8-5842-B2E9-643BD70D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согласовать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71698-C5BC-6142-81CD-8EEE60E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92999" cy="5120640"/>
          </a:xfrm>
        </p:spPr>
        <p:txBody>
          <a:bodyPr anchor="t"/>
          <a:lstStyle/>
          <a:p>
            <a:pPr marL="139700" indent="0">
              <a:buNone/>
            </a:pPr>
            <a:r>
              <a:rPr lang="ru-RU" sz="2800" b="1" dirty="0" err="1"/>
              <a:t>Прототипировать</a:t>
            </a:r>
            <a:r>
              <a:rPr lang="ru-RU" sz="2800" b="1" dirty="0"/>
              <a:t>, еще раз </a:t>
            </a:r>
            <a:r>
              <a:rPr lang="ru-RU" sz="2800" b="1" dirty="0" err="1"/>
              <a:t>прототипировать</a:t>
            </a:r>
            <a:r>
              <a:rPr lang="ru-RU" sz="2800" b="1" dirty="0"/>
              <a:t>!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Maindmap</a:t>
            </a:r>
            <a:endParaRPr lang="ru-RU" sz="2000" dirty="0"/>
          </a:p>
          <a:p>
            <a:pPr marL="939800" lvl="1" indent="-342900">
              <a:buFont typeface="+mj-lt"/>
              <a:buAutoNum type="arabicPeriod"/>
            </a:pP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7B422-5247-424E-AFFF-10AD4F3E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26" y="3826426"/>
            <a:ext cx="3471841" cy="3471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95C98-254E-5645-927B-2C53AB75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2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4E759-16B8-5842-B2E9-643BD70D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согласовать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71698-C5BC-6142-81CD-8EEE60E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92999" cy="5120640"/>
          </a:xfrm>
        </p:spPr>
        <p:txBody>
          <a:bodyPr anchor="t"/>
          <a:lstStyle/>
          <a:p>
            <a:pPr marL="139700" indent="0">
              <a:buNone/>
            </a:pPr>
            <a:r>
              <a:rPr lang="ru-RU" sz="2800" b="1" dirty="0" err="1"/>
              <a:t>Прототипировать</a:t>
            </a:r>
            <a:r>
              <a:rPr lang="ru-RU" sz="2800" b="1" dirty="0"/>
              <a:t>, еще раз </a:t>
            </a:r>
            <a:r>
              <a:rPr lang="ru-RU" sz="2800" b="1" dirty="0" err="1"/>
              <a:t>прототипировать</a:t>
            </a:r>
            <a:r>
              <a:rPr lang="ru-RU" sz="2800" b="1" dirty="0"/>
              <a:t>!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Maindmap</a:t>
            </a:r>
            <a:endParaRPr lang="ru-RU" sz="2000" dirty="0"/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Блок-схемы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BPMN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EPC</a:t>
            </a:r>
          </a:p>
          <a:p>
            <a:pPr marL="596900" lvl="1" indent="0"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7B422-5247-424E-AFFF-10AD4F3E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26" y="3826426"/>
            <a:ext cx="3471841" cy="3471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95C98-254E-5645-927B-2C53AB75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22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4E759-16B8-5842-B2E9-643BD70D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согласовать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71698-C5BC-6142-81CD-8EEE60E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92999" cy="5120640"/>
          </a:xfrm>
        </p:spPr>
        <p:txBody>
          <a:bodyPr anchor="t"/>
          <a:lstStyle/>
          <a:p>
            <a:pPr marL="139700" indent="0">
              <a:buNone/>
            </a:pPr>
            <a:r>
              <a:rPr lang="ru-RU" sz="2800" b="1" dirty="0" err="1"/>
              <a:t>Прототипировать</a:t>
            </a:r>
            <a:r>
              <a:rPr lang="ru-RU" sz="2800" b="1" dirty="0"/>
              <a:t>, еще раз </a:t>
            </a:r>
            <a:r>
              <a:rPr lang="ru-RU" sz="2800" b="1" dirty="0" err="1"/>
              <a:t>прототипировать</a:t>
            </a:r>
            <a:r>
              <a:rPr lang="ru-RU" sz="2800" b="1" dirty="0"/>
              <a:t>!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Maindmap</a:t>
            </a:r>
            <a:endParaRPr lang="ru-RU" sz="2000" dirty="0"/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Блок-схемы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BPMN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EPC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Макеты</a:t>
            </a:r>
            <a:endParaRPr lang="en-US" sz="2000" dirty="0"/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От руки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 Макет со структурой (</a:t>
            </a:r>
            <a:r>
              <a:rPr lang="en-US" sz="1800" dirty="0" err="1"/>
              <a:t>Balsamiq</a:t>
            </a:r>
            <a:r>
              <a:rPr lang="en-US" sz="1800" dirty="0"/>
              <a:t> Mockups</a:t>
            </a:r>
            <a:r>
              <a:rPr lang="ru-RU" sz="1800" dirty="0"/>
              <a:t>)</a:t>
            </a:r>
            <a:endParaRPr lang="en-US" sz="1800" dirty="0"/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Макет с дизайном (</a:t>
            </a:r>
            <a:r>
              <a:rPr lang="en-US" sz="1800" dirty="0" err="1"/>
              <a:t>Figma</a:t>
            </a:r>
            <a:r>
              <a:rPr lang="en-US" sz="1800" dirty="0"/>
              <a:t>/</a:t>
            </a:r>
            <a:r>
              <a:rPr lang="en-US" sz="1800" dirty="0" err="1"/>
              <a:t>Invision</a:t>
            </a:r>
            <a:r>
              <a:rPr lang="ru-RU" sz="1800" dirty="0"/>
              <a:t>)</a:t>
            </a:r>
            <a:endParaRPr lang="en-US" sz="1800" dirty="0"/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Динамический прототип</a:t>
            </a:r>
            <a:endParaRPr lang="en-US" sz="1800" dirty="0"/>
          </a:p>
          <a:p>
            <a:pPr marL="596900" lvl="1" indent="0">
              <a:buNone/>
            </a:pP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7B422-5247-424E-AFFF-10AD4F3E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26" y="3826426"/>
            <a:ext cx="3471841" cy="3471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95C98-254E-5645-927B-2C53AB75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135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4E759-16B8-5842-B2E9-643BD70D0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Как согласовать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71698-C5BC-6142-81CD-8EEE60EA9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492999" cy="5120640"/>
          </a:xfrm>
        </p:spPr>
        <p:txBody>
          <a:bodyPr anchor="t"/>
          <a:lstStyle/>
          <a:p>
            <a:pPr marL="139700" indent="0">
              <a:buNone/>
            </a:pPr>
            <a:r>
              <a:rPr lang="ru-RU" sz="2800" b="1" dirty="0" err="1"/>
              <a:t>Прототипировать</a:t>
            </a:r>
            <a:r>
              <a:rPr lang="ru-RU" sz="2800" b="1" dirty="0"/>
              <a:t>, еще раз </a:t>
            </a:r>
            <a:r>
              <a:rPr lang="ru-RU" sz="2800" b="1" dirty="0" err="1"/>
              <a:t>прототипировать</a:t>
            </a:r>
            <a:r>
              <a:rPr lang="ru-RU" sz="2800" b="1" dirty="0"/>
              <a:t>!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Maindmap</a:t>
            </a:r>
            <a:endParaRPr lang="ru-RU" sz="2000" dirty="0"/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Блок-схемы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BPMN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/>
              <a:t>EPC</a:t>
            </a:r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ru-RU" sz="2000" dirty="0"/>
              <a:t>Макеты</a:t>
            </a:r>
            <a:endParaRPr lang="en-US" sz="2000" dirty="0"/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От руки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 </a:t>
            </a:r>
            <a:r>
              <a:rPr lang="en-US" sz="1800" dirty="0" err="1"/>
              <a:t>Balsamiq</a:t>
            </a:r>
            <a:r>
              <a:rPr lang="en-US" sz="1800" dirty="0"/>
              <a:t> Mockups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en-US" sz="1800" dirty="0" err="1"/>
              <a:t>Figma</a:t>
            </a:r>
            <a:r>
              <a:rPr lang="en-US" sz="1800" dirty="0"/>
              <a:t>/</a:t>
            </a:r>
            <a:r>
              <a:rPr lang="en-US" sz="1800" dirty="0" err="1"/>
              <a:t>Invision</a:t>
            </a:r>
            <a:endParaRPr lang="en-US" sz="1800" dirty="0"/>
          </a:p>
          <a:p>
            <a:pPr marL="9398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Storyboard</a:t>
            </a:r>
            <a:r>
              <a:rPr lang="ru-RU" sz="2000" dirty="0"/>
              <a:t> (</a:t>
            </a:r>
            <a:r>
              <a:rPr lang="ru-RU" sz="2000" dirty="0" err="1"/>
              <a:t>раскадровка</a:t>
            </a:r>
            <a:r>
              <a:rPr lang="ru-RU" sz="2000" dirty="0"/>
              <a:t>)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Сценарий использования</a:t>
            </a:r>
          </a:p>
          <a:p>
            <a:pPr marL="1397000" lvl="2" indent="-342900">
              <a:buFont typeface="Arial" panose="020B0604020202020204" pitchFamily="34" charset="0"/>
              <a:buChar char="•"/>
            </a:pPr>
            <a:r>
              <a:rPr lang="ru-RU" sz="1800" dirty="0"/>
              <a:t>Макеты</a:t>
            </a:r>
          </a:p>
          <a:p>
            <a:pPr marL="939800" lvl="1" indent="-342900">
              <a:buFont typeface="+mj-lt"/>
              <a:buAutoNum type="arabicPeriod"/>
            </a:pP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17B422-5247-424E-AFFF-10AD4F3E9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426" y="3826426"/>
            <a:ext cx="3471841" cy="34718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A95C98-254E-5645-927B-2C53AB752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42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0701-7E25-834F-8444-D06DB799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Расскажу о …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D627B-F887-1B44-B736-74A8BF86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sz="2400" dirty="0"/>
              <a:t>Что такое концепция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F2977-F659-A34C-A46F-C2C20519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51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68D3-19B4-BA4E-BF64-E44D9BDE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367F2-EC2F-E846-9AD1-A47F223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65708"/>
            <a:ext cx="7315200" cy="4452959"/>
          </a:xfrm>
        </p:spPr>
        <p:txBody>
          <a:bodyPr anchor="t">
            <a:normAutofit/>
          </a:bodyPr>
          <a:lstStyle/>
          <a:p>
            <a:pPr marL="368300" lvl="1" indent="0">
              <a:buSzPts val="2100"/>
              <a:buNone/>
            </a:pPr>
            <a:r>
              <a:rPr lang="ru-RU" sz="2400" b="1" dirty="0"/>
              <a:t>Наши критерии хорошей концепции:</a:t>
            </a:r>
            <a:endParaRPr lang="en-US" sz="24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Описывает целевых пользователей и ЛПР </a:t>
            </a:r>
          </a:p>
          <a:p>
            <a:pPr marL="1111250" lvl="2" indent="-28575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Да помогут нам </a:t>
            </a:r>
            <a:r>
              <a:rPr lang="ru-RU" sz="1800" b="1" i="1" dirty="0"/>
              <a:t>персоны!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Содержит проблему, которую должна решить система </a:t>
            </a:r>
          </a:p>
          <a:p>
            <a:pPr marL="1168400" lvl="2" indent="-34290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Не забываем включать </a:t>
            </a:r>
            <a:r>
              <a:rPr lang="ru-RU" sz="1800" b="1" i="1" dirty="0" err="1"/>
              <a:t>эмпатию</a:t>
            </a:r>
            <a:r>
              <a:rPr lang="ru-RU" sz="1800" b="1" i="1" dirty="0"/>
              <a:t>!</a:t>
            </a:r>
          </a:p>
          <a:p>
            <a:pPr marL="368300" lvl="1" indent="0">
              <a:buSzPts val="2100"/>
              <a:buNone/>
            </a:pPr>
            <a:endParaRPr lang="ru-RU" sz="2000" i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37359D-8608-2F45-8403-A57F349D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590" y="3958167"/>
            <a:ext cx="2921000" cy="2921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E31DE-C313-2E4C-971D-D674AA62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48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F68D3-19B4-BA4E-BF64-E44D9BDED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7367F2-EC2F-E846-9AD1-A47F223E9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65708"/>
            <a:ext cx="7315200" cy="4452959"/>
          </a:xfrm>
        </p:spPr>
        <p:txBody>
          <a:bodyPr anchor="t">
            <a:normAutofit/>
          </a:bodyPr>
          <a:lstStyle/>
          <a:p>
            <a:pPr marL="368300" lvl="1" indent="0">
              <a:buSzPts val="2100"/>
              <a:buNone/>
            </a:pPr>
            <a:r>
              <a:rPr lang="ru-RU" sz="2400" b="1" dirty="0"/>
              <a:t>Наши критерии хорошей концепции:</a:t>
            </a:r>
            <a:endParaRPr lang="en-US" sz="24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Описывает целевых пользователей и ЛПР </a:t>
            </a:r>
          </a:p>
          <a:p>
            <a:pPr marL="1111250" lvl="2" indent="-28575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Да помогут нам </a:t>
            </a:r>
            <a:r>
              <a:rPr lang="ru-RU" sz="1800" b="1" i="1" dirty="0"/>
              <a:t>персоны!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Содержит проблему, которую должна решить система </a:t>
            </a:r>
          </a:p>
          <a:p>
            <a:pPr marL="1168400" lvl="2" indent="-34290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Не забываем включать </a:t>
            </a:r>
            <a:r>
              <a:rPr lang="ru-RU" sz="1800" b="1" i="1" dirty="0" err="1"/>
              <a:t>эмпатию</a:t>
            </a:r>
            <a:r>
              <a:rPr lang="ru-RU" sz="1800" b="1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b="1" dirty="0"/>
              <a:t>Учитывает интересы всех заинтересованных сторон</a:t>
            </a:r>
          </a:p>
          <a:p>
            <a:pPr marL="977900" lvl="2" indent="-152400">
              <a:buSzPts val="2100"/>
            </a:pPr>
            <a:r>
              <a:rPr lang="ru-RU" sz="1800" b="1" i="1" dirty="0"/>
              <a:t>Рисуем карту </a:t>
            </a:r>
            <a:r>
              <a:rPr lang="ru-RU" sz="1800" b="1" i="1" dirty="0" err="1"/>
              <a:t>стейкхолдеров</a:t>
            </a:r>
            <a:r>
              <a:rPr lang="ru-RU" sz="1800" b="1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b="1" dirty="0"/>
              <a:t>Согласована с ключевыми </a:t>
            </a:r>
            <a:r>
              <a:rPr lang="ru-RU" sz="2000" b="1" dirty="0" err="1"/>
              <a:t>стейкхолдерами</a:t>
            </a:r>
            <a:r>
              <a:rPr lang="ru-RU" sz="2000" b="1" dirty="0"/>
              <a:t> </a:t>
            </a:r>
          </a:p>
          <a:p>
            <a:pPr marL="977900" lvl="2" indent="-152400">
              <a:buSzPts val="2100"/>
            </a:pPr>
            <a:r>
              <a:rPr lang="ru-RU" sz="1800" b="1" i="1" dirty="0"/>
              <a:t>Макеты и прототипы сделают вашу жизнь проще!</a:t>
            </a:r>
          </a:p>
          <a:p>
            <a:pPr marL="520700" lvl="1" indent="-152400">
              <a:buSzPts val="2100"/>
            </a:pPr>
            <a:endParaRPr lang="ru-RU" sz="2000" i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37359D-8608-2F45-8403-A57F349D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8590" y="3958167"/>
            <a:ext cx="2921000" cy="2921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BE31DE-C313-2E4C-971D-D674AA620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9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4DE4E-9B30-2341-ABE9-F97AE15A9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 №3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F27A8-0F74-DD41-B727-B27C172DD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endParaRPr lang="ru-RU" sz="2400" i="1" dirty="0"/>
          </a:p>
          <a:p>
            <a:pPr marL="0" indent="0">
              <a:buNone/>
            </a:pPr>
            <a:r>
              <a:rPr lang="ru-RU" sz="2400" i="1" dirty="0"/>
              <a:t>Мы превратили концепцию в ТЗ…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1E768E-7E6E-4A4C-85A1-59B30BC3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57" y="3424428"/>
            <a:ext cx="3372153" cy="33721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56AB5E-CBCC-6F46-93C9-0FDBAACFC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15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EAF82-B922-7242-914E-5D9C5157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остаться на уровне концепции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13BD3-3785-7243-9455-52B957044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2700" y="1004887"/>
            <a:ext cx="7315200" cy="2183892"/>
          </a:xfrm>
        </p:spPr>
        <p:txBody>
          <a:bodyPr/>
          <a:lstStyle/>
          <a:p>
            <a:pPr marL="139700" indent="0">
              <a:buNone/>
            </a:pPr>
            <a:r>
              <a:rPr lang="ru-RU" b="1" dirty="0"/>
              <a:t>Концепция - краткий, но информативный документ (или презентация)</a:t>
            </a:r>
            <a:r>
              <a:rPr lang="ru-RU" dirty="0"/>
              <a:t>, включающий</a:t>
            </a:r>
          </a:p>
          <a:p>
            <a:pPr marL="939800" lvl="1" indent="-342900">
              <a:buFont typeface="+mj-lt"/>
              <a:buAutoNum type="arabicPeriod"/>
            </a:pPr>
            <a:r>
              <a:rPr lang="ru-RU" sz="2000" dirty="0"/>
              <a:t>Прототипы</a:t>
            </a:r>
          </a:p>
          <a:p>
            <a:pPr marL="939800" lvl="1" indent="-342900">
              <a:buFont typeface="+mj-lt"/>
              <a:buAutoNum type="arabicPeriod"/>
            </a:pPr>
            <a:r>
              <a:rPr lang="ru-RU" sz="2000" dirty="0"/>
              <a:t>Блок-схемы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2000" dirty="0"/>
              <a:t>Roadmap</a:t>
            </a:r>
            <a:endParaRPr lang="ru-RU" sz="20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76ACEE-22FE-FC4A-B302-3FF3082A0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863" y="2798414"/>
            <a:ext cx="5373484" cy="30094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E73CED-DAF3-184D-838B-0A67BDC9B1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810" y="3464402"/>
            <a:ext cx="5013997" cy="302048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376320-4ED0-004B-A1D7-EABE6B093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055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6F7C1-8148-854C-936F-DDB61BE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B4BE-108C-3E44-815C-70353809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20700" lvl="1" indent="-152400">
              <a:buSzPts val="2100"/>
            </a:pPr>
            <a:endParaRPr lang="ru-RU" sz="2000" dirty="0"/>
          </a:p>
          <a:p>
            <a:pPr marL="368300" lvl="1" indent="0">
              <a:buSzPts val="2100"/>
              <a:buNone/>
            </a:pPr>
            <a:r>
              <a:rPr lang="ru-RU" sz="2400" b="1" dirty="0"/>
              <a:t>Наши критерии хорошей концепции:</a:t>
            </a:r>
            <a:endParaRPr lang="en-US" sz="24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Описывает целевых пользователей и ЛПР </a:t>
            </a:r>
          </a:p>
          <a:p>
            <a:pPr marL="1111250" lvl="2" indent="-28575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Да помогут нам </a:t>
            </a:r>
            <a:r>
              <a:rPr lang="ru-RU" sz="1800" b="1" i="1" dirty="0"/>
              <a:t>персоны!</a:t>
            </a:r>
            <a:endParaRPr lang="ru-RU" sz="20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Содержит проблему, которую должна решить система </a:t>
            </a:r>
          </a:p>
          <a:p>
            <a:pPr marL="1168400" lvl="2" indent="-34290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Не забываем включать </a:t>
            </a:r>
            <a:r>
              <a:rPr lang="ru-RU" sz="1800" b="1" i="1" dirty="0" err="1"/>
              <a:t>эмпатию</a:t>
            </a:r>
            <a:r>
              <a:rPr lang="ru-RU" sz="1800" b="1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Учитывает интересы всех заинтересованных сторон</a:t>
            </a:r>
          </a:p>
          <a:p>
            <a:pPr marL="977900" lvl="2" indent="-152400">
              <a:buSzPts val="2100"/>
            </a:pPr>
            <a:r>
              <a:rPr lang="ru-RU" sz="1800" i="1" dirty="0"/>
              <a:t>Рисуем карту </a:t>
            </a:r>
            <a:r>
              <a:rPr lang="ru-RU" sz="1800" i="1" dirty="0" err="1"/>
              <a:t>стейкхолдеров</a:t>
            </a:r>
            <a:r>
              <a:rPr lang="ru-RU" sz="1800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Согласована с ключевыми </a:t>
            </a:r>
            <a:r>
              <a:rPr lang="ru-RU" sz="2000" dirty="0" err="1"/>
              <a:t>стейкхолдерами</a:t>
            </a:r>
            <a:endParaRPr lang="ru-RU" sz="2000" dirty="0"/>
          </a:p>
          <a:p>
            <a:pPr marL="977900" lvl="2" indent="-152400">
              <a:buSzPts val="2100"/>
            </a:pPr>
            <a:r>
              <a:rPr lang="ru-RU" sz="1800" i="1" dirty="0"/>
              <a:t>Макеты и прототипы сделают вашу жизнь проще!</a:t>
            </a:r>
            <a:endParaRPr lang="ru-RU" sz="18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FD3A7-26B0-364E-AB71-CCCF233D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4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6F7C1-8148-854C-936F-DDB61BEC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B4BE-108C-3E44-815C-70353809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520700" lvl="1" indent="-152400">
              <a:buSzPts val="2100"/>
            </a:pPr>
            <a:endParaRPr lang="ru-RU" sz="2000" dirty="0"/>
          </a:p>
          <a:p>
            <a:pPr marL="368300" lvl="1" indent="0">
              <a:buSzPts val="2100"/>
              <a:buNone/>
            </a:pPr>
            <a:r>
              <a:rPr lang="ru-RU" sz="2400" b="1" dirty="0"/>
              <a:t>Наши критерии хорошей концепции:</a:t>
            </a:r>
            <a:endParaRPr lang="en-US" sz="24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Описывает целевых пользователей и ЛПР </a:t>
            </a:r>
          </a:p>
          <a:p>
            <a:pPr marL="1111250" lvl="2" indent="-28575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Да помогут нам </a:t>
            </a:r>
            <a:r>
              <a:rPr lang="ru-RU" sz="1800" b="1" i="1" dirty="0"/>
              <a:t>персоны!</a:t>
            </a:r>
            <a:endParaRPr lang="ru-RU" sz="20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Содержит проблему, которую должна решить система </a:t>
            </a:r>
          </a:p>
          <a:p>
            <a:pPr marL="1168400" lvl="2" indent="-342900">
              <a:buSzPts val="2100"/>
              <a:buFont typeface="Arial" panose="020B0604020202020204" pitchFamily="34" charset="0"/>
              <a:buChar char="•"/>
            </a:pPr>
            <a:r>
              <a:rPr lang="ru-RU" sz="1800" i="1" dirty="0"/>
              <a:t>Не забываем включать </a:t>
            </a:r>
            <a:r>
              <a:rPr lang="ru-RU" sz="1800" b="1" i="1" dirty="0" err="1"/>
              <a:t>эмпатию</a:t>
            </a:r>
            <a:r>
              <a:rPr lang="ru-RU" sz="1800" b="1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Учитывает интересы всех заинтересованных сторон</a:t>
            </a:r>
          </a:p>
          <a:p>
            <a:pPr marL="977900" lvl="2" indent="-152400">
              <a:buSzPts val="2100"/>
            </a:pPr>
            <a:r>
              <a:rPr lang="ru-RU" sz="1800" i="1" dirty="0"/>
              <a:t>Рисуем карту </a:t>
            </a:r>
            <a:r>
              <a:rPr lang="ru-RU" sz="1800" i="1" dirty="0" err="1"/>
              <a:t>стейкхолдеров</a:t>
            </a:r>
            <a:r>
              <a:rPr lang="ru-RU" sz="1800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dirty="0"/>
              <a:t>Согласована с ключевыми </a:t>
            </a:r>
            <a:r>
              <a:rPr lang="ru-RU" sz="2000" dirty="0" err="1"/>
              <a:t>стейкхолдерами</a:t>
            </a:r>
            <a:endParaRPr lang="ru-RU" sz="2000" dirty="0"/>
          </a:p>
          <a:p>
            <a:pPr marL="977900" lvl="2" indent="-152400">
              <a:buSzPts val="2100"/>
            </a:pPr>
            <a:r>
              <a:rPr lang="ru-RU" sz="1800" i="1" dirty="0"/>
              <a:t>Макеты и прототипы сделают вашу жизнь проще!</a:t>
            </a:r>
            <a:endParaRPr lang="ru-RU" sz="18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000" b="1" dirty="0"/>
              <a:t>Краткая и ёмкая</a:t>
            </a:r>
          </a:p>
          <a:p>
            <a:pPr marL="1168400" lvl="2" indent="-342900">
              <a:buSzPts val="2100"/>
              <a:buFont typeface="Wingdings" pitchFamily="2" charset="2"/>
              <a:buChar char="q"/>
            </a:pPr>
            <a:r>
              <a:rPr lang="ru-RU" sz="2000" b="1" i="1" dirty="0"/>
              <a:t>Без </a:t>
            </a:r>
            <a:r>
              <a:rPr lang="ru-RU" sz="2000" b="1" i="1" dirty="0" err="1"/>
              <a:t>перфекционизма</a:t>
            </a:r>
            <a:r>
              <a:rPr lang="ru-RU" sz="2000" b="1" i="1" dirty="0"/>
              <a:t>, друзья!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5FD3A7-26B0-364E-AB71-CCCF233D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8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4EDDD-F0C9-4B4B-8EB0-A1FBA988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20C44-629F-CE4C-B84D-9D379C54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23742"/>
            <a:ext cx="7315200" cy="5120640"/>
          </a:xfrm>
        </p:spPr>
        <p:txBody>
          <a:bodyPr anchor="t"/>
          <a:lstStyle/>
          <a:p>
            <a:r>
              <a:rPr lang="ru-RU" sz="2400" b="1" dirty="0"/>
              <a:t>Внедрение концепции </a:t>
            </a:r>
            <a:r>
              <a:rPr lang="ru-RU" sz="2400" dirty="0"/>
              <a:t>на проект </a:t>
            </a:r>
            <a:r>
              <a:rPr lang="ru-RU" sz="2400" b="1" dirty="0"/>
              <a:t>дало следующие результаты:</a:t>
            </a:r>
          </a:p>
          <a:p>
            <a:pPr lvl="1"/>
            <a:r>
              <a:rPr lang="ru-RU" sz="2000" dirty="0"/>
              <a:t>Есть единое видение системы у заказчика и команды</a:t>
            </a:r>
          </a:p>
          <a:p>
            <a:pPr lvl="1"/>
            <a:r>
              <a:rPr lang="ru-RU" sz="2000" dirty="0"/>
              <a:t>Есть документ, который фиксирует границы проекта</a:t>
            </a:r>
          </a:p>
          <a:p>
            <a:pPr lvl="1"/>
            <a:r>
              <a:rPr lang="ru-RU" sz="2000" dirty="0"/>
              <a:t>Изменений стало гораздо меньше!</a:t>
            </a:r>
          </a:p>
          <a:p>
            <a:pPr marL="0" indent="0">
              <a:buNone/>
            </a:pPr>
            <a:endParaRPr lang="ru-RU" dirty="0"/>
          </a:p>
          <a:p>
            <a:pPr lvl="1"/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8870F-6578-A54B-B53B-7CED8CBD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989" y="4909930"/>
            <a:ext cx="2335613" cy="185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0B9D0-702F-324B-BA97-E0ACBC377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34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74EDDD-F0C9-4B4B-8EB0-A1FBA988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E20C44-629F-CE4C-B84D-9D379C541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923742"/>
            <a:ext cx="7315200" cy="5120640"/>
          </a:xfrm>
        </p:spPr>
        <p:txBody>
          <a:bodyPr anchor="t"/>
          <a:lstStyle/>
          <a:p>
            <a:r>
              <a:rPr lang="ru-RU" sz="2400" b="1" dirty="0"/>
              <a:t>Внедрение концепции </a:t>
            </a:r>
            <a:r>
              <a:rPr lang="ru-RU" sz="2400" dirty="0"/>
              <a:t>на проект </a:t>
            </a:r>
            <a:r>
              <a:rPr lang="ru-RU" sz="2400" b="1" dirty="0"/>
              <a:t>дало следующие результаты:</a:t>
            </a:r>
          </a:p>
          <a:p>
            <a:pPr lvl="1"/>
            <a:r>
              <a:rPr lang="ru-RU" sz="2000" dirty="0"/>
              <a:t>Есть единое видение системы у заказчика и команды</a:t>
            </a:r>
          </a:p>
          <a:p>
            <a:pPr lvl="1"/>
            <a:r>
              <a:rPr lang="ru-RU" sz="2000" dirty="0"/>
              <a:t>Есть документ, который фиксирует границы проекта</a:t>
            </a:r>
          </a:p>
          <a:p>
            <a:pPr lvl="1"/>
            <a:r>
              <a:rPr lang="ru-RU" sz="2000" dirty="0"/>
              <a:t>Изменений стало гораздо меньше!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400" b="1" dirty="0"/>
              <a:t>Это работает, если:</a:t>
            </a:r>
          </a:p>
          <a:p>
            <a:pPr lvl="1"/>
            <a:r>
              <a:rPr lang="ru-RU" sz="2000" dirty="0"/>
              <a:t>Концепция соответствует чек-листу</a:t>
            </a:r>
          </a:p>
          <a:p>
            <a:pPr lvl="1"/>
            <a:r>
              <a:rPr lang="ru-RU" sz="2000" dirty="0"/>
              <a:t>Концепция – инструмент коммуникации и вовлечения </a:t>
            </a:r>
            <a:r>
              <a:rPr lang="ru-RU" sz="2000" dirty="0" err="1"/>
              <a:t>стейкхолдеров</a:t>
            </a:r>
            <a:endParaRPr lang="ru-RU" sz="2000" dirty="0"/>
          </a:p>
          <a:p>
            <a:pPr lvl="1"/>
            <a:r>
              <a:rPr lang="ru-RU" sz="2000" dirty="0"/>
              <a:t>Время от времени вспоминать о целях и задачах проекта</a:t>
            </a:r>
          </a:p>
          <a:p>
            <a:pPr lvl="1"/>
            <a:endParaRPr lang="ru-RU" dirty="0"/>
          </a:p>
          <a:p>
            <a:pPr lvl="1"/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58870F-6578-A54B-B53B-7CED8CBD8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989" y="4909930"/>
            <a:ext cx="2335613" cy="185663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E0B9D0-702F-324B-BA97-E0ACBC377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069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6F7C1-8148-854C-936F-DDB61BECA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14395" cy="1430677"/>
          </a:xfrm>
        </p:spPr>
        <p:txBody>
          <a:bodyPr>
            <a:normAutofit/>
          </a:bodyPr>
          <a:lstStyle/>
          <a:p>
            <a:r>
              <a:rPr lang="ru" dirty="0"/>
              <a:t>Спасибо за внимание!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4CB4BE-108C-3E44-815C-703538094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pPr marL="520700" lvl="1" indent="-152400">
              <a:buSzPts val="2100"/>
            </a:pPr>
            <a:endParaRPr lang="ru-RU" sz="2000" b="1" dirty="0"/>
          </a:p>
          <a:p>
            <a:pPr marL="368300" lvl="1" indent="0">
              <a:buSzPts val="2100"/>
              <a:buNone/>
            </a:pPr>
            <a:r>
              <a:rPr lang="ru-RU" sz="2600" b="1" dirty="0"/>
              <a:t>Чек-лист для проверки концепции: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600" dirty="0"/>
              <a:t>Описывает целевых пользователей и ЛПР </a:t>
            </a:r>
          </a:p>
          <a:p>
            <a:pPr marL="1111250" lvl="2" indent="-285750">
              <a:buSzPts val="2100"/>
              <a:buFont typeface="Arial" panose="020B0604020202020204" pitchFamily="34" charset="0"/>
              <a:buChar char="•"/>
            </a:pPr>
            <a:r>
              <a:rPr lang="ru-RU" sz="2200" i="1" dirty="0"/>
              <a:t>Да помогут нам </a:t>
            </a:r>
            <a:r>
              <a:rPr lang="ru-RU" sz="2200" b="1" i="1" dirty="0"/>
              <a:t>персоны!</a:t>
            </a:r>
            <a:endParaRPr lang="ru-RU" sz="26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600" dirty="0"/>
              <a:t>Содержит проблему, которую должна решить система </a:t>
            </a:r>
          </a:p>
          <a:p>
            <a:pPr marL="1168400" lvl="2" indent="-342900">
              <a:buSzPts val="2100"/>
              <a:buFont typeface="Arial" panose="020B0604020202020204" pitchFamily="34" charset="0"/>
              <a:buChar char="•"/>
            </a:pPr>
            <a:r>
              <a:rPr lang="ru-RU" sz="2200" i="1" dirty="0"/>
              <a:t>Не забываем включать </a:t>
            </a:r>
            <a:r>
              <a:rPr lang="ru-RU" sz="2200" b="1" i="1" dirty="0" err="1"/>
              <a:t>эмпатию</a:t>
            </a:r>
            <a:r>
              <a:rPr lang="ru-RU" sz="2200" b="1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600" dirty="0"/>
              <a:t>Учитывает интересы всех заинтересованных сторон</a:t>
            </a:r>
          </a:p>
          <a:p>
            <a:pPr marL="977900" lvl="2" indent="-152400">
              <a:buSzPts val="2100"/>
            </a:pPr>
            <a:r>
              <a:rPr lang="ru-RU" sz="2200" i="1" dirty="0"/>
              <a:t>Рисуем карту </a:t>
            </a:r>
            <a:r>
              <a:rPr lang="ru-RU" sz="2200" i="1" dirty="0" err="1"/>
              <a:t>стейкхолдеров</a:t>
            </a:r>
            <a:r>
              <a:rPr lang="ru-RU" sz="2200" i="1" dirty="0"/>
              <a:t>!</a:t>
            </a:r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600" dirty="0"/>
              <a:t>Согласована с ключевыми </a:t>
            </a:r>
            <a:r>
              <a:rPr lang="ru-RU" sz="2600" dirty="0" err="1"/>
              <a:t>стейкхолдерами</a:t>
            </a:r>
            <a:endParaRPr lang="ru-RU" sz="2600" dirty="0"/>
          </a:p>
          <a:p>
            <a:pPr marL="977900" lvl="2" indent="-152400">
              <a:buSzPts val="2100"/>
            </a:pPr>
            <a:r>
              <a:rPr lang="ru-RU" sz="2200" i="1" dirty="0"/>
              <a:t>Макеты и прототипы сделают вашу жизнь проще!</a:t>
            </a:r>
            <a:endParaRPr lang="ru-RU" sz="2200" dirty="0"/>
          </a:p>
          <a:p>
            <a:pPr marL="711200" lvl="1" indent="-342900">
              <a:buSzPts val="2100"/>
              <a:buFont typeface="Wingdings" pitchFamily="2" charset="2"/>
              <a:buChar char="q"/>
            </a:pPr>
            <a:r>
              <a:rPr lang="ru-RU" sz="2600" dirty="0"/>
              <a:t>Краткая и ёмкая</a:t>
            </a:r>
          </a:p>
          <a:p>
            <a:pPr marL="1168400" lvl="2" indent="-342900">
              <a:buSzPts val="2100"/>
              <a:buFont typeface="Wingdings" pitchFamily="2" charset="2"/>
              <a:buChar char="q"/>
            </a:pPr>
            <a:r>
              <a:rPr lang="ru-RU" sz="2000" i="1" dirty="0"/>
              <a:t>Без </a:t>
            </a:r>
            <a:r>
              <a:rPr lang="ru-RU" sz="2000" i="1" dirty="0" err="1"/>
              <a:t>перфекционизма</a:t>
            </a:r>
            <a:r>
              <a:rPr lang="ru-RU" sz="2000" i="1" dirty="0"/>
              <a:t>, друзья!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D14250-44C1-0448-B62D-96AEADE1D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013" y="4650880"/>
            <a:ext cx="2207120" cy="220712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911650B9-12D7-0944-A40E-D6A47F954974}"/>
              </a:ext>
            </a:extLst>
          </p:cNvPr>
          <p:cNvSpPr txBox="1">
            <a:spLocks/>
          </p:cNvSpPr>
          <p:nvPr/>
        </p:nvSpPr>
        <p:spPr>
          <a:xfrm>
            <a:off x="252918" y="4554071"/>
            <a:ext cx="3114395" cy="1430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r>
              <a:rPr lang="ru-RU" sz="2000" dirty="0"/>
              <a:t>Анастасия Барышникова</a:t>
            </a:r>
            <a:br>
              <a:rPr lang="en-US" sz="2000" dirty="0"/>
            </a:br>
            <a:r>
              <a:rPr lang="en-US" sz="2000" dirty="0" err="1"/>
              <a:t>asbaryshnikova@gmail.com</a:t>
            </a:r>
            <a:br>
              <a:rPr lang="en-US" dirty="0"/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5997C6-0760-494D-89FE-D5E3EB9F8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7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0701-7E25-834F-8444-D06DB799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Расскажу о …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D627B-F887-1B44-B736-74A8BF86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sz="2400" dirty="0"/>
              <a:t>Что такое концепция</a:t>
            </a:r>
          </a:p>
          <a:p>
            <a:r>
              <a:rPr lang="ru-RU" sz="2400" dirty="0"/>
              <a:t>Как концепция может помочь бороться с изменениями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F2977-F659-A34C-A46F-C2C20519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5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20701-7E25-834F-8444-D06DB799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Расскажу о …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DD627B-F887-1B44-B736-74A8BF86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ru-RU" sz="2400" dirty="0"/>
              <a:t>Что такое концепция</a:t>
            </a:r>
          </a:p>
          <a:p>
            <a:r>
              <a:rPr lang="ru-RU" sz="2400" dirty="0"/>
              <a:t>Как концепция может помочь бороться с изменениями</a:t>
            </a:r>
          </a:p>
          <a:p>
            <a:r>
              <a:rPr lang="ru-RU" sz="2400" dirty="0"/>
              <a:t>Опыт нашего внедрения концепции на проекты</a:t>
            </a:r>
          </a:p>
          <a:p>
            <a:pPr lvl="1"/>
            <a:r>
              <a:rPr lang="ru-RU" sz="2400" dirty="0"/>
              <a:t>Проблемы и способы их решения</a:t>
            </a:r>
          </a:p>
          <a:p>
            <a:pPr lvl="1"/>
            <a:r>
              <a:rPr lang="ru-RU" sz="2400" dirty="0"/>
              <a:t>Чек-лист для проверки концепции</a:t>
            </a:r>
          </a:p>
          <a:p>
            <a:pPr lvl="1"/>
            <a:r>
              <a:rPr lang="ru-RU" sz="2400" dirty="0"/>
              <a:t>Результаты внедрения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F2977-F659-A34C-A46F-C2C20519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674BA-9342-244B-9E21-C400D55B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у вас тоже так бывает?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F9F38-683C-F04B-8220-5ED0F2D0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32" y="1133455"/>
            <a:ext cx="7620000" cy="2362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26B5F5-126B-0F44-AB64-C567F5C631BF}"/>
              </a:ext>
            </a:extLst>
          </p:cNvPr>
          <p:cNvSpPr txBox="1"/>
          <p:nvPr/>
        </p:nvSpPr>
        <p:spPr>
          <a:xfrm>
            <a:off x="5655733" y="3510166"/>
            <a:ext cx="48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Новые доработки после общения с заказчиком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723DF4-27F7-F74D-B9BE-D588F490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9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674BA-9342-244B-9E21-C400D55B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у вас тоже так бывает?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F9F38-683C-F04B-8220-5ED0F2D02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732" y="1133455"/>
            <a:ext cx="7620000" cy="2362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26B5F5-126B-0F44-AB64-C567F5C631BF}"/>
              </a:ext>
            </a:extLst>
          </p:cNvPr>
          <p:cNvSpPr txBox="1"/>
          <p:nvPr/>
        </p:nvSpPr>
        <p:spPr>
          <a:xfrm>
            <a:off x="5655733" y="3510166"/>
            <a:ext cx="48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Новые доработки после общения с заказчиком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3F9321-F5C8-1D4B-AEC5-825D9DE0A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23" t="43704" r="58488" b="39012"/>
          <a:stretch/>
        </p:blipFill>
        <p:spPr>
          <a:xfrm>
            <a:off x="4018837" y="3930091"/>
            <a:ext cx="2730791" cy="21239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366DD4-2F78-BD41-81E6-6D807B3B6421}"/>
              </a:ext>
            </a:extLst>
          </p:cNvPr>
          <p:cNvSpPr txBox="1"/>
          <p:nvPr/>
        </p:nvSpPr>
        <p:spPr>
          <a:xfrm>
            <a:off x="4127445" y="5908936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Требования по проекту </a:t>
            </a:r>
          </a:p>
          <a:p>
            <a:pPr algn="ctr"/>
            <a:r>
              <a:rPr lang="ru-RU" dirty="0"/>
              <a:t>постоянно меняются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723DF4-27F7-F74D-B9BE-D588F4903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8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4674BA-9342-244B-9E21-C400D55B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 у вас тоже так бывает?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20AA520-C615-D64C-A04D-9A0D66646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9621" y="4072971"/>
            <a:ext cx="4622800" cy="1841500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2D68F3-3E61-D849-8A77-3CAEC46654CA}"/>
              </a:ext>
            </a:extLst>
          </p:cNvPr>
          <p:cNvSpPr txBox="1"/>
          <p:nvPr/>
        </p:nvSpPr>
        <p:spPr>
          <a:xfrm>
            <a:off x="8426464" y="6103541"/>
            <a:ext cx="258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Границы проекта растут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7F9F38-683C-F04B-8220-5ED0F2D02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732" y="1133455"/>
            <a:ext cx="7620000" cy="2362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26B5F5-126B-0F44-AB64-C567F5C631BF}"/>
              </a:ext>
            </a:extLst>
          </p:cNvPr>
          <p:cNvSpPr txBox="1"/>
          <p:nvPr/>
        </p:nvSpPr>
        <p:spPr>
          <a:xfrm>
            <a:off x="5655733" y="3510166"/>
            <a:ext cx="483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Новые доработки после общения с заказчиком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33F9321-F5C8-1D4B-AEC5-825D9DE0AE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23" t="43704" r="58488" b="39012"/>
          <a:stretch/>
        </p:blipFill>
        <p:spPr>
          <a:xfrm>
            <a:off x="4018837" y="3930091"/>
            <a:ext cx="2730791" cy="21239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E366DD4-2F78-BD41-81E6-6D807B3B6421}"/>
              </a:ext>
            </a:extLst>
          </p:cNvPr>
          <p:cNvSpPr txBox="1"/>
          <p:nvPr/>
        </p:nvSpPr>
        <p:spPr>
          <a:xfrm>
            <a:off x="4127445" y="5908936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Требования по проекту </a:t>
            </a:r>
          </a:p>
          <a:p>
            <a:pPr algn="ctr"/>
            <a:r>
              <a:rPr lang="ru-RU" dirty="0"/>
              <a:t>постоянно меняются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723DF4-27F7-F74D-B9BE-D588F49038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C57F0-2723-1046-AF76-5D782289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3387748" cy="4601183"/>
          </a:xfrm>
        </p:spPr>
        <p:txBody>
          <a:bodyPr/>
          <a:lstStyle/>
          <a:p>
            <a:r>
              <a:rPr lang="ru-RU" dirty="0"/>
              <a:t>Наш типичный старт проекта </a:t>
            </a:r>
            <a:br>
              <a:rPr lang="ru-RU" dirty="0"/>
            </a:br>
            <a:r>
              <a:rPr lang="ru-RU" dirty="0"/>
              <a:t>в 2017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187A2-66C5-9B41-8A83-88DE75243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2335" y="1299672"/>
            <a:ext cx="7315200" cy="316602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/>
              <a:t>План действий:</a:t>
            </a:r>
          </a:p>
          <a:p>
            <a:pPr lvl="1"/>
            <a:r>
              <a:rPr lang="ru-RU" sz="2400" dirty="0"/>
              <a:t>«</a:t>
            </a:r>
            <a:r>
              <a:rPr lang="ru-RU" sz="2400" dirty="0" err="1"/>
              <a:t>Хотелки</a:t>
            </a:r>
            <a:r>
              <a:rPr lang="ru-RU" sz="2400" dirty="0"/>
              <a:t>» заказчика собрали </a:t>
            </a:r>
          </a:p>
          <a:p>
            <a:pPr lvl="1"/>
            <a:r>
              <a:rPr lang="ru-RU" sz="2400" dirty="0"/>
              <a:t>ТЗ написали </a:t>
            </a:r>
          </a:p>
          <a:p>
            <a:pPr lvl="1"/>
            <a:r>
              <a:rPr lang="ru-RU" sz="2400" dirty="0"/>
              <a:t>Согласовали </a:t>
            </a:r>
          </a:p>
          <a:p>
            <a:pPr lvl="1"/>
            <a:r>
              <a:rPr lang="ru-RU" sz="2400" dirty="0"/>
              <a:t>ЗАПУСКАЙ!!!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D2C8AD-4F86-C044-B301-DCEDB603D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5" t="68818" r="58512" b="12734"/>
          <a:stretch/>
        </p:blipFill>
        <p:spPr>
          <a:xfrm>
            <a:off x="6559506" y="2882684"/>
            <a:ext cx="2774030" cy="2307207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89E08E61-71C2-4448-8209-C93172FC74B2}"/>
              </a:ext>
            </a:extLst>
          </p:cNvPr>
          <p:cNvSpPr txBox="1">
            <a:spLocks/>
          </p:cNvSpPr>
          <p:nvPr/>
        </p:nvSpPr>
        <p:spPr>
          <a:xfrm>
            <a:off x="3852335" y="4578031"/>
            <a:ext cx="7315200" cy="3166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1FAE90-0A2F-9941-B8C0-3B4EC98AC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123" y="203072"/>
            <a:ext cx="1633327" cy="80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23125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Рамка</Template>
  <TotalTime>1185</TotalTime>
  <Words>970</Words>
  <Application>Microsoft Macintosh PowerPoint</Application>
  <PresentationFormat>Широкоэкранный</PresentationFormat>
  <Paragraphs>242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4" baseType="lpstr">
      <vt:lpstr>Arial</vt:lpstr>
      <vt:lpstr>Calibri</vt:lpstr>
      <vt:lpstr>Corbel</vt:lpstr>
      <vt:lpstr>Wingdings</vt:lpstr>
      <vt:lpstr>Wingdings 2</vt:lpstr>
      <vt:lpstr>Рамка</vt:lpstr>
      <vt:lpstr>Опыт управления изменениями с помощью формирования концепции</vt:lpstr>
      <vt:lpstr>Концепция? </vt:lpstr>
      <vt:lpstr>Расскажу о … </vt:lpstr>
      <vt:lpstr>Расскажу о … </vt:lpstr>
      <vt:lpstr>Расскажу о … </vt:lpstr>
      <vt:lpstr>А у вас тоже так бывает?</vt:lpstr>
      <vt:lpstr>А у вас тоже так бывает?</vt:lpstr>
      <vt:lpstr>А у вас тоже так бывает?</vt:lpstr>
      <vt:lpstr>Наш типичный старт проекта  в 2017</vt:lpstr>
      <vt:lpstr>В чем проблема?</vt:lpstr>
      <vt:lpstr>В чем проблема?</vt:lpstr>
      <vt:lpstr>Наша волшебная пилюля </vt:lpstr>
      <vt:lpstr>Зачем нужна концепция? </vt:lpstr>
      <vt:lpstr>Ситуация после первого внедрения концепции</vt:lpstr>
      <vt:lpstr>Проблема №1</vt:lpstr>
      <vt:lpstr>Как определить проблемы и потребности заказчика</vt:lpstr>
      <vt:lpstr>Как определить проблемы и потребности заказчика</vt:lpstr>
      <vt:lpstr>Как определить проблемы и потребности заказчика</vt:lpstr>
      <vt:lpstr>Как определить проблемы и потребности заказчика</vt:lpstr>
      <vt:lpstr>Как определить проблемы и потребности заказчика</vt:lpstr>
      <vt:lpstr>Выводы</vt:lpstr>
      <vt:lpstr>Проблема №2</vt:lpstr>
      <vt:lpstr>Как не забыть важных стейкхолдеров</vt:lpstr>
      <vt:lpstr>Как не забыть важных стейкхолдеров</vt:lpstr>
      <vt:lpstr>Как не забыть важных стейкхолдеров</vt:lpstr>
      <vt:lpstr>Как согласовать решение</vt:lpstr>
      <vt:lpstr>Как согласовать решение</vt:lpstr>
      <vt:lpstr>Как согласовать решение</vt:lpstr>
      <vt:lpstr>Как согласовать решение</vt:lpstr>
      <vt:lpstr>Выводы</vt:lpstr>
      <vt:lpstr>Выводы</vt:lpstr>
      <vt:lpstr>Проблема №3</vt:lpstr>
      <vt:lpstr>Как остаться на уровне концепции</vt:lpstr>
      <vt:lpstr>Выводы</vt:lpstr>
      <vt:lpstr>Выводы</vt:lpstr>
      <vt:lpstr>Результаты</vt:lpstr>
      <vt:lpstr>Результаты</vt:lpstr>
      <vt:lpstr>Спасибо за внимание!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управления изменениями с помощью формирования концепции</dc:title>
  <dc:creator>Microsoft Office User</dc:creator>
  <cp:lastModifiedBy>Microsoft Office User</cp:lastModifiedBy>
  <cp:revision>74</cp:revision>
  <dcterms:created xsi:type="dcterms:W3CDTF">2019-05-07T03:48:24Z</dcterms:created>
  <dcterms:modified xsi:type="dcterms:W3CDTF">2019-05-23T22:56:43Z</dcterms:modified>
</cp:coreProperties>
</file>