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4" r:id="rId2"/>
    <p:sldMasterId id="2147483826" r:id="rId3"/>
  </p:sldMasterIdLst>
  <p:notesMasterIdLst>
    <p:notesMasterId r:id="rId42"/>
  </p:notesMasterIdLst>
  <p:handoutMasterIdLst>
    <p:handoutMasterId r:id="rId43"/>
  </p:handoutMasterIdLst>
  <p:sldIdLst>
    <p:sldId id="1167" r:id="rId4"/>
    <p:sldId id="1276" r:id="rId5"/>
    <p:sldId id="1277" r:id="rId6"/>
    <p:sldId id="1287" r:id="rId7"/>
    <p:sldId id="1294" r:id="rId8"/>
    <p:sldId id="1244" r:id="rId9"/>
    <p:sldId id="1288" r:id="rId10"/>
    <p:sldId id="1261" r:id="rId11"/>
    <p:sldId id="1303" r:id="rId12"/>
    <p:sldId id="1297" r:id="rId13"/>
    <p:sldId id="1248" r:id="rId14"/>
    <p:sldId id="1215" r:id="rId15"/>
    <p:sldId id="1295" r:id="rId16"/>
    <p:sldId id="1231" r:id="rId17"/>
    <p:sldId id="1304" r:id="rId18"/>
    <p:sldId id="1262" r:id="rId19"/>
    <p:sldId id="1298" r:id="rId20"/>
    <p:sldId id="1214" r:id="rId21"/>
    <p:sldId id="1305" r:id="rId22"/>
    <p:sldId id="1300" r:id="rId23"/>
    <p:sldId id="1301" r:id="rId24"/>
    <p:sldId id="1302" r:id="rId25"/>
    <p:sldId id="1306" r:id="rId26"/>
    <p:sldId id="1263" r:id="rId27"/>
    <p:sldId id="1211" r:id="rId28"/>
    <p:sldId id="1299" r:id="rId29"/>
    <p:sldId id="1307" r:id="rId30"/>
    <p:sldId id="1275" r:id="rId31"/>
    <p:sldId id="1273" r:id="rId32"/>
    <p:sldId id="1274" r:id="rId33"/>
    <p:sldId id="1308" r:id="rId34"/>
    <p:sldId id="1266" r:id="rId35"/>
    <p:sldId id="1257" r:id="rId36"/>
    <p:sldId id="1271" r:id="rId37"/>
    <p:sldId id="1258" r:id="rId38"/>
    <p:sldId id="1259" r:id="rId39"/>
    <p:sldId id="1309" r:id="rId40"/>
    <p:sldId id="1197" r:id="rId41"/>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p15:clr>
            <a:srgbClr val="A4A3A4"/>
          </p15:clr>
        </p15:guide>
        <p15:guide id="2" pos="7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A"/>
    <a:srgbClr val="000000"/>
    <a:srgbClr val="D2ECB6"/>
    <a:srgbClr val="006767"/>
    <a:srgbClr val="FF6400"/>
    <a:srgbClr val="8BCCC7"/>
    <a:srgbClr val="D9D9D9"/>
    <a:srgbClr val="3A3838"/>
    <a:srgbClr val="F0B16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5082" autoAdjust="0"/>
  </p:normalViewPr>
  <p:slideViewPr>
    <p:cSldViewPr snapToGrid="0">
      <p:cViewPr varScale="1">
        <p:scale>
          <a:sx n="67" d="100"/>
          <a:sy n="67" d="100"/>
        </p:scale>
        <p:origin x="764" y="48"/>
      </p:cViewPr>
      <p:guideLst>
        <p:guide orient="horz" pos="232"/>
        <p:guide pos="757"/>
      </p:guideLst>
    </p:cSldViewPr>
  </p:slideViewPr>
  <p:notesTextViewPr>
    <p:cViewPr>
      <p:scale>
        <a:sx n="1" d="1"/>
        <a:sy n="1" d="1"/>
      </p:scale>
      <p:origin x="0" y="0"/>
    </p:cViewPr>
  </p:notesTextViewPr>
  <p:sorterViewPr>
    <p:cViewPr varScale="1">
      <p:scale>
        <a:sx n="100" d="100"/>
        <a:sy n="100" d="100"/>
      </p:scale>
      <p:origin x="0" y="-2720"/>
    </p:cViewPr>
  </p:sorterViewPr>
  <p:notesViewPr>
    <p:cSldViewPr snapToGrid="0" showGuides="1">
      <p:cViewPr varScale="1">
        <p:scale>
          <a:sx n="55" d="100"/>
          <a:sy n="55"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FBB97-5CDC-47BD-983F-C24171B757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CA"/>
        </a:p>
      </dgm:t>
    </dgm:pt>
    <dgm:pt modelId="{1351F709-FFAF-40B7-93DB-9A0061FF9AD0}">
      <dgm:prSet phldrT="[Text]" custT="1"/>
      <dgm:spPr>
        <a:solidFill>
          <a:schemeClr val="accent6">
            <a:lumMod val="75000"/>
          </a:schemeClr>
        </a:solidFill>
      </dgm:spPr>
      <dgm:t>
        <a:bodyPr/>
        <a:lstStyle/>
        <a:p>
          <a:r>
            <a:rPr lang="en-CA" sz="3600" dirty="0" smtClean="0"/>
            <a:t> </a:t>
          </a:r>
          <a:endParaRPr lang="en-CA" sz="3600" dirty="0"/>
        </a:p>
      </dgm:t>
    </dgm:pt>
    <dgm:pt modelId="{C6932737-7C7A-4F22-B045-5AA39315E52F}" type="parTrans" cxnId="{181BCABF-C5D8-4F6A-B417-453BB181B768}">
      <dgm:prSet/>
      <dgm:spPr/>
      <dgm:t>
        <a:bodyPr/>
        <a:lstStyle/>
        <a:p>
          <a:endParaRPr lang="en-CA" sz="2800"/>
        </a:p>
      </dgm:t>
    </dgm:pt>
    <dgm:pt modelId="{56B923B7-EDF1-4B67-82A4-813FA149667C}" type="sibTrans" cxnId="{181BCABF-C5D8-4F6A-B417-453BB181B768}">
      <dgm:prSet/>
      <dgm:spPr/>
      <dgm:t>
        <a:bodyPr/>
        <a:lstStyle/>
        <a:p>
          <a:endParaRPr lang="en-CA" sz="2800"/>
        </a:p>
      </dgm:t>
    </dgm:pt>
    <dgm:pt modelId="{8114C2BF-F463-4F7B-9C01-FAE2CA2D638A}">
      <dgm:prSet phldrT="[Text]" custT="1"/>
      <dgm:spPr>
        <a:solidFill>
          <a:schemeClr val="accent6">
            <a:lumMod val="75000"/>
          </a:schemeClr>
        </a:solidFill>
      </dgm:spPr>
      <dgm:t>
        <a:bodyPr/>
        <a:lstStyle/>
        <a:p>
          <a:r>
            <a:rPr lang="en-CA" sz="3600" dirty="0" smtClean="0"/>
            <a:t> </a:t>
          </a:r>
          <a:endParaRPr lang="en-CA" sz="3600" dirty="0"/>
        </a:p>
      </dgm:t>
    </dgm:pt>
    <dgm:pt modelId="{F26D3D13-1C94-4C09-BB64-CA5EB179755F}" type="parTrans" cxnId="{068F6109-4CB1-4185-B868-582A94C5AD94}">
      <dgm:prSet/>
      <dgm:spPr/>
      <dgm:t>
        <a:bodyPr/>
        <a:lstStyle/>
        <a:p>
          <a:endParaRPr lang="en-CA" sz="2800"/>
        </a:p>
      </dgm:t>
    </dgm:pt>
    <dgm:pt modelId="{02F72EBF-2D38-4C07-A565-47417AE38056}" type="sibTrans" cxnId="{068F6109-4CB1-4185-B868-582A94C5AD94}">
      <dgm:prSet/>
      <dgm:spPr/>
      <dgm:t>
        <a:bodyPr/>
        <a:lstStyle/>
        <a:p>
          <a:endParaRPr lang="en-CA" sz="2800"/>
        </a:p>
      </dgm:t>
    </dgm:pt>
    <dgm:pt modelId="{4D801F88-39D6-4CAD-922E-1681C4A83DCE}">
      <dgm:prSet phldrT="[Text]" custT="1"/>
      <dgm:spPr>
        <a:solidFill>
          <a:schemeClr val="accent6">
            <a:lumMod val="20000"/>
            <a:lumOff val="80000"/>
            <a:alpha val="90000"/>
          </a:schemeClr>
        </a:solidFill>
      </dgm:spPr>
      <dgm:t>
        <a:bodyPr/>
        <a:lstStyle/>
        <a:p>
          <a:r>
            <a:rPr lang="en-CA" sz="700" dirty="0" smtClean="0">
              <a:solidFill>
                <a:schemeClr val="tx2"/>
              </a:solidFill>
            </a:rPr>
            <a:t>Determine credit score</a:t>
          </a:r>
          <a:endParaRPr lang="en-CA" sz="700" dirty="0">
            <a:solidFill>
              <a:schemeClr val="tx2"/>
            </a:solidFill>
          </a:endParaRPr>
        </a:p>
      </dgm:t>
    </dgm:pt>
    <dgm:pt modelId="{5C1161C0-6E95-4A1E-83F7-6402CD6DBD93}" type="parTrans" cxnId="{C5A82296-6508-419D-89AD-58220ADAED1F}">
      <dgm:prSet/>
      <dgm:spPr/>
      <dgm:t>
        <a:bodyPr/>
        <a:lstStyle/>
        <a:p>
          <a:endParaRPr lang="en-CA" sz="2800"/>
        </a:p>
      </dgm:t>
    </dgm:pt>
    <dgm:pt modelId="{8E8D9E3D-7C8A-448B-B981-F14562C96144}" type="sibTrans" cxnId="{C5A82296-6508-419D-89AD-58220ADAED1F}">
      <dgm:prSet/>
      <dgm:spPr/>
      <dgm:t>
        <a:bodyPr/>
        <a:lstStyle/>
        <a:p>
          <a:endParaRPr lang="en-CA" sz="2800"/>
        </a:p>
      </dgm:t>
    </dgm:pt>
    <dgm:pt modelId="{CF31C1AB-AD5B-41F6-B3AE-A4081834CC03}">
      <dgm:prSet phldrT="[Text]" custT="1"/>
      <dgm:spPr>
        <a:solidFill>
          <a:schemeClr val="accent6">
            <a:lumMod val="75000"/>
          </a:schemeClr>
        </a:solidFill>
      </dgm:spPr>
      <dgm:t>
        <a:bodyPr/>
        <a:lstStyle/>
        <a:p>
          <a:r>
            <a:rPr lang="en-CA" sz="3600" dirty="0" smtClean="0"/>
            <a:t> </a:t>
          </a:r>
          <a:endParaRPr lang="en-CA" sz="3600" dirty="0"/>
        </a:p>
      </dgm:t>
    </dgm:pt>
    <dgm:pt modelId="{4F355728-720F-497B-B633-C68A883E75CE}" type="parTrans" cxnId="{E6D1E49F-9D45-4994-AFF3-6F29B8CFDC85}">
      <dgm:prSet/>
      <dgm:spPr/>
      <dgm:t>
        <a:bodyPr/>
        <a:lstStyle/>
        <a:p>
          <a:endParaRPr lang="en-CA" sz="2800"/>
        </a:p>
      </dgm:t>
    </dgm:pt>
    <dgm:pt modelId="{DF576782-9881-45D9-A2B3-3847D1418A24}" type="sibTrans" cxnId="{E6D1E49F-9D45-4994-AFF3-6F29B8CFDC85}">
      <dgm:prSet/>
      <dgm:spPr/>
      <dgm:t>
        <a:bodyPr/>
        <a:lstStyle/>
        <a:p>
          <a:endParaRPr lang="en-CA" sz="2800"/>
        </a:p>
      </dgm:t>
    </dgm:pt>
    <dgm:pt modelId="{258600FC-4A52-4FB3-9BCA-EAD93598DC99}">
      <dgm:prSet phldrT="[Text]" custT="1"/>
      <dgm:spPr>
        <a:solidFill>
          <a:schemeClr val="accent6">
            <a:lumMod val="20000"/>
            <a:lumOff val="80000"/>
            <a:alpha val="90000"/>
          </a:schemeClr>
        </a:solidFill>
      </dgm:spPr>
      <dgm:t>
        <a:bodyPr/>
        <a:lstStyle/>
        <a:p>
          <a:r>
            <a:rPr lang="en-CA" sz="700" dirty="0" smtClean="0">
              <a:solidFill>
                <a:schemeClr val="tx2"/>
              </a:solidFill>
            </a:rPr>
            <a:t>Decide credit worthiness</a:t>
          </a:r>
          <a:endParaRPr lang="en-CA" sz="700" dirty="0">
            <a:solidFill>
              <a:schemeClr val="tx2"/>
            </a:solidFill>
          </a:endParaRPr>
        </a:p>
      </dgm:t>
    </dgm:pt>
    <dgm:pt modelId="{9EEE6441-3BCB-440D-8A27-13090874CEA8}" type="parTrans" cxnId="{58DDD740-9F5A-4170-94C7-2A73B7765FBA}">
      <dgm:prSet/>
      <dgm:spPr/>
      <dgm:t>
        <a:bodyPr/>
        <a:lstStyle/>
        <a:p>
          <a:endParaRPr lang="en-CA" sz="2800"/>
        </a:p>
      </dgm:t>
    </dgm:pt>
    <dgm:pt modelId="{1C541579-0697-444A-9895-799AC7DA294A}" type="sibTrans" cxnId="{58DDD740-9F5A-4170-94C7-2A73B7765FBA}">
      <dgm:prSet/>
      <dgm:spPr/>
      <dgm:t>
        <a:bodyPr/>
        <a:lstStyle/>
        <a:p>
          <a:endParaRPr lang="en-CA" sz="2800"/>
        </a:p>
      </dgm:t>
    </dgm:pt>
    <dgm:pt modelId="{CBD2D80D-4FC4-4A89-A2BC-300532592645}">
      <dgm:prSet phldrT="[Text]" custT="1"/>
      <dgm:spPr>
        <a:solidFill>
          <a:schemeClr val="accent6">
            <a:lumMod val="20000"/>
            <a:lumOff val="80000"/>
            <a:alpha val="90000"/>
          </a:schemeClr>
        </a:solidFill>
      </dgm:spPr>
      <dgm:t>
        <a:bodyPr/>
        <a:lstStyle/>
        <a:p>
          <a:r>
            <a:rPr lang="en-CA" sz="700" dirty="0" smtClean="0">
              <a:solidFill>
                <a:schemeClr val="tx2"/>
              </a:solidFill>
            </a:rPr>
            <a:t>Approve loan</a:t>
          </a:r>
          <a:endParaRPr lang="en-CA" sz="700" dirty="0">
            <a:solidFill>
              <a:schemeClr val="tx2"/>
            </a:solidFill>
          </a:endParaRPr>
        </a:p>
      </dgm:t>
    </dgm:pt>
    <dgm:pt modelId="{A3FFCFBE-3151-49A5-BC72-F870D907847D}" type="parTrans" cxnId="{022DEA08-0FBE-45EC-B757-3803C2ABA2ED}">
      <dgm:prSet/>
      <dgm:spPr/>
      <dgm:t>
        <a:bodyPr/>
        <a:lstStyle/>
        <a:p>
          <a:endParaRPr lang="en-CA" sz="2800"/>
        </a:p>
      </dgm:t>
    </dgm:pt>
    <dgm:pt modelId="{9D37DDE0-B687-4B74-A72B-0F8A190E4CB1}" type="sibTrans" cxnId="{022DEA08-0FBE-45EC-B757-3803C2ABA2ED}">
      <dgm:prSet/>
      <dgm:spPr/>
      <dgm:t>
        <a:bodyPr/>
        <a:lstStyle/>
        <a:p>
          <a:endParaRPr lang="en-CA" sz="2800"/>
        </a:p>
      </dgm:t>
    </dgm:pt>
    <dgm:pt modelId="{15C916F6-075C-4844-BECB-E9FF26F89C07}">
      <dgm:prSet phldrT="[Text]" custT="1"/>
      <dgm:spPr>
        <a:solidFill>
          <a:schemeClr val="accent6">
            <a:lumMod val="75000"/>
          </a:schemeClr>
        </a:solidFill>
      </dgm:spPr>
      <dgm:t>
        <a:bodyPr/>
        <a:lstStyle/>
        <a:p>
          <a:endParaRPr lang="en-CA" sz="3600" dirty="0"/>
        </a:p>
      </dgm:t>
    </dgm:pt>
    <dgm:pt modelId="{94F2628B-7B5A-4A81-AA6E-D2B17EF0B978}" type="parTrans" cxnId="{9001EC0B-B657-4789-9371-42A6866E3F8B}">
      <dgm:prSet/>
      <dgm:spPr/>
      <dgm:t>
        <a:bodyPr/>
        <a:lstStyle/>
        <a:p>
          <a:endParaRPr lang="en-CA" sz="2800"/>
        </a:p>
      </dgm:t>
    </dgm:pt>
    <dgm:pt modelId="{CD023182-06F2-4B75-92AE-8F96D6CF84DF}" type="sibTrans" cxnId="{9001EC0B-B657-4789-9371-42A6866E3F8B}">
      <dgm:prSet/>
      <dgm:spPr/>
      <dgm:t>
        <a:bodyPr/>
        <a:lstStyle/>
        <a:p>
          <a:endParaRPr lang="en-CA" sz="2800"/>
        </a:p>
      </dgm:t>
    </dgm:pt>
    <dgm:pt modelId="{AA4069E9-72CE-4449-B350-F37472DE8EE6}">
      <dgm:prSet phldrT="[Text]" custT="1"/>
      <dgm:spPr>
        <a:solidFill>
          <a:schemeClr val="accent6">
            <a:lumMod val="20000"/>
            <a:lumOff val="80000"/>
            <a:alpha val="90000"/>
          </a:schemeClr>
        </a:solidFill>
      </dgm:spPr>
      <dgm:t>
        <a:bodyPr/>
        <a:lstStyle/>
        <a:p>
          <a:r>
            <a:rPr lang="en-CA" sz="700" dirty="0" smtClean="0">
              <a:solidFill>
                <a:schemeClr val="tx2"/>
              </a:solidFill>
            </a:rPr>
            <a:t>Review application for loan</a:t>
          </a:r>
          <a:endParaRPr lang="en-CA" sz="700" dirty="0">
            <a:solidFill>
              <a:schemeClr val="tx2"/>
            </a:solidFill>
          </a:endParaRPr>
        </a:p>
      </dgm:t>
    </dgm:pt>
    <dgm:pt modelId="{7F63BBE4-F214-4548-BA35-7F79DE96E98D}" type="sibTrans" cxnId="{245DF615-371F-498D-8ECD-90AFC813A1B1}">
      <dgm:prSet/>
      <dgm:spPr/>
      <dgm:t>
        <a:bodyPr/>
        <a:lstStyle/>
        <a:p>
          <a:endParaRPr lang="en-CA" sz="2800"/>
        </a:p>
      </dgm:t>
    </dgm:pt>
    <dgm:pt modelId="{5473A041-890B-4952-B21B-FE8D998758A8}" type="parTrans" cxnId="{245DF615-371F-498D-8ECD-90AFC813A1B1}">
      <dgm:prSet/>
      <dgm:spPr/>
      <dgm:t>
        <a:bodyPr/>
        <a:lstStyle/>
        <a:p>
          <a:endParaRPr lang="en-CA" sz="2800"/>
        </a:p>
      </dgm:t>
    </dgm:pt>
    <dgm:pt modelId="{2C9B0100-BB09-4B96-A9A5-5B8ECC075236}" type="pres">
      <dgm:prSet presAssocID="{4B9FBB97-5CDC-47BD-983F-C24171B7571C}" presName="theList" presStyleCnt="0">
        <dgm:presLayoutVars>
          <dgm:dir/>
          <dgm:animLvl val="lvl"/>
          <dgm:resizeHandles val="exact"/>
        </dgm:presLayoutVars>
      </dgm:prSet>
      <dgm:spPr/>
      <dgm:t>
        <a:bodyPr/>
        <a:lstStyle/>
        <a:p>
          <a:endParaRPr lang="en-CA"/>
        </a:p>
      </dgm:t>
    </dgm:pt>
    <dgm:pt modelId="{D7B55C0C-02DF-457F-8FA7-01CB77095177}" type="pres">
      <dgm:prSet presAssocID="{1351F709-FFAF-40B7-93DB-9A0061FF9AD0}" presName="compNode" presStyleCnt="0"/>
      <dgm:spPr/>
    </dgm:pt>
    <dgm:pt modelId="{E0112BCC-2349-4698-9458-14D230134240}" type="pres">
      <dgm:prSet presAssocID="{1351F709-FFAF-40B7-93DB-9A0061FF9AD0}" presName="noGeometry" presStyleCnt="0"/>
      <dgm:spPr/>
    </dgm:pt>
    <dgm:pt modelId="{35CC0DE4-4282-4E8C-AFB3-6D868B9C9C3A}" type="pres">
      <dgm:prSet presAssocID="{1351F709-FFAF-40B7-93DB-9A0061FF9AD0}" presName="childTextVisible" presStyleLbl="bgAccFollowNode1" presStyleIdx="0" presStyleCnt="4">
        <dgm:presLayoutVars>
          <dgm:bulletEnabled val="1"/>
        </dgm:presLayoutVars>
      </dgm:prSet>
      <dgm:spPr/>
      <dgm:t>
        <a:bodyPr/>
        <a:lstStyle/>
        <a:p>
          <a:endParaRPr lang="en-CA"/>
        </a:p>
      </dgm:t>
    </dgm:pt>
    <dgm:pt modelId="{5E3CD189-FD24-4E7F-8A53-EE990AB01A81}" type="pres">
      <dgm:prSet presAssocID="{1351F709-FFAF-40B7-93DB-9A0061FF9AD0}" presName="childTextHidden" presStyleLbl="bgAccFollowNode1" presStyleIdx="0" presStyleCnt="4"/>
      <dgm:spPr/>
      <dgm:t>
        <a:bodyPr/>
        <a:lstStyle/>
        <a:p>
          <a:endParaRPr lang="en-CA"/>
        </a:p>
      </dgm:t>
    </dgm:pt>
    <dgm:pt modelId="{DD1B48BF-3C70-443B-A4B4-BEE1AF44B3F2}" type="pres">
      <dgm:prSet presAssocID="{1351F709-FFAF-40B7-93DB-9A0061FF9AD0}" presName="parentText" presStyleLbl="node1" presStyleIdx="0" presStyleCnt="4">
        <dgm:presLayoutVars>
          <dgm:chMax val="1"/>
          <dgm:bulletEnabled val="1"/>
        </dgm:presLayoutVars>
      </dgm:prSet>
      <dgm:spPr/>
      <dgm:t>
        <a:bodyPr/>
        <a:lstStyle/>
        <a:p>
          <a:endParaRPr lang="en-CA"/>
        </a:p>
      </dgm:t>
    </dgm:pt>
    <dgm:pt modelId="{800CBFB5-1432-43E2-9488-4AECABBDF651}" type="pres">
      <dgm:prSet presAssocID="{1351F709-FFAF-40B7-93DB-9A0061FF9AD0}" presName="aSpace" presStyleCnt="0"/>
      <dgm:spPr/>
    </dgm:pt>
    <dgm:pt modelId="{657204D2-46F5-4AB2-8F72-183E3B83B907}" type="pres">
      <dgm:prSet presAssocID="{8114C2BF-F463-4F7B-9C01-FAE2CA2D638A}" presName="compNode" presStyleCnt="0"/>
      <dgm:spPr/>
    </dgm:pt>
    <dgm:pt modelId="{7C44B2DC-6FBB-4E84-A375-2A360EE7DF66}" type="pres">
      <dgm:prSet presAssocID="{8114C2BF-F463-4F7B-9C01-FAE2CA2D638A}" presName="noGeometry" presStyleCnt="0"/>
      <dgm:spPr/>
    </dgm:pt>
    <dgm:pt modelId="{6D4031F7-3661-4DAB-A563-6CEDD6D78333}" type="pres">
      <dgm:prSet presAssocID="{8114C2BF-F463-4F7B-9C01-FAE2CA2D638A}" presName="childTextVisible" presStyleLbl="bgAccFollowNode1" presStyleIdx="1" presStyleCnt="4">
        <dgm:presLayoutVars>
          <dgm:bulletEnabled val="1"/>
        </dgm:presLayoutVars>
      </dgm:prSet>
      <dgm:spPr/>
      <dgm:t>
        <a:bodyPr/>
        <a:lstStyle/>
        <a:p>
          <a:endParaRPr lang="en-CA"/>
        </a:p>
      </dgm:t>
    </dgm:pt>
    <dgm:pt modelId="{A2DADEA7-DF16-4945-9093-45D56151AA15}" type="pres">
      <dgm:prSet presAssocID="{8114C2BF-F463-4F7B-9C01-FAE2CA2D638A}" presName="childTextHidden" presStyleLbl="bgAccFollowNode1" presStyleIdx="1" presStyleCnt="4"/>
      <dgm:spPr/>
      <dgm:t>
        <a:bodyPr/>
        <a:lstStyle/>
        <a:p>
          <a:endParaRPr lang="en-CA"/>
        </a:p>
      </dgm:t>
    </dgm:pt>
    <dgm:pt modelId="{EE0CB2D5-8F9C-4F32-A138-279E25A36C58}" type="pres">
      <dgm:prSet presAssocID="{8114C2BF-F463-4F7B-9C01-FAE2CA2D638A}" presName="parentText" presStyleLbl="node1" presStyleIdx="1" presStyleCnt="4">
        <dgm:presLayoutVars>
          <dgm:chMax val="1"/>
          <dgm:bulletEnabled val="1"/>
        </dgm:presLayoutVars>
      </dgm:prSet>
      <dgm:spPr/>
      <dgm:t>
        <a:bodyPr/>
        <a:lstStyle/>
        <a:p>
          <a:endParaRPr lang="en-CA"/>
        </a:p>
      </dgm:t>
    </dgm:pt>
    <dgm:pt modelId="{B0AC4EDB-C616-4966-8BF4-2CF4CD6569A3}" type="pres">
      <dgm:prSet presAssocID="{8114C2BF-F463-4F7B-9C01-FAE2CA2D638A}" presName="aSpace" presStyleCnt="0"/>
      <dgm:spPr/>
    </dgm:pt>
    <dgm:pt modelId="{9DDA00C2-445D-424C-A293-A4C591157CED}" type="pres">
      <dgm:prSet presAssocID="{CF31C1AB-AD5B-41F6-B3AE-A4081834CC03}" presName="compNode" presStyleCnt="0"/>
      <dgm:spPr/>
    </dgm:pt>
    <dgm:pt modelId="{0E30C388-1A94-4FB3-A067-9FB29B663930}" type="pres">
      <dgm:prSet presAssocID="{CF31C1AB-AD5B-41F6-B3AE-A4081834CC03}" presName="noGeometry" presStyleCnt="0"/>
      <dgm:spPr/>
    </dgm:pt>
    <dgm:pt modelId="{1CA5BF4F-823B-420D-B612-0268E6DD2DE4}" type="pres">
      <dgm:prSet presAssocID="{CF31C1AB-AD5B-41F6-B3AE-A4081834CC03}" presName="childTextVisible" presStyleLbl="bgAccFollowNode1" presStyleIdx="2" presStyleCnt="4">
        <dgm:presLayoutVars>
          <dgm:bulletEnabled val="1"/>
        </dgm:presLayoutVars>
      </dgm:prSet>
      <dgm:spPr/>
      <dgm:t>
        <a:bodyPr/>
        <a:lstStyle/>
        <a:p>
          <a:endParaRPr lang="en-CA"/>
        </a:p>
      </dgm:t>
    </dgm:pt>
    <dgm:pt modelId="{626CA967-57D4-4E36-AFBD-198B9D9076B4}" type="pres">
      <dgm:prSet presAssocID="{CF31C1AB-AD5B-41F6-B3AE-A4081834CC03}" presName="childTextHidden" presStyleLbl="bgAccFollowNode1" presStyleIdx="2" presStyleCnt="4"/>
      <dgm:spPr/>
      <dgm:t>
        <a:bodyPr/>
        <a:lstStyle/>
        <a:p>
          <a:endParaRPr lang="en-CA"/>
        </a:p>
      </dgm:t>
    </dgm:pt>
    <dgm:pt modelId="{FB374DDD-58FB-4763-B061-8E30CC471614}" type="pres">
      <dgm:prSet presAssocID="{CF31C1AB-AD5B-41F6-B3AE-A4081834CC03}" presName="parentText" presStyleLbl="node1" presStyleIdx="2" presStyleCnt="4">
        <dgm:presLayoutVars>
          <dgm:chMax val="1"/>
          <dgm:bulletEnabled val="1"/>
        </dgm:presLayoutVars>
      </dgm:prSet>
      <dgm:spPr/>
      <dgm:t>
        <a:bodyPr/>
        <a:lstStyle/>
        <a:p>
          <a:endParaRPr lang="en-CA"/>
        </a:p>
      </dgm:t>
    </dgm:pt>
    <dgm:pt modelId="{9BCBED11-7FF5-493A-98C7-7CA4B496D9D1}" type="pres">
      <dgm:prSet presAssocID="{CF31C1AB-AD5B-41F6-B3AE-A4081834CC03}" presName="aSpace" presStyleCnt="0"/>
      <dgm:spPr/>
    </dgm:pt>
    <dgm:pt modelId="{E568F653-772D-41FC-8CDC-E6201CCB2A72}" type="pres">
      <dgm:prSet presAssocID="{15C916F6-075C-4844-BECB-E9FF26F89C07}" presName="compNode" presStyleCnt="0"/>
      <dgm:spPr/>
    </dgm:pt>
    <dgm:pt modelId="{54BF5826-8277-40B8-A66C-6E201386C76D}" type="pres">
      <dgm:prSet presAssocID="{15C916F6-075C-4844-BECB-E9FF26F89C07}" presName="noGeometry" presStyleCnt="0"/>
      <dgm:spPr/>
    </dgm:pt>
    <dgm:pt modelId="{796E9058-CA11-4D66-BFCE-7C302824EFD6}" type="pres">
      <dgm:prSet presAssocID="{15C916F6-075C-4844-BECB-E9FF26F89C07}" presName="childTextVisible" presStyleLbl="bgAccFollowNode1" presStyleIdx="3" presStyleCnt="4">
        <dgm:presLayoutVars>
          <dgm:bulletEnabled val="1"/>
        </dgm:presLayoutVars>
      </dgm:prSet>
      <dgm:spPr/>
      <dgm:t>
        <a:bodyPr/>
        <a:lstStyle/>
        <a:p>
          <a:endParaRPr lang="en-CA"/>
        </a:p>
      </dgm:t>
    </dgm:pt>
    <dgm:pt modelId="{8C6B4AAC-53E0-4FCA-99D7-021C88878716}" type="pres">
      <dgm:prSet presAssocID="{15C916F6-075C-4844-BECB-E9FF26F89C07}" presName="childTextHidden" presStyleLbl="bgAccFollowNode1" presStyleIdx="3" presStyleCnt="4"/>
      <dgm:spPr/>
      <dgm:t>
        <a:bodyPr/>
        <a:lstStyle/>
        <a:p>
          <a:endParaRPr lang="en-CA"/>
        </a:p>
      </dgm:t>
    </dgm:pt>
    <dgm:pt modelId="{E5AFB52C-1F96-4163-9E4C-C1E3DA8027F7}" type="pres">
      <dgm:prSet presAssocID="{15C916F6-075C-4844-BECB-E9FF26F89C07}" presName="parentText" presStyleLbl="node1" presStyleIdx="3" presStyleCnt="4">
        <dgm:presLayoutVars>
          <dgm:chMax val="1"/>
          <dgm:bulletEnabled val="1"/>
        </dgm:presLayoutVars>
      </dgm:prSet>
      <dgm:spPr/>
      <dgm:t>
        <a:bodyPr/>
        <a:lstStyle/>
        <a:p>
          <a:endParaRPr lang="en-CA"/>
        </a:p>
      </dgm:t>
    </dgm:pt>
  </dgm:ptLst>
  <dgm:cxnLst>
    <dgm:cxn modelId="{E6D1E49F-9D45-4994-AFF3-6F29B8CFDC85}" srcId="{4B9FBB97-5CDC-47BD-983F-C24171B7571C}" destId="{CF31C1AB-AD5B-41F6-B3AE-A4081834CC03}" srcOrd="2" destOrd="0" parTransId="{4F355728-720F-497B-B633-C68A883E75CE}" sibTransId="{DF576782-9881-45D9-A2B3-3847D1418A24}"/>
    <dgm:cxn modelId="{967A4530-E9BC-4937-959F-422DE0A1B166}" type="presOf" srcId="{CBD2D80D-4FC4-4A89-A2BC-300532592645}" destId="{8C6B4AAC-53E0-4FCA-99D7-021C88878716}" srcOrd="1" destOrd="0" presId="urn:microsoft.com/office/officeart/2005/8/layout/hProcess6"/>
    <dgm:cxn modelId="{67FFB4E6-CAA3-4A5D-BA9C-E278E6ACDA2B}" type="presOf" srcId="{258600FC-4A52-4FB3-9BCA-EAD93598DC99}" destId="{626CA967-57D4-4E36-AFBD-198B9D9076B4}" srcOrd="1" destOrd="0" presId="urn:microsoft.com/office/officeart/2005/8/layout/hProcess6"/>
    <dgm:cxn modelId="{58DDD740-9F5A-4170-94C7-2A73B7765FBA}" srcId="{CF31C1AB-AD5B-41F6-B3AE-A4081834CC03}" destId="{258600FC-4A52-4FB3-9BCA-EAD93598DC99}" srcOrd="0" destOrd="0" parTransId="{9EEE6441-3BCB-440D-8A27-13090874CEA8}" sibTransId="{1C541579-0697-444A-9895-799AC7DA294A}"/>
    <dgm:cxn modelId="{022DEA08-0FBE-45EC-B757-3803C2ABA2ED}" srcId="{15C916F6-075C-4844-BECB-E9FF26F89C07}" destId="{CBD2D80D-4FC4-4A89-A2BC-300532592645}" srcOrd="0" destOrd="0" parTransId="{A3FFCFBE-3151-49A5-BC72-F870D907847D}" sibTransId="{9D37DDE0-B687-4B74-A72B-0F8A190E4CB1}"/>
    <dgm:cxn modelId="{0926613B-6232-413B-AC76-175E3554E2D8}" type="presOf" srcId="{8114C2BF-F463-4F7B-9C01-FAE2CA2D638A}" destId="{EE0CB2D5-8F9C-4F32-A138-279E25A36C58}" srcOrd="0" destOrd="0" presId="urn:microsoft.com/office/officeart/2005/8/layout/hProcess6"/>
    <dgm:cxn modelId="{349A7578-2BCD-4A5C-AA6A-9402337ADFFC}" type="presOf" srcId="{4B9FBB97-5CDC-47BD-983F-C24171B7571C}" destId="{2C9B0100-BB09-4B96-A9A5-5B8ECC075236}" srcOrd="0" destOrd="0" presId="urn:microsoft.com/office/officeart/2005/8/layout/hProcess6"/>
    <dgm:cxn modelId="{9310B6B5-DD7A-45E6-9E36-AD4D65BE7DE8}" type="presOf" srcId="{CBD2D80D-4FC4-4A89-A2BC-300532592645}" destId="{796E9058-CA11-4D66-BFCE-7C302824EFD6}" srcOrd="0" destOrd="0" presId="urn:microsoft.com/office/officeart/2005/8/layout/hProcess6"/>
    <dgm:cxn modelId="{BF97A62C-5C94-4A78-80B5-55247AB6C1F6}" type="presOf" srcId="{AA4069E9-72CE-4449-B350-F37472DE8EE6}" destId="{5E3CD189-FD24-4E7F-8A53-EE990AB01A81}" srcOrd="1" destOrd="0" presId="urn:microsoft.com/office/officeart/2005/8/layout/hProcess6"/>
    <dgm:cxn modelId="{245DF615-371F-498D-8ECD-90AFC813A1B1}" srcId="{1351F709-FFAF-40B7-93DB-9A0061FF9AD0}" destId="{AA4069E9-72CE-4449-B350-F37472DE8EE6}" srcOrd="0" destOrd="0" parTransId="{5473A041-890B-4952-B21B-FE8D998758A8}" sibTransId="{7F63BBE4-F214-4548-BA35-7F79DE96E98D}"/>
    <dgm:cxn modelId="{68788741-AAFB-446F-A89B-1EE6A4F6E6DA}" type="presOf" srcId="{258600FC-4A52-4FB3-9BCA-EAD93598DC99}" destId="{1CA5BF4F-823B-420D-B612-0268E6DD2DE4}" srcOrd="0" destOrd="0" presId="urn:microsoft.com/office/officeart/2005/8/layout/hProcess6"/>
    <dgm:cxn modelId="{C2C0F4A6-0264-4AFF-85DC-159B862A3E74}" type="presOf" srcId="{15C916F6-075C-4844-BECB-E9FF26F89C07}" destId="{E5AFB52C-1F96-4163-9E4C-C1E3DA8027F7}" srcOrd="0" destOrd="0" presId="urn:microsoft.com/office/officeart/2005/8/layout/hProcess6"/>
    <dgm:cxn modelId="{C5A82296-6508-419D-89AD-58220ADAED1F}" srcId="{8114C2BF-F463-4F7B-9C01-FAE2CA2D638A}" destId="{4D801F88-39D6-4CAD-922E-1681C4A83DCE}" srcOrd="0" destOrd="0" parTransId="{5C1161C0-6E95-4A1E-83F7-6402CD6DBD93}" sibTransId="{8E8D9E3D-7C8A-448B-B981-F14562C96144}"/>
    <dgm:cxn modelId="{9001EC0B-B657-4789-9371-42A6866E3F8B}" srcId="{4B9FBB97-5CDC-47BD-983F-C24171B7571C}" destId="{15C916F6-075C-4844-BECB-E9FF26F89C07}" srcOrd="3" destOrd="0" parTransId="{94F2628B-7B5A-4A81-AA6E-D2B17EF0B978}" sibTransId="{CD023182-06F2-4B75-92AE-8F96D6CF84DF}"/>
    <dgm:cxn modelId="{181BCABF-C5D8-4F6A-B417-453BB181B768}" srcId="{4B9FBB97-5CDC-47BD-983F-C24171B7571C}" destId="{1351F709-FFAF-40B7-93DB-9A0061FF9AD0}" srcOrd="0" destOrd="0" parTransId="{C6932737-7C7A-4F22-B045-5AA39315E52F}" sibTransId="{56B923B7-EDF1-4B67-82A4-813FA149667C}"/>
    <dgm:cxn modelId="{068F6109-4CB1-4185-B868-582A94C5AD94}" srcId="{4B9FBB97-5CDC-47BD-983F-C24171B7571C}" destId="{8114C2BF-F463-4F7B-9C01-FAE2CA2D638A}" srcOrd="1" destOrd="0" parTransId="{F26D3D13-1C94-4C09-BB64-CA5EB179755F}" sibTransId="{02F72EBF-2D38-4C07-A565-47417AE38056}"/>
    <dgm:cxn modelId="{2B8BF494-D16F-4CC0-AD9B-42C7E697BB06}" type="presOf" srcId="{1351F709-FFAF-40B7-93DB-9A0061FF9AD0}" destId="{DD1B48BF-3C70-443B-A4B4-BEE1AF44B3F2}" srcOrd="0" destOrd="0" presId="urn:microsoft.com/office/officeart/2005/8/layout/hProcess6"/>
    <dgm:cxn modelId="{49EDDCD5-DB2D-4B58-BBCF-3765F1D1DD53}" type="presOf" srcId="{CF31C1AB-AD5B-41F6-B3AE-A4081834CC03}" destId="{FB374DDD-58FB-4763-B061-8E30CC471614}" srcOrd="0" destOrd="0" presId="urn:microsoft.com/office/officeart/2005/8/layout/hProcess6"/>
    <dgm:cxn modelId="{E376320F-C7F7-4DB9-938C-3501168A425A}" type="presOf" srcId="{4D801F88-39D6-4CAD-922E-1681C4A83DCE}" destId="{6D4031F7-3661-4DAB-A563-6CEDD6D78333}" srcOrd="0" destOrd="0" presId="urn:microsoft.com/office/officeart/2005/8/layout/hProcess6"/>
    <dgm:cxn modelId="{C447C452-4A4A-4212-8FA1-35A8E47CDE4A}" type="presOf" srcId="{4D801F88-39D6-4CAD-922E-1681C4A83DCE}" destId="{A2DADEA7-DF16-4945-9093-45D56151AA15}" srcOrd="1" destOrd="0" presId="urn:microsoft.com/office/officeart/2005/8/layout/hProcess6"/>
    <dgm:cxn modelId="{E3665A7B-F3C8-496E-AE9C-EA3014FC7452}" type="presOf" srcId="{AA4069E9-72CE-4449-B350-F37472DE8EE6}" destId="{35CC0DE4-4282-4E8C-AFB3-6D868B9C9C3A}" srcOrd="0" destOrd="0" presId="urn:microsoft.com/office/officeart/2005/8/layout/hProcess6"/>
    <dgm:cxn modelId="{E924E3EB-9EDD-48C7-B1F8-2CD9414786AB}" type="presParOf" srcId="{2C9B0100-BB09-4B96-A9A5-5B8ECC075236}" destId="{D7B55C0C-02DF-457F-8FA7-01CB77095177}" srcOrd="0" destOrd="0" presId="urn:microsoft.com/office/officeart/2005/8/layout/hProcess6"/>
    <dgm:cxn modelId="{3C45D9EB-7B6E-4F71-9DC1-3E5B09B8E2E3}" type="presParOf" srcId="{D7B55C0C-02DF-457F-8FA7-01CB77095177}" destId="{E0112BCC-2349-4698-9458-14D230134240}" srcOrd="0" destOrd="0" presId="urn:microsoft.com/office/officeart/2005/8/layout/hProcess6"/>
    <dgm:cxn modelId="{8CE6FEA1-6237-497E-A148-6E142D6C58AD}" type="presParOf" srcId="{D7B55C0C-02DF-457F-8FA7-01CB77095177}" destId="{35CC0DE4-4282-4E8C-AFB3-6D868B9C9C3A}" srcOrd="1" destOrd="0" presId="urn:microsoft.com/office/officeart/2005/8/layout/hProcess6"/>
    <dgm:cxn modelId="{9E8DD437-B14E-4EEC-AFD5-BA45AA825E16}" type="presParOf" srcId="{D7B55C0C-02DF-457F-8FA7-01CB77095177}" destId="{5E3CD189-FD24-4E7F-8A53-EE990AB01A81}" srcOrd="2" destOrd="0" presId="urn:microsoft.com/office/officeart/2005/8/layout/hProcess6"/>
    <dgm:cxn modelId="{8E695E81-047E-459A-8E3E-1E3E95789185}" type="presParOf" srcId="{D7B55C0C-02DF-457F-8FA7-01CB77095177}" destId="{DD1B48BF-3C70-443B-A4B4-BEE1AF44B3F2}" srcOrd="3" destOrd="0" presId="urn:microsoft.com/office/officeart/2005/8/layout/hProcess6"/>
    <dgm:cxn modelId="{C428459A-41BF-40FC-89E3-9546EF186009}" type="presParOf" srcId="{2C9B0100-BB09-4B96-A9A5-5B8ECC075236}" destId="{800CBFB5-1432-43E2-9488-4AECABBDF651}" srcOrd="1" destOrd="0" presId="urn:microsoft.com/office/officeart/2005/8/layout/hProcess6"/>
    <dgm:cxn modelId="{21994952-3943-4BD4-8507-53CEC20FEBEE}" type="presParOf" srcId="{2C9B0100-BB09-4B96-A9A5-5B8ECC075236}" destId="{657204D2-46F5-4AB2-8F72-183E3B83B907}" srcOrd="2" destOrd="0" presId="urn:microsoft.com/office/officeart/2005/8/layout/hProcess6"/>
    <dgm:cxn modelId="{E3F59515-9842-43A5-B083-99D01D640D5D}" type="presParOf" srcId="{657204D2-46F5-4AB2-8F72-183E3B83B907}" destId="{7C44B2DC-6FBB-4E84-A375-2A360EE7DF66}" srcOrd="0" destOrd="0" presId="urn:microsoft.com/office/officeart/2005/8/layout/hProcess6"/>
    <dgm:cxn modelId="{3F019593-A4F9-4C99-9F97-BFF7FCA652B2}" type="presParOf" srcId="{657204D2-46F5-4AB2-8F72-183E3B83B907}" destId="{6D4031F7-3661-4DAB-A563-6CEDD6D78333}" srcOrd="1" destOrd="0" presId="urn:microsoft.com/office/officeart/2005/8/layout/hProcess6"/>
    <dgm:cxn modelId="{C12C4785-8368-42CE-8D37-8DA303FADE6F}" type="presParOf" srcId="{657204D2-46F5-4AB2-8F72-183E3B83B907}" destId="{A2DADEA7-DF16-4945-9093-45D56151AA15}" srcOrd="2" destOrd="0" presId="urn:microsoft.com/office/officeart/2005/8/layout/hProcess6"/>
    <dgm:cxn modelId="{D282BE28-948E-420B-ACAD-4C8837C7C692}" type="presParOf" srcId="{657204D2-46F5-4AB2-8F72-183E3B83B907}" destId="{EE0CB2D5-8F9C-4F32-A138-279E25A36C58}" srcOrd="3" destOrd="0" presId="urn:microsoft.com/office/officeart/2005/8/layout/hProcess6"/>
    <dgm:cxn modelId="{B6170928-971C-4619-BA18-3021749BF429}" type="presParOf" srcId="{2C9B0100-BB09-4B96-A9A5-5B8ECC075236}" destId="{B0AC4EDB-C616-4966-8BF4-2CF4CD6569A3}" srcOrd="3" destOrd="0" presId="urn:microsoft.com/office/officeart/2005/8/layout/hProcess6"/>
    <dgm:cxn modelId="{E02C7C7D-624E-4AF2-A095-E0C7B6A8F2C9}" type="presParOf" srcId="{2C9B0100-BB09-4B96-A9A5-5B8ECC075236}" destId="{9DDA00C2-445D-424C-A293-A4C591157CED}" srcOrd="4" destOrd="0" presId="urn:microsoft.com/office/officeart/2005/8/layout/hProcess6"/>
    <dgm:cxn modelId="{C4B48D2D-861D-43CF-A18A-4F6AD79CD3B2}" type="presParOf" srcId="{9DDA00C2-445D-424C-A293-A4C591157CED}" destId="{0E30C388-1A94-4FB3-A067-9FB29B663930}" srcOrd="0" destOrd="0" presId="urn:microsoft.com/office/officeart/2005/8/layout/hProcess6"/>
    <dgm:cxn modelId="{D67A4D4F-F7DF-4350-9EAD-01D123668F26}" type="presParOf" srcId="{9DDA00C2-445D-424C-A293-A4C591157CED}" destId="{1CA5BF4F-823B-420D-B612-0268E6DD2DE4}" srcOrd="1" destOrd="0" presId="urn:microsoft.com/office/officeart/2005/8/layout/hProcess6"/>
    <dgm:cxn modelId="{66D5E620-139B-40EA-9864-D7E79941C3FD}" type="presParOf" srcId="{9DDA00C2-445D-424C-A293-A4C591157CED}" destId="{626CA967-57D4-4E36-AFBD-198B9D9076B4}" srcOrd="2" destOrd="0" presId="urn:microsoft.com/office/officeart/2005/8/layout/hProcess6"/>
    <dgm:cxn modelId="{7FC3D04C-8F5A-45CE-987B-10AF7E5BE7B3}" type="presParOf" srcId="{9DDA00C2-445D-424C-A293-A4C591157CED}" destId="{FB374DDD-58FB-4763-B061-8E30CC471614}" srcOrd="3" destOrd="0" presId="urn:microsoft.com/office/officeart/2005/8/layout/hProcess6"/>
    <dgm:cxn modelId="{B52760F2-A23E-4EDB-B788-D47E0DB057FF}" type="presParOf" srcId="{2C9B0100-BB09-4B96-A9A5-5B8ECC075236}" destId="{9BCBED11-7FF5-493A-98C7-7CA4B496D9D1}" srcOrd="5" destOrd="0" presId="urn:microsoft.com/office/officeart/2005/8/layout/hProcess6"/>
    <dgm:cxn modelId="{1751CFF7-B288-4058-9457-0877FA93636E}" type="presParOf" srcId="{2C9B0100-BB09-4B96-A9A5-5B8ECC075236}" destId="{E568F653-772D-41FC-8CDC-E6201CCB2A72}" srcOrd="6" destOrd="0" presId="urn:microsoft.com/office/officeart/2005/8/layout/hProcess6"/>
    <dgm:cxn modelId="{1DF7B4C2-7FD7-41C1-8754-C65A5C55E195}" type="presParOf" srcId="{E568F653-772D-41FC-8CDC-E6201CCB2A72}" destId="{54BF5826-8277-40B8-A66C-6E201386C76D}" srcOrd="0" destOrd="0" presId="urn:microsoft.com/office/officeart/2005/8/layout/hProcess6"/>
    <dgm:cxn modelId="{AD9CE9D3-284C-4B76-B0D6-1C8DD9047709}" type="presParOf" srcId="{E568F653-772D-41FC-8CDC-E6201CCB2A72}" destId="{796E9058-CA11-4D66-BFCE-7C302824EFD6}" srcOrd="1" destOrd="0" presId="urn:microsoft.com/office/officeart/2005/8/layout/hProcess6"/>
    <dgm:cxn modelId="{9453ABFB-2A45-47C1-8A16-21DAA6E0B724}" type="presParOf" srcId="{E568F653-772D-41FC-8CDC-E6201CCB2A72}" destId="{8C6B4AAC-53E0-4FCA-99D7-021C88878716}" srcOrd="2" destOrd="0" presId="urn:microsoft.com/office/officeart/2005/8/layout/hProcess6"/>
    <dgm:cxn modelId="{135C61E9-755B-4A69-89CE-3495BF872ACF}" type="presParOf" srcId="{E568F653-772D-41FC-8CDC-E6201CCB2A72}" destId="{E5AFB52C-1F96-4163-9E4C-C1E3DA8027F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0769D-04EC-42DC-958B-B2E1BD61E409}" type="doc">
      <dgm:prSet loTypeId="urn:microsoft.com/office/officeart/2005/8/layout/hierarchy6" loCatId="hierarchy" qsTypeId="urn:microsoft.com/office/officeart/2005/8/quickstyle/simple1" qsCatId="simple" csTypeId="urn:microsoft.com/office/officeart/2005/8/colors/accent4_2" csCatId="accent4" phldr="1"/>
      <dgm:spPr/>
      <dgm:t>
        <a:bodyPr/>
        <a:lstStyle/>
        <a:p>
          <a:endParaRPr lang="en-CA"/>
        </a:p>
      </dgm:t>
    </dgm:pt>
    <dgm:pt modelId="{AA10FB57-39EB-4797-A45D-98FB0A7A7C88}">
      <dgm:prSet phldrT="[Text]"/>
      <dgm:spPr/>
      <dgm:t>
        <a:bodyPr/>
        <a:lstStyle/>
        <a:p>
          <a:r>
            <a:rPr lang="en-CA"/>
            <a:t>Value Chain</a:t>
          </a:r>
          <a:endParaRPr lang="en-CA" dirty="0"/>
        </a:p>
      </dgm:t>
    </dgm:pt>
    <dgm:pt modelId="{5011D09D-2AC0-4CF9-B570-2FC9C51F0306}" type="parTrans" cxnId="{F015B4A5-8C83-493E-898C-492871A895B4}">
      <dgm:prSet/>
      <dgm:spPr/>
      <dgm:t>
        <a:bodyPr/>
        <a:lstStyle/>
        <a:p>
          <a:endParaRPr lang="en-CA"/>
        </a:p>
      </dgm:t>
    </dgm:pt>
    <dgm:pt modelId="{3A81779E-0C24-41FB-AECF-BCE8840B042A}" type="sibTrans" cxnId="{F015B4A5-8C83-493E-898C-492871A895B4}">
      <dgm:prSet/>
      <dgm:spPr/>
      <dgm:t>
        <a:bodyPr/>
        <a:lstStyle/>
        <a:p>
          <a:endParaRPr lang="en-CA"/>
        </a:p>
      </dgm:t>
    </dgm:pt>
    <dgm:pt modelId="{7A474AE9-6045-4EC7-9C85-51D4E934A95A}">
      <dgm:prSet phldrT="[Text]"/>
      <dgm:spPr/>
      <dgm:t>
        <a:bodyPr/>
        <a:lstStyle/>
        <a:p>
          <a:r>
            <a:rPr lang="en-CA" dirty="0"/>
            <a:t>Level1 Process (Value Stream) </a:t>
          </a:r>
        </a:p>
      </dgm:t>
    </dgm:pt>
    <dgm:pt modelId="{C2CE7EE8-694E-4124-A4BD-0BA1302FF2A4}" type="parTrans" cxnId="{CC990EB0-A938-48F2-A5BB-CCE2D87A17C0}">
      <dgm:prSet/>
      <dgm:spPr/>
      <dgm:t>
        <a:bodyPr/>
        <a:lstStyle/>
        <a:p>
          <a:endParaRPr lang="en-CA"/>
        </a:p>
      </dgm:t>
    </dgm:pt>
    <dgm:pt modelId="{B2E11C55-491A-439C-B140-09B12BC802C2}" type="sibTrans" cxnId="{CC990EB0-A938-48F2-A5BB-CCE2D87A17C0}">
      <dgm:prSet/>
      <dgm:spPr/>
      <dgm:t>
        <a:bodyPr/>
        <a:lstStyle/>
        <a:p>
          <a:endParaRPr lang="en-CA"/>
        </a:p>
      </dgm:t>
    </dgm:pt>
    <dgm:pt modelId="{429B889E-6B25-4813-845E-72E5237A6E5B}">
      <dgm:prSet phldrT="[Text]"/>
      <dgm:spPr/>
      <dgm:t>
        <a:bodyPr/>
        <a:lstStyle/>
        <a:p>
          <a:r>
            <a:rPr lang="en-CA" dirty="0"/>
            <a:t>Level 2 </a:t>
          </a:r>
          <a:r>
            <a:rPr lang="en-CA"/>
            <a:t>Process 1.1</a:t>
          </a:r>
          <a:endParaRPr lang="en-CA" dirty="0"/>
        </a:p>
      </dgm:t>
    </dgm:pt>
    <dgm:pt modelId="{D3AC308D-D34A-49A7-8C83-A052A598AA50}" type="parTrans" cxnId="{047180C5-B3C9-4943-9A18-2C148ECA887E}">
      <dgm:prSet/>
      <dgm:spPr/>
      <dgm:t>
        <a:bodyPr/>
        <a:lstStyle/>
        <a:p>
          <a:endParaRPr lang="en-CA"/>
        </a:p>
      </dgm:t>
    </dgm:pt>
    <dgm:pt modelId="{4CDDD32B-07CA-4DAA-8D56-5EB73CCF3A00}" type="sibTrans" cxnId="{047180C5-B3C9-4943-9A18-2C148ECA887E}">
      <dgm:prSet/>
      <dgm:spPr/>
      <dgm:t>
        <a:bodyPr/>
        <a:lstStyle/>
        <a:p>
          <a:endParaRPr lang="en-CA"/>
        </a:p>
      </dgm:t>
    </dgm:pt>
    <dgm:pt modelId="{0278D2CA-7E67-4ADB-8C2F-CD31176A090E}">
      <dgm:prSet phldrT="[Text]"/>
      <dgm:spPr/>
      <dgm:t>
        <a:bodyPr/>
        <a:lstStyle/>
        <a:p>
          <a:r>
            <a:rPr lang="en-CA" dirty="0"/>
            <a:t>Level 2 </a:t>
          </a:r>
          <a:r>
            <a:rPr lang="en-CA"/>
            <a:t>Process 1.2</a:t>
          </a:r>
          <a:endParaRPr lang="en-CA" dirty="0"/>
        </a:p>
      </dgm:t>
    </dgm:pt>
    <dgm:pt modelId="{683DDC9F-9EBE-4E86-971B-603D200F53ED}" type="parTrans" cxnId="{C4B3A3B5-D3F7-407B-B974-B8A1D2723ECB}">
      <dgm:prSet/>
      <dgm:spPr/>
      <dgm:t>
        <a:bodyPr/>
        <a:lstStyle/>
        <a:p>
          <a:endParaRPr lang="en-CA"/>
        </a:p>
      </dgm:t>
    </dgm:pt>
    <dgm:pt modelId="{178DAA89-BE98-4FAF-98C1-9C6FA94C0FDA}" type="sibTrans" cxnId="{C4B3A3B5-D3F7-407B-B974-B8A1D2723ECB}">
      <dgm:prSet/>
      <dgm:spPr/>
      <dgm:t>
        <a:bodyPr/>
        <a:lstStyle/>
        <a:p>
          <a:endParaRPr lang="en-CA"/>
        </a:p>
      </dgm:t>
    </dgm:pt>
    <dgm:pt modelId="{72EC15DB-C059-4CD8-8387-6F5C194C079F}">
      <dgm:prSet phldrT="[Text]"/>
      <dgm:spPr/>
      <dgm:t>
        <a:bodyPr/>
        <a:lstStyle/>
        <a:p>
          <a:r>
            <a:rPr lang="en-CA" dirty="0"/>
            <a:t>Level1 Process (Value Stream) </a:t>
          </a:r>
        </a:p>
      </dgm:t>
    </dgm:pt>
    <dgm:pt modelId="{73611334-8195-436C-A22E-4444D7D156D4}" type="parTrans" cxnId="{B02585F9-964F-4B40-AF47-648EF9F39C22}">
      <dgm:prSet/>
      <dgm:spPr/>
      <dgm:t>
        <a:bodyPr/>
        <a:lstStyle/>
        <a:p>
          <a:endParaRPr lang="en-CA"/>
        </a:p>
      </dgm:t>
    </dgm:pt>
    <dgm:pt modelId="{DF2F4E2C-67FA-4343-B77A-E20C59FDD8D5}" type="sibTrans" cxnId="{B02585F9-964F-4B40-AF47-648EF9F39C22}">
      <dgm:prSet/>
      <dgm:spPr/>
      <dgm:t>
        <a:bodyPr/>
        <a:lstStyle/>
        <a:p>
          <a:endParaRPr lang="en-CA"/>
        </a:p>
      </dgm:t>
    </dgm:pt>
    <dgm:pt modelId="{EE254137-92DE-4EBD-8764-20EAB9AC5363}">
      <dgm:prSet phldrT="[Text]"/>
      <dgm:spPr/>
      <dgm:t>
        <a:bodyPr/>
        <a:lstStyle/>
        <a:p>
          <a:r>
            <a:rPr lang="en-CA" dirty="0"/>
            <a:t>Level 3 </a:t>
          </a:r>
          <a:r>
            <a:rPr lang="en-CA"/>
            <a:t>Process 1.1.1</a:t>
          </a:r>
          <a:endParaRPr lang="en-CA" dirty="0"/>
        </a:p>
      </dgm:t>
    </dgm:pt>
    <dgm:pt modelId="{F3B1F744-5721-4CDE-9750-7075D135975A}" type="parTrans" cxnId="{1F31B353-73A4-4227-A208-2CDAB0703AB3}">
      <dgm:prSet/>
      <dgm:spPr/>
      <dgm:t>
        <a:bodyPr/>
        <a:lstStyle/>
        <a:p>
          <a:endParaRPr lang="en-CA"/>
        </a:p>
      </dgm:t>
    </dgm:pt>
    <dgm:pt modelId="{6EB8FD2B-F3EB-4B5A-BD8B-F3C16E264FFD}" type="sibTrans" cxnId="{1F31B353-73A4-4227-A208-2CDAB0703AB3}">
      <dgm:prSet/>
      <dgm:spPr/>
      <dgm:t>
        <a:bodyPr/>
        <a:lstStyle/>
        <a:p>
          <a:endParaRPr lang="en-CA"/>
        </a:p>
      </dgm:t>
    </dgm:pt>
    <dgm:pt modelId="{65C4F074-9AA7-4788-8275-019E1310229E}">
      <dgm:prSet phldrT="[Text]"/>
      <dgm:spPr/>
      <dgm:t>
        <a:bodyPr/>
        <a:lstStyle/>
        <a:p>
          <a:r>
            <a:rPr lang="en-CA" dirty="0"/>
            <a:t>Level 3 </a:t>
          </a:r>
          <a:r>
            <a:rPr lang="en-CA"/>
            <a:t>Process 1.1.2</a:t>
          </a:r>
          <a:endParaRPr lang="en-CA" dirty="0"/>
        </a:p>
      </dgm:t>
    </dgm:pt>
    <dgm:pt modelId="{605AFDD4-2ED3-4C11-BF01-CC536D38BA13}" type="parTrans" cxnId="{5C7DB0F8-9DAE-4D05-B1AE-460AD25B4B7E}">
      <dgm:prSet/>
      <dgm:spPr/>
      <dgm:t>
        <a:bodyPr/>
        <a:lstStyle/>
        <a:p>
          <a:endParaRPr lang="en-CA"/>
        </a:p>
      </dgm:t>
    </dgm:pt>
    <dgm:pt modelId="{C153E095-B2DF-46F0-B2E9-CA4AC728AA90}" type="sibTrans" cxnId="{5C7DB0F8-9DAE-4D05-B1AE-460AD25B4B7E}">
      <dgm:prSet/>
      <dgm:spPr/>
      <dgm:t>
        <a:bodyPr/>
        <a:lstStyle/>
        <a:p>
          <a:endParaRPr lang="en-CA"/>
        </a:p>
      </dgm:t>
    </dgm:pt>
    <dgm:pt modelId="{9AA53DE0-9973-4723-91CF-2D2BC56D7155}">
      <dgm:prSet/>
      <dgm:spPr/>
      <dgm:t>
        <a:bodyPr/>
        <a:lstStyle/>
        <a:p>
          <a:r>
            <a:rPr lang="en-CA" dirty="0"/>
            <a:t>Level 3 </a:t>
          </a:r>
          <a:r>
            <a:rPr lang="en-CA"/>
            <a:t>Process 1.1.3</a:t>
          </a:r>
          <a:endParaRPr lang="en-CA" dirty="0"/>
        </a:p>
      </dgm:t>
    </dgm:pt>
    <dgm:pt modelId="{30261722-2143-400E-8262-E613674B1761}" type="parTrans" cxnId="{48773472-E8DB-48A3-93C8-CE13BADCF902}">
      <dgm:prSet/>
      <dgm:spPr/>
      <dgm:t>
        <a:bodyPr/>
        <a:lstStyle/>
        <a:p>
          <a:endParaRPr lang="en-CA"/>
        </a:p>
      </dgm:t>
    </dgm:pt>
    <dgm:pt modelId="{3C2EA0F9-45FF-4BAB-B859-55E3547F6C19}" type="sibTrans" cxnId="{48773472-E8DB-48A3-93C8-CE13BADCF902}">
      <dgm:prSet/>
      <dgm:spPr/>
      <dgm:t>
        <a:bodyPr/>
        <a:lstStyle/>
        <a:p>
          <a:endParaRPr lang="en-CA"/>
        </a:p>
      </dgm:t>
    </dgm:pt>
    <dgm:pt modelId="{5F867B43-F042-4282-8063-C133A8BA2CBF}">
      <dgm:prSet phldrT="[Text]"/>
      <dgm:spPr/>
      <dgm:t>
        <a:bodyPr/>
        <a:lstStyle/>
        <a:p>
          <a:r>
            <a:rPr lang="en-CA" dirty="0"/>
            <a:t>Level 2 </a:t>
          </a:r>
          <a:r>
            <a:rPr lang="en-CA"/>
            <a:t>Process 1.3</a:t>
          </a:r>
          <a:endParaRPr lang="en-CA" dirty="0"/>
        </a:p>
      </dgm:t>
    </dgm:pt>
    <dgm:pt modelId="{EFB32747-5AD5-434E-84DC-F877363D533B}" type="sibTrans" cxnId="{68CDABE7-A237-4CEB-8C03-10DA48D0A03E}">
      <dgm:prSet/>
      <dgm:spPr/>
      <dgm:t>
        <a:bodyPr/>
        <a:lstStyle/>
        <a:p>
          <a:endParaRPr lang="en-CA"/>
        </a:p>
      </dgm:t>
    </dgm:pt>
    <dgm:pt modelId="{B7213241-8F67-41A0-AFDF-9250E1C78281}" type="parTrans" cxnId="{68CDABE7-A237-4CEB-8C03-10DA48D0A03E}">
      <dgm:prSet/>
      <dgm:spPr/>
      <dgm:t>
        <a:bodyPr/>
        <a:lstStyle/>
        <a:p>
          <a:endParaRPr lang="en-CA"/>
        </a:p>
      </dgm:t>
    </dgm:pt>
    <dgm:pt modelId="{4743EE1F-32EB-46F1-8A09-2DEAE91275AD}" type="pres">
      <dgm:prSet presAssocID="{B5F0769D-04EC-42DC-958B-B2E1BD61E409}" presName="mainComposite" presStyleCnt="0">
        <dgm:presLayoutVars>
          <dgm:chPref val="1"/>
          <dgm:dir/>
          <dgm:animOne val="branch"/>
          <dgm:animLvl val="lvl"/>
          <dgm:resizeHandles val="exact"/>
        </dgm:presLayoutVars>
      </dgm:prSet>
      <dgm:spPr/>
      <dgm:t>
        <a:bodyPr/>
        <a:lstStyle/>
        <a:p>
          <a:endParaRPr lang="en-CA"/>
        </a:p>
      </dgm:t>
    </dgm:pt>
    <dgm:pt modelId="{A52BEB42-0974-4319-A151-9B2B55CEB6CC}" type="pres">
      <dgm:prSet presAssocID="{B5F0769D-04EC-42DC-958B-B2E1BD61E409}" presName="hierFlow" presStyleCnt="0"/>
      <dgm:spPr/>
    </dgm:pt>
    <dgm:pt modelId="{3645EF3A-78DF-401F-9A9A-DEBC9591405E}" type="pres">
      <dgm:prSet presAssocID="{B5F0769D-04EC-42DC-958B-B2E1BD61E409}" presName="hierChild1" presStyleCnt="0">
        <dgm:presLayoutVars>
          <dgm:chPref val="1"/>
          <dgm:animOne val="branch"/>
          <dgm:animLvl val="lvl"/>
        </dgm:presLayoutVars>
      </dgm:prSet>
      <dgm:spPr/>
    </dgm:pt>
    <dgm:pt modelId="{0ABBDBC1-90E6-475D-9F63-5B695B8A4B5A}" type="pres">
      <dgm:prSet presAssocID="{AA10FB57-39EB-4797-A45D-98FB0A7A7C88}" presName="Name14" presStyleCnt="0"/>
      <dgm:spPr/>
    </dgm:pt>
    <dgm:pt modelId="{154B2092-C6F9-403C-A771-838917D83204}" type="pres">
      <dgm:prSet presAssocID="{AA10FB57-39EB-4797-A45D-98FB0A7A7C88}" presName="level1Shape" presStyleLbl="node0" presStyleIdx="0" presStyleCnt="1">
        <dgm:presLayoutVars>
          <dgm:chPref val="3"/>
        </dgm:presLayoutVars>
      </dgm:prSet>
      <dgm:spPr/>
      <dgm:t>
        <a:bodyPr/>
        <a:lstStyle/>
        <a:p>
          <a:endParaRPr lang="en-CA"/>
        </a:p>
      </dgm:t>
    </dgm:pt>
    <dgm:pt modelId="{C4A951A4-DEC9-448D-BBCF-000D5ABEA0B1}" type="pres">
      <dgm:prSet presAssocID="{AA10FB57-39EB-4797-A45D-98FB0A7A7C88}" presName="hierChild2" presStyleCnt="0"/>
      <dgm:spPr/>
    </dgm:pt>
    <dgm:pt modelId="{4B38C7C2-2DE6-4647-AB3C-C35AD4D7672A}" type="pres">
      <dgm:prSet presAssocID="{C2CE7EE8-694E-4124-A4BD-0BA1302FF2A4}" presName="Name19" presStyleLbl="parChTrans1D2" presStyleIdx="0" presStyleCnt="2"/>
      <dgm:spPr/>
      <dgm:t>
        <a:bodyPr/>
        <a:lstStyle/>
        <a:p>
          <a:endParaRPr lang="en-CA"/>
        </a:p>
      </dgm:t>
    </dgm:pt>
    <dgm:pt modelId="{6639AD6A-D01C-466E-9C81-F1DC2289AD1D}" type="pres">
      <dgm:prSet presAssocID="{7A474AE9-6045-4EC7-9C85-51D4E934A95A}" presName="Name21" presStyleCnt="0"/>
      <dgm:spPr/>
    </dgm:pt>
    <dgm:pt modelId="{A26E73C4-9237-4A97-BA2F-BEDE6A75D379}" type="pres">
      <dgm:prSet presAssocID="{7A474AE9-6045-4EC7-9C85-51D4E934A95A}" presName="level2Shape" presStyleLbl="node2" presStyleIdx="0" presStyleCnt="2"/>
      <dgm:spPr/>
      <dgm:t>
        <a:bodyPr/>
        <a:lstStyle/>
        <a:p>
          <a:endParaRPr lang="en-CA"/>
        </a:p>
      </dgm:t>
    </dgm:pt>
    <dgm:pt modelId="{BD5602FE-383A-48A7-A91B-D223DA0499F4}" type="pres">
      <dgm:prSet presAssocID="{7A474AE9-6045-4EC7-9C85-51D4E934A95A}" presName="hierChild3" presStyleCnt="0"/>
      <dgm:spPr/>
    </dgm:pt>
    <dgm:pt modelId="{D69A9EB4-F1B8-4A42-ADC6-4D4693BC22FA}" type="pres">
      <dgm:prSet presAssocID="{D3AC308D-D34A-49A7-8C83-A052A598AA50}" presName="Name19" presStyleLbl="parChTrans1D3" presStyleIdx="0" presStyleCnt="3"/>
      <dgm:spPr/>
      <dgm:t>
        <a:bodyPr/>
        <a:lstStyle/>
        <a:p>
          <a:endParaRPr lang="en-CA"/>
        </a:p>
      </dgm:t>
    </dgm:pt>
    <dgm:pt modelId="{4CFE95F2-528D-4397-B84E-CE5FF6189447}" type="pres">
      <dgm:prSet presAssocID="{429B889E-6B25-4813-845E-72E5237A6E5B}" presName="Name21" presStyleCnt="0"/>
      <dgm:spPr/>
    </dgm:pt>
    <dgm:pt modelId="{B4D44180-CAFC-4FA1-8565-0F068C34B0A9}" type="pres">
      <dgm:prSet presAssocID="{429B889E-6B25-4813-845E-72E5237A6E5B}" presName="level2Shape" presStyleLbl="node3" presStyleIdx="0" presStyleCnt="3"/>
      <dgm:spPr/>
      <dgm:t>
        <a:bodyPr/>
        <a:lstStyle/>
        <a:p>
          <a:endParaRPr lang="en-CA"/>
        </a:p>
      </dgm:t>
    </dgm:pt>
    <dgm:pt modelId="{A86AB059-9296-417F-BF05-6852675BCBEC}" type="pres">
      <dgm:prSet presAssocID="{429B889E-6B25-4813-845E-72E5237A6E5B}" presName="hierChild3" presStyleCnt="0"/>
      <dgm:spPr/>
    </dgm:pt>
    <dgm:pt modelId="{406C113C-BE01-49AC-BC7F-893A561F34E3}" type="pres">
      <dgm:prSet presAssocID="{F3B1F744-5721-4CDE-9750-7075D135975A}" presName="Name19" presStyleLbl="parChTrans1D4" presStyleIdx="0" presStyleCnt="3"/>
      <dgm:spPr/>
      <dgm:t>
        <a:bodyPr/>
        <a:lstStyle/>
        <a:p>
          <a:endParaRPr lang="en-CA"/>
        </a:p>
      </dgm:t>
    </dgm:pt>
    <dgm:pt modelId="{B6AC6A1E-D69C-4A98-9741-C65A64568420}" type="pres">
      <dgm:prSet presAssocID="{EE254137-92DE-4EBD-8764-20EAB9AC5363}" presName="Name21" presStyleCnt="0"/>
      <dgm:spPr/>
    </dgm:pt>
    <dgm:pt modelId="{E14E51C2-5FA0-4445-AE6B-1DB2586A24F8}" type="pres">
      <dgm:prSet presAssocID="{EE254137-92DE-4EBD-8764-20EAB9AC5363}" presName="level2Shape" presStyleLbl="node4" presStyleIdx="0" presStyleCnt="3"/>
      <dgm:spPr/>
      <dgm:t>
        <a:bodyPr/>
        <a:lstStyle/>
        <a:p>
          <a:endParaRPr lang="en-CA"/>
        </a:p>
      </dgm:t>
    </dgm:pt>
    <dgm:pt modelId="{635FC710-70A0-42A9-B6C3-5BF227902AB9}" type="pres">
      <dgm:prSet presAssocID="{EE254137-92DE-4EBD-8764-20EAB9AC5363}" presName="hierChild3" presStyleCnt="0"/>
      <dgm:spPr/>
    </dgm:pt>
    <dgm:pt modelId="{18042E33-9229-4DB1-8D7E-C1DD32308BFC}" type="pres">
      <dgm:prSet presAssocID="{605AFDD4-2ED3-4C11-BF01-CC536D38BA13}" presName="Name19" presStyleLbl="parChTrans1D4" presStyleIdx="1" presStyleCnt="3"/>
      <dgm:spPr/>
      <dgm:t>
        <a:bodyPr/>
        <a:lstStyle/>
        <a:p>
          <a:endParaRPr lang="en-CA"/>
        </a:p>
      </dgm:t>
    </dgm:pt>
    <dgm:pt modelId="{EFA29614-7F82-4D05-9383-7642554C0ECE}" type="pres">
      <dgm:prSet presAssocID="{65C4F074-9AA7-4788-8275-019E1310229E}" presName="Name21" presStyleCnt="0"/>
      <dgm:spPr/>
    </dgm:pt>
    <dgm:pt modelId="{2441E758-FD07-473C-AD9D-900309DA60AB}" type="pres">
      <dgm:prSet presAssocID="{65C4F074-9AA7-4788-8275-019E1310229E}" presName="level2Shape" presStyleLbl="node4" presStyleIdx="1" presStyleCnt="3"/>
      <dgm:spPr/>
      <dgm:t>
        <a:bodyPr/>
        <a:lstStyle/>
        <a:p>
          <a:endParaRPr lang="en-CA"/>
        </a:p>
      </dgm:t>
    </dgm:pt>
    <dgm:pt modelId="{3C779DF7-7546-4A3A-91AD-1C4AB69F79B1}" type="pres">
      <dgm:prSet presAssocID="{65C4F074-9AA7-4788-8275-019E1310229E}" presName="hierChild3" presStyleCnt="0"/>
      <dgm:spPr/>
    </dgm:pt>
    <dgm:pt modelId="{7106E025-EAF6-4DAD-9852-AACB7988C9BE}" type="pres">
      <dgm:prSet presAssocID="{30261722-2143-400E-8262-E613674B1761}" presName="Name19" presStyleLbl="parChTrans1D4" presStyleIdx="2" presStyleCnt="3"/>
      <dgm:spPr/>
      <dgm:t>
        <a:bodyPr/>
        <a:lstStyle/>
        <a:p>
          <a:endParaRPr lang="en-CA"/>
        </a:p>
      </dgm:t>
    </dgm:pt>
    <dgm:pt modelId="{1D361054-E904-4172-9199-296CCAADBF6F}" type="pres">
      <dgm:prSet presAssocID="{9AA53DE0-9973-4723-91CF-2D2BC56D7155}" presName="Name21" presStyleCnt="0"/>
      <dgm:spPr/>
    </dgm:pt>
    <dgm:pt modelId="{B472CCEB-84A6-46AF-BA03-0BD1E55D1FE2}" type="pres">
      <dgm:prSet presAssocID="{9AA53DE0-9973-4723-91CF-2D2BC56D7155}" presName="level2Shape" presStyleLbl="node4" presStyleIdx="2" presStyleCnt="3"/>
      <dgm:spPr/>
      <dgm:t>
        <a:bodyPr/>
        <a:lstStyle/>
        <a:p>
          <a:endParaRPr lang="en-CA"/>
        </a:p>
      </dgm:t>
    </dgm:pt>
    <dgm:pt modelId="{D090DE47-053C-4958-BB3B-9D8BDA7ACD7E}" type="pres">
      <dgm:prSet presAssocID="{9AA53DE0-9973-4723-91CF-2D2BC56D7155}" presName="hierChild3" presStyleCnt="0"/>
      <dgm:spPr/>
    </dgm:pt>
    <dgm:pt modelId="{68C1C649-8544-4316-B728-4F6B800DE867}" type="pres">
      <dgm:prSet presAssocID="{683DDC9F-9EBE-4E86-971B-603D200F53ED}" presName="Name19" presStyleLbl="parChTrans1D3" presStyleIdx="1" presStyleCnt="3"/>
      <dgm:spPr/>
      <dgm:t>
        <a:bodyPr/>
        <a:lstStyle/>
        <a:p>
          <a:endParaRPr lang="en-CA"/>
        </a:p>
      </dgm:t>
    </dgm:pt>
    <dgm:pt modelId="{73F41737-D011-422E-8389-CC7731F5730F}" type="pres">
      <dgm:prSet presAssocID="{0278D2CA-7E67-4ADB-8C2F-CD31176A090E}" presName="Name21" presStyleCnt="0"/>
      <dgm:spPr/>
    </dgm:pt>
    <dgm:pt modelId="{3F124307-17AC-4ECD-8767-8A2F440F1F59}" type="pres">
      <dgm:prSet presAssocID="{0278D2CA-7E67-4ADB-8C2F-CD31176A090E}" presName="level2Shape" presStyleLbl="node3" presStyleIdx="1" presStyleCnt="3"/>
      <dgm:spPr/>
      <dgm:t>
        <a:bodyPr/>
        <a:lstStyle/>
        <a:p>
          <a:endParaRPr lang="en-CA"/>
        </a:p>
      </dgm:t>
    </dgm:pt>
    <dgm:pt modelId="{8C504FFA-1CBB-41AE-81DA-2FAE9F671C51}" type="pres">
      <dgm:prSet presAssocID="{0278D2CA-7E67-4ADB-8C2F-CD31176A090E}" presName="hierChild3" presStyleCnt="0"/>
      <dgm:spPr/>
    </dgm:pt>
    <dgm:pt modelId="{05539623-0D96-4A5E-8ADF-897DE97A998E}" type="pres">
      <dgm:prSet presAssocID="{B7213241-8F67-41A0-AFDF-9250E1C78281}" presName="Name19" presStyleLbl="parChTrans1D3" presStyleIdx="2" presStyleCnt="3"/>
      <dgm:spPr/>
      <dgm:t>
        <a:bodyPr/>
        <a:lstStyle/>
        <a:p>
          <a:endParaRPr lang="en-CA"/>
        </a:p>
      </dgm:t>
    </dgm:pt>
    <dgm:pt modelId="{7F9A92CC-AF20-4CB8-A7E4-D820E302B8FB}" type="pres">
      <dgm:prSet presAssocID="{5F867B43-F042-4282-8063-C133A8BA2CBF}" presName="Name21" presStyleCnt="0"/>
      <dgm:spPr/>
    </dgm:pt>
    <dgm:pt modelId="{EF7867EC-F16F-4A2B-A1F3-8AA40ED4A5C7}" type="pres">
      <dgm:prSet presAssocID="{5F867B43-F042-4282-8063-C133A8BA2CBF}" presName="level2Shape" presStyleLbl="node3" presStyleIdx="2" presStyleCnt="3"/>
      <dgm:spPr/>
      <dgm:t>
        <a:bodyPr/>
        <a:lstStyle/>
        <a:p>
          <a:endParaRPr lang="en-CA"/>
        </a:p>
      </dgm:t>
    </dgm:pt>
    <dgm:pt modelId="{85A84C87-CED8-4B4A-BFD6-160B0930182B}" type="pres">
      <dgm:prSet presAssocID="{5F867B43-F042-4282-8063-C133A8BA2CBF}" presName="hierChild3" presStyleCnt="0"/>
      <dgm:spPr/>
    </dgm:pt>
    <dgm:pt modelId="{0B4EED66-9925-4B1D-8619-10CABA2FCA53}" type="pres">
      <dgm:prSet presAssocID="{73611334-8195-436C-A22E-4444D7D156D4}" presName="Name19" presStyleLbl="parChTrans1D2" presStyleIdx="1" presStyleCnt="2"/>
      <dgm:spPr/>
      <dgm:t>
        <a:bodyPr/>
        <a:lstStyle/>
        <a:p>
          <a:endParaRPr lang="en-CA"/>
        </a:p>
      </dgm:t>
    </dgm:pt>
    <dgm:pt modelId="{7EB619ED-1D6E-4779-9036-F03596AB5A28}" type="pres">
      <dgm:prSet presAssocID="{72EC15DB-C059-4CD8-8387-6F5C194C079F}" presName="Name21" presStyleCnt="0"/>
      <dgm:spPr/>
    </dgm:pt>
    <dgm:pt modelId="{B8188868-25FF-4940-ACD8-8BD0610A11C3}" type="pres">
      <dgm:prSet presAssocID="{72EC15DB-C059-4CD8-8387-6F5C194C079F}" presName="level2Shape" presStyleLbl="node2" presStyleIdx="1" presStyleCnt="2"/>
      <dgm:spPr/>
      <dgm:t>
        <a:bodyPr/>
        <a:lstStyle/>
        <a:p>
          <a:endParaRPr lang="en-CA"/>
        </a:p>
      </dgm:t>
    </dgm:pt>
    <dgm:pt modelId="{4762D177-8EFE-4529-A08F-9F3D34ED8B60}" type="pres">
      <dgm:prSet presAssocID="{72EC15DB-C059-4CD8-8387-6F5C194C079F}" presName="hierChild3" presStyleCnt="0"/>
      <dgm:spPr/>
    </dgm:pt>
    <dgm:pt modelId="{FC776D0A-86A3-4EA4-9A3F-93C1FCA2F322}" type="pres">
      <dgm:prSet presAssocID="{B5F0769D-04EC-42DC-958B-B2E1BD61E409}" presName="bgShapesFlow" presStyleCnt="0"/>
      <dgm:spPr/>
    </dgm:pt>
  </dgm:ptLst>
  <dgm:cxnLst>
    <dgm:cxn modelId="{B02585F9-964F-4B40-AF47-648EF9F39C22}" srcId="{AA10FB57-39EB-4797-A45D-98FB0A7A7C88}" destId="{72EC15DB-C059-4CD8-8387-6F5C194C079F}" srcOrd="1" destOrd="0" parTransId="{73611334-8195-436C-A22E-4444D7D156D4}" sibTransId="{DF2F4E2C-67FA-4343-B77A-E20C59FDD8D5}"/>
    <dgm:cxn modelId="{8A3A15BE-A3FC-4DA0-81D8-E747973FBAE5}" type="presOf" srcId="{73611334-8195-436C-A22E-4444D7D156D4}" destId="{0B4EED66-9925-4B1D-8619-10CABA2FCA53}" srcOrd="0" destOrd="0" presId="urn:microsoft.com/office/officeart/2005/8/layout/hierarchy6"/>
    <dgm:cxn modelId="{E7F61283-0724-4AD5-A650-FC46C6FF85D9}" type="presOf" srcId="{EE254137-92DE-4EBD-8764-20EAB9AC5363}" destId="{E14E51C2-5FA0-4445-AE6B-1DB2586A24F8}" srcOrd="0" destOrd="0" presId="urn:microsoft.com/office/officeart/2005/8/layout/hierarchy6"/>
    <dgm:cxn modelId="{5ED29436-DF91-4AD8-A7B1-CD1F536A0AFB}" type="presOf" srcId="{F3B1F744-5721-4CDE-9750-7075D135975A}" destId="{406C113C-BE01-49AC-BC7F-893A561F34E3}" srcOrd="0" destOrd="0" presId="urn:microsoft.com/office/officeart/2005/8/layout/hierarchy6"/>
    <dgm:cxn modelId="{62940F3C-8EFB-4B71-A913-D110919F8645}" type="presOf" srcId="{B5F0769D-04EC-42DC-958B-B2E1BD61E409}" destId="{4743EE1F-32EB-46F1-8A09-2DEAE91275AD}" srcOrd="0" destOrd="0" presId="urn:microsoft.com/office/officeart/2005/8/layout/hierarchy6"/>
    <dgm:cxn modelId="{D86862DC-0ADC-436E-8A60-E556F3079A91}" type="presOf" srcId="{429B889E-6B25-4813-845E-72E5237A6E5B}" destId="{B4D44180-CAFC-4FA1-8565-0F068C34B0A9}" srcOrd="0" destOrd="0" presId="urn:microsoft.com/office/officeart/2005/8/layout/hierarchy6"/>
    <dgm:cxn modelId="{5C7DB0F8-9DAE-4D05-B1AE-460AD25B4B7E}" srcId="{429B889E-6B25-4813-845E-72E5237A6E5B}" destId="{65C4F074-9AA7-4788-8275-019E1310229E}" srcOrd="1" destOrd="0" parTransId="{605AFDD4-2ED3-4C11-BF01-CC536D38BA13}" sibTransId="{C153E095-B2DF-46F0-B2E9-CA4AC728AA90}"/>
    <dgm:cxn modelId="{68CDABE7-A237-4CEB-8C03-10DA48D0A03E}" srcId="{7A474AE9-6045-4EC7-9C85-51D4E934A95A}" destId="{5F867B43-F042-4282-8063-C133A8BA2CBF}" srcOrd="2" destOrd="0" parTransId="{B7213241-8F67-41A0-AFDF-9250E1C78281}" sibTransId="{EFB32747-5AD5-434E-84DC-F877363D533B}"/>
    <dgm:cxn modelId="{7BE912A9-2947-4785-B04D-C6F6351E15F8}" type="presOf" srcId="{7A474AE9-6045-4EC7-9C85-51D4E934A95A}" destId="{A26E73C4-9237-4A97-BA2F-BEDE6A75D379}" srcOrd="0" destOrd="0" presId="urn:microsoft.com/office/officeart/2005/8/layout/hierarchy6"/>
    <dgm:cxn modelId="{0E862D8D-FFC3-41CC-84B1-F998D141C222}" type="presOf" srcId="{605AFDD4-2ED3-4C11-BF01-CC536D38BA13}" destId="{18042E33-9229-4DB1-8D7E-C1DD32308BFC}" srcOrd="0" destOrd="0" presId="urn:microsoft.com/office/officeart/2005/8/layout/hierarchy6"/>
    <dgm:cxn modelId="{61256AF5-7B8A-4085-A9E3-73AB4F02071E}" type="presOf" srcId="{5F867B43-F042-4282-8063-C133A8BA2CBF}" destId="{EF7867EC-F16F-4A2B-A1F3-8AA40ED4A5C7}" srcOrd="0" destOrd="0" presId="urn:microsoft.com/office/officeart/2005/8/layout/hierarchy6"/>
    <dgm:cxn modelId="{2A1158F4-9AF8-4CEC-AB0C-8879D9014F20}" type="presOf" srcId="{65C4F074-9AA7-4788-8275-019E1310229E}" destId="{2441E758-FD07-473C-AD9D-900309DA60AB}" srcOrd="0" destOrd="0" presId="urn:microsoft.com/office/officeart/2005/8/layout/hierarchy6"/>
    <dgm:cxn modelId="{1F31B353-73A4-4227-A208-2CDAB0703AB3}" srcId="{429B889E-6B25-4813-845E-72E5237A6E5B}" destId="{EE254137-92DE-4EBD-8764-20EAB9AC5363}" srcOrd="0" destOrd="0" parTransId="{F3B1F744-5721-4CDE-9750-7075D135975A}" sibTransId="{6EB8FD2B-F3EB-4B5A-BD8B-F3C16E264FFD}"/>
    <dgm:cxn modelId="{DB0AD570-56D6-409B-8D58-531C162A07DB}" type="presOf" srcId="{0278D2CA-7E67-4ADB-8C2F-CD31176A090E}" destId="{3F124307-17AC-4ECD-8767-8A2F440F1F59}" srcOrd="0" destOrd="0" presId="urn:microsoft.com/office/officeart/2005/8/layout/hierarchy6"/>
    <dgm:cxn modelId="{A21BA7D9-7EB0-4AA2-855F-90C80EE6FAD5}" type="presOf" srcId="{9AA53DE0-9973-4723-91CF-2D2BC56D7155}" destId="{B472CCEB-84A6-46AF-BA03-0BD1E55D1FE2}" srcOrd="0" destOrd="0" presId="urn:microsoft.com/office/officeart/2005/8/layout/hierarchy6"/>
    <dgm:cxn modelId="{CC990EB0-A938-48F2-A5BB-CCE2D87A17C0}" srcId="{AA10FB57-39EB-4797-A45D-98FB0A7A7C88}" destId="{7A474AE9-6045-4EC7-9C85-51D4E934A95A}" srcOrd="0" destOrd="0" parTransId="{C2CE7EE8-694E-4124-A4BD-0BA1302FF2A4}" sibTransId="{B2E11C55-491A-439C-B140-09B12BC802C2}"/>
    <dgm:cxn modelId="{B8DB292F-5B9F-4F56-890F-D95889559D3F}" type="presOf" srcId="{683DDC9F-9EBE-4E86-971B-603D200F53ED}" destId="{68C1C649-8544-4316-B728-4F6B800DE867}" srcOrd="0" destOrd="0" presId="urn:microsoft.com/office/officeart/2005/8/layout/hierarchy6"/>
    <dgm:cxn modelId="{4F56ECE5-88D1-429E-9949-A7C71EA75DB8}" type="presOf" srcId="{72EC15DB-C059-4CD8-8387-6F5C194C079F}" destId="{B8188868-25FF-4940-ACD8-8BD0610A11C3}" srcOrd="0" destOrd="0" presId="urn:microsoft.com/office/officeart/2005/8/layout/hierarchy6"/>
    <dgm:cxn modelId="{D8ED4D22-09FA-461F-95F8-2E1C9240CC2B}" type="presOf" srcId="{C2CE7EE8-694E-4124-A4BD-0BA1302FF2A4}" destId="{4B38C7C2-2DE6-4647-AB3C-C35AD4D7672A}" srcOrd="0" destOrd="0" presId="urn:microsoft.com/office/officeart/2005/8/layout/hierarchy6"/>
    <dgm:cxn modelId="{C4B3A3B5-D3F7-407B-B974-B8A1D2723ECB}" srcId="{7A474AE9-6045-4EC7-9C85-51D4E934A95A}" destId="{0278D2CA-7E67-4ADB-8C2F-CD31176A090E}" srcOrd="1" destOrd="0" parTransId="{683DDC9F-9EBE-4E86-971B-603D200F53ED}" sibTransId="{178DAA89-BE98-4FAF-98C1-9C6FA94C0FDA}"/>
    <dgm:cxn modelId="{E904B339-800B-439C-A074-474C05FC74D9}" type="presOf" srcId="{AA10FB57-39EB-4797-A45D-98FB0A7A7C88}" destId="{154B2092-C6F9-403C-A771-838917D83204}" srcOrd="0" destOrd="0" presId="urn:microsoft.com/office/officeart/2005/8/layout/hierarchy6"/>
    <dgm:cxn modelId="{B9728CEA-AFC1-495C-B3C2-9B52ED203C97}" type="presOf" srcId="{B7213241-8F67-41A0-AFDF-9250E1C78281}" destId="{05539623-0D96-4A5E-8ADF-897DE97A998E}" srcOrd="0" destOrd="0" presId="urn:microsoft.com/office/officeart/2005/8/layout/hierarchy6"/>
    <dgm:cxn modelId="{F015B4A5-8C83-493E-898C-492871A895B4}" srcId="{B5F0769D-04EC-42DC-958B-B2E1BD61E409}" destId="{AA10FB57-39EB-4797-A45D-98FB0A7A7C88}" srcOrd="0" destOrd="0" parTransId="{5011D09D-2AC0-4CF9-B570-2FC9C51F0306}" sibTransId="{3A81779E-0C24-41FB-AECF-BCE8840B042A}"/>
    <dgm:cxn modelId="{10549E91-2045-4295-AF5E-3B157ADDC89C}" type="presOf" srcId="{D3AC308D-D34A-49A7-8C83-A052A598AA50}" destId="{D69A9EB4-F1B8-4A42-ADC6-4D4693BC22FA}" srcOrd="0" destOrd="0" presId="urn:microsoft.com/office/officeart/2005/8/layout/hierarchy6"/>
    <dgm:cxn modelId="{047180C5-B3C9-4943-9A18-2C148ECA887E}" srcId="{7A474AE9-6045-4EC7-9C85-51D4E934A95A}" destId="{429B889E-6B25-4813-845E-72E5237A6E5B}" srcOrd="0" destOrd="0" parTransId="{D3AC308D-D34A-49A7-8C83-A052A598AA50}" sibTransId="{4CDDD32B-07CA-4DAA-8D56-5EB73CCF3A00}"/>
    <dgm:cxn modelId="{5734F4A4-81DC-4F74-8483-B84FEEC6C45E}" type="presOf" srcId="{30261722-2143-400E-8262-E613674B1761}" destId="{7106E025-EAF6-4DAD-9852-AACB7988C9BE}" srcOrd="0" destOrd="0" presId="urn:microsoft.com/office/officeart/2005/8/layout/hierarchy6"/>
    <dgm:cxn modelId="{48773472-E8DB-48A3-93C8-CE13BADCF902}" srcId="{429B889E-6B25-4813-845E-72E5237A6E5B}" destId="{9AA53DE0-9973-4723-91CF-2D2BC56D7155}" srcOrd="2" destOrd="0" parTransId="{30261722-2143-400E-8262-E613674B1761}" sibTransId="{3C2EA0F9-45FF-4BAB-B859-55E3547F6C19}"/>
    <dgm:cxn modelId="{ADEB2405-5E71-463D-B6B4-140F12F135FE}" type="presParOf" srcId="{4743EE1F-32EB-46F1-8A09-2DEAE91275AD}" destId="{A52BEB42-0974-4319-A151-9B2B55CEB6CC}" srcOrd="0" destOrd="0" presId="urn:microsoft.com/office/officeart/2005/8/layout/hierarchy6"/>
    <dgm:cxn modelId="{755E5060-784D-4B40-B06C-0765ADEA417B}" type="presParOf" srcId="{A52BEB42-0974-4319-A151-9B2B55CEB6CC}" destId="{3645EF3A-78DF-401F-9A9A-DEBC9591405E}" srcOrd="0" destOrd="0" presId="urn:microsoft.com/office/officeart/2005/8/layout/hierarchy6"/>
    <dgm:cxn modelId="{ABA984D4-4FE4-47D0-9215-9BDA8F440E08}" type="presParOf" srcId="{3645EF3A-78DF-401F-9A9A-DEBC9591405E}" destId="{0ABBDBC1-90E6-475D-9F63-5B695B8A4B5A}" srcOrd="0" destOrd="0" presId="urn:microsoft.com/office/officeart/2005/8/layout/hierarchy6"/>
    <dgm:cxn modelId="{1686331B-5892-48AB-AE65-F3F9F5FD33BE}" type="presParOf" srcId="{0ABBDBC1-90E6-475D-9F63-5B695B8A4B5A}" destId="{154B2092-C6F9-403C-A771-838917D83204}" srcOrd="0" destOrd="0" presId="urn:microsoft.com/office/officeart/2005/8/layout/hierarchy6"/>
    <dgm:cxn modelId="{BC5619E2-60CB-4062-B1A2-5E0572C6F798}" type="presParOf" srcId="{0ABBDBC1-90E6-475D-9F63-5B695B8A4B5A}" destId="{C4A951A4-DEC9-448D-BBCF-000D5ABEA0B1}" srcOrd="1" destOrd="0" presId="urn:microsoft.com/office/officeart/2005/8/layout/hierarchy6"/>
    <dgm:cxn modelId="{458FFF4A-067B-4FB1-A6CD-FCA0F80592E3}" type="presParOf" srcId="{C4A951A4-DEC9-448D-BBCF-000D5ABEA0B1}" destId="{4B38C7C2-2DE6-4647-AB3C-C35AD4D7672A}" srcOrd="0" destOrd="0" presId="urn:microsoft.com/office/officeart/2005/8/layout/hierarchy6"/>
    <dgm:cxn modelId="{2C91F5AA-F255-449B-86E4-0B9956740022}" type="presParOf" srcId="{C4A951A4-DEC9-448D-BBCF-000D5ABEA0B1}" destId="{6639AD6A-D01C-466E-9C81-F1DC2289AD1D}" srcOrd="1" destOrd="0" presId="urn:microsoft.com/office/officeart/2005/8/layout/hierarchy6"/>
    <dgm:cxn modelId="{F06EF847-1E8A-41B2-8189-B79AA7ED5325}" type="presParOf" srcId="{6639AD6A-D01C-466E-9C81-F1DC2289AD1D}" destId="{A26E73C4-9237-4A97-BA2F-BEDE6A75D379}" srcOrd="0" destOrd="0" presId="urn:microsoft.com/office/officeart/2005/8/layout/hierarchy6"/>
    <dgm:cxn modelId="{54BB55A4-B59A-4457-86ED-EA5AF5DE7DDA}" type="presParOf" srcId="{6639AD6A-D01C-466E-9C81-F1DC2289AD1D}" destId="{BD5602FE-383A-48A7-A91B-D223DA0499F4}" srcOrd="1" destOrd="0" presId="urn:microsoft.com/office/officeart/2005/8/layout/hierarchy6"/>
    <dgm:cxn modelId="{EBE9AF3A-E9FD-468B-879F-8ECEC488E70F}" type="presParOf" srcId="{BD5602FE-383A-48A7-A91B-D223DA0499F4}" destId="{D69A9EB4-F1B8-4A42-ADC6-4D4693BC22FA}" srcOrd="0" destOrd="0" presId="urn:microsoft.com/office/officeart/2005/8/layout/hierarchy6"/>
    <dgm:cxn modelId="{C123D99B-E704-4FC7-BACD-9D69F9764781}" type="presParOf" srcId="{BD5602FE-383A-48A7-A91B-D223DA0499F4}" destId="{4CFE95F2-528D-4397-B84E-CE5FF6189447}" srcOrd="1" destOrd="0" presId="urn:microsoft.com/office/officeart/2005/8/layout/hierarchy6"/>
    <dgm:cxn modelId="{5B938BF5-F44F-484B-9FEC-549F5633736D}" type="presParOf" srcId="{4CFE95F2-528D-4397-B84E-CE5FF6189447}" destId="{B4D44180-CAFC-4FA1-8565-0F068C34B0A9}" srcOrd="0" destOrd="0" presId="urn:microsoft.com/office/officeart/2005/8/layout/hierarchy6"/>
    <dgm:cxn modelId="{7B357B43-CA61-407C-8693-BB270B42734C}" type="presParOf" srcId="{4CFE95F2-528D-4397-B84E-CE5FF6189447}" destId="{A86AB059-9296-417F-BF05-6852675BCBEC}" srcOrd="1" destOrd="0" presId="urn:microsoft.com/office/officeart/2005/8/layout/hierarchy6"/>
    <dgm:cxn modelId="{C66754B7-F435-4FE5-9895-2E0E9111BF4F}" type="presParOf" srcId="{A86AB059-9296-417F-BF05-6852675BCBEC}" destId="{406C113C-BE01-49AC-BC7F-893A561F34E3}" srcOrd="0" destOrd="0" presId="urn:microsoft.com/office/officeart/2005/8/layout/hierarchy6"/>
    <dgm:cxn modelId="{0B201C86-767C-4C60-BFF6-3E8D4E47FE1F}" type="presParOf" srcId="{A86AB059-9296-417F-BF05-6852675BCBEC}" destId="{B6AC6A1E-D69C-4A98-9741-C65A64568420}" srcOrd="1" destOrd="0" presId="urn:microsoft.com/office/officeart/2005/8/layout/hierarchy6"/>
    <dgm:cxn modelId="{F1F55977-9CA7-4013-9051-77B2B85C6CAF}" type="presParOf" srcId="{B6AC6A1E-D69C-4A98-9741-C65A64568420}" destId="{E14E51C2-5FA0-4445-AE6B-1DB2586A24F8}" srcOrd="0" destOrd="0" presId="urn:microsoft.com/office/officeart/2005/8/layout/hierarchy6"/>
    <dgm:cxn modelId="{92F172C6-690A-408C-9778-0438BFEFAE61}" type="presParOf" srcId="{B6AC6A1E-D69C-4A98-9741-C65A64568420}" destId="{635FC710-70A0-42A9-B6C3-5BF227902AB9}" srcOrd="1" destOrd="0" presId="urn:microsoft.com/office/officeart/2005/8/layout/hierarchy6"/>
    <dgm:cxn modelId="{BE4818CC-52C2-4BEF-A3CD-C4A510E484B8}" type="presParOf" srcId="{A86AB059-9296-417F-BF05-6852675BCBEC}" destId="{18042E33-9229-4DB1-8D7E-C1DD32308BFC}" srcOrd="2" destOrd="0" presId="urn:microsoft.com/office/officeart/2005/8/layout/hierarchy6"/>
    <dgm:cxn modelId="{CEFC5136-B969-49B2-9C58-BA8AA7EBEF3D}" type="presParOf" srcId="{A86AB059-9296-417F-BF05-6852675BCBEC}" destId="{EFA29614-7F82-4D05-9383-7642554C0ECE}" srcOrd="3" destOrd="0" presId="urn:microsoft.com/office/officeart/2005/8/layout/hierarchy6"/>
    <dgm:cxn modelId="{8989C7F9-C38C-441B-B104-CDA77E8E6BAE}" type="presParOf" srcId="{EFA29614-7F82-4D05-9383-7642554C0ECE}" destId="{2441E758-FD07-473C-AD9D-900309DA60AB}" srcOrd="0" destOrd="0" presId="urn:microsoft.com/office/officeart/2005/8/layout/hierarchy6"/>
    <dgm:cxn modelId="{E9D932E5-D06F-49A9-8D60-AFEEE3344D08}" type="presParOf" srcId="{EFA29614-7F82-4D05-9383-7642554C0ECE}" destId="{3C779DF7-7546-4A3A-91AD-1C4AB69F79B1}" srcOrd="1" destOrd="0" presId="urn:microsoft.com/office/officeart/2005/8/layout/hierarchy6"/>
    <dgm:cxn modelId="{77B1F6CE-D430-49AF-B1B3-9102F5C03744}" type="presParOf" srcId="{A86AB059-9296-417F-BF05-6852675BCBEC}" destId="{7106E025-EAF6-4DAD-9852-AACB7988C9BE}" srcOrd="4" destOrd="0" presId="urn:microsoft.com/office/officeart/2005/8/layout/hierarchy6"/>
    <dgm:cxn modelId="{3BB5D54A-F93D-4CDC-A724-6B6BC4268B90}" type="presParOf" srcId="{A86AB059-9296-417F-BF05-6852675BCBEC}" destId="{1D361054-E904-4172-9199-296CCAADBF6F}" srcOrd="5" destOrd="0" presId="urn:microsoft.com/office/officeart/2005/8/layout/hierarchy6"/>
    <dgm:cxn modelId="{0CC09984-DBE8-4D30-AD67-BCE6E5EEB931}" type="presParOf" srcId="{1D361054-E904-4172-9199-296CCAADBF6F}" destId="{B472CCEB-84A6-46AF-BA03-0BD1E55D1FE2}" srcOrd="0" destOrd="0" presId="urn:microsoft.com/office/officeart/2005/8/layout/hierarchy6"/>
    <dgm:cxn modelId="{4796D221-2D9F-4A00-B090-BF7E7DCE7F38}" type="presParOf" srcId="{1D361054-E904-4172-9199-296CCAADBF6F}" destId="{D090DE47-053C-4958-BB3B-9D8BDA7ACD7E}" srcOrd="1" destOrd="0" presId="urn:microsoft.com/office/officeart/2005/8/layout/hierarchy6"/>
    <dgm:cxn modelId="{EC66792F-02C0-463C-9D1C-B2A4E2BCF6F6}" type="presParOf" srcId="{BD5602FE-383A-48A7-A91B-D223DA0499F4}" destId="{68C1C649-8544-4316-B728-4F6B800DE867}" srcOrd="2" destOrd="0" presId="urn:microsoft.com/office/officeart/2005/8/layout/hierarchy6"/>
    <dgm:cxn modelId="{04F74B4B-3D86-4442-BD32-C554D875A756}" type="presParOf" srcId="{BD5602FE-383A-48A7-A91B-D223DA0499F4}" destId="{73F41737-D011-422E-8389-CC7731F5730F}" srcOrd="3" destOrd="0" presId="urn:microsoft.com/office/officeart/2005/8/layout/hierarchy6"/>
    <dgm:cxn modelId="{A8323033-2A26-49BD-A7C4-70DBDC295A64}" type="presParOf" srcId="{73F41737-D011-422E-8389-CC7731F5730F}" destId="{3F124307-17AC-4ECD-8767-8A2F440F1F59}" srcOrd="0" destOrd="0" presId="urn:microsoft.com/office/officeart/2005/8/layout/hierarchy6"/>
    <dgm:cxn modelId="{70524FC7-393E-4CE6-AAEA-EA0CDA6BC49A}" type="presParOf" srcId="{73F41737-D011-422E-8389-CC7731F5730F}" destId="{8C504FFA-1CBB-41AE-81DA-2FAE9F671C51}" srcOrd="1" destOrd="0" presId="urn:microsoft.com/office/officeart/2005/8/layout/hierarchy6"/>
    <dgm:cxn modelId="{F2131317-5C11-4DE2-B419-6A1FFF5BEC66}" type="presParOf" srcId="{BD5602FE-383A-48A7-A91B-D223DA0499F4}" destId="{05539623-0D96-4A5E-8ADF-897DE97A998E}" srcOrd="4" destOrd="0" presId="urn:microsoft.com/office/officeart/2005/8/layout/hierarchy6"/>
    <dgm:cxn modelId="{C1ACCFE9-15B7-463A-A3A9-2A084ACB3B8D}" type="presParOf" srcId="{BD5602FE-383A-48A7-A91B-D223DA0499F4}" destId="{7F9A92CC-AF20-4CB8-A7E4-D820E302B8FB}" srcOrd="5" destOrd="0" presId="urn:microsoft.com/office/officeart/2005/8/layout/hierarchy6"/>
    <dgm:cxn modelId="{1A9AF9F9-DEE7-429D-A4D8-301F6C37AA18}" type="presParOf" srcId="{7F9A92CC-AF20-4CB8-A7E4-D820E302B8FB}" destId="{EF7867EC-F16F-4A2B-A1F3-8AA40ED4A5C7}" srcOrd="0" destOrd="0" presId="urn:microsoft.com/office/officeart/2005/8/layout/hierarchy6"/>
    <dgm:cxn modelId="{F3F25B14-95A7-4AB6-8F74-3F7658448030}" type="presParOf" srcId="{7F9A92CC-AF20-4CB8-A7E4-D820E302B8FB}" destId="{85A84C87-CED8-4B4A-BFD6-160B0930182B}" srcOrd="1" destOrd="0" presId="urn:microsoft.com/office/officeart/2005/8/layout/hierarchy6"/>
    <dgm:cxn modelId="{305CB7F3-C109-4EA7-964D-B6E8BD577E7C}" type="presParOf" srcId="{C4A951A4-DEC9-448D-BBCF-000D5ABEA0B1}" destId="{0B4EED66-9925-4B1D-8619-10CABA2FCA53}" srcOrd="2" destOrd="0" presId="urn:microsoft.com/office/officeart/2005/8/layout/hierarchy6"/>
    <dgm:cxn modelId="{F2ED4AB5-7F51-43DA-AFB0-D566451B7249}" type="presParOf" srcId="{C4A951A4-DEC9-448D-BBCF-000D5ABEA0B1}" destId="{7EB619ED-1D6E-4779-9036-F03596AB5A28}" srcOrd="3" destOrd="0" presId="urn:microsoft.com/office/officeart/2005/8/layout/hierarchy6"/>
    <dgm:cxn modelId="{87C9ED5B-97B2-43FF-935E-BDB47F2DEFC3}" type="presParOf" srcId="{7EB619ED-1D6E-4779-9036-F03596AB5A28}" destId="{B8188868-25FF-4940-ACD8-8BD0610A11C3}" srcOrd="0" destOrd="0" presId="urn:microsoft.com/office/officeart/2005/8/layout/hierarchy6"/>
    <dgm:cxn modelId="{0158B8D0-D54A-492B-B301-B9845AFCCCE8}" type="presParOf" srcId="{7EB619ED-1D6E-4779-9036-F03596AB5A28}" destId="{4762D177-8EFE-4529-A08F-9F3D34ED8B60}" srcOrd="1" destOrd="0" presId="urn:microsoft.com/office/officeart/2005/8/layout/hierarchy6"/>
    <dgm:cxn modelId="{4CD3BB83-58E5-4566-B62A-F4DDD1A7ED5A}" type="presParOf" srcId="{4743EE1F-32EB-46F1-8A09-2DEAE91275AD}" destId="{FC776D0A-86A3-4EA4-9A3F-93C1FCA2F322}"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0769D-04EC-42DC-958B-B2E1BD61E40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CA"/>
        </a:p>
      </dgm:t>
    </dgm:pt>
    <dgm:pt modelId="{AA10FB57-39EB-4797-A45D-98FB0A7A7C88}">
      <dgm:prSet phldrT="[Text]"/>
      <dgm:spPr/>
      <dgm:t>
        <a:bodyPr/>
        <a:lstStyle/>
        <a:p>
          <a:r>
            <a:rPr lang="en-CA" dirty="0">
              <a:solidFill>
                <a:schemeClr val="bg1"/>
              </a:solidFill>
            </a:rPr>
            <a:t>Strategic Frame</a:t>
          </a:r>
        </a:p>
      </dgm:t>
    </dgm:pt>
    <dgm:pt modelId="{5011D09D-2AC0-4CF9-B570-2FC9C51F0306}" type="parTrans" cxnId="{F015B4A5-8C83-493E-898C-492871A895B4}">
      <dgm:prSet/>
      <dgm:spPr/>
      <dgm:t>
        <a:bodyPr/>
        <a:lstStyle/>
        <a:p>
          <a:endParaRPr lang="en-CA"/>
        </a:p>
      </dgm:t>
    </dgm:pt>
    <dgm:pt modelId="{3A81779E-0C24-41FB-AECF-BCE8840B042A}" type="sibTrans" cxnId="{F015B4A5-8C83-493E-898C-492871A895B4}">
      <dgm:prSet/>
      <dgm:spPr/>
      <dgm:t>
        <a:bodyPr/>
        <a:lstStyle/>
        <a:p>
          <a:endParaRPr lang="en-CA"/>
        </a:p>
      </dgm:t>
    </dgm:pt>
    <dgm:pt modelId="{7A474AE9-6045-4EC7-9C85-51D4E934A95A}">
      <dgm:prSet phldrT="[Text]"/>
      <dgm:spPr/>
      <dgm:t>
        <a:bodyPr/>
        <a:lstStyle/>
        <a:p>
          <a:r>
            <a:rPr lang="en-CA" dirty="0">
              <a:solidFill>
                <a:schemeClr val="bg1"/>
              </a:solidFill>
            </a:rPr>
            <a:t>Level 1 Capability</a:t>
          </a:r>
        </a:p>
      </dgm:t>
    </dgm:pt>
    <dgm:pt modelId="{C2CE7EE8-694E-4124-A4BD-0BA1302FF2A4}" type="parTrans" cxnId="{CC990EB0-A938-48F2-A5BB-CCE2D87A17C0}">
      <dgm:prSet/>
      <dgm:spPr/>
      <dgm:t>
        <a:bodyPr/>
        <a:lstStyle/>
        <a:p>
          <a:endParaRPr lang="en-CA"/>
        </a:p>
      </dgm:t>
    </dgm:pt>
    <dgm:pt modelId="{B2E11C55-491A-439C-B140-09B12BC802C2}" type="sibTrans" cxnId="{CC990EB0-A938-48F2-A5BB-CCE2D87A17C0}">
      <dgm:prSet/>
      <dgm:spPr/>
      <dgm:t>
        <a:bodyPr/>
        <a:lstStyle/>
        <a:p>
          <a:endParaRPr lang="en-CA"/>
        </a:p>
      </dgm:t>
    </dgm:pt>
    <dgm:pt modelId="{429B889E-6B25-4813-845E-72E5237A6E5B}">
      <dgm:prSet phldrT="[Text]"/>
      <dgm:spPr/>
      <dgm:t>
        <a:bodyPr/>
        <a:lstStyle/>
        <a:p>
          <a:r>
            <a:rPr lang="en-CA" dirty="0">
              <a:solidFill>
                <a:schemeClr val="bg1"/>
              </a:solidFill>
            </a:rPr>
            <a:t>Level 2 Capability a</a:t>
          </a:r>
        </a:p>
      </dgm:t>
    </dgm:pt>
    <dgm:pt modelId="{D3AC308D-D34A-49A7-8C83-A052A598AA50}" type="parTrans" cxnId="{047180C5-B3C9-4943-9A18-2C148ECA887E}">
      <dgm:prSet/>
      <dgm:spPr/>
      <dgm:t>
        <a:bodyPr/>
        <a:lstStyle/>
        <a:p>
          <a:endParaRPr lang="en-CA"/>
        </a:p>
      </dgm:t>
    </dgm:pt>
    <dgm:pt modelId="{4CDDD32B-07CA-4DAA-8D56-5EB73CCF3A00}" type="sibTrans" cxnId="{047180C5-B3C9-4943-9A18-2C148ECA887E}">
      <dgm:prSet/>
      <dgm:spPr/>
      <dgm:t>
        <a:bodyPr/>
        <a:lstStyle/>
        <a:p>
          <a:endParaRPr lang="en-CA"/>
        </a:p>
      </dgm:t>
    </dgm:pt>
    <dgm:pt modelId="{0278D2CA-7E67-4ADB-8C2F-CD31176A090E}">
      <dgm:prSet phldrT="[Text]"/>
      <dgm:spPr/>
      <dgm:t>
        <a:bodyPr/>
        <a:lstStyle/>
        <a:p>
          <a:r>
            <a:rPr lang="en-CA" dirty="0">
              <a:solidFill>
                <a:schemeClr val="bg1"/>
              </a:solidFill>
            </a:rPr>
            <a:t>Level 2 Capability b</a:t>
          </a:r>
        </a:p>
      </dgm:t>
    </dgm:pt>
    <dgm:pt modelId="{683DDC9F-9EBE-4E86-971B-603D200F53ED}" type="parTrans" cxnId="{C4B3A3B5-D3F7-407B-B974-B8A1D2723ECB}">
      <dgm:prSet/>
      <dgm:spPr/>
      <dgm:t>
        <a:bodyPr/>
        <a:lstStyle/>
        <a:p>
          <a:endParaRPr lang="en-CA"/>
        </a:p>
      </dgm:t>
    </dgm:pt>
    <dgm:pt modelId="{178DAA89-BE98-4FAF-98C1-9C6FA94C0FDA}" type="sibTrans" cxnId="{C4B3A3B5-D3F7-407B-B974-B8A1D2723ECB}">
      <dgm:prSet/>
      <dgm:spPr/>
      <dgm:t>
        <a:bodyPr/>
        <a:lstStyle/>
        <a:p>
          <a:endParaRPr lang="en-CA"/>
        </a:p>
      </dgm:t>
    </dgm:pt>
    <dgm:pt modelId="{72EC15DB-C059-4CD8-8387-6F5C194C079F}">
      <dgm:prSet phldrT="[Text]"/>
      <dgm:spPr/>
      <dgm:t>
        <a:bodyPr/>
        <a:lstStyle/>
        <a:p>
          <a:r>
            <a:rPr lang="en-CA" dirty="0">
              <a:solidFill>
                <a:schemeClr val="bg1"/>
              </a:solidFill>
            </a:rPr>
            <a:t>Level 1 Capability</a:t>
          </a:r>
        </a:p>
      </dgm:t>
    </dgm:pt>
    <dgm:pt modelId="{73611334-8195-436C-A22E-4444D7D156D4}" type="parTrans" cxnId="{B02585F9-964F-4B40-AF47-648EF9F39C22}">
      <dgm:prSet/>
      <dgm:spPr/>
      <dgm:t>
        <a:bodyPr/>
        <a:lstStyle/>
        <a:p>
          <a:endParaRPr lang="en-CA"/>
        </a:p>
      </dgm:t>
    </dgm:pt>
    <dgm:pt modelId="{DF2F4E2C-67FA-4343-B77A-E20C59FDD8D5}" type="sibTrans" cxnId="{B02585F9-964F-4B40-AF47-648EF9F39C22}">
      <dgm:prSet/>
      <dgm:spPr/>
      <dgm:t>
        <a:bodyPr/>
        <a:lstStyle/>
        <a:p>
          <a:endParaRPr lang="en-CA"/>
        </a:p>
      </dgm:t>
    </dgm:pt>
    <dgm:pt modelId="{5F867B43-F042-4282-8063-C133A8BA2CBF}">
      <dgm:prSet phldrT="[Text]"/>
      <dgm:spPr/>
      <dgm:t>
        <a:bodyPr/>
        <a:lstStyle/>
        <a:p>
          <a:r>
            <a:rPr lang="en-CA" dirty="0">
              <a:solidFill>
                <a:schemeClr val="bg1"/>
              </a:solidFill>
            </a:rPr>
            <a:t>Level 2 Capability c</a:t>
          </a:r>
        </a:p>
      </dgm:t>
    </dgm:pt>
    <dgm:pt modelId="{B7213241-8F67-41A0-AFDF-9250E1C78281}" type="parTrans" cxnId="{68CDABE7-A237-4CEB-8C03-10DA48D0A03E}">
      <dgm:prSet/>
      <dgm:spPr/>
      <dgm:t>
        <a:bodyPr/>
        <a:lstStyle/>
        <a:p>
          <a:endParaRPr lang="en-CA"/>
        </a:p>
      </dgm:t>
    </dgm:pt>
    <dgm:pt modelId="{EFB32747-5AD5-434E-84DC-F877363D533B}" type="sibTrans" cxnId="{68CDABE7-A237-4CEB-8C03-10DA48D0A03E}">
      <dgm:prSet/>
      <dgm:spPr/>
      <dgm:t>
        <a:bodyPr/>
        <a:lstStyle/>
        <a:p>
          <a:endParaRPr lang="en-CA"/>
        </a:p>
      </dgm:t>
    </dgm:pt>
    <dgm:pt modelId="{65C4F074-9AA7-4788-8275-019E1310229E}">
      <dgm:prSet phldrT="[Text]"/>
      <dgm:spPr/>
      <dgm:t>
        <a:bodyPr/>
        <a:lstStyle/>
        <a:p>
          <a:r>
            <a:rPr lang="en-CA" dirty="0">
              <a:solidFill>
                <a:schemeClr val="bg1"/>
              </a:solidFill>
            </a:rPr>
            <a:t>Level 3 Capability </a:t>
          </a:r>
          <a:r>
            <a:rPr lang="en-CA" dirty="0" err="1">
              <a:solidFill>
                <a:schemeClr val="bg1"/>
              </a:solidFill>
            </a:rPr>
            <a:t>a.a</a:t>
          </a:r>
          <a:endParaRPr lang="en-CA" dirty="0">
            <a:solidFill>
              <a:schemeClr val="bg1"/>
            </a:solidFill>
          </a:endParaRPr>
        </a:p>
      </dgm:t>
    </dgm:pt>
    <dgm:pt modelId="{605AFDD4-2ED3-4C11-BF01-CC536D38BA13}" type="parTrans" cxnId="{5C7DB0F8-9DAE-4D05-B1AE-460AD25B4B7E}">
      <dgm:prSet/>
      <dgm:spPr/>
      <dgm:t>
        <a:bodyPr/>
        <a:lstStyle/>
        <a:p>
          <a:endParaRPr lang="en-CA"/>
        </a:p>
      </dgm:t>
    </dgm:pt>
    <dgm:pt modelId="{C153E095-B2DF-46F0-B2E9-CA4AC728AA90}" type="sibTrans" cxnId="{5C7DB0F8-9DAE-4D05-B1AE-460AD25B4B7E}">
      <dgm:prSet/>
      <dgm:spPr/>
      <dgm:t>
        <a:bodyPr/>
        <a:lstStyle/>
        <a:p>
          <a:endParaRPr lang="en-CA"/>
        </a:p>
      </dgm:t>
    </dgm:pt>
    <dgm:pt modelId="{9AA53DE0-9973-4723-91CF-2D2BC56D7155}">
      <dgm:prSet/>
      <dgm:spPr/>
      <dgm:t>
        <a:bodyPr/>
        <a:lstStyle/>
        <a:p>
          <a:r>
            <a:rPr lang="en-CA" dirty="0">
              <a:solidFill>
                <a:schemeClr val="bg1"/>
              </a:solidFill>
            </a:rPr>
            <a:t>Level 3 Capability </a:t>
          </a:r>
          <a:r>
            <a:rPr lang="en-CA" dirty="0" err="1">
              <a:solidFill>
                <a:schemeClr val="bg1"/>
              </a:solidFill>
            </a:rPr>
            <a:t>a.b</a:t>
          </a:r>
          <a:endParaRPr lang="en-CA" dirty="0">
            <a:solidFill>
              <a:schemeClr val="bg1"/>
            </a:solidFill>
          </a:endParaRPr>
        </a:p>
      </dgm:t>
    </dgm:pt>
    <dgm:pt modelId="{30261722-2143-400E-8262-E613674B1761}" type="parTrans" cxnId="{48773472-E8DB-48A3-93C8-CE13BADCF902}">
      <dgm:prSet/>
      <dgm:spPr/>
      <dgm:t>
        <a:bodyPr/>
        <a:lstStyle/>
        <a:p>
          <a:endParaRPr lang="en-CA"/>
        </a:p>
      </dgm:t>
    </dgm:pt>
    <dgm:pt modelId="{3C2EA0F9-45FF-4BAB-B859-55E3547F6C19}" type="sibTrans" cxnId="{48773472-E8DB-48A3-93C8-CE13BADCF902}">
      <dgm:prSet/>
      <dgm:spPr/>
      <dgm:t>
        <a:bodyPr/>
        <a:lstStyle/>
        <a:p>
          <a:endParaRPr lang="en-CA"/>
        </a:p>
      </dgm:t>
    </dgm:pt>
    <dgm:pt modelId="{304DD286-1907-482E-908A-D1B79E0E745B}" type="pres">
      <dgm:prSet presAssocID="{B5F0769D-04EC-42DC-958B-B2E1BD61E409}" presName="mainComposite" presStyleCnt="0">
        <dgm:presLayoutVars>
          <dgm:chPref val="1"/>
          <dgm:dir/>
          <dgm:animOne val="branch"/>
          <dgm:animLvl val="lvl"/>
          <dgm:resizeHandles val="exact"/>
        </dgm:presLayoutVars>
      </dgm:prSet>
      <dgm:spPr/>
      <dgm:t>
        <a:bodyPr/>
        <a:lstStyle/>
        <a:p>
          <a:endParaRPr lang="en-CA"/>
        </a:p>
      </dgm:t>
    </dgm:pt>
    <dgm:pt modelId="{AB305A5E-EA61-4904-B396-74A917B9E10D}" type="pres">
      <dgm:prSet presAssocID="{B5F0769D-04EC-42DC-958B-B2E1BD61E409}" presName="hierFlow" presStyleCnt="0"/>
      <dgm:spPr/>
    </dgm:pt>
    <dgm:pt modelId="{ABB094F1-E91E-4C90-AD6B-2FFE87FB351C}" type="pres">
      <dgm:prSet presAssocID="{B5F0769D-04EC-42DC-958B-B2E1BD61E409}" presName="hierChild1" presStyleCnt="0">
        <dgm:presLayoutVars>
          <dgm:chPref val="1"/>
          <dgm:animOne val="branch"/>
          <dgm:animLvl val="lvl"/>
        </dgm:presLayoutVars>
      </dgm:prSet>
      <dgm:spPr/>
    </dgm:pt>
    <dgm:pt modelId="{C9CAFAB0-3765-4621-B1D0-D0B01CAC1509}" type="pres">
      <dgm:prSet presAssocID="{AA10FB57-39EB-4797-A45D-98FB0A7A7C88}" presName="Name14" presStyleCnt="0"/>
      <dgm:spPr/>
    </dgm:pt>
    <dgm:pt modelId="{6D6373A5-5508-4541-B0D3-ABF8E4D0E29F}" type="pres">
      <dgm:prSet presAssocID="{AA10FB57-39EB-4797-A45D-98FB0A7A7C88}" presName="level1Shape" presStyleLbl="node0" presStyleIdx="0" presStyleCnt="1" custLinFactNeighborX="291" custLinFactNeighborY="-1531">
        <dgm:presLayoutVars>
          <dgm:chPref val="3"/>
        </dgm:presLayoutVars>
      </dgm:prSet>
      <dgm:spPr/>
      <dgm:t>
        <a:bodyPr/>
        <a:lstStyle/>
        <a:p>
          <a:endParaRPr lang="en-CA"/>
        </a:p>
      </dgm:t>
    </dgm:pt>
    <dgm:pt modelId="{70939816-E6CB-4876-878D-9C2111AE1007}" type="pres">
      <dgm:prSet presAssocID="{AA10FB57-39EB-4797-A45D-98FB0A7A7C88}" presName="hierChild2" presStyleCnt="0"/>
      <dgm:spPr/>
    </dgm:pt>
    <dgm:pt modelId="{91DFD641-6F71-44D9-B6AC-6223A0EAA267}" type="pres">
      <dgm:prSet presAssocID="{C2CE7EE8-694E-4124-A4BD-0BA1302FF2A4}" presName="Name19" presStyleLbl="parChTrans1D2" presStyleIdx="0" presStyleCnt="2"/>
      <dgm:spPr/>
      <dgm:t>
        <a:bodyPr/>
        <a:lstStyle/>
        <a:p>
          <a:endParaRPr lang="en-CA"/>
        </a:p>
      </dgm:t>
    </dgm:pt>
    <dgm:pt modelId="{C182C548-AA8F-43F1-8310-1809003E27E2}" type="pres">
      <dgm:prSet presAssocID="{7A474AE9-6045-4EC7-9C85-51D4E934A95A}" presName="Name21" presStyleCnt="0"/>
      <dgm:spPr/>
    </dgm:pt>
    <dgm:pt modelId="{C650AB92-3518-431E-B6F1-16E114EF68F4}" type="pres">
      <dgm:prSet presAssocID="{7A474AE9-6045-4EC7-9C85-51D4E934A95A}" presName="level2Shape" presStyleLbl="node2" presStyleIdx="0" presStyleCnt="2"/>
      <dgm:spPr/>
      <dgm:t>
        <a:bodyPr/>
        <a:lstStyle/>
        <a:p>
          <a:endParaRPr lang="en-CA"/>
        </a:p>
      </dgm:t>
    </dgm:pt>
    <dgm:pt modelId="{B7ACD649-B417-4645-ACA7-7150E03FC9E1}" type="pres">
      <dgm:prSet presAssocID="{7A474AE9-6045-4EC7-9C85-51D4E934A95A}" presName="hierChild3" presStyleCnt="0"/>
      <dgm:spPr/>
    </dgm:pt>
    <dgm:pt modelId="{3F6103BA-A75D-42E9-B30B-C4D3E148EB45}" type="pres">
      <dgm:prSet presAssocID="{D3AC308D-D34A-49A7-8C83-A052A598AA50}" presName="Name19" presStyleLbl="parChTrans1D3" presStyleIdx="0" presStyleCnt="3"/>
      <dgm:spPr/>
      <dgm:t>
        <a:bodyPr/>
        <a:lstStyle/>
        <a:p>
          <a:endParaRPr lang="en-CA"/>
        </a:p>
      </dgm:t>
    </dgm:pt>
    <dgm:pt modelId="{80EC1072-705C-4196-8FF8-577BAF3AA25E}" type="pres">
      <dgm:prSet presAssocID="{429B889E-6B25-4813-845E-72E5237A6E5B}" presName="Name21" presStyleCnt="0"/>
      <dgm:spPr/>
    </dgm:pt>
    <dgm:pt modelId="{CA42DAB5-C77F-407D-B704-75EC00F7D1C4}" type="pres">
      <dgm:prSet presAssocID="{429B889E-6B25-4813-845E-72E5237A6E5B}" presName="level2Shape" presStyleLbl="node3" presStyleIdx="0" presStyleCnt="3"/>
      <dgm:spPr/>
      <dgm:t>
        <a:bodyPr/>
        <a:lstStyle/>
        <a:p>
          <a:endParaRPr lang="en-CA"/>
        </a:p>
      </dgm:t>
    </dgm:pt>
    <dgm:pt modelId="{497B265E-6CE9-4089-BFB6-9AA51EFB7002}" type="pres">
      <dgm:prSet presAssocID="{429B889E-6B25-4813-845E-72E5237A6E5B}" presName="hierChild3" presStyleCnt="0"/>
      <dgm:spPr/>
    </dgm:pt>
    <dgm:pt modelId="{F5297432-8454-46B4-9DEF-2876B2CDCA0D}" type="pres">
      <dgm:prSet presAssocID="{605AFDD4-2ED3-4C11-BF01-CC536D38BA13}" presName="Name19" presStyleLbl="parChTrans1D4" presStyleIdx="0" presStyleCnt="2"/>
      <dgm:spPr/>
      <dgm:t>
        <a:bodyPr/>
        <a:lstStyle/>
        <a:p>
          <a:endParaRPr lang="en-CA"/>
        </a:p>
      </dgm:t>
    </dgm:pt>
    <dgm:pt modelId="{D8DAB60B-FCC8-4B35-B20A-7463B194836A}" type="pres">
      <dgm:prSet presAssocID="{65C4F074-9AA7-4788-8275-019E1310229E}" presName="Name21" presStyleCnt="0"/>
      <dgm:spPr/>
    </dgm:pt>
    <dgm:pt modelId="{3455FEAE-3DDB-4D01-9AE8-64E7C58B4F6A}" type="pres">
      <dgm:prSet presAssocID="{65C4F074-9AA7-4788-8275-019E1310229E}" presName="level2Shape" presStyleLbl="node4" presStyleIdx="0" presStyleCnt="2"/>
      <dgm:spPr/>
      <dgm:t>
        <a:bodyPr/>
        <a:lstStyle/>
        <a:p>
          <a:endParaRPr lang="en-CA"/>
        </a:p>
      </dgm:t>
    </dgm:pt>
    <dgm:pt modelId="{DFDAB7FB-A8C7-4AB1-B0B7-7F874F826BBF}" type="pres">
      <dgm:prSet presAssocID="{65C4F074-9AA7-4788-8275-019E1310229E}" presName="hierChild3" presStyleCnt="0"/>
      <dgm:spPr/>
    </dgm:pt>
    <dgm:pt modelId="{4449286A-AC70-4A8C-B6A4-7475042A23C0}" type="pres">
      <dgm:prSet presAssocID="{30261722-2143-400E-8262-E613674B1761}" presName="Name19" presStyleLbl="parChTrans1D4" presStyleIdx="1" presStyleCnt="2"/>
      <dgm:spPr/>
      <dgm:t>
        <a:bodyPr/>
        <a:lstStyle/>
        <a:p>
          <a:endParaRPr lang="en-CA"/>
        </a:p>
      </dgm:t>
    </dgm:pt>
    <dgm:pt modelId="{75D394BC-B538-498E-9209-DE28480B0816}" type="pres">
      <dgm:prSet presAssocID="{9AA53DE0-9973-4723-91CF-2D2BC56D7155}" presName="Name21" presStyleCnt="0"/>
      <dgm:spPr/>
    </dgm:pt>
    <dgm:pt modelId="{9FB5230C-333E-4A7E-AA27-889C3BFE48A7}" type="pres">
      <dgm:prSet presAssocID="{9AA53DE0-9973-4723-91CF-2D2BC56D7155}" presName="level2Shape" presStyleLbl="node4" presStyleIdx="1" presStyleCnt="2"/>
      <dgm:spPr/>
      <dgm:t>
        <a:bodyPr/>
        <a:lstStyle/>
        <a:p>
          <a:endParaRPr lang="en-CA"/>
        </a:p>
      </dgm:t>
    </dgm:pt>
    <dgm:pt modelId="{5131168B-D371-4FA5-90A5-8172C83C69BC}" type="pres">
      <dgm:prSet presAssocID="{9AA53DE0-9973-4723-91CF-2D2BC56D7155}" presName="hierChild3" presStyleCnt="0"/>
      <dgm:spPr/>
    </dgm:pt>
    <dgm:pt modelId="{4739126B-381E-4F72-B3A3-180FA8771C6B}" type="pres">
      <dgm:prSet presAssocID="{683DDC9F-9EBE-4E86-971B-603D200F53ED}" presName="Name19" presStyleLbl="parChTrans1D3" presStyleIdx="1" presStyleCnt="3"/>
      <dgm:spPr/>
      <dgm:t>
        <a:bodyPr/>
        <a:lstStyle/>
        <a:p>
          <a:endParaRPr lang="en-CA"/>
        </a:p>
      </dgm:t>
    </dgm:pt>
    <dgm:pt modelId="{A268AD2D-A4AF-47A3-A337-3BFBB26A936F}" type="pres">
      <dgm:prSet presAssocID="{0278D2CA-7E67-4ADB-8C2F-CD31176A090E}" presName="Name21" presStyleCnt="0"/>
      <dgm:spPr/>
    </dgm:pt>
    <dgm:pt modelId="{6E4CA2C1-DA01-4E13-A658-D440E39B4677}" type="pres">
      <dgm:prSet presAssocID="{0278D2CA-7E67-4ADB-8C2F-CD31176A090E}" presName="level2Shape" presStyleLbl="node3" presStyleIdx="1" presStyleCnt="3"/>
      <dgm:spPr/>
      <dgm:t>
        <a:bodyPr/>
        <a:lstStyle/>
        <a:p>
          <a:endParaRPr lang="en-CA"/>
        </a:p>
      </dgm:t>
    </dgm:pt>
    <dgm:pt modelId="{9B6515EA-0C57-49FD-B0A5-73F9B511FC9A}" type="pres">
      <dgm:prSet presAssocID="{0278D2CA-7E67-4ADB-8C2F-CD31176A090E}" presName="hierChild3" presStyleCnt="0"/>
      <dgm:spPr/>
    </dgm:pt>
    <dgm:pt modelId="{A58FB922-0E67-4034-B5A3-761190839D0F}" type="pres">
      <dgm:prSet presAssocID="{B7213241-8F67-41A0-AFDF-9250E1C78281}" presName="Name19" presStyleLbl="parChTrans1D3" presStyleIdx="2" presStyleCnt="3"/>
      <dgm:spPr/>
      <dgm:t>
        <a:bodyPr/>
        <a:lstStyle/>
        <a:p>
          <a:endParaRPr lang="en-CA"/>
        </a:p>
      </dgm:t>
    </dgm:pt>
    <dgm:pt modelId="{69B4C2C7-3713-40A0-985A-B439D6035E10}" type="pres">
      <dgm:prSet presAssocID="{5F867B43-F042-4282-8063-C133A8BA2CBF}" presName="Name21" presStyleCnt="0"/>
      <dgm:spPr/>
    </dgm:pt>
    <dgm:pt modelId="{D4679E79-23F2-473D-9E85-5AD4E63EC561}" type="pres">
      <dgm:prSet presAssocID="{5F867B43-F042-4282-8063-C133A8BA2CBF}" presName="level2Shape" presStyleLbl="node3" presStyleIdx="2" presStyleCnt="3"/>
      <dgm:spPr/>
      <dgm:t>
        <a:bodyPr/>
        <a:lstStyle/>
        <a:p>
          <a:endParaRPr lang="en-CA"/>
        </a:p>
      </dgm:t>
    </dgm:pt>
    <dgm:pt modelId="{17199F29-835C-40FD-8745-72A567FEB14C}" type="pres">
      <dgm:prSet presAssocID="{5F867B43-F042-4282-8063-C133A8BA2CBF}" presName="hierChild3" presStyleCnt="0"/>
      <dgm:spPr/>
    </dgm:pt>
    <dgm:pt modelId="{750C8E90-2FC9-43CA-8824-CA0901ACB82B}" type="pres">
      <dgm:prSet presAssocID="{73611334-8195-436C-A22E-4444D7D156D4}" presName="Name19" presStyleLbl="parChTrans1D2" presStyleIdx="1" presStyleCnt="2"/>
      <dgm:spPr/>
      <dgm:t>
        <a:bodyPr/>
        <a:lstStyle/>
        <a:p>
          <a:endParaRPr lang="en-CA"/>
        </a:p>
      </dgm:t>
    </dgm:pt>
    <dgm:pt modelId="{9D94CE2B-3949-4F33-BCD3-96A4E1F65307}" type="pres">
      <dgm:prSet presAssocID="{72EC15DB-C059-4CD8-8387-6F5C194C079F}" presName="Name21" presStyleCnt="0"/>
      <dgm:spPr/>
    </dgm:pt>
    <dgm:pt modelId="{86135358-CCC9-4BAE-B372-48ADCAD3C873}" type="pres">
      <dgm:prSet presAssocID="{72EC15DB-C059-4CD8-8387-6F5C194C079F}" presName="level2Shape" presStyleLbl="node2" presStyleIdx="1" presStyleCnt="2"/>
      <dgm:spPr/>
      <dgm:t>
        <a:bodyPr/>
        <a:lstStyle/>
        <a:p>
          <a:endParaRPr lang="en-CA"/>
        </a:p>
      </dgm:t>
    </dgm:pt>
    <dgm:pt modelId="{7D2ACAB7-D0FD-4ACD-9423-ED17BD235776}" type="pres">
      <dgm:prSet presAssocID="{72EC15DB-C059-4CD8-8387-6F5C194C079F}" presName="hierChild3" presStyleCnt="0"/>
      <dgm:spPr/>
    </dgm:pt>
    <dgm:pt modelId="{20C498FE-7545-4D59-A3E6-8D59D27632D0}" type="pres">
      <dgm:prSet presAssocID="{B5F0769D-04EC-42DC-958B-B2E1BD61E409}" presName="bgShapesFlow" presStyleCnt="0"/>
      <dgm:spPr/>
    </dgm:pt>
  </dgm:ptLst>
  <dgm:cxnLst>
    <dgm:cxn modelId="{B02585F9-964F-4B40-AF47-648EF9F39C22}" srcId="{AA10FB57-39EB-4797-A45D-98FB0A7A7C88}" destId="{72EC15DB-C059-4CD8-8387-6F5C194C079F}" srcOrd="1" destOrd="0" parTransId="{73611334-8195-436C-A22E-4444D7D156D4}" sibTransId="{DF2F4E2C-67FA-4343-B77A-E20C59FDD8D5}"/>
    <dgm:cxn modelId="{B07C6A12-33BF-42CE-A2C0-A09662F083B5}" type="presOf" srcId="{0278D2CA-7E67-4ADB-8C2F-CD31176A090E}" destId="{6E4CA2C1-DA01-4E13-A658-D440E39B4677}" srcOrd="0" destOrd="0" presId="urn:microsoft.com/office/officeart/2005/8/layout/hierarchy6"/>
    <dgm:cxn modelId="{07746BD5-0317-457E-B77C-11C311A884EF}" type="presOf" srcId="{73611334-8195-436C-A22E-4444D7D156D4}" destId="{750C8E90-2FC9-43CA-8824-CA0901ACB82B}" srcOrd="0" destOrd="0" presId="urn:microsoft.com/office/officeart/2005/8/layout/hierarchy6"/>
    <dgm:cxn modelId="{5C7DB0F8-9DAE-4D05-B1AE-460AD25B4B7E}" srcId="{429B889E-6B25-4813-845E-72E5237A6E5B}" destId="{65C4F074-9AA7-4788-8275-019E1310229E}" srcOrd="0" destOrd="0" parTransId="{605AFDD4-2ED3-4C11-BF01-CC536D38BA13}" sibTransId="{C153E095-B2DF-46F0-B2E9-CA4AC728AA90}"/>
    <dgm:cxn modelId="{68CDABE7-A237-4CEB-8C03-10DA48D0A03E}" srcId="{7A474AE9-6045-4EC7-9C85-51D4E934A95A}" destId="{5F867B43-F042-4282-8063-C133A8BA2CBF}" srcOrd="2" destOrd="0" parTransId="{B7213241-8F67-41A0-AFDF-9250E1C78281}" sibTransId="{EFB32747-5AD5-434E-84DC-F877363D533B}"/>
    <dgm:cxn modelId="{55F23F73-E8BB-4ADF-82E5-6EBF9D49CA2A}" type="presOf" srcId="{683DDC9F-9EBE-4E86-971B-603D200F53ED}" destId="{4739126B-381E-4F72-B3A3-180FA8771C6B}" srcOrd="0" destOrd="0" presId="urn:microsoft.com/office/officeart/2005/8/layout/hierarchy6"/>
    <dgm:cxn modelId="{9CA10336-0960-4CE5-BBCC-C7F1FE63F556}" type="presOf" srcId="{429B889E-6B25-4813-845E-72E5237A6E5B}" destId="{CA42DAB5-C77F-407D-B704-75EC00F7D1C4}" srcOrd="0" destOrd="0" presId="urn:microsoft.com/office/officeart/2005/8/layout/hierarchy6"/>
    <dgm:cxn modelId="{A1564889-5A02-4F34-9992-9C7EFEFDCBA6}" type="presOf" srcId="{AA10FB57-39EB-4797-A45D-98FB0A7A7C88}" destId="{6D6373A5-5508-4541-B0D3-ABF8E4D0E29F}" srcOrd="0" destOrd="0" presId="urn:microsoft.com/office/officeart/2005/8/layout/hierarchy6"/>
    <dgm:cxn modelId="{27268B1B-BE72-488A-A94E-72BE0F7FB7E2}" type="presOf" srcId="{B7213241-8F67-41A0-AFDF-9250E1C78281}" destId="{A58FB922-0E67-4034-B5A3-761190839D0F}" srcOrd="0" destOrd="0" presId="urn:microsoft.com/office/officeart/2005/8/layout/hierarchy6"/>
    <dgm:cxn modelId="{8100F976-95D7-407F-8BCC-060A8BDA18CF}" type="presOf" srcId="{7A474AE9-6045-4EC7-9C85-51D4E934A95A}" destId="{C650AB92-3518-431E-B6F1-16E114EF68F4}" srcOrd="0" destOrd="0" presId="urn:microsoft.com/office/officeart/2005/8/layout/hierarchy6"/>
    <dgm:cxn modelId="{1F911AFD-DDA4-4FE7-9F51-DF7F9B90FFD7}" type="presOf" srcId="{B5F0769D-04EC-42DC-958B-B2E1BD61E409}" destId="{304DD286-1907-482E-908A-D1B79E0E745B}" srcOrd="0" destOrd="0" presId="urn:microsoft.com/office/officeart/2005/8/layout/hierarchy6"/>
    <dgm:cxn modelId="{CC990EB0-A938-48F2-A5BB-CCE2D87A17C0}" srcId="{AA10FB57-39EB-4797-A45D-98FB0A7A7C88}" destId="{7A474AE9-6045-4EC7-9C85-51D4E934A95A}" srcOrd="0" destOrd="0" parTransId="{C2CE7EE8-694E-4124-A4BD-0BA1302FF2A4}" sibTransId="{B2E11C55-491A-439C-B140-09B12BC802C2}"/>
    <dgm:cxn modelId="{2E846E5F-9FB2-4E2A-90F5-CBF473B0022C}" type="presOf" srcId="{D3AC308D-D34A-49A7-8C83-A052A598AA50}" destId="{3F6103BA-A75D-42E9-B30B-C4D3E148EB45}" srcOrd="0" destOrd="0" presId="urn:microsoft.com/office/officeart/2005/8/layout/hierarchy6"/>
    <dgm:cxn modelId="{C4B3A3B5-D3F7-407B-B974-B8A1D2723ECB}" srcId="{7A474AE9-6045-4EC7-9C85-51D4E934A95A}" destId="{0278D2CA-7E67-4ADB-8C2F-CD31176A090E}" srcOrd="1" destOrd="0" parTransId="{683DDC9F-9EBE-4E86-971B-603D200F53ED}" sibTransId="{178DAA89-BE98-4FAF-98C1-9C6FA94C0FDA}"/>
    <dgm:cxn modelId="{B7D2944B-F02C-4905-91DF-C4CBDD2980BD}" type="presOf" srcId="{30261722-2143-400E-8262-E613674B1761}" destId="{4449286A-AC70-4A8C-B6A4-7475042A23C0}" srcOrd="0" destOrd="0" presId="urn:microsoft.com/office/officeart/2005/8/layout/hierarchy6"/>
    <dgm:cxn modelId="{1CE15B33-DF62-42F8-849D-B32B04C66DF8}" type="presOf" srcId="{5F867B43-F042-4282-8063-C133A8BA2CBF}" destId="{D4679E79-23F2-473D-9E85-5AD4E63EC561}" srcOrd="0" destOrd="0" presId="urn:microsoft.com/office/officeart/2005/8/layout/hierarchy6"/>
    <dgm:cxn modelId="{262741D1-E8C6-4CBE-BDF7-C499422E47AE}" type="presOf" srcId="{C2CE7EE8-694E-4124-A4BD-0BA1302FF2A4}" destId="{91DFD641-6F71-44D9-B6AC-6223A0EAA267}" srcOrd="0" destOrd="0" presId="urn:microsoft.com/office/officeart/2005/8/layout/hierarchy6"/>
    <dgm:cxn modelId="{42E1CEDA-B432-4A14-907C-180E27064276}" type="presOf" srcId="{605AFDD4-2ED3-4C11-BF01-CC536D38BA13}" destId="{F5297432-8454-46B4-9DEF-2876B2CDCA0D}" srcOrd="0" destOrd="0" presId="urn:microsoft.com/office/officeart/2005/8/layout/hierarchy6"/>
    <dgm:cxn modelId="{F015B4A5-8C83-493E-898C-492871A895B4}" srcId="{B5F0769D-04EC-42DC-958B-B2E1BD61E409}" destId="{AA10FB57-39EB-4797-A45D-98FB0A7A7C88}" srcOrd="0" destOrd="0" parTransId="{5011D09D-2AC0-4CF9-B570-2FC9C51F0306}" sibTransId="{3A81779E-0C24-41FB-AECF-BCE8840B042A}"/>
    <dgm:cxn modelId="{6C0C5314-1F11-49B7-A78D-62AE5FB9822A}" type="presOf" srcId="{65C4F074-9AA7-4788-8275-019E1310229E}" destId="{3455FEAE-3DDB-4D01-9AE8-64E7C58B4F6A}" srcOrd="0" destOrd="0" presId="urn:microsoft.com/office/officeart/2005/8/layout/hierarchy6"/>
    <dgm:cxn modelId="{047180C5-B3C9-4943-9A18-2C148ECA887E}" srcId="{7A474AE9-6045-4EC7-9C85-51D4E934A95A}" destId="{429B889E-6B25-4813-845E-72E5237A6E5B}" srcOrd="0" destOrd="0" parTransId="{D3AC308D-D34A-49A7-8C83-A052A598AA50}" sibTransId="{4CDDD32B-07CA-4DAA-8D56-5EB73CCF3A00}"/>
    <dgm:cxn modelId="{DF82BC10-9E64-4C5F-A239-4B7472D626DE}" type="presOf" srcId="{9AA53DE0-9973-4723-91CF-2D2BC56D7155}" destId="{9FB5230C-333E-4A7E-AA27-889C3BFE48A7}" srcOrd="0" destOrd="0" presId="urn:microsoft.com/office/officeart/2005/8/layout/hierarchy6"/>
    <dgm:cxn modelId="{DC0AC5E4-9BCA-49B5-A9E8-C47D7C528E0A}" type="presOf" srcId="{72EC15DB-C059-4CD8-8387-6F5C194C079F}" destId="{86135358-CCC9-4BAE-B372-48ADCAD3C873}" srcOrd="0" destOrd="0" presId="urn:microsoft.com/office/officeart/2005/8/layout/hierarchy6"/>
    <dgm:cxn modelId="{48773472-E8DB-48A3-93C8-CE13BADCF902}" srcId="{429B889E-6B25-4813-845E-72E5237A6E5B}" destId="{9AA53DE0-9973-4723-91CF-2D2BC56D7155}" srcOrd="1" destOrd="0" parTransId="{30261722-2143-400E-8262-E613674B1761}" sibTransId="{3C2EA0F9-45FF-4BAB-B859-55E3547F6C19}"/>
    <dgm:cxn modelId="{0A16B651-8CD2-4218-8E3B-CC21E007E26E}" type="presParOf" srcId="{304DD286-1907-482E-908A-D1B79E0E745B}" destId="{AB305A5E-EA61-4904-B396-74A917B9E10D}" srcOrd="0" destOrd="0" presId="urn:microsoft.com/office/officeart/2005/8/layout/hierarchy6"/>
    <dgm:cxn modelId="{0744DA52-73BC-478D-9C47-BB3AC9E016EE}" type="presParOf" srcId="{AB305A5E-EA61-4904-B396-74A917B9E10D}" destId="{ABB094F1-E91E-4C90-AD6B-2FFE87FB351C}" srcOrd="0" destOrd="0" presId="urn:microsoft.com/office/officeart/2005/8/layout/hierarchy6"/>
    <dgm:cxn modelId="{8FE4624C-407A-4ABA-ADFE-87743D55CFEE}" type="presParOf" srcId="{ABB094F1-E91E-4C90-AD6B-2FFE87FB351C}" destId="{C9CAFAB0-3765-4621-B1D0-D0B01CAC1509}" srcOrd="0" destOrd="0" presId="urn:microsoft.com/office/officeart/2005/8/layout/hierarchy6"/>
    <dgm:cxn modelId="{3C6F653E-8250-4D33-BD33-96D9257A276D}" type="presParOf" srcId="{C9CAFAB0-3765-4621-B1D0-D0B01CAC1509}" destId="{6D6373A5-5508-4541-B0D3-ABF8E4D0E29F}" srcOrd="0" destOrd="0" presId="urn:microsoft.com/office/officeart/2005/8/layout/hierarchy6"/>
    <dgm:cxn modelId="{A3F06D76-CA05-4008-84C3-7DC33595C106}" type="presParOf" srcId="{C9CAFAB0-3765-4621-B1D0-D0B01CAC1509}" destId="{70939816-E6CB-4876-878D-9C2111AE1007}" srcOrd="1" destOrd="0" presId="urn:microsoft.com/office/officeart/2005/8/layout/hierarchy6"/>
    <dgm:cxn modelId="{D4B9EED3-1EC7-4E14-8A50-AF5D345EA053}" type="presParOf" srcId="{70939816-E6CB-4876-878D-9C2111AE1007}" destId="{91DFD641-6F71-44D9-B6AC-6223A0EAA267}" srcOrd="0" destOrd="0" presId="urn:microsoft.com/office/officeart/2005/8/layout/hierarchy6"/>
    <dgm:cxn modelId="{41AA04F5-CD36-4BCF-ACB3-7E838CBAE01B}" type="presParOf" srcId="{70939816-E6CB-4876-878D-9C2111AE1007}" destId="{C182C548-AA8F-43F1-8310-1809003E27E2}" srcOrd="1" destOrd="0" presId="urn:microsoft.com/office/officeart/2005/8/layout/hierarchy6"/>
    <dgm:cxn modelId="{29E383E6-BFEC-4CEA-AF0A-D5BA832DFBEF}" type="presParOf" srcId="{C182C548-AA8F-43F1-8310-1809003E27E2}" destId="{C650AB92-3518-431E-B6F1-16E114EF68F4}" srcOrd="0" destOrd="0" presId="urn:microsoft.com/office/officeart/2005/8/layout/hierarchy6"/>
    <dgm:cxn modelId="{5ED0B314-D7E9-4093-B7B8-6C7900485A0B}" type="presParOf" srcId="{C182C548-AA8F-43F1-8310-1809003E27E2}" destId="{B7ACD649-B417-4645-ACA7-7150E03FC9E1}" srcOrd="1" destOrd="0" presId="urn:microsoft.com/office/officeart/2005/8/layout/hierarchy6"/>
    <dgm:cxn modelId="{1D27D2CE-7810-44CE-9006-61418A276113}" type="presParOf" srcId="{B7ACD649-B417-4645-ACA7-7150E03FC9E1}" destId="{3F6103BA-A75D-42E9-B30B-C4D3E148EB45}" srcOrd="0" destOrd="0" presId="urn:microsoft.com/office/officeart/2005/8/layout/hierarchy6"/>
    <dgm:cxn modelId="{ECF24E78-DE4E-4EF5-9ACD-346D44EFA1BA}" type="presParOf" srcId="{B7ACD649-B417-4645-ACA7-7150E03FC9E1}" destId="{80EC1072-705C-4196-8FF8-577BAF3AA25E}" srcOrd="1" destOrd="0" presId="urn:microsoft.com/office/officeart/2005/8/layout/hierarchy6"/>
    <dgm:cxn modelId="{F1C2A284-ED24-41F6-AC47-89725A6EA870}" type="presParOf" srcId="{80EC1072-705C-4196-8FF8-577BAF3AA25E}" destId="{CA42DAB5-C77F-407D-B704-75EC00F7D1C4}" srcOrd="0" destOrd="0" presId="urn:microsoft.com/office/officeart/2005/8/layout/hierarchy6"/>
    <dgm:cxn modelId="{B1C9EA1C-0292-4350-99C8-7EF513BC63A1}" type="presParOf" srcId="{80EC1072-705C-4196-8FF8-577BAF3AA25E}" destId="{497B265E-6CE9-4089-BFB6-9AA51EFB7002}" srcOrd="1" destOrd="0" presId="urn:microsoft.com/office/officeart/2005/8/layout/hierarchy6"/>
    <dgm:cxn modelId="{49D126DD-8205-430A-9361-2DCC775712F4}" type="presParOf" srcId="{497B265E-6CE9-4089-BFB6-9AA51EFB7002}" destId="{F5297432-8454-46B4-9DEF-2876B2CDCA0D}" srcOrd="0" destOrd="0" presId="urn:microsoft.com/office/officeart/2005/8/layout/hierarchy6"/>
    <dgm:cxn modelId="{143240E0-CA6F-4A38-9414-839E45798C28}" type="presParOf" srcId="{497B265E-6CE9-4089-BFB6-9AA51EFB7002}" destId="{D8DAB60B-FCC8-4B35-B20A-7463B194836A}" srcOrd="1" destOrd="0" presId="urn:microsoft.com/office/officeart/2005/8/layout/hierarchy6"/>
    <dgm:cxn modelId="{E5D2B73F-9A38-412B-96FF-82C839ECDCBA}" type="presParOf" srcId="{D8DAB60B-FCC8-4B35-B20A-7463B194836A}" destId="{3455FEAE-3DDB-4D01-9AE8-64E7C58B4F6A}" srcOrd="0" destOrd="0" presId="urn:microsoft.com/office/officeart/2005/8/layout/hierarchy6"/>
    <dgm:cxn modelId="{865561D3-0339-4032-9621-C5331761EEE7}" type="presParOf" srcId="{D8DAB60B-FCC8-4B35-B20A-7463B194836A}" destId="{DFDAB7FB-A8C7-4AB1-B0B7-7F874F826BBF}" srcOrd="1" destOrd="0" presId="urn:microsoft.com/office/officeart/2005/8/layout/hierarchy6"/>
    <dgm:cxn modelId="{6CBE2D59-38FF-47D2-ABB4-E9B8345E12B2}" type="presParOf" srcId="{497B265E-6CE9-4089-BFB6-9AA51EFB7002}" destId="{4449286A-AC70-4A8C-B6A4-7475042A23C0}" srcOrd="2" destOrd="0" presId="urn:microsoft.com/office/officeart/2005/8/layout/hierarchy6"/>
    <dgm:cxn modelId="{E983340B-EC34-40BE-AFD7-F95F1DB135E2}" type="presParOf" srcId="{497B265E-6CE9-4089-BFB6-9AA51EFB7002}" destId="{75D394BC-B538-498E-9209-DE28480B0816}" srcOrd="3" destOrd="0" presId="urn:microsoft.com/office/officeart/2005/8/layout/hierarchy6"/>
    <dgm:cxn modelId="{36A11603-AB98-4115-BC22-5C86735FE1FF}" type="presParOf" srcId="{75D394BC-B538-498E-9209-DE28480B0816}" destId="{9FB5230C-333E-4A7E-AA27-889C3BFE48A7}" srcOrd="0" destOrd="0" presId="urn:microsoft.com/office/officeart/2005/8/layout/hierarchy6"/>
    <dgm:cxn modelId="{622A4C01-D467-42C2-9F50-9CC58FA536B8}" type="presParOf" srcId="{75D394BC-B538-498E-9209-DE28480B0816}" destId="{5131168B-D371-4FA5-90A5-8172C83C69BC}" srcOrd="1" destOrd="0" presId="urn:microsoft.com/office/officeart/2005/8/layout/hierarchy6"/>
    <dgm:cxn modelId="{CB4DCF86-8E87-4321-BEAC-1EC9898CC18B}" type="presParOf" srcId="{B7ACD649-B417-4645-ACA7-7150E03FC9E1}" destId="{4739126B-381E-4F72-B3A3-180FA8771C6B}" srcOrd="2" destOrd="0" presId="urn:microsoft.com/office/officeart/2005/8/layout/hierarchy6"/>
    <dgm:cxn modelId="{A36CB7C7-D9A1-4105-9B09-B667339C64F2}" type="presParOf" srcId="{B7ACD649-B417-4645-ACA7-7150E03FC9E1}" destId="{A268AD2D-A4AF-47A3-A337-3BFBB26A936F}" srcOrd="3" destOrd="0" presId="urn:microsoft.com/office/officeart/2005/8/layout/hierarchy6"/>
    <dgm:cxn modelId="{907AEDD8-573B-4FC6-B15F-2181CBA9FABF}" type="presParOf" srcId="{A268AD2D-A4AF-47A3-A337-3BFBB26A936F}" destId="{6E4CA2C1-DA01-4E13-A658-D440E39B4677}" srcOrd="0" destOrd="0" presId="urn:microsoft.com/office/officeart/2005/8/layout/hierarchy6"/>
    <dgm:cxn modelId="{6FD86BBE-181C-4080-B6F5-1AC254EC000F}" type="presParOf" srcId="{A268AD2D-A4AF-47A3-A337-3BFBB26A936F}" destId="{9B6515EA-0C57-49FD-B0A5-73F9B511FC9A}" srcOrd="1" destOrd="0" presId="urn:microsoft.com/office/officeart/2005/8/layout/hierarchy6"/>
    <dgm:cxn modelId="{ECADDC0A-9040-4834-8C0F-21DA65DAEC8F}" type="presParOf" srcId="{B7ACD649-B417-4645-ACA7-7150E03FC9E1}" destId="{A58FB922-0E67-4034-B5A3-761190839D0F}" srcOrd="4" destOrd="0" presId="urn:microsoft.com/office/officeart/2005/8/layout/hierarchy6"/>
    <dgm:cxn modelId="{8EB6CAED-559A-4617-85FD-131CE3BC063C}" type="presParOf" srcId="{B7ACD649-B417-4645-ACA7-7150E03FC9E1}" destId="{69B4C2C7-3713-40A0-985A-B439D6035E10}" srcOrd="5" destOrd="0" presId="urn:microsoft.com/office/officeart/2005/8/layout/hierarchy6"/>
    <dgm:cxn modelId="{8CF67C48-CA7C-4E26-A8A4-0F2BAD4BE91D}" type="presParOf" srcId="{69B4C2C7-3713-40A0-985A-B439D6035E10}" destId="{D4679E79-23F2-473D-9E85-5AD4E63EC561}" srcOrd="0" destOrd="0" presId="urn:microsoft.com/office/officeart/2005/8/layout/hierarchy6"/>
    <dgm:cxn modelId="{B37919B5-9C47-426E-B5A5-FBFB5CB3F29E}" type="presParOf" srcId="{69B4C2C7-3713-40A0-985A-B439D6035E10}" destId="{17199F29-835C-40FD-8745-72A567FEB14C}" srcOrd="1" destOrd="0" presId="urn:microsoft.com/office/officeart/2005/8/layout/hierarchy6"/>
    <dgm:cxn modelId="{1DAD0D50-09EE-494B-8123-3B260433DC0B}" type="presParOf" srcId="{70939816-E6CB-4876-878D-9C2111AE1007}" destId="{750C8E90-2FC9-43CA-8824-CA0901ACB82B}" srcOrd="2" destOrd="0" presId="urn:microsoft.com/office/officeart/2005/8/layout/hierarchy6"/>
    <dgm:cxn modelId="{4AD7C709-458C-47EE-B21E-9EC6D732EFFB}" type="presParOf" srcId="{70939816-E6CB-4876-878D-9C2111AE1007}" destId="{9D94CE2B-3949-4F33-BCD3-96A4E1F65307}" srcOrd="3" destOrd="0" presId="urn:microsoft.com/office/officeart/2005/8/layout/hierarchy6"/>
    <dgm:cxn modelId="{5DD54F0F-6DF0-401A-BD19-C116362598AE}" type="presParOf" srcId="{9D94CE2B-3949-4F33-BCD3-96A4E1F65307}" destId="{86135358-CCC9-4BAE-B372-48ADCAD3C873}" srcOrd="0" destOrd="0" presId="urn:microsoft.com/office/officeart/2005/8/layout/hierarchy6"/>
    <dgm:cxn modelId="{24B838FF-5432-46AB-B1D7-77DA785A743B}" type="presParOf" srcId="{9D94CE2B-3949-4F33-BCD3-96A4E1F65307}" destId="{7D2ACAB7-D0FD-4ACD-9423-ED17BD235776}" srcOrd="1" destOrd="0" presId="urn:microsoft.com/office/officeart/2005/8/layout/hierarchy6"/>
    <dgm:cxn modelId="{322C0417-1FF6-4A33-969A-6CCCD05BEC90}" type="presParOf" srcId="{304DD286-1907-482E-908A-D1B79E0E745B}" destId="{20C498FE-7545-4D59-A3E6-8D59D27632D0}" srcOrd="1" destOrd="0" presId="urn:microsoft.com/office/officeart/2005/8/layout/hierarchy6"/>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C0DE4-4282-4E8C-AFB3-6D868B9C9C3A}">
      <dsp:nvSpPr>
        <dsp:cNvPr id="0" name=""/>
        <dsp:cNvSpPr/>
      </dsp:nvSpPr>
      <dsp:spPr>
        <a:xfrm>
          <a:off x="286356" y="1028527"/>
          <a:ext cx="1133640" cy="990944"/>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CA" sz="700" kern="1200" dirty="0" smtClean="0">
              <a:solidFill>
                <a:schemeClr val="tx2"/>
              </a:solidFill>
            </a:rPr>
            <a:t>Review application for loan</a:t>
          </a:r>
          <a:endParaRPr lang="en-CA" sz="700" kern="1200" dirty="0">
            <a:solidFill>
              <a:schemeClr val="tx2"/>
            </a:solidFill>
          </a:endParaRPr>
        </a:p>
      </dsp:txBody>
      <dsp:txXfrm>
        <a:off x="569766" y="1177169"/>
        <a:ext cx="552650" cy="693660"/>
      </dsp:txXfrm>
    </dsp:sp>
    <dsp:sp modelId="{DD1B48BF-3C70-443B-A4B4-BEE1AF44B3F2}">
      <dsp:nvSpPr>
        <dsp:cNvPr id="0" name=""/>
        <dsp:cNvSpPr/>
      </dsp:nvSpPr>
      <dsp:spPr>
        <a:xfrm>
          <a:off x="2946" y="1240589"/>
          <a:ext cx="566820" cy="56682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 </a:t>
          </a:r>
          <a:endParaRPr lang="en-CA" sz="3600" kern="1200" dirty="0"/>
        </a:p>
      </dsp:txBody>
      <dsp:txXfrm>
        <a:off x="85955" y="1323598"/>
        <a:ext cx="400802" cy="400802"/>
      </dsp:txXfrm>
    </dsp:sp>
    <dsp:sp modelId="{6D4031F7-3661-4DAB-A563-6CEDD6D78333}">
      <dsp:nvSpPr>
        <dsp:cNvPr id="0" name=""/>
        <dsp:cNvSpPr/>
      </dsp:nvSpPr>
      <dsp:spPr>
        <a:xfrm>
          <a:off x="1774259" y="1028527"/>
          <a:ext cx="1133640" cy="990944"/>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CA" sz="700" kern="1200" dirty="0" smtClean="0">
              <a:solidFill>
                <a:schemeClr val="tx2"/>
              </a:solidFill>
            </a:rPr>
            <a:t>Determine credit score</a:t>
          </a:r>
          <a:endParaRPr lang="en-CA" sz="700" kern="1200" dirty="0">
            <a:solidFill>
              <a:schemeClr val="tx2"/>
            </a:solidFill>
          </a:endParaRPr>
        </a:p>
      </dsp:txBody>
      <dsp:txXfrm>
        <a:off x="2057670" y="1177169"/>
        <a:ext cx="552650" cy="693660"/>
      </dsp:txXfrm>
    </dsp:sp>
    <dsp:sp modelId="{EE0CB2D5-8F9C-4F32-A138-279E25A36C58}">
      <dsp:nvSpPr>
        <dsp:cNvPr id="0" name=""/>
        <dsp:cNvSpPr/>
      </dsp:nvSpPr>
      <dsp:spPr>
        <a:xfrm>
          <a:off x="1490849" y="1240589"/>
          <a:ext cx="566820" cy="56682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 </a:t>
          </a:r>
          <a:endParaRPr lang="en-CA" sz="3600" kern="1200" dirty="0"/>
        </a:p>
      </dsp:txBody>
      <dsp:txXfrm>
        <a:off x="1573858" y="1323598"/>
        <a:ext cx="400802" cy="400802"/>
      </dsp:txXfrm>
    </dsp:sp>
    <dsp:sp modelId="{1CA5BF4F-823B-420D-B612-0268E6DD2DE4}">
      <dsp:nvSpPr>
        <dsp:cNvPr id="0" name=""/>
        <dsp:cNvSpPr/>
      </dsp:nvSpPr>
      <dsp:spPr>
        <a:xfrm>
          <a:off x="3262163" y="1028527"/>
          <a:ext cx="1133640" cy="990944"/>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CA" sz="700" kern="1200" dirty="0" smtClean="0">
              <a:solidFill>
                <a:schemeClr val="tx2"/>
              </a:solidFill>
            </a:rPr>
            <a:t>Decide credit worthiness</a:t>
          </a:r>
          <a:endParaRPr lang="en-CA" sz="700" kern="1200" dirty="0">
            <a:solidFill>
              <a:schemeClr val="tx2"/>
            </a:solidFill>
          </a:endParaRPr>
        </a:p>
      </dsp:txBody>
      <dsp:txXfrm>
        <a:off x="3545573" y="1177169"/>
        <a:ext cx="552650" cy="693660"/>
      </dsp:txXfrm>
    </dsp:sp>
    <dsp:sp modelId="{FB374DDD-58FB-4763-B061-8E30CC471614}">
      <dsp:nvSpPr>
        <dsp:cNvPr id="0" name=""/>
        <dsp:cNvSpPr/>
      </dsp:nvSpPr>
      <dsp:spPr>
        <a:xfrm>
          <a:off x="2978753" y="1240589"/>
          <a:ext cx="566820" cy="56682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 </a:t>
          </a:r>
          <a:endParaRPr lang="en-CA" sz="3600" kern="1200" dirty="0"/>
        </a:p>
      </dsp:txBody>
      <dsp:txXfrm>
        <a:off x="3061762" y="1323598"/>
        <a:ext cx="400802" cy="400802"/>
      </dsp:txXfrm>
    </dsp:sp>
    <dsp:sp modelId="{796E9058-CA11-4D66-BFCE-7C302824EFD6}">
      <dsp:nvSpPr>
        <dsp:cNvPr id="0" name=""/>
        <dsp:cNvSpPr/>
      </dsp:nvSpPr>
      <dsp:spPr>
        <a:xfrm>
          <a:off x="4750067" y="1028527"/>
          <a:ext cx="1133640" cy="990944"/>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CA" sz="700" kern="1200" dirty="0" smtClean="0">
              <a:solidFill>
                <a:schemeClr val="tx2"/>
              </a:solidFill>
            </a:rPr>
            <a:t>Approve loan</a:t>
          </a:r>
          <a:endParaRPr lang="en-CA" sz="700" kern="1200" dirty="0">
            <a:solidFill>
              <a:schemeClr val="tx2"/>
            </a:solidFill>
          </a:endParaRPr>
        </a:p>
      </dsp:txBody>
      <dsp:txXfrm>
        <a:off x="5033477" y="1177169"/>
        <a:ext cx="552650" cy="693660"/>
      </dsp:txXfrm>
    </dsp:sp>
    <dsp:sp modelId="{E5AFB52C-1F96-4163-9E4C-C1E3DA8027F7}">
      <dsp:nvSpPr>
        <dsp:cNvPr id="0" name=""/>
        <dsp:cNvSpPr/>
      </dsp:nvSpPr>
      <dsp:spPr>
        <a:xfrm>
          <a:off x="4466656" y="1240589"/>
          <a:ext cx="566820" cy="56682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CA" sz="3600" kern="1200" dirty="0"/>
        </a:p>
      </dsp:txBody>
      <dsp:txXfrm>
        <a:off x="4549665" y="1323598"/>
        <a:ext cx="400802" cy="40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B2092-C6F9-403C-A771-838917D83204}">
      <dsp:nvSpPr>
        <dsp:cNvPr id="0" name=""/>
        <dsp:cNvSpPr/>
      </dsp:nvSpPr>
      <dsp:spPr>
        <a:xfrm>
          <a:off x="2738143" y="120601"/>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a:t>Value Chain</a:t>
          </a:r>
          <a:endParaRPr lang="en-CA" sz="800" kern="1200" dirty="0"/>
        </a:p>
      </dsp:txBody>
      <dsp:txXfrm>
        <a:off x="2754580" y="137038"/>
        <a:ext cx="808933" cy="528331"/>
      </dsp:txXfrm>
    </dsp:sp>
    <dsp:sp modelId="{4B38C7C2-2DE6-4647-AB3C-C35AD4D7672A}">
      <dsp:nvSpPr>
        <dsp:cNvPr id="0" name=""/>
        <dsp:cNvSpPr/>
      </dsp:nvSpPr>
      <dsp:spPr>
        <a:xfrm>
          <a:off x="2611872" y="681806"/>
          <a:ext cx="547175" cy="224482"/>
        </a:xfrm>
        <a:custGeom>
          <a:avLst/>
          <a:gdLst/>
          <a:ahLst/>
          <a:cxnLst/>
          <a:rect l="0" t="0" r="0" b="0"/>
          <a:pathLst>
            <a:path>
              <a:moveTo>
                <a:pt x="547175" y="0"/>
              </a:moveTo>
              <a:lnTo>
                <a:pt x="547175" y="112241"/>
              </a:lnTo>
              <a:lnTo>
                <a:pt x="0" y="112241"/>
              </a:lnTo>
              <a:lnTo>
                <a:pt x="0" y="22448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E73C4-9237-4A97-BA2F-BEDE6A75D379}">
      <dsp:nvSpPr>
        <dsp:cNvPr id="0" name=""/>
        <dsp:cNvSpPr/>
      </dsp:nvSpPr>
      <dsp:spPr>
        <a:xfrm>
          <a:off x="2190968" y="906288"/>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Level1 Process (Value Stream) </a:t>
          </a:r>
        </a:p>
      </dsp:txBody>
      <dsp:txXfrm>
        <a:off x="2207405" y="922725"/>
        <a:ext cx="808933" cy="528331"/>
      </dsp:txXfrm>
    </dsp:sp>
    <dsp:sp modelId="{D69A9EB4-F1B8-4A42-ADC6-4D4693BC22FA}">
      <dsp:nvSpPr>
        <dsp:cNvPr id="0" name=""/>
        <dsp:cNvSpPr/>
      </dsp:nvSpPr>
      <dsp:spPr>
        <a:xfrm>
          <a:off x="1517522" y="1467493"/>
          <a:ext cx="1094350" cy="224482"/>
        </a:xfrm>
        <a:custGeom>
          <a:avLst/>
          <a:gdLst/>
          <a:ahLst/>
          <a:cxnLst/>
          <a:rect l="0" t="0" r="0" b="0"/>
          <a:pathLst>
            <a:path>
              <a:moveTo>
                <a:pt x="1094350" y="0"/>
              </a:moveTo>
              <a:lnTo>
                <a:pt x="1094350" y="112241"/>
              </a:lnTo>
              <a:lnTo>
                <a:pt x="0" y="112241"/>
              </a:lnTo>
              <a:lnTo>
                <a:pt x="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44180-CAFC-4FA1-8565-0F068C34B0A9}">
      <dsp:nvSpPr>
        <dsp:cNvPr id="0" name=""/>
        <dsp:cNvSpPr/>
      </dsp:nvSpPr>
      <dsp:spPr>
        <a:xfrm>
          <a:off x="1096618" y="1691976"/>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2 </a:t>
          </a:r>
          <a:r>
            <a:rPr lang="en-CA" sz="800" kern="1200"/>
            <a:t>Process 1.1</a:t>
          </a:r>
          <a:endParaRPr lang="en-CA" sz="800" kern="1200" dirty="0"/>
        </a:p>
      </dsp:txBody>
      <dsp:txXfrm>
        <a:off x="1113055" y="1708413"/>
        <a:ext cx="808933" cy="528331"/>
      </dsp:txXfrm>
    </dsp:sp>
    <dsp:sp modelId="{406C113C-BE01-49AC-BC7F-893A561F34E3}">
      <dsp:nvSpPr>
        <dsp:cNvPr id="0" name=""/>
        <dsp:cNvSpPr/>
      </dsp:nvSpPr>
      <dsp:spPr>
        <a:xfrm>
          <a:off x="423172" y="2253181"/>
          <a:ext cx="1094350" cy="224482"/>
        </a:xfrm>
        <a:custGeom>
          <a:avLst/>
          <a:gdLst/>
          <a:ahLst/>
          <a:cxnLst/>
          <a:rect l="0" t="0" r="0" b="0"/>
          <a:pathLst>
            <a:path>
              <a:moveTo>
                <a:pt x="1094350" y="0"/>
              </a:moveTo>
              <a:lnTo>
                <a:pt x="1094350" y="112241"/>
              </a:lnTo>
              <a:lnTo>
                <a:pt x="0" y="112241"/>
              </a:lnTo>
              <a:lnTo>
                <a:pt x="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4E51C2-5FA0-4445-AE6B-1DB2586A24F8}">
      <dsp:nvSpPr>
        <dsp:cNvPr id="0" name=""/>
        <dsp:cNvSpPr/>
      </dsp:nvSpPr>
      <dsp:spPr>
        <a:xfrm>
          <a:off x="2268" y="2477663"/>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3 </a:t>
          </a:r>
          <a:r>
            <a:rPr lang="en-CA" sz="800" kern="1200"/>
            <a:t>Process 1.1.1</a:t>
          </a:r>
          <a:endParaRPr lang="en-CA" sz="800" kern="1200" dirty="0"/>
        </a:p>
      </dsp:txBody>
      <dsp:txXfrm>
        <a:off x="18705" y="2494100"/>
        <a:ext cx="808933" cy="528331"/>
      </dsp:txXfrm>
    </dsp:sp>
    <dsp:sp modelId="{18042E33-9229-4DB1-8D7E-C1DD32308BFC}">
      <dsp:nvSpPr>
        <dsp:cNvPr id="0" name=""/>
        <dsp:cNvSpPr/>
      </dsp:nvSpPr>
      <dsp:spPr>
        <a:xfrm>
          <a:off x="1471802" y="2253181"/>
          <a:ext cx="91440" cy="224482"/>
        </a:xfrm>
        <a:custGeom>
          <a:avLst/>
          <a:gdLst/>
          <a:ahLst/>
          <a:cxnLst/>
          <a:rect l="0" t="0" r="0" b="0"/>
          <a:pathLst>
            <a:path>
              <a:moveTo>
                <a:pt x="45720" y="0"/>
              </a:moveTo>
              <a:lnTo>
                <a:pt x="4572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1E758-FD07-473C-AD9D-900309DA60AB}">
      <dsp:nvSpPr>
        <dsp:cNvPr id="0" name=""/>
        <dsp:cNvSpPr/>
      </dsp:nvSpPr>
      <dsp:spPr>
        <a:xfrm>
          <a:off x="1096618" y="2477663"/>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3 </a:t>
          </a:r>
          <a:r>
            <a:rPr lang="en-CA" sz="800" kern="1200"/>
            <a:t>Process 1.1.2</a:t>
          </a:r>
          <a:endParaRPr lang="en-CA" sz="800" kern="1200" dirty="0"/>
        </a:p>
      </dsp:txBody>
      <dsp:txXfrm>
        <a:off x="1113055" y="2494100"/>
        <a:ext cx="808933" cy="528331"/>
      </dsp:txXfrm>
    </dsp:sp>
    <dsp:sp modelId="{7106E025-EAF6-4DAD-9852-AACB7988C9BE}">
      <dsp:nvSpPr>
        <dsp:cNvPr id="0" name=""/>
        <dsp:cNvSpPr/>
      </dsp:nvSpPr>
      <dsp:spPr>
        <a:xfrm>
          <a:off x="1517522" y="2253181"/>
          <a:ext cx="1094350" cy="224482"/>
        </a:xfrm>
        <a:custGeom>
          <a:avLst/>
          <a:gdLst/>
          <a:ahLst/>
          <a:cxnLst/>
          <a:rect l="0" t="0" r="0" b="0"/>
          <a:pathLst>
            <a:path>
              <a:moveTo>
                <a:pt x="0" y="0"/>
              </a:moveTo>
              <a:lnTo>
                <a:pt x="0" y="112241"/>
              </a:lnTo>
              <a:lnTo>
                <a:pt x="1094350" y="112241"/>
              </a:lnTo>
              <a:lnTo>
                <a:pt x="109435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2CCEB-84A6-46AF-BA03-0BD1E55D1FE2}">
      <dsp:nvSpPr>
        <dsp:cNvPr id="0" name=""/>
        <dsp:cNvSpPr/>
      </dsp:nvSpPr>
      <dsp:spPr>
        <a:xfrm>
          <a:off x="2190968" y="2477663"/>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3 </a:t>
          </a:r>
          <a:r>
            <a:rPr lang="en-CA" sz="800" kern="1200"/>
            <a:t>Process 1.1.3</a:t>
          </a:r>
          <a:endParaRPr lang="en-CA" sz="800" kern="1200" dirty="0"/>
        </a:p>
      </dsp:txBody>
      <dsp:txXfrm>
        <a:off x="2207405" y="2494100"/>
        <a:ext cx="808933" cy="528331"/>
      </dsp:txXfrm>
    </dsp:sp>
    <dsp:sp modelId="{68C1C649-8544-4316-B728-4F6B800DE867}">
      <dsp:nvSpPr>
        <dsp:cNvPr id="0" name=""/>
        <dsp:cNvSpPr/>
      </dsp:nvSpPr>
      <dsp:spPr>
        <a:xfrm>
          <a:off x="2566152" y="1467493"/>
          <a:ext cx="91440" cy="224482"/>
        </a:xfrm>
        <a:custGeom>
          <a:avLst/>
          <a:gdLst/>
          <a:ahLst/>
          <a:cxnLst/>
          <a:rect l="0" t="0" r="0" b="0"/>
          <a:pathLst>
            <a:path>
              <a:moveTo>
                <a:pt x="45720" y="0"/>
              </a:moveTo>
              <a:lnTo>
                <a:pt x="4572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24307-17AC-4ECD-8767-8A2F440F1F59}">
      <dsp:nvSpPr>
        <dsp:cNvPr id="0" name=""/>
        <dsp:cNvSpPr/>
      </dsp:nvSpPr>
      <dsp:spPr>
        <a:xfrm>
          <a:off x="2190968" y="1691976"/>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2 </a:t>
          </a:r>
          <a:r>
            <a:rPr lang="en-CA" sz="800" kern="1200"/>
            <a:t>Process 1.2</a:t>
          </a:r>
          <a:endParaRPr lang="en-CA" sz="800" kern="1200" dirty="0"/>
        </a:p>
      </dsp:txBody>
      <dsp:txXfrm>
        <a:off x="2207405" y="1708413"/>
        <a:ext cx="808933" cy="528331"/>
      </dsp:txXfrm>
    </dsp:sp>
    <dsp:sp modelId="{05539623-0D96-4A5E-8ADF-897DE97A998E}">
      <dsp:nvSpPr>
        <dsp:cNvPr id="0" name=""/>
        <dsp:cNvSpPr/>
      </dsp:nvSpPr>
      <dsp:spPr>
        <a:xfrm>
          <a:off x="2611872" y="1467493"/>
          <a:ext cx="1094350" cy="224482"/>
        </a:xfrm>
        <a:custGeom>
          <a:avLst/>
          <a:gdLst/>
          <a:ahLst/>
          <a:cxnLst/>
          <a:rect l="0" t="0" r="0" b="0"/>
          <a:pathLst>
            <a:path>
              <a:moveTo>
                <a:pt x="0" y="0"/>
              </a:moveTo>
              <a:lnTo>
                <a:pt x="0" y="112241"/>
              </a:lnTo>
              <a:lnTo>
                <a:pt x="1094350" y="112241"/>
              </a:lnTo>
              <a:lnTo>
                <a:pt x="1094350" y="22448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867EC-F16F-4A2B-A1F3-8AA40ED4A5C7}">
      <dsp:nvSpPr>
        <dsp:cNvPr id="0" name=""/>
        <dsp:cNvSpPr/>
      </dsp:nvSpPr>
      <dsp:spPr>
        <a:xfrm>
          <a:off x="3285318" y="1691976"/>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 2 </a:t>
          </a:r>
          <a:r>
            <a:rPr lang="en-CA" sz="800" kern="1200"/>
            <a:t>Process 1.3</a:t>
          </a:r>
          <a:endParaRPr lang="en-CA" sz="800" kern="1200" dirty="0"/>
        </a:p>
      </dsp:txBody>
      <dsp:txXfrm>
        <a:off x="3301755" y="1708413"/>
        <a:ext cx="808933" cy="528331"/>
      </dsp:txXfrm>
    </dsp:sp>
    <dsp:sp modelId="{0B4EED66-9925-4B1D-8619-10CABA2FCA53}">
      <dsp:nvSpPr>
        <dsp:cNvPr id="0" name=""/>
        <dsp:cNvSpPr/>
      </dsp:nvSpPr>
      <dsp:spPr>
        <a:xfrm>
          <a:off x="3159047" y="681806"/>
          <a:ext cx="547175" cy="224482"/>
        </a:xfrm>
        <a:custGeom>
          <a:avLst/>
          <a:gdLst/>
          <a:ahLst/>
          <a:cxnLst/>
          <a:rect l="0" t="0" r="0" b="0"/>
          <a:pathLst>
            <a:path>
              <a:moveTo>
                <a:pt x="0" y="0"/>
              </a:moveTo>
              <a:lnTo>
                <a:pt x="0" y="112241"/>
              </a:lnTo>
              <a:lnTo>
                <a:pt x="547175" y="112241"/>
              </a:lnTo>
              <a:lnTo>
                <a:pt x="547175" y="22448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88868-25FF-4940-ACD8-8BD0610A11C3}">
      <dsp:nvSpPr>
        <dsp:cNvPr id="0" name=""/>
        <dsp:cNvSpPr/>
      </dsp:nvSpPr>
      <dsp:spPr>
        <a:xfrm>
          <a:off x="3285318" y="906288"/>
          <a:ext cx="841807" cy="561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dirty="0"/>
            <a:t>Level1 Process (Value Stream) </a:t>
          </a:r>
        </a:p>
      </dsp:txBody>
      <dsp:txXfrm>
        <a:off x="3301755" y="922725"/>
        <a:ext cx="808933" cy="528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73A5-5508-4541-B0D3-ABF8E4D0E29F}">
      <dsp:nvSpPr>
        <dsp:cNvPr id="0" name=""/>
        <dsp:cNvSpPr/>
      </dsp:nvSpPr>
      <dsp:spPr>
        <a:xfrm>
          <a:off x="2352564" y="0"/>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Strategic Frame</a:t>
          </a:r>
        </a:p>
      </dsp:txBody>
      <dsp:txXfrm>
        <a:off x="2369704" y="17140"/>
        <a:ext cx="843522" cy="550921"/>
      </dsp:txXfrm>
    </dsp:sp>
    <dsp:sp modelId="{91DFD641-6F71-44D9-B6AC-6223A0EAA267}">
      <dsp:nvSpPr>
        <dsp:cNvPr id="0" name=""/>
        <dsp:cNvSpPr/>
      </dsp:nvSpPr>
      <dsp:spPr>
        <a:xfrm>
          <a:off x="2218339" y="585201"/>
          <a:ext cx="573126" cy="235292"/>
        </a:xfrm>
        <a:custGeom>
          <a:avLst/>
          <a:gdLst/>
          <a:ahLst/>
          <a:cxnLst/>
          <a:rect l="0" t="0" r="0" b="0"/>
          <a:pathLst>
            <a:path>
              <a:moveTo>
                <a:pt x="573126" y="0"/>
              </a:moveTo>
              <a:lnTo>
                <a:pt x="573126" y="117646"/>
              </a:lnTo>
              <a:lnTo>
                <a:pt x="0" y="117646"/>
              </a:lnTo>
              <a:lnTo>
                <a:pt x="0" y="235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50AB92-3518-431E-B6F1-16E114EF68F4}">
      <dsp:nvSpPr>
        <dsp:cNvPr id="0" name=""/>
        <dsp:cNvSpPr/>
      </dsp:nvSpPr>
      <dsp:spPr>
        <a:xfrm>
          <a:off x="1779438" y="820494"/>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1 Capability</a:t>
          </a:r>
        </a:p>
      </dsp:txBody>
      <dsp:txXfrm>
        <a:off x="1796578" y="837634"/>
        <a:ext cx="843522" cy="550921"/>
      </dsp:txXfrm>
    </dsp:sp>
    <dsp:sp modelId="{3F6103BA-A75D-42E9-B30B-C4D3E148EB45}">
      <dsp:nvSpPr>
        <dsp:cNvPr id="0" name=""/>
        <dsp:cNvSpPr/>
      </dsp:nvSpPr>
      <dsp:spPr>
        <a:xfrm>
          <a:off x="1077196" y="1405696"/>
          <a:ext cx="1141143" cy="234080"/>
        </a:xfrm>
        <a:custGeom>
          <a:avLst/>
          <a:gdLst/>
          <a:ahLst/>
          <a:cxnLst/>
          <a:rect l="0" t="0" r="0" b="0"/>
          <a:pathLst>
            <a:path>
              <a:moveTo>
                <a:pt x="1141143" y="0"/>
              </a:moveTo>
              <a:lnTo>
                <a:pt x="1141143" y="117040"/>
              </a:lnTo>
              <a:lnTo>
                <a:pt x="0" y="117040"/>
              </a:lnTo>
              <a:lnTo>
                <a:pt x="0" y="234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2DAB5-C77F-407D-B704-75EC00F7D1C4}">
      <dsp:nvSpPr>
        <dsp:cNvPr id="0" name=""/>
        <dsp:cNvSpPr/>
      </dsp:nvSpPr>
      <dsp:spPr>
        <a:xfrm>
          <a:off x="638294" y="1639776"/>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2 Capability a</a:t>
          </a:r>
        </a:p>
      </dsp:txBody>
      <dsp:txXfrm>
        <a:off x="655434" y="1656916"/>
        <a:ext cx="843522" cy="550921"/>
      </dsp:txXfrm>
    </dsp:sp>
    <dsp:sp modelId="{F5297432-8454-46B4-9DEF-2876B2CDCA0D}">
      <dsp:nvSpPr>
        <dsp:cNvPr id="0" name=""/>
        <dsp:cNvSpPr/>
      </dsp:nvSpPr>
      <dsp:spPr>
        <a:xfrm>
          <a:off x="506624" y="2224978"/>
          <a:ext cx="570571" cy="234080"/>
        </a:xfrm>
        <a:custGeom>
          <a:avLst/>
          <a:gdLst/>
          <a:ahLst/>
          <a:cxnLst/>
          <a:rect l="0" t="0" r="0" b="0"/>
          <a:pathLst>
            <a:path>
              <a:moveTo>
                <a:pt x="570571" y="0"/>
              </a:moveTo>
              <a:lnTo>
                <a:pt x="570571" y="117040"/>
              </a:lnTo>
              <a:lnTo>
                <a:pt x="0" y="117040"/>
              </a:lnTo>
              <a:lnTo>
                <a:pt x="0" y="234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5FEAE-3DDB-4D01-9AE8-64E7C58B4F6A}">
      <dsp:nvSpPr>
        <dsp:cNvPr id="0" name=""/>
        <dsp:cNvSpPr/>
      </dsp:nvSpPr>
      <dsp:spPr>
        <a:xfrm>
          <a:off x="67722" y="2459059"/>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3 Capability </a:t>
          </a:r>
          <a:r>
            <a:rPr lang="en-CA" sz="1000" kern="1200" dirty="0" err="1">
              <a:solidFill>
                <a:schemeClr val="bg1"/>
              </a:solidFill>
            </a:rPr>
            <a:t>a.a</a:t>
          </a:r>
          <a:endParaRPr lang="en-CA" sz="1000" kern="1200" dirty="0">
            <a:solidFill>
              <a:schemeClr val="bg1"/>
            </a:solidFill>
          </a:endParaRPr>
        </a:p>
      </dsp:txBody>
      <dsp:txXfrm>
        <a:off x="84862" y="2476199"/>
        <a:ext cx="843522" cy="550921"/>
      </dsp:txXfrm>
    </dsp:sp>
    <dsp:sp modelId="{4449286A-AC70-4A8C-B6A4-7475042A23C0}">
      <dsp:nvSpPr>
        <dsp:cNvPr id="0" name=""/>
        <dsp:cNvSpPr/>
      </dsp:nvSpPr>
      <dsp:spPr>
        <a:xfrm>
          <a:off x="1077196" y="2224978"/>
          <a:ext cx="570571" cy="234080"/>
        </a:xfrm>
        <a:custGeom>
          <a:avLst/>
          <a:gdLst/>
          <a:ahLst/>
          <a:cxnLst/>
          <a:rect l="0" t="0" r="0" b="0"/>
          <a:pathLst>
            <a:path>
              <a:moveTo>
                <a:pt x="0" y="0"/>
              </a:moveTo>
              <a:lnTo>
                <a:pt x="0" y="117040"/>
              </a:lnTo>
              <a:lnTo>
                <a:pt x="570571" y="117040"/>
              </a:lnTo>
              <a:lnTo>
                <a:pt x="570571" y="234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5230C-333E-4A7E-AA27-889C3BFE48A7}">
      <dsp:nvSpPr>
        <dsp:cNvPr id="0" name=""/>
        <dsp:cNvSpPr/>
      </dsp:nvSpPr>
      <dsp:spPr>
        <a:xfrm>
          <a:off x="1208866" y="2459059"/>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3 Capability </a:t>
          </a:r>
          <a:r>
            <a:rPr lang="en-CA" sz="1000" kern="1200" dirty="0" err="1">
              <a:solidFill>
                <a:schemeClr val="bg1"/>
              </a:solidFill>
            </a:rPr>
            <a:t>a.b</a:t>
          </a:r>
          <a:endParaRPr lang="en-CA" sz="1000" kern="1200" dirty="0">
            <a:solidFill>
              <a:schemeClr val="bg1"/>
            </a:solidFill>
          </a:endParaRPr>
        </a:p>
      </dsp:txBody>
      <dsp:txXfrm>
        <a:off x="1226006" y="2476199"/>
        <a:ext cx="843522" cy="550921"/>
      </dsp:txXfrm>
    </dsp:sp>
    <dsp:sp modelId="{4739126B-381E-4F72-B3A3-180FA8771C6B}">
      <dsp:nvSpPr>
        <dsp:cNvPr id="0" name=""/>
        <dsp:cNvSpPr/>
      </dsp:nvSpPr>
      <dsp:spPr>
        <a:xfrm>
          <a:off x="2172619" y="1405696"/>
          <a:ext cx="91440" cy="234080"/>
        </a:xfrm>
        <a:custGeom>
          <a:avLst/>
          <a:gdLst/>
          <a:ahLst/>
          <a:cxnLst/>
          <a:rect l="0" t="0" r="0" b="0"/>
          <a:pathLst>
            <a:path>
              <a:moveTo>
                <a:pt x="45720" y="0"/>
              </a:moveTo>
              <a:lnTo>
                <a:pt x="45720" y="234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CA2C1-DA01-4E13-A658-D440E39B4677}">
      <dsp:nvSpPr>
        <dsp:cNvPr id="0" name=""/>
        <dsp:cNvSpPr/>
      </dsp:nvSpPr>
      <dsp:spPr>
        <a:xfrm>
          <a:off x="1779438" y="1639776"/>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2 Capability b</a:t>
          </a:r>
        </a:p>
      </dsp:txBody>
      <dsp:txXfrm>
        <a:off x="1796578" y="1656916"/>
        <a:ext cx="843522" cy="550921"/>
      </dsp:txXfrm>
    </dsp:sp>
    <dsp:sp modelId="{A58FB922-0E67-4034-B5A3-761190839D0F}">
      <dsp:nvSpPr>
        <dsp:cNvPr id="0" name=""/>
        <dsp:cNvSpPr/>
      </dsp:nvSpPr>
      <dsp:spPr>
        <a:xfrm>
          <a:off x="2218339" y="1405696"/>
          <a:ext cx="1141143" cy="234080"/>
        </a:xfrm>
        <a:custGeom>
          <a:avLst/>
          <a:gdLst/>
          <a:ahLst/>
          <a:cxnLst/>
          <a:rect l="0" t="0" r="0" b="0"/>
          <a:pathLst>
            <a:path>
              <a:moveTo>
                <a:pt x="0" y="0"/>
              </a:moveTo>
              <a:lnTo>
                <a:pt x="0" y="117040"/>
              </a:lnTo>
              <a:lnTo>
                <a:pt x="1141143" y="117040"/>
              </a:lnTo>
              <a:lnTo>
                <a:pt x="1141143" y="234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79E79-23F2-473D-9E85-5AD4E63EC561}">
      <dsp:nvSpPr>
        <dsp:cNvPr id="0" name=""/>
        <dsp:cNvSpPr/>
      </dsp:nvSpPr>
      <dsp:spPr>
        <a:xfrm>
          <a:off x="2920582" y="1639776"/>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2 Capability c</a:t>
          </a:r>
        </a:p>
      </dsp:txBody>
      <dsp:txXfrm>
        <a:off x="2937722" y="1656916"/>
        <a:ext cx="843522" cy="550921"/>
      </dsp:txXfrm>
    </dsp:sp>
    <dsp:sp modelId="{750C8E90-2FC9-43CA-8824-CA0901ACB82B}">
      <dsp:nvSpPr>
        <dsp:cNvPr id="0" name=""/>
        <dsp:cNvSpPr/>
      </dsp:nvSpPr>
      <dsp:spPr>
        <a:xfrm>
          <a:off x="2791466" y="585201"/>
          <a:ext cx="568017" cy="235292"/>
        </a:xfrm>
        <a:custGeom>
          <a:avLst/>
          <a:gdLst/>
          <a:ahLst/>
          <a:cxnLst/>
          <a:rect l="0" t="0" r="0" b="0"/>
          <a:pathLst>
            <a:path>
              <a:moveTo>
                <a:pt x="0" y="0"/>
              </a:moveTo>
              <a:lnTo>
                <a:pt x="0" y="117646"/>
              </a:lnTo>
              <a:lnTo>
                <a:pt x="568017" y="117646"/>
              </a:lnTo>
              <a:lnTo>
                <a:pt x="568017" y="235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35358-CCC9-4BAE-B372-48ADCAD3C873}">
      <dsp:nvSpPr>
        <dsp:cNvPr id="0" name=""/>
        <dsp:cNvSpPr/>
      </dsp:nvSpPr>
      <dsp:spPr>
        <a:xfrm>
          <a:off x="2920582" y="820494"/>
          <a:ext cx="877802" cy="58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a:solidFill>
                <a:schemeClr val="bg1"/>
              </a:solidFill>
            </a:rPr>
            <a:t>Level 1 Capability</a:t>
          </a:r>
        </a:p>
      </dsp:txBody>
      <dsp:txXfrm>
        <a:off x="2937722" y="837634"/>
        <a:ext cx="843522" cy="5509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21" tIns="56160" rIns="112321" bIns="56160" rtlCol="0"/>
          <a:lstStyle>
            <a:lvl1pPr algn="l">
              <a:defRPr sz="1500"/>
            </a:lvl1pPr>
          </a:lstStyle>
          <a:p>
            <a:endParaRPr lang="en-US"/>
          </a:p>
        </p:txBody>
      </p:sp>
      <p:sp>
        <p:nvSpPr>
          <p:cNvPr id="3" name="Date Placeholder 2"/>
          <p:cNvSpPr>
            <a:spLocks noGrp="1"/>
          </p:cNvSpPr>
          <p:nvPr>
            <p:ph type="dt" sz="quarter" idx="1"/>
          </p:nvPr>
        </p:nvSpPr>
        <p:spPr>
          <a:xfrm>
            <a:off x="4143587" y="0"/>
            <a:ext cx="3169920" cy="619364"/>
          </a:xfrm>
          <a:prstGeom prst="rect">
            <a:avLst/>
          </a:prstGeom>
        </p:spPr>
        <p:txBody>
          <a:bodyPr vert="horz" lIns="112321" tIns="56160" rIns="112321" bIns="56160" rtlCol="0"/>
          <a:lstStyle>
            <a:lvl1pPr algn="r">
              <a:defRPr sz="1500"/>
            </a:lvl1pPr>
          </a:lstStyle>
          <a:p>
            <a:fld id="{D0F067D6-01CC-4745-AACF-D114CB4AF029}" type="datetimeFigureOut">
              <a:rPr lang="en-US" smtClean="0"/>
              <a:t>3/29/2018</a:t>
            </a:fld>
            <a:endParaRPr lang="en-US"/>
          </a:p>
        </p:txBody>
      </p:sp>
      <p:sp>
        <p:nvSpPr>
          <p:cNvPr id="4" name="Footer Placeholder 3"/>
          <p:cNvSpPr>
            <a:spLocks noGrp="1"/>
          </p:cNvSpPr>
          <p:nvPr>
            <p:ph type="ftr" sz="quarter" idx="2"/>
          </p:nvPr>
        </p:nvSpPr>
        <p:spPr>
          <a:xfrm>
            <a:off x="0" y="11725038"/>
            <a:ext cx="3169920" cy="619362"/>
          </a:xfrm>
          <a:prstGeom prst="rect">
            <a:avLst/>
          </a:prstGeom>
        </p:spPr>
        <p:txBody>
          <a:bodyPr vert="horz" lIns="112321" tIns="56160" rIns="112321" bIns="56160" rtlCol="0" anchor="b"/>
          <a:lstStyle>
            <a:lvl1pPr algn="l">
              <a:defRPr sz="1500"/>
            </a:lvl1pPr>
          </a:lstStyle>
          <a:p>
            <a:endParaRPr lang="en-US"/>
          </a:p>
        </p:txBody>
      </p:sp>
      <p:sp>
        <p:nvSpPr>
          <p:cNvPr id="5" name="Slide Number Placeholder 4"/>
          <p:cNvSpPr>
            <a:spLocks noGrp="1"/>
          </p:cNvSpPr>
          <p:nvPr>
            <p:ph type="sldNum" sz="quarter" idx="3"/>
          </p:nvPr>
        </p:nvSpPr>
        <p:spPr>
          <a:xfrm>
            <a:off x="4143587" y="11725038"/>
            <a:ext cx="3169920" cy="619362"/>
          </a:xfrm>
          <a:prstGeom prst="rect">
            <a:avLst/>
          </a:prstGeom>
        </p:spPr>
        <p:txBody>
          <a:bodyPr vert="horz" lIns="112321" tIns="56160" rIns="112321" bIns="56160" rtlCol="0" anchor="b"/>
          <a:lstStyle>
            <a:lvl1pPr algn="r">
              <a:defRPr sz="1500"/>
            </a:lvl1pPr>
          </a:lstStyle>
          <a:p>
            <a:fld id="{9B221377-BAEC-4522-A9E3-10F7C609602D}" type="slidenum">
              <a:rPr lang="en-US" smtClean="0"/>
              <a:t>‹#›</a:t>
            </a:fld>
            <a:endParaRPr lang="en-US"/>
          </a:p>
        </p:txBody>
      </p:sp>
    </p:spTree>
    <p:extLst>
      <p:ext uri="{BB962C8B-B14F-4D97-AF65-F5344CB8AC3E}">
        <p14:creationId xmlns:p14="http://schemas.microsoft.com/office/powerpoint/2010/main" val="4109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21" tIns="56160" rIns="112321" bIns="56160" rtlCol="0"/>
          <a:lstStyle>
            <a:lvl1pPr algn="l">
              <a:defRPr sz="1500"/>
            </a:lvl1pPr>
          </a:lstStyle>
          <a:p>
            <a:endParaRPr lang="en-US"/>
          </a:p>
        </p:txBody>
      </p:sp>
      <p:sp>
        <p:nvSpPr>
          <p:cNvPr id="3" name="Date Placeholder 2"/>
          <p:cNvSpPr>
            <a:spLocks noGrp="1"/>
          </p:cNvSpPr>
          <p:nvPr>
            <p:ph type="dt" idx="1"/>
          </p:nvPr>
        </p:nvSpPr>
        <p:spPr>
          <a:xfrm>
            <a:off x="4143587" y="0"/>
            <a:ext cx="3169920" cy="619364"/>
          </a:xfrm>
          <a:prstGeom prst="rect">
            <a:avLst/>
          </a:prstGeom>
        </p:spPr>
        <p:txBody>
          <a:bodyPr vert="horz" lIns="112321" tIns="56160" rIns="112321" bIns="56160" rtlCol="0"/>
          <a:lstStyle>
            <a:lvl1pPr algn="r">
              <a:defRPr sz="1500"/>
            </a:lvl1pPr>
          </a:lstStyle>
          <a:p>
            <a:fld id="{117F94AF-7538-47F0-BDB9-802275B00F1E}" type="datetimeFigureOut">
              <a:rPr lang="en-US" smtClean="0"/>
              <a:t>3/29/2018</a:t>
            </a:fld>
            <a:endParaRPr lang="en-US"/>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1" tIns="56160" rIns="112321" bIns="56160" rtlCol="0" anchor="ctr"/>
          <a:lstStyle/>
          <a:p>
            <a:endParaRPr lang="en-US"/>
          </a:p>
        </p:txBody>
      </p:sp>
      <p:sp>
        <p:nvSpPr>
          <p:cNvPr id="5" name="Notes Placeholder 4"/>
          <p:cNvSpPr>
            <a:spLocks noGrp="1"/>
          </p:cNvSpPr>
          <p:nvPr>
            <p:ph type="body" sz="quarter" idx="3"/>
          </p:nvPr>
        </p:nvSpPr>
        <p:spPr>
          <a:xfrm>
            <a:off x="731520" y="5940742"/>
            <a:ext cx="5852160" cy="4860608"/>
          </a:xfrm>
          <a:prstGeom prst="rect">
            <a:avLst/>
          </a:prstGeom>
        </p:spPr>
        <p:txBody>
          <a:bodyPr vert="horz" lIns="112321" tIns="56160" rIns="112321" bIns="56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112321" tIns="56160" rIns="112321" bIns="56160"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112321" tIns="56160" rIns="112321" bIns="56160" rtlCol="0" anchor="b"/>
          <a:lstStyle>
            <a:lvl1pPr algn="r">
              <a:defRPr sz="1500"/>
            </a:lvl1pPr>
          </a:lstStyle>
          <a:p>
            <a:fld id="{4B33D1B1-7E59-40EB-AFAB-4870D7D088A5}" type="slidenum">
              <a:rPr lang="en-US" smtClean="0"/>
              <a:t>‹#›</a:t>
            </a:fld>
            <a:endParaRPr lang="en-US"/>
          </a:p>
        </p:txBody>
      </p:sp>
    </p:spTree>
    <p:extLst>
      <p:ext uri="{BB962C8B-B14F-4D97-AF65-F5344CB8AC3E}">
        <p14:creationId xmlns:p14="http://schemas.microsoft.com/office/powerpoint/2010/main" val="83082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20.Must understand both needs – the delivery of output results and expectations of how service will be provided. </a:t>
            </a:r>
            <a:endParaRPr lang="en-CA" dirty="0"/>
          </a:p>
        </p:txBody>
      </p:sp>
      <p:sp>
        <p:nvSpPr>
          <p:cNvPr id="4" name="Slide Number Placeholder 3"/>
          <p:cNvSpPr>
            <a:spLocks noGrp="1"/>
          </p:cNvSpPr>
          <p:nvPr>
            <p:ph type="sldNum" sz="quarter" idx="10"/>
          </p:nvPr>
        </p:nvSpPr>
        <p:spPr/>
        <p:txBody>
          <a:bodyPr/>
          <a:lstStyle/>
          <a:p>
            <a:pPr>
              <a:defRPr/>
            </a:pPr>
            <a:fld id="{4419D2ED-E892-B044-8EBA-A076A1EEE254}"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9776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xfrm>
            <a:off x="4143375" y="11725959"/>
            <a:ext cx="3170238" cy="616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85" tIns="54892" rIns="109785" bIns="54892"/>
          <a:lstStyle>
            <a:lvl1pPr defTabSz="1090866" eaLnBrk="0" hangingPunct="0">
              <a:defRPr sz="2700" b="1">
                <a:solidFill>
                  <a:schemeClr val="tx1"/>
                </a:solidFill>
                <a:latin typeface="Times" pitchFamily="18" charset="0"/>
              </a:defRPr>
            </a:lvl1pPr>
            <a:lvl2pPr marL="842451" indent="-324021" defTabSz="1090866" eaLnBrk="0" hangingPunct="0">
              <a:defRPr sz="2700" b="1">
                <a:solidFill>
                  <a:schemeClr val="tx1"/>
                </a:solidFill>
                <a:latin typeface="Times" pitchFamily="18" charset="0"/>
              </a:defRPr>
            </a:lvl2pPr>
            <a:lvl3pPr marL="1296079" indent="-259216" defTabSz="1090866" eaLnBrk="0" hangingPunct="0">
              <a:defRPr sz="2700" b="1">
                <a:solidFill>
                  <a:schemeClr val="tx1"/>
                </a:solidFill>
                <a:latin typeface="Times" pitchFamily="18" charset="0"/>
              </a:defRPr>
            </a:lvl3pPr>
            <a:lvl4pPr marL="1814510" indent="-259216" defTabSz="1090866" eaLnBrk="0" hangingPunct="0">
              <a:defRPr sz="2700" b="1">
                <a:solidFill>
                  <a:schemeClr val="tx1"/>
                </a:solidFill>
                <a:latin typeface="Times" pitchFamily="18" charset="0"/>
              </a:defRPr>
            </a:lvl4pPr>
            <a:lvl5pPr marL="2332942" indent="-259216" defTabSz="1090866" eaLnBrk="0" hangingPunct="0">
              <a:defRPr sz="2700" b="1">
                <a:solidFill>
                  <a:schemeClr val="tx1"/>
                </a:solidFill>
                <a:latin typeface="Times" pitchFamily="18" charset="0"/>
              </a:defRPr>
            </a:lvl5pPr>
            <a:lvl6pPr marL="2851373" indent="-259216" defTabSz="1090866" eaLnBrk="0" fontAlgn="base" hangingPunct="0">
              <a:spcBef>
                <a:spcPct val="0"/>
              </a:spcBef>
              <a:spcAft>
                <a:spcPct val="0"/>
              </a:spcAft>
              <a:defRPr sz="2700" b="1">
                <a:solidFill>
                  <a:schemeClr val="tx1"/>
                </a:solidFill>
                <a:latin typeface="Times" pitchFamily="18" charset="0"/>
              </a:defRPr>
            </a:lvl6pPr>
            <a:lvl7pPr marL="3369806" indent="-259216" defTabSz="1090866" eaLnBrk="0" fontAlgn="base" hangingPunct="0">
              <a:spcBef>
                <a:spcPct val="0"/>
              </a:spcBef>
              <a:spcAft>
                <a:spcPct val="0"/>
              </a:spcAft>
              <a:defRPr sz="2700" b="1">
                <a:solidFill>
                  <a:schemeClr val="tx1"/>
                </a:solidFill>
                <a:latin typeface="Times" pitchFamily="18" charset="0"/>
              </a:defRPr>
            </a:lvl7pPr>
            <a:lvl8pPr marL="3888237" indent="-259216" defTabSz="1090866" eaLnBrk="0" fontAlgn="base" hangingPunct="0">
              <a:spcBef>
                <a:spcPct val="0"/>
              </a:spcBef>
              <a:spcAft>
                <a:spcPct val="0"/>
              </a:spcAft>
              <a:defRPr sz="2700" b="1">
                <a:solidFill>
                  <a:schemeClr val="tx1"/>
                </a:solidFill>
                <a:latin typeface="Times" pitchFamily="18" charset="0"/>
              </a:defRPr>
            </a:lvl8pPr>
            <a:lvl9pPr marL="4406669" indent="-259216" defTabSz="1090866" eaLnBrk="0" fontAlgn="base" hangingPunct="0">
              <a:spcBef>
                <a:spcPct val="0"/>
              </a:spcBef>
              <a:spcAft>
                <a:spcPct val="0"/>
              </a:spcAft>
              <a:defRPr sz="2700" b="1">
                <a:solidFill>
                  <a:schemeClr val="tx1"/>
                </a:solidFill>
                <a:latin typeface="Times" pitchFamily="18" charset="0"/>
              </a:defRPr>
            </a:lvl9pPr>
          </a:lstStyle>
          <a:p>
            <a:pPr>
              <a:defRPr/>
            </a:pPr>
            <a:fld id="{9D95A77B-3B02-4B02-98E1-CA19BEC6B580}" type="slidenum">
              <a:rPr lang="en-US" smtClean="0">
                <a:solidFill>
                  <a:prstClr val="black"/>
                </a:solidFill>
              </a:rPr>
              <a:pPr>
                <a:defRPr/>
              </a:pPr>
              <a:t>25</a:t>
            </a:fld>
            <a:endParaRPr lang="en-US" dirty="0" smtClean="0">
              <a:solidFill>
                <a:prstClr val="black"/>
              </a:solidFill>
            </a:endParaRPr>
          </a:p>
        </p:txBody>
      </p:sp>
      <p:sp>
        <p:nvSpPr>
          <p:cNvPr id="50179" name="Rectangle 2"/>
          <p:cNvSpPr>
            <a:spLocks noGrp="1" noRot="1" noChangeAspect="1" noChangeArrowheads="1" noTextEdit="1"/>
          </p:cNvSpPr>
          <p:nvPr>
            <p:ph type="sldImg"/>
          </p:nvPr>
        </p:nvSpPr>
        <p:spPr>
          <a:xfrm>
            <a:off x="-44450" y="1543050"/>
            <a:ext cx="7404100" cy="4165600"/>
          </a:xfrm>
          <a:ln/>
        </p:spPr>
      </p:sp>
      <p:sp>
        <p:nvSpPr>
          <p:cNvPr id="50180" name="Rectangle 3"/>
          <p:cNvSpPr>
            <a:spLocks noGrp="1" noChangeArrowheads="1"/>
          </p:cNvSpPr>
          <p:nvPr>
            <p:ph type="body" idx="1"/>
          </p:nvPr>
        </p:nvSpPr>
        <p:spPr>
          <a:xfrm>
            <a:off x="731840" y="5861960"/>
            <a:ext cx="5851525" cy="5555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85" tIns="54892" rIns="109785" bIns="54892"/>
          <a:lstStyle/>
          <a:p>
            <a:pPr eaLnBrk="1" hangingPunct="1"/>
            <a:endParaRPr lang="en-US" dirty="0" smtClean="0"/>
          </a:p>
        </p:txBody>
      </p:sp>
    </p:spTree>
    <p:extLst>
      <p:ext uri="{BB962C8B-B14F-4D97-AF65-F5344CB8AC3E}">
        <p14:creationId xmlns:p14="http://schemas.microsoft.com/office/powerpoint/2010/main" val="220859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403403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23371">
              <a:defRPr/>
            </a:pPr>
            <a:r>
              <a:rPr lang="en-US" altLang="en-US" dirty="0" smtClean="0"/>
              <a:t>ADD THAT THE CRITERIA MUST BE ESTABLISHED FIRST – AGAINST THE STRATEGIC INTENT AND ESPECIALLY THE VALUE PROPOSITION</a:t>
            </a:r>
          </a:p>
          <a:p>
            <a:pPr defTabSz="1123371">
              <a:defRPr/>
            </a:pPr>
            <a:r>
              <a:rPr lang="en-US" altLang="en-US" dirty="0" smtClean="0"/>
              <a:t>- Water the flowers</a:t>
            </a:r>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pPr/>
              <a:t>29</a:t>
            </a:fld>
            <a:endParaRPr lang="en-CA" dirty="0"/>
          </a:p>
        </p:txBody>
      </p:sp>
    </p:spTree>
    <p:extLst>
      <p:ext uri="{BB962C8B-B14F-4D97-AF65-F5344CB8AC3E}">
        <p14:creationId xmlns:p14="http://schemas.microsoft.com/office/powerpoint/2010/main" val="63441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399289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xfrm>
            <a:off x="4143375" y="11725959"/>
            <a:ext cx="3170238" cy="616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85" tIns="54892" rIns="109785" bIns="54892"/>
          <a:lstStyle>
            <a:lvl1pPr defTabSz="1090866" eaLnBrk="0" hangingPunct="0">
              <a:defRPr sz="2700" b="1">
                <a:solidFill>
                  <a:schemeClr val="tx1"/>
                </a:solidFill>
                <a:latin typeface="Times" pitchFamily="18" charset="0"/>
              </a:defRPr>
            </a:lvl1pPr>
            <a:lvl2pPr marL="842451" indent="-324021" defTabSz="1090866" eaLnBrk="0" hangingPunct="0">
              <a:defRPr sz="2700" b="1">
                <a:solidFill>
                  <a:schemeClr val="tx1"/>
                </a:solidFill>
                <a:latin typeface="Times" pitchFamily="18" charset="0"/>
              </a:defRPr>
            </a:lvl2pPr>
            <a:lvl3pPr marL="1296079" indent="-259216" defTabSz="1090866" eaLnBrk="0" hangingPunct="0">
              <a:defRPr sz="2700" b="1">
                <a:solidFill>
                  <a:schemeClr val="tx1"/>
                </a:solidFill>
                <a:latin typeface="Times" pitchFamily="18" charset="0"/>
              </a:defRPr>
            </a:lvl3pPr>
            <a:lvl4pPr marL="1814510" indent="-259216" defTabSz="1090866" eaLnBrk="0" hangingPunct="0">
              <a:defRPr sz="2700" b="1">
                <a:solidFill>
                  <a:schemeClr val="tx1"/>
                </a:solidFill>
                <a:latin typeface="Times" pitchFamily="18" charset="0"/>
              </a:defRPr>
            </a:lvl4pPr>
            <a:lvl5pPr marL="2332942" indent="-259216" defTabSz="1090866" eaLnBrk="0" hangingPunct="0">
              <a:defRPr sz="2700" b="1">
                <a:solidFill>
                  <a:schemeClr val="tx1"/>
                </a:solidFill>
                <a:latin typeface="Times" pitchFamily="18" charset="0"/>
              </a:defRPr>
            </a:lvl5pPr>
            <a:lvl6pPr marL="2851373" indent="-259216" defTabSz="1090866" eaLnBrk="0" fontAlgn="base" hangingPunct="0">
              <a:spcBef>
                <a:spcPct val="0"/>
              </a:spcBef>
              <a:spcAft>
                <a:spcPct val="0"/>
              </a:spcAft>
              <a:defRPr sz="2700" b="1">
                <a:solidFill>
                  <a:schemeClr val="tx1"/>
                </a:solidFill>
                <a:latin typeface="Times" pitchFamily="18" charset="0"/>
              </a:defRPr>
            </a:lvl6pPr>
            <a:lvl7pPr marL="3369806" indent="-259216" defTabSz="1090866" eaLnBrk="0" fontAlgn="base" hangingPunct="0">
              <a:spcBef>
                <a:spcPct val="0"/>
              </a:spcBef>
              <a:spcAft>
                <a:spcPct val="0"/>
              </a:spcAft>
              <a:defRPr sz="2700" b="1">
                <a:solidFill>
                  <a:schemeClr val="tx1"/>
                </a:solidFill>
                <a:latin typeface="Times" pitchFamily="18" charset="0"/>
              </a:defRPr>
            </a:lvl7pPr>
            <a:lvl8pPr marL="3888237" indent="-259216" defTabSz="1090866" eaLnBrk="0" fontAlgn="base" hangingPunct="0">
              <a:spcBef>
                <a:spcPct val="0"/>
              </a:spcBef>
              <a:spcAft>
                <a:spcPct val="0"/>
              </a:spcAft>
              <a:defRPr sz="2700" b="1">
                <a:solidFill>
                  <a:schemeClr val="tx1"/>
                </a:solidFill>
                <a:latin typeface="Times" pitchFamily="18" charset="0"/>
              </a:defRPr>
            </a:lvl8pPr>
            <a:lvl9pPr marL="4406669" indent="-259216" defTabSz="1090866" eaLnBrk="0" fontAlgn="base" hangingPunct="0">
              <a:spcBef>
                <a:spcPct val="0"/>
              </a:spcBef>
              <a:spcAft>
                <a:spcPct val="0"/>
              </a:spcAft>
              <a:defRPr sz="2700" b="1">
                <a:solidFill>
                  <a:schemeClr val="tx1"/>
                </a:solidFill>
                <a:latin typeface="Times" pitchFamily="18" charset="0"/>
              </a:defRPr>
            </a:lvl9pPr>
          </a:lstStyle>
          <a:p>
            <a:pPr>
              <a:defRPr/>
            </a:pPr>
            <a:fld id="{9D95A77B-3B02-4B02-98E1-CA19BEC6B580}" type="slidenum">
              <a:rPr lang="en-US" smtClean="0">
                <a:solidFill>
                  <a:prstClr val="black"/>
                </a:solidFill>
              </a:rPr>
              <a:pPr>
                <a:defRPr/>
              </a:pPr>
              <a:t>34</a:t>
            </a:fld>
            <a:endParaRPr lang="en-US" dirty="0" smtClean="0">
              <a:solidFill>
                <a:prstClr val="black"/>
              </a:solidFill>
            </a:endParaRPr>
          </a:p>
        </p:txBody>
      </p:sp>
      <p:sp>
        <p:nvSpPr>
          <p:cNvPr id="50179" name="Rectangle 2"/>
          <p:cNvSpPr>
            <a:spLocks noGrp="1" noRot="1" noChangeAspect="1" noChangeArrowheads="1" noTextEdit="1"/>
          </p:cNvSpPr>
          <p:nvPr>
            <p:ph type="sldImg"/>
          </p:nvPr>
        </p:nvSpPr>
        <p:spPr>
          <a:xfrm>
            <a:off x="-44450" y="1543050"/>
            <a:ext cx="7404100" cy="4165600"/>
          </a:xfrm>
          <a:ln/>
        </p:spPr>
      </p:sp>
      <p:sp>
        <p:nvSpPr>
          <p:cNvPr id="50180" name="Rectangle 3"/>
          <p:cNvSpPr>
            <a:spLocks noGrp="1" noChangeArrowheads="1"/>
          </p:cNvSpPr>
          <p:nvPr>
            <p:ph type="body" idx="1"/>
          </p:nvPr>
        </p:nvSpPr>
        <p:spPr>
          <a:xfrm>
            <a:off x="731840" y="5861960"/>
            <a:ext cx="5851525" cy="5555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85" tIns="54892" rIns="109785" bIns="54892"/>
          <a:lstStyle/>
          <a:p>
            <a:pPr eaLnBrk="1" hangingPunct="1"/>
            <a:endParaRPr lang="en-US" dirty="0" smtClean="0"/>
          </a:p>
        </p:txBody>
      </p:sp>
    </p:spTree>
    <p:extLst>
      <p:ext uri="{BB962C8B-B14F-4D97-AF65-F5344CB8AC3E}">
        <p14:creationId xmlns:p14="http://schemas.microsoft.com/office/powerpoint/2010/main" val="373267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val="189619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pPr/>
              <a:t>7</a:t>
            </a:fld>
            <a:endParaRPr lang="en-CA" dirty="0"/>
          </a:p>
        </p:txBody>
      </p:sp>
    </p:spTree>
    <p:extLst>
      <p:ext uri="{BB962C8B-B14F-4D97-AF65-F5344CB8AC3E}">
        <p14:creationId xmlns:p14="http://schemas.microsoft.com/office/powerpoint/2010/main" val="174622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lvl1pPr defTabSz="901407">
              <a:defRPr sz="2200">
                <a:solidFill>
                  <a:schemeClr val="tx1"/>
                </a:solidFill>
                <a:latin typeface="Times" pitchFamily="18" charset="0"/>
              </a:defRPr>
            </a:lvl1pPr>
            <a:lvl2pPr marL="692706" indent="-266426" defTabSz="901407">
              <a:defRPr sz="2200">
                <a:solidFill>
                  <a:schemeClr val="tx1"/>
                </a:solidFill>
                <a:latin typeface="Times" pitchFamily="18" charset="0"/>
              </a:defRPr>
            </a:lvl2pPr>
            <a:lvl3pPr marL="1065703" indent="-213140" defTabSz="901407">
              <a:defRPr sz="2200">
                <a:solidFill>
                  <a:schemeClr val="tx1"/>
                </a:solidFill>
                <a:latin typeface="Times" pitchFamily="18" charset="0"/>
              </a:defRPr>
            </a:lvl3pPr>
            <a:lvl4pPr marL="1491983" indent="-213140" defTabSz="901407">
              <a:defRPr sz="2200">
                <a:solidFill>
                  <a:schemeClr val="tx1"/>
                </a:solidFill>
                <a:latin typeface="Times" pitchFamily="18" charset="0"/>
              </a:defRPr>
            </a:lvl4pPr>
            <a:lvl5pPr marL="1918265" indent="-213140" defTabSz="901407">
              <a:defRPr sz="2200">
                <a:solidFill>
                  <a:schemeClr val="tx1"/>
                </a:solidFill>
                <a:latin typeface="Times" pitchFamily="18" charset="0"/>
              </a:defRPr>
            </a:lvl5pPr>
            <a:lvl6pPr marL="2344545" indent="-213140" defTabSz="901407" eaLnBrk="0" fontAlgn="base" hangingPunct="0">
              <a:spcBef>
                <a:spcPct val="0"/>
              </a:spcBef>
              <a:spcAft>
                <a:spcPct val="0"/>
              </a:spcAft>
              <a:defRPr sz="2200">
                <a:solidFill>
                  <a:schemeClr val="tx1"/>
                </a:solidFill>
                <a:latin typeface="Times" pitchFamily="18" charset="0"/>
              </a:defRPr>
            </a:lvl6pPr>
            <a:lvl7pPr marL="2770827" indent="-213140" defTabSz="901407" eaLnBrk="0" fontAlgn="base" hangingPunct="0">
              <a:spcBef>
                <a:spcPct val="0"/>
              </a:spcBef>
              <a:spcAft>
                <a:spcPct val="0"/>
              </a:spcAft>
              <a:defRPr sz="2200">
                <a:solidFill>
                  <a:schemeClr val="tx1"/>
                </a:solidFill>
                <a:latin typeface="Times" pitchFamily="18" charset="0"/>
              </a:defRPr>
            </a:lvl7pPr>
            <a:lvl8pPr marL="3197108" indent="-213140" defTabSz="901407" eaLnBrk="0" fontAlgn="base" hangingPunct="0">
              <a:spcBef>
                <a:spcPct val="0"/>
              </a:spcBef>
              <a:spcAft>
                <a:spcPct val="0"/>
              </a:spcAft>
              <a:defRPr sz="2200">
                <a:solidFill>
                  <a:schemeClr val="tx1"/>
                </a:solidFill>
                <a:latin typeface="Times" pitchFamily="18" charset="0"/>
              </a:defRPr>
            </a:lvl8pPr>
            <a:lvl9pPr marL="3623389" indent="-213140" defTabSz="901407" eaLnBrk="0" fontAlgn="base" hangingPunct="0">
              <a:spcBef>
                <a:spcPct val="0"/>
              </a:spcBef>
              <a:spcAft>
                <a:spcPct val="0"/>
              </a:spcAft>
              <a:defRPr sz="2200">
                <a:solidFill>
                  <a:schemeClr val="tx1"/>
                </a:solidFill>
                <a:latin typeface="Times" pitchFamily="18" charset="0"/>
              </a:defRPr>
            </a:lvl9pPr>
          </a:lstStyle>
          <a:p>
            <a:fld id="{41152B73-4E6B-47E7-95BB-C007716201D1}" type="slidenum">
              <a:rPr lang="en-US" altLang="en-US" sz="1100">
                <a:solidFill>
                  <a:prstClr val="black"/>
                </a:solidFill>
              </a:rPr>
              <a:pPr/>
              <a:t>10</a:t>
            </a:fld>
            <a:endParaRPr lang="en-US" altLang="en-US" sz="1100">
              <a:solidFill>
                <a:prstClr val="black"/>
              </a:solidFill>
            </a:endParaRPr>
          </a:p>
        </p:txBody>
      </p:sp>
      <p:sp>
        <p:nvSpPr>
          <p:cNvPr id="400387" name="Rectangle 7"/>
          <p:cNvSpPr txBox="1">
            <a:spLocks noGrp="1" noChangeArrowheads="1"/>
          </p:cNvSpPr>
          <p:nvPr/>
        </p:nvSpPr>
        <p:spPr bwMode="auto">
          <a:xfrm>
            <a:off x="3771218" y="9430921"/>
            <a:ext cx="2884379" cy="4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99" tIns="43850" rIns="87699" bIns="43850" anchor="b"/>
          <a:lstStyle>
            <a:lvl1pPr defTabSz="938213">
              <a:defRPr sz="2400">
                <a:solidFill>
                  <a:schemeClr val="tx1"/>
                </a:solidFill>
                <a:latin typeface="Times" pitchFamily="18" charset="0"/>
              </a:defRPr>
            </a:lvl1pPr>
            <a:lvl2pPr marL="742950" indent="-285750" defTabSz="938213">
              <a:defRPr sz="2400">
                <a:solidFill>
                  <a:schemeClr val="tx1"/>
                </a:solidFill>
                <a:latin typeface="Times" pitchFamily="18" charset="0"/>
              </a:defRPr>
            </a:lvl2pPr>
            <a:lvl3pPr marL="1143000" indent="-228600" defTabSz="938213">
              <a:defRPr sz="2400">
                <a:solidFill>
                  <a:schemeClr val="tx1"/>
                </a:solidFill>
                <a:latin typeface="Times" pitchFamily="18" charset="0"/>
              </a:defRPr>
            </a:lvl3pPr>
            <a:lvl4pPr marL="1600200" indent="-228600" defTabSz="938213">
              <a:defRPr sz="2400">
                <a:solidFill>
                  <a:schemeClr val="tx1"/>
                </a:solidFill>
                <a:latin typeface="Times" pitchFamily="18" charset="0"/>
              </a:defRPr>
            </a:lvl4pPr>
            <a:lvl5pPr marL="2057400" indent="-228600" defTabSz="938213">
              <a:defRPr sz="2400">
                <a:solidFill>
                  <a:schemeClr val="tx1"/>
                </a:solidFill>
                <a:latin typeface="Times" pitchFamily="18" charset="0"/>
              </a:defRPr>
            </a:lvl5pPr>
            <a:lvl6pPr marL="2514600" indent="-228600" defTabSz="938213" eaLnBrk="0" fontAlgn="base" hangingPunct="0">
              <a:spcBef>
                <a:spcPct val="0"/>
              </a:spcBef>
              <a:spcAft>
                <a:spcPct val="0"/>
              </a:spcAft>
              <a:defRPr sz="2400">
                <a:solidFill>
                  <a:schemeClr val="tx1"/>
                </a:solidFill>
                <a:latin typeface="Times" pitchFamily="18" charset="0"/>
              </a:defRPr>
            </a:lvl6pPr>
            <a:lvl7pPr marL="2971800" indent="-228600" defTabSz="938213" eaLnBrk="0" fontAlgn="base" hangingPunct="0">
              <a:spcBef>
                <a:spcPct val="0"/>
              </a:spcBef>
              <a:spcAft>
                <a:spcPct val="0"/>
              </a:spcAft>
              <a:defRPr sz="2400">
                <a:solidFill>
                  <a:schemeClr val="tx1"/>
                </a:solidFill>
                <a:latin typeface="Times" pitchFamily="18" charset="0"/>
              </a:defRPr>
            </a:lvl7pPr>
            <a:lvl8pPr marL="3429000" indent="-228600" defTabSz="938213" eaLnBrk="0" fontAlgn="base" hangingPunct="0">
              <a:spcBef>
                <a:spcPct val="0"/>
              </a:spcBef>
              <a:spcAft>
                <a:spcPct val="0"/>
              </a:spcAft>
              <a:defRPr sz="2400">
                <a:solidFill>
                  <a:schemeClr val="tx1"/>
                </a:solidFill>
                <a:latin typeface="Times" pitchFamily="18" charset="0"/>
              </a:defRPr>
            </a:lvl8pPr>
            <a:lvl9pPr marL="3886200" indent="-228600" defTabSz="938213" eaLnBrk="0" fontAlgn="base" hangingPunct="0">
              <a:spcBef>
                <a:spcPct val="0"/>
              </a:spcBef>
              <a:spcAft>
                <a:spcPct val="0"/>
              </a:spcAft>
              <a:defRPr sz="2400">
                <a:solidFill>
                  <a:schemeClr val="tx1"/>
                </a:solidFill>
                <a:latin typeface="Times" pitchFamily="18" charset="0"/>
              </a:defRPr>
            </a:lvl9pPr>
          </a:lstStyle>
          <a:p>
            <a:pPr algn="r" fontAlgn="base">
              <a:spcBef>
                <a:spcPct val="20000"/>
              </a:spcBef>
              <a:spcAft>
                <a:spcPct val="40000"/>
              </a:spcAft>
            </a:pPr>
            <a:fld id="{5A6DD09B-8C7C-4616-96F9-02295AAD064F}" type="slidenum">
              <a:rPr lang="en-US" altLang="en-US" sz="1100">
                <a:solidFill>
                  <a:prstClr val="black"/>
                </a:solidFill>
                <a:cs typeface="Arial" charset="0"/>
              </a:rPr>
              <a:pPr algn="r" fontAlgn="base">
                <a:spcBef>
                  <a:spcPct val="20000"/>
                </a:spcBef>
                <a:spcAft>
                  <a:spcPct val="40000"/>
                </a:spcAft>
              </a:pPr>
              <a:t>10</a:t>
            </a:fld>
            <a:endParaRPr lang="en-US" altLang="en-US" sz="1100">
              <a:solidFill>
                <a:prstClr val="black"/>
              </a:solidFill>
              <a:cs typeface="Arial" charset="0"/>
            </a:endParaRPr>
          </a:p>
        </p:txBody>
      </p:sp>
      <p:sp>
        <p:nvSpPr>
          <p:cNvPr id="400388" name="Rectangle 2"/>
          <p:cNvSpPr>
            <a:spLocks noGrp="1" noRot="1" noChangeAspect="1" noChangeArrowheads="1" noTextEdit="1"/>
          </p:cNvSpPr>
          <p:nvPr>
            <p:ph type="sldImg"/>
          </p:nvPr>
        </p:nvSpPr>
        <p:spPr>
          <a:xfrm>
            <a:off x="15875" y="742950"/>
            <a:ext cx="6623050" cy="3725863"/>
          </a:xfrm>
          <a:ln/>
        </p:spPr>
      </p:sp>
      <p:sp>
        <p:nvSpPr>
          <p:cNvPr id="400389"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5182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6129338" y="950913"/>
            <a:ext cx="20059651" cy="11283950"/>
          </a:xfrm>
          <a:ln/>
        </p:spPr>
      </p:sp>
      <p:sp>
        <p:nvSpPr>
          <p:cNvPr id="211971" name="Rectangle 3"/>
          <p:cNvSpPr>
            <a:spLocks noGrp="1" noChangeArrowheads="1"/>
          </p:cNvSpPr>
          <p:nvPr>
            <p:ph type="body" idx="1"/>
          </p:nvPr>
        </p:nvSpPr>
        <p:spPr bwMode="auto">
          <a:xfrm>
            <a:off x="779940" y="6158130"/>
            <a:ext cx="6243002" cy="5830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706" tIns="56853" rIns="113706" bIns="56853"/>
          <a:lstStyle/>
          <a:p>
            <a:r>
              <a:rPr lang="en-US" smtClean="0"/>
              <a:t>There’s more about Six Sigma in the Analysis section.  Just want to touch on the measurement aspect of it here.  What it gives us and what it doesn’t, if it’s the ONLY approach being used.</a:t>
            </a:r>
          </a:p>
        </p:txBody>
      </p:sp>
    </p:spTree>
    <p:extLst>
      <p:ext uri="{BB962C8B-B14F-4D97-AF65-F5344CB8AC3E}">
        <p14:creationId xmlns:p14="http://schemas.microsoft.com/office/powerpoint/2010/main" val="251425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551972" y="-2868"/>
            <a:ext cx="3482867" cy="86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1894" tIns="65948" rIns="131894" bIns="65948" anchor="ctr"/>
          <a:lstStyle/>
          <a:p>
            <a:endParaRPr lang="en-US"/>
          </a:p>
        </p:txBody>
      </p:sp>
      <p:sp>
        <p:nvSpPr>
          <p:cNvPr id="60419" name="Rectangle 3"/>
          <p:cNvSpPr>
            <a:spLocks noChangeArrowheads="1"/>
          </p:cNvSpPr>
          <p:nvPr/>
        </p:nvSpPr>
        <p:spPr bwMode="auto">
          <a:xfrm>
            <a:off x="-1744" y="16489451"/>
            <a:ext cx="3482867" cy="86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1894" tIns="65948" rIns="131894" bIns="65948" anchor="ctr"/>
          <a:lstStyle/>
          <a:p>
            <a:endParaRPr lang="en-US"/>
          </a:p>
        </p:txBody>
      </p:sp>
      <p:sp>
        <p:nvSpPr>
          <p:cNvPr id="60420" name="Rectangle 4"/>
          <p:cNvSpPr>
            <a:spLocks noChangeArrowheads="1"/>
          </p:cNvSpPr>
          <p:nvPr/>
        </p:nvSpPr>
        <p:spPr bwMode="auto">
          <a:xfrm>
            <a:off x="-1744" y="-2868"/>
            <a:ext cx="3482867" cy="86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1894" tIns="65948" rIns="131894" bIns="65948" anchor="ctr"/>
          <a:lstStyle/>
          <a:p>
            <a:endParaRPr lang="en-US"/>
          </a:p>
        </p:txBody>
      </p:sp>
      <p:sp>
        <p:nvSpPr>
          <p:cNvPr id="60421" name="Rectangle 5"/>
          <p:cNvSpPr>
            <a:spLocks noGrp="1" noRot="1" noChangeAspect="1" noChangeArrowheads="1" noTextEdit="1"/>
          </p:cNvSpPr>
          <p:nvPr>
            <p:ph type="sldImg"/>
          </p:nvPr>
        </p:nvSpPr>
        <p:spPr>
          <a:xfrm>
            <a:off x="-3525838" y="0"/>
            <a:ext cx="15251113" cy="8578850"/>
          </a:xfrm>
          <a:ln cap="flat"/>
        </p:spPr>
      </p:sp>
    </p:spTree>
    <p:extLst>
      <p:ext uri="{BB962C8B-B14F-4D97-AF65-F5344CB8AC3E}">
        <p14:creationId xmlns:p14="http://schemas.microsoft.com/office/powerpoint/2010/main" val="96412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329">
              <a:defRPr sz="2800" b="1">
                <a:solidFill>
                  <a:schemeClr val="tx1"/>
                </a:solidFill>
                <a:latin typeface="Times New Roman" pitchFamily="18" charset="0"/>
              </a:defRPr>
            </a:lvl1pPr>
            <a:lvl2pPr marL="890634" indent="-342552" defTabSz="1073329">
              <a:defRPr sz="2800" b="1">
                <a:solidFill>
                  <a:schemeClr val="tx1"/>
                </a:solidFill>
                <a:latin typeface="Times New Roman" pitchFamily="18" charset="0"/>
              </a:defRPr>
            </a:lvl2pPr>
            <a:lvl3pPr marL="1370206" indent="-274041" defTabSz="1073329">
              <a:defRPr sz="2800" b="1">
                <a:solidFill>
                  <a:schemeClr val="tx1"/>
                </a:solidFill>
                <a:latin typeface="Times New Roman" pitchFamily="18" charset="0"/>
              </a:defRPr>
            </a:lvl3pPr>
            <a:lvl4pPr marL="1918290" indent="-274041" defTabSz="1073329">
              <a:defRPr sz="2800" b="1">
                <a:solidFill>
                  <a:schemeClr val="tx1"/>
                </a:solidFill>
                <a:latin typeface="Times New Roman" pitchFamily="18" charset="0"/>
              </a:defRPr>
            </a:lvl4pPr>
            <a:lvl5pPr marL="2466373" indent="-274041" defTabSz="1073329">
              <a:defRPr sz="2800" b="1">
                <a:solidFill>
                  <a:schemeClr val="tx1"/>
                </a:solidFill>
                <a:latin typeface="Times New Roman" pitchFamily="18" charset="0"/>
              </a:defRPr>
            </a:lvl5pPr>
            <a:lvl6pPr marL="3014455" indent="-274041" defTabSz="1073329" eaLnBrk="0" fontAlgn="base" hangingPunct="0">
              <a:spcBef>
                <a:spcPct val="0"/>
              </a:spcBef>
              <a:spcAft>
                <a:spcPct val="0"/>
              </a:spcAft>
              <a:defRPr sz="2800" b="1">
                <a:solidFill>
                  <a:schemeClr val="tx1"/>
                </a:solidFill>
                <a:latin typeface="Times New Roman" pitchFamily="18" charset="0"/>
              </a:defRPr>
            </a:lvl6pPr>
            <a:lvl7pPr marL="3562539" indent="-274041" defTabSz="1073329" eaLnBrk="0" fontAlgn="base" hangingPunct="0">
              <a:spcBef>
                <a:spcPct val="0"/>
              </a:spcBef>
              <a:spcAft>
                <a:spcPct val="0"/>
              </a:spcAft>
              <a:defRPr sz="2800" b="1">
                <a:solidFill>
                  <a:schemeClr val="tx1"/>
                </a:solidFill>
                <a:latin typeface="Times New Roman" pitchFamily="18" charset="0"/>
              </a:defRPr>
            </a:lvl7pPr>
            <a:lvl8pPr marL="4110621" indent="-274041" defTabSz="1073329" eaLnBrk="0" fontAlgn="base" hangingPunct="0">
              <a:spcBef>
                <a:spcPct val="0"/>
              </a:spcBef>
              <a:spcAft>
                <a:spcPct val="0"/>
              </a:spcAft>
              <a:defRPr sz="2800" b="1">
                <a:solidFill>
                  <a:schemeClr val="tx1"/>
                </a:solidFill>
                <a:latin typeface="Times New Roman" pitchFamily="18" charset="0"/>
              </a:defRPr>
            </a:lvl8pPr>
            <a:lvl9pPr marL="4658704" indent="-274041" defTabSz="1073329" eaLnBrk="0" fontAlgn="base" hangingPunct="0">
              <a:spcBef>
                <a:spcPct val="0"/>
              </a:spcBef>
              <a:spcAft>
                <a:spcPct val="0"/>
              </a:spcAft>
              <a:defRPr sz="2800" b="1">
                <a:solidFill>
                  <a:schemeClr val="tx1"/>
                </a:solidFill>
                <a:latin typeface="Times New Roman" pitchFamily="18" charset="0"/>
              </a:defRPr>
            </a:lvl9pPr>
          </a:lstStyle>
          <a:p>
            <a:r>
              <a:rPr lang="en-US" sz="1000" b="0"/>
              <a:t>MDP262a Modeling, Analysis &amp; Redesign</a:t>
            </a:r>
          </a:p>
        </p:txBody>
      </p:sp>
      <p:sp>
        <p:nvSpPr>
          <p:cNvPr id="205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329">
              <a:defRPr sz="2800" b="1">
                <a:solidFill>
                  <a:schemeClr val="tx1"/>
                </a:solidFill>
                <a:latin typeface="Times New Roman" pitchFamily="18" charset="0"/>
              </a:defRPr>
            </a:lvl1pPr>
            <a:lvl2pPr marL="890634" indent="-342552" defTabSz="1073329">
              <a:defRPr sz="2800" b="1">
                <a:solidFill>
                  <a:schemeClr val="tx1"/>
                </a:solidFill>
                <a:latin typeface="Times New Roman" pitchFamily="18" charset="0"/>
              </a:defRPr>
            </a:lvl2pPr>
            <a:lvl3pPr marL="1370206" indent="-274041" defTabSz="1073329">
              <a:defRPr sz="2800" b="1">
                <a:solidFill>
                  <a:schemeClr val="tx1"/>
                </a:solidFill>
                <a:latin typeface="Times New Roman" pitchFamily="18" charset="0"/>
              </a:defRPr>
            </a:lvl3pPr>
            <a:lvl4pPr marL="1918290" indent="-274041" defTabSz="1073329">
              <a:defRPr sz="2800" b="1">
                <a:solidFill>
                  <a:schemeClr val="tx1"/>
                </a:solidFill>
                <a:latin typeface="Times New Roman" pitchFamily="18" charset="0"/>
              </a:defRPr>
            </a:lvl4pPr>
            <a:lvl5pPr marL="2466373" indent="-274041" defTabSz="1073329">
              <a:defRPr sz="2800" b="1">
                <a:solidFill>
                  <a:schemeClr val="tx1"/>
                </a:solidFill>
                <a:latin typeface="Times New Roman" pitchFamily="18" charset="0"/>
              </a:defRPr>
            </a:lvl5pPr>
            <a:lvl6pPr marL="3014455" indent="-274041" defTabSz="1073329" eaLnBrk="0" fontAlgn="base" hangingPunct="0">
              <a:spcBef>
                <a:spcPct val="0"/>
              </a:spcBef>
              <a:spcAft>
                <a:spcPct val="0"/>
              </a:spcAft>
              <a:defRPr sz="2800" b="1">
                <a:solidFill>
                  <a:schemeClr val="tx1"/>
                </a:solidFill>
                <a:latin typeface="Times New Roman" pitchFamily="18" charset="0"/>
              </a:defRPr>
            </a:lvl6pPr>
            <a:lvl7pPr marL="3562539" indent="-274041" defTabSz="1073329" eaLnBrk="0" fontAlgn="base" hangingPunct="0">
              <a:spcBef>
                <a:spcPct val="0"/>
              </a:spcBef>
              <a:spcAft>
                <a:spcPct val="0"/>
              </a:spcAft>
              <a:defRPr sz="2800" b="1">
                <a:solidFill>
                  <a:schemeClr val="tx1"/>
                </a:solidFill>
                <a:latin typeface="Times New Roman" pitchFamily="18" charset="0"/>
              </a:defRPr>
            </a:lvl7pPr>
            <a:lvl8pPr marL="4110621" indent="-274041" defTabSz="1073329" eaLnBrk="0" fontAlgn="base" hangingPunct="0">
              <a:spcBef>
                <a:spcPct val="0"/>
              </a:spcBef>
              <a:spcAft>
                <a:spcPct val="0"/>
              </a:spcAft>
              <a:defRPr sz="2800" b="1">
                <a:solidFill>
                  <a:schemeClr val="tx1"/>
                </a:solidFill>
                <a:latin typeface="Times New Roman" pitchFamily="18" charset="0"/>
              </a:defRPr>
            </a:lvl8pPr>
            <a:lvl9pPr marL="4658704" indent="-274041" defTabSz="1073329" eaLnBrk="0" fontAlgn="base" hangingPunct="0">
              <a:spcBef>
                <a:spcPct val="0"/>
              </a:spcBef>
              <a:spcAft>
                <a:spcPct val="0"/>
              </a:spcAft>
              <a:defRPr sz="2800" b="1">
                <a:solidFill>
                  <a:schemeClr val="tx1"/>
                </a:solidFill>
                <a:latin typeface="Times New Roman" pitchFamily="18" charset="0"/>
              </a:defRPr>
            </a:lvl9pPr>
          </a:lstStyle>
          <a:p>
            <a:r>
              <a:rPr lang="en-US" sz="1000" b="0"/>
              <a:t>Instructor’s Slides/Notes</a:t>
            </a:r>
          </a:p>
        </p:txBody>
      </p:sp>
      <p:sp>
        <p:nvSpPr>
          <p:cNvPr id="205828" name="Rectangle 6"/>
          <p:cNvSpPr>
            <a:spLocks noGrp="1" noChangeArrowheads="1"/>
          </p:cNvSpPr>
          <p:nvPr>
            <p:ph type="ftr" sz="quarter" idx="4294967295"/>
          </p:nvPr>
        </p:nvSpPr>
        <p:spPr bwMode="auto">
          <a:xfrm>
            <a:off x="2" y="12312234"/>
            <a:ext cx="3381481" cy="647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890634" indent="-342552">
              <a:defRPr sz="2800" b="1">
                <a:solidFill>
                  <a:schemeClr val="tx1"/>
                </a:solidFill>
                <a:latin typeface="Times New Roman" pitchFamily="18" charset="0"/>
              </a:defRPr>
            </a:lvl2pPr>
            <a:lvl3pPr marL="1370206" indent="-274041">
              <a:defRPr sz="2800" b="1">
                <a:solidFill>
                  <a:schemeClr val="tx1"/>
                </a:solidFill>
                <a:latin typeface="Times New Roman" pitchFamily="18" charset="0"/>
              </a:defRPr>
            </a:lvl3pPr>
            <a:lvl4pPr marL="1918290" indent="-274041">
              <a:defRPr sz="2800" b="1">
                <a:solidFill>
                  <a:schemeClr val="tx1"/>
                </a:solidFill>
                <a:latin typeface="Times New Roman" pitchFamily="18" charset="0"/>
              </a:defRPr>
            </a:lvl4pPr>
            <a:lvl5pPr marL="2466373" indent="-274041">
              <a:defRPr sz="2800" b="1">
                <a:solidFill>
                  <a:schemeClr val="tx1"/>
                </a:solidFill>
                <a:latin typeface="Times New Roman" pitchFamily="18" charset="0"/>
              </a:defRPr>
            </a:lvl5pPr>
            <a:lvl6pPr marL="3014455" indent="-274041" eaLnBrk="0" fontAlgn="base" hangingPunct="0">
              <a:spcBef>
                <a:spcPct val="0"/>
              </a:spcBef>
              <a:spcAft>
                <a:spcPct val="0"/>
              </a:spcAft>
              <a:defRPr sz="2800" b="1">
                <a:solidFill>
                  <a:schemeClr val="tx1"/>
                </a:solidFill>
                <a:latin typeface="Times New Roman" pitchFamily="18" charset="0"/>
              </a:defRPr>
            </a:lvl6pPr>
            <a:lvl7pPr marL="3562539" indent="-274041" eaLnBrk="0" fontAlgn="base" hangingPunct="0">
              <a:spcBef>
                <a:spcPct val="0"/>
              </a:spcBef>
              <a:spcAft>
                <a:spcPct val="0"/>
              </a:spcAft>
              <a:defRPr sz="2800" b="1">
                <a:solidFill>
                  <a:schemeClr val="tx1"/>
                </a:solidFill>
                <a:latin typeface="Times New Roman" pitchFamily="18" charset="0"/>
              </a:defRPr>
            </a:lvl7pPr>
            <a:lvl8pPr marL="4110621" indent="-274041" eaLnBrk="0" fontAlgn="base" hangingPunct="0">
              <a:spcBef>
                <a:spcPct val="0"/>
              </a:spcBef>
              <a:spcAft>
                <a:spcPct val="0"/>
              </a:spcAft>
              <a:defRPr sz="2800" b="1">
                <a:solidFill>
                  <a:schemeClr val="tx1"/>
                </a:solidFill>
                <a:latin typeface="Times New Roman" pitchFamily="18" charset="0"/>
              </a:defRPr>
            </a:lvl8pPr>
            <a:lvl9pPr marL="4658704" indent="-274041" eaLnBrk="0" fontAlgn="base" hangingPunct="0">
              <a:spcBef>
                <a:spcPct val="0"/>
              </a:spcBef>
              <a:spcAft>
                <a:spcPct val="0"/>
              </a:spcAft>
              <a:defRPr sz="2800" b="1">
                <a:solidFill>
                  <a:schemeClr val="tx1"/>
                </a:solidFill>
                <a:latin typeface="Times New Roman" pitchFamily="18" charset="0"/>
              </a:defRPr>
            </a:lvl9pPr>
          </a:lstStyle>
          <a:p>
            <a:r>
              <a:rPr lang="en-US" dirty="0"/>
              <a:t>© 2008 BPTrends Associates.  All Rights Reserved.</a:t>
            </a:r>
          </a:p>
        </p:txBody>
      </p:sp>
      <p:sp>
        <p:nvSpPr>
          <p:cNvPr id="205829" name="Rectangle 7"/>
          <p:cNvSpPr>
            <a:spLocks noGrp="1" noChangeArrowheads="1"/>
          </p:cNvSpPr>
          <p:nvPr>
            <p:ph type="sldNum" sz="quarter" idx="4294967295"/>
          </p:nvPr>
        </p:nvSpPr>
        <p:spPr bwMode="auto">
          <a:xfrm>
            <a:off x="4419655" y="12312234"/>
            <a:ext cx="3381481" cy="647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890634" indent="-342552">
              <a:defRPr sz="2800" b="1">
                <a:solidFill>
                  <a:schemeClr val="tx1"/>
                </a:solidFill>
                <a:latin typeface="Times New Roman" pitchFamily="18" charset="0"/>
              </a:defRPr>
            </a:lvl2pPr>
            <a:lvl3pPr marL="1370206" indent="-274041">
              <a:defRPr sz="2800" b="1">
                <a:solidFill>
                  <a:schemeClr val="tx1"/>
                </a:solidFill>
                <a:latin typeface="Times New Roman" pitchFamily="18" charset="0"/>
              </a:defRPr>
            </a:lvl3pPr>
            <a:lvl4pPr marL="1918290" indent="-274041">
              <a:defRPr sz="2800" b="1">
                <a:solidFill>
                  <a:schemeClr val="tx1"/>
                </a:solidFill>
                <a:latin typeface="Times New Roman" pitchFamily="18" charset="0"/>
              </a:defRPr>
            </a:lvl4pPr>
            <a:lvl5pPr marL="2466373" indent="-274041">
              <a:defRPr sz="2800" b="1">
                <a:solidFill>
                  <a:schemeClr val="tx1"/>
                </a:solidFill>
                <a:latin typeface="Times New Roman" pitchFamily="18" charset="0"/>
              </a:defRPr>
            </a:lvl5pPr>
            <a:lvl6pPr marL="3014455" indent="-274041" eaLnBrk="0" fontAlgn="base" hangingPunct="0">
              <a:spcBef>
                <a:spcPct val="0"/>
              </a:spcBef>
              <a:spcAft>
                <a:spcPct val="0"/>
              </a:spcAft>
              <a:defRPr sz="2800" b="1">
                <a:solidFill>
                  <a:schemeClr val="tx1"/>
                </a:solidFill>
                <a:latin typeface="Times New Roman" pitchFamily="18" charset="0"/>
              </a:defRPr>
            </a:lvl6pPr>
            <a:lvl7pPr marL="3562539" indent="-274041" eaLnBrk="0" fontAlgn="base" hangingPunct="0">
              <a:spcBef>
                <a:spcPct val="0"/>
              </a:spcBef>
              <a:spcAft>
                <a:spcPct val="0"/>
              </a:spcAft>
              <a:defRPr sz="2800" b="1">
                <a:solidFill>
                  <a:schemeClr val="tx1"/>
                </a:solidFill>
                <a:latin typeface="Times New Roman" pitchFamily="18" charset="0"/>
              </a:defRPr>
            </a:lvl7pPr>
            <a:lvl8pPr marL="4110621" indent="-274041" eaLnBrk="0" fontAlgn="base" hangingPunct="0">
              <a:spcBef>
                <a:spcPct val="0"/>
              </a:spcBef>
              <a:spcAft>
                <a:spcPct val="0"/>
              </a:spcAft>
              <a:defRPr sz="2800" b="1">
                <a:solidFill>
                  <a:schemeClr val="tx1"/>
                </a:solidFill>
                <a:latin typeface="Times New Roman" pitchFamily="18" charset="0"/>
              </a:defRPr>
            </a:lvl8pPr>
            <a:lvl9pPr marL="4658704" indent="-274041" eaLnBrk="0" fontAlgn="base" hangingPunct="0">
              <a:spcBef>
                <a:spcPct val="0"/>
              </a:spcBef>
              <a:spcAft>
                <a:spcPct val="0"/>
              </a:spcAft>
              <a:defRPr sz="2800" b="1">
                <a:solidFill>
                  <a:schemeClr val="tx1"/>
                </a:solidFill>
                <a:latin typeface="Times New Roman" pitchFamily="18" charset="0"/>
              </a:defRPr>
            </a:lvl9pPr>
          </a:lstStyle>
          <a:p>
            <a:fld id="{CBE6098B-5522-4341-AD91-4DBF6F00F78C}" type="slidenum">
              <a:rPr lang="en-US"/>
              <a:pPr/>
              <a:t>14</a:t>
            </a:fld>
            <a:endParaRPr lang="en-US"/>
          </a:p>
        </p:txBody>
      </p:sp>
      <p:sp>
        <p:nvSpPr>
          <p:cNvPr id="205830" name="Rectangle 2"/>
          <p:cNvSpPr>
            <a:spLocks noGrp="1" noRot="1" noChangeAspect="1" noChangeArrowheads="1" noTextEdit="1"/>
          </p:cNvSpPr>
          <p:nvPr>
            <p:ph type="sldImg"/>
          </p:nvPr>
        </p:nvSpPr>
        <p:spPr>
          <a:xfrm>
            <a:off x="15875" y="1620838"/>
            <a:ext cx="7772400" cy="4373562"/>
          </a:xfrm>
          <a:ln/>
        </p:spPr>
      </p:sp>
      <p:sp>
        <p:nvSpPr>
          <p:cNvPr id="205831" name="Rectangle 3"/>
          <p:cNvSpPr>
            <a:spLocks noGrp="1" noChangeArrowheads="1"/>
          </p:cNvSpPr>
          <p:nvPr>
            <p:ph type="body" idx="1"/>
          </p:nvPr>
        </p:nvSpPr>
        <p:spPr bwMode="auto">
          <a:xfrm>
            <a:off x="779940" y="6158130"/>
            <a:ext cx="6243002" cy="5830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diagram, we picture a process in which the Customer interacts with a Website, which in turn, relays information to people at the company.  In other words the two swimlanes within the Systems function are completely automated.  As you can see, it really doesn’t make any difference whether the activities are done by systems or employees.</a:t>
            </a:r>
          </a:p>
        </p:txBody>
      </p:sp>
    </p:spTree>
    <p:extLst>
      <p:ext uri="{BB962C8B-B14F-4D97-AF65-F5344CB8AC3E}">
        <p14:creationId xmlns:p14="http://schemas.microsoft.com/office/powerpoint/2010/main" val="319033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159027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7216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2400" dirty="0" smtClean="0"/>
              <a:t>Do not model the process just yet</a:t>
            </a:r>
          </a:p>
          <a:p>
            <a:pPr marL="171450" indent="-171450" eaLnBrk="1" hangingPunct="1">
              <a:buFont typeface="Arial" panose="020B0604020202020204" pitchFamily="34" charset="0"/>
              <a:buChar char="•"/>
            </a:pPr>
            <a:r>
              <a:rPr lang="en-US" altLang="en-US" sz="2400" dirty="0" smtClean="0"/>
              <a:t>Discuss</a:t>
            </a:r>
            <a:r>
              <a:rPr lang="en-US" altLang="en-US" sz="2400" baseline="0" dirty="0" smtClean="0"/>
              <a:t> approach</a:t>
            </a:r>
          </a:p>
          <a:p>
            <a:pPr marL="171450" indent="-171450" eaLnBrk="1" hangingPunct="1">
              <a:buFont typeface="Arial" panose="020B0604020202020204" pitchFamily="34" charset="0"/>
              <a:buChar char="•"/>
            </a:pPr>
            <a:r>
              <a:rPr lang="en-US" altLang="en-US" sz="2400" baseline="0" dirty="0" smtClean="0"/>
              <a:t>6 minutes on countdown clock</a:t>
            </a:r>
            <a:endParaRPr lang="en-US" altLang="en-US" sz="2400" dirty="0" smtClean="0"/>
          </a:p>
          <a:p>
            <a:endParaRPr lang="en-CA" dirty="0"/>
          </a:p>
        </p:txBody>
      </p:sp>
      <p:sp>
        <p:nvSpPr>
          <p:cNvPr id="4" name="Slide Number Placeholder 3"/>
          <p:cNvSpPr>
            <a:spLocks noGrp="1"/>
          </p:cNvSpPr>
          <p:nvPr>
            <p:ph type="sldNum" sz="quarter" idx="10"/>
          </p:nvPr>
        </p:nvSpPr>
        <p:spPr/>
        <p:txBody>
          <a:bodyPr/>
          <a:lstStyle/>
          <a:p>
            <a:fld id="{4E32F632-64D1-4ADB-B8EA-0679B213F03B}"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32959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545" y="312483"/>
            <a:ext cx="4419841" cy="1758458"/>
          </a:xfrm>
          <a:prstGeom prst="rect">
            <a:avLst/>
          </a:prstGeom>
        </p:spPr>
      </p:pic>
      <p:sp>
        <p:nvSpPr>
          <p:cNvPr id="3" name="Title 2"/>
          <p:cNvSpPr>
            <a:spLocks noGrp="1"/>
          </p:cNvSpPr>
          <p:nvPr>
            <p:ph type="title"/>
          </p:nvPr>
        </p:nvSpPr>
        <p:spPr>
          <a:xfrm>
            <a:off x="1066800" y="2611175"/>
            <a:ext cx="10058400" cy="1325563"/>
          </a:xfrm>
          <a:prstGeom prst="rect">
            <a:avLst/>
          </a:prstGeom>
        </p:spPr>
        <p:txBody>
          <a:bodyPr/>
          <a:lstStyle>
            <a:lvl1pPr>
              <a:defRPr>
                <a:solidFill>
                  <a:srgbClr val="006767"/>
                </a:solidFill>
              </a:defRPr>
            </a:lvl1pPr>
          </a:lstStyle>
          <a:p>
            <a:r>
              <a:rPr lang="en-US" dirty="0"/>
              <a:t>Click to edit Master title style</a:t>
            </a:r>
            <a:endParaRPr lang="en-CA" dirty="0"/>
          </a:p>
        </p:txBody>
      </p:sp>
      <p:sp>
        <p:nvSpPr>
          <p:cNvPr id="5" name="Text Placeholder 4"/>
          <p:cNvSpPr>
            <a:spLocks noGrp="1"/>
          </p:cNvSpPr>
          <p:nvPr>
            <p:ph type="body" sz="quarter" idx="10" hasCustomPrompt="1"/>
          </p:nvPr>
        </p:nvSpPr>
        <p:spPr>
          <a:xfrm>
            <a:off x="3667919" y="5415132"/>
            <a:ext cx="4856162" cy="1020763"/>
          </a:xfrm>
          <a:prstGeom prst="rect">
            <a:avLst/>
          </a:prstGeom>
        </p:spPr>
        <p:txBody>
          <a:bodyPr/>
          <a:lstStyle>
            <a:lvl1pPr marL="0" indent="0" algn="ctr">
              <a:buNone/>
              <a:defRPr b="1">
                <a:solidFill>
                  <a:srgbClr val="FF64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CA" dirty="0"/>
          </a:p>
        </p:txBody>
      </p:sp>
    </p:spTree>
    <p:extLst>
      <p:ext uri="{BB962C8B-B14F-4D97-AF65-F5344CB8AC3E}">
        <p14:creationId xmlns:p14="http://schemas.microsoft.com/office/powerpoint/2010/main" val="184018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Picture Placeholder 4"/>
          <p:cNvSpPr>
            <a:spLocks noGrp="1"/>
          </p:cNvSpPr>
          <p:nvPr>
            <p:ph type="pic" sz="quarter" idx="12"/>
          </p:nvPr>
        </p:nvSpPr>
        <p:spPr>
          <a:xfrm>
            <a:off x="2089182"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9278318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823"/>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1378226"/>
            <a:ext cx="10515600" cy="4798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3519872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_Master">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400" y="684008"/>
            <a:ext cx="4419841" cy="1758458"/>
          </a:xfrm>
          <a:prstGeom prst="rect">
            <a:avLst/>
          </a:prstGeom>
        </p:spPr>
      </p:pic>
      <p:sp>
        <p:nvSpPr>
          <p:cNvPr id="15" name="Title 2"/>
          <p:cNvSpPr>
            <a:spLocks noGrp="1"/>
          </p:cNvSpPr>
          <p:nvPr>
            <p:ph type="title"/>
          </p:nvPr>
        </p:nvSpPr>
        <p:spPr>
          <a:xfrm>
            <a:off x="707891" y="2493448"/>
            <a:ext cx="10785110" cy="2114326"/>
          </a:xfrm>
          <a:prstGeom prst="rect">
            <a:avLst/>
          </a:prstGeom>
        </p:spPr>
        <p:txBody>
          <a:bodyPr anchor="ctr"/>
          <a:lstStyle>
            <a:lvl1pPr algn="ctr">
              <a:defRPr>
                <a:solidFill>
                  <a:srgbClr val="006767"/>
                </a:solidFill>
              </a:defRPr>
            </a:lvl1pPr>
          </a:lstStyle>
          <a:p>
            <a:r>
              <a:rPr lang="en-US" dirty="0"/>
              <a:t>Click to edit Master title style</a:t>
            </a:r>
            <a:endParaRPr lang="en-CA" dirty="0"/>
          </a:p>
        </p:txBody>
      </p:sp>
      <p:sp>
        <p:nvSpPr>
          <p:cNvPr id="16" name="Textplatzhalter 11"/>
          <p:cNvSpPr>
            <a:spLocks noGrp="1"/>
          </p:cNvSpPr>
          <p:nvPr>
            <p:ph type="body" sz="quarter" idx="11"/>
          </p:nvPr>
        </p:nvSpPr>
        <p:spPr>
          <a:xfrm>
            <a:off x="3581363" y="4626650"/>
            <a:ext cx="5058638" cy="1466646"/>
          </a:xfrm>
          <a:prstGeom prst="rect">
            <a:avLst/>
          </a:prstGeom>
        </p:spPr>
        <p:txBody>
          <a:bodyPr/>
          <a:lstStyle>
            <a:lvl1pPr marL="0" indent="0" algn="ctr">
              <a:buNone/>
              <a:defRPr>
                <a:solidFill>
                  <a:srgbClr val="FF6400"/>
                </a:solidFill>
              </a:defRPr>
            </a:lvl1pPr>
          </a:lstStyle>
          <a:p>
            <a:pPr lvl="0"/>
            <a:endParaRPr lang="de-DE" dirty="0"/>
          </a:p>
        </p:txBody>
      </p:sp>
    </p:spTree>
    <p:extLst>
      <p:ext uri="{BB962C8B-B14F-4D97-AF65-F5344CB8AC3E}">
        <p14:creationId xmlns:p14="http://schemas.microsoft.com/office/powerpoint/2010/main" val="28561185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_Color">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911424" y="476672"/>
            <a:ext cx="10369152" cy="576064"/>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Text Placeholder 6"/>
          <p:cNvSpPr>
            <a:spLocks noGrp="1"/>
          </p:cNvSpPr>
          <p:nvPr>
            <p:ph type="body" sz="quarter" idx="12" hasCustomPrompt="1"/>
          </p:nvPr>
        </p:nvSpPr>
        <p:spPr>
          <a:xfrm>
            <a:off x="911424" y="1052736"/>
            <a:ext cx="10369152" cy="324036"/>
          </a:xfrm>
          <a:prstGeom prst="rect">
            <a:avLst/>
          </a:prstGeom>
        </p:spPr>
        <p:txBody>
          <a:bodyPr/>
          <a:lstStyle>
            <a:lvl1pPr marL="0" indent="0" algn="ctr">
              <a:buNone/>
              <a:defRPr sz="1600" b="0">
                <a:solidFill>
                  <a:srgbClr val="FF6400"/>
                </a:solidFill>
                <a:latin typeface="+mn-lt"/>
              </a:defRPr>
            </a:lvl1pPr>
          </a:lstStyle>
          <a:p>
            <a:pPr lvl="0"/>
            <a:r>
              <a:rPr lang="en-US" dirty="0"/>
              <a:t>Agenda</a:t>
            </a:r>
          </a:p>
        </p:txBody>
      </p:sp>
      <p:grpSp>
        <p:nvGrpSpPr>
          <p:cNvPr id="9" name="Group 7"/>
          <p:cNvGrpSpPr/>
          <p:nvPr userDrawn="1"/>
        </p:nvGrpSpPr>
        <p:grpSpPr>
          <a:xfrm>
            <a:off x="927382" y="2039873"/>
            <a:ext cx="711512" cy="592360"/>
            <a:chOff x="3751266" y="2411176"/>
            <a:chExt cx="711512" cy="592360"/>
          </a:xfrm>
        </p:grpSpPr>
        <p:sp>
          <p:nvSpPr>
            <p:cNvPr id="10" name="Rectangle 8"/>
            <p:cNvSpPr/>
            <p:nvPr/>
          </p:nvSpPr>
          <p:spPr>
            <a:xfrm>
              <a:off x="3751266" y="2411176"/>
              <a:ext cx="711512" cy="59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9"/>
            <p:cNvGrpSpPr>
              <a:grpSpLocks noChangeAspect="1"/>
            </p:cNvGrpSpPr>
            <p:nvPr/>
          </p:nvGrpSpPr>
          <p:grpSpPr>
            <a:xfrm>
              <a:off x="3953959" y="2517696"/>
              <a:ext cx="382551" cy="396000"/>
              <a:chOff x="10913269" y="4616450"/>
              <a:chExt cx="406401" cy="420688"/>
            </a:xfrm>
            <a:solidFill>
              <a:schemeClr val="bg1"/>
            </a:solidFill>
          </p:grpSpPr>
          <p:sp>
            <p:nvSpPr>
              <p:cNvPr id="12" name="Freeform 87"/>
              <p:cNvSpPr>
                <a:spLocks noEditPoints="1"/>
              </p:cNvSpPr>
              <p:nvPr/>
            </p:nvSpPr>
            <p:spPr bwMode="auto">
              <a:xfrm>
                <a:off x="10913269" y="4616450"/>
                <a:ext cx="307975" cy="404812"/>
              </a:xfrm>
              <a:custGeom>
                <a:avLst/>
                <a:gdLst>
                  <a:gd name="T0" fmla="*/ 184 w 291"/>
                  <a:gd name="T1" fmla="*/ 252 h 384"/>
                  <a:gd name="T2" fmla="*/ 226 w 291"/>
                  <a:gd name="T3" fmla="*/ 264 h 384"/>
                  <a:gd name="T4" fmla="*/ 291 w 291"/>
                  <a:gd name="T5" fmla="*/ 200 h 384"/>
                  <a:gd name="T6" fmla="*/ 291 w 291"/>
                  <a:gd name="T7" fmla="*/ 19 h 384"/>
                  <a:gd name="T8" fmla="*/ 272 w 291"/>
                  <a:gd name="T9" fmla="*/ 0 h 384"/>
                  <a:gd name="T10" fmla="*/ 17 w 291"/>
                  <a:gd name="T11" fmla="*/ 0 h 384"/>
                  <a:gd name="T12" fmla="*/ 0 w 291"/>
                  <a:gd name="T13" fmla="*/ 19 h 384"/>
                  <a:gd name="T14" fmla="*/ 0 w 291"/>
                  <a:gd name="T15" fmla="*/ 366 h 384"/>
                  <a:gd name="T16" fmla="*/ 17 w 291"/>
                  <a:gd name="T17" fmla="*/ 384 h 384"/>
                  <a:gd name="T18" fmla="*/ 140 w 291"/>
                  <a:gd name="T19" fmla="*/ 384 h 384"/>
                  <a:gd name="T20" fmla="*/ 132 w 291"/>
                  <a:gd name="T21" fmla="*/ 377 h 384"/>
                  <a:gd name="T22" fmla="*/ 110 w 291"/>
                  <a:gd name="T23" fmla="*/ 325 h 384"/>
                  <a:gd name="T24" fmla="*/ 132 w 291"/>
                  <a:gd name="T25" fmla="*/ 273 h 384"/>
                  <a:gd name="T26" fmla="*/ 184 w 291"/>
                  <a:gd name="T27" fmla="*/ 252 h 384"/>
                  <a:gd name="T28" fmla="*/ 96 w 291"/>
                  <a:gd name="T29" fmla="*/ 51 h 384"/>
                  <a:gd name="T30" fmla="*/ 115 w 291"/>
                  <a:gd name="T31" fmla="*/ 32 h 384"/>
                  <a:gd name="T32" fmla="*/ 241 w 291"/>
                  <a:gd name="T33" fmla="*/ 32 h 384"/>
                  <a:gd name="T34" fmla="*/ 259 w 291"/>
                  <a:gd name="T35" fmla="*/ 51 h 384"/>
                  <a:gd name="T36" fmla="*/ 259 w 291"/>
                  <a:gd name="T37" fmla="*/ 58 h 384"/>
                  <a:gd name="T38" fmla="*/ 241 w 291"/>
                  <a:gd name="T39" fmla="*/ 77 h 384"/>
                  <a:gd name="T40" fmla="*/ 115 w 291"/>
                  <a:gd name="T41" fmla="*/ 77 h 384"/>
                  <a:gd name="T42" fmla="*/ 96 w 291"/>
                  <a:gd name="T43" fmla="*/ 58 h 384"/>
                  <a:gd name="T44" fmla="*/ 96 w 291"/>
                  <a:gd name="T45" fmla="*/ 51 h 384"/>
                  <a:gd name="T46" fmla="*/ 96 w 291"/>
                  <a:gd name="T47" fmla="*/ 121 h 384"/>
                  <a:gd name="T48" fmla="*/ 115 w 291"/>
                  <a:gd name="T49" fmla="*/ 102 h 384"/>
                  <a:gd name="T50" fmla="*/ 241 w 291"/>
                  <a:gd name="T51" fmla="*/ 102 h 384"/>
                  <a:gd name="T52" fmla="*/ 259 w 291"/>
                  <a:gd name="T53" fmla="*/ 121 h 384"/>
                  <a:gd name="T54" fmla="*/ 259 w 291"/>
                  <a:gd name="T55" fmla="*/ 129 h 384"/>
                  <a:gd name="T56" fmla="*/ 241 w 291"/>
                  <a:gd name="T57" fmla="*/ 147 h 384"/>
                  <a:gd name="T58" fmla="*/ 115 w 291"/>
                  <a:gd name="T59" fmla="*/ 147 h 384"/>
                  <a:gd name="T60" fmla="*/ 96 w 291"/>
                  <a:gd name="T61" fmla="*/ 129 h 384"/>
                  <a:gd name="T62" fmla="*/ 96 w 291"/>
                  <a:gd name="T63" fmla="*/ 121 h 384"/>
                  <a:gd name="T64" fmla="*/ 52 w 291"/>
                  <a:gd name="T65" fmla="*/ 215 h 384"/>
                  <a:gd name="T66" fmla="*/ 30 w 291"/>
                  <a:gd name="T67" fmla="*/ 194 h 384"/>
                  <a:gd name="T68" fmla="*/ 52 w 291"/>
                  <a:gd name="T69" fmla="*/ 172 h 384"/>
                  <a:gd name="T70" fmla="*/ 73 w 291"/>
                  <a:gd name="T71" fmla="*/ 194 h 384"/>
                  <a:gd name="T72" fmla="*/ 52 w 291"/>
                  <a:gd name="T73" fmla="*/ 215 h 384"/>
                  <a:gd name="T74" fmla="*/ 52 w 291"/>
                  <a:gd name="T75" fmla="*/ 144 h 384"/>
                  <a:gd name="T76" fmla="*/ 30 w 291"/>
                  <a:gd name="T77" fmla="*/ 122 h 384"/>
                  <a:gd name="T78" fmla="*/ 52 w 291"/>
                  <a:gd name="T79" fmla="*/ 100 h 384"/>
                  <a:gd name="T80" fmla="*/ 73 w 291"/>
                  <a:gd name="T81" fmla="*/ 122 h 384"/>
                  <a:gd name="T82" fmla="*/ 52 w 291"/>
                  <a:gd name="T83" fmla="*/ 144 h 384"/>
                  <a:gd name="T84" fmla="*/ 52 w 291"/>
                  <a:gd name="T85" fmla="*/ 76 h 384"/>
                  <a:gd name="T86" fmla="*/ 30 w 291"/>
                  <a:gd name="T87" fmla="*/ 54 h 384"/>
                  <a:gd name="T88" fmla="*/ 52 w 291"/>
                  <a:gd name="T89" fmla="*/ 32 h 384"/>
                  <a:gd name="T90" fmla="*/ 73 w 291"/>
                  <a:gd name="T91" fmla="*/ 54 h 384"/>
                  <a:gd name="T92" fmla="*/ 52 w 291"/>
                  <a:gd name="T93" fmla="*/ 76 h 384"/>
                  <a:gd name="T94" fmla="*/ 96 w 291"/>
                  <a:gd name="T95" fmla="*/ 196 h 384"/>
                  <a:gd name="T96" fmla="*/ 96 w 291"/>
                  <a:gd name="T97" fmla="*/ 188 h 384"/>
                  <a:gd name="T98" fmla="*/ 115 w 291"/>
                  <a:gd name="T99" fmla="*/ 170 h 384"/>
                  <a:gd name="T100" fmla="*/ 241 w 291"/>
                  <a:gd name="T101" fmla="*/ 170 h 384"/>
                  <a:gd name="T102" fmla="*/ 259 w 291"/>
                  <a:gd name="T103" fmla="*/ 188 h 384"/>
                  <a:gd name="T104" fmla="*/ 259 w 291"/>
                  <a:gd name="T105" fmla="*/ 196 h 384"/>
                  <a:gd name="T106" fmla="*/ 241 w 291"/>
                  <a:gd name="T107" fmla="*/ 214 h 384"/>
                  <a:gd name="T108" fmla="*/ 115 w 291"/>
                  <a:gd name="T109" fmla="*/ 214 h 384"/>
                  <a:gd name="T110" fmla="*/ 96 w 291"/>
                  <a:gd name="T111" fmla="*/ 196 h 384"/>
                  <a:gd name="T112" fmla="*/ 96 w 291"/>
                  <a:gd name="T113" fmla="*/ 196 h 384"/>
                  <a:gd name="T114" fmla="*/ 96 w 291"/>
                  <a:gd name="T115" fmla="*/ 1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 h="384">
                    <a:moveTo>
                      <a:pt x="184" y="252"/>
                    </a:moveTo>
                    <a:cubicBezTo>
                      <a:pt x="199" y="252"/>
                      <a:pt x="213" y="256"/>
                      <a:pt x="226" y="264"/>
                    </a:cubicBezTo>
                    <a:cubicBezTo>
                      <a:pt x="226" y="264"/>
                      <a:pt x="288" y="202"/>
                      <a:pt x="291" y="200"/>
                    </a:cubicBezTo>
                    <a:cubicBezTo>
                      <a:pt x="291" y="19"/>
                      <a:pt x="291" y="19"/>
                      <a:pt x="291" y="19"/>
                    </a:cubicBezTo>
                    <a:cubicBezTo>
                      <a:pt x="291" y="8"/>
                      <a:pt x="282" y="0"/>
                      <a:pt x="272" y="0"/>
                    </a:cubicBezTo>
                    <a:cubicBezTo>
                      <a:pt x="17" y="0"/>
                      <a:pt x="17" y="0"/>
                      <a:pt x="17" y="0"/>
                    </a:cubicBezTo>
                    <a:cubicBezTo>
                      <a:pt x="7" y="0"/>
                      <a:pt x="0" y="8"/>
                      <a:pt x="0" y="19"/>
                    </a:cubicBezTo>
                    <a:cubicBezTo>
                      <a:pt x="0" y="366"/>
                      <a:pt x="0" y="366"/>
                      <a:pt x="0" y="366"/>
                    </a:cubicBezTo>
                    <a:cubicBezTo>
                      <a:pt x="0" y="376"/>
                      <a:pt x="7" y="384"/>
                      <a:pt x="17" y="384"/>
                    </a:cubicBezTo>
                    <a:cubicBezTo>
                      <a:pt x="140" y="384"/>
                      <a:pt x="140" y="384"/>
                      <a:pt x="140" y="384"/>
                    </a:cubicBezTo>
                    <a:cubicBezTo>
                      <a:pt x="132" y="377"/>
                      <a:pt x="132" y="377"/>
                      <a:pt x="132" y="377"/>
                    </a:cubicBezTo>
                    <a:cubicBezTo>
                      <a:pt x="118" y="363"/>
                      <a:pt x="110" y="345"/>
                      <a:pt x="110" y="325"/>
                    </a:cubicBezTo>
                    <a:cubicBezTo>
                      <a:pt x="110" y="305"/>
                      <a:pt x="118" y="287"/>
                      <a:pt x="132" y="273"/>
                    </a:cubicBezTo>
                    <a:cubicBezTo>
                      <a:pt x="146" y="259"/>
                      <a:pt x="164" y="252"/>
                      <a:pt x="184" y="252"/>
                    </a:cubicBezTo>
                    <a:close/>
                    <a:moveTo>
                      <a:pt x="96" y="51"/>
                    </a:moveTo>
                    <a:cubicBezTo>
                      <a:pt x="96" y="40"/>
                      <a:pt x="104" y="32"/>
                      <a:pt x="115" y="32"/>
                    </a:cubicBezTo>
                    <a:cubicBezTo>
                      <a:pt x="241" y="32"/>
                      <a:pt x="241" y="32"/>
                      <a:pt x="241" y="32"/>
                    </a:cubicBezTo>
                    <a:cubicBezTo>
                      <a:pt x="251" y="32"/>
                      <a:pt x="259" y="40"/>
                      <a:pt x="259" y="51"/>
                    </a:cubicBezTo>
                    <a:cubicBezTo>
                      <a:pt x="259" y="58"/>
                      <a:pt x="259" y="58"/>
                      <a:pt x="259" y="58"/>
                    </a:cubicBezTo>
                    <a:cubicBezTo>
                      <a:pt x="259" y="68"/>
                      <a:pt x="251" y="77"/>
                      <a:pt x="241" y="77"/>
                    </a:cubicBezTo>
                    <a:cubicBezTo>
                      <a:pt x="115" y="77"/>
                      <a:pt x="115" y="77"/>
                      <a:pt x="115" y="77"/>
                    </a:cubicBezTo>
                    <a:cubicBezTo>
                      <a:pt x="104" y="77"/>
                      <a:pt x="96" y="68"/>
                      <a:pt x="96" y="58"/>
                    </a:cubicBezTo>
                    <a:lnTo>
                      <a:pt x="96" y="51"/>
                    </a:lnTo>
                    <a:close/>
                    <a:moveTo>
                      <a:pt x="96" y="121"/>
                    </a:moveTo>
                    <a:cubicBezTo>
                      <a:pt x="96" y="111"/>
                      <a:pt x="104" y="102"/>
                      <a:pt x="115" y="102"/>
                    </a:cubicBezTo>
                    <a:cubicBezTo>
                      <a:pt x="241" y="102"/>
                      <a:pt x="241" y="102"/>
                      <a:pt x="241" y="102"/>
                    </a:cubicBezTo>
                    <a:cubicBezTo>
                      <a:pt x="251" y="102"/>
                      <a:pt x="259" y="111"/>
                      <a:pt x="259" y="121"/>
                    </a:cubicBezTo>
                    <a:cubicBezTo>
                      <a:pt x="259" y="129"/>
                      <a:pt x="259" y="129"/>
                      <a:pt x="259" y="129"/>
                    </a:cubicBezTo>
                    <a:cubicBezTo>
                      <a:pt x="259" y="139"/>
                      <a:pt x="251" y="147"/>
                      <a:pt x="241" y="147"/>
                    </a:cubicBezTo>
                    <a:cubicBezTo>
                      <a:pt x="115" y="147"/>
                      <a:pt x="115" y="147"/>
                      <a:pt x="115" y="147"/>
                    </a:cubicBezTo>
                    <a:cubicBezTo>
                      <a:pt x="104" y="147"/>
                      <a:pt x="96" y="139"/>
                      <a:pt x="96" y="129"/>
                    </a:cubicBezTo>
                    <a:lnTo>
                      <a:pt x="96" y="121"/>
                    </a:lnTo>
                    <a:close/>
                    <a:moveTo>
                      <a:pt x="52" y="215"/>
                    </a:moveTo>
                    <a:cubicBezTo>
                      <a:pt x="39" y="215"/>
                      <a:pt x="30" y="206"/>
                      <a:pt x="30" y="194"/>
                    </a:cubicBezTo>
                    <a:cubicBezTo>
                      <a:pt x="30" y="181"/>
                      <a:pt x="39" y="172"/>
                      <a:pt x="52" y="172"/>
                    </a:cubicBezTo>
                    <a:cubicBezTo>
                      <a:pt x="64" y="172"/>
                      <a:pt x="73" y="181"/>
                      <a:pt x="73" y="194"/>
                    </a:cubicBezTo>
                    <a:cubicBezTo>
                      <a:pt x="73" y="206"/>
                      <a:pt x="63" y="215"/>
                      <a:pt x="52" y="215"/>
                    </a:cubicBezTo>
                    <a:close/>
                    <a:moveTo>
                      <a:pt x="52" y="144"/>
                    </a:moveTo>
                    <a:cubicBezTo>
                      <a:pt x="39" y="144"/>
                      <a:pt x="30" y="134"/>
                      <a:pt x="30" y="122"/>
                    </a:cubicBezTo>
                    <a:cubicBezTo>
                      <a:pt x="30" y="110"/>
                      <a:pt x="39" y="100"/>
                      <a:pt x="52" y="100"/>
                    </a:cubicBezTo>
                    <a:cubicBezTo>
                      <a:pt x="64" y="100"/>
                      <a:pt x="73" y="110"/>
                      <a:pt x="73" y="122"/>
                    </a:cubicBezTo>
                    <a:cubicBezTo>
                      <a:pt x="73" y="134"/>
                      <a:pt x="63" y="144"/>
                      <a:pt x="52" y="144"/>
                    </a:cubicBezTo>
                    <a:close/>
                    <a:moveTo>
                      <a:pt x="52" y="76"/>
                    </a:moveTo>
                    <a:cubicBezTo>
                      <a:pt x="39" y="76"/>
                      <a:pt x="30" y="66"/>
                      <a:pt x="30" y="54"/>
                    </a:cubicBezTo>
                    <a:cubicBezTo>
                      <a:pt x="30" y="42"/>
                      <a:pt x="39" y="32"/>
                      <a:pt x="52" y="32"/>
                    </a:cubicBezTo>
                    <a:cubicBezTo>
                      <a:pt x="64" y="32"/>
                      <a:pt x="73" y="42"/>
                      <a:pt x="73" y="54"/>
                    </a:cubicBezTo>
                    <a:cubicBezTo>
                      <a:pt x="73" y="66"/>
                      <a:pt x="63" y="76"/>
                      <a:pt x="52" y="76"/>
                    </a:cubicBezTo>
                    <a:close/>
                    <a:moveTo>
                      <a:pt x="96" y="196"/>
                    </a:moveTo>
                    <a:cubicBezTo>
                      <a:pt x="96" y="188"/>
                      <a:pt x="96" y="188"/>
                      <a:pt x="96" y="188"/>
                    </a:cubicBezTo>
                    <a:cubicBezTo>
                      <a:pt x="96" y="178"/>
                      <a:pt x="104" y="170"/>
                      <a:pt x="115" y="170"/>
                    </a:cubicBezTo>
                    <a:cubicBezTo>
                      <a:pt x="241" y="170"/>
                      <a:pt x="241" y="170"/>
                      <a:pt x="241" y="170"/>
                    </a:cubicBezTo>
                    <a:cubicBezTo>
                      <a:pt x="251" y="170"/>
                      <a:pt x="259" y="178"/>
                      <a:pt x="259" y="188"/>
                    </a:cubicBezTo>
                    <a:cubicBezTo>
                      <a:pt x="259" y="196"/>
                      <a:pt x="259" y="196"/>
                      <a:pt x="259" y="196"/>
                    </a:cubicBezTo>
                    <a:cubicBezTo>
                      <a:pt x="259" y="206"/>
                      <a:pt x="251" y="214"/>
                      <a:pt x="241" y="214"/>
                    </a:cubicBezTo>
                    <a:cubicBezTo>
                      <a:pt x="115" y="214"/>
                      <a:pt x="115" y="214"/>
                      <a:pt x="115" y="214"/>
                    </a:cubicBezTo>
                    <a:cubicBezTo>
                      <a:pt x="104" y="214"/>
                      <a:pt x="96" y="206"/>
                      <a:pt x="96" y="196"/>
                    </a:cubicBezTo>
                    <a:close/>
                    <a:moveTo>
                      <a:pt x="96" y="196"/>
                    </a:moveTo>
                    <a:cubicBezTo>
                      <a:pt x="96" y="196"/>
                      <a:pt x="96" y="196"/>
                      <a:pt x="96" y="196"/>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 name="Freeform 88"/>
              <p:cNvSpPr>
                <a:spLocks noEditPoints="1"/>
              </p:cNvSpPr>
              <p:nvPr/>
            </p:nvSpPr>
            <p:spPr bwMode="auto">
              <a:xfrm>
                <a:off x="11067257" y="4840288"/>
                <a:ext cx="252413" cy="196850"/>
              </a:xfrm>
              <a:custGeom>
                <a:avLst/>
                <a:gdLst>
                  <a:gd name="T0" fmla="*/ 59 w 238"/>
                  <a:gd name="T1" fmla="*/ 179 h 188"/>
                  <a:gd name="T2" fmla="*/ 82 w 238"/>
                  <a:gd name="T3" fmla="*/ 188 h 188"/>
                  <a:gd name="T4" fmla="*/ 104 w 238"/>
                  <a:gd name="T5" fmla="*/ 179 h 188"/>
                  <a:gd name="T6" fmla="*/ 225 w 238"/>
                  <a:gd name="T7" fmla="*/ 58 h 188"/>
                  <a:gd name="T8" fmla="*/ 226 w 238"/>
                  <a:gd name="T9" fmla="*/ 14 h 188"/>
                  <a:gd name="T10" fmla="*/ 180 w 238"/>
                  <a:gd name="T11" fmla="*/ 13 h 188"/>
                  <a:gd name="T12" fmla="*/ 95 w 238"/>
                  <a:gd name="T13" fmla="*/ 99 h 188"/>
                  <a:gd name="T14" fmla="*/ 69 w 238"/>
                  <a:gd name="T15" fmla="*/ 99 h 188"/>
                  <a:gd name="T16" fmla="*/ 58 w 238"/>
                  <a:gd name="T17" fmla="*/ 88 h 188"/>
                  <a:gd name="T18" fmla="*/ 13 w 238"/>
                  <a:gd name="T19" fmla="*/ 88 h 188"/>
                  <a:gd name="T20" fmla="*/ 13 w 238"/>
                  <a:gd name="T21" fmla="*/ 132 h 188"/>
                  <a:gd name="T22" fmla="*/ 59 w 238"/>
                  <a:gd name="T23" fmla="*/ 179 h 188"/>
                  <a:gd name="T24" fmla="*/ 59 w 238"/>
                  <a:gd name="T25" fmla="*/ 179 h 188"/>
                  <a:gd name="T26" fmla="*/ 59 w 238"/>
                  <a:gd name="T27" fmla="*/ 17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88">
                    <a:moveTo>
                      <a:pt x="59" y="179"/>
                    </a:moveTo>
                    <a:cubicBezTo>
                      <a:pt x="66" y="185"/>
                      <a:pt x="74" y="188"/>
                      <a:pt x="82" y="188"/>
                    </a:cubicBezTo>
                    <a:cubicBezTo>
                      <a:pt x="90" y="188"/>
                      <a:pt x="98" y="185"/>
                      <a:pt x="104" y="179"/>
                    </a:cubicBezTo>
                    <a:cubicBezTo>
                      <a:pt x="225" y="58"/>
                      <a:pt x="225" y="58"/>
                      <a:pt x="225" y="58"/>
                    </a:cubicBezTo>
                    <a:cubicBezTo>
                      <a:pt x="237" y="46"/>
                      <a:pt x="238" y="26"/>
                      <a:pt x="226" y="14"/>
                    </a:cubicBezTo>
                    <a:cubicBezTo>
                      <a:pt x="214" y="1"/>
                      <a:pt x="193" y="0"/>
                      <a:pt x="180" y="13"/>
                    </a:cubicBezTo>
                    <a:cubicBezTo>
                      <a:pt x="95" y="99"/>
                      <a:pt x="95" y="99"/>
                      <a:pt x="95" y="99"/>
                    </a:cubicBezTo>
                    <a:cubicBezTo>
                      <a:pt x="88" y="106"/>
                      <a:pt x="76" y="106"/>
                      <a:pt x="69" y="99"/>
                    </a:cubicBezTo>
                    <a:cubicBezTo>
                      <a:pt x="58" y="88"/>
                      <a:pt x="58" y="88"/>
                      <a:pt x="58" y="88"/>
                    </a:cubicBezTo>
                    <a:cubicBezTo>
                      <a:pt x="45" y="75"/>
                      <a:pt x="25" y="75"/>
                      <a:pt x="13" y="88"/>
                    </a:cubicBezTo>
                    <a:cubicBezTo>
                      <a:pt x="0" y="100"/>
                      <a:pt x="0" y="120"/>
                      <a:pt x="13" y="132"/>
                    </a:cubicBezTo>
                    <a:lnTo>
                      <a:pt x="59" y="179"/>
                    </a:lnTo>
                    <a:close/>
                    <a:moveTo>
                      <a:pt x="59" y="179"/>
                    </a:moveTo>
                    <a:cubicBezTo>
                      <a:pt x="59" y="179"/>
                      <a:pt x="59" y="179"/>
                      <a:pt x="59" y="179"/>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14" name="Gruppieren 13"/>
          <p:cNvGrpSpPr/>
          <p:nvPr userDrawn="1"/>
        </p:nvGrpSpPr>
        <p:grpSpPr>
          <a:xfrm>
            <a:off x="927382" y="3370505"/>
            <a:ext cx="711512" cy="592360"/>
            <a:chOff x="1350233" y="3500300"/>
            <a:chExt cx="711512" cy="592360"/>
          </a:xfrm>
        </p:grpSpPr>
        <p:sp>
          <p:nvSpPr>
            <p:cNvPr id="15" name="Rectangle 12"/>
            <p:cNvSpPr/>
            <p:nvPr userDrawn="1"/>
          </p:nvSpPr>
          <p:spPr>
            <a:xfrm>
              <a:off x="1350233" y="3500300"/>
              <a:ext cx="711512" cy="592360"/>
            </a:xfrm>
            <a:prstGeom prst="rect">
              <a:avLst/>
            </a:prstGeom>
            <a:solidFill>
              <a:srgbClr val="F0B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6" name="Group 13"/>
            <p:cNvGrpSpPr>
              <a:grpSpLocks noChangeAspect="1"/>
            </p:cNvGrpSpPr>
            <p:nvPr userDrawn="1"/>
          </p:nvGrpSpPr>
          <p:grpSpPr>
            <a:xfrm>
              <a:off x="1507989" y="3598575"/>
              <a:ext cx="396000" cy="396000"/>
              <a:chOff x="2646363" y="2706688"/>
              <a:chExt cx="566737" cy="566737"/>
            </a:xfrm>
            <a:solidFill>
              <a:schemeClr val="bg1"/>
            </a:solidFill>
          </p:grpSpPr>
          <p:sp>
            <p:nvSpPr>
              <p:cNvPr id="17" name="Freeform 235"/>
              <p:cNvSpPr>
                <a:spLocks noEditPoints="1"/>
              </p:cNvSpPr>
              <p:nvPr/>
            </p:nvSpPr>
            <p:spPr bwMode="auto">
              <a:xfrm>
                <a:off x="2646363" y="2706688"/>
                <a:ext cx="566737" cy="342900"/>
              </a:xfrm>
              <a:custGeom>
                <a:avLst/>
                <a:gdLst>
                  <a:gd name="T0" fmla="*/ 144 w 150"/>
                  <a:gd name="T1" fmla="*/ 0 h 91"/>
                  <a:gd name="T2" fmla="*/ 7 w 150"/>
                  <a:gd name="T3" fmla="*/ 0 h 91"/>
                  <a:gd name="T4" fmla="*/ 0 w 150"/>
                  <a:gd name="T5" fmla="*/ 7 h 91"/>
                  <a:gd name="T6" fmla="*/ 0 w 150"/>
                  <a:gd name="T7" fmla="*/ 91 h 91"/>
                  <a:gd name="T8" fmla="*/ 6 w 150"/>
                  <a:gd name="T9" fmla="*/ 89 h 91"/>
                  <a:gd name="T10" fmla="*/ 14 w 150"/>
                  <a:gd name="T11" fmla="*/ 89 h 91"/>
                  <a:gd name="T12" fmla="*/ 14 w 150"/>
                  <a:gd name="T13" fmla="*/ 85 h 91"/>
                  <a:gd name="T14" fmla="*/ 34 w 150"/>
                  <a:gd name="T15" fmla="*/ 85 h 91"/>
                  <a:gd name="T16" fmla="*/ 38 w 150"/>
                  <a:gd name="T17" fmla="*/ 82 h 91"/>
                  <a:gd name="T18" fmla="*/ 34 w 150"/>
                  <a:gd name="T19" fmla="*/ 79 h 91"/>
                  <a:gd name="T20" fmla="*/ 14 w 150"/>
                  <a:gd name="T21" fmla="*/ 79 h 91"/>
                  <a:gd name="T22" fmla="*/ 14 w 150"/>
                  <a:gd name="T23" fmla="*/ 41 h 91"/>
                  <a:gd name="T24" fmla="*/ 38 w 150"/>
                  <a:gd name="T25" fmla="*/ 41 h 91"/>
                  <a:gd name="T26" fmla="*/ 38 w 150"/>
                  <a:gd name="T27" fmla="*/ 62 h 91"/>
                  <a:gd name="T28" fmla="*/ 41 w 150"/>
                  <a:gd name="T29" fmla="*/ 65 h 91"/>
                  <a:gd name="T30" fmla="*/ 58 w 150"/>
                  <a:gd name="T31" fmla="*/ 65 h 91"/>
                  <a:gd name="T32" fmla="*/ 62 w 150"/>
                  <a:gd name="T33" fmla="*/ 62 h 91"/>
                  <a:gd name="T34" fmla="*/ 58 w 150"/>
                  <a:gd name="T35" fmla="*/ 58 h 91"/>
                  <a:gd name="T36" fmla="*/ 44 w 150"/>
                  <a:gd name="T37" fmla="*/ 58 h 91"/>
                  <a:gd name="T38" fmla="*/ 44 w 150"/>
                  <a:gd name="T39" fmla="*/ 38 h 91"/>
                  <a:gd name="T40" fmla="*/ 41 w 150"/>
                  <a:gd name="T41" fmla="*/ 34 h 91"/>
                  <a:gd name="T42" fmla="*/ 14 w 150"/>
                  <a:gd name="T43" fmla="*/ 34 h 91"/>
                  <a:gd name="T44" fmla="*/ 14 w 150"/>
                  <a:gd name="T45" fmla="*/ 14 h 91"/>
                  <a:gd name="T46" fmla="*/ 58 w 150"/>
                  <a:gd name="T47" fmla="*/ 14 h 91"/>
                  <a:gd name="T48" fmla="*/ 58 w 150"/>
                  <a:gd name="T49" fmla="*/ 44 h 91"/>
                  <a:gd name="T50" fmla="*/ 62 w 150"/>
                  <a:gd name="T51" fmla="*/ 48 h 91"/>
                  <a:gd name="T52" fmla="*/ 65 w 150"/>
                  <a:gd name="T53" fmla="*/ 44 h 91"/>
                  <a:gd name="T54" fmla="*/ 65 w 150"/>
                  <a:gd name="T55" fmla="*/ 14 h 91"/>
                  <a:gd name="T56" fmla="*/ 97 w 150"/>
                  <a:gd name="T57" fmla="*/ 14 h 91"/>
                  <a:gd name="T58" fmla="*/ 97 w 150"/>
                  <a:gd name="T59" fmla="*/ 34 h 91"/>
                  <a:gd name="T60" fmla="*/ 85 w 150"/>
                  <a:gd name="T61" fmla="*/ 34 h 91"/>
                  <a:gd name="T62" fmla="*/ 82 w 150"/>
                  <a:gd name="T63" fmla="*/ 38 h 91"/>
                  <a:gd name="T64" fmla="*/ 85 w 150"/>
                  <a:gd name="T65" fmla="*/ 41 h 91"/>
                  <a:gd name="T66" fmla="*/ 116 w 150"/>
                  <a:gd name="T67" fmla="*/ 41 h 91"/>
                  <a:gd name="T68" fmla="*/ 120 w 150"/>
                  <a:gd name="T69" fmla="*/ 38 h 91"/>
                  <a:gd name="T70" fmla="*/ 116 w 150"/>
                  <a:gd name="T71" fmla="*/ 34 h 91"/>
                  <a:gd name="T72" fmla="*/ 104 w 150"/>
                  <a:gd name="T73" fmla="*/ 34 h 91"/>
                  <a:gd name="T74" fmla="*/ 104 w 150"/>
                  <a:gd name="T75" fmla="*/ 14 h 91"/>
                  <a:gd name="T76" fmla="*/ 137 w 150"/>
                  <a:gd name="T77" fmla="*/ 14 h 91"/>
                  <a:gd name="T78" fmla="*/ 137 w 150"/>
                  <a:gd name="T79" fmla="*/ 38 h 91"/>
                  <a:gd name="T80" fmla="*/ 138 w 150"/>
                  <a:gd name="T81" fmla="*/ 39 h 91"/>
                  <a:gd name="T82" fmla="*/ 150 w 150"/>
                  <a:gd name="T83" fmla="*/ 47 h 91"/>
                  <a:gd name="T84" fmla="*/ 150 w 150"/>
                  <a:gd name="T85" fmla="*/ 7 h 91"/>
                  <a:gd name="T86" fmla="*/ 144 w 150"/>
                  <a:gd name="T87" fmla="*/ 0 h 91"/>
                  <a:gd name="T88" fmla="*/ 144 w 150"/>
                  <a:gd name="T89" fmla="*/ 0 h 91"/>
                  <a:gd name="T90" fmla="*/ 144 w 150"/>
                  <a:gd name="T9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1">
                    <a:moveTo>
                      <a:pt x="144" y="0"/>
                    </a:moveTo>
                    <a:cubicBezTo>
                      <a:pt x="7" y="0"/>
                      <a:pt x="7" y="0"/>
                      <a:pt x="7" y="0"/>
                    </a:cubicBezTo>
                    <a:cubicBezTo>
                      <a:pt x="3" y="0"/>
                      <a:pt x="0" y="3"/>
                      <a:pt x="0" y="7"/>
                    </a:cubicBezTo>
                    <a:cubicBezTo>
                      <a:pt x="0" y="91"/>
                      <a:pt x="0" y="91"/>
                      <a:pt x="0" y="91"/>
                    </a:cubicBezTo>
                    <a:cubicBezTo>
                      <a:pt x="2" y="89"/>
                      <a:pt x="4" y="89"/>
                      <a:pt x="6" y="89"/>
                    </a:cubicBezTo>
                    <a:cubicBezTo>
                      <a:pt x="14" y="89"/>
                      <a:pt x="14" y="89"/>
                      <a:pt x="14" y="89"/>
                    </a:cubicBezTo>
                    <a:cubicBezTo>
                      <a:pt x="14" y="85"/>
                      <a:pt x="14" y="85"/>
                      <a:pt x="14" y="85"/>
                    </a:cubicBezTo>
                    <a:cubicBezTo>
                      <a:pt x="34" y="85"/>
                      <a:pt x="34" y="85"/>
                      <a:pt x="34" y="85"/>
                    </a:cubicBezTo>
                    <a:cubicBezTo>
                      <a:pt x="36" y="85"/>
                      <a:pt x="38" y="84"/>
                      <a:pt x="38" y="82"/>
                    </a:cubicBezTo>
                    <a:cubicBezTo>
                      <a:pt x="38" y="80"/>
                      <a:pt x="36" y="79"/>
                      <a:pt x="34" y="79"/>
                    </a:cubicBezTo>
                    <a:cubicBezTo>
                      <a:pt x="14" y="79"/>
                      <a:pt x="14" y="79"/>
                      <a:pt x="14" y="79"/>
                    </a:cubicBezTo>
                    <a:cubicBezTo>
                      <a:pt x="14" y="41"/>
                      <a:pt x="14" y="41"/>
                      <a:pt x="14" y="41"/>
                    </a:cubicBezTo>
                    <a:cubicBezTo>
                      <a:pt x="38" y="41"/>
                      <a:pt x="38" y="41"/>
                      <a:pt x="38" y="41"/>
                    </a:cubicBezTo>
                    <a:cubicBezTo>
                      <a:pt x="38" y="62"/>
                      <a:pt x="38" y="62"/>
                      <a:pt x="38" y="62"/>
                    </a:cubicBezTo>
                    <a:cubicBezTo>
                      <a:pt x="38" y="63"/>
                      <a:pt x="39" y="65"/>
                      <a:pt x="41" y="65"/>
                    </a:cubicBezTo>
                    <a:cubicBezTo>
                      <a:pt x="58" y="65"/>
                      <a:pt x="58" y="65"/>
                      <a:pt x="58" y="65"/>
                    </a:cubicBezTo>
                    <a:cubicBezTo>
                      <a:pt x="60" y="65"/>
                      <a:pt x="62" y="63"/>
                      <a:pt x="62" y="62"/>
                    </a:cubicBezTo>
                    <a:cubicBezTo>
                      <a:pt x="62" y="60"/>
                      <a:pt x="60" y="58"/>
                      <a:pt x="58" y="58"/>
                    </a:cubicBezTo>
                    <a:cubicBezTo>
                      <a:pt x="44" y="58"/>
                      <a:pt x="44" y="58"/>
                      <a:pt x="44" y="58"/>
                    </a:cubicBezTo>
                    <a:cubicBezTo>
                      <a:pt x="44" y="38"/>
                      <a:pt x="44" y="38"/>
                      <a:pt x="44" y="38"/>
                    </a:cubicBezTo>
                    <a:cubicBezTo>
                      <a:pt x="44" y="36"/>
                      <a:pt x="43" y="34"/>
                      <a:pt x="41" y="34"/>
                    </a:cubicBezTo>
                    <a:cubicBezTo>
                      <a:pt x="14" y="34"/>
                      <a:pt x="14" y="34"/>
                      <a:pt x="14" y="34"/>
                    </a:cubicBezTo>
                    <a:cubicBezTo>
                      <a:pt x="14" y="14"/>
                      <a:pt x="14" y="14"/>
                      <a:pt x="14" y="14"/>
                    </a:cubicBezTo>
                    <a:cubicBezTo>
                      <a:pt x="58" y="14"/>
                      <a:pt x="58" y="14"/>
                      <a:pt x="58" y="14"/>
                    </a:cubicBezTo>
                    <a:cubicBezTo>
                      <a:pt x="58" y="44"/>
                      <a:pt x="58" y="44"/>
                      <a:pt x="58" y="44"/>
                    </a:cubicBezTo>
                    <a:cubicBezTo>
                      <a:pt x="58" y="46"/>
                      <a:pt x="60" y="48"/>
                      <a:pt x="62" y="48"/>
                    </a:cubicBezTo>
                    <a:cubicBezTo>
                      <a:pt x="63" y="48"/>
                      <a:pt x="65" y="46"/>
                      <a:pt x="65" y="44"/>
                    </a:cubicBezTo>
                    <a:cubicBezTo>
                      <a:pt x="65" y="14"/>
                      <a:pt x="65" y="14"/>
                      <a:pt x="65" y="14"/>
                    </a:cubicBezTo>
                    <a:cubicBezTo>
                      <a:pt x="97" y="14"/>
                      <a:pt x="97" y="14"/>
                      <a:pt x="97" y="14"/>
                    </a:cubicBezTo>
                    <a:cubicBezTo>
                      <a:pt x="97" y="34"/>
                      <a:pt x="97" y="34"/>
                      <a:pt x="97" y="34"/>
                    </a:cubicBezTo>
                    <a:cubicBezTo>
                      <a:pt x="85" y="34"/>
                      <a:pt x="85" y="34"/>
                      <a:pt x="85" y="34"/>
                    </a:cubicBezTo>
                    <a:cubicBezTo>
                      <a:pt x="84" y="34"/>
                      <a:pt x="82" y="36"/>
                      <a:pt x="82" y="38"/>
                    </a:cubicBezTo>
                    <a:cubicBezTo>
                      <a:pt x="82" y="39"/>
                      <a:pt x="84" y="41"/>
                      <a:pt x="85" y="41"/>
                    </a:cubicBezTo>
                    <a:cubicBezTo>
                      <a:pt x="116" y="41"/>
                      <a:pt x="116" y="41"/>
                      <a:pt x="116" y="41"/>
                    </a:cubicBezTo>
                    <a:cubicBezTo>
                      <a:pt x="118" y="41"/>
                      <a:pt x="120" y="39"/>
                      <a:pt x="120" y="38"/>
                    </a:cubicBezTo>
                    <a:cubicBezTo>
                      <a:pt x="120" y="36"/>
                      <a:pt x="118" y="34"/>
                      <a:pt x="116" y="34"/>
                    </a:cubicBezTo>
                    <a:cubicBezTo>
                      <a:pt x="104" y="34"/>
                      <a:pt x="104" y="34"/>
                      <a:pt x="104" y="34"/>
                    </a:cubicBezTo>
                    <a:cubicBezTo>
                      <a:pt x="104" y="14"/>
                      <a:pt x="104" y="14"/>
                      <a:pt x="104" y="14"/>
                    </a:cubicBezTo>
                    <a:cubicBezTo>
                      <a:pt x="137" y="14"/>
                      <a:pt x="137" y="14"/>
                      <a:pt x="137" y="14"/>
                    </a:cubicBezTo>
                    <a:cubicBezTo>
                      <a:pt x="137" y="38"/>
                      <a:pt x="137" y="38"/>
                      <a:pt x="137" y="38"/>
                    </a:cubicBezTo>
                    <a:cubicBezTo>
                      <a:pt x="137" y="39"/>
                      <a:pt x="137" y="39"/>
                      <a:pt x="138" y="39"/>
                    </a:cubicBezTo>
                    <a:cubicBezTo>
                      <a:pt x="150" y="47"/>
                      <a:pt x="150" y="47"/>
                      <a:pt x="150" y="47"/>
                    </a:cubicBezTo>
                    <a:cubicBezTo>
                      <a:pt x="150" y="7"/>
                      <a:pt x="150" y="7"/>
                      <a:pt x="150" y="7"/>
                    </a:cubicBezTo>
                    <a:cubicBezTo>
                      <a:pt x="150" y="3"/>
                      <a:pt x="147" y="0"/>
                      <a:pt x="144" y="0"/>
                    </a:cubicBezTo>
                    <a:close/>
                    <a:moveTo>
                      <a:pt x="144" y="0"/>
                    </a:moveTo>
                    <a:cubicBezTo>
                      <a:pt x="144" y="0"/>
                      <a:pt x="144" y="0"/>
                      <a:pt x="144"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 name="Freeform 236"/>
              <p:cNvSpPr>
                <a:spLocks noEditPoints="1"/>
              </p:cNvSpPr>
              <p:nvPr/>
            </p:nvSpPr>
            <p:spPr bwMode="auto">
              <a:xfrm>
                <a:off x="2646363" y="2967038"/>
                <a:ext cx="566737" cy="306387"/>
              </a:xfrm>
              <a:custGeom>
                <a:avLst/>
                <a:gdLst>
                  <a:gd name="T0" fmla="*/ 137 w 150"/>
                  <a:gd name="T1" fmla="*/ 9 h 81"/>
                  <a:gd name="T2" fmla="*/ 137 w 150"/>
                  <a:gd name="T3" fmla="*/ 23 h 81"/>
                  <a:gd name="T4" fmla="*/ 113 w 150"/>
                  <a:gd name="T5" fmla="*/ 23 h 81"/>
                  <a:gd name="T6" fmla="*/ 113 w 150"/>
                  <a:gd name="T7" fmla="*/ 10 h 81"/>
                  <a:gd name="T8" fmla="*/ 109 w 150"/>
                  <a:gd name="T9" fmla="*/ 6 h 81"/>
                  <a:gd name="T10" fmla="*/ 106 w 150"/>
                  <a:gd name="T11" fmla="*/ 10 h 81"/>
                  <a:gd name="T12" fmla="*/ 106 w 150"/>
                  <a:gd name="T13" fmla="*/ 51 h 81"/>
                  <a:gd name="T14" fmla="*/ 109 w 150"/>
                  <a:gd name="T15" fmla="*/ 54 h 81"/>
                  <a:gd name="T16" fmla="*/ 113 w 150"/>
                  <a:gd name="T17" fmla="*/ 51 h 81"/>
                  <a:gd name="T18" fmla="*/ 113 w 150"/>
                  <a:gd name="T19" fmla="*/ 30 h 81"/>
                  <a:gd name="T20" fmla="*/ 137 w 150"/>
                  <a:gd name="T21" fmla="*/ 30 h 81"/>
                  <a:gd name="T22" fmla="*/ 137 w 150"/>
                  <a:gd name="T23" fmla="*/ 68 h 81"/>
                  <a:gd name="T24" fmla="*/ 82 w 150"/>
                  <a:gd name="T25" fmla="*/ 68 h 81"/>
                  <a:gd name="T26" fmla="*/ 82 w 150"/>
                  <a:gd name="T27" fmla="*/ 40 h 81"/>
                  <a:gd name="T28" fmla="*/ 92 w 150"/>
                  <a:gd name="T29" fmla="*/ 40 h 81"/>
                  <a:gd name="T30" fmla="*/ 96 w 150"/>
                  <a:gd name="T31" fmla="*/ 37 h 81"/>
                  <a:gd name="T32" fmla="*/ 92 w 150"/>
                  <a:gd name="T33" fmla="*/ 34 h 81"/>
                  <a:gd name="T34" fmla="*/ 79 w 150"/>
                  <a:gd name="T35" fmla="*/ 34 h 81"/>
                  <a:gd name="T36" fmla="*/ 75 w 150"/>
                  <a:gd name="T37" fmla="*/ 37 h 81"/>
                  <a:gd name="T38" fmla="*/ 75 w 150"/>
                  <a:gd name="T39" fmla="*/ 51 h 81"/>
                  <a:gd name="T40" fmla="*/ 44 w 150"/>
                  <a:gd name="T41" fmla="*/ 51 h 81"/>
                  <a:gd name="T42" fmla="*/ 41 w 150"/>
                  <a:gd name="T43" fmla="*/ 54 h 81"/>
                  <a:gd name="T44" fmla="*/ 44 w 150"/>
                  <a:gd name="T45" fmla="*/ 57 h 81"/>
                  <a:gd name="T46" fmla="*/ 75 w 150"/>
                  <a:gd name="T47" fmla="*/ 57 h 81"/>
                  <a:gd name="T48" fmla="*/ 75 w 150"/>
                  <a:gd name="T49" fmla="*/ 68 h 81"/>
                  <a:gd name="T50" fmla="*/ 14 w 150"/>
                  <a:gd name="T51" fmla="*/ 68 h 81"/>
                  <a:gd name="T52" fmla="*/ 14 w 150"/>
                  <a:gd name="T53" fmla="*/ 47 h 81"/>
                  <a:gd name="T54" fmla="*/ 6 w 150"/>
                  <a:gd name="T55" fmla="*/ 47 h 81"/>
                  <a:gd name="T56" fmla="*/ 0 w 150"/>
                  <a:gd name="T57" fmla="*/ 46 h 81"/>
                  <a:gd name="T58" fmla="*/ 0 w 150"/>
                  <a:gd name="T59" fmla="*/ 75 h 81"/>
                  <a:gd name="T60" fmla="*/ 7 w 150"/>
                  <a:gd name="T61" fmla="*/ 81 h 81"/>
                  <a:gd name="T62" fmla="*/ 144 w 150"/>
                  <a:gd name="T63" fmla="*/ 81 h 81"/>
                  <a:gd name="T64" fmla="*/ 150 w 150"/>
                  <a:gd name="T65" fmla="*/ 75 h 81"/>
                  <a:gd name="T66" fmla="*/ 150 w 150"/>
                  <a:gd name="T67" fmla="*/ 0 h 81"/>
                  <a:gd name="T68" fmla="*/ 138 w 150"/>
                  <a:gd name="T69" fmla="*/ 8 h 81"/>
                  <a:gd name="T70" fmla="*/ 137 w 150"/>
                  <a:gd name="T71" fmla="*/ 9 h 81"/>
                  <a:gd name="T72" fmla="*/ 137 w 150"/>
                  <a:gd name="T73" fmla="*/ 9 h 81"/>
                  <a:gd name="T74" fmla="*/ 137 w 150"/>
                  <a:gd name="T75"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81">
                    <a:moveTo>
                      <a:pt x="137" y="9"/>
                    </a:moveTo>
                    <a:cubicBezTo>
                      <a:pt x="137" y="23"/>
                      <a:pt x="137" y="23"/>
                      <a:pt x="137" y="23"/>
                    </a:cubicBezTo>
                    <a:cubicBezTo>
                      <a:pt x="113" y="23"/>
                      <a:pt x="113" y="23"/>
                      <a:pt x="113" y="23"/>
                    </a:cubicBezTo>
                    <a:cubicBezTo>
                      <a:pt x="113" y="10"/>
                      <a:pt x="113" y="10"/>
                      <a:pt x="113" y="10"/>
                    </a:cubicBezTo>
                    <a:cubicBezTo>
                      <a:pt x="113" y="8"/>
                      <a:pt x="111" y="6"/>
                      <a:pt x="109" y="6"/>
                    </a:cubicBezTo>
                    <a:cubicBezTo>
                      <a:pt x="108" y="6"/>
                      <a:pt x="106" y="8"/>
                      <a:pt x="106" y="10"/>
                    </a:cubicBezTo>
                    <a:cubicBezTo>
                      <a:pt x="106" y="51"/>
                      <a:pt x="106" y="51"/>
                      <a:pt x="106" y="51"/>
                    </a:cubicBezTo>
                    <a:cubicBezTo>
                      <a:pt x="106" y="53"/>
                      <a:pt x="108" y="54"/>
                      <a:pt x="109" y="54"/>
                    </a:cubicBezTo>
                    <a:cubicBezTo>
                      <a:pt x="111" y="54"/>
                      <a:pt x="113" y="53"/>
                      <a:pt x="113" y="51"/>
                    </a:cubicBezTo>
                    <a:cubicBezTo>
                      <a:pt x="113" y="30"/>
                      <a:pt x="113" y="30"/>
                      <a:pt x="113" y="30"/>
                    </a:cubicBezTo>
                    <a:cubicBezTo>
                      <a:pt x="137" y="30"/>
                      <a:pt x="137" y="30"/>
                      <a:pt x="137" y="30"/>
                    </a:cubicBezTo>
                    <a:cubicBezTo>
                      <a:pt x="137" y="68"/>
                      <a:pt x="137" y="68"/>
                      <a:pt x="137" y="68"/>
                    </a:cubicBezTo>
                    <a:cubicBezTo>
                      <a:pt x="82" y="68"/>
                      <a:pt x="82" y="68"/>
                      <a:pt x="82" y="68"/>
                    </a:cubicBezTo>
                    <a:cubicBezTo>
                      <a:pt x="82" y="40"/>
                      <a:pt x="82" y="40"/>
                      <a:pt x="82" y="40"/>
                    </a:cubicBezTo>
                    <a:cubicBezTo>
                      <a:pt x="92" y="40"/>
                      <a:pt x="92" y="40"/>
                      <a:pt x="92" y="40"/>
                    </a:cubicBezTo>
                    <a:cubicBezTo>
                      <a:pt x="94" y="40"/>
                      <a:pt x="96" y="39"/>
                      <a:pt x="96" y="37"/>
                    </a:cubicBezTo>
                    <a:cubicBezTo>
                      <a:pt x="96" y="35"/>
                      <a:pt x="94" y="34"/>
                      <a:pt x="92" y="34"/>
                    </a:cubicBezTo>
                    <a:cubicBezTo>
                      <a:pt x="79" y="34"/>
                      <a:pt x="79" y="34"/>
                      <a:pt x="79" y="34"/>
                    </a:cubicBezTo>
                    <a:cubicBezTo>
                      <a:pt x="77" y="34"/>
                      <a:pt x="75" y="35"/>
                      <a:pt x="75" y="37"/>
                    </a:cubicBezTo>
                    <a:cubicBezTo>
                      <a:pt x="75" y="51"/>
                      <a:pt x="75" y="51"/>
                      <a:pt x="75" y="51"/>
                    </a:cubicBezTo>
                    <a:cubicBezTo>
                      <a:pt x="44" y="51"/>
                      <a:pt x="44" y="51"/>
                      <a:pt x="44" y="51"/>
                    </a:cubicBezTo>
                    <a:cubicBezTo>
                      <a:pt x="43" y="51"/>
                      <a:pt x="41" y="52"/>
                      <a:pt x="41" y="54"/>
                    </a:cubicBezTo>
                    <a:cubicBezTo>
                      <a:pt x="41" y="56"/>
                      <a:pt x="43" y="57"/>
                      <a:pt x="44" y="57"/>
                    </a:cubicBezTo>
                    <a:cubicBezTo>
                      <a:pt x="75" y="57"/>
                      <a:pt x="75" y="57"/>
                      <a:pt x="75" y="57"/>
                    </a:cubicBezTo>
                    <a:cubicBezTo>
                      <a:pt x="75" y="68"/>
                      <a:pt x="75" y="68"/>
                      <a:pt x="75" y="68"/>
                    </a:cubicBezTo>
                    <a:cubicBezTo>
                      <a:pt x="14" y="68"/>
                      <a:pt x="14" y="68"/>
                      <a:pt x="14" y="68"/>
                    </a:cubicBezTo>
                    <a:cubicBezTo>
                      <a:pt x="14" y="47"/>
                      <a:pt x="14" y="47"/>
                      <a:pt x="14" y="47"/>
                    </a:cubicBezTo>
                    <a:cubicBezTo>
                      <a:pt x="6" y="47"/>
                      <a:pt x="6" y="47"/>
                      <a:pt x="6" y="47"/>
                    </a:cubicBezTo>
                    <a:cubicBezTo>
                      <a:pt x="4" y="47"/>
                      <a:pt x="2" y="47"/>
                      <a:pt x="0" y="46"/>
                    </a:cubicBezTo>
                    <a:cubicBezTo>
                      <a:pt x="0" y="75"/>
                      <a:pt x="0" y="75"/>
                      <a:pt x="0" y="75"/>
                    </a:cubicBezTo>
                    <a:cubicBezTo>
                      <a:pt x="0" y="78"/>
                      <a:pt x="3" y="81"/>
                      <a:pt x="7" y="81"/>
                    </a:cubicBezTo>
                    <a:cubicBezTo>
                      <a:pt x="144" y="81"/>
                      <a:pt x="144" y="81"/>
                      <a:pt x="144" y="81"/>
                    </a:cubicBezTo>
                    <a:cubicBezTo>
                      <a:pt x="147" y="81"/>
                      <a:pt x="150" y="78"/>
                      <a:pt x="150" y="75"/>
                    </a:cubicBezTo>
                    <a:cubicBezTo>
                      <a:pt x="150" y="0"/>
                      <a:pt x="150" y="0"/>
                      <a:pt x="150" y="0"/>
                    </a:cubicBezTo>
                    <a:cubicBezTo>
                      <a:pt x="138" y="8"/>
                      <a:pt x="138" y="8"/>
                      <a:pt x="138" y="8"/>
                    </a:cubicBezTo>
                    <a:cubicBezTo>
                      <a:pt x="137" y="8"/>
                      <a:pt x="137" y="9"/>
                      <a:pt x="137" y="9"/>
                    </a:cubicBezTo>
                    <a:close/>
                    <a:moveTo>
                      <a:pt x="137" y="9"/>
                    </a:moveTo>
                    <a:cubicBezTo>
                      <a:pt x="137" y="9"/>
                      <a:pt x="137" y="9"/>
                      <a:pt x="137" y="9"/>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 name="Freeform 237"/>
              <p:cNvSpPr>
                <a:spLocks noEditPoints="1"/>
              </p:cNvSpPr>
              <p:nvPr/>
            </p:nvSpPr>
            <p:spPr bwMode="auto">
              <a:xfrm>
                <a:off x="2646363" y="2871788"/>
                <a:ext cx="566737" cy="246062"/>
              </a:xfrm>
              <a:custGeom>
                <a:avLst/>
                <a:gdLst>
                  <a:gd name="T0" fmla="*/ 148 w 150"/>
                  <a:gd name="T1" fmla="*/ 10 h 65"/>
                  <a:gd name="T2" fmla="*/ 134 w 150"/>
                  <a:gd name="T3" fmla="*/ 1 h 65"/>
                  <a:gd name="T4" fmla="*/ 129 w 150"/>
                  <a:gd name="T5" fmla="*/ 0 h 65"/>
                  <a:gd name="T6" fmla="*/ 126 w 150"/>
                  <a:gd name="T7" fmla="*/ 5 h 65"/>
                  <a:gd name="T8" fmla="*/ 126 w 150"/>
                  <a:gd name="T9" fmla="*/ 7 h 65"/>
                  <a:gd name="T10" fmla="*/ 86 w 150"/>
                  <a:gd name="T11" fmla="*/ 7 h 65"/>
                  <a:gd name="T12" fmla="*/ 79 w 150"/>
                  <a:gd name="T13" fmla="*/ 14 h 65"/>
                  <a:gd name="T14" fmla="*/ 79 w 150"/>
                  <a:gd name="T15" fmla="*/ 35 h 65"/>
                  <a:gd name="T16" fmla="*/ 59 w 150"/>
                  <a:gd name="T17" fmla="*/ 35 h 65"/>
                  <a:gd name="T18" fmla="*/ 52 w 150"/>
                  <a:gd name="T19" fmla="*/ 41 h 65"/>
                  <a:gd name="T20" fmla="*/ 52 w 150"/>
                  <a:gd name="T21" fmla="*/ 52 h 65"/>
                  <a:gd name="T22" fmla="*/ 7 w 150"/>
                  <a:gd name="T23" fmla="*/ 52 h 65"/>
                  <a:gd name="T24" fmla="*/ 0 w 150"/>
                  <a:gd name="T25" fmla="*/ 59 h 65"/>
                  <a:gd name="T26" fmla="*/ 7 w 150"/>
                  <a:gd name="T27" fmla="*/ 65 h 65"/>
                  <a:gd name="T28" fmla="*/ 59 w 150"/>
                  <a:gd name="T29" fmla="*/ 65 h 65"/>
                  <a:gd name="T30" fmla="*/ 65 w 150"/>
                  <a:gd name="T31" fmla="*/ 59 h 65"/>
                  <a:gd name="T32" fmla="*/ 65 w 150"/>
                  <a:gd name="T33" fmla="*/ 48 h 65"/>
                  <a:gd name="T34" fmla="*/ 86 w 150"/>
                  <a:gd name="T35" fmla="*/ 48 h 65"/>
                  <a:gd name="T36" fmla="*/ 93 w 150"/>
                  <a:gd name="T37" fmla="*/ 41 h 65"/>
                  <a:gd name="T38" fmla="*/ 93 w 150"/>
                  <a:gd name="T39" fmla="*/ 21 h 65"/>
                  <a:gd name="T40" fmla="*/ 126 w 150"/>
                  <a:gd name="T41" fmla="*/ 21 h 65"/>
                  <a:gd name="T42" fmla="*/ 126 w 150"/>
                  <a:gd name="T43" fmla="*/ 23 h 65"/>
                  <a:gd name="T44" fmla="*/ 129 w 150"/>
                  <a:gd name="T45" fmla="*/ 28 h 65"/>
                  <a:gd name="T46" fmla="*/ 132 w 150"/>
                  <a:gd name="T47" fmla="*/ 28 h 65"/>
                  <a:gd name="T48" fmla="*/ 134 w 150"/>
                  <a:gd name="T49" fmla="*/ 27 h 65"/>
                  <a:gd name="T50" fmla="*/ 148 w 150"/>
                  <a:gd name="T51" fmla="*/ 18 h 65"/>
                  <a:gd name="T52" fmla="*/ 150 w 150"/>
                  <a:gd name="T53" fmla="*/ 14 h 65"/>
                  <a:gd name="T54" fmla="*/ 148 w 150"/>
                  <a:gd name="T55" fmla="*/ 10 h 65"/>
                  <a:gd name="T56" fmla="*/ 148 w 150"/>
                  <a:gd name="T57" fmla="*/ 10 h 65"/>
                  <a:gd name="T58" fmla="*/ 148 w 150"/>
                  <a:gd name="T5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65">
                    <a:moveTo>
                      <a:pt x="148" y="10"/>
                    </a:moveTo>
                    <a:cubicBezTo>
                      <a:pt x="134" y="1"/>
                      <a:pt x="134" y="1"/>
                      <a:pt x="134" y="1"/>
                    </a:cubicBezTo>
                    <a:cubicBezTo>
                      <a:pt x="133" y="0"/>
                      <a:pt x="131" y="0"/>
                      <a:pt x="129" y="0"/>
                    </a:cubicBezTo>
                    <a:cubicBezTo>
                      <a:pt x="128" y="1"/>
                      <a:pt x="126" y="3"/>
                      <a:pt x="126" y="5"/>
                    </a:cubicBezTo>
                    <a:cubicBezTo>
                      <a:pt x="126" y="7"/>
                      <a:pt x="126" y="7"/>
                      <a:pt x="126" y="7"/>
                    </a:cubicBezTo>
                    <a:cubicBezTo>
                      <a:pt x="86" y="7"/>
                      <a:pt x="86" y="7"/>
                      <a:pt x="86" y="7"/>
                    </a:cubicBezTo>
                    <a:cubicBezTo>
                      <a:pt x="82" y="7"/>
                      <a:pt x="79" y="10"/>
                      <a:pt x="79" y="14"/>
                    </a:cubicBezTo>
                    <a:cubicBezTo>
                      <a:pt x="79" y="35"/>
                      <a:pt x="79" y="35"/>
                      <a:pt x="79" y="35"/>
                    </a:cubicBezTo>
                    <a:cubicBezTo>
                      <a:pt x="59" y="35"/>
                      <a:pt x="59" y="35"/>
                      <a:pt x="59" y="35"/>
                    </a:cubicBezTo>
                    <a:cubicBezTo>
                      <a:pt x="55" y="35"/>
                      <a:pt x="52" y="38"/>
                      <a:pt x="52" y="41"/>
                    </a:cubicBezTo>
                    <a:cubicBezTo>
                      <a:pt x="52" y="52"/>
                      <a:pt x="52" y="52"/>
                      <a:pt x="52" y="52"/>
                    </a:cubicBezTo>
                    <a:cubicBezTo>
                      <a:pt x="7" y="52"/>
                      <a:pt x="7" y="52"/>
                      <a:pt x="7" y="52"/>
                    </a:cubicBezTo>
                    <a:cubicBezTo>
                      <a:pt x="3" y="52"/>
                      <a:pt x="0" y="55"/>
                      <a:pt x="0" y="59"/>
                    </a:cubicBezTo>
                    <a:cubicBezTo>
                      <a:pt x="0" y="62"/>
                      <a:pt x="3" y="65"/>
                      <a:pt x="7" y="65"/>
                    </a:cubicBezTo>
                    <a:cubicBezTo>
                      <a:pt x="59" y="65"/>
                      <a:pt x="59" y="65"/>
                      <a:pt x="59" y="65"/>
                    </a:cubicBezTo>
                    <a:cubicBezTo>
                      <a:pt x="62" y="65"/>
                      <a:pt x="65" y="62"/>
                      <a:pt x="65" y="59"/>
                    </a:cubicBezTo>
                    <a:cubicBezTo>
                      <a:pt x="65" y="48"/>
                      <a:pt x="65" y="48"/>
                      <a:pt x="65" y="48"/>
                    </a:cubicBezTo>
                    <a:cubicBezTo>
                      <a:pt x="86" y="48"/>
                      <a:pt x="86" y="48"/>
                      <a:pt x="86" y="48"/>
                    </a:cubicBezTo>
                    <a:cubicBezTo>
                      <a:pt x="90" y="48"/>
                      <a:pt x="93" y="45"/>
                      <a:pt x="93" y="41"/>
                    </a:cubicBezTo>
                    <a:cubicBezTo>
                      <a:pt x="93" y="21"/>
                      <a:pt x="93" y="21"/>
                      <a:pt x="93" y="21"/>
                    </a:cubicBezTo>
                    <a:cubicBezTo>
                      <a:pt x="126" y="21"/>
                      <a:pt x="126" y="21"/>
                      <a:pt x="126" y="21"/>
                    </a:cubicBezTo>
                    <a:cubicBezTo>
                      <a:pt x="126" y="23"/>
                      <a:pt x="126" y="23"/>
                      <a:pt x="126" y="23"/>
                    </a:cubicBezTo>
                    <a:cubicBezTo>
                      <a:pt x="126" y="25"/>
                      <a:pt x="128" y="27"/>
                      <a:pt x="129" y="28"/>
                    </a:cubicBezTo>
                    <a:cubicBezTo>
                      <a:pt x="130" y="28"/>
                      <a:pt x="131" y="28"/>
                      <a:pt x="132" y="28"/>
                    </a:cubicBezTo>
                    <a:cubicBezTo>
                      <a:pt x="133" y="28"/>
                      <a:pt x="134" y="28"/>
                      <a:pt x="134" y="27"/>
                    </a:cubicBezTo>
                    <a:cubicBezTo>
                      <a:pt x="148" y="18"/>
                      <a:pt x="148" y="18"/>
                      <a:pt x="148" y="18"/>
                    </a:cubicBezTo>
                    <a:cubicBezTo>
                      <a:pt x="150" y="17"/>
                      <a:pt x="150" y="16"/>
                      <a:pt x="150" y="14"/>
                    </a:cubicBezTo>
                    <a:cubicBezTo>
                      <a:pt x="150" y="12"/>
                      <a:pt x="150" y="11"/>
                      <a:pt x="148" y="10"/>
                    </a:cubicBezTo>
                    <a:close/>
                    <a:moveTo>
                      <a:pt x="148" y="10"/>
                    </a:moveTo>
                    <a:cubicBezTo>
                      <a:pt x="148" y="10"/>
                      <a:pt x="148" y="10"/>
                      <a:pt x="148" y="1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20" name="Gruppieren 19"/>
          <p:cNvGrpSpPr/>
          <p:nvPr userDrawn="1"/>
        </p:nvGrpSpPr>
        <p:grpSpPr>
          <a:xfrm>
            <a:off x="927382" y="2705189"/>
            <a:ext cx="711512" cy="592360"/>
            <a:chOff x="1350233" y="2867130"/>
            <a:chExt cx="711512" cy="592360"/>
          </a:xfrm>
        </p:grpSpPr>
        <p:sp>
          <p:nvSpPr>
            <p:cNvPr id="21" name="Rectangle 18"/>
            <p:cNvSpPr/>
            <p:nvPr/>
          </p:nvSpPr>
          <p:spPr>
            <a:xfrm>
              <a:off x="1350233" y="2867130"/>
              <a:ext cx="711512" cy="592360"/>
            </a:xfrm>
            <a:prstGeom prst="rect">
              <a:avLst/>
            </a:prstGeom>
            <a:solidFill>
              <a:srgbClr val="00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19"/>
            <p:cNvGrpSpPr>
              <a:grpSpLocks noChangeAspect="1"/>
            </p:cNvGrpSpPr>
            <p:nvPr/>
          </p:nvGrpSpPr>
          <p:grpSpPr>
            <a:xfrm>
              <a:off x="1525024" y="2947310"/>
              <a:ext cx="342052" cy="432000"/>
              <a:chOff x="819944" y="899319"/>
              <a:chExt cx="428625" cy="541338"/>
            </a:xfrm>
            <a:solidFill>
              <a:schemeClr val="bg1"/>
            </a:solidFill>
          </p:grpSpPr>
          <p:sp>
            <p:nvSpPr>
              <p:cNvPr id="23" name="Freeform 5"/>
              <p:cNvSpPr>
                <a:spLocks noEditPoints="1"/>
              </p:cNvSpPr>
              <p:nvPr/>
            </p:nvSpPr>
            <p:spPr bwMode="auto">
              <a:xfrm>
                <a:off x="880269" y="899319"/>
                <a:ext cx="115888" cy="117475"/>
              </a:xfrm>
              <a:custGeom>
                <a:avLst/>
                <a:gdLst>
                  <a:gd name="T0" fmla="*/ 84 w 84"/>
                  <a:gd name="T1" fmla="*/ 42 h 84"/>
                  <a:gd name="T2" fmla="*/ 42 w 84"/>
                  <a:gd name="T3" fmla="*/ 84 h 84"/>
                  <a:gd name="T4" fmla="*/ 0 w 84"/>
                  <a:gd name="T5" fmla="*/ 42 h 84"/>
                  <a:gd name="T6" fmla="*/ 42 w 84"/>
                  <a:gd name="T7" fmla="*/ 0 h 84"/>
                  <a:gd name="T8" fmla="*/ 84 w 84"/>
                  <a:gd name="T9" fmla="*/ 42 h 84"/>
                  <a:gd name="T10" fmla="*/ 84 w 84"/>
                  <a:gd name="T11" fmla="*/ 42 h 84"/>
                  <a:gd name="T12" fmla="*/ 84 w 84"/>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84" y="42"/>
                    </a:moveTo>
                    <a:cubicBezTo>
                      <a:pt x="84" y="65"/>
                      <a:pt x="65" y="84"/>
                      <a:pt x="42" y="84"/>
                    </a:cubicBezTo>
                    <a:cubicBezTo>
                      <a:pt x="19" y="84"/>
                      <a:pt x="0" y="65"/>
                      <a:pt x="0" y="42"/>
                    </a:cubicBezTo>
                    <a:cubicBezTo>
                      <a:pt x="0" y="19"/>
                      <a:pt x="19" y="0"/>
                      <a:pt x="42" y="0"/>
                    </a:cubicBezTo>
                    <a:cubicBezTo>
                      <a:pt x="65" y="0"/>
                      <a:pt x="84" y="19"/>
                      <a:pt x="84" y="42"/>
                    </a:cubicBezTo>
                    <a:close/>
                    <a:moveTo>
                      <a:pt x="84" y="42"/>
                    </a:moveTo>
                    <a:cubicBezTo>
                      <a:pt x="84" y="42"/>
                      <a:pt x="84" y="42"/>
                      <a:pt x="84"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 name="Freeform 6"/>
              <p:cNvSpPr>
                <a:spLocks noEditPoints="1"/>
              </p:cNvSpPr>
              <p:nvPr/>
            </p:nvSpPr>
            <p:spPr bwMode="auto">
              <a:xfrm>
                <a:off x="1072357" y="899319"/>
                <a:ext cx="115888" cy="117475"/>
              </a:xfrm>
              <a:custGeom>
                <a:avLst/>
                <a:gdLst>
                  <a:gd name="T0" fmla="*/ 84 w 84"/>
                  <a:gd name="T1" fmla="*/ 42 h 84"/>
                  <a:gd name="T2" fmla="*/ 42 w 84"/>
                  <a:gd name="T3" fmla="*/ 84 h 84"/>
                  <a:gd name="T4" fmla="*/ 0 w 84"/>
                  <a:gd name="T5" fmla="*/ 42 h 84"/>
                  <a:gd name="T6" fmla="*/ 42 w 84"/>
                  <a:gd name="T7" fmla="*/ 0 h 84"/>
                  <a:gd name="T8" fmla="*/ 84 w 84"/>
                  <a:gd name="T9" fmla="*/ 42 h 84"/>
                  <a:gd name="T10" fmla="*/ 84 w 84"/>
                  <a:gd name="T11" fmla="*/ 42 h 84"/>
                  <a:gd name="T12" fmla="*/ 84 w 84"/>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84" y="42"/>
                    </a:moveTo>
                    <a:cubicBezTo>
                      <a:pt x="84" y="65"/>
                      <a:pt x="65" y="84"/>
                      <a:pt x="42" y="84"/>
                    </a:cubicBezTo>
                    <a:cubicBezTo>
                      <a:pt x="19" y="84"/>
                      <a:pt x="0" y="65"/>
                      <a:pt x="0" y="42"/>
                    </a:cubicBezTo>
                    <a:cubicBezTo>
                      <a:pt x="0" y="19"/>
                      <a:pt x="19" y="0"/>
                      <a:pt x="42" y="0"/>
                    </a:cubicBezTo>
                    <a:cubicBezTo>
                      <a:pt x="65" y="0"/>
                      <a:pt x="84" y="19"/>
                      <a:pt x="84" y="42"/>
                    </a:cubicBezTo>
                    <a:close/>
                    <a:moveTo>
                      <a:pt x="84" y="42"/>
                    </a:moveTo>
                    <a:cubicBezTo>
                      <a:pt x="84" y="42"/>
                      <a:pt x="84" y="42"/>
                      <a:pt x="84"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7"/>
              <p:cNvSpPr>
                <a:spLocks noEditPoints="1"/>
              </p:cNvSpPr>
              <p:nvPr/>
            </p:nvSpPr>
            <p:spPr bwMode="auto">
              <a:xfrm>
                <a:off x="819944" y="1012032"/>
                <a:ext cx="428625" cy="428625"/>
              </a:xfrm>
              <a:custGeom>
                <a:avLst/>
                <a:gdLst>
                  <a:gd name="T0" fmla="*/ 306 w 308"/>
                  <a:gd name="T1" fmla="*/ 116 h 308"/>
                  <a:gd name="T2" fmla="*/ 286 w 308"/>
                  <a:gd name="T3" fmla="*/ 26 h 308"/>
                  <a:gd name="T4" fmla="*/ 251 w 308"/>
                  <a:gd name="T5" fmla="*/ 0 h 308"/>
                  <a:gd name="T6" fmla="*/ 251 w 308"/>
                  <a:gd name="T7" fmla="*/ 0 h 308"/>
                  <a:gd name="T8" fmla="*/ 241 w 308"/>
                  <a:gd name="T9" fmla="*/ 1 h 308"/>
                  <a:gd name="T10" fmla="*/ 233 w 308"/>
                  <a:gd name="T11" fmla="*/ 4 h 308"/>
                  <a:gd name="T12" fmla="*/ 210 w 308"/>
                  <a:gd name="T13" fmla="*/ 33 h 308"/>
                  <a:gd name="T14" fmla="*/ 210 w 308"/>
                  <a:gd name="T15" fmla="*/ 35 h 308"/>
                  <a:gd name="T16" fmla="*/ 198 w 308"/>
                  <a:gd name="T17" fmla="*/ 73 h 308"/>
                  <a:gd name="T18" fmla="*/ 153 w 308"/>
                  <a:gd name="T19" fmla="*/ 82 h 308"/>
                  <a:gd name="T20" fmla="*/ 139 w 308"/>
                  <a:gd name="T21" fmla="*/ 89 h 308"/>
                  <a:gd name="T22" fmla="*/ 110 w 308"/>
                  <a:gd name="T23" fmla="*/ 77 h 308"/>
                  <a:gd name="T24" fmla="*/ 98 w 308"/>
                  <a:gd name="T25" fmla="*/ 35 h 308"/>
                  <a:gd name="T26" fmla="*/ 98 w 308"/>
                  <a:gd name="T27" fmla="*/ 33 h 308"/>
                  <a:gd name="T28" fmla="*/ 76 w 308"/>
                  <a:gd name="T29" fmla="*/ 4 h 308"/>
                  <a:gd name="T30" fmla="*/ 67 w 308"/>
                  <a:gd name="T31" fmla="*/ 1 h 308"/>
                  <a:gd name="T32" fmla="*/ 57 w 308"/>
                  <a:gd name="T33" fmla="*/ 0 h 308"/>
                  <a:gd name="T34" fmla="*/ 57 w 308"/>
                  <a:gd name="T35" fmla="*/ 0 h 308"/>
                  <a:gd name="T36" fmla="*/ 22 w 308"/>
                  <a:gd name="T37" fmla="*/ 26 h 308"/>
                  <a:gd name="T38" fmla="*/ 3 w 308"/>
                  <a:gd name="T39" fmla="*/ 116 h 308"/>
                  <a:gd name="T40" fmla="*/ 14 w 308"/>
                  <a:gd name="T41" fmla="*/ 147 h 308"/>
                  <a:gd name="T42" fmla="*/ 14 w 308"/>
                  <a:gd name="T43" fmla="*/ 286 h 308"/>
                  <a:gd name="T44" fmla="*/ 36 w 308"/>
                  <a:gd name="T45" fmla="*/ 308 h 308"/>
                  <a:gd name="T46" fmla="*/ 36 w 308"/>
                  <a:gd name="T47" fmla="*/ 308 h 308"/>
                  <a:gd name="T48" fmla="*/ 58 w 308"/>
                  <a:gd name="T49" fmla="*/ 286 h 308"/>
                  <a:gd name="T50" fmla="*/ 59 w 308"/>
                  <a:gd name="T51" fmla="*/ 154 h 308"/>
                  <a:gd name="T52" fmla="*/ 78 w 308"/>
                  <a:gd name="T53" fmla="*/ 132 h 308"/>
                  <a:gd name="T54" fmla="*/ 85 w 308"/>
                  <a:gd name="T55" fmla="*/ 98 h 308"/>
                  <a:gd name="T56" fmla="*/ 150 w 308"/>
                  <a:gd name="T57" fmla="*/ 124 h 308"/>
                  <a:gd name="T58" fmla="*/ 153 w 308"/>
                  <a:gd name="T59" fmla="*/ 124 h 308"/>
                  <a:gd name="T60" fmla="*/ 168 w 308"/>
                  <a:gd name="T61" fmla="*/ 114 h 308"/>
                  <a:gd name="T62" fmla="*/ 222 w 308"/>
                  <a:gd name="T63" fmla="*/ 95 h 308"/>
                  <a:gd name="T64" fmla="*/ 230 w 308"/>
                  <a:gd name="T65" fmla="*/ 132 h 308"/>
                  <a:gd name="T66" fmla="*/ 250 w 308"/>
                  <a:gd name="T67" fmla="*/ 154 h 308"/>
                  <a:gd name="T68" fmla="*/ 250 w 308"/>
                  <a:gd name="T69" fmla="*/ 286 h 308"/>
                  <a:gd name="T70" fmla="*/ 272 w 308"/>
                  <a:gd name="T71" fmla="*/ 308 h 308"/>
                  <a:gd name="T72" fmla="*/ 272 w 308"/>
                  <a:gd name="T73" fmla="*/ 308 h 308"/>
                  <a:gd name="T74" fmla="*/ 294 w 308"/>
                  <a:gd name="T75" fmla="*/ 286 h 308"/>
                  <a:gd name="T76" fmla="*/ 294 w 308"/>
                  <a:gd name="T77" fmla="*/ 147 h 308"/>
                  <a:gd name="T78" fmla="*/ 306 w 308"/>
                  <a:gd name="T79" fmla="*/ 116 h 308"/>
                  <a:gd name="T80" fmla="*/ 306 w 308"/>
                  <a:gd name="T81" fmla="*/ 116 h 308"/>
                  <a:gd name="T82" fmla="*/ 306 w 308"/>
                  <a:gd name="T83"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308">
                    <a:moveTo>
                      <a:pt x="306" y="116"/>
                    </a:moveTo>
                    <a:cubicBezTo>
                      <a:pt x="286" y="26"/>
                      <a:pt x="286" y="26"/>
                      <a:pt x="286" y="26"/>
                    </a:cubicBezTo>
                    <a:cubicBezTo>
                      <a:pt x="283" y="9"/>
                      <a:pt x="265" y="1"/>
                      <a:pt x="251" y="0"/>
                    </a:cubicBezTo>
                    <a:cubicBezTo>
                      <a:pt x="251" y="0"/>
                      <a:pt x="251" y="0"/>
                      <a:pt x="251" y="0"/>
                    </a:cubicBezTo>
                    <a:cubicBezTo>
                      <a:pt x="251" y="0"/>
                      <a:pt x="246" y="0"/>
                      <a:pt x="241" y="1"/>
                    </a:cubicBezTo>
                    <a:cubicBezTo>
                      <a:pt x="237" y="2"/>
                      <a:pt x="233" y="4"/>
                      <a:pt x="233" y="4"/>
                    </a:cubicBezTo>
                    <a:cubicBezTo>
                      <a:pt x="222" y="10"/>
                      <a:pt x="212" y="20"/>
                      <a:pt x="210" y="33"/>
                    </a:cubicBezTo>
                    <a:cubicBezTo>
                      <a:pt x="210" y="34"/>
                      <a:pt x="210" y="35"/>
                      <a:pt x="210" y="35"/>
                    </a:cubicBezTo>
                    <a:cubicBezTo>
                      <a:pt x="207" y="55"/>
                      <a:pt x="204" y="68"/>
                      <a:pt x="198" y="73"/>
                    </a:cubicBezTo>
                    <a:cubicBezTo>
                      <a:pt x="192" y="79"/>
                      <a:pt x="178" y="82"/>
                      <a:pt x="153" y="82"/>
                    </a:cubicBezTo>
                    <a:cubicBezTo>
                      <a:pt x="147" y="82"/>
                      <a:pt x="142" y="85"/>
                      <a:pt x="139" y="89"/>
                    </a:cubicBezTo>
                    <a:cubicBezTo>
                      <a:pt x="123" y="86"/>
                      <a:pt x="114" y="82"/>
                      <a:pt x="110" y="77"/>
                    </a:cubicBezTo>
                    <a:cubicBezTo>
                      <a:pt x="103" y="70"/>
                      <a:pt x="101" y="56"/>
                      <a:pt x="98" y="35"/>
                    </a:cubicBezTo>
                    <a:cubicBezTo>
                      <a:pt x="98" y="35"/>
                      <a:pt x="98" y="34"/>
                      <a:pt x="98" y="33"/>
                    </a:cubicBezTo>
                    <a:cubicBezTo>
                      <a:pt x="96" y="20"/>
                      <a:pt x="86" y="10"/>
                      <a:pt x="76" y="4"/>
                    </a:cubicBezTo>
                    <a:cubicBezTo>
                      <a:pt x="76" y="4"/>
                      <a:pt x="71" y="2"/>
                      <a:pt x="67" y="1"/>
                    </a:cubicBezTo>
                    <a:cubicBezTo>
                      <a:pt x="62" y="0"/>
                      <a:pt x="57" y="0"/>
                      <a:pt x="57" y="0"/>
                    </a:cubicBezTo>
                    <a:cubicBezTo>
                      <a:pt x="57" y="0"/>
                      <a:pt x="57" y="0"/>
                      <a:pt x="57" y="0"/>
                    </a:cubicBezTo>
                    <a:cubicBezTo>
                      <a:pt x="43" y="1"/>
                      <a:pt x="26" y="9"/>
                      <a:pt x="22" y="26"/>
                    </a:cubicBezTo>
                    <a:cubicBezTo>
                      <a:pt x="3" y="116"/>
                      <a:pt x="3" y="116"/>
                      <a:pt x="3" y="116"/>
                    </a:cubicBezTo>
                    <a:cubicBezTo>
                      <a:pt x="0" y="128"/>
                      <a:pt x="5" y="139"/>
                      <a:pt x="14" y="147"/>
                    </a:cubicBezTo>
                    <a:cubicBezTo>
                      <a:pt x="14" y="286"/>
                      <a:pt x="14" y="286"/>
                      <a:pt x="14" y="286"/>
                    </a:cubicBezTo>
                    <a:cubicBezTo>
                      <a:pt x="14" y="298"/>
                      <a:pt x="24" y="308"/>
                      <a:pt x="36" y="308"/>
                    </a:cubicBezTo>
                    <a:cubicBezTo>
                      <a:pt x="36" y="308"/>
                      <a:pt x="36" y="308"/>
                      <a:pt x="36" y="308"/>
                    </a:cubicBezTo>
                    <a:cubicBezTo>
                      <a:pt x="49" y="308"/>
                      <a:pt x="58" y="298"/>
                      <a:pt x="58" y="286"/>
                    </a:cubicBezTo>
                    <a:cubicBezTo>
                      <a:pt x="59" y="154"/>
                      <a:pt x="59" y="154"/>
                      <a:pt x="59" y="154"/>
                    </a:cubicBezTo>
                    <a:cubicBezTo>
                      <a:pt x="68" y="150"/>
                      <a:pt x="75" y="143"/>
                      <a:pt x="78" y="132"/>
                    </a:cubicBezTo>
                    <a:cubicBezTo>
                      <a:pt x="85" y="98"/>
                      <a:pt x="85" y="98"/>
                      <a:pt x="85" y="98"/>
                    </a:cubicBezTo>
                    <a:cubicBezTo>
                      <a:pt x="97" y="112"/>
                      <a:pt x="116" y="120"/>
                      <a:pt x="150" y="124"/>
                    </a:cubicBezTo>
                    <a:cubicBezTo>
                      <a:pt x="151" y="124"/>
                      <a:pt x="152" y="124"/>
                      <a:pt x="153" y="124"/>
                    </a:cubicBezTo>
                    <a:cubicBezTo>
                      <a:pt x="160" y="124"/>
                      <a:pt x="166" y="120"/>
                      <a:pt x="168" y="114"/>
                    </a:cubicBezTo>
                    <a:cubicBezTo>
                      <a:pt x="195" y="112"/>
                      <a:pt x="212" y="107"/>
                      <a:pt x="222" y="95"/>
                    </a:cubicBezTo>
                    <a:cubicBezTo>
                      <a:pt x="230" y="132"/>
                      <a:pt x="230" y="132"/>
                      <a:pt x="230" y="132"/>
                    </a:cubicBezTo>
                    <a:cubicBezTo>
                      <a:pt x="233" y="143"/>
                      <a:pt x="240" y="150"/>
                      <a:pt x="250" y="154"/>
                    </a:cubicBezTo>
                    <a:cubicBezTo>
                      <a:pt x="250" y="286"/>
                      <a:pt x="250" y="286"/>
                      <a:pt x="250" y="286"/>
                    </a:cubicBezTo>
                    <a:cubicBezTo>
                      <a:pt x="250" y="298"/>
                      <a:pt x="260" y="308"/>
                      <a:pt x="272" y="308"/>
                    </a:cubicBezTo>
                    <a:cubicBezTo>
                      <a:pt x="272" y="308"/>
                      <a:pt x="272" y="308"/>
                      <a:pt x="272" y="308"/>
                    </a:cubicBezTo>
                    <a:cubicBezTo>
                      <a:pt x="284" y="308"/>
                      <a:pt x="294" y="298"/>
                      <a:pt x="294" y="286"/>
                    </a:cubicBezTo>
                    <a:cubicBezTo>
                      <a:pt x="294" y="147"/>
                      <a:pt x="294" y="147"/>
                      <a:pt x="294" y="147"/>
                    </a:cubicBezTo>
                    <a:cubicBezTo>
                      <a:pt x="303" y="139"/>
                      <a:pt x="308" y="128"/>
                      <a:pt x="306" y="116"/>
                    </a:cubicBezTo>
                    <a:close/>
                    <a:moveTo>
                      <a:pt x="306" y="116"/>
                    </a:moveTo>
                    <a:cubicBezTo>
                      <a:pt x="306" y="116"/>
                      <a:pt x="306" y="116"/>
                      <a:pt x="306"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26" name="Gruppieren 25"/>
          <p:cNvGrpSpPr/>
          <p:nvPr userDrawn="1"/>
        </p:nvGrpSpPr>
        <p:grpSpPr>
          <a:xfrm>
            <a:off x="927382" y="4035821"/>
            <a:ext cx="711512" cy="592360"/>
            <a:chOff x="1350233" y="4133470"/>
            <a:chExt cx="711512" cy="592360"/>
          </a:xfrm>
        </p:grpSpPr>
        <p:sp>
          <p:nvSpPr>
            <p:cNvPr id="27" name="Rectangle 26"/>
            <p:cNvSpPr/>
            <p:nvPr userDrawn="1"/>
          </p:nvSpPr>
          <p:spPr>
            <a:xfrm>
              <a:off x="1350233" y="4133470"/>
              <a:ext cx="711512" cy="592360"/>
            </a:xfrm>
            <a:prstGeom prst="rect">
              <a:avLst/>
            </a:prstGeom>
            <a:solidFill>
              <a:srgbClr val="FF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Freeform 208"/>
            <p:cNvSpPr>
              <a:spLocks noEditPoints="1"/>
            </p:cNvSpPr>
            <p:nvPr userDrawn="1"/>
          </p:nvSpPr>
          <p:spPr bwMode="auto">
            <a:xfrm>
              <a:off x="1484334" y="4197578"/>
              <a:ext cx="450828" cy="468270"/>
            </a:xfrm>
            <a:custGeom>
              <a:avLst/>
              <a:gdLst>
                <a:gd name="T0" fmla="*/ 727 w 1516"/>
                <a:gd name="T1" fmla="*/ 307 h 1577"/>
                <a:gd name="T2" fmla="*/ 727 w 1516"/>
                <a:gd name="T3" fmla="*/ 0 h 1577"/>
                <a:gd name="T4" fmla="*/ 727 w 1516"/>
                <a:gd name="T5" fmla="*/ 1393 h 1577"/>
                <a:gd name="T6" fmla="*/ 727 w 1516"/>
                <a:gd name="T7" fmla="*/ 1577 h 1577"/>
                <a:gd name="T8" fmla="*/ 727 w 1516"/>
                <a:gd name="T9" fmla="*/ 1393 h 1577"/>
                <a:gd name="T10" fmla="*/ 430 w 1516"/>
                <a:gd name="T11" fmla="*/ 222 h 1577"/>
                <a:gd name="T12" fmla="*/ 359 w 1516"/>
                <a:gd name="T13" fmla="*/ 263 h 1577"/>
                <a:gd name="T14" fmla="*/ 1009 w 1516"/>
                <a:gd name="T15" fmla="*/ 1307 h 1577"/>
                <a:gd name="T16" fmla="*/ 1111 w 1516"/>
                <a:gd name="T17" fmla="*/ 1484 h 1577"/>
                <a:gd name="T18" fmla="*/ 1009 w 1516"/>
                <a:gd name="T19" fmla="*/ 1307 h 1577"/>
                <a:gd name="T20" fmla="*/ 195 w 1516"/>
                <a:gd name="T21" fmla="*/ 512 h 1577"/>
                <a:gd name="T22" fmla="*/ 106 w 1516"/>
                <a:gd name="T23" fmla="*/ 461 h 1577"/>
                <a:gd name="T24" fmla="*/ 1360 w 1516"/>
                <a:gd name="T25" fmla="*/ 1054 h 1577"/>
                <a:gd name="T26" fmla="*/ 1247 w 1516"/>
                <a:gd name="T27" fmla="*/ 1249 h 1577"/>
                <a:gd name="T28" fmla="*/ 1360 w 1516"/>
                <a:gd name="T29" fmla="*/ 1054 h 1577"/>
                <a:gd name="T30" fmla="*/ 61 w 1516"/>
                <a:gd name="T31" fmla="*/ 758 h 1577"/>
                <a:gd name="T32" fmla="*/ 61 w 1516"/>
                <a:gd name="T33" fmla="*/ 881 h 1577"/>
                <a:gd name="T34" fmla="*/ 1393 w 1516"/>
                <a:gd name="T35" fmla="*/ 696 h 1577"/>
                <a:gd name="T36" fmla="*/ 1393 w 1516"/>
                <a:gd name="T37" fmla="*/ 942 h 1577"/>
                <a:gd name="T38" fmla="*/ 1393 w 1516"/>
                <a:gd name="T39" fmla="*/ 696 h 1577"/>
                <a:gd name="T40" fmla="*/ 89 w 1516"/>
                <a:gd name="T41" fmla="*/ 1188 h 1577"/>
                <a:gd name="T42" fmla="*/ 213 w 1516"/>
                <a:gd name="T43" fmla="*/ 1116 h 1577"/>
                <a:gd name="T44" fmla="*/ 1370 w 1516"/>
                <a:gd name="T45" fmla="*/ 602 h 1577"/>
                <a:gd name="T46" fmla="*/ 1237 w 1516"/>
                <a:gd name="T47" fmla="*/ 371 h 1577"/>
                <a:gd name="T48" fmla="*/ 1370 w 1516"/>
                <a:gd name="T49" fmla="*/ 602 h 1577"/>
                <a:gd name="T50" fmla="*/ 323 w 1516"/>
                <a:gd name="T51" fmla="*/ 1355 h 1577"/>
                <a:gd name="T52" fmla="*/ 465 w 1516"/>
                <a:gd name="T53" fmla="*/ 1437 h 1577"/>
                <a:gd name="T54" fmla="*/ 1132 w 1516"/>
                <a:gd name="T55" fmla="*/ 119 h 1577"/>
                <a:gd name="T56" fmla="*/ 988 w 1516"/>
                <a:gd name="T57" fmla="*/ 367 h 1577"/>
                <a:gd name="T58" fmla="*/ 1132 w 1516"/>
                <a:gd name="T59" fmla="*/ 119 h 1577"/>
                <a:gd name="T60" fmla="*/ 778 w 1516"/>
                <a:gd name="T61" fmla="*/ 410 h 1577"/>
                <a:gd name="T62" fmla="*/ 676 w 1516"/>
                <a:gd name="T63" fmla="*/ 790 h 1577"/>
                <a:gd name="T64" fmla="*/ 398 w 1516"/>
                <a:gd name="T65" fmla="*/ 1068 h 1577"/>
                <a:gd name="T66" fmla="*/ 778 w 1516"/>
                <a:gd name="T67" fmla="*/ 84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6" h="1577">
                  <a:moveTo>
                    <a:pt x="881" y="154"/>
                  </a:moveTo>
                  <a:cubicBezTo>
                    <a:pt x="881" y="238"/>
                    <a:pt x="812" y="307"/>
                    <a:pt x="727" y="307"/>
                  </a:cubicBezTo>
                  <a:cubicBezTo>
                    <a:pt x="642" y="307"/>
                    <a:pt x="573" y="238"/>
                    <a:pt x="573" y="154"/>
                  </a:cubicBezTo>
                  <a:cubicBezTo>
                    <a:pt x="573" y="69"/>
                    <a:pt x="642" y="0"/>
                    <a:pt x="727" y="0"/>
                  </a:cubicBezTo>
                  <a:cubicBezTo>
                    <a:pt x="812" y="0"/>
                    <a:pt x="881" y="69"/>
                    <a:pt x="881" y="154"/>
                  </a:cubicBezTo>
                  <a:close/>
                  <a:moveTo>
                    <a:pt x="727" y="1393"/>
                  </a:moveTo>
                  <a:cubicBezTo>
                    <a:pt x="676" y="1393"/>
                    <a:pt x="635" y="1434"/>
                    <a:pt x="635" y="1485"/>
                  </a:cubicBezTo>
                  <a:cubicBezTo>
                    <a:pt x="635" y="1536"/>
                    <a:pt x="676" y="1577"/>
                    <a:pt x="727" y="1577"/>
                  </a:cubicBezTo>
                  <a:cubicBezTo>
                    <a:pt x="778" y="1577"/>
                    <a:pt x="819" y="1536"/>
                    <a:pt x="819" y="1485"/>
                  </a:cubicBezTo>
                  <a:cubicBezTo>
                    <a:pt x="819" y="1434"/>
                    <a:pt x="778" y="1393"/>
                    <a:pt x="727" y="1393"/>
                  </a:cubicBezTo>
                  <a:close/>
                  <a:moveTo>
                    <a:pt x="415" y="278"/>
                  </a:moveTo>
                  <a:cubicBezTo>
                    <a:pt x="434" y="267"/>
                    <a:pt x="441" y="242"/>
                    <a:pt x="430" y="222"/>
                  </a:cubicBezTo>
                  <a:cubicBezTo>
                    <a:pt x="418" y="203"/>
                    <a:pt x="393" y="196"/>
                    <a:pt x="374" y="207"/>
                  </a:cubicBezTo>
                  <a:cubicBezTo>
                    <a:pt x="354" y="219"/>
                    <a:pt x="347" y="244"/>
                    <a:pt x="359" y="263"/>
                  </a:cubicBezTo>
                  <a:cubicBezTo>
                    <a:pt x="370" y="283"/>
                    <a:pt x="395" y="290"/>
                    <a:pt x="415" y="278"/>
                  </a:cubicBezTo>
                  <a:close/>
                  <a:moveTo>
                    <a:pt x="1009" y="1307"/>
                  </a:moveTo>
                  <a:cubicBezTo>
                    <a:pt x="960" y="1335"/>
                    <a:pt x="943" y="1398"/>
                    <a:pt x="971" y="1447"/>
                  </a:cubicBezTo>
                  <a:cubicBezTo>
                    <a:pt x="999" y="1496"/>
                    <a:pt x="1062" y="1512"/>
                    <a:pt x="1111" y="1484"/>
                  </a:cubicBezTo>
                  <a:cubicBezTo>
                    <a:pt x="1160" y="1456"/>
                    <a:pt x="1177" y="1393"/>
                    <a:pt x="1149" y="1344"/>
                  </a:cubicBezTo>
                  <a:cubicBezTo>
                    <a:pt x="1120" y="1295"/>
                    <a:pt x="1058" y="1279"/>
                    <a:pt x="1009" y="1307"/>
                  </a:cubicBezTo>
                  <a:close/>
                  <a:moveTo>
                    <a:pt x="125" y="531"/>
                  </a:moveTo>
                  <a:cubicBezTo>
                    <a:pt x="149" y="545"/>
                    <a:pt x="181" y="536"/>
                    <a:pt x="195" y="512"/>
                  </a:cubicBezTo>
                  <a:cubicBezTo>
                    <a:pt x="209" y="487"/>
                    <a:pt x="201" y="456"/>
                    <a:pt x="176" y="442"/>
                  </a:cubicBezTo>
                  <a:cubicBezTo>
                    <a:pt x="152" y="428"/>
                    <a:pt x="120" y="436"/>
                    <a:pt x="106" y="461"/>
                  </a:cubicBezTo>
                  <a:cubicBezTo>
                    <a:pt x="92" y="485"/>
                    <a:pt x="101" y="517"/>
                    <a:pt x="125" y="531"/>
                  </a:cubicBezTo>
                  <a:close/>
                  <a:moveTo>
                    <a:pt x="1360" y="1054"/>
                  </a:moveTo>
                  <a:cubicBezTo>
                    <a:pt x="1306" y="1023"/>
                    <a:pt x="1237" y="1042"/>
                    <a:pt x="1206" y="1096"/>
                  </a:cubicBezTo>
                  <a:cubicBezTo>
                    <a:pt x="1175" y="1149"/>
                    <a:pt x="1193" y="1218"/>
                    <a:pt x="1247" y="1249"/>
                  </a:cubicBezTo>
                  <a:cubicBezTo>
                    <a:pt x="1301" y="1281"/>
                    <a:pt x="1370" y="1262"/>
                    <a:pt x="1401" y="1208"/>
                  </a:cubicBezTo>
                  <a:cubicBezTo>
                    <a:pt x="1432" y="1154"/>
                    <a:pt x="1414" y="1086"/>
                    <a:pt x="1360" y="1054"/>
                  </a:cubicBezTo>
                  <a:close/>
                  <a:moveTo>
                    <a:pt x="123" y="819"/>
                  </a:moveTo>
                  <a:cubicBezTo>
                    <a:pt x="123" y="785"/>
                    <a:pt x="95" y="758"/>
                    <a:pt x="61" y="758"/>
                  </a:cubicBezTo>
                  <a:cubicBezTo>
                    <a:pt x="28" y="758"/>
                    <a:pt x="0" y="785"/>
                    <a:pt x="0" y="819"/>
                  </a:cubicBezTo>
                  <a:cubicBezTo>
                    <a:pt x="0" y="853"/>
                    <a:pt x="28" y="881"/>
                    <a:pt x="61" y="881"/>
                  </a:cubicBezTo>
                  <a:cubicBezTo>
                    <a:pt x="95" y="881"/>
                    <a:pt x="123" y="853"/>
                    <a:pt x="123" y="819"/>
                  </a:cubicBezTo>
                  <a:close/>
                  <a:moveTo>
                    <a:pt x="1393" y="696"/>
                  </a:moveTo>
                  <a:cubicBezTo>
                    <a:pt x="1325" y="696"/>
                    <a:pt x="1270" y="751"/>
                    <a:pt x="1270" y="819"/>
                  </a:cubicBezTo>
                  <a:cubicBezTo>
                    <a:pt x="1270" y="887"/>
                    <a:pt x="1325" y="942"/>
                    <a:pt x="1393" y="942"/>
                  </a:cubicBezTo>
                  <a:cubicBezTo>
                    <a:pt x="1460" y="942"/>
                    <a:pt x="1516" y="887"/>
                    <a:pt x="1516" y="819"/>
                  </a:cubicBezTo>
                  <a:cubicBezTo>
                    <a:pt x="1515" y="751"/>
                    <a:pt x="1460" y="696"/>
                    <a:pt x="1393" y="696"/>
                  </a:cubicBezTo>
                  <a:close/>
                  <a:moveTo>
                    <a:pt x="115" y="1090"/>
                  </a:moveTo>
                  <a:cubicBezTo>
                    <a:pt x="81" y="1110"/>
                    <a:pt x="69" y="1154"/>
                    <a:pt x="89" y="1188"/>
                  </a:cubicBezTo>
                  <a:cubicBezTo>
                    <a:pt x="108" y="1222"/>
                    <a:pt x="152" y="1234"/>
                    <a:pt x="186" y="1214"/>
                  </a:cubicBezTo>
                  <a:cubicBezTo>
                    <a:pt x="221" y="1194"/>
                    <a:pt x="232" y="1150"/>
                    <a:pt x="213" y="1116"/>
                  </a:cubicBezTo>
                  <a:cubicBezTo>
                    <a:pt x="193" y="1082"/>
                    <a:pt x="149" y="1070"/>
                    <a:pt x="115" y="1090"/>
                  </a:cubicBezTo>
                  <a:close/>
                  <a:moveTo>
                    <a:pt x="1370" y="602"/>
                  </a:moveTo>
                  <a:cubicBezTo>
                    <a:pt x="1434" y="565"/>
                    <a:pt x="1455" y="483"/>
                    <a:pt x="1419" y="420"/>
                  </a:cubicBezTo>
                  <a:cubicBezTo>
                    <a:pt x="1382" y="356"/>
                    <a:pt x="1301" y="334"/>
                    <a:pt x="1237" y="371"/>
                  </a:cubicBezTo>
                  <a:cubicBezTo>
                    <a:pt x="1173" y="408"/>
                    <a:pt x="1151" y="489"/>
                    <a:pt x="1188" y="553"/>
                  </a:cubicBezTo>
                  <a:cubicBezTo>
                    <a:pt x="1225" y="617"/>
                    <a:pt x="1306" y="638"/>
                    <a:pt x="1370" y="602"/>
                  </a:cubicBezTo>
                  <a:close/>
                  <a:moveTo>
                    <a:pt x="435" y="1325"/>
                  </a:moveTo>
                  <a:cubicBezTo>
                    <a:pt x="396" y="1302"/>
                    <a:pt x="346" y="1315"/>
                    <a:pt x="323" y="1355"/>
                  </a:cubicBezTo>
                  <a:cubicBezTo>
                    <a:pt x="301" y="1394"/>
                    <a:pt x="314" y="1444"/>
                    <a:pt x="353" y="1466"/>
                  </a:cubicBezTo>
                  <a:cubicBezTo>
                    <a:pt x="392" y="1489"/>
                    <a:pt x="443" y="1476"/>
                    <a:pt x="465" y="1437"/>
                  </a:cubicBezTo>
                  <a:cubicBezTo>
                    <a:pt x="488" y="1397"/>
                    <a:pt x="474" y="1347"/>
                    <a:pt x="435" y="1325"/>
                  </a:cubicBezTo>
                  <a:close/>
                  <a:moveTo>
                    <a:pt x="1132" y="119"/>
                  </a:moveTo>
                  <a:cubicBezTo>
                    <a:pt x="1063" y="79"/>
                    <a:pt x="975" y="103"/>
                    <a:pt x="936" y="171"/>
                  </a:cubicBezTo>
                  <a:cubicBezTo>
                    <a:pt x="896" y="240"/>
                    <a:pt x="920" y="327"/>
                    <a:pt x="988" y="367"/>
                  </a:cubicBezTo>
                  <a:cubicBezTo>
                    <a:pt x="1057" y="406"/>
                    <a:pt x="1144" y="383"/>
                    <a:pt x="1184" y="314"/>
                  </a:cubicBezTo>
                  <a:cubicBezTo>
                    <a:pt x="1224" y="246"/>
                    <a:pt x="1200" y="158"/>
                    <a:pt x="1132" y="119"/>
                  </a:cubicBezTo>
                  <a:close/>
                  <a:moveTo>
                    <a:pt x="778" y="849"/>
                  </a:moveTo>
                  <a:cubicBezTo>
                    <a:pt x="778" y="410"/>
                    <a:pt x="778" y="410"/>
                    <a:pt x="778" y="410"/>
                  </a:cubicBezTo>
                  <a:cubicBezTo>
                    <a:pt x="676" y="410"/>
                    <a:pt x="676" y="410"/>
                    <a:pt x="676" y="410"/>
                  </a:cubicBezTo>
                  <a:cubicBezTo>
                    <a:pt x="676" y="790"/>
                    <a:pt x="676" y="790"/>
                    <a:pt x="676" y="790"/>
                  </a:cubicBezTo>
                  <a:cubicBezTo>
                    <a:pt x="347" y="980"/>
                    <a:pt x="347" y="980"/>
                    <a:pt x="347" y="980"/>
                  </a:cubicBezTo>
                  <a:cubicBezTo>
                    <a:pt x="398" y="1068"/>
                    <a:pt x="398" y="1068"/>
                    <a:pt x="398" y="1068"/>
                  </a:cubicBezTo>
                  <a:lnTo>
                    <a:pt x="778" y="849"/>
                  </a:lnTo>
                  <a:close/>
                  <a:moveTo>
                    <a:pt x="778" y="849"/>
                  </a:moveTo>
                  <a:cubicBezTo>
                    <a:pt x="778" y="849"/>
                    <a:pt x="778" y="849"/>
                    <a:pt x="778" y="849"/>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29" name="Gruppieren 28"/>
          <p:cNvGrpSpPr/>
          <p:nvPr userDrawn="1"/>
        </p:nvGrpSpPr>
        <p:grpSpPr>
          <a:xfrm>
            <a:off x="927382" y="4701137"/>
            <a:ext cx="711512" cy="592360"/>
            <a:chOff x="1350233" y="4766640"/>
            <a:chExt cx="711512" cy="592360"/>
          </a:xfrm>
        </p:grpSpPr>
        <p:sp>
          <p:nvSpPr>
            <p:cNvPr id="30" name="Rectangle 28"/>
            <p:cNvSpPr/>
            <p:nvPr userDrawn="1"/>
          </p:nvSpPr>
          <p:spPr>
            <a:xfrm>
              <a:off x="1350233" y="4766640"/>
              <a:ext cx="711512" cy="592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1" name="Group 29"/>
            <p:cNvGrpSpPr/>
            <p:nvPr userDrawn="1"/>
          </p:nvGrpSpPr>
          <p:grpSpPr>
            <a:xfrm>
              <a:off x="1470245" y="4826406"/>
              <a:ext cx="471488" cy="471488"/>
              <a:chOff x="4501356" y="934244"/>
              <a:chExt cx="471488" cy="471488"/>
            </a:xfrm>
            <a:solidFill>
              <a:schemeClr val="bg1"/>
            </a:solidFill>
          </p:grpSpPr>
          <p:sp>
            <p:nvSpPr>
              <p:cNvPr id="32" name="Freeform 40"/>
              <p:cNvSpPr>
                <a:spLocks noEditPoints="1"/>
              </p:cNvSpPr>
              <p:nvPr/>
            </p:nvSpPr>
            <p:spPr bwMode="auto">
              <a:xfrm>
                <a:off x="4704556" y="1137444"/>
                <a:ext cx="65088" cy="63500"/>
              </a:xfrm>
              <a:custGeom>
                <a:avLst/>
                <a:gdLst>
                  <a:gd name="T0" fmla="*/ 391 w 391"/>
                  <a:gd name="T1" fmla="*/ 195 h 391"/>
                  <a:gd name="T2" fmla="*/ 195 w 391"/>
                  <a:gd name="T3" fmla="*/ 391 h 391"/>
                  <a:gd name="T4" fmla="*/ 0 w 391"/>
                  <a:gd name="T5" fmla="*/ 195 h 391"/>
                  <a:gd name="T6" fmla="*/ 195 w 391"/>
                  <a:gd name="T7" fmla="*/ 0 h 391"/>
                  <a:gd name="T8" fmla="*/ 391 w 391"/>
                  <a:gd name="T9" fmla="*/ 195 h 391"/>
                  <a:gd name="T10" fmla="*/ 391 w 391"/>
                  <a:gd name="T11" fmla="*/ 195 h 391"/>
                  <a:gd name="T12" fmla="*/ 391 w 391"/>
                  <a:gd name="T13" fmla="*/ 195 h 391"/>
                </a:gdLst>
                <a:ahLst/>
                <a:cxnLst>
                  <a:cxn ang="0">
                    <a:pos x="T0" y="T1"/>
                  </a:cxn>
                  <a:cxn ang="0">
                    <a:pos x="T2" y="T3"/>
                  </a:cxn>
                  <a:cxn ang="0">
                    <a:pos x="T4" y="T5"/>
                  </a:cxn>
                  <a:cxn ang="0">
                    <a:pos x="T6" y="T7"/>
                  </a:cxn>
                  <a:cxn ang="0">
                    <a:pos x="T8" y="T9"/>
                  </a:cxn>
                  <a:cxn ang="0">
                    <a:pos x="T10" y="T11"/>
                  </a:cxn>
                  <a:cxn ang="0">
                    <a:pos x="T12" y="T13"/>
                  </a:cxn>
                </a:cxnLst>
                <a:rect l="0" t="0" r="r" b="b"/>
                <a:pathLst>
                  <a:path w="391" h="391">
                    <a:moveTo>
                      <a:pt x="391" y="195"/>
                    </a:moveTo>
                    <a:cubicBezTo>
                      <a:pt x="391" y="303"/>
                      <a:pt x="303" y="391"/>
                      <a:pt x="195" y="391"/>
                    </a:cubicBezTo>
                    <a:cubicBezTo>
                      <a:pt x="88" y="391"/>
                      <a:pt x="0" y="303"/>
                      <a:pt x="0" y="195"/>
                    </a:cubicBezTo>
                    <a:cubicBezTo>
                      <a:pt x="0" y="88"/>
                      <a:pt x="88" y="0"/>
                      <a:pt x="195" y="0"/>
                    </a:cubicBezTo>
                    <a:cubicBezTo>
                      <a:pt x="303" y="0"/>
                      <a:pt x="391" y="88"/>
                      <a:pt x="391" y="195"/>
                    </a:cubicBezTo>
                    <a:close/>
                    <a:moveTo>
                      <a:pt x="391" y="195"/>
                    </a:moveTo>
                    <a:cubicBezTo>
                      <a:pt x="391" y="195"/>
                      <a:pt x="391" y="195"/>
                      <a:pt x="391" y="1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3" name="Freeform 41"/>
              <p:cNvSpPr>
                <a:spLocks noEditPoints="1"/>
              </p:cNvSpPr>
              <p:nvPr/>
            </p:nvSpPr>
            <p:spPr bwMode="auto">
              <a:xfrm>
                <a:off x="4501356" y="934244"/>
                <a:ext cx="471488" cy="471488"/>
              </a:xfrm>
              <a:custGeom>
                <a:avLst/>
                <a:gdLst>
                  <a:gd name="T0" fmla="*/ 1512 w 2897"/>
                  <a:gd name="T1" fmla="*/ 2898 h 2898"/>
                  <a:gd name="T2" fmla="*/ 1608 w 2897"/>
                  <a:gd name="T3" fmla="*/ 2638 h 2898"/>
                  <a:gd name="T4" fmla="*/ 2297 w 2897"/>
                  <a:gd name="T5" fmla="*/ 2297 h 2898"/>
                  <a:gd name="T6" fmla="*/ 2637 w 2897"/>
                  <a:gd name="T7" fmla="*/ 1609 h 2898"/>
                  <a:gd name="T8" fmla="*/ 2897 w 2897"/>
                  <a:gd name="T9" fmla="*/ 1513 h 2898"/>
                  <a:gd name="T10" fmla="*/ 2801 w 2897"/>
                  <a:gd name="T11" fmla="*/ 1289 h 2898"/>
                  <a:gd name="T12" fmla="*/ 2554 w 2897"/>
                  <a:gd name="T13" fmla="*/ 982 h 2898"/>
                  <a:gd name="T14" fmla="*/ 1915 w 2897"/>
                  <a:gd name="T15" fmla="*/ 344 h 2898"/>
                  <a:gd name="T16" fmla="*/ 1608 w 2897"/>
                  <a:gd name="T17" fmla="*/ 96 h 2898"/>
                  <a:gd name="T18" fmla="*/ 1384 w 2897"/>
                  <a:gd name="T19" fmla="*/ 0 h 2898"/>
                  <a:gd name="T20" fmla="*/ 1288 w 2897"/>
                  <a:gd name="T21" fmla="*/ 260 h 2898"/>
                  <a:gd name="T22" fmla="*/ 600 w 2897"/>
                  <a:gd name="T23" fmla="*/ 601 h 2898"/>
                  <a:gd name="T24" fmla="*/ 259 w 2897"/>
                  <a:gd name="T25" fmla="*/ 1289 h 2898"/>
                  <a:gd name="T26" fmla="*/ 0 w 2897"/>
                  <a:gd name="T27" fmla="*/ 1385 h 2898"/>
                  <a:gd name="T28" fmla="*/ 96 w 2897"/>
                  <a:gd name="T29" fmla="*/ 1609 h 2898"/>
                  <a:gd name="T30" fmla="*/ 343 w 2897"/>
                  <a:gd name="T31" fmla="*/ 1916 h 2898"/>
                  <a:gd name="T32" fmla="*/ 981 w 2897"/>
                  <a:gd name="T33" fmla="*/ 2554 h 2898"/>
                  <a:gd name="T34" fmla="*/ 1288 w 2897"/>
                  <a:gd name="T35" fmla="*/ 2802 h 2898"/>
                  <a:gd name="T36" fmla="*/ 826 w 2897"/>
                  <a:gd name="T37" fmla="*/ 2071 h 2898"/>
                  <a:gd name="T38" fmla="*/ 722 w 2897"/>
                  <a:gd name="T39" fmla="*/ 1609 h 2898"/>
                  <a:gd name="T40" fmla="*/ 818 w 2897"/>
                  <a:gd name="T41" fmla="*/ 1385 h 2898"/>
                  <a:gd name="T42" fmla="*/ 583 w 2897"/>
                  <a:gd name="T43" fmla="*/ 1289 h 2898"/>
                  <a:gd name="T44" fmla="*/ 1288 w 2897"/>
                  <a:gd name="T45" fmla="*/ 584 h 2898"/>
                  <a:gd name="T46" fmla="*/ 1384 w 2897"/>
                  <a:gd name="T47" fmla="*/ 818 h 2898"/>
                  <a:gd name="T48" fmla="*/ 1608 w 2897"/>
                  <a:gd name="T49" fmla="*/ 722 h 2898"/>
                  <a:gd name="T50" fmla="*/ 2070 w 2897"/>
                  <a:gd name="T51" fmla="*/ 827 h 2898"/>
                  <a:gd name="T52" fmla="*/ 2175 w 2897"/>
                  <a:gd name="T53" fmla="*/ 1289 h 2898"/>
                  <a:gd name="T54" fmla="*/ 2079 w 2897"/>
                  <a:gd name="T55" fmla="*/ 1513 h 2898"/>
                  <a:gd name="T56" fmla="*/ 2313 w 2897"/>
                  <a:gd name="T57" fmla="*/ 1609 h 2898"/>
                  <a:gd name="T58" fmla="*/ 1608 w 2897"/>
                  <a:gd name="T59" fmla="*/ 2314 h 2898"/>
                  <a:gd name="T60" fmla="*/ 1512 w 2897"/>
                  <a:gd name="T61" fmla="*/ 2079 h 2898"/>
                  <a:gd name="T62" fmla="*/ 1288 w 2897"/>
                  <a:gd name="T63" fmla="*/ 2175 h 2898"/>
                  <a:gd name="T64" fmla="*/ 826 w 2897"/>
                  <a:gd name="T65" fmla="*/ 2071 h 2898"/>
                  <a:gd name="T66" fmla="*/ 826 w 2897"/>
                  <a:gd name="T67" fmla="*/ 2071 h 2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7" h="2898">
                    <a:moveTo>
                      <a:pt x="1384" y="2898"/>
                    </a:moveTo>
                    <a:cubicBezTo>
                      <a:pt x="1512" y="2898"/>
                      <a:pt x="1512" y="2898"/>
                      <a:pt x="1512" y="2898"/>
                    </a:cubicBezTo>
                    <a:cubicBezTo>
                      <a:pt x="1565" y="2898"/>
                      <a:pt x="1608" y="2855"/>
                      <a:pt x="1608" y="2802"/>
                    </a:cubicBezTo>
                    <a:cubicBezTo>
                      <a:pt x="1608" y="2638"/>
                      <a:pt x="1608" y="2638"/>
                      <a:pt x="1608" y="2638"/>
                    </a:cubicBezTo>
                    <a:cubicBezTo>
                      <a:pt x="1714" y="2624"/>
                      <a:pt x="1817" y="2596"/>
                      <a:pt x="1915" y="2554"/>
                    </a:cubicBezTo>
                    <a:cubicBezTo>
                      <a:pt x="2058" y="2494"/>
                      <a:pt x="2186" y="2407"/>
                      <a:pt x="2297" y="2297"/>
                    </a:cubicBezTo>
                    <a:cubicBezTo>
                      <a:pt x="2407" y="2187"/>
                      <a:pt x="2493" y="2059"/>
                      <a:pt x="2554" y="1916"/>
                    </a:cubicBezTo>
                    <a:cubicBezTo>
                      <a:pt x="2595" y="1817"/>
                      <a:pt x="2623" y="1714"/>
                      <a:pt x="2637" y="1609"/>
                    </a:cubicBezTo>
                    <a:cubicBezTo>
                      <a:pt x="2801" y="1609"/>
                      <a:pt x="2801" y="1609"/>
                      <a:pt x="2801" y="1609"/>
                    </a:cubicBezTo>
                    <a:cubicBezTo>
                      <a:pt x="2854" y="1609"/>
                      <a:pt x="2897" y="1566"/>
                      <a:pt x="2897" y="1513"/>
                    </a:cubicBezTo>
                    <a:cubicBezTo>
                      <a:pt x="2897" y="1385"/>
                      <a:pt x="2897" y="1385"/>
                      <a:pt x="2897" y="1385"/>
                    </a:cubicBezTo>
                    <a:cubicBezTo>
                      <a:pt x="2897" y="1332"/>
                      <a:pt x="2854" y="1289"/>
                      <a:pt x="2801" y="1289"/>
                    </a:cubicBezTo>
                    <a:cubicBezTo>
                      <a:pt x="2637" y="1289"/>
                      <a:pt x="2637" y="1289"/>
                      <a:pt x="2637" y="1289"/>
                    </a:cubicBezTo>
                    <a:cubicBezTo>
                      <a:pt x="2623" y="1183"/>
                      <a:pt x="2595" y="1081"/>
                      <a:pt x="2554" y="982"/>
                    </a:cubicBezTo>
                    <a:cubicBezTo>
                      <a:pt x="2493" y="839"/>
                      <a:pt x="2407" y="711"/>
                      <a:pt x="2297" y="601"/>
                    </a:cubicBezTo>
                    <a:cubicBezTo>
                      <a:pt x="2186" y="490"/>
                      <a:pt x="2058" y="404"/>
                      <a:pt x="1915" y="344"/>
                    </a:cubicBezTo>
                    <a:cubicBezTo>
                      <a:pt x="1817" y="302"/>
                      <a:pt x="1714" y="274"/>
                      <a:pt x="1608" y="260"/>
                    </a:cubicBezTo>
                    <a:cubicBezTo>
                      <a:pt x="1608" y="96"/>
                      <a:pt x="1608" y="96"/>
                      <a:pt x="1608" y="96"/>
                    </a:cubicBezTo>
                    <a:cubicBezTo>
                      <a:pt x="1608" y="43"/>
                      <a:pt x="1565" y="0"/>
                      <a:pt x="1512" y="0"/>
                    </a:cubicBezTo>
                    <a:cubicBezTo>
                      <a:pt x="1384" y="0"/>
                      <a:pt x="1384" y="0"/>
                      <a:pt x="1384" y="0"/>
                    </a:cubicBezTo>
                    <a:cubicBezTo>
                      <a:pt x="1331" y="0"/>
                      <a:pt x="1288" y="43"/>
                      <a:pt x="1288" y="96"/>
                    </a:cubicBezTo>
                    <a:cubicBezTo>
                      <a:pt x="1288" y="260"/>
                      <a:pt x="1288" y="260"/>
                      <a:pt x="1288" y="260"/>
                    </a:cubicBezTo>
                    <a:cubicBezTo>
                      <a:pt x="1183" y="274"/>
                      <a:pt x="1080" y="302"/>
                      <a:pt x="981" y="344"/>
                    </a:cubicBezTo>
                    <a:cubicBezTo>
                      <a:pt x="838" y="404"/>
                      <a:pt x="710" y="490"/>
                      <a:pt x="600" y="601"/>
                    </a:cubicBezTo>
                    <a:cubicBezTo>
                      <a:pt x="490" y="711"/>
                      <a:pt x="403" y="839"/>
                      <a:pt x="343" y="982"/>
                    </a:cubicBezTo>
                    <a:cubicBezTo>
                      <a:pt x="301" y="1081"/>
                      <a:pt x="273" y="1183"/>
                      <a:pt x="259" y="1289"/>
                    </a:cubicBezTo>
                    <a:cubicBezTo>
                      <a:pt x="96" y="1289"/>
                      <a:pt x="96" y="1289"/>
                      <a:pt x="96" y="1289"/>
                    </a:cubicBezTo>
                    <a:cubicBezTo>
                      <a:pt x="43" y="1289"/>
                      <a:pt x="0" y="1332"/>
                      <a:pt x="0" y="1385"/>
                    </a:cubicBezTo>
                    <a:cubicBezTo>
                      <a:pt x="0" y="1513"/>
                      <a:pt x="0" y="1513"/>
                      <a:pt x="0" y="1513"/>
                    </a:cubicBezTo>
                    <a:cubicBezTo>
                      <a:pt x="0" y="1566"/>
                      <a:pt x="43" y="1609"/>
                      <a:pt x="96" y="1609"/>
                    </a:cubicBezTo>
                    <a:cubicBezTo>
                      <a:pt x="259" y="1609"/>
                      <a:pt x="259" y="1609"/>
                      <a:pt x="259" y="1609"/>
                    </a:cubicBezTo>
                    <a:cubicBezTo>
                      <a:pt x="273" y="1714"/>
                      <a:pt x="301" y="1817"/>
                      <a:pt x="343" y="1916"/>
                    </a:cubicBezTo>
                    <a:cubicBezTo>
                      <a:pt x="403" y="2059"/>
                      <a:pt x="490" y="2187"/>
                      <a:pt x="600" y="2297"/>
                    </a:cubicBezTo>
                    <a:cubicBezTo>
                      <a:pt x="710" y="2407"/>
                      <a:pt x="838" y="2494"/>
                      <a:pt x="981" y="2554"/>
                    </a:cubicBezTo>
                    <a:cubicBezTo>
                      <a:pt x="1080" y="2596"/>
                      <a:pt x="1183" y="2624"/>
                      <a:pt x="1288" y="2638"/>
                    </a:cubicBezTo>
                    <a:cubicBezTo>
                      <a:pt x="1288" y="2802"/>
                      <a:pt x="1288" y="2802"/>
                      <a:pt x="1288" y="2802"/>
                    </a:cubicBezTo>
                    <a:cubicBezTo>
                      <a:pt x="1288" y="2855"/>
                      <a:pt x="1331" y="2898"/>
                      <a:pt x="1384" y="2898"/>
                    </a:cubicBezTo>
                    <a:close/>
                    <a:moveTo>
                      <a:pt x="826" y="2071"/>
                    </a:moveTo>
                    <a:cubicBezTo>
                      <a:pt x="699" y="1943"/>
                      <a:pt x="615" y="1783"/>
                      <a:pt x="583" y="1609"/>
                    </a:cubicBezTo>
                    <a:cubicBezTo>
                      <a:pt x="722" y="1609"/>
                      <a:pt x="722" y="1609"/>
                      <a:pt x="722" y="1609"/>
                    </a:cubicBezTo>
                    <a:cubicBezTo>
                      <a:pt x="775" y="1609"/>
                      <a:pt x="818" y="1566"/>
                      <a:pt x="818" y="1513"/>
                    </a:cubicBezTo>
                    <a:cubicBezTo>
                      <a:pt x="818" y="1385"/>
                      <a:pt x="818" y="1385"/>
                      <a:pt x="818" y="1385"/>
                    </a:cubicBezTo>
                    <a:cubicBezTo>
                      <a:pt x="818" y="1332"/>
                      <a:pt x="775" y="1289"/>
                      <a:pt x="722" y="1289"/>
                    </a:cubicBezTo>
                    <a:cubicBezTo>
                      <a:pt x="583" y="1289"/>
                      <a:pt x="583" y="1289"/>
                      <a:pt x="583" y="1289"/>
                    </a:cubicBezTo>
                    <a:cubicBezTo>
                      <a:pt x="615" y="1115"/>
                      <a:pt x="699" y="955"/>
                      <a:pt x="826" y="827"/>
                    </a:cubicBezTo>
                    <a:cubicBezTo>
                      <a:pt x="954" y="699"/>
                      <a:pt x="1114" y="615"/>
                      <a:pt x="1288" y="584"/>
                    </a:cubicBezTo>
                    <a:cubicBezTo>
                      <a:pt x="1288" y="722"/>
                      <a:pt x="1288" y="722"/>
                      <a:pt x="1288" y="722"/>
                    </a:cubicBezTo>
                    <a:cubicBezTo>
                      <a:pt x="1288" y="775"/>
                      <a:pt x="1331" y="818"/>
                      <a:pt x="1384" y="818"/>
                    </a:cubicBezTo>
                    <a:cubicBezTo>
                      <a:pt x="1512" y="818"/>
                      <a:pt x="1512" y="818"/>
                      <a:pt x="1512" y="818"/>
                    </a:cubicBezTo>
                    <a:cubicBezTo>
                      <a:pt x="1565" y="818"/>
                      <a:pt x="1608" y="775"/>
                      <a:pt x="1608" y="722"/>
                    </a:cubicBezTo>
                    <a:cubicBezTo>
                      <a:pt x="1608" y="584"/>
                      <a:pt x="1608" y="584"/>
                      <a:pt x="1608" y="584"/>
                    </a:cubicBezTo>
                    <a:cubicBezTo>
                      <a:pt x="1782" y="615"/>
                      <a:pt x="1943" y="699"/>
                      <a:pt x="2070" y="827"/>
                    </a:cubicBezTo>
                    <a:cubicBezTo>
                      <a:pt x="2198" y="955"/>
                      <a:pt x="2282" y="1115"/>
                      <a:pt x="2313" y="1289"/>
                    </a:cubicBezTo>
                    <a:cubicBezTo>
                      <a:pt x="2175" y="1289"/>
                      <a:pt x="2175" y="1289"/>
                      <a:pt x="2175" y="1289"/>
                    </a:cubicBezTo>
                    <a:cubicBezTo>
                      <a:pt x="2122" y="1289"/>
                      <a:pt x="2079" y="1332"/>
                      <a:pt x="2079" y="1385"/>
                    </a:cubicBezTo>
                    <a:cubicBezTo>
                      <a:pt x="2079" y="1513"/>
                      <a:pt x="2079" y="1513"/>
                      <a:pt x="2079" y="1513"/>
                    </a:cubicBezTo>
                    <a:cubicBezTo>
                      <a:pt x="2079" y="1566"/>
                      <a:pt x="2122" y="1609"/>
                      <a:pt x="2175" y="1609"/>
                    </a:cubicBezTo>
                    <a:cubicBezTo>
                      <a:pt x="2313" y="1609"/>
                      <a:pt x="2313" y="1609"/>
                      <a:pt x="2313" y="1609"/>
                    </a:cubicBezTo>
                    <a:cubicBezTo>
                      <a:pt x="2282" y="1783"/>
                      <a:pt x="2198" y="1943"/>
                      <a:pt x="2070" y="2071"/>
                    </a:cubicBezTo>
                    <a:cubicBezTo>
                      <a:pt x="1943" y="2199"/>
                      <a:pt x="1782" y="2282"/>
                      <a:pt x="1608" y="2314"/>
                    </a:cubicBezTo>
                    <a:cubicBezTo>
                      <a:pt x="1608" y="2175"/>
                      <a:pt x="1608" y="2175"/>
                      <a:pt x="1608" y="2175"/>
                    </a:cubicBezTo>
                    <a:cubicBezTo>
                      <a:pt x="1608" y="2122"/>
                      <a:pt x="1565" y="2079"/>
                      <a:pt x="1512" y="2079"/>
                    </a:cubicBezTo>
                    <a:cubicBezTo>
                      <a:pt x="1384" y="2079"/>
                      <a:pt x="1384" y="2079"/>
                      <a:pt x="1384" y="2079"/>
                    </a:cubicBezTo>
                    <a:cubicBezTo>
                      <a:pt x="1331" y="2079"/>
                      <a:pt x="1288" y="2122"/>
                      <a:pt x="1288" y="2175"/>
                    </a:cubicBezTo>
                    <a:cubicBezTo>
                      <a:pt x="1288" y="2314"/>
                      <a:pt x="1288" y="2314"/>
                      <a:pt x="1288" y="2314"/>
                    </a:cubicBezTo>
                    <a:cubicBezTo>
                      <a:pt x="1114" y="2282"/>
                      <a:pt x="954" y="2199"/>
                      <a:pt x="826" y="2071"/>
                    </a:cubicBezTo>
                    <a:close/>
                    <a:moveTo>
                      <a:pt x="826" y="2071"/>
                    </a:moveTo>
                    <a:cubicBezTo>
                      <a:pt x="826" y="2071"/>
                      <a:pt x="826" y="2071"/>
                      <a:pt x="826" y="20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34" name="Gruppieren 33"/>
          <p:cNvGrpSpPr/>
          <p:nvPr userDrawn="1"/>
        </p:nvGrpSpPr>
        <p:grpSpPr>
          <a:xfrm>
            <a:off x="927382" y="5366452"/>
            <a:ext cx="711512" cy="592360"/>
            <a:chOff x="1350233" y="5399810"/>
            <a:chExt cx="711512" cy="592360"/>
          </a:xfrm>
        </p:grpSpPr>
        <p:sp>
          <p:nvSpPr>
            <p:cNvPr id="35" name="Rectangle 32"/>
            <p:cNvSpPr/>
            <p:nvPr userDrawn="1"/>
          </p:nvSpPr>
          <p:spPr>
            <a:xfrm>
              <a:off x="1350233" y="5399810"/>
              <a:ext cx="711512" cy="592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Freeform 155"/>
            <p:cNvSpPr>
              <a:spLocks noEditPoints="1"/>
            </p:cNvSpPr>
            <p:nvPr userDrawn="1"/>
          </p:nvSpPr>
          <p:spPr bwMode="auto">
            <a:xfrm>
              <a:off x="1502258" y="5478762"/>
              <a:ext cx="387950" cy="434455"/>
            </a:xfrm>
            <a:custGeom>
              <a:avLst/>
              <a:gdLst>
                <a:gd name="T0" fmla="*/ 111 w 131"/>
                <a:gd name="T1" fmla="*/ 74 h 147"/>
                <a:gd name="T2" fmla="*/ 82 w 131"/>
                <a:gd name="T3" fmla="*/ 58 h 147"/>
                <a:gd name="T4" fmla="*/ 117 w 131"/>
                <a:gd name="T5" fmla="*/ 56 h 147"/>
                <a:gd name="T6" fmla="*/ 129 w 131"/>
                <a:gd name="T7" fmla="*/ 34 h 147"/>
                <a:gd name="T8" fmla="*/ 111 w 131"/>
                <a:gd name="T9" fmla="*/ 16 h 147"/>
                <a:gd name="T10" fmla="*/ 66 w 131"/>
                <a:gd name="T11" fmla="*/ 0 h 147"/>
                <a:gd name="T12" fmla="*/ 49 w 131"/>
                <a:gd name="T13" fmla="*/ 31 h 147"/>
                <a:gd name="T14" fmla="*/ 14 w 131"/>
                <a:gd name="T15" fmla="*/ 34 h 147"/>
                <a:gd name="T16" fmla="*/ 3 w 131"/>
                <a:gd name="T17" fmla="*/ 58 h 147"/>
                <a:gd name="T18" fmla="*/ 20 w 131"/>
                <a:gd name="T19" fmla="*/ 74 h 147"/>
                <a:gd name="T20" fmla="*/ 49 w 131"/>
                <a:gd name="T21" fmla="*/ 141 h 147"/>
                <a:gd name="T22" fmla="*/ 76 w 131"/>
                <a:gd name="T23" fmla="*/ 147 h 147"/>
                <a:gd name="T24" fmla="*/ 82 w 131"/>
                <a:gd name="T25" fmla="*/ 116 h 147"/>
                <a:gd name="T26" fmla="*/ 117 w 131"/>
                <a:gd name="T27" fmla="*/ 114 h 147"/>
                <a:gd name="T28" fmla="*/ 129 w 131"/>
                <a:gd name="T29" fmla="*/ 92 h 147"/>
                <a:gd name="T30" fmla="*/ 49 w 131"/>
                <a:gd name="T31" fmla="*/ 64 h 147"/>
                <a:gd name="T32" fmla="*/ 11 w 131"/>
                <a:gd name="T33" fmla="*/ 53 h 147"/>
                <a:gd name="T34" fmla="*/ 49 w 131"/>
                <a:gd name="T35" fmla="*/ 41 h 147"/>
                <a:gd name="T36" fmla="*/ 76 w 131"/>
                <a:gd name="T37" fmla="*/ 55 h 147"/>
                <a:gd name="T38" fmla="*/ 55 w 131"/>
                <a:gd name="T39" fmla="*/ 43 h 147"/>
                <a:gd name="T40" fmla="*/ 76 w 131"/>
                <a:gd name="T41" fmla="*/ 55 h 147"/>
                <a:gd name="T42" fmla="*/ 76 w 131"/>
                <a:gd name="T43" fmla="*/ 31 h 147"/>
                <a:gd name="T44" fmla="*/ 55 w 131"/>
                <a:gd name="T45" fmla="*/ 18 h 147"/>
                <a:gd name="T46" fmla="*/ 55 w 131"/>
                <a:gd name="T47" fmla="*/ 67 h 147"/>
                <a:gd name="T48" fmla="*/ 76 w 131"/>
                <a:gd name="T49" fmla="*/ 80 h 147"/>
                <a:gd name="T50" fmla="*/ 55 w 131"/>
                <a:gd name="T51" fmla="*/ 67 h 147"/>
                <a:gd name="T52" fmla="*/ 76 w 131"/>
                <a:gd name="T53" fmla="*/ 104 h 147"/>
                <a:gd name="T54" fmla="*/ 55 w 131"/>
                <a:gd name="T55" fmla="*/ 92 h 147"/>
                <a:gd name="T56" fmla="*/ 55 w 131"/>
                <a:gd name="T57" fmla="*/ 129 h 147"/>
                <a:gd name="T58" fmla="*/ 76 w 131"/>
                <a:gd name="T59" fmla="*/ 116 h 147"/>
                <a:gd name="T60" fmla="*/ 55 w 131"/>
                <a:gd name="T61" fmla="*/ 129 h 147"/>
                <a:gd name="T62" fmla="*/ 111 w 131"/>
                <a:gd name="T63" fmla="*/ 49 h 147"/>
                <a:gd name="T64" fmla="*/ 82 w 131"/>
                <a:gd name="T65" fmla="*/ 25 h 147"/>
                <a:gd name="T66" fmla="*/ 120 w 131"/>
                <a:gd name="T67" fmla="*/ 38 h 147"/>
                <a:gd name="T68" fmla="*/ 82 w 131"/>
                <a:gd name="T69" fmla="*/ 107 h 147"/>
                <a:gd name="T70" fmla="*/ 110 w 131"/>
                <a:gd name="T71" fmla="*/ 84 h 147"/>
                <a:gd name="T72" fmla="*/ 111 w 131"/>
                <a:gd name="T73" fmla="*/ 107 h 147"/>
                <a:gd name="T74" fmla="*/ 111 w 131"/>
                <a:gd name="T75"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47">
                  <a:moveTo>
                    <a:pt x="117" y="77"/>
                  </a:moveTo>
                  <a:cubicBezTo>
                    <a:pt x="116" y="75"/>
                    <a:pt x="114" y="74"/>
                    <a:pt x="111" y="74"/>
                  </a:cubicBezTo>
                  <a:cubicBezTo>
                    <a:pt x="82" y="74"/>
                    <a:pt x="82" y="74"/>
                    <a:pt x="82" y="74"/>
                  </a:cubicBezTo>
                  <a:cubicBezTo>
                    <a:pt x="82" y="58"/>
                    <a:pt x="82" y="58"/>
                    <a:pt x="82" y="58"/>
                  </a:cubicBezTo>
                  <a:cubicBezTo>
                    <a:pt x="112" y="58"/>
                    <a:pt x="112" y="58"/>
                    <a:pt x="112" y="58"/>
                  </a:cubicBezTo>
                  <a:cubicBezTo>
                    <a:pt x="114" y="58"/>
                    <a:pt x="116" y="57"/>
                    <a:pt x="117" y="56"/>
                  </a:cubicBezTo>
                  <a:cubicBezTo>
                    <a:pt x="128" y="43"/>
                    <a:pt x="128" y="43"/>
                    <a:pt x="128" y="43"/>
                  </a:cubicBezTo>
                  <a:cubicBezTo>
                    <a:pt x="131" y="41"/>
                    <a:pt x="131" y="37"/>
                    <a:pt x="129" y="34"/>
                  </a:cubicBezTo>
                  <a:cubicBezTo>
                    <a:pt x="117" y="19"/>
                    <a:pt x="117" y="19"/>
                    <a:pt x="117" y="19"/>
                  </a:cubicBezTo>
                  <a:cubicBezTo>
                    <a:pt x="116" y="17"/>
                    <a:pt x="114" y="16"/>
                    <a:pt x="111" y="16"/>
                  </a:cubicBezTo>
                  <a:cubicBezTo>
                    <a:pt x="82" y="16"/>
                    <a:pt x="82" y="16"/>
                    <a:pt x="82" y="16"/>
                  </a:cubicBezTo>
                  <a:cubicBezTo>
                    <a:pt x="82" y="7"/>
                    <a:pt x="75" y="0"/>
                    <a:pt x="66" y="0"/>
                  </a:cubicBezTo>
                  <a:cubicBezTo>
                    <a:pt x="57" y="0"/>
                    <a:pt x="49" y="7"/>
                    <a:pt x="49" y="17"/>
                  </a:cubicBezTo>
                  <a:cubicBezTo>
                    <a:pt x="49" y="31"/>
                    <a:pt x="49" y="31"/>
                    <a:pt x="49" y="31"/>
                  </a:cubicBezTo>
                  <a:cubicBezTo>
                    <a:pt x="20" y="31"/>
                    <a:pt x="20" y="31"/>
                    <a:pt x="20" y="31"/>
                  </a:cubicBezTo>
                  <a:cubicBezTo>
                    <a:pt x="18" y="31"/>
                    <a:pt x="15" y="32"/>
                    <a:pt x="14" y="34"/>
                  </a:cubicBezTo>
                  <a:cubicBezTo>
                    <a:pt x="3" y="49"/>
                    <a:pt x="3" y="49"/>
                    <a:pt x="3" y="49"/>
                  </a:cubicBezTo>
                  <a:cubicBezTo>
                    <a:pt x="0" y="52"/>
                    <a:pt x="1" y="56"/>
                    <a:pt x="3" y="58"/>
                  </a:cubicBezTo>
                  <a:cubicBezTo>
                    <a:pt x="14" y="71"/>
                    <a:pt x="14" y="71"/>
                    <a:pt x="14" y="71"/>
                  </a:cubicBezTo>
                  <a:cubicBezTo>
                    <a:pt x="16" y="73"/>
                    <a:pt x="18" y="74"/>
                    <a:pt x="20" y="74"/>
                  </a:cubicBezTo>
                  <a:cubicBezTo>
                    <a:pt x="49" y="74"/>
                    <a:pt x="49" y="74"/>
                    <a:pt x="49" y="74"/>
                  </a:cubicBezTo>
                  <a:cubicBezTo>
                    <a:pt x="49" y="141"/>
                    <a:pt x="49" y="141"/>
                    <a:pt x="49" y="141"/>
                  </a:cubicBezTo>
                  <a:cubicBezTo>
                    <a:pt x="49" y="144"/>
                    <a:pt x="52" y="147"/>
                    <a:pt x="55" y="147"/>
                  </a:cubicBezTo>
                  <a:cubicBezTo>
                    <a:pt x="76" y="147"/>
                    <a:pt x="76" y="147"/>
                    <a:pt x="76" y="147"/>
                  </a:cubicBezTo>
                  <a:cubicBezTo>
                    <a:pt x="80" y="147"/>
                    <a:pt x="82" y="144"/>
                    <a:pt x="82" y="141"/>
                  </a:cubicBezTo>
                  <a:cubicBezTo>
                    <a:pt x="82" y="116"/>
                    <a:pt x="82" y="116"/>
                    <a:pt x="82" y="116"/>
                  </a:cubicBezTo>
                  <a:cubicBezTo>
                    <a:pt x="112" y="116"/>
                    <a:pt x="112" y="116"/>
                    <a:pt x="112" y="116"/>
                  </a:cubicBezTo>
                  <a:cubicBezTo>
                    <a:pt x="114" y="116"/>
                    <a:pt x="116" y="116"/>
                    <a:pt x="117" y="114"/>
                  </a:cubicBezTo>
                  <a:cubicBezTo>
                    <a:pt x="128" y="101"/>
                    <a:pt x="128" y="101"/>
                    <a:pt x="128" y="101"/>
                  </a:cubicBezTo>
                  <a:cubicBezTo>
                    <a:pt x="131" y="99"/>
                    <a:pt x="131" y="95"/>
                    <a:pt x="129" y="92"/>
                  </a:cubicBezTo>
                  <a:lnTo>
                    <a:pt x="117" y="77"/>
                  </a:lnTo>
                  <a:close/>
                  <a:moveTo>
                    <a:pt x="49" y="64"/>
                  </a:moveTo>
                  <a:cubicBezTo>
                    <a:pt x="21" y="64"/>
                    <a:pt x="21" y="64"/>
                    <a:pt x="21" y="64"/>
                  </a:cubicBezTo>
                  <a:cubicBezTo>
                    <a:pt x="11" y="53"/>
                    <a:pt x="11" y="53"/>
                    <a:pt x="11" y="53"/>
                  </a:cubicBezTo>
                  <a:cubicBezTo>
                    <a:pt x="21" y="41"/>
                    <a:pt x="21" y="41"/>
                    <a:pt x="21" y="41"/>
                  </a:cubicBezTo>
                  <a:cubicBezTo>
                    <a:pt x="49" y="41"/>
                    <a:pt x="49" y="41"/>
                    <a:pt x="49" y="41"/>
                  </a:cubicBezTo>
                  <a:lnTo>
                    <a:pt x="49" y="64"/>
                  </a:lnTo>
                  <a:close/>
                  <a:moveTo>
                    <a:pt x="76" y="55"/>
                  </a:moveTo>
                  <a:cubicBezTo>
                    <a:pt x="55" y="55"/>
                    <a:pt x="55" y="55"/>
                    <a:pt x="55" y="55"/>
                  </a:cubicBezTo>
                  <a:cubicBezTo>
                    <a:pt x="55" y="43"/>
                    <a:pt x="55" y="43"/>
                    <a:pt x="55" y="43"/>
                  </a:cubicBezTo>
                  <a:cubicBezTo>
                    <a:pt x="76" y="43"/>
                    <a:pt x="76" y="43"/>
                    <a:pt x="76" y="43"/>
                  </a:cubicBezTo>
                  <a:lnTo>
                    <a:pt x="76" y="55"/>
                  </a:lnTo>
                  <a:close/>
                  <a:moveTo>
                    <a:pt x="76" y="18"/>
                  </a:moveTo>
                  <a:cubicBezTo>
                    <a:pt x="76" y="31"/>
                    <a:pt x="76" y="31"/>
                    <a:pt x="76" y="31"/>
                  </a:cubicBezTo>
                  <a:cubicBezTo>
                    <a:pt x="55" y="31"/>
                    <a:pt x="55" y="31"/>
                    <a:pt x="55" y="31"/>
                  </a:cubicBezTo>
                  <a:cubicBezTo>
                    <a:pt x="55" y="18"/>
                    <a:pt x="55" y="18"/>
                    <a:pt x="55" y="18"/>
                  </a:cubicBezTo>
                  <a:lnTo>
                    <a:pt x="76" y="18"/>
                  </a:lnTo>
                  <a:close/>
                  <a:moveTo>
                    <a:pt x="55" y="67"/>
                  </a:moveTo>
                  <a:cubicBezTo>
                    <a:pt x="76" y="67"/>
                    <a:pt x="76" y="67"/>
                    <a:pt x="76" y="67"/>
                  </a:cubicBezTo>
                  <a:cubicBezTo>
                    <a:pt x="76" y="80"/>
                    <a:pt x="76" y="80"/>
                    <a:pt x="76" y="80"/>
                  </a:cubicBezTo>
                  <a:cubicBezTo>
                    <a:pt x="55" y="80"/>
                    <a:pt x="55" y="80"/>
                    <a:pt x="55" y="80"/>
                  </a:cubicBezTo>
                  <a:lnTo>
                    <a:pt x="55" y="67"/>
                  </a:lnTo>
                  <a:close/>
                  <a:moveTo>
                    <a:pt x="76" y="92"/>
                  </a:moveTo>
                  <a:cubicBezTo>
                    <a:pt x="76" y="104"/>
                    <a:pt x="76" y="104"/>
                    <a:pt x="76" y="104"/>
                  </a:cubicBezTo>
                  <a:cubicBezTo>
                    <a:pt x="55" y="104"/>
                    <a:pt x="55" y="104"/>
                    <a:pt x="55" y="104"/>
                  </a:cubicBezTo>
                  <a:cubicBezTo>
                    <a:pt x="55" y="92"/>
                    <a:pt x="55" y="92"/>
                    <a:pt x="55" y="92"/>
                  </a:cubicBezTo>
                  <a:lnTo>
                    <a:pt x="76" y="92"/>
                  </a:lnTo>
                  <a:close/>
                  <a:moveTo>
                    <a:pt x="55" y="129"/>
                  </a:moveTo>
                  <a:cubicBezTo>
                    <a:pt x="55" y="116"/>
                    <a:pt x="55" y="116"/>
                    <a:pt x="55" y="116"/>
                  </a:cubicBezTo>
                  <a:cubicBezTo>
                    <a:pt x="76" y="116"/>
                    <a:pt x="76" y="116"/>
                    <a:pt x="76" y="116"/>
                  </a:cubicBezTo>
                  <a:cubicBezTo>
                    <a:pt x="76" y="129"/>
                    <a:pt x="76" y="129"/>
                    <a:pt x="76" y="129"/>
                  </a:cubicBezTo>
                  <a:lnTo>
                    <a:pt x="55" y="129"/>
                  </a:lnTo>
                  <a:close/>
                  <a:moveTo>
                    <a:pt x="120" y="38"/>
                  </a:moveTo>
                  <a:cubicBezTo>
                    <a:pt x="111" y="49"/>
                    <a:pt x="111" y="49"/>
                    <a:pt x="111" y="49"/>
                  </a:cubicBezTo>
                  <a:cubicBezTo>
                    <a:pt x="82" y="49"/>
                    <a:pt x="82" y="49"/>
                    <a:pt x="82" y="49"/>
                  </a:cubicBezTo>
                  <a:cubicBezTo>
                    <a:pt x="82" y="25"/>
                    <a:pt x="82" y="25"/>
                    <a:pt x="82" y="25"/>
                  </a:cubicBezTo>
                  <a:cubicBezTo>
                    <a:pt x="110" y="25"/>
                    <a:pt x="110" y="25"/>
                    <a:pt x="110" y="25"/>
                  </a:cubicBezTo>
                  <a:lnTo>
                    <a:pt x="120" y="38"/>
                  </a:lnTo>
                  <a:close/>
                  <a:moveTo>
                    <a:pt x="111" y="107"/>
                  </a:moveTo>
                  <a:cubicBezTo>
                    <a:pt x="82" y="107"/>
                    <a:pt x="82" y="107"/>
                    <a:pt x="82" y="107"/>
                  </a:cubicBezTo>
                  <a:cubicBezTo>
                    <a:pt x="82" y="84"/>
                    <a:pt x="82" y="84"/>
                    <a:pt x="82" y="84"/>
                  </a:cubicBezTo>
                  <a:cubicBezTo>
                    <a:pt x="110" y="84"/>
                    <a:pt x="110" y="84"/>
                    <a:pt x="110" y="84"/>
                  </a:cubicBezTo>
                  <a:cubicBezTo>
                    <a:pt x="120" y="96"/>
                    <a:pt x="120" y="96"/>
                    <a:pt x="120" y="96"/>
                  </a:cubicBezTo>
                  <a:lnTo>
                    <a:pt x="111" y="107"/>
                  </a:lnTo>
                  <a:close/>
                  <a:moveTo>
                    <a:pt x="111" y="107"/>
                  </a:moveTo>
                  <a:cubicBezTo>
                    <a:pt x="111" y="107"/>
                    <a:pt x="111" y="107"/>
                    <a:pt x="111" y="107"/>
                  </a:cubicBezTo>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rgbClr val="AFAFAF"/>
                </a:solidFill>
              </a:endParaRPr>
            </a:p>
          </p:txBody>
        </p:sp>
      </p:grpSp>
      <p:grpSp>
        <p:nvGrpSpPr>
          <p:cNvPr id="37" name="Group 34"/>
          <p:cNvGrpSpPr/>
          <p:nvPr userDrawn="1"/>
        </p:nvGrpSpPr>
        <p:grpSpPr>
          <a:xfrm>
            <a:off x="927382" y="1373963"/>
            <a:ext cx="711512" cy="592360"/>
            <a:chOff x="3756155" y="1771951"/>
            <a:chExt cx="711512" cy="592360"/>
          </a:xfrm>
        </p:grpSpPr>
        <p:sp>
          <p:nvSpPr>
            <p:cNvPr id="38" name="Rectangle 35"/>
            <p:cNvSpPr/>
            <p:nvPr/>
          </p:nvSpPr>
          <p:spPr>
            <a:xfrm>
              <a:off x="3756155" y="1771951"/>
              <a:ext cx="711512" cy="59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172"/>
            <p:cNvSpPr>
              <a:spLocks noEditPoints="1"/>
            </p:cNvSpPr>
            <p:nvPr/>
          </p:nvSpPr>
          <p:spPr bwMode="auto">
            <a:xfrm>
              <a:off x="3914589" y="1875288"/>
              <a:ext cx="410966" cy="399556"/>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000">
                <a:solidFill>
                  <a:srgbClr val="344B4A"/>
                </a:solidFill>
              </a:endParaRPr>
            </a:p>
          </p:txBody>
        </p:sp>
      </p:grpSp>
      <p:sp>
        <p:nvSpPr>
          <p:cNvPr id="46" name="Textfeld 45"/>
          <p:cNvSpPr txBox="1"/>
          <p:nvPr userDrawn="1"/>
        </p:nvSpPr>
        <p:spPr>
          <a:xfrm>
            <a:off x="1595500" y="6500373"/>
            <a:ext cx="2160240" cy="276999"/>
          </a:xfrm>
          <a:prstGeom prst="rect">
            <a:avLst/>
          </a:prstGeom>
          <a:noFill/>
        </p:spPr>
        <p:txBody>
          <a:bodyPr wrap="square" rtlCol="0">
            <a:spAutoFit/>
          </a:bodyPr>
          <a:lstStyle/>
          <a:p>
            <a:r>
              <a:rPr lang="de-DE" sz="1200" b="1" dirty="0">
                <a:solidFill>
                  <a:srgbClr val="344B4A">
                    <a:lumMod val="60000"/>
                    <a:lumOff val="40000"/>
                  </a:srgbClr>
                </a:solidFill>
              </a:rPr>
              <a:t>www.processrenewal.com</a:t>
            </a:r>
            <a:endParaRPr lang="en-US" sz="1200" b="1" dirty="0">
              <a:solidFill>
                <a:srgbClr val="344B4A">
                  <a:lumMod val="60000"/>
                  <a:lumOff val="40000"/>
                </a:srgbClr>
              </a:solidFill>
            </a:endParaRPr>
          </a:p>
        </p:txBody>
      </p:sp>
      <p:sp>
        <p:nvSpPr>
          <p:cNvPr id="3" name="Textplatzhalter 2"/>
          <p:cNvSpPr>
            <a:spLocks noGrp="1"/>
          </p:cNvSpPr>
          <p:nvPr>
            <p:ph type="body" sz="quarter" idx="13"/>
          </p:nvPr>
        </p:nvSpPr>
        <p:spPr>
          <a:xfrm>
            <a:off x="1812572" y="1448780"/>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7" name="Textplatzhalter 2"/>
          <p:cNvSpPr>
            <a:spLocks noGrp="1"/>
          </p:cNvSpPr>
          <p:nvPr>
            <p:ph type="body" sz="quarter" idx="14"/>
          </p:nvPr>
        </p:nvSpPr>
        <p:spPr>
          <a:xfrm>
            <a:off x="1812572" y="2114854"/>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8" name="Textplatzhalter 2"/>
          <p:cNvSpPr>
            <a:spLocks noGrp="1"/>
          </p:cNvSpPr>
          <p:nvPr>
            <p:ph type="body" sz="quarter" idx="15"/>
          </p:nvPr>
        </p:nvSpPr>
        <p:spPr>
          <a:xfrm>
            <a:off x="1812572" y="2780928"/>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9" name="Textplatzhalter 2"/>
          <p:cNvSpPr>
            <a:spLocks noGrp="1"/>
          </p:cNvSpPr>
          <p:nvPr>
            <p:ph type="body" sz="quarter" idx="16"/>
          </p:nvPr>
        </p:nvSpPr>
        <p:spPr>
          <a:xfrm>
            <a:off x="1812572" y="3447002"/>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50" name="Textplatzhalter 2"/>
          <p:cNvSpPr>
            <a:spLocks noGrp="1"/>
          </p:cNvSpPr>
          <p:nvPr>
            <p:ph type="body" sz="quarter" idx="17"/>
          </p:nvPr>
        </p:nvSpPr>
        <p:spPr>
          <a:xfrm>
            <a:off x="1812572" y="4113076"/>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51" name="Textplatzhalter 2"/>
          <p:cNvSpPr>
            <a:spLocks noGrp="1"/>
          </p:cNvSpPr>
          <p:nvPr>
            <p:ph type="body" sz="quarter" idx="18"/>
          </p:nvPr>
        </p:nvSpPr>
        <p:spPr>
          <a:xfrm>
            <a:off x="1812572" y="4779150"/>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52" name="Textplatzhalter 2"/>
          <p:cNvSpPr>
            <a:spLocks noGrp="1"/>
          </p:cNvSpPr>
          <p:nvPr>
            <p:ph type="body" sz="quarter" idx="19"/>
          </p:nvPr>
        </p:nvSpPr>
        <p:spPr>
          <a:xfrm>
            <a:off x="1812572" y="5445224"/>
            <a:ext cx="9432000" cy="468000"/>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5"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solidFill>
                  <a:srgbClr val="000000">
                    <a:tint val="75000"/>
                  </a:srgbClr>
                </a:solidFill>
              </a:rPr>
              <a:t>© Process Renewal Group 2017</a:t>
            </a:r>
            <a:endParaRPr lang="de-DE" dirty="0">
              <a:solidFill>
                <a:srgbClr val="000000">
                  <a:tint val="75000"/>
                </a:srgbClr>
              </a:solidFill>
            </a:endParaRPr>
          </a:p>
        </p:txBody>
      </p:sp>
    </p:spTree>
    <p:extLst>
      <p:ext uri="{BB962C8B-B14F-4D97-AF65-F5344CB8AC3E}">
        <p14:creationId xmlns:p14="http://schemas.microsoft.com/office/powerpoint/2010/main" val="2588357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er_NoContent">
    <p:spTree>
      <p:nvGrpSpPr>
        <p:cNvPr id="1" name=""/>
        <p:cNvGrpSpPr/>
        <p:nvPr/>
      </p:nvGrpSpPr>
      <p:grpSpPr>
        <a:xfrm>
          <a:off x="0" y="0"/>
          <a:ext cx="0" cy="0"/>
          <a:chOff x="0" y="0"/>
          <a:chExt cx="0" cy="0"/>
        </a:xfrm>
      </p:grpSpPr>
      <p:sp>
        <p:nvSpPr>
          <p:cNvPr id="7" name="Textfeld 6"/>
          <p:cNvSpPr txBox="1"/>
          <p:nvPr userDrawn="1"/>
        </p:nvSpPr>
        <p:spPr>
          <a:xfrm>
            <a:off x="1595500" y="6500373"/>
            <a:ext cx="2268252" cy="276999"/>
          </a:xfrm>
          <a:prstGeom prst="rect">
            <a:avLst/>
          </a:prstGeom>
          <a:noFill/>
        </p:spPr>
        <p:txBody>
          <a:bodyPr wrap="square" rtlCol="0">
            <a:spAutoFit/>
          </a:bodyPr>
          <a:lstStyle/>
          <a:p>
            <a:r>
              <a:rPr lang="de-DE" sz="1200" b="1" dirty="0">
                <a:solidFill>
                  <a:srgbClr val="344B4A">
                    <a:lumMod val="60000"/>
                    <a:lumOff val="40000"/>
                  </a:srgbClr>
                </a:solidFill>
              </a:rPr>
              <a:t>www.processrenewal.com</a:t>
            </a:r>
            <a:endParaRPr lang="en-US" sz="1200" b="1" dirty="0">
              <a:solidFill>
                <a:srgbClr val="344B4A">
                  <a:lumMod val="60000"/>
                  <a:lumOff val="40000"/>
                </a:srgbClr>
              </a:solidFill>
            </a:endParaRPr>
          </a:p>
        </p:txBody>
      </p:sp>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1"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3021940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_WithContent">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6" name="Textplatzhalter 41"/>
          <p:cNvSpPr>
            <a:spLocks noGrp="1"/>
          </p:cNvSpPr>
          <p:nvPr>
            <p:ph idx="1"/>
          </p:nvPr>
        </p:nvSpPr>
        <p:spPr>
          <a:xfrm>
            <a:off x="713324" y="1782728"/>
            <a:ext cx="10788676"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9402823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_TwoContent_1:1">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Textplatzhalter 41"/>
          <p:cNvSpPr>
            <a:spLocks noGrp="1"/>
          </p:cNvSpPr>
          <p:nvPr>
            <p:ph idx="1"/>
          </p:nvPr>
        </p:nvSpPr>
        <p:spPr>
          <a:xfrm>
            <a:off x="713324" y="1782728"/>
            <a:ext cx="5046677"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41"/>
          <p:cNvSpPr>
            <a:spLocks noGrp="1"/>
          </p:cNvSpPr>
          <p:nvPr>
            <p:ph idx="13"/>
          </p:nvPr>
        </p:nvSpPr>
        <p:spPr>
          <a:xfrm>
            <a:off x="6462000" y="1778714"/>
            <a:ext cx="5046677"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feld 6"/>
          <p:cNvSpPr txBox="1"/>
          <p:nvPr userDrawn="1"/>
        </p:nvSpPr>
        <p:spPr>
          <a:xfrm>
            <a:off x="1595500" y="6500373"/>
            <a:ext cx="2268252" cy="276999"/>
          </a:xfrm>
          <a:prstGeom prst="rect">
            <a:avLst/>
          </a:prstGeom>
          <a:noFill/>
        </p:spPr>
        <p:txBody>
          <a:bodyPr wrap="square" rtlCol="0">
            <a:spAutoFit/>
          </a:bodyPr>
          <a:lstStyle/>
          <a:p>
            <a:r>
              <a:rPr lang="de-DE" sz="1200" b="1" dirty="0">
                <a:solidFill>
                  <a:srgbClr val="344B4A">
                    <a:lumMod val="60000"/>
                    <a:lumOff val="40000"/>
                  </a:srgbClr>
                </a:solidFill>
              </a:rPr>
              <a:t>www.processrenewal.com</a:t>
            </a:r>
            <a:endParaRPr lang="en-US" sz="1200" b="1" dirty="0">
              <a:solidFill>
                <a:srgbClr val="344B4A">
                  <a:lumMod val="60000"/>
                  <a:lumOff val="40000"/>
                </a:srgbClr>
              </a:solidFill>
            </a:endParaRPr>
          </a:p>
        </p:txBody>
      </p:sp>
      <p:sp>
        <p:nvSpPr>
          <p:cNvPr id="1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4157552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_TwoContent_1:2">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3" name="Textplatzhalter 41"/>
          <p:cNvSpPr>
            <a:spLocks noGrp="1"/>
          </p:cNvSpPr>
          <p:nvPr>
            <p:ph idx="1"/>
          </p:nvPr>
        </p:nvSpPr>
        <p:spPr>
          <a:xfrm>
            <a:off x="713325" y="1782728"/>
            <a:ext cx="3588675"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41"/>
          <p:cNvSpPr>
            <a:spLocks noGrp="1"/>
          </p:cNvSpPr>
          <p:nvPr>
            <p:ph idx="13"/>
          </p:nvPr>
        </p:nvSpPr>
        <p:spPr>
          <a:xfrm>
            <a:off x="4661998" y="1778714"/>
            <a:ext cx="6846679"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42647152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_TwoContent_2:1">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Textplatzhalter 41"/>
          <p:cNvSpPr>
            <a:spLocks noGrp="1"/>
          </p:cNvSpPr>
          <p:nvPr>
            <p:ph idx="1"/>
          </p:nvPr>
        </p:nvSpPr>
        <p:spPr>
          <a:xfrm>
            <a:off x="7907925" y="1792016"/>
            <a:ext cx="3588675"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41"/>
          <p:cNvSpPr>
            <a:spLocks noGrp="1"/>
          </p:cNvSpPr>
          <p:nvPr>
            <p:ph idx="13"/>
          </p:nvPr>
        </p:nvSpPr>
        <p:spPr>
          <a:xfrm>
            <a:off x="725485" y="1792016"/>
            <a:ext cx="6816515"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2177997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Header_ThreeContent_1:1:1">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3" name="Textplatzhalter 41"/>
          <p:cNvSpPr>
            <a:spLocks noGrp="1"/>
          </p:cNvSpPr>
          <p:nvPr>
            <p:ph idx="13" hasCustomPrompt="1"/>
          </p:nvPr>
        </p:nvSpPr>
        <p:spPr>
          <a:xfrm>
            <a:off x="707126" y="1772816"/>
            <a:ext cx="3420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4" name="Textplatzhalter 41"/>
          <p:cNvSpPr>
            <a:spLocks noGrp="1"/>
          </p:cNvSpPr>
          <p:nvPr>
            <p:ph idx="14" hasCustomPrompt="1"/>
          </p:nvPr>
        </p:nvSpPr>
        <p:spPr>
          <a:xfrm>
            <a:off x="8076600" y="1772816"/>
            <a:ext cx="3420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5" name="Textplatzhalter 41"/>
          <p:cNvSpPr>
            <a:spLocks noGrp="1"/>
          </p:cNvSpPr>
          <p:nvPr>
            <p:ph idx="15" hasCustomPrompt="1"/>
          </p:nvPr>
        </p:nvSpPr>
        <p:spPr>
          <a:xfrm>
            <a:off x="4391863" y="1772816"/>
            <a:ext cx="3420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2" name="Textfeld 6"/>
          <p:cNvSpPr txBox="1"/>
          <p:nvPr userDrawn="1"/>
        </p:nvSpPr>
        <p:spPr>
          <a:xfrm>
            <a:off x="1595500" y="6500373"/>
            <a:ext cx="2268252" cy="276999"/>
          </a:xfrm>
          <a:prstGeom prst="rect">
            <a:avLst/>
          </a:prstGeom>
          <a:noFill/>
        </p:spPr>
        <p:txBody>
          <a:bodyPr wrap="square" rtlCol="0">
            <a:spAutoFit/>
          </a:bodyPr>
          <a:lstStyle/>
          <a:p>
            <a:r>
              <a:rPr lang="de-DE" sz="1200" b="1" dirty="0">
                <a:solidFill>
                  <a:srgbClr val="344B4A">
                    <a:lumMod val="60000"/>
                    <a:lumOff val="40000"/>
                  </a:srgbClr>
                </a:solidFill>
              </a:rPr>
              <a:t>www.processrenewal.com</a:t>
            </a:r>
            <a:endParaRPr lang="en-US" sz="1200" b="1" dirty="0">
              <a:solidFill>
                <a:srgbClr val="344B4A">
                  <a:lumMod val="60000"/>
                  <a:lumOff val="40000"/>
                </a:srgbClr>
              </a:solidFill>
            </a:endParaRPr>
          </a:p>
        </p:txBody>
      </p:sp>
      <p:sp>
        <p:nvSpPr>
          <p:cNvPr id="16"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6474278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er_FourContent_1:1:1:1">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Textplatzhalter 41"/>
          <p:cNvSpPr>
            <a:spLocks noGrp="1"/>
          </p:cNvSpPr>
          <p:nvPr>
            <p:ph idx="13" hasCustomPrompt="1"/>
          </p:nvPr>
        </p:nvSpPr>
        <p:spPr>
          <a:xfrm>
            <a:off x="707126" y="1782727"/>
            <a:ext cx="2628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6" name="Textplatzhalter 41"/>
          <p:cNvSpPr>
            <a:spLocks noGrp="1"/>
          </p:cNvSpPr>
          <p:nvPr>
            <p:ph idx="14" hasCustomPrompt="1"/>
          </p:nvPr>
        </p:nvSpPr>
        <p:spPr>
          <a:xfrm>
            <a:off x="8868600" y="1782727"/>
            <a:ext cx="2628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Textplatzhalter 41"/>
          <p:cNvSpPr>
            <a:spLocks noGrp="1"/>
          </p:cNvSpPr>
          <p:nvPr>
            <p:ph idx="15" hasCustomPrompt="1"/>
          </p:nvPr>
        </p:nvSpPr>
        <p:spPr>
          <a:xfrm>
            <a:off x="6148108" y="1782727"/>
            <a:ext cx="2628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8" name="Textplatzhalter 41"/>
          <p:cNvSpPr>
            <a:spLocks noGrp="1"/>
          </p:cNvSpPr>
          <p:nvPr>
            <p:ph idx="16" hasCustomPrompt="1"/>
          </p:nvPr>
        </p:nvSpPr>
        <p:spPr>
          <a:xfrm>
            <a:off x="3427617" y="1782727"/>
            <a:ext cx="2628000" cy="4301280"/>
          </a:xfrm>
          <a:prstGeom prst="rect">
            <a:avLst/>
          </a:prstGeom>
        </p:spPr>
        <p:txBody>
          <a:bodyPr vert="horz" lIns="91440" tIns="45720" rIns="91440" bIns="45720" rtlCol="0">
            <a:normAutofit/>
          </a:bodyPr>
          <a:lstStyle>
            <a:lvl1pPr marL="0" indent="0">
              <a:buNone/>
              <a:defRPr/>
            </a:lvl1pPr>
            <a:lvl2pPr marL="450850" indent="-228600">
              <a:defRPr/>
            </a:lvl2pPr>
            <a:lvl3pPr marL="808038" indent="-228600">
              <a:defRPr/>
            </a:lvl3pPr>
            <a:lvl4pPr marL="1073150" indent="-228600">
              <a:defRPr baseline="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27816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Picture Placeholder 4"/>
          <p:cNvSpPr>
            <a:spLocks noGrp="1"/>
          </p:cNvSpPr>
          <p:nvPr>
            <p:ph type="pic" sz="quarter" idx="12"/>
          </p:nvPr>
        </p:nvSpPr>
        <p:spPr>
          <a:xfrm>
            <a:off x="7941342"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5140126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Slide_WithFooter">
    <p:spTree>
      <p:nvGrpSpPr>
        <p:cNvPr id="1" name=""/>
        <p:cNvGrpSpPr/>
        <p:nvPr/>
      </p:nvGrpSpPr>
      <p:grpSpPr>
        <a:xfrm>
          <a:off x="0" y="0"/>
          <a:ext cx="0" cy="0"/>
          <a:chOff x="0" y="0"/>
          <a:chExt cx="0" cy="0"/>
        </a:xfrm>
      </p:grpSpPr>
      <p:sp>
        <p:nvSpPr>
          <p:cNvPr id="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5474338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Pictures">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4"/>
          <p:cNvSpPr>
            <a:spLocks noGrp="1"/>
          </p:cNvSpPr>
          <p:nvPr>
            <p:ph type="pic" sz="quarter" idx="13"/>
          </p:nvPr>
        </p:nvSpPr>
        <p:spPr>
          <a:xfrm>
            <a:off x="2296481" y="2295005"/>
            <a:ext cx="2539379" cy="3206607"/>
          </a:xfrm>
          <a:prstGeom prst="rect">
            <a:avLst/>
          </a:prstGeom>
          <a:solidFill>
            <a:srgbClr val="D9D9D9"/>
          </a:solidFill>
        </p:spPr>
        <p:txBody>
          <a:bodyPr/>
          <a:lstStyle>
            <a:lvl1pPr marL="0" indent="0" algn="ctr">
              <a:buNone/>
              <a:defRPr sz="1600"/>
            </a:lvl1pPr>
          </a:lstStyle>
          <a:p>
            <a:endParaRPr lang="en-US"/>
          </a:p>
        </p:txBody>
      </p:sp>
      <p:sp>
        <p:nvSpPr>
          <p:cNvPr id="12" name="Picture Placeholder 4"/>
          <p:cNvSpPr>
            <a:spLocks noGrp="1"/>
          </p:cNvSpPr>
          <p:nvPr>
            <p:ph type="pic" sz="quarter" idx="14"/>
          </p:nvPr>
        </p:nvSpPr>
        <p:spPr>
          <a:xfrm>
            <a:off x="7322683" y="2295005"/>
            <a:ext cx="2539379" cy="3206607"/>
          </a:xfrm>
          <a:prstGeom prst="rect">
            <a:avLst/>
          </a:prstGeom>
          <a:solidFill>
            <a:srgbClr val="D9D9D9"/>
          </a:solidFill>
        </p:spPr>
        <p:txBody>
          <a:bodyPr/>
          <a:lstStyle>
            <a:lvl1pPr marL="0" indent="0" algn="ctr">
              <a:buNone/>
              <a:defRPr sz="1600"/>
            </a:lvl1pPr>
          </a:lstStyle>
          <a:p>
            <a:endParaRPr lang="en-US"/>
          </a:p>
        </p:txBody>
      </p:sp>
      <p:sp>
        <p:nvSpPr>
          <p:cNvPr id="13" name="Picture Placeholder 4"/>
          <p:cNvSpPr>
            <a:spLocks noGrp="1"/>
          </p:cNvSpPr>
          <p:nvPr>
            <p:ph type="pic" sz="quarter" idx="15"/>
          </p:nvPr>
        </p:nvSpPr>
        <p:spPr>
          <a:xfrm>
            <a:off x="4571996" y="1837813"/>
            <a:ext cx="3048002" cy="4120998"/>
          </a:xfrm>
          <a:prstGeom prst="rect">
            <a:avLst/>
          </a:prstGeom>
          <a:solidFill>
            <a:srgbClr val="D9D9D9"/>
          </a:solidFill>
        </p:spPr>
        <p:txBody>
          <a:bodyPr/>
          <a:lstStyle>
            <a:lvl1pPr marL="0" indent="0" algn="ctr">
              <a:buNone/>
              <a:defRPr sz="1600"/>
            </a:lvl1pPr>
          </a:lstStyle>
          <a:p>
            <a:endParaRPr lang="en-US"/>
          </a:p>
        </p:txBody>
      </p:sp>
      <p:sp>
        <p:nvSpPr>
          <p:cNvPr id="1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2252654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Content_Stacked">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Textplatzhalter 41"/>
          <p:cNvSpPr>
            <a:spLocks noGrp="1"/>
          </p:cNvSpPr>
          <p:nvPr>
            <p:ph idx="1"/>
          </p:nvPr>
        </p:nvSpPr>
        <p:spPr>
          <a:xfrm>
            <a:off x="713324" y="1782728"/>
            <a:ext cx="10788676" cy="2114324"/>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41"/>
          <p:cNvSpPr>
            <a:spLocks noGrp="1"/>
          </p:cNvSpPr>
          <p:nvPr>
            <p:ph idx="13"/>
          </p:nvPr>
        </p:nvSpPr>
        <p:spPr>
          <a:xfrm>
            <a:off x="707924" y="3924008"/>
            <a:ext cx="10788676" cy="2114324"/>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193228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ster Grid">
    <p:spTree>
      <p:nvGrpSpPr>
        <p:cNvPr id="1" name=""/>
        <p:cNvGrpSpPr/>
        <p:nvPr/>
      </p:nvGrpSpPr>
      <p:grpSpPr>
        <a:xfrm>
          <a:off x="0" y="0"/>
          <a:ext cx="0" cy="0"/>
          <a:chOff x="0" y="0"/>
          <a:chExt cx="0" cy="0"/>
        </a:xfrm>
      </p:grpSpPr>
      <p:cxnSp>
        <p:nvCxnSpPr>
          <p:cNvPr id="10" name="Straight Connector 30"/>
          <p:cNvCxnSpPr/>
          <p:nvPr userDrawn="1"/>
        </p:nvCxnSpPr>
        <p:spPr>
          <a:xfrm flipV="1">
            <a:off x="70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31"/>
          <p:cNvCxnSpPr/>
          <p:nvPr userDrawn="1"/>
        </p:nvCxnSpPr>
        <p:spPr>
          <a:xfrm flipV="1">
            <a:off x="11502000" y="1"/>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sp>
        <p:nvSpPr>
          <p:cNvPr id="50" name="Slide Number Placeholder 8"/>
          <p:cNvSpPr txBox="1">
            <a:spLocks/>
          </p:cNvSpPr>
          <p:nvPr userDrawn="1"/>
        </p:nvSpPr>
        <p:spPr>
          <a:xfrm>
            <a:off x="11400595" y="11977"/>
            <a:ext cx="725405" cy="470262"/>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1050" smtClean="0">
                <a:solidFill>
                  <a:srgbClr val="FFFFFF"/>
                </a:solidFill>
              </a:rPr>
              <a:pPr algn="ctr"/>
              <a:t>‹#›</a:t>
            </a:fld>
            <a:endParaRPr lang="en-US" sz="1100" dirty="0">
              <a:solidFill>
                <a:srgbClr val="FFFFFF"/>
              </a:solidFill>
            </a:endParaRPr>
          </a:p>
        </p:txBody>
      </p:sp>
      <p:cxnSp>
        <p:nvCxnSpPr>
          <p:cNvPr id="46" name="Straight Connector 31"/>
          <p:cNvCxnSpPr/>
          <p:nvPr userDrawn="1"/>
        </p:nvCxnSpPr>
        <p:spPr>
          <a:xfrm flipV="1">
            <a:off x="12204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30"/>
          <p:cNvCxnSpPr/>
          <p:nvPr userDrawn="1"/>
        </p:nvCxnSpPr>
        <p:spPr>
          <a:xfrm flipV="1">
            <a:off x="646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userDrawn="1"/>
        </p:nvCxnSpPr>
        <p:spPr>
          <a:xfrm>
            <a:off x="0" y="684008"/>
            <a:ext cx="12215324" cy="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userDrawn="1"/>
        </p:nvCxnSpPr>
        <p:spPr>
          <a:xfrm>
            <a:off x="0" y="6084008"/>
            <a:ext cx="1221532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userDrawn="1"/>
        </p:nvCxnSpPr>
        <p:spPr>
          <a:xfrm>
            <a:off x="0" y="1404008"/>
            <a:ext cx="12126000" cy="9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userDrawn="1"/>
        </p:nvCxnSpPr>
        <p:spPr>
          <a:xfrm flipV="1">
            <a:off x="0" y="2475976"/>
            <a:ext cx="12215324" cy="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userDrawn="1"/>
        </p:nvCxnSpPr>
        <p:spPr>
          <a:xfrm flipV="1">
            <a:off x="0" y="3132000"/>
            <a:ext cx="122153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userDrawn="1"/>
        </p:nvCxnSpPr>
        <p:spPr>
          <a:xfrm>
            <a:off x="0" y="3897052"/>
            <a:ext cx="12204000" cy="26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userDrawn="1"/>
        </p:nvCxnSpPr>
        <p:spPr>
          <a:xfrm flipV="1">
            <a:off x="0" y="5292000"/>
            <a:ext cx="122153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30"/>
          <p:cNvCxnSpPr/>
          <p:nvPr userDrawn="1"/>
        </p:nvCxnSpPr>
        <p:spPr>
          <a:xfrm flipV="1">
            <a:off x="718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30"/>
          <p:cNvCxnSpPr/>
          <p:nvPr userDrawn="1"/>
        </p:nvCxnSpPr>
        <p:spPr>
          <a:xfrm flipV="1">
            <a:off x="5742000" y="-1"/>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31"/>
          <p:cNvCxnSpPr/>
          <p:nvPr userDrawn="1"/>
        </p:nvCxnSpPr>
        <p:spPr>
          <a:xfrm flipV="1">
            <a:off x="8622000" y="11977"/>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31"/>
          <p:cNvCxnSpPr/>
          <p:nvPr userDrawn="1"/>
        </p:nvCxnSpPr>
        <p:spPr>
          <a:xfrm flipV="1">
            <a:off x="790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30"/>
          <p:cNvCxnSpPr/>
          <p:nvPr userDrawn="1"/>
        </p:nvCxnSpPr>
        <p:spPr>
          <a:xfrm flipV="1">
            <a:off x="430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31"/>
          <p:cNvCxnSpPr/>
          <p:nvPr userDrawn="1"/>
        </p:nvCxnSpPr>
        <p:spPr>
          <a:xfrm flipV="1">
            <a:off x="142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p:nvPr userDrawn="1"/>
        </p:nvCxnSpPr>
        <p:spPr>
          <a:xfrm flipV="1">
            <a:off x="214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31"/>
          <p:cNvCxnSpPr/>
          <p:nvPr userDrawn="1"/>
        </p:nvCxnSpPr>
        <p:spPr>
          <a:xfrm flipV="1">
            <a:off x="286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31"/>
          <p:cNvCxnSpPr/>
          <p:nvPr userDrawn="1"/>
        </p:nvCxnSpPr>
        <p:spPr>
          <a:xfrm flipV="1">
            <a:off x="358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31"/>
          <p:cNvCxnSpPr/>
          <p:nvPr userDrawn="1"/>
        </p:nvCxnSpPr>
        <p:spPr>
          <a:xfrm flipV="1">
            <a:off x="502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1"/>
          <p:cNvCxnSpPr/>
          <p:nvPr userDrawn="1"/>
        </p:nvCxnSpPr>
        <p:spPr>
          <a:xfrm flipV="1">
            <a:off x="9342000" y="11977"/>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31"/>
          <p:cNvCxnSpPr/>
          <p:nvPr userDrawn="1"/>
        </p:nvCxnSpPr>
        <p:spPr>
          <a:xfrm flipV="1">
            <a:off x="1006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31"/>
          <p:cNvCxnSpPr/>
          <p:nvPr userDrawn="1"/>
        </p:nvCxnSpPr>
        <p:spPr>
          <a:xfrm flipV="1">
            <a:off x="107820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userDrawn="1"/>
        </p:nvCxnSpPr>
        <p:spPr>
          <a:xfrm flipV="1">
            <a:off x="0" y="4581128"/>
            <a:ext cx="12126000" cy="2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userDrawn="1"/>
        </p:nvCxnSpPr>
        <p:spPr>
          <a:xfrm>
            <a:off x="0" y="1764008"/>
            <a:ext cx="12215324" cy="936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890" y="6093368"/>
            <a:ext cx="3456000" cy="649462"/>
          </a:xfrm>
          <a:prstGeom prst="rect">
            <a:avLst/>
          </a:prstGeom>
        </p:spPr>
      </p:pic>
      <p:cxnSp>
        <p:nvCxnSpPr>
          <p:cNvPr id="53" name="Straight Connector 31"/>
          <p:cNvCxnSpPr/>
          <p:nvPr userDrawn="1"/>
        </p:nvCxnSpPr>
        <p:spPr>
          <a:xfrm flipV="1">
            <a:off x="4662000" y="11977"/>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31"/>
          <p:cNvCxnSpPr/>
          <p:nvPr userDrawn="1"/>
        </p:nvCxnSpPr>
        <p:spPr>
          <a:xfrm flipV="1">
            <a:off x="7542000" y="-17107"/>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31"/>
          <p:cNvCxnSpPr/>
          <p:nvPr userDrawn="1"/>
        </p:nvCxnSpPr>
        <p:spPr>
          <a:xfrm flipV="1">
            <a:off x="3942000" y="-17108"/>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sp>
        <p:nvSpPr>
          <p:cNvPr id="3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7042632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21"/>
          <p:cNvSpPr>
            <a:spLocks/>
          </p:cNvSpPr>
          <p:nvPr/>
        </p:nvSpPr>
        <p:spPr bwMode="auto">
          <a:xfrm>
            <a:off x="10292862" y="0"/>
            <a:ext cx="1899138" cy="1836738"/>
          </a:xfrm>
          <a:custGeom>
            <a:avLst/>
            <a:gdLst>
              <a:gd name="T0" fmla="*/ 2147483647 w 897"/>
              <a:gd name="T1" fmla="*/ 0 h 1157"/>
              <a:gd name="T2" fmla="*/ 2147483647 w 897"/>
              <a:gd name="T3" fmla="*/ 2147483647 h 1157"/>
              <a:gd name="T4" fmla="*/ 0 w 897"/>
              <a:gd name="T5" fmla="*/ 2147483647 h 1157"/>
              <a:gd name="T6" fmla="*/ 2147483647 w 897"/>
              <a:gd name="T7" fmla="*/ 0 h 1157"/>
              <a:gd name="T8" fmla="*/ 2147483647 w 897"/>
              <a:gd name="T9" fmla="*/ 0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 h="1157">
                <a:moveTo>
                  <a:pt x="897" y="0"/>
                </a:moveTo>
                <a:lnTo>
                  <a:pt x="897" y="1157"/>
                </a:lnTo>
                <a:lnTo>
                  <a:pt x="0" y="1152"/>
                </a:lnTo>
                <a:lnTo>
                  <a:pt x="501" y="0"/>
                </a:lnTo>
                <a:lnTo>
                  <a:pt x="897" y="0"/>
                </a:lnTo>
                <a:close/>
              </a:path>
            </a:pathLst>
          </a:custGeom>
          <a:solidFill>
            <a:srgbClr val="E6E6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000000"/>
              </a:solidFill>
            </a:endParaRPr>
          </a:p>
        </p:txBody>
      </p:sp>
      <p:sp>
        <p:nvSpPr>
          <p:cNvPr id="5" name="Freeform 13"/>
          <p:cNvSpPr>
            <a:spLocks/>
          </p:cNvSpPr>
          <p:nvPr/>
        </p:nvSpPr>
        <p:spPr bwMode="auto">
          <a:xfrm>
            <a:off x="7346462" y="4556126"/>
            <a:ext cx="4845538" cy="2308225"/>
          </a:xfrm>
          <a:custGeom>
            <a:avLst/>
            <a:gdLst>
              <a:gd name="T0" fmla="*/ 0 w 2289"/>
              <a:gd name="T1" fmla="*/ 2147483647 h 1454"/>
              <a:gd name="T2" fmla="*/ 2147483647 w 2289"/>
              <a:gd name="T3" fmla="*/ 2147483647 h 1454"/>
              <a:gd name="T4" fmla="*/ 2147483647 w 2289"/>
              <a:gd name="T5" fmla="*/ 0 h 1454"/>
              <a:gd name="T6" fmla="*/ 2147483647 w 2289"/>
              <a:gd name="T7" fmla="*/ 2147483647 h 1454"/>
              <a:gd name="T8" fmla="*/ 0 w 2289"/>
              <a:gd name="T9" fmla="*/ 2147483647 h 1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9" h="1454">
                <a:moveTo>
                  <a:pt x="0" y="1451"/>
                </a:moveTo>
                <a:lnTo>
                  <a:pt x="681" y="1"/>
                </a:lnTo>
                <a:lnTo>
                  <a:pt x="2289" y="0"/>
                </a:lnTo>
                <a:lnTo>
                  <a:pt x="2289" y="1454"/>
                </a:lnTo>
                <a:lnTo>
                  <a:pt x="0" y="1451"/>
                </a:lnTo>
                <a:close/>
              </a:path>
            </a:pathLst>
          </a:custGeom>
          <a:solidFill>
            <a:srgbClr val="E6E6E6"/>
          </a:solidFill>
          <a:ln>
            <a:noFill/>
          </a:ln>
          <a:effectLst/>
          <a:extLst>
            <a:ext uri="{91240B29-F687-4F45-9708-019B960494DF}">
              <a14:hiddenLine xmlns:a14="http://schemas.microsoft.com/office/drawing/2010/main" w="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000000"/>
              </a:solidFill>
            </a:endParaRPr>
          </a:p>
        </p:txBody>
      </p:sp>
      <p:sp>
        <p:nvSpPr>
          <p:cNvPr id="6" name="Rectangle 5"/>
          <p:cNvSpPr>
            <a:spLocks noChangeArrowheads="1"/>
          </p:cNvSpPr>
          <p:nvPr/>
        </p:nvSpPr>
        <p:spPr bwMode="auto">
          <a:xfrm>
            <a:off x="7318" y="1820863"/>
            <a:ext cx="12192000" cy="2743200"/>
          </a:xfrm>
          <a:prstGeom prst="rect">
            <a:avLst/>
          </a:prstGeom>
          <a:solidFill>
            <a:srgbClr val="38A5A2"/>
          </a:solidFill>
          <a:ln>
            <a:noFill/>
          </a:ln>
          <a:effectLs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mtClean="0">
              <a:solidFill>
                <a:srgbClr val="000000"/>
              </a:solidFill>
            </a:endParaRPr>
          </a:p>
        </p:txBody>
      </p:sp>
      <p:sp>
        <p:nvSpPr>
          <p:cNvPr id="8" name="Line 8"/>
          <p:cNvSpPr>
            <a:spLocks noChangeShapeType="1"/>
          </p:cNvSpPr>
          <p:nvPr/>
        </p:nvSpPr>
        <p:spPr bwMode="auto">
          <a:xfrm>
            <a:off x="0" y="1828800"/>
            <a:ext cx="12192000" cy="0"/>
          </a:xfrm>
          <a:prstGeom prst="line">
            <a:avLst/>
          </a:prstGeom>
          <a:noFill/>
          <a:ln w="38100">
            <a:solidFill>
              <a:srgbClr val="4C4C4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000000"/>
              </a:solidFill>
            </a:endParaRPr>
          </a:p>
        </p:txBody>
      </p:sp>
      <p:sp>
        <p:nvSpPr>
          <p:cNvPr id="9" name="Line 10"/>
          <p:cNvSpPr>
            <a:spLocks noChangeShapeType="1"/>
          </p:cNvSpPr>
          <p:nvPr/>
        </p:nvSpPr>
        <p:spPr bwMode="auto">
          <a:xfrm>
            <a:off x="0" y="4572000"/>
            <a:ext cx="12192000" cy="0"/>
          </a:xfrm>
          <a:prstGeom prst="line">
            <a:avLst/>
          </a:prstGeom>
          <a:noFill/>
          <a:ln w="38100">
            <a:solidFill>
              <a:srgbClr val="4C4C4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000000"/>
              </a:solidFill>
            </a:endParaRPr>
          </a:p>
        </p:txBody>
      </p:sp>
      <p:sp>
        <p:nvSpPr>
          <p:cNvPr id="4100" name="Rectangle 4"/>
          <p:cNvSpPr>
            <a:spLocks noGrp="1" noChangeArrowheads="1"/>
          </p:cNvSpPr>
          <p:nvPr>
            <p:ph type="ctrTitle"/>
          </p:nvPr>
        </p:nvSpPr>
        <p:spPr>
          <a:xfrm>
            <a:off x="1930400" y="2057400"/>
            <a:ext cx="8432800" cy="2286000"/>
          </a:xfrm>
          <a:prstGeom prst="rect">
            <a:avLst/>
          </a:prstGeom>
        </p:spPr>
        <p:txBody>
          <a:bodyPr/>
          <a:lstStyle>
            <a:lvl1pPr>
              <a:defRPr sz="3600">
                <a:solidFill>
                  <a:schemeClr val="bg1"/>
                </a:solidFill>
              </a:defRPr>
            </a:lvl1pPr>
          </a:lstStyle>
          <a:p>
            <a:pPr lvl="0"/>
            <a:r>
              <a:rPr lang="en-US" noProof="0" smtClean="0"/>
              <a:t>Click to edit Master title style</a:t>
            </a:r>
          </a:p>
        </p:txBody>
      </p:sp>
      <p:sp>
        <p:nvSpPr>
          <p:cNvPr id="4101" name="Rectangle 5"/>
          <p:cNvSpPr>
            <a:spLocks noGrp="1" noChangeArrowheads="1"/>
          </p:cNvSpPr>
          <p:nvPr>
            <p:ph type="subTitle" idx="1"/>
          </p:nvPr>
        </p:nvSpPr>
        <p:spPr>
          <a:xfrm>
            <a:off x="1930400" y="4724400"/>
            <a:ext cx="8432800" cy="1752600"/>
          </a:xfrm>
          <a:prstGeom prst="rect">
            <a:avLst/>
          </a:prstGeom>
        </p:spPr>
        <p:txBody>
          <a:bodyPr/>
          <a:lstStyle>
            <a:lvl1pPr marL="0" indent="0">
              <a:buFontTx/>
              <a:buNone/>
              <a:defRPr/>
            </a:lvl1pPr>
          </a:lstStyle>
          <a:p>
            <a:pPr lvl="0"/>
            <a:r>
              <a:rPr lang="en-US" noProof="0" smtClean="0"/>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1" y="346377"/>
            <a:ext cx="3192996" cy="1143984"/>
          </a:xfrm>
          <a:prstGeom prst="rect">
            <a:avLst/>
          </a:prstGeom>
        </p:spPr>
      </p:pic>
      <p:sp>
        <p:nvSpPr>
          <p:cNvPr id="12"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68841032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6803" y="838204"/>
            <a:ext cx="10058399" cy="508861"/>
          </a:xfrm>
          <a:prstGeom prst="rect">
            <a:avLst/>
          </a:prstGeom>
        </p:spPr>
        <p:txBody>
          <a:bodyPr anchor="ctr"/>
          <a:lstStyle>
            <a:lvl1pPr marL="0" indent="0" algn="ctr">
              <a:buNone/>
              <a:defRPr sz="2925">
                <a:solidFill>
                  <a:srgbClr val="006767"/>
                </a:solidFill>
                <a:latin typeface="+mj-lt"/>
              </a:defRPr>
            </a:lvl1pPr>
            <a:lvl2pPr marL="371475" indent="0">
              <a:buNone/>
              <a:defRPr/>
            </a:lvl2pPr>
            <a:lvl3pPr marL="742950" indent="0">
              <a:buNone/>
              <a:defRPr/>
            </a:lvl3pPr>
            <a:lvl4pPr marL="1114425" indent="0">
              <a:buNone/>
              <a:defRPr/>
            </a:lvl4pPr>
            <a:lvl5pPr marL="1485900" indent="0">
              <a:buNone/>
              <a:defRPr/>
            </a:lvl5pPr>
          </a:lstStyle>
          <a:p>
            <a:pPr lvl="0"/>
            <a:r>
              <a:rPr lang="en-US" dirty="0"/>
              <a:t>Click to edit Master text styles</a:t>
            </a:r>
          </a:p>
        </p:txBody>
      </p:sp>
      <p:sp>
        <p:nvSpPr>
          <p:cNvPr id="4" name="Text Placeholder 6"/>
          <p:cNvSpPr>
            <a:spLocks noGrp="1"/>
          </p:cNvSpPr>
          <p:nvPr>
            <p:ph type="body" sz="quarter" idx="12"/>
          </p:nvPr>
        </p:nvSpPr>
        <p:spPr>
          <a:xfrm>
            <a:off x="1066803" y="1347650"/>
            <a:ext cx="10058399" cy="253140"/>
          </a:xfrm>
          <a:prstGeom prst="rect">
            <a:avLst/>
          </a:prstGeom>
        </p:spPr>
        <p:txBody>
          <a:bodyPr/>
          <a:lstStyle>
            <a:lvl1pPr marL="0" indent="0" algn="ctr">
              <a:buNone/>
              <a:defRPr sz="1300" b="0">
                <a:solidFill>
                  <a:srgbClr val="FF6400"/>
                </a:solidFill>
                <a:latin typeface="+mn-lt"/>
              </a:defRPr>
            </a:lvl1pPr>
          </a:lstStyle>
          <a:p>
            <a:pPr lvl="0"/>
            <a:r>
              <a:rPr lang="en-US" dirty="0"/>
              <a:t>Click to edit Master text styles</a:t>
            </a:r>
          </a:p>
        </p:txBody>
      </p:sp>
      <p:sp>
        <p:nvSpPr>
          <p:cNvPr id="5"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588853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712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5080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43000"/>
            <a:ext cx="5080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149340553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712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143000"/>
            <a:ext cx="10363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598747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712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5080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143000"/>
            <a:ext cx="50800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733800"/>
            <a:ext cx="50800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ußzeilenplatzhalter 1"/>
          <p:cNvSpPr>
            <a:spLocks noGrp="1"/>
          </p:cNvSpPr>
          <p:nvPr>
            <p:ph type="ftr" sz="quarter" idx="10"/>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7181395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712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50800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43000"/>
            <a:ext cx="50800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18768919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Picture Placeholder 4"/>
          <p:cNvSpPr>
            <a:spLocks noGrp="1"/>
          </p:cNvSpPr>
          <p:nvPr>
            <p:ph type="pic" sz="quarter" idx="12"/>
          </p:nvPr>
        </p:nvSpPr>
        <p:spPr>
          <a:xfrm>
            <a:off x="5342709" y="2495006"/>
            <a:ext cx="1502228" cy="2586446"/>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4723040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8600"/>
            <a:ext cx="10871200" cy="762000"/>
          </a:xfrm>
          <a:prstGeom prst="rect">
            <a:avLst/>
          </a:prstGeom>
        </p:spPr>
        <p:txBody>
          <a:bodyPr/>
          <a:lstStyle>
            <a:lvl1pPr algn="l">
              <a:defRPr/>
            </a:lvl1pPr>
          </a:lstStyle>
          <a:p>
            <a:r>
              <a:rPr lang="en-US" dirty="0" smtClean="0"/>
              <a:t>CLICK TO EDIT MASTER TITLE STYLE</a:t>
            </a:r>
            <a:endParaRPr lang="en-US" dirty="0"/>
          </a:p>
        </p:txBody>
      </p:sp>
      <p:sp>
        <p:nvSpPr>
          <p:cNvPr id="6"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158369162"/>
      </p:ext>
    </p:extLst>
  </p:cSld>
  <p:clrMapOvr>
    <a:masterClrMapping/>
  </p:clrMapOvr>
  <p:timing>
    <p:tnLst>
      <p:par>
        <p:cTn id="1" dur="indefinite" restart="never" nodeType="tmRoot"/>
      </p:par>
    </p:tn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ußzeilenplatzhalter 1"/>
          <p:cNvSpPr>
            <a:spLocks noGrp="1"/>
          </p:cNvSpPr>
          <p:nvPr>
            <p:ph type="ftr" sz="quarter" idx="10"/>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320141784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2" y="838202"/>
            <a:ext cx="10058399" cy="508861"/>
          </a:xfrm>
          <a:prstGeom prst="rect">
            <a:avLst/>
          </a:prstGeom>
        </p:spPr>
        <p:txBody>
          <a:bodyPr anchor="ctr"/>
          <a:lstStyle>
            <a:lvl1pPr marL="0" indent="0" algn="ctr">
              <a:buNone/>
              <a:defRPr sz="2925">
                <a:solidFill>
                  <a:srgbClr val="006767"/>
                </a:solidFill>
                <a:latin typeface="+mj-lt"/>
              </a:defRPr>
            </a:lvl1pPr>
            <a:lvl2pPr marL="371475" indent="0">
              <a:buNone/>
              <a:defRPr/>
            </a:lvl2pPr>
            <a:lvl3pPr marL="742950" indent="0">
              <a:buNone/>
              <a:defRPr/>
            </a:lvl3pPr>
            <a:lvl4pPr marL="1114425" indent="0">
              <a:buNone/>
              <a:defRPr/>
            </a:lvl4pPr>
            <a:lvl5pPr marL="14859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2" y="1347650"/>
            <a:ext cx="10058399" cy="253140"/>
          </a:xfrm>
          <a:prstGeom prst="rect">
            <a:avLst/>
          </a:prstGeom>
        </p:spPr>
        <p:txBody>
          <a:bodyPr/>
          <a:lstStyle>
            <a:lvl1pPr marL="0" indent="0" algn="ctr">
              <a:buNone/>
              <a:defRPr sz="1300" b="0">
                <a:solidFill>
                  <a:srgbClr val="FF6400"/>
                </a:solidFill>
                <a:latin typeface="+mn-lt"/>
              </a:defRPr>
            </a:lvl1pPr>
          </a:lstStyle>
          <a:p>
            <a:pPr lvl="0"/>
            <a:r>
              <a:rPr lang="en-US" dirty="0"/>
              <a:t>Click to edit Master text styles</a:t>
            </a:r>
          </a:p>
        </p:txBody>
      </p:sp>
      <p:sp>
        <p:nvSpPr>
          <p:cNvPr id="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42433985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Defini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a:t>© Process Renewal Group 2017</a:t>
            </a:r>
            <a:endParaRPr lang="de-DE" dirty="0"/>
          </a:p>
        </p:txBody>
      </p:sp>
      <p:grpSp>
        <p:nvGrpSpPr>
          <p:cNvPr id="7" name="Group 6"/>
          <p:cNvGrpSpPr/>
          <p:nvPr userDrawn="1"/>
        </p:nvGrpSpPr>
        <p:grpSpPr>
          <a:xfrm>
            <a:off x="155340" y="111988"/>
            <a:ext cx="844741" cy="1023518"/>
            <a:chOff x="410638" y="225572"/>
            <a:chExt cx="587424" cy="768511"/>
          </a:xfrm>
        </p:grpSpPr>
        <p:sp>
          <p:nvSpPr>
            <p:cNvPr id="5" name="Freeform 274"/>
            <p:cNvSpPr>
              <a:spLocks noEditPoints="1"/>
            </p:cNvSpPr>
            <p:nvPr userDrawn="1"/>
          </p:nvSpPr>
          <p:spPr bwMode="auto">
            <a:xfrm>
              <a:off x="410638" y="225572"/>
              <a:ext cx="587424" cy="768511"/>
            </a:xfrm>
            <a:custGeom>
              <a:avLst/>
              <a:gdLst>
                <a:gd name="T0" fmla="*/ 111 w 304"/>
                <a:gd name="T1" fmla="*/ 41 h 398"/>
                <a:gd name="T2" fmla="*/ 152 w 304"/>
                <a:gd name="T3" fmla="*/ 0 h 398"/>
                <a:gd name="T4" fmla="*/ 193 w 304"/>
                <a:gd name="T5" fmla="*/ 41 h 398"/>
                <a:gd name="T6" fmla="*/ 152 w 304"/>
                <a:gd name="T7" fmla="*/ 82 h 398"/>
                <a:gd name="T8" fmla="*/ 111 w 304"/>
                <a:gd name="T9" fmla="*/ 41 h 398"/>
                <a:gd name="T10" fmla="*/ 304 w 304"/>
                <a:gd name="T11" fmla="*/ 121 h 398"/>
                <a:gd name="T12" fmla="*/ 304 w 304"/>
                <a:gd name="T13" fmla="*/ 276 h 398"/>
                <a:gd name="T14" fmla="*/ 298 w 304"/>
                <a:gd name="T15" fmla="*/ 282 h 398"/>
                <a:gd name="T16" fmla="*/ 190 w 304"/>
                <a:gd name="T17" fmla="*/ 282 h 398"/>
                <a:gd name="T18" fmla="*/ 190 w 304"/>
                <a:gd name="T19" fmla="*/ 379 h 398"/>
                <a:gd name="T20" fmla="*/ 171 w 304"/>
                <a:gd name="T21" fmla="*/ 398 h 398"/>
                <a:gd name="T22" fmla="*/ 153 w 304"/>
                <a:gd name="T23" fmla="*/ 379 h 398"/>
                <a:gd name="T24" fmla="*/ 153 w 304"/>
                <a:gd name="T25" fmla="*/ 282 h 398"/>
                <a:gd name="T26" fmla="*/ 150 w 304"/>
                <a:gd name="T27" fmla="*/ 282 h 398"/>
                <a:gd name="T28" fmla="*/ 150 w 304"/>
                <a:gd name="T29" fmla="*/ 379 h 398"/>
                <a:gd name="T30" fmla="*/ 131 w 304"/>
                <a:gd name="T31" fmla="*/ 398 h 398"/>
                <a:gd name="T32" fmla="*/ 112 w 304"/>
                <a:gd name="T33" fmla="*/ 379 h 398"/>
                <a:gd name="T34" fmla="*/ 112 w 304"/>
                <a:gd name="T35" fmla="*/ 282 h 398"/>
                <a:gd name="T36" fmla="*/ 6 w 304"/>
                <a:gd name="T37" fmla="*/ 282 h 398"/>
                <a:gd name="T38" fmla="*/ 0 w 304"/>
                <a:gd name="T39" fmla="*/ 276 h 398"/>
                <a:gd name="T40" fmla="*/ 0 w 304"/>
                <a:gd name="T41" fmla="*/ 121 h 398"/>
                <a:gd name="T42" fmla="*/ 6 w 304"/>
                <a:gd name="T43" fmla="*/ 115 h 398"/>
                <a:gd name="T44" fmla="*/ 47 w 304"/>
                <a:gd name="T45" fmla="*/ 115 h 398"/>
                <a:gd name="T46" fmla="*/ 52 w 304"/>
                <a:gd name="T47" fmla="*/ 111 h 398"/>
                <a:gd name="T48" fmla="*/ 74 w 304"/>
                <a:gd name="T49" fmla="*/ 115 h 398"/>
                <a:gd name="T50" fmla="*/ 111 w 304"/>
                <a:gd name="T51" fmla="*/ 115 h 398"/>
                <a:gd name="T52" fmla="*/ 142 w 304"/>
                <a:gd name="T53" fmla="*/ 85 h 398"/>
                <a:gd name="T54" fmla="*/ 142 w 304"/>
                <a:gd name="T55" fmla="*/ 85 h 398"/>
                <a:gd name="T56" fmla="*/ 152 w 304"/>
                <a:gd name="T57" fmla="*/ 95 h 398"/>
                <a:gd name="T58" fmla="*/ 162 w 304"/>
                <a:gd name="T59" fmla="*/ 85 h 398"/>
                <a:gd name="T60" fmla="*/ 194 w 304"/>
                <a:gd name="T61" fmla="*/ 115 h 398"/>
                <a:gd name="T62" fmla="*/ 246 w 304"/>
                <a:gd name="T63" fmla="*/ 115 h 398"/>
                <a:gd name="T64" fmla="*/ 268 w 304"/>
                <a:gd name="T65" fmla="*/ 111 h 398"/>
                <a:gd name="T66" fmla="*/ 273 w 304"/>
                <a:gd name="T67" fmla="*/ 115 h 398"/>
                <a:gd name="T68" fmla="*/ 298 w 304"/>
                <a:gd name="T69" fmla="*/ 115 h 398"/>
                <a:gd name="T70" fmla="*/ 304 w 304"/>
                <a:gd name="T71" fmla="*/ 121 h 398"/>
                <a:gd name="T72" fmla="*/ 149 w 304"/>
                <a:gd name="T73" fmla="*/ 115 h 398"/>
                <a:gd name="T74" fmla="*/ 155 w 304"/>
                <a:gd name="T75" fmla="*/ 115 h 398"/>
                <a:gd name="T76" fmla="*/ 152 w 304"/>
                <a:gd name="T77" fmla="*/ 97 h 398"/>
                <a:gd name="T78" fmla="*/ 152 w 304"/>
                <a:gd name="T79" fmla="*/ 97 h 398"/>
                <a:gd name="T80" fmla="*/ 149 w 304"/>
                <a:gd name="T81" fmla="*/ 115 h 398"/>
                <a:gd name="T82" fmla="*/ 293 w 304"/>
                <a:gd name="T83" fmla="*/ 127 h 398"/>
                <a:gd name="T84" fmla="*/ 274 w 304"/>
                <a:gd name="T85" fmla="*/ 127 h 398"/>
                <a:gd name="T86" fmla="*/ 268 w 304"/>
                <a:gd name="T87" fmla="*/ 137 h 398"/>
                <a:gd name="T88" fmla="*/ 257 w 304"/>
                <a:gd name="T89" fmla="*/ 141 h 398"/>
                <a:gd name="T90" fmla="*/ 245 w 304"/>
                <a:gd name="T91" fmla="*/ 136 h 398"/>
                <a:gd name="T92" fmla="*/ 241 w 304"/>
                <a:gd name="T93" fmla="*/ 127 h 398"/>
                <a:gd name="T94" fmla="*/ 79 w 304"/>
                <a:gd name="T95" fmla="*/ 127 h 398"/>
                <a:gd name="T96" fmla="*/ 75 w 304"/>
                <a:gd name="T97" fmla="*/ 136 h 398"/>
                <a:gd name="T98" fmla="*/ 63 w 304"/>
                <a:gd name="T99" fmla="*/ 141 h 398"/>
                <a:gd name="T100" fmla="*/ 52 w 304"/>
                <a:gd name="T101" fmla="*/ 137 h 398"/>
                <a:gd name="T102" fmla="*/ 46 w 304"/>
                <a:gd name="T103" fmla="*/ 127 h 398"/>
                <a:gd name="T104" fmla="*/ 12 w 304"/>
                <a:gd name="T105" fmla="*/ 127 h 398"/>
                <a:gd name="T106" fmla="*/ 12 w 304"/>
                <a:gd name="T107" fmla="*/ 271 h 398"/>
                <a:gd name="T108" fmla="*/ 293 w 304"/>
                <a:gd name="T109" fmla="*/ 271 h 398"/>
                <a:gd name="T110" fmla="*/ 293 w 304"/>
                <a:gd name="T111" fmla="*/ 127 h 398"/>
                <a:gd name="T112" fmla="*/ 293 w 304"/>
                <a:gd name="T113" fmla="*/ 127 h 398"/>
                <a:gd name="T114" fmla="*/ 293 w 304"/>
                <a:gd name="T115" fmla="*/ 12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98">
                  <a:moveTo>
                    <a:pt x="111" y="41"/>
                  </a:moveTo>
                  <a:cubicBezTo>
                    <a:pt x="111" y="18"/>
                    <a:pt x="129" y="0"/>
                    <a:pt x="152" y="0"/>
                  </a:cubicBezTo>
                  <a:cubicBezTo>
                    <a:pt x="175" y="0"/>
                    <a:pt x="193" y="18"/>
                    <a:pt x="193" y="41"/>
                  </a:cubicBezTo>
                  <a:cubicBezTo>
                    <a:pt x="193" y="64"/>
                    <a:pt x="175" y="82"/>
                    <a:pt x="152" y="82"/>
                  </a:cubicBezTo>
                  <a:cubicBezTo>
                    <a:pt x="129" y="82"/>
                    <a:pt x="111" y="64"/>
                    <a:pt x="111" y="41"/>
                  </a:cubicBezTo>
                  <a:close/>
                  <a:moveTo>
                    <a:pt x="304" y="121"/>
                  </a:moveTo>
                  <a:cubicBezTo>
                    <a:pt x="304" y="276"/>
                    <a:pt x="304" y="276"/>
                    <a:pt x="304" y="276"/>
                  </a:cubicBezTo>
                  <a:cubicBezTo>
                    <a:pt x="304" y="280"/>
                    <a:pt x="302" y="282"/>
                    <a:pt x="298" y="282"/>
                  </a:cubicBezTo>
                  <a:cubicBezTo>
                    <a:pt x="190" y="282"/>
                    <a:pt x="190" y="282"/>
                    <a:pt x="190" y="282"/>
                  </a:cubicBezTo>
                  <a:cubicBezTo>
                    <a:pt x="190" y="379"/>
                    <a:pt x="190" y="379"/>
                    <a:pt x="190" y="379"/>
                  </a:cubicBezTo>
                  <a:cubicBezTo>
                    <a:pt x="190" y="389"/>
                    <a:pt x="182" y="398"/>
                    <a:pt x="171" y="398"/>
                  </a:cubicBezTo>
                  <a:cubicBezTo>
                    <a:pt x="161" y="398"/>
                    <a:pt x="153" y="389"/>
                    <a:pt x="153" y="379"/>
                  </a:cubicBezTo>
                  <a:cubicBezTo>
                    <a:pt x="153" y="282"/>
                    <a:pt x="153" y="282"/>
                    <a:pt x="153" y="282"/>
                  </a:cubicBezTo>
                  <a:cubicBezTo>
                    <a:pt x="150" y="282"/>
                    <a:pt x="150" y="282"/>
                    <a:pt x="150" y="282"/>
                  </a:cubicBezTo>
                  <a:cubicBezTo>
                    <a:pt x="150" y="379"/>
                    <a:pt x="150" y="379"/>
                    <a:pt x="150" y="379"/>
                  </a:cubicBezTo>
                  <a:cubicBezTo>
                    <a:pt x="150" y="389"/>
                    <a:pt x="141" y="398"/>
                    <a:pt x="131" y="398"/>
                  </a:cubicBezTo>
                  <a:cubicBezTo>
                    <a:pt x="121" y="398"/>
                    <a:pt x="112" y="389"/>
                    <a:pt x="112" y="379"/>
                  </a:cubicBezTo>
                  <a:cubicBezTo>
                    <a:pt x="112" y="282"/>
                    <a:pt x="112" y="282"/>
                    <a:pt x="112" y="282"/>
                  </a:cubicBezTo>
                  <a:cubicBezTo>
                    <a:pt x="6" y="282"/>
                    <a:pt x="6" y="282"/>
                    <a:pt x="6" y="282"/>
                  </a:cubicBezTo>
                  <a:cubicBezTo>
                    <a:pt x="3" y="282"/>
                    <a:pt x="0" y="280"/>
                    <a:pt x="0" y="276"/>
                  </a:cubicBezTo>
                  <a:cubicBezTo>
                    <a:pt x="0" y="121"/>
                    <a:pt x="0" y="121"/>
                    <a:pt x="0" y="121"/>
                  </a:cubicBezTo>
                  <a:cubicBezTo>
                    <a:pt x="0" y="118"/>
                    <a:pt x="3" y="115"/>
                    <a:pt x="6" y="115"/>
                  </a:cubicBezTo>
                  <a:cubicBezTo>
                    <a:pt x="47" y="115"/>
                    <a:pt x="47" y="115"/>
                    <a:pt x="47" y="115"/>
                  </a:cubicBezTo>
                  <a:cubicBezTo>
                    <a:pt x="48" y="114"/>
                    <a:pt x="50" y="112"/>
                    <a:pt x="52" y="111"/>
                  </a:cubicBezTo>
                  <a:cubicBezTo>
                    <a:pt x="60" y="106"/>
                    <a:pt x="69" y="108"/>
                    <a:pt x="74" y="115"/>
                  </a:cubicBezTo>
                  <a:cubicBezTo>
                    <a:pt x="111" y="115"/>
                    <a:pt x="111" y="115"/>
                    <a:pt x="111" y="115"/>
                  </a:cubicBezTo>
                  <a:cubicBezTo>
                    <a:pt x="113" y="99"/>
                    <a:pt x="127" y="88"/>
                    <a:pt x="142" y="85"/>
                  </a:cubicBezTo>
                  <a:cubicBezTo>
                    <a:pt x="142" y="85"/>
                    <a:pt x="142" y="85"/>
                    <a:pt x="142" y="85"/>
                  </a:cubicBezTo>
                  <a:cubicBezTo>
                    <a:pt x="152" y="95"/>
                    <a:pt x="152" y="95"/>
                    <a:pt x="152" y="95"/>
                  </a:cubicBezTo>
                  <a:cubicBezTo>
                    <a:pt x="162" y="85"/>
                    <a:pt x="162" y="85"/>
                    <a:pt x="162" y="85"/>
                  </a:cubicBezTo>
                  <a:cubicBezTo>
                    <a:pt x="177" y="88"/>
                    <a:pt x="191" y="100"/>
                    <a:pt x="194" y="115"/>
                  </a:cubicBezTo>
                  <a:cubicBezTo>
                    <a:pt x="246" y="115"/>
                    <a:pt x="246" y="115"/>
                    <a:pt x="246" y="115"/>
                  </a:cubicBezTo>
                  <a:cubicBezTo>
                    <a:pt x="251" y="108"/>
                    <a:pt x="260" y="106"/>
                    <a:pt x="268" y="111"/>
                  </a:cubicBezTo>
                  <a:cubicBezTo>
                    <a:pt x="270" y="112"/>
                    <a:pt x="272" y="114"/>
                    <a:pt x="273" y="115"/>
                  </a:cubicBezTo>
                  <a:cubicBezTo>
                    <a:pt x="298" y="115"/>
                    <a:pt x="298" y="115"/>
                    <a:pt x="298" y="115"/>
                  </a:cubicBezTo>
                  <a:cubicBezTo>
                    <a:pt x="302" y="115"/>
                    <a:pt x="304" y="118"/>
                    <a:pt x="304" y="121"/>
                  </a:cubicBezTo>
                  <a:close/>
                  <a:moveTo>
                    <a:pt x="149" y="115"/>
                  </a:moveTo>
                  <a:cubicBezTo>
                    <a:pt x="155" y="115"/>
                    <a:pt x="155" y="115"/>
                    <a:pt x="155" y="115"/>
                  </a:cubicBezTo>
                  <a:cubicBezTo>
                    <a:pt x="152" y="97"/>
                    <a:pt x="152" y="97"/>
                    <a:pt x="152" y="97"/>
                  </a:cubicBezTo>
                  <a:cubicBezTo>
                    <a:pt x="152" y="97"/>
                    <a:pt x="152" y="97"/>
                    <a:pt x="152" y="97"/>
                  </a:cubicBezTo>
                  <a:lnTo>
                    <a:pt x="149" y="115"/>
                  </a:lnTo>
                  <a:close/>
                  <a:moveTo>
                    <a:pt x="293" y="127"/>
                  </a:moveTo>
                  <a:cubicBezTo>
                    <a:pt x="274" y="127"/>
                    <a:pt x="274" y="127"/>
                    <a:pt x="274" y="127"/>
                  </a:cubicBezTo>
                  <a:cubicBezTo>
                    <a:pt x="273" y="130"/>
                    <a:pt x="271" y="134"/>
                    <a:pt x="268" y="137"/>
                  </a:cubicBezTo>
                  <a:cubicBezTo>
                    <a:pt x="265" y="140"/>
                    <a:pt x="261" y="141"/>
                    <a:pt x="257" y="141"/>
                  </a:cubicBezTo>
                  <a:cubicBezTo>
                    <a:pt x="253" y="141"/>
                    <a:pt x="248" y="139"/>
                    <a:pt x="245" y="136"/>
                  </a:cubicBezTo>
                  <a:cubicBezTo>
                    <a:pt x="243" y="133"/>
                    <a:pt x="242" y="130"/>
                    <a:pt x="241" y="127"/>
                  </a:cubicBezTo>
                  <a:cubicBezTo>
                    <a:pt x="79" y="127"/>
                    <a:pt x="79" y="127"/>
                    <a:pt x="79" y="127"/>
                  </a:cubicBezTo>
                  <a:cubicBezTo>
                    <a:pt x="78" y="130"/>
                    <a:pt x="77" y="133"/>
                    <a:pt x="75" y="136"/>
                  </a:cubicBezTo>
                  <a:cubicBezTo>
                    <a:pt x="72" y="139"/>
                    <a:pt x="67" y="141"/>
                    <a:pt x="63" y="141"/>
                  </a:cubicBezTo>
                  <a:cubicBezTo>
                    <a:pt x="59" y="141"/>
                    <a:pt x="55" y="140"/>
                    <a:pt x="52" y="137"/>
                  </a:cubicBezTo>
                  <a:cubicBezTo>
                    <a:pt x="49" y="134"/>
                    <a:pt x="47" y="130"/>
                    <a:pt x="46" y="127"/>
                  </a:cubicBezTo>
                  <a:cubicBezTo>
                    <a:pt x="12" y="127"/>
                    <a:pt x="12" y="127"/>
                    <a:pt x="12" y="127"/>
                  </a:cubicBezTo>
                  <a:cubicBezTo>
                    <a:pt x="12" y="271"/>
                    <a:pt x="12" y="271"/>
                    <a:pt x="12" y="271"/>
                  </a:cubicBezTo>
                  <a:cubicBezTo>
                    <a:pt x="293" y="271"/>
                    <a:pt x="293" y="271"/>
                    <a:pt x="293" y="271"/>
                  </a:cubicBezTo>
                  <a:lnTo>
                    <a:pt x="293" y="127"/>
                  </a:lnTo>
                  <a:close/>
                  <a:moveTo>
                    <a:pt x="293" y="127"/>
                  </a:moveTo>
                  <a:cubicBezTo>
                    <a:pt x="293" y="127"/>
                    <a:pt x="293" y="127"/>
                    <a:pt x="293" y="127"/>
                  </a:cubicBezTo>
                </a:path>
              </a:pathLst>
            </a:custGeom>
            <a:solidFill>
              <a:srgbClr val="006767"/>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TextBox 5"/>
            <p:cNvSpPr txBox="1"/>
            <p:nvPr userDrawn="1"/>
          </p:nvSpPr>
          <p:spPr>
            <a:xfrm>
              <a:off x="416719" y="507163"/>
              <a:ext cx="574299" cy="184876"/>
            </a:xfrm>
            <a:prstGeom prst="rect">
              <a:avLst/>
            </a:prstGeom>
            <a:noFill/>
          </p:spPr>
          <p:txBody>
            <a:bodyPr wrap="none" rtlCol="0">
              <a:spAutoFit/>
            </a:bodyPr>
            <a:lstStyle/>
            <a:p>
              <a:r>
                <a:rPr lang="en-US" sz="1000" b="1" dirty="0">
                  <a:solidFill>
                    <a:srgbClr val="006767"/>
                  </a:solidFill>
                </a:rPr>
                <a:t>Definition</a:t>
              </a:r>
              <a:endParaRPr lang="en-CA" sz="1000" b="1" dirty="0">
                <a:solidFill>
                  <a:srgbClr val="006767"/>
                </a:solidFill>
              </a:endParaRPr>
            </a:p>
          </p:txBody>
        </p:sp>
      </p:grpSp>
      <p:sp>
        <p:nvSpPr>
          <p:cNvPr id="9" name="Text Placeholder 8"/>
          <p:cNvSpPr>
            <a:spLocks noGrp="1"/>
          </p:cNvSpPr>
          <p:nvPr>
            <p:ph type="body" sz="quarter" idx="11"/>
          </p:nvPr>
        </p:nvSpPr>
        <p:spPr>
          <a:xfrm>
            <a:off x="1703512" y="2168860"/>
            <a:ext cx="6514849" cy="2016757"/>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a:defRPr>
                <a:latin typeface="Adobe Garamond Pro Bold" panose="020207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3"/>
          <p:cNvSpPr/>
          <p:nvPr userDrawn="1"/>
        </p:nvSpPr>
        <p:spPr>
          <a:xfrm>
            <a:off x="0" y="1592263"/>
            <a:ext cx="12192000" cy="36369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2407814233"/>
      </p:ext>
    </p:extLst>
  </p:cSld>
  <p:clrMapOvr>
    <a:masterClrMapping/>
  </p:clrMapOvr>
  <p:extLst mod="1">
    <p:ext uri="{DCECCB84-F9BA-43D5-87BE-67443E8EF086}">
      <p15:sldGuideLst xmlns:p15="http://schemas.microsoft.com/office/powerpoint/2012/main">
        <p15:guide id="4294967295" orient="horz" pos="10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6949849" y="1998163"/>
            <a:ext cx="3068727" cy="3004141"/>
          </a:xfrm>
          <a:custGeom>
            <a:avLst/>
            <a:gdLst>
              <a:gd name="connsiteX0" fmla="*/ 0 w 2036762"/>
              <a:gd name="connsiteY0" fmla="*/ 0 h 3382963"/>
              <a:gd name="connsiteX1" fmla="*/ 2036762 w 2036762"/>
              <a:gd name="connsiteY1" fmla="*/ 0 h 3382963"/>
              <a:gd name="connsiteX2" fmla="*/ 2036762 w 2036762"/>
              <a:gd name="connsiteY2" fmla="*/ 3382963 h 3382963"/>
              <a:gd name="connsiteX3" fmla="*/ 0 w 2036762"/>
              <a:gd name="connsiteY3" fmla="*/ 3382963 h 3382963"/>
              <a:gd name="connsiteX4" fmla="*/ 0 w 2036762"/>
              <a:gd name="connsiteY4" fmla="*/ 0 h 3382963"/>
              <a:gd name="connsiteX0" fmla="*/ 0 w 2036762"/>
              <a:gd name="connsiteY0" fmla="*/ 418012 h 3800975"/>
              <a:gd name="connsiteX1" fmla="*/ 1501185 w 2036762"/>
              <a:gd name="connsiteY1" fmla="*/ 0 h 3800975"/>
              <a:gd name="connsiteX2" fmla="*/ 2036762 w 2036762"/>
              <a:gd name="connsiteY2" fmla="*/ 3800975 h 3800975"/>
              <a:gd name="connsiteX3" fmla="*/ 0 w 2036762"/>
              <a:gd name="connsiteY3" fmla="*/ 3800975 h 3800975"/>
              <a:gd name="connsiteX4" fmla="*/ 0 w 2036762"/>
              <a:gd name="connsiteY4" fmla="*/ 418012 h 3800975"/>
              <a:gd name="connsiteX0" fmla="*/ 0 w 3003413"/>
              <a:gd name="connsiteY0" fmla="*/ 418012 h 3800975"/>
              <a:gd name="connsiteX1" fmla="*/ 1501185 w 3003413"/>
              <a:gd name="connsiteY1" fmla="*/ 0 h 3800975"/>
              <a:gd name="connsiteX2" fmla="*/ 3003413 w 3003413"/>
              <a:gd name="connsiteY2" fmla="*/ 2442437 h 3800975"/>
              <a:gd name="connsiteX3" fmla="*/ 0 w 3003413"/>
              <a:gd name="connsiteY3" fmla="*/ 3800975 h 3800975"/>
              <a:gd name="connsiteX4" fmla="*/ 0 w 3003413"/>
              <a:gd name="connsiteY4" fmla="*/ 418012 h 3800975"/>
              <a:gd name="connsiteX0" fmla="*/ 0 w 3003413"/>
              <a:gd name="connsiteY0" fmla="*/ 418012 h 3004141"/>
              <a:gd name="connsiteX1" fmla="*/ 1501185 w 3003413"/>
              <a:gd name="connsiteY1" fmla="*/ 0 h 3004141"/>
              <a:gd name="connsiteX2" fmla="*/ 3003413 w 3003413"/>
              <a:gd name="connsiteY2" fmla="*/ 2442437 h 3004141"/>
              <a:gd name="connsiteX3" fmla="*/ 1410788 w 3003413"/>
              <a:gd name="connsiteY3" fmla="*/ 3004141 h 3004141"/>
              <a:gd name="connsiteX4" fmla="*/ 0 w 3003413"/>
              <a:gd name="connsiteY4" fmla="*/ 418012 h 3004141"/>
              <a:gd name="connsiteX0" fmla="*/ 0 w 3042601"/>
              <a:gd name="connsiteY0" fmla="*/ 444137 h 3004141"/>
              <a:gd name="connsiteX1" fmla="*/ 1540373 w 3042601"/>
              <a:gd name="connsiteY1" fmla="*/ 0 h 3004141"/>
              <a:gd name="connsiteX2" fmla="*/ 3042601 w 3042601"/>
              <a:gd name="connsiteY2" fmla="*/ 2442437 h 3004141"/>
              <a:gd name="connsiteX3" fmla="*/ 1449976 w 3042601"/>
              <a:gd name="connsiteY3" fmla="*/ 3004141 h 3004141"/>
              <a:gd name="connsiteX4" fmla="*/ 0 w 3042601"/>
              <a:gd name="connsiteY4" fmla="*/ 444137 h 3004141"/>
              <a:gd name="connsiteX0" fmla="*/ 0 w 3068727"/>
              <a:gd name="connsiteY0" fmla="*/ 431074 h 3004141"/>
              <a:gd name="connsiteX1" fmla="*/ 1566499 w 3068727"/>
              <a:gd name="connsiteY1" fmla="*/ 0 h 3004141"/>
              <a:gd name="connsiteX2" fmla="*/ 3068727 w 3068727"/>
              <a:gd name="connsiteY2" fmla="*/ 2442437 h 3004141"/>
              <a:gd name="connsiteX3" fmla="*/ 1476102 w 3068727"/>
              <a:gd name="connsiteY3" fmla="*/ 3004141 h 3004141"/>
              <a:gd name="connsiteX4" fmla="*/ 0 w 3068727"/>
              <a:gd name="connsiteY4" fmla="*/ 431074 h 3004141"/>
              <a:gd name="connsiteX0" fmla="*/ 0 w 3068727"/>
              <a:gd name="connsiteY0" fmla="*/ 431074 h 3004141"/>
              <a:gd name="connsiteX1" fmla="*/ 1579562 w 3068727"/>
              <a:gd name="connsiteY1" fmla="*/ 0 h 3004141"/>
              <a:gd name="connsiteX2" fmla="*/ 3068727 w 3068727"/>
              <a:gd name="connsiteY2" fmla="*/ 2442437 h 3004141"/>
              <a:gd name="connsiteX3" fmla="*/ 1476102 w 3068727"/>
              <a:gd name="connsiteY3" fmla="*/ 3004141 h 3004141"/>
              <a:gd name="connsiteX4" fmla="*/ 0 w 3068727"/>
              <a:gd name="connsiteY4" fmla="*/ 431074 h 300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27" h="3004141">
                <a:moveTo>
                  <a:pt x="0" y="431074"/>
                </a:moveTo>
                <a:lnTo>
                  <a:pt x="1579562" y="0"/>
                </a:lnTo>
                <a:lnTo>
                  <a:pt x="3068727" y="2442437"/>
                </a:lnTo>
                <a:lnTo>
                  <a:pt x="1476102" y="3004141"/>
                </a:lnTo>
                <a:lnTo>
                  <a:pt x="0" y="431074"/>
                </a:lnTo>
                <a:close/>
              </a:path>
            </a:pathLst>
          </a:custGeom>
          <a:solidFill>
            <a:srgbClr val="D9D9D9"/>
          </a:solidFill>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130000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1711053" y="2169024"/>
            <a:ext cx="2586038" cy="2742247"/>
          </a:xfrm>
          <a:custGeom>
            <a:avLst/>
            <a:gdLst>
              <a:gd name="connsiteX0" fmla="*/ 0 w 1671638"/>
              <a:gd name="connsiteY0" fmla="*/ 0 h 3290887"/>
              <a:gd name="connsiteX1" fmla="*/ 1671638 w 1671638"/>
              <a:gd name="connsiteY1" fmla="*/ 0 h 3290887"/>
              <a:gd name="connsiteX2" fmla="*/ 1671638 w 1671638"/>
              <a:gd name="connsiteY2" fmla="*/ 3290887 h 3290887"/>
              <a:gd name="connsiteX3" fmla="*/ 0 w 1671638"/>
              <a:gd name="connsiteY3" fmla="*/ 3290887 h 3290887"/>
              <a:gd name="connsiteX4" fmla="*/ 0 w 1671638"/>
              <a:gd name="connsiteY4" fmla="*/ 0 h 3290887"/>
              <a:gd name="connsiteX0" fmla="*/ 1254034 w 2925672"/>
              <a:gd name="connsiteY0" fmla="*/ 0 h 3290887"/>
              <a:gd name="connsiteX1" fmla="*/ 2925672 w 2925672"/>
              <a:gd name="connsiteY1" fmla="*/ 0 h 3290887"/>
              <a:gd name="connsiteX2" fmla="*/ 2925672 w 2925672"/>
              <a:gd name="connsiteY2" fmla="*/ 3290887 h 3290887"/>
              <a:gd name="connsiteX3" fmla="*/ 0 w 2925672"/>
              <a:gd name="connsiteY3" fmla="*/ 2311173 h 3290887"/>
              <a:gd name="connsiteX4" fmla="*/ 1254034 w 2925672"/>
              <a:gd name="connsiteY4" fmla="*/ 0 h 3290887"/>
              <a:gd name="connsiteX0" fmla="*/ 1254034 w 2925672"/>
              <a:gd name="connsiteY0" fmla="*/ 0 h 2703058"/>
              <a:gd name="connsiteX1" fmla="*/ 2925672 w 2925672"/>
              <a:gd name="connsiteY1" fmla="*/ 0 h 2703058"/>
              <a:gd name="connsiteX2" fmla="*/ 1266690 w 2925672"/>
              <a:gd name="connsiteY2" fmla="*/ 2703058 h 2703058"/>
              <a:gd name="connsiteX3" fmla="*/ 0 w 2925672"/>
              <a:gd name="connsiteY3" fmla="*/ 2311173 h 2703058"/>
              <a:gd name="connsiteX4" fmla="*/ 1254034 w 2925672"/>
              <a:gd name="connsiteY4" fmla="*/ 0 h 2703058"/>
              <a:gd name="connsiteX0" fmla="*/ 1254034 w 2612164"/>
              <a:gd name="connsiteY0" fmla="*/ 0 h 2703058"/>
              <a:gd name="connsiteX1" fmla="*/ 2612164 w 2612164"/>
              <a:gd name="connsiteY1" fmla="*/ 235131 h 2703058"/>
              <a:gd name="connsiteX2" fmla="*/ 1266690 w 2612164"/>
              <a:gd name="connsiteY2" fmla="*/ 2703058 h 2703058"/>
              <a:gd name="connsiteX3" fmla="*/ 0 w 2612164"/>
              <a:gd name="connsiteY3" fmla="*/ 2311173 h 2703058"/>
              <a:gd name="connsiteX4" fmla="*/ 1254034 w 2612164"/>
              <a:gd name="connsiteY4" fmla="*/ 0 h 2703058"/>
              <a:gd name="connsiteX0" fmla="*/ 1306286 w 2612164"/>
              <a:gd name="connsiteY0" fmla="*/ 0 h 2755310"/>
              <a:gd name="connsiteX1" fmla="*/ 2612164 w 2612164"/>
              <a:gd name="connsiteY1" fmla="*/ 287383 h 2755310"/>
              <a:gd name="connsiteX2" fmla="*/ 1266690 w 2612164"/>
              <a:gd name="connsiteY2" fmla="*/ 2755310 h 2755310"/>
              <a:gd name="connsiteX3" fmla="*/ 0 w 2612164"/>
              <a:gd name="connsiteY3" fmla="*/ 2363425 h 2755310"/>
              <a:gd name="connsiteX4" fmla="*/ 1306286 w 2612164"/>
              <a:gd name="connsiteY4" fmla="*/ 0 h 2755310"/>
              <a:gd name="connsiteX0" fmla="*/ 1306286 w 2599101"/>
              <a:gd name="connsiteY0" fmla="*/ 0 h 2755310"/>
              <a:gd name="connsiteX1" fmla="*/ 2599101 w 2599101"/>
              <a:gd name="connsiteY1" fmla="*/ 300446 h 2755310"/>
              <a:gd name="connsiteX2" fmla="*/ 1266690 w 2599101"/>
              <a:gd name="connsiteY2" fmla="*/ 2755310 h 2755310"/>
              <a:gd name="connsiteX3" fmla="*/ 0 w 2599101"/>
              <a:gd name="connsiteY3" fmla="*/ 2363425 h 2755310"/>
              <a:gd name="connsiteX4" fmla="*/ 1306286 w 2599101"/>
              <a:gd name="connsiteY4" fmla="*/ 0 h 2755310"/>
              <a:gd name="connsiteX0" fmla="*/ 1306286 w 2599101"/>
              <a:gd name="connsiteY0" fmla="*/ 0 h 2755310"/>
              <a:gd name="connsiteX1" fmla="*/ 2599101 w 2599101"/>
              <a:gd name="connsiteY1" fmla="*/ 300446 h 2755310"/>
              <a:gd name="connsiteX2" fmla="*/ 1240564 w 2599101"/>
              <a:gd name="connsiteY2" fmla="*/ 2755310 h 2755310"/>
              <a:gd name="connsiteX3" fmla="*/ 0 w 2599101"/>
              <a:gd name="connsiteY3" fmla="*/ 2363425 h 2755310"/>
              <a:gd name="connsiteX4" fmla="*/ 1306286 w 2599101"/>
              <a:gd name="connsiteY4" fmla="*/ 0 h 2755310"/>
              <a:gd name="connsiteX0" fmla="*/ 1306286 w 2572975"/>
              <a:gd name="connsiteY0" fmla="*/ 0 h 2755310"/>
              <a:gd name="connsiteX1" fmla="*/ 2572975 w 2572975"/>
              <a:gd name="connsiteY1" fmla="*/ 300446 h 2755310"/>
              <a:gd name="connsiteX2" fmla="*/ 1240564 w 2572975"/>
              <a:gd name="connsiteY2" fmla="*/ 2755310 h 2755310"/>
              <a:gd name="connsiteX3" fmla="*/ 0 w 2572975"/>
              <a:gd name="connsiteY3" fmla="*/ 2363425 h 2755310"/>
              <a:gd name="connsiteX4" fmla="*/ 1306286 w 2572975"/>
              <a:gd name="connsiteY4" fmla="*/ 0 h 2755310"/>
              <a:gd name="connsiteX0" fmla="*/ 1306286 w 2572975"/>
              <a:gd name="connsiteY0" fmla="*/ 0 h 2742247"/>
              <a:gd name="connsiteX1" fmla="*/ 2572975 w 2572975"/>
              <a:gd name="connsiteY1" fmla="*/ 287383 h 2742247"/>
              <a:gd name="connsiteX2" fmla="*/ 1240564 w 2572975"/>
              <a:gd name="connsiteY2" fmla="*/ 2742247 h 2742247"/>
              <a:gd name="connsiteX3" fmla="*/ 0 w 2572975"/>
              <a:gd name="connsiteY3" fmla="*/ 2350362 h 2742247"/>
              <a:gd name="connsiteX4" fmla="*/ 1306286 w 2572975"/>
              <a:gd name="connsiteY4" fmla="*/ 0 h 2742247"/>
              <a:gd name="connsiteX0" fmla="*/ 1332412 w 2599101"/>
              <a:gd name="connsiteY0" fmla="*/ 0 h 2742247"/>
              <a:gd name="connsiteX1" fmla="*/ 2599101 w 2599101"/>
              <a:gd name="connsiteY1" fmla="*/ 287383 h 2742247"/>
              <a:gd name="connsiteX2" fmla="*/ 1266690 w 2599101"/>
              <a:gd name="connsiteY2" fmla="*/ 2742247 h 2742247"/>
              <a:gd name="connsiteX3" fmla="*/ 0 w 2599101"/>
              <a:gd name="connsiteY3" fmla="*/ 2350362 h 2742247"/>
              <a:gd name="connsiteX4" fmla="*/ 1332412 w 2599101"/>
              <a:gd name="connsiteY4" fmla="*/ 0 h 2742247"/>
              <a:gd name="connsiteX0" fmla="*/ 1306287 w 2572976"/>
              <a:gd name="connsiteY0" fmla="*/ 0 h 2742247"/>
              <a:gd name="connsiteX1" fmla="*/ 2572976 w 2572976"/>
              <a:gd name="connsiteY1" fmla="*/ 287383 h 2742247"/>
              <a:gd name="connsiteX2" fmla="*/ 1240565 w 2572976"/>
              <a:gd name="connsiteY2" fmla="*/ 2742247 h 2742247"/>
              <a:gd name="connsiteX3" fmla="*/ 0 w 2572976"/>
              <a:gd name="connsiteY3" fmla="*/ 2350362 h 2742247"/>
              <a:gd name="connsiteX4" fmla="*/ 1306287 w 2572976"/>
              <a:gd name="connsiteY4" fmla="*/ 0 h 2742247"/>
              <a:gd name="connsiteX0" fmla="*/ 1319349 w 2586038"/>
              <a:gd name="connsiteY0" fmla="*/ 0 h 2742247"/>
              <a:gd name="connsiteX1" fmla="*/ 2586038 w 2586038"/>
              <a:gd name="connsiteY1" fmla="*/ 287383 h 2742247"/>
              <a:gd name="connsiteX2" fmla="*/ 1253627 w 2586038"/>
              <a:gd name="connsiteY2" fmla="*/ 2742247 h 2742247"/>
              <a:gd name="connsiteX3" fmla="*/ 0 w 2586038"/>
              <a:gd name="connsiteY3" fmla="*/ 2350362 h 2742247"/>
              <a:gd name="connsiteX4" fmla="*/ 1319349 w 2586038"/>
              <a:gd name="connsiteY4" fmla="*/ 0 h 274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38" h="2742247">
                <a:moveTo>
                  <a:pt x="1319349" y="0"/>
                </a:moveTo>
                <a:lnTo>
                  <a:pt x="2586038" y="287383"/>
                </a:lnTo>
                <a:lnTo>
                  <a:pt x="1253627" y="2742247"/>
                </a:lnTo>
                <a:lnTo>
                  <a:pt x="0" y="2350362"/>
                </a:lnTo>
                <a:lnTo>
                  <a:pt x="1319349" y="0"/>
                </a:lnTo>
                <a:close/>
              </a:path>
            </a:pathLst>
          </a:custGeom>
          <a:solidFill>
            <a:srgbClr val="D9D9D9"/>
          </a:solidFill>
        </p:spPr>
        <p:txBody>
          <a:bodyPr/>
          <a:lstStyle>
            <a:lvl1pPr marL="0" indent="0" algn="ctr">
              <a:buNone/>
              <a:defRPr sz="1200"/>
            </a:lvl1pPr>
          </a:lstStyle>
          <a:p>
            <a:endParaRPr lang="en-US"/>
          </a:p>
        </p:txBody>
      </p:sp>
    </p:spTree>
    <p:extLst>
      <p:ext uri="{BB962C8B-B14F-4D97-AF65-F5344CB8AC3E}">
        <p14:creationId xmlns:p14="http://schemas.microsoft.com/office/powerpoint/2010/main" val="2828538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6478588" y="2547938"/>
            <a:ext cx="4076700" cy="3043237"/>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28492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8582297" y="2756263"/>
            <a:ext cx="1514634" cy="1930364"/>
          </a:xfrm>
          <a:prstGeom prst="rect">
            <a:avLst/>
          </a:prstGeom>
          <a:solidFill>
            <a:srgbClr val="D9D9D9"/>
          </a:solidFill>
        </p:spPr>
        <p:txBody>
          <a:bodyPr/>
          <a:lstStyle>
            <a:lvl1pPr marL="0" indent="0" algn="ctr">
              <a:buNone/>
              <a:defRPr sz="1400"/>
            </a:lvl1pPr>
          </a:lstStyle>
          <a:p>
            <a:endParaRPr lang="en-US"/>
          </a:p>
        </p:txBody>
      </p:sp>
      <p:sp>
        <p:nvSpPr>
          <p:cNvPr id="10" name="Picture Placeholder 3"/>
          <p:cNvSpPr>
            <a:spLocks noGrp="1"/>
          </p:cNvSpPr>
          <p:nvPr>
            <p:ph type="pic" sz="quarter" idx="13"/>
          </p:nvPr>
        </p:nvSpPr>
        <p:spPr>
          <a:xfrm>
            <a:off x="7533049" y="3200400"/>
            <a:ext cx="859536" cy="1486226"/>
          </a:xfrm>
          <a:prstGeom prst="rect">
            <a:avLst/>
          </a:prstGeom>
          <a:solidFill>
            <a:srgbClr val="D9D9D9"/>
          </a:solidFill>
        </p:spPr>
        <p:txBody>
          <a:bodyPr/>
          <a:lstStyle>
            <a:lvl1pPr marL="0" indent="0" algn="ctr">
              <a:buNone/>
              <a:defRPr sz="1400"/>
            </a:lvl1pPr>
          </a:lstStyle>
          <a:p>
            <a:endParaRPr lang="en-US"/>
          </a:p>
        </p:txBody>
      </p:sp>
      <p:sp>
        <p:nvSpPr>
          <p:cNvPr id="11" name="Picture Placeholder 3"/>
          <p:cNvSpPr>
            <a:spLocks noGrp="1"/>
          </p:cNvSpPr>
          <p:nvPr>
            <p:ph type="pic" sz="quarter" idx="14"/>
          </p:nvPr>
        </p:nvSpPr>
        <p:spPr>
          <a:xfrm>
            <a:off x="5047706" y="2629727"/>
            <a:ext cx="2333089" cy="1289130"/>
          </a:xfrm>
          <a:prstGeom prst="rect">
            <a:avLst/>
          </a:prstGeom>
          <a:solidFill>
            <a:srgbClr val="D9D9D9"/>
          </a:solidFill>
        </p:spPr>
        <p:txBody>
          <a:bodyPr/>
          <a:lstStyle>
            <a:lvl1pPr marL="0" indent="0" algn="ctr">
              <a:buNone/>
              <a:defRPr sz="1400"/>
            </a:lvl1pPr>
          </a:lstStyle>
          <a:p>
            <a:endParaRPr lang="en-US"/>
          </a:p>
        </p:txBody>
      </p:sp>
      <p:sp>
        <p:nvSpPr>
          <p:cNvPr id="12" name="Picture Placeholder 3"/>
          <p:cNvSpPr>
            <a:spLocks noGrp="1"/>
          </p:cNvSpPr>
          <p:nvPr>
            <p:ph type="pic" sz="quarter" idx="15"/>
          </p:nvPr>
        </p:nvSpPr>
        <p:spPr>
          <a:xfrm>
            <a:off x="2372823" y="3095894"/>
            <a:ext cx="2478806" cy="1517904"/>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70750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Picture Placeholder 3"/>
          <p:cNvSpPr>
            <a:spLocks noGrp="1"/>
          </p:cNvSpPr>
          <p:nvPr>
            <p:ph type="pic" sz="quarter" idx="15"/>
          </p:nvPr>
        </p:nvSpPr>
        <p:spPr>
          <a:xfrm>
            <a:off x="2098503" y="2573378"/>
            <a:ext cx="1376217" cy="2364381"/>
          </a:xfrm>
          <a:prstGeom prst="rect">
            <a:avLst/>
          </a:prstGeom>
          <a:solidFill>
            <a:srgbClr val="D9D9D9"/>
          </a:solidFill>
        </p:spPr>
        <p:txBody>
          <a:bodyPr/>
          <a:lstStyle>
            <a:lvl1pPr marL="0" indent="0" algn="ctr">
              <a:buNone/>
              <a:defRPr sz="1400"/>
            </a:lvl1pPr>
          </a:lstStyle>
          <a:p>
            <a:endParaRPr lang="en-US"/>
          </a:p>
        </p:txBody>
      </p:sp>
      <p:sp>
        <p:nvSpPr>
          <p:cNvPr id="14" name="Picture Placeholder 3"/>
          <p:cNvSpPr>
            <a:spLocks noGrp="1"/>
          </p:cNvSpPr>
          <p:nvPr>
            <p:ph type="pic" sz="quarter" idx="16"/>
          </p:nvPr>
        </p:nvSpPr>
        <p:spPr>
          <a:xfrm>
            <a:off x="5509332" y="2573378"/>
            <a:ext cx="1376217" cy="2364381"/>
          </a:xfrm>
          <a:prstGeom prst="rect">
            <a:avLst/>
          </a:prstGeom>
          <a:solidFill>
            <a:srgbClr val="D9D9D9"/>
          </a:solidFill>
        </p:spPr>
        <p:txBody>
          <a:bodyPr/>
          <a:lstStyle>
            <a:lvl1pPr marL="0" indent="0" algn="ctr">
              <a:buNone/>
              <a:defRPr sz="1400"/>
            </a:lvl1pPr>
          </a:lstStyle>
          <a:p>
            <a:endParaRPr lang="en-US"/>
          </a:p>
        </p:txBody>
      </p:sp>
      <p:sp>
        <p:nvSpPr>
          <p:cNvPr id="15" name="Picture Placeholder 3"/>
          <p:cNvSpPr>
            <a:spLocks noGrp="1"/>
          </p:cNvSpPr>
          <p:nvPr>
            <p:ph type="pic" sz="quarter" idx="17"/>
          </p:nvPr>
        </p:nvSpPr>
        <p:spPr>
          <a:xfrm>
            <a:off x="8905557" y="2573378"/>
            <a:ext cx="1376217" cy="2364381"/>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43171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5" name="Picture Placeholder 4"/>
          <p:cNvSpPr>
            <a:spLocks noGrp="1"/>
          </p:cNvSpPr>
          <p:nvPr>
            <p:ph type="pic" sz="quarter" idx="12"/>
          </p:nvPr>
        </p:nvSpPr>
        <p:spPr>
          <a:xfrm>
            <a:off x="3957592" y="2285230"/>
            <a:ext cx="4272008" cy="2728022"/>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973211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2" name="Picture Placeholder 11"/>
          <p:cNvSpPr>
            <a:spLocks noGrp="1"/>
          </p:cNvSpPr>
          <p:nvPr>
            <p:ph type="pic" sz="quarter" idx="12"/>
          </p:nvPr>
        </p:nvSpPr>
        <p:spPr>
          <a:xfrm>
            <a:off x="1345702" y="1981300"/>
            <a:ext cx="1893887" cy="1444875"/>
          </a:xfrm>
          <a:prstGeom prst="rect">
            <a:avLst/>
          </a:prstGeom>
          <a:solidFill>
            <a:srgbClr val="D9D9D9"/>
          </a:solidFill>
        </p:spPr>
        <p:txBody>
          <a:bodyPr/>
          <a:lstStyle>
            <a:lvl1pPr marL="0" indent="0" algn="ctr">
              <a:buNone/>
              <a:defRPr sz="1600"/>
            </a:lvl1pPr>
          </a:lstStyle>
          <a:p>
            <a:endParaRPr lang="en-US"/>
          </a:p>
        </p:txBody>
      </p:sp>
      <p:sp>
        <p:nvSpPr>
          <p:cNvPr id="13" name="Picture Placeholder 11"/>
          <p:cNvSpPr>
            <a:spLocks noGrp="1"/>
          </p:cNvSpPr>
          <p:nvPr>
            <p:ph type="pic" sz="quarter" idx="13"/>
          </p:nvPr>
        </p:nvSpPr>
        <p:spPr>
          <a:xfrm>
            <a:off x="1345701" y="3984153"/>
            <a:ext cx="1893887" cy="1444875"/>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6409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40301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5" name="Picture Placeholder 4"/>
          <p:cNvSpPr>
            <a:spLocks noGrp="1"/>
          </p:cNvSpPr>
          <p:nvPr>
            <p:ph type="pic" sz="quarter" idx="12"/>
          </p:nvPr>
        </p:nvSpPr>
        <p:spPr>
          <a:xfrm>
            <a:off x="1893888" y="2038350"/>
            <a:ext cx="3984625" cy="2925763"/>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168913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403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7"/>
          <p:cNvSpPr>
            <a:spLocks noGrp="1"/>
          </p:cNvSpPr>
          <p:nvPr>
            <p:ph type="pic" sz="quarter" idx="12"/>
          </p:nvPr>
        </p:nvSpPr>
        <p:spPr>
          <a:xfrm>
            <a:off x="6662057" y="2155373"/>
            <a:ext cx="3635828" cy="1536653"/>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5" name="Picture Placeholder 7"/>
          <p:cNvSpPr>
            <a:spLocks noGrp="1"/>
          </p:cNvSpPr>
          <p:nvPr>
            <p:ph type="pic" sz="quarter" idx="13"/>
          </p:nvPr>
        </p:nvSpPr>
        <p:spPr>
          <a:xfrm>
            <a:off x="1928949" y="2155373"/>
            <a:ext cx="3635828" cy="1536653"/>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7274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5" name="Picture Placeholder 7"/>
          <p:cNvSpPr>
            <a:spLocks noGrp="1"/>
          </p:cNvSpPr>
          <p:nvPr>
            <p:ph type="pic" sz="quarter" idx="13"/>
          </p:nvPr>
        </p:nvSpPr>
        <p:spPr>
          <a:xfrm>
            <a:off x="1066801" y="1789612"/>
            <a:ext cx="4119154" cy="5068388"/>
          </a:xfrm>
          <a:prstGeom prst="rect">
            <a:avLst/>
          </a:prstGeom>
          <a:no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5563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800974" y="2581365"/>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2163763" y="2581365"/>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3" y="2581365"/>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045232" y="2581365"/>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8667361" y="2581365"/>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7131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483883" y="2817336"/>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817336"/>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817336"/>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817336"/>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817336"/>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9010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483883" y="2020923"/>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020923"/>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020923"/>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020923"/>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020923"/>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
        <p:nvSpPr>
          <p:cNvPr id="13" name="Picture Placeholder 7"/>
          <p:cNvSpPr>
            <a:spLocks noGrp="1"/>
          </p:cNvSpPr>
          <p:nvPr>
            <p:ph type="pic" sz="quarter" idx="17"/>
          </p:nvPr>
        </p:nvSpPr>
        <p:spPr>
          <a:xfrm>
            <a:off x="3483883" y="3972627"/>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14" name="Picture Placeholder 7"/>
          <p:cNvSpPr>
            <a:spLocks noGrp="1"/>
          </p:cNvSpPr>
          <p:nvPr>
            <p:ph type="pic" sz="quarter" idx="18"/>
          </p:nvPr>
        </p:nvSpPr>
        <p:spPr>
          <a:xfrm>
            <a:off x="1544664" y="3972627"/>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5" name="Picture Placeholder 7"/>
          <p:cNvSpPr>
            <a:spLocks noGrp="1"/>
          </p:cNvSpPr>
          <p:nvPr>
            <p:ph type="pic" sz="quarter" idx="19"/>
          </p:nvPr>
        </p:nvSpPr>
        <p:spPr>
          <a:xfrm>
            <a:off x="5423102" y="3972627"/>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6" name="Picture Placeholder 7"/>
          <p:cNvSpPr>
            <a:spLocks noGrp="1"/>
          </p:cNvSpPr>
          <p:nvPr>
            <p:ph type="pic" sz="quarter" idx="20"/>
          </p:nvPr>
        </p:nvSpPr>
        <p:spPr>
          <a:xfrm>
            <a:off x="7362322" y="3972627"/>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7" name="Picture Placeholder 7"/>
          <p:cNvSpPr>
            <a:spLocks noGrp="1"/>
          </p:cNvSpPr>
          <p:nvPr>
            <p:ph type="pic" sz="quarter" idx="21"/>
          </p:nvPr>
        </p:nvSpPr>
        <p:spPr>
          <a:xfrm>
            <a:off x="9301542" y="3972627"/>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571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483883" y="2856946"/>
            <a:ext cx="1345791" cy="1345791"/>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856946"/>
            <a:ext cx="1345791" cy="1345791"/>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856946"/>
            <a:ext cx="1345791" cy="1345791"/>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856946"/>
            <a:ext cx="1345791" cy="1345791"/>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856946"/>
            <a:ext cx="1345791" cy="1345791"/>
          </a:xfrm>
          <a:prstGeom prst="rect">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9007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4049166"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9" name="Picture Placeholder 7"/>
          <p:cNvSpPr>
            <a:spLocks noGrp="1"/>
          </p:cNvSpPr>
          <p:nvPr>
            <p:ph type="pic" sz="quarter" idx="13"/>
          </p:nvPr>
        </p:nvSpPr>
        <p:spPr>
          <a:xfrm>
            <a:off x="2673213"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0" name="Picture Placeholder 7"/>
          <p:cNvSpPr>
            <a:spLocks noGrp="1"/>
          </p:cNvSpPr>
          <p:nvPr>
            <p:ph type="pic" sz="quarter" idx="14"/>
          </p:nvPr>
        </p:nvSpPr>
        <p:spPr>
          <a:xfrm>
            <a:off x="5423098"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1" name="Picture Placeholder 7"/>
          <p:cNvSpPr>
            <a:spLocks noGrp="1"/>
          </p:cNvSpPr>
          <p:nvPr>
            <p:ph type="pic" sz="quarter" idx="15"/>
          </p:nvPr>
        </p:nvSpPr>
        <p:spPr>
          <a:xfrm>
            <a:off x="679703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2" name="Picture Placeholder 7"/>
          <p:cNvSpPr>
            <a:spLocks noGrp="1"/>
          </p:cNvSpPr>
          <p:nvPr>
            <p:ph type="pic" sz="quarter" idx="16"/>
          </p:nvPr>
        </p:nvSpPr>
        <p:spPr>
          <a:xfrm>
            <a:off x="815790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3" name="Picture Placeholder 7"/>
          <p:cNvSpPr>
            <a:spLocks noGrp="1"/>
          </p:cNvSpPr>
          <p:nvPr>
            <p:ph type="pic" sz="quarter" idx="17"/>
          </p:nvPr>
        </p:nvSpPr>
        <p:spPr>
          <a:xfrm>
            <a:off x="4049166"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4" name="Picture Placeholder 7"/>
          <p:cNvSpPr>
            <a:spLocks noGrp="1"/>
          </p:cNvSpPr>
          <p:nvPr>
            <p:ph type="pic" sz="quarter" idx="18"/>
          </p:nvPr>
        </p:nvSpPr>
        <p:spPr>
          <a:xfrm>
            <a:off x="2673213"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5" name="Picture Placeholder 7"/>
          <p:cNvSpPr>
            <a:spLocks noGrp="1"/>
          </p:cNvSpPr>
          <p:nvPr>
            <p:ph type="pic" sz="quarter" idx="19"/>
          </p:nvPr>
        </p:nvSpPr>
        <p:spPr>
          <a:xfrm>
            <a:off x="5423098"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6" name="Picture Placeholder 7"/>
          <p:cNvSpPr>
            <a:spLocks noGrp="1"/>
          </p:cNvSpPr>
          <p:nvPr>
            <p:ph type="pic" sz="quarter" idx="20"/>
          </p:nvPr>
        </p:nvSpPr>
        <p:spPr>
          <a:xfrm>
            <a:off x="679703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7" name="Picture Placeholder 7"/>
          <p:cNvSpPr>
            <a:spLocks noGrp="1"/>
          </p:cNvSpPr>
          <p:nvPr>
            <p:ph type="pic" sz="quarter" idx="21"/>
          </p:nvPr>
        </p:nvSpPr>
        <p:spPr>
          <a:xfrm>
            <a:off x="815790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Tree>
    <p:extLst>
      <p:ext uri="{BB962C8B-B14F-4D97-AF65-F5344CB8AC3E}">
        <p14:creationId xmlns:p14="http://schemas.microsoft.com/office/powerpoint/2010/main" val="3040395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4049166"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9" name="Picture Placeholder 7"/>
          <p:cNvSpPr>
            <a:spLocks noGrp="1"/>
          </p:cNvSpPr>
          <p:nvPr>
            <p:ph type="pic" sz="quarter" idx="13"/>
          </p:nvPr>
        </p:nvSpPr>
        <p:spPr>
          <a:xfrm>
            <a:off x="2673213"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0" name="Picture Placeholder 7"/>
          <p:cNvSpPr>
            <a:spLocks noGrp="1"/>
          </p:cNvSpPr>
          <p:nvPr>
            <p:ph type="pic" sz="quarter" idx="14"/>
          </p:nvPr>
        </p:nvSpPr>
        <p:spPr>
          <a:xfrm>
            <a:off x="5423098"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1" name="Picture Placeholder 7"/>
          <p:cNvSpPr>
            <a:spLocks noGrp="1"/>
          </p:cNvSpPr>
          <p:nvPr>
            <p:ph type="pic" sz="quarter" idx="15"/>
          </p:nvPr>
        </p:nvSpPr>
        <p:spPr>
          <a:xfrm>
            <a:off x="679703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2" name="Picture Placeholder 7"/>
          <p:cNvSpPr>
            <a:spLocks noGrp="1"/>
          </p:cNvSpPr>
          <p:nvPr>
            <p:ph type="pic" sz="quarter" idx="16"/>
          </p:nvPr>
        </p:nvSpPr>
        <p:spPr>
          <a:xfrm>
            <a:off x="815790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3" name="Picture Placeholder 7"/>
          <p:cNvSpPr>
            <a:spLocks noGrp="1"/>
          </p:cNvSpPr>
          <p:nvPr>
            <p:ph type="pic" sz="quarter" idx="17"/>
          </p:nvPr>
        </p:nvSpPr>
        <p:spPr>
          <a:xfrm>
            <a:off x="4049166"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4" name="Picture Placeholder 7"/>
          <p:cNvSpPr>
            <a:spLocks noGrp="1"/>
          </p:cNvSpPr>
          <p:nvPr>
            <p:ph type="pic" sz="quarter" idx="18"/>
          </p:nvPr>
        </p:nvSpPr>
        <p:spPr>
          <a:xfrm>
            <a:off x="2673213"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5" name="Picture Placeholder 7"/>
          <p:cNvSpPr>
            <a:spLocks noGrp="1"/>
          </p:cNvSpPr>
          <p:nvPr>
            <p:ph type="pic" sz="quarter" idx="19"/>
          </p:nvPr>
        </p:nvSpPr>
        <p:spPr>
          <a:xfrm>
            <a:off x="5423098"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6" name="Picture Placeholder 7"/>
          <p:cNvSpPr>
            <a:spLocks noGrp="1"/>
          </p:cNvSpPr>
          <p:nvPr>
            <p:ph type="pic" sz="quarter" idx="20"/>
          </p:nvPr>
        </p:nvSpPr>
        <p:spPr>
          <a:xfrm>
            <a:off x="679703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7" name="Picture Placeholder 7"/>
          <p:cNvSpPr>
            <a:spLocks noGrp="1"/>
          </p:cNvSpPr>
          <p:nvPr>
            <p:ph type="pic" sz="quarter" idx="21"/>
          </p:nvPr>
        </p:nvSpPr>
        <p:spPr>
          <a:xfrm>
            <a:off x="815790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8" name="Picture Placeholder 7"/>
          <p:cNvSpPr>
            <a:spLocks noGrp="1"/>
          </p:cNvSpPr>
          <p:nvPr>
            <p:ph type="pic" sz="quarter" idx="22"/>
          </p:nvPr>
        </p:nvSpPr>
        <p:spPr>
          <a:xfrm>
            <a:off x="3361186"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9" name="Picture Placeholder 7"/>
          <p:cNvSpPr>
            <a:spLocks noGrp="1"/>
          </p:cNvSpPr>
          <p:nvPr>
            <p:ph type="pic" sz="quarter" idx="23"/>
          </p:nvPr>
        </p:nvSpPr>
        <p:spPr>
          <a:xfrm>
            <a:off x="4729601"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20" name="Picture Placeholder 7"/>
          <p:cNvSpPr>
            <a:spLocks noGrp="1"/>
          </p:cNvSpPr>
          <p:nvPr>
            <p:ph type="pic" sz="quarter" idx="24"/>
          </p:nvPr>
        </p:nvSpPr>
        <p:spPr>
          <a:xfrm>
            <a:off x="6110067"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21" name="Picture Placeholder 7"/>
          <p:cNvSpPr>
            <a:spLocks noGrp="1"/>
          </p:cNvSpPr>
          <p:nvPr>
            <p:ph type="pic" sz="quarter" idx="25"/>
          </p:nvPr>
        </p:nvSpPr>
        <p:spPr>
          <a:xfrm>
            <a:off x="7471950"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Tree>
    <p:extLst>
      <p:ext uri="{BB962C8B-B14F-4D97-AF65-F5344CB8AC3E}">
        <p14:creationId xmlns:p14="http://schemas.microsoft.com/office/powerpoint/2010/main" val="249016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46821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4082657" y="2581365"/>
            <a:ext cx="1537065" cy="1537065"/>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75935" y="2581365"/>
            <a:ext cx="1537065" cy="1537065"/>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589379" y="2581365"/>
            <a:ext cx="1537065" cy="1537065"/>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9096101" y="2581365"/>
            <a:ext cx="1537065" cy="1537065"/>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37540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764796" y="2442752"/>
            <a:ext cx="2181498" cy="2285999"/>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258074" y="2442752"/>
            <a:ext cx="2181498" cy="2285999"/>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271518" y="2442752"/>
            <a:ext cx="2181498" cy="2285999"/>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8778240" y="2442752"/>
            <a:ext cx="2181498" cy="2285999"/>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116809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4744510" y="2393952"/>
            <a:ext cx="2739160" cy="2870375"/>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375639" y="2393952"/>
            <a:ext cx="2739160" cy="2870375"/>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8100318" y="2393952"/>
            <a:ext cx="2739160" cy="2870375"/>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1349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6468807" y="2107665"/>
            <a:ext cx="3261675" cy="3417920"/>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2499044" y="2107665"/>
            <a:ext cx="3261675" cy="3417920"/>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5859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2050605"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0" y="2732489"/>
            <a:ext cx="2050605"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6" name="Picture Placeholder 7"/>
          <p:cNvSpPr>
            <a:spLocks noGrp="1"/>
          </p:cNvSpPr>
          <p:nvPr>
            <p:ph type="pic" sz="quarter" idx="14"/>
          </p:nvPr>
        </p:nvSpPr>
        <p:spPr>
          <a:xfrm>
            <a:off x="4078884"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0" name="Picture Placeholder 7"/>
          <p:cNvSpPr>
            <a:spLocks noGrp="1"/>
          </p:cNvSpPr>
          <p:nvPr>
            <p:ph type="pic" sz="quarter" idx="15"/>
          </p:nvPr>
        </p:nvSpPr>
        <p:spPr>
          <a:xfrm>
            <a:off x="6107163"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1" name="Picture Placeholder 7"/>
          <p:cNvSpPr>
            <a:spLocks noGrp="1"/>
          </p:cNvSpPr>
          <p:nvPr>
            <p:ph type="pic" sz="quarter" idx="16"/>
          </p:nvPr>
        </p:nvSpPr>
        <p:spPr>
          <a:xfrm>
            <a:off x="8135442"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3" name="Picture Placeholder 7"/>
          <p:cNvSpPr>
            <a:spLocks noGrp="1"/>
          </p:cNvSpPr>
          <p:nvPr>
            <p:ph type="pic" sz="quarter" idx="17"/>
          </p:nvPr>
        </p:nvSpPr>
        <p:spPr>
          <a:xfrm>
            <a:off x="10163721"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7328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0" grpId="0" animBg="1"/>
      <p:bldP spid="11" grpId="0" animBg="1"/>
      <p:bldP spid="13"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9" name="Picture Placeholder 7"/>
          <p:cNvSpPr>
            <a:spLocks noGrp="1"/>
          </p:cNvSpPr>
          <p:nvPr>
            <p:ph type="pic" sz="quarter" idx="13"/>
          </p:nvPr>
        </p:nvSpPr>
        <p:spPr>
          <a:xfrm>
            <a:off x="0" y="2014032"/>
            <a:ext cx="2050605"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6" name="Picture Placeholder 7"/>
          <p:cNvSpPr>
            <a:spLocks noGrp="1"/>
          </p:cNvSpPr>
          <p:nvPr>
            <p:ph type="pic" sz="quarter" idx="14"/>
          </p:nvPr>
        </p:nvSpPr>
        <p:spPr>
          <a:xfrm>
            <a:off x="4078884" y="20140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1" name="Picture Placeholder 7"/>
          <p:cNvSpPr>
            <a:spLocks noGrp="1"/>
          </p:cNvSpPr>
          <p:nvPr>
            <p:ph type="pic" sz="quarter" idx="16"/>
          </p:nvPr>
        </p:nvSpPr>
        <p:spPr>
          <a:xfrm>
            <a:off x="8135442" y="20140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2" name="Picture Placeholder 7"/>
          <p:cNvSpPr>
            <a:spLocks noGrp="1"/>
          </p:cNvSpPr>
          <p:nvPr>
            <p:ph type="pic" sz="quarter" idx="18"/>
          </p:nvPr>
        </p:nvSpPr>
        <p:spPr>
          <a:xfrm>
            <a:off x="2050605"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6" name="Picture Placeholder 7"/>
          <p:cNvSpPr>
            <a:spLocks noGrp="1"/>
          </p:cNvSpPr>
          <p:nvPr>
            <p:ph type="pic" sz="quarter" idx="21"/>
          </p:nvPr>
        </p:nvSpPr>
        <p:spPr>
          <a:xfrm>
            <a:off x="6107163"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8" name="Picture Placeholder 7"/>
          <p:cNvSpPr>
            <a:spLocks noGrp="1"/>
          </p:cNvSpPr>
          <p:nvPr>
            <p:ph type="pic" sz="quarter" idx="23"/>
          </p:nvPr>
        </p:nvSpPr>
        <p:spPr>
          <a:xfrm>
            <a:off x="10163721"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6532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animBg="1"/>
      <p:bldP spid="12" grpId="0" animBg="1"/>
      <p:bldP spid="16" grpId="0" animBg="1"/>
      <p:bldP spid="18"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7"/>
          <p:cNvSpPr>
            <a:spLocks noGrp="1"/>
          </p:cNvSpPr>
          <p:nvPr>
            <p:ph type="pic" sz="quarter" idx="12"/>
          </p:nvPr>
        </p:nvSpPr>
        <p:spPr>
          <a:xfrm>
            <a:off x="3938966" y="2672806"/>
            <a:ext cx="1833471" cy="2055949"/>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432244" y="2672806"/>
            <a:ext cx="1833471" cy="2055949"/>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445688" y="2672806"/>
            <a:ext cx="1833471" cy="2055949"/>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8952410" y="2672806"/>
            <a:ext cx="1833471" cy="2055949"/>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7818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0" y="4741863"/>
            <a:ext cx="12192000" cy="2116137"/>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6859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0" y="1917700"/>
            <a:ext cx="12192000" cy="2403475"/>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35620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3"/>
          <p:cNvSpPr>
            <a:spLocks noGrp="1"/>
          </p:cNvSpPr>
          <p:nvPr>
            <p:ph type="pic" sz="quarter" idx="12"/>
          </p:nvPr>
        </p:nvSpPr>
        <p:spPr>
          <a:xfrm>
            <a:off x="0" y="2433485"/>
            <a:ext cx="12192000" cy="2920078"/>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1805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4" name="Picture Placeholder 4"/>
          <p:cNvSpPr>
            <a:spLocks noGrp="1"/>
          </p:cNvSpPr>
          <p:nvPr>
            <p:ph type="pic" sz="quarter" idx="12"/>
          </p:nvPr>
        </p:nvSpPr>
        <p:spPr>
          <a:xfrm>
            <a:off x="1240970" y="1894114"/>
            <a:ext cx="2913017" cy="3840480"/>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6669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783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FF6400"/>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905903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FF6400"/>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7" name="Picture Placeholder 6"/>
          <p:cNvSpPr>
            <a:spLocks noGrp="1"/>
          </p:cNvSpPr>
          <p:nvPr>
            <p:ph type="pic" sz="quarter" idx="13"/>
          </p:nvPr>
        </p:nvSpPr>
        <p:spPr>
          <a:xfrm>
            <a:off x="1533525" y="2049463"/>
            <a:ext cx="4527550" cy="3554412"/>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10644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p:cNvSpPr/>
          <p:nvPr userDrawn="1"/>
        </p:nvSpPr>
        <p:spPr>
          <a:xfrm>
            <a:off x="1" y="6159500"/>
            <a:ext cx="12191998" cy="698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286601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125200" y="0"/>
            <a:ext cx="1066799"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userDrawn="1"/>
        </p:nvSpPr>
        <p:spPr>
          <a:xfrm>
            <a:off x="1066800" y="6141902"/>
            <a:ext cx="1005840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83044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p:cNvSpPr/>
          <p:nvPr userDrawn="1"/>
        </p:nvSpPr>
        <p:spPr>
          <a:xfrm>
            <a:off x="1066800" y="6141902"/>
            <a:ext cx="10058400" cy="69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24748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4"/>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p:cNvSpPr/>
          <p:nvPr userDrawn="1"/>
        </p:nvSpPr>
        <p:spPr>
          <a:xfrm>
            <a:off x="1066800" y="6141902"/>
            <a:ext cx="10058400" cy="698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8882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p:cNvSpPr/>
          <p:nvPr userDrawn="1"/>
        </p:nvSpPr>
        <p:spPr>
          <a:xfrm>
            <a:off x="1066800" y="6141902"/>
            <a:ext cx="10058400" cy="698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43522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823"/>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1378226"/>
            <a:ext cx="10515600" cy="4798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431252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2BEBC-EDF3-41D2-80AE-8084651E3EA8}" type="datetimeFigureOut">
              <a:rPr lang="en-CA" smtClean="0">
                <a:solidFill>
                  <a:prstClr val="black"/>
                </a:solidFill>
              </a:rPr>
              <a:pPr/>
              <a:t>2018-03-29</a:t>
            </a:fld>
            <a:endParaRPr lang="en-CA">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D49DBD-A386-47AB-8582-AC142DB5C3EF}"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83235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5" name="Picture Placeholder 4"/>
          <p:cNvSpPr>
            <a:spLocks noGrp="1"/>
          </p:cNvSpPr>
          <p:nvPr>
            <p:ph type="pic" sz="quarter" idx="12"/>
          </p:nvPr>
        </p:nvSpPr>
        <p:spPr>
          <a:xfrm>
            <a:off x="1958975" y="2611801"/>
            <a:ext cx="3579813" cy="2286000"/>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656295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38622"/>
            <a:ext cx="10515600" cy="840822"/>
          </a:xfrm>
          <a:prstGeom prst="rect">
            <a:avLst/>
          </a:prstGeom>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2BEBC-EDF3-41D2-80AE-8084651E3EA8}" type="datetimeFigureOut">
              <a:rPr lang="en-CA" smtClean="0">
                <a:solidFill>
                  <a:prstClr val="black"/>
                </a:solidFill>
              </a:rPr>
              <a:pPr/>
              <a:t>2018-03-29</a:t>
            </a:fld>
            <a:endParaRPr lang="en-CA">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D49DBD-A386-47AB-8582-AC142DB5C3EF}"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7950496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0" y="263530"/>
            <a:ext cx="9347200" cy="5757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2212969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545" y="312483"/>
            <a:ext cx="4419841" cy="1758458"/>
          </a:xfrm>
          <a:prstGeom prst="rect">
            <a:avLst/>
          </a:prstGeom>
        </p:spPr>
      </p:pic>
      <p:sp>
        <p:nvSpPr>
          <p:cNvPr id="3" name="Title 2"/>
          <p:cNvSpPr>
            <a:spLocks noGrp="1"/>
          </p:cNvSpPr>
          <p:nvPr>
            <p:ph type="title"/>
          </p:nvPr>
        </p:nvSpPr>
        <p:spPr>
          <a:xfrm>
            <a:off x="1066800" y="2611175"/>
            <a:ext cx="10058400" cy="1325563"/>
          </a:xfrm>
          <a:prstGeom prst="rect">
            <a:avLst/>
          </a:prstGeom>
        </p:spPr>
        <p:txBody>
          <a:bodyPr/>
          <a:lstStyle>
            <a:lvl1pPr>
              <a:defRPr>
                <a:solidFill>
                  <a:srgbClr val="006767"/>
                </a:solidFill>
              </a:defRPr>
            </a:lvl1pPr>
          </a:lstStyle>
          <a:p>
            <a:r>
              <a:rPr lang="en-US" dirty="0" smtClean="0"/>
              <a:t>Click to edit Master title style</a:t>
            </a:r>
            <a:endParaRPr lang="en-CA" dirty="0"/>
          </a:p>
        </p:txBody>
      </p:sp>
      <p:sp>
        <p:nvSpPr>
          <p:cNvPr id="5" name="Text Placeholder 4"/>
          <p:cNvSpPr>
            <a:spLocks noGrp="1"/>
          </p:cNvSpPr>
          <p:nvPr>
            <p:ph type="body" sz="quarter" idx="10" hasCustomPrompt="1"/>
          </p:nvPr>
        </p:nvSpPr>
        <p:spPr>
          <a:xfrm>
            <a:off x="3667919" y="5415132"/>
            <a:ext cx="4856162" cy="1020763"/>
          </a:xfrm>
          <a:prstGeom prst="rect">
            <a:avLst/>
          </a:prstGeom>
        </p:spPr>
        <p:txBody>
          <a:bodyPr/>
          <a:lstStyle>
            <a:lvl1pPr marL="0" indent="0" algn="ctr">
              <a:buNone/>
              <a:defRPr b="1">
                <a:solidFill>
                  <a:srgbClr val="FF64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endParaRPr lang="en-CA" dirty="0"/>
          </a:p>
        </p:txBody>
      </p:sp>
    </p:spTree>
    <p:extLst>
      <p:ext uri="{BB962C8B-B14F-4D97-AF65-F5344CB8AC3E}">
        <p14:creationId xmlns:p14="http://schemas.microsoft.com/office/powerpoint/2010/main" val="1634348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280746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763329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4"/>
          <p:cNvSpPr>
            <a:spLocks noGrp="1"/>
          </p:cNvSpPr>
          <p:nvPr>
            <p:ph type="pic" sz="quarter" idx="12"/>
          </p:nvPr>
        </p:nvSpPr>
        <p:spPr>
          <a:xfrm>
            <a:off x="1240970" y="1894114"/>
            <a:ext cx="2913017" cy="3840480"/>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7448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5" name="Picture Placeholder 4"/>
          <p:cNvSpPr>
            <a:spLocks noGrp="1"/>
          </p:cNvSpPr>
          <p:nvPr>
            <p:ph type="pic" sz="quarter" idx="12"/>
          </p:nvPr>
        </p:nvSpPr>
        <p:spPr>
          <a:xfrm>
            <a:off x="1958975" y="2611801"/>
            <a:ext cx="3579813" cy="2286000"/>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156489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4"/>
          <p:cNvSpPr>
            <a:spLocks noGrp="1"/>
          </p:cNvSpPr>
          <p:nvPr>
            <p:ph type="pic" sz="quarter" idx="12"/>
          </p:nvPr>
        </p:nvSpPr>
        <p:spPr>
          <a:xfrm>
            <a:off x="4009843" y="2206852"/>
            <a:ext cx="4167505" cy="2639468"/>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913719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800" b="0">
                <a:solidFill>
                  <a:srgbClr val="FF6400"/>
                </a:solidFill>
                <a:latin typeface="+mn-lt"/>
              </a:defRPr>
            </a:lvl1pPr>
          </a:lstStyle>
          <a:p>
            <a:pPr lvl="0"/>
            <a:r>
              <a:rPr lang="en-US" dirty="0" smtClean="0"/>
              <a:t>Click to edit Master text styles</a:t>
            </a:r>
          </a:p>
        </p:txBody>
      </p:sp>
      <p:sp>
        <p:nvSpPr>
          <p:cNvPr id="8" name="Picture Placeholder 4"/>
          <p:cNvSpPr>
            <a:spLocks noGrp="1"/>
          </p:cNvSpPr>
          <p:nvPr>
            <p:ph type="pic" sz="quarter" idx="12"/>
          </p:nvPr>
        </p:nvSpPr>
        <p:spPr>
          <a:xfrm>
            <a:off x="4376057" y="2717074"/>
            <a:ext cx="3409406" cy="1881052"/>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766947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4"/>
          <p:cNvSpPr>
            <a:spLocks noGrp="1"/>
          </p:cNvSpPr>
          <p:nvPr>
            <p:ph type="pic" sz="quarter" idx="12"/>
          </p:nvPr>
        </p:nvSpPr>
        <p:spPr>
          <a:xfrm>
            <a:off x="1188719" y="2325187"/>
            <a:ext cx="3905795" cy="2142309"/>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9701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4"/>
          <p:cNvSpPr>
            <a:spLocks noGrp="1"/>
          </p:cNvSpPr>
          <p:nvPr>
            <p:ph type="pic" sz="quarter" idx="12"/>
          </p:nvPr>
        </p:nvSpPr>
        <p:spPr>
          <a:xfrm>
            <a:off x="4009843" y="2206852"/>
            <a:ext cx="4167505" cy="2639468"/>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3302306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General slide">
    <p:spTree>
      <p:nvGrpSpPr>
        <p:cNvPr id="1" name=""/>
        <p:cNvGrpSpPr/>
        <p:nvPr/>
      </p:nvGrpSpPr>
      <p:grpSpPr>
        <a:xfrm>
          <a:off x="0" y="0"/>
          <a:ext cx="0" cy="0"/>
          <a:chOff x="0" y="0"/>
          <a:chExt cx="0" cy="0"/>
        </a:xfrm>
      </p:grpSpPr>
      <p:sp>
        <p:nvSpPr>
          <p:cNvPr id="13" name="Picture Placeholder 4"/>
          <p:cNvSpPr>
            <a:spLocks noGrp="1"/>
          </p:cNvSpPr>
          <p:nvPr>
            <p:ph type="pic" sz="quarter" idx="14"/>
          </p:nvPr>
        </p:nvSpPr>
        <p:spPr>
          <a:xfrm>
            <a:off x="6966857" y="2517244"/>
            <a:ext cx="1958128" cy="2577591"/>
          </a:xfrm>
          <a:prstGeom prst="rect">
            <a:avLst/>
          </a:prstGeom>
          <a:solidFill>
            <a:srgbClr val="D9D9D9"/>
          </a:solidFill>
        </p:spPr>
        <p:txBody>
          <a:bodyPr/>
          <a:lstStyle>
            <a:lvl1pPr marL="0" indent="0" algn="ctr">
              <a:buNone/>
              <a:defRPr sz="1600"/>
            </a:lvl1pPr>
          </a:lstStyle>
          <a:p>
            <a:endParaRPr lang="en-US"/>
          </a:p>
        </p:txBody>
      </p:sp>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0" name="Picture Placeholder 4"/>
          <p:cNvSpPr>
            <a:spLocks noGrp="1"/>
          </p:cNvSpPr>
          <p:nvPr>
            <p:ph type="pic" sz="quarter" idx="13"/>
          </p:nvPr>
        </p:nvSpPr>
        <p:spPr>
          <a:xfrm>
            <a:off x="3293140" y="2517244"/>
            <a:ext cx="1958128" cy="2577591"/>
          </a:xfrm>
          <a:prstGeom prst="rect">
            <a:avLst/>
          </a:prstGeom>
          <a:solidFill>
            <a:srgbClr val="D9D9D9"/>
          </a:solidFill>
        </p:spPr>
        <p:txBody>
          <a:bodyPr/>
          <a:lstStyle>
            <a:lvl1pPr marL="0" indent="0" algn="ctr">
              <a:buNone/>
              <a:defRPr sz="1600"/>
            </a:lvl1pPr>
          </a:lstStyle>
          <a:p>
            <a:endParaRPr lang="en-US"/>
          </a:p>
        </p:txBody>
      </p:sp>
      <p:sp>
        <p:nvSpPr>
          <p:cNvPr id="12" name="Picture Placeholder 4"/>
          <p:cNvSpPr>
            <a:spLocks noGrp="1"/>
          </p:cNvSpPr>
          <p:nvPr>
            <p:ph type="pic" sz="quarter" idx="12"/>
          </p:nvPr>
        </p:nvSpPr>
        <p:spPr>
          <a:xfrm>
            <a:off x="4938745"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522090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2" name="Picture Placeholder 4"/>
          <p:cNvSpPr>
            <a:spLocks noGrp="1"/>
          </p:cNvSpPr>
          <p:nvPr>
            <p:ph type="pic" sz="quarter" idx="12"/>
          </p:nvPr>
        </p:nvSpPr>
        <p:spPr>
          <a:xfrm>
            <a:off x="2089182"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029116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2" name="Picture Placeholder 4"/>
          <p:cNvSpPr>
            <a:spLocks noGrp="1"/>
          </p:cNvSpPr>
          <p:nvPr>
            <p:ph type="pic" sz="quarter" idx="12"/>
          </p:nvPr>
        </p:nvSpPr>
        <p:spPr>
          <a:xfrm>
            <a:off x="7941342"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503537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2" name="Picture Placeholder 4"/>
          <p:cNvSpPr>
            <a:spLocks noGrp="1"/>
          </p:cNvSpPr>
          <p:nvPr>
            <p:ph type="pic" sz="quarter" idx="12"/>
          </p:nvPr>
        </p:nvSpPr>
        <p:spPr>
          <a:xfrm>
            <a:off x="5342709" y="2495006"/>
            <a:ext cx="1502228" cy="2586446"/>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3692827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6949849" y="1998163"/>
            <a:ext cx="3068727" cy="3004141"/>
          </a:xfrm>
          <a:custGeom>
            <a:avLst/>
            <a:gdLst>
              <a:gd name="connsiteX0" fmla="*/ 0 w 2036762"/>
              <a:gd name="connsiteY0" fmla="*/ 0 h 3382963"/>
              <a:gd name="connsiteX1" fmla="*/ 2036762 w 2036762"/>
              <a:gd name="connsiteY1" fmla="*/ 0 h 3382963"/>
              <a:gd name="connsiteX2" fmla="*/ 2036762 w 2036762"/>
              <a:gd name="connsiteY2" fmla="*/ 3382963 h 3382963"/>
              <a:gd name="connsiteX3" fmla="*/ 0 w 2036762"/>
              <a:gd name="connsiteY3" fmla="*/ 3382963 h 3382963"/>
              <a:gd name="connsiteX4" fmla="*/ 0 w 2036762"/>
              <a:gd name="connsiteY4" fmla="*/ 0 h 3382963"/>
              <a:gd name="connsiteX0" fmla="*/ 0 w 2036762"/>
              <a:gd name="connsiteY0" fmla="*/ 418012 h 3800975"/>
              <a:gd name="connsiteX1" fmla="*/ 1501185 w 2036762"/>
              <a:gd name="connsiteY1" fmla="*/ 0 h 3800975"/>
              <a:gd name="connsiteX2" fmla="*/ 2036762 w 2036762"/>
              <a:gd name="connsiteY2" fmla="*/ 3800975 h 3800975"/>
              <a:gd name="connsiteX3" fmla="*/ 0 w 2036762"/>
              <a:gd name="connsiteY3" fmla="*/ 3800975 h 3800975"/>
              <a:gd name="connsiteX4" fmla="*/ 0 w 2036762"/>
              <a:gd name="connsiteY4" fmla="*/ 418012 h 3800975"/>
              <a:gd name="connsiteX0" fmla="*/ 0 w 3003413"/>
              <a:gd name="connsiteY0" fmla="*/ 418012 h 3800975"/>
              <a:gd name="connsiteX1" fmla="*/ 1501185 w 3003413"/>
              <a:gd name="connsiteY1" fmla="*/ 0 h 3800975"/>
              <a:gd name="connsiteX2" fmla="*/ 3003413 w 3003413"/>
              <a:gd name="connsiteY2" fmla="*/ 2442437 h 3800975"/>
              <a:gd name="connsiteX3" fmla="*/ 0 w 3003413"/>
              <a:gd name="connsiteY3" fmla="*/ 3800975 h 3800975"/>
              <a:gd name="connsiteX4" fmla="*/ 0 w 3003413"/>
              <a:gd name="connsiteY4" fmla="*/ 418012 h 3800975"/>
              <a:gd name="connsiteX0" fmla="*/ 0 w 3003413"/>
              <a:gd name="connsiteY0" fmla="*/ 418012 h 3004141"/>
              <a:gd name="connsiteX1" fmla="*/ 1501185 w 3003413"/>
              <a:gd name="connsiteY1" fmla="*/ 0 h 3004141"/>
              <a:gd name="connsiteX2" fmla="*/ 3003413 w 3003413"/>
              <a:gd name="connsiteY2" fmla="*/ 2442437 h 3004141"/>
              <a:gd name="connsiteX3" fmla="*/ 1410788 w 3003413"/>
              <a:gd name="connsiteY3" fmla="*/ 3004141 h 3004141"/>
              <a:gd name="connsiteX4" fmla="*/ 0 w 3003413"/>
              <a:gd name="connsiteY4" fmla="*/ 418012 h 3004141"/>
              <a:gd name="connsiteX0" fmla="*/ 0 w 3042601"/>
              <a:gd name="connsiteY0" fmla="*/ 444137 h 3004141"/>
              <a:gd name="connsiteX1" fmla="*/ 1540373 w 3042601"/>
              <a:gd name="connsiteY1" fmla="*/ 0 h 3004141"/>
              <a:gd name="connsiteX2" fmla="*/ 3042601 w 3042601"/>
              <a:gd name="connsiteY2" fmla="*/ 2442437 h 3004141"/>
              <a:gd name="connsiteX3" fmla="*/ 1449976 w 3042601"/>
              <a:gd name="connsiteY3" fmla="*/ 3004141 h 3004141"/>
              <a:gd name="connsiteX4" fmla="*/ 0 w 3042601"/>
              <a:gd name="connsiteY4" fmla="*/ 444137 h 3004141"/>
              <a:gd name="connsiteX0" fmla="*/ 0 w 3068727"/>
              <a:gd name="connsiteY0" fmla="*/ 431074 h 3004141"/>
              <a:gd name="connsiteX1" fmla="*/ 1566499 w 3068727"/>
              <a:gd name="connsiteY1" fmla="*/ 0 h 3004141"/>
              <a:gd name="connsiteX2" fmla="*/ 3068727 w 3068727"/>
              <a:gd name="connsiteY2" fmla="*/ 2442437 h 3004141"/>
              <a:gd name="connsiteX3" fmla="*/ 1476102 w 3068727"/>
              <a:gd name="connsiteY3" fmla="*/ 3004141 h 3004141"/>
              <a:gd name="connsiteX4" fmla="*/ 0 w 3068727"/>
              <a:gd name="connsiteY4" fmla="*/ 431074 h 3004141"/>
              <a:gd name="connsiteX0" fmla="*/ 0 w 3068727"/>
              <a:gd name="connsiteY0" fmla="*/ 431074 h 3004141"/>
              <a:gd name="connsiteX1" fmla="*/ 1579562 w 3068727"/>
              <a:gd name="connsiteY1" fmla="*/ 0 h 3004141"/>
              <a:gd name="connsiteX2" fmla="*/ 3068727 w 3068727"/>
              <a:gd name="connsiteY2" fmla="*/ 2442437 h 3004141"/>
              <a:gd name="connsiteX3" fmla="*/ 1476102 w 3068727"/>
              <a:gd name="connsiteY3" fmla="*/ 3004141 h 3004141"/>
              <a:gd name="connsiteX4" fmla="*/ 0 w 3068727"/>
              <a:gd name="connsiteY4" fmla="*/ 431074 h 300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27" h="3004141">
                <a:moveTo>
                  <a:pt x="0" y="431074"/>
                </a:moveTo>
                <a:lnTo>
                  <a:pt x="1579562" y="0"/>
                </a:lnTo>
                <a:lnTo>
                  <a:pt x="3068727" y="2442437"/>
                </a:lnTo>
                <a:lnTo>
                  <a:pt x="1476102" y="3004141"/>
                </a:lnTo>
                <a:lnTo>
                  <a:pt x="0" y="431074"/>
                </a:lnTo>
                <a:close/>
              </a:path>
            </a:pathLst>
          </a:custGeom>
          <a:solidFill>
            <a:srgbClr val="D9D9D9"/>
          </a:solidFill>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1768065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1711053" y="2169024"/>
            <a:ext cx="2586038" cy="2742247"/>
          </a:xfrm>
          <a:custGeom>
            <a:avLst/>
            <a:gdLst>
              <a:gd name="connsiteX0" fmla="*/ 0 w 1671638"/>
              <a:gd name="connsiteY0" fmla="*/ 0 h 3290887"/>
              <a:gd name="connsiteX1" fmla="*/ 1671638 w 1671638"/>
              <a:gd name="connsiteY1" fmla="*/ 0 h 3290887"/>
              <a:gd name="connsiteX2" fmla="*/ 1671638 w 1671638"/>
              <a:gd name="connsiteY2" fmla="*/ 3290887 h 3290887"/>
              <a:gd name="connsiteX3" fmla="*/ 0 w 1671638"/>
              <a:gd name="connsiteY3" fmla="*/ 3290887 h 3290887"/>
              <a:gd name="connsiteX4" fmla="*/ 0 w 1671638"/>
              <a:gd name="connsiteY4" fmla="*/ 0 h 3290887"/>
              <a:gd name="connsiteX0" fmla="*/ 1254034 w 2925672"/>
              <a:gd name="connsiteY0" fmla="*/ 0 h 3290887"/>
              <a:gd name="connsiteX1" fmla="*/ 2925672 w 2925672"/>
              <a:gd name="connsiteY1" fmla="*/ 0 h 3290887"/>
              <a:gd name="connsiteX2" fmla="*/ 2925672 w 2925672"/>
              <a:gd name="connsiteY2" fmla="*/ 3290887 h 3290887"/>
              <a:gd name="connsiteX3" fmla="*/ 0 w 2925672"/>
              <a:gd name="connsiteY3" fmla="*/ 2311173 h 3290887"/>
              <a:gd name="connsiteX4" fmla="*/ 1254034 w 2925672"/>
              <a:gd name="connsiteY4" fmla="*/ 0 h 3290887"/>
              <a:gd name="connsiteX0" fmla="*/ 1254034 w 2925672"/>
              <a:gd name="connsiteY0" fmla="*/ 0 h 2703058"/>
              <a:gd name="connsiteX1" fmla="*/ 2925672 w 2925672"/>
              <a:gd name="connsiteY1" fmla="*/ 0 h 2703058"/>
              <a:gd name="connsiteX2" fmla="*/ 1266690 w 2925672"/>
              <a:gd name="connsiteY2" fmla="*/ 2703058 h 2703058"/>
              <a:gd name="connsiteX3" fmla="*/ 0 w 2925672"/>
              <a:gd name="connsiteY3" fmla="*/ 2311173 h 2703058"/>
              <a:gd name="connsiteX4" fmla="*/ 1254034 w 2925672"/>
              <a:gd name="connsiteY4" fmla="*/ 0 h 2703058"/>
              <a:gd name="connsiteX0" fmla="*/ 1254034 w 2612164"/>
              <a:gd name="connsiteY0" fmla="*/ 0 h 2703058"/>
              <a:gd name="connsiteX1" fmla="*/ 2612164 w 2612164"/>
              <a:gd name="connsiteY1" fmla="*/ 235131 h 2703058"/>
              <a:gd name="connsiteX2" fmla="*/ 1266690 w 2612164"/>
              <a:gd name="connsiteY2" fmla="*/ 2703058 h 2703058"/>
              <a:gd name="connsiteX3" fmla="*/ 0 w 2612164"/>
              <a:gd name="connsiteY3" fmla="*/ 2311173 h 2703058"/>
              <a:gd name="connsiteX4" fmla="*/ 1254034 w 2612164"/>
              <a:gd name="connsiteY4" fmla="*/ 0 h 2703058"/>
              <a:gd name="connsiteX0" fmla="*/ 1306286 w 2612164"/>
              <a:gd name="connsiteY0" fmla="*/ 0 h 2755310"/>
              <a:gd name="connsiteX1" fmla="*/ 2612164 w 2612164"/>
              <a:gd name="connsiteY1" fmla="*/ 287383 h 2755310"/>
              <a:gd name="connsiteX2" fmla="*/ 1266690 w 2612164"/>
              <a:gd name="connsiteY2" fmla="*/ 2755310 h 2755310"/>
              <a:gd name="connsiteX3" fmla="*/ 0 w 2612164"/>
              <a:gd name="connsiteY3" fmla="*/ 2363425 h 2755310"/>
              <a:gd name="connsiteX4" fmla="*/ 1306286 w 2612164"/>
              <a:gd name="connsiteY4" fmla="*/ 0 h 2755310"/>
              <a:gd name="connsiteX0" fmla="*/ 1306286 w 2599101"/>
              <a:gd name="connsiteY0" fmla="*/ 0 h 2755310"/>
              <a:gd name="connsiteX1" fmla="*/ 2599101 w 2599101"/>
              <a:gd name="connsiteY1" fmla="*/ 300446 h 2755310"/>
              <a:gd name="connsiteX2" fmla="*/ 1266690 w 2599101"/>
              <a:gd name="connsiteY2" fmla="*/ 2755310 h 2755310"/>
              <a:gd name="connsiteX3" fmla="*/ 0 w 2599101"/>
              <a:gd name="connsiteY3" fmla="*/ 2363425 h 2755310"/>
              <a:gd name="connsiteX4" fmla="*/ 1306286 w 2599101"/>
              <a:gd name="connsiteY4" fmla="*/ 0 h 2755310"/>
              <a:gd name="connsiteX0" fmla="*/ 1306286 w 2599101"/>
              <a:gd name="connsiteY0" fmla="*/ 0 h 2755310"/>
              <a:gd name="connsiteX1" fmla="*/ 2599101 w 2599101"/>
              <a:gd name="connsiteY1" fmla="*/ 300446 h 2755310"/>
              <a:gd name="connsiteX2" fmla="*/ 1240564 w 2599101"/>
              <a:gd name="connsiteY2" fmla="*/ 2755310 h 2755310"/>
              <a:gd name="connsiteX3" fmla="*/ 0 w 2599101"/>
              <a:gd name="connsiteY3" fmla="*/ 2363425 h 2755310"/>
              <a:gd name="connsiteX4" fmla="*/ 1306286 w 2599101"/>
              <a:gd name="connsiteY4" fmla="*/ 0 h 2755310"/>
              <a:gd name="connsiteX0" fmla="*/ 1306286 w 2572975"/>
              <a:gd name="connsiteY0" fmla="*/ 0 h 2755310"/>
              <a:gd name="connsiteX1" fmla="*/ 2572975 w 2572975"/>
              <a:gd name="connsiteY1" fmla="*/ 300446 h 2755310"/>
              <a:gd name="connsiteX2" fmla="*/ 1240564 w 2572975"/>
              <a:gd name="connsiteY2" fmla="*/ 2755310 h 2755310"/>
              <a:gd name="connsiteX3" fmla="*/ 0 w 2572975"/>
              <a:gd name="connsiteY3" fmla="*/ 2363425 h 2755310"/>
              <a:gd name="connsiteX4" fmla="*/ 1306286 w 2572975"/>
              <a:gd name="connsiteY4" fmla="*/ 0 h 2755310"/>
              <a:gd name="connsiteX0" fmla="*/ 1306286 w 2572975"/>
              <a:gd name="connsiteY0" fmla="*/ 0 h 2742247"/>
              <a:gd name="connsiteX1" fmla="*/ 2572975 w 2572975"/>
              <a:gd name="connsiteY1" fmla="*/ 287383 h 2742247"/>
              <a:gd name="connsiteX2" fmla="*/ 1240564 w 2572975"/>
              <a:gd name="connsiteY2" fmla="*/ 2742247 h 2742247"/>
              <a:gd name="connsiteX3" fmla="*/ 0 w 2572975"/>
              <a:gd name="connsiteY3" fmla="*/ 2350362 h 2742247"/>
              <a:gd name="connsiteX4" fmla="*/ 1306286 w 2572975"/>
              <a:gd name="connsiteY4" fmla="*/ 0 h 2742247"/>
              <a:gd name="connsiteX0" fmla="*/ 1332412 w 2599101"/>
              <a:gd name="connsiteY0" fmla="*/ 0 h 2742247"/>
              <a:gd name="connsiteX1" fmla="*/ 2599101 w 2599101"/>
              <a:gd name="connsiteY1" fmla="*/ 287383 h 2742247"/>
              <a:gd name="connsiteX2" fmla="*/ 1266690 w 2599101"/>
              <a:gd name="connsiteY2" fmla="*/ 2742247 h 2742247"/>
              <a:gd name="connsiteX3" fmla="*/ 0 w 2599101"/>
              <a:gd name="connsiteY3" fmla="*/ 2350362 h 2742247"/>
              <a:gd name="connsiteX4" fmla="*/ 1332412 w 2599101"/>
              <a:gd name="connsiteY4" fmla="*/ 0 h 2742247"/>
              <a:gd name="connsiteX0" fmla="*/ 1306287 w 2572976"/>
              <a:gd name="connsiteY0" fmla="*/ 0 h 2742247"/>
              <a:gd name="connsiteX1" fmla="*/ 2572976 w 2572976"/>
              <a:gd name="connsiteY1" fmla="*/ 287383 h 2742247"/>
              <a:gd name="connsiteX2" fmla="*/ 1240565 w 2572976"/>
              <a:gd name="connsiteY2" fmla="*/ 2742247 h 2742247"/>
              <a:gd name="connsiteX3" fmla="*/ 0 w 2572976"/>
              <a:gd name="connsiteY3" fmla="*/ 2350362 h 2742247"/>
              <a:gd name="connsiteX4" fmla="*/ 1306287 w 2572976"/>
              <a:gd name="connsiteY4" fmla="*/ 0 h 2742247"/>
              <a:gd name="connsiteX0" fmla="*/ 1319349 w 2586038"/>
              <a:gd name="connsiteY0" fmla="*/ 0 h 2742247"/>
              <a:gd name="connsiteX1" fmla="*/ 2586038 w 2586038"/>
              <a:gd name="connsiteY1" fmla="*/ 287383 h 2742247"/>
              <a:gd name="connsiteX2" fmla="*/ 1253627 w 2586038"/>
              <a:gd name="connsiteY2" fmla="*/ 2742247 h 2742247"/>
              <a:gd name="connsiteX3" fmla="*/ 0 w 2586038"/>
              <a:gd name="connsiteY3" fmla="*/ 2350362 h 2742247"/>
              <a:gd name="connsiteX4" fmla="*/ 1319349 w 2586038"/>
              <a:gd name="connsiteY4" fmla="*/ 0 h 274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38" h="2742247">
                <a:moveTo>
                  <a:pt x="1319349" y="0"/>
                </a:moveTo>
                <a:lnTo>
                  <a:pt x="2586038" y="287383"/>
                </a:lnTo>
                <a:lnTo>
                  <a:pt x="1253627" y="2742247"/>
                </a:lnTo>
                <a:lnTo>
                  <a:pt x="0" y="2350362"/>
                </a:lnTo>
                <a:lnTo>
                  <a:pt x="1319349" y="0"/>
                </a:lnTo>
                <a:close/>
              </a:path>
            </a:pathLst>
          </a:custGeom>
          <a:solidFill>
            <a:srgbClr val="D9D9D9"/>
          </a:solidFill>
        </p:spPr>
        <p:txBody>
          <a:bodyPr/>
          <a:lstStyle>
            <a:lvl1pPr marL="0" indent="0" algn="ctr">
              <a:buNone/>
              <a:defRPr sz="1200"/>
            </a:lvl1pPr>
          </a:lstStyle>
          <a:p>
            <a:endParaRPr lang="en-US"/>
          </a:p>
        </p:txBody>
      </p:sp>
    </p:spTree>
    <p:extLst>
      <p:ext uri="{BB962C8B-B14F-4D97-AF65-F5344CB8AC3E}">
        <p14:creationId xmlns:p14="http://schemas.microsoft.com/office/powerpoint/2010/main" val="1723922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6478588" y="2547938"/>
            <a:ext cx="4076700" cy="3043237"/>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02239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8582297" y="2756263"/>
            <a:ext cx="1514634" cy="1930364"/>
          </a:xfrm>
          <a:prstGeom prst="rect">
            <a:avLst/>
          </a:prstGeom>
          <a:solidFill>
            <a:srgbClr val="D9D9D9"/>
          </a:solidFill>
        </p:spPr>
        <p:txBody>
          <a:bodyPr/>
          <a:lstStyle>
            <a:lvl1pPr marL="0" indent="0" algn="ctr">
              <a:buNone/>
              <a:defRPr sz="1400"/>
            </a:lvl1pPr>
          </a:lstStyle>
          <a:p>
            <a:endParaRPr lang="en-US"/>
          </a:p>
        </p:txBody>
      </p:sp>
      <p:sp>
        <p:nvSpPr>
          <p:cNvPr id="10" name="Picture Placeholder 3"/>
          <p:cNvSpPr>
            <a:spLocks noGrp="1"/>
          </p:cNvSpPr>
          <p:nvPr>
            <p:ph type="pic" sz="quarter" idx="13"/>
          </p:nvPr>
        </p:nvSpPr>
        <p:spPr>
          <a:xfrm>
            <a:off x="7533049" y="3200400"/>
            <a:ext cx="859536" cy="1486226"/>
          </a:xfrm>
          <a:prstGeom prst="rect">
            <a:avLst/>
          </a:prstGeom>
          <a:solidFill>
            <a:srgbClr val="D9D9D9"/>
          </a:solidFill>
        </p:spPr>
        <p:txBody>
          <a:bodyPr/>
          <a:lstStyle>
            <a:lvl1pPr marL="0" indent="0" algn="ctr">
              <a:buNone/>
              <a:defRPr sz="1400"/>
            </a:lvl1pPr>
          </a:lstStyle>
          <a:p>
            <a:endParaRPr lang="en-US"/>
          </a:p>
        </p:txBody>
      </p:sp>
      <p:sp>
        <p:nvSpPr>
          <p:cNvPr id="11" name="Picture Placeholder 3"/>
          <p:cNvSpPr>
            <a:spLocks noGrp="1"/>
          </p:cNvSpPr>
          <p:nvPr>
            <p:ph type="pic" sz="quarter" idx="14"/>
          </p:nvPr>
        </p:nvSpPr>
        <p:spPr>
          <a:xfrm>
            <a:off x="5047706" y="2629727"/>
            <a:ext cx="2333089" cy="1289130"/>
          </a:xfrm>
          <a:prstGeom prst="rect">
            <a:avLst/>
          </a:prstGeom>
          <a:solidFill>
            <a:srgbClr val="D9D9D9"/>
          </a:solidFill>
        </p:spPr>
        <p:txBody>
          <a:bodyPr/>
          <a:lstStyle>
            <a:lvl1pPr marL="0" indent="0" algn="ctr">
              <a:buNone/>
              <a:defRPr sz="1400"/>
            </a:lvl1pPr>
          </a:lstStyle>
          <a:p>
            <a:endParaRPr lang="en-US"/>
          </a:p>
        </p:txBody>
      </p:sp>
      <p:sp>
        <p:nvSpPr>
          <p:cNvPr id="12" name="Picture Placeholder 3"/>
          <p:cNvSpPr>
            <a:spLocks noGrp="1"/>
          </p:cNvSpPr>
          <p:nvPr>
            <p:ph type="pic" sz="quarter" idx="15"/>
          </p:nvPr>
        </p:nvSpPr>
        <p:spPr>
          <a:xfrm>
            <a:off x="2372823" y="3095894"/>
            <a:ext cx="2478806" cy="1517904"/>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48904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2" name="Picture Placeholder 3"/>
          <p:cNvSpPr>
            <a:spLocks noGrp="1"/>
          </p:cNvSpPr>
          <p:nvPr>
            <p:ph type="pic" sz="quarter" idx="15"/>
          </p:nvPr>
        </p:nvSpPr>
        <p:spPr>
          <a:xfrm>
            <a:off x="2098503" y="2573378"/>
            <a:ext cx="1376217" cy="2364381"/>
          </a:xfrm>
          <a:prstGeom prst="rect">
            <a:avLst/>
          </a:prstGeom>
          <a:solidFill>
            <a:srgbClr val="D9D9D9"/>
          </a:solidFill>
        </p:spPr>
        <p:txBody>
          <a:bodyPr/>
          <a:lstStyle>
            <a:lvl1pPr marL="0" indent="0" algn="ctr">
              <a:buNone/>
              <a:defRPr sz="1400"/>
            </a:lvl1pPr>
          </a:lstStyle>
          <a:p>
            <a:endParaRPr lang="en-US"/>
          </a:p>
        </p:txBody>
      </p:sp>
      <p:sp>
        <p:nvSpPr>
          <p:cNvPr id="14" name="Picture Placeholder 3"/>
          <p:cNvSpPr>
            <a:spLocks noGrp="1"/>
          </p:cNvSpPr>
          <p:nvPr>
            <p:ph type="pic" sz="quarter" idx="16"/>
          </p:nvPr>
        </p:nvSpPr>
        <p:spPr>
          <a:xfrm>
            <a:off x="5509332" y="2573378"/>
            <a:ext cx="1376217" cy="2364381"/>
          </a:xfrm>
          <a:prstGeom prst="rect">
            <a:avLst/>
          </a:prstGeom>
          <a:solidFill>
            <a:srgbClr val="D9D9D9"/>
          </a:solidFill>
        </p:spPr>
        <p:txBody>
          <a:bodyPr/>
          <a:lstStyle>
            <a:lvl1pPr marL="0" indent="0" algn="ctr">
              <a:buNone/>
              <a:defRPr sz="1400"/>
            </a:lvl1pPr>
          </a:lstStyle>
          <a:p>
            <a:endParaRPr lang="en-US"/>
          </a:p>
        </p:txBody>
      </p:sp>
      <p:sp>
        <p:nvSpPr>
          <p:cNvPr id="15" name="Picture Placeholder 3"/>
          <p:cNvSpPr>
            <a:spLocks noGrp="1"/>
          </p:cNvSpPr>
          <p:nvPr>
            <p:ph type="pic" sz="quarter" idx="17"/>
          </p:nvPr>
        </p:nvSpPr>
        <p:spPr>
          <a:xfrm>
            <a:off x="8905557" y="2573378"/>
            <a:ext cx="1376217" cy="2364381"/>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2219255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5" name="Picture Placeholder 4"/>
          <p:cNvSpPr>
            <a:spLocks noGrp="1"/>
          </p:cNvSpPr>
          <p:nvPr>
            <p:ph type="pic" sz="quarter" idx="12"/>
          </p:nvPr>
        </p:nvSpPr>
        <p:spPr>
          <a:xfrm>
            <a:off x="3957592" y="2285230"/>
            <a:ext cx="4272008" cy="2728022"/>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429474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800" b="0">
                <a:solidFill>
                  <a:srgbClr val="FF6400"/>
                </a:solidFill>
                <a:latin typeface="+mn-lt"/>
              </a:defRPr>
            </a:lvl1pPr>
          </a:lstStyle>
          <a:p>
            <a:pPr lvl="0"/>
            <a:r>
              <a:rPr lang="en-US" dirty="0"/>
              <a:t>Click to edit Master text styles</a:t>
            </a:r>
          </a:p>
        </p:txBody>
      </p:sp>
      <p:sp>
        <p:nvSpPr>
          <p:cNvPr id="8" name="Picture Placeholder 4"/>
          <p:cNvSpPr>
            <a:spLocks noGrp="1"/>
          </p:cNvSpPr>
          <p:nvPr>
            <p:ph type="pic" sz="quarter" idx="12"/>
          </p:nvPr>
        </p:nvSpPr>
        <p:spPr>
          <a:xfrm>
            <a:off x="4376057" y="2717074"/>
            <a:ext cx="3409406" cy="1881052"/>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10846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12" name="Picture Placeholder 11"/>
          <p:cNvSpPr>
            <a:spLocks noGrp="1"/>
          </p:cNvSpPr>
          <p:nvPr>
            <p:ph type="pic" sz="quarter" idx="12"/>
          </p:nvPr>
        </p:nvSpPr>
        <p:spPr>
          <a:xfrm>
            <a:off x="1345702" y="1981300"/>
            <a:ext cx="1893887" cy="1444875"/>
          </a:xfrm>
          <a:prstGeom prst="rect">
            <a:avLst/>
          </a:prstGeom>
          <a:solidFill>
            <a:srgbClr val="D9D9D9"/>
          </a:solidFill>
        </p:spPr>
        <p:txBody>
          <a:bodyPr/>
          <a:lstStyle>
            <a:lvl1pPr marL="0" indent="0" algn="ctr">
              <a:buNone/>
              <a:defRPr sz="1600"/>
            </a:lvl1pPr>
          </a:lstStyle>
          <a:p>
            <a:endParaRPr lang="en-US"/>
          </a:p>
        </p:txBody>
      </p:sp>
      <p:sp>
        <p:nvSpPr>
          <p:cNvPr id="13" name="Picture Placeholder 11"/>
          <p:cNvSpPr>
            <a:spLocks noGrp="1"/>
          </p:cNvSpPr>
          <p:nvPr>
            <p:ph type="pic" sz="quarter" idx="13"/>
          </p:nvPr>
        </p:nvSpPr>
        <p:spPr>
          <a:xfrm>
            <a:off x="1345701" y="3984153"/>
            <a:ext cx="1893887" cy="1444875"/>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752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5" name="Picture Placeholder 4"/>
          <p:cNvSpPr>
            <a:spLocks noGrp="1"/>
          </p:cNvSpPr>
          <p:nvPr>
            <p:ph type="pic" sz="quarter" idx="12"/>
          </p:nvPr>
        </p:nvSpPr>
        <p:spPr>
          <a:xfrm>
            <a:off x="1893888" y="2038350"/>
            <a:ext cx="3984625" cy="2925763"/>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34758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96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7"/>
          <p:cNvSpPr>
            <a:spLocks noGrp="1"/>
          </p:cNvSpPr>
          <p:nvPr>
            <p:ph type="pic" sz="quarter" idx="12"/>
          </p:nvPr>
        </p:nvSpPr>
        <p:spPr>
          <a:xfrm>
            <a:off x="6662057" y="2155373"/>
            <a:ext cx="3635828" cy="1536653"/>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5" name="Picture Placeholder 7"/>
          <p:cNvSpPr>
            <a:spLocks noGrp="1"/>
          </p:cNvSpPr>
          <p:nvPr>
            <p:ph type="pic" sz="quarter" idx="13"/>
          </p:nvPr>
        </p:nvSpPr>
        <p:spPr>
          <a:xfrm>
            <a:off x="1928949" y="2155373"/>
            <a:ext cx="3635828" cy="1536653"/>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137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5" name="Picture Placeholder 7"/>
          <p:cNvSpPr>
            <a:spLocks noGrp="1"/>
          </p:cNvSpPr>
          <p:nvPr>
            <p:ph type="pic" sz="quarter" idx="13"/>
          </p:nvPr>
        </p:nvSpPr>
        <p:spPr>
          <a:xfrm>
            <a:off x="1066801" y="1789612"/>
            <a:ext cx="4119154" cy="5068388"/>
          </a:xfrm>
          <a:prstGeom prst="rect">
            <a:avLst/>
          </a:prstGeom>
          <a:no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8932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800974" y="2581365"/>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2163763" y="2581365"/>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3" y="2581365"/>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045232" y="2581365"/>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8667361" y="2581365"/>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1449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483883" y="2817336"/>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817336"/>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817336"/>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817336"/>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817336"/>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9378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483883" y="2020923"/>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020923"/>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020923"/>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020923"/>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020923"/>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
        <p:nvSpPr>
          <p:cNvPr id="13" name="Picture Placeholder 7"/>
          <p:cNvSpPr>
            <a:spLocks noGrp="1"/>
          </p:cNvSpPr>
          <p:nvPr>
            <p:ph type="pic" sz="quarter" idx="17"/>
          </p:nvPr>
        </p:nvSpPr>
        <p:spPr>
          <a:xfrm>
            <a:off x="3483883" y="3972627"/>
            <a:ext cx="1345791" cy="1345791"/>
          </a:xfrm>
          <a:prstGeom prst="ellipse">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14" name="Picture Placeholder 7"/>
          <p:cNvSpPr>
            <a:spLocks noGrp="1"/>
          </p:cNvSpPr>
          <p:nvPr>
            <p:ph type="pic" sz="quarter" idx="18"/>
          </p:nvPr>
        </p:nvSpPr>
        <p:spPr>
          <a:xfrm>
            <a:off x="1544664" y="3972627"/>
            <a:ext cx="1345791" cy="1345791"/>
          </a:xfrm>
          <a:prstGeom prst="ellipse">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5" name="Picture Placeholder 7"/>
          <p:cNvSpPr>
            <a:spLocks noGrp="1"/>
          </p:cNvSpPr>
          <p:nvPr>
            <p:ph type="pic" sz="quarter" idx="19"/>
          </p:nvPr>
        </p:nvSpPr>
        <p:spPr>
          <a:xfrm>
            <a:off x="5423102" y="3972627"/>
            <a:ext cx="1345791" cy="1345791"/>
          </a:xfrm>
          <a:prstGeom prst="ellipse">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6" name="Picture Placeholder 7"/>
          <p:cNvSpPr>
            <a:spLocks noGrp="1"/>
          </p:cNvSpPr>
          <p:nvPr>
            <p:ph type="pic" sz="quarter" idx="20"/>
          </p:nvPr>
        </p:nvSpPr>
        <p:spPr>
          <a:xfrm>
            <a:off x="7362322" y="3972627"/>
            <a:ext cx="1345791" cy="1345791"/>
          </a:xfrm>
          <a:prstGeom prst="ellipse">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7" name="Picture Placeholder 7"/>
          <p:cNvSpPr>
            <a:spLocks noGrp="1"/>
          </p:cNvSpPr>
          <p:nvPr>
            <p:ph type="pic" sz="quarter" idx="21"/>
          </p:nvPr>
        </p:nvSpPr>
        <p:spPr>
          <a:xfrm>
            <a:off x="9301542" y="3972627"/>
            <a:ext cx="1345791" cy="1345791"/>
          </a:xfrm>
          <a:prstGeom prst="ellipse">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4260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483883" y="2856946"/>
            <a:ext cx="1345791" cy="1345791"/>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44664" y="2856946"/>
            <a:ext cx="1345791" cy="1345791"/>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5423102" y="2856946"/>
            <a:ext cx="1345791" cy="1345791"/>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7362322" y="2856946"/>
            <a:ext cx="1345791" cy="1345791"/>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
        <p:nvSpPr>
          <p:cNvPr id="12" name="Picture Placeholder 7"/>
          <p:cNvSpPr>
            <a:spLocks noGrp="1"/>
          </p:cNvSpPr>
          <p:nvPr>
            <p:ph type="pic" sz="quarter" idx="16"/>
          </p:nvPr>
        </p:nvSpPr>
        <p:spPr>
          <a:xfrm>
            <a:off x="9301542" y="2856946"/>
            <a:ext cx="1345791" cy="1345791"/>
          </a:xfrm>
          <a:prstGeom prst="rect">
            <a:avLst/>
          </a:prstGeom>
          <a:solidFill>
            <a:srgbClr val="D9D9D9"/>
          </a:solidFill>
          <a:ln w="25400">
            <a:solidFill>
              <a:schemeClr val="accent5"/>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3700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4049166"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9" name="Picture Placeholder 7"/>
          <p:cNvSpPr>
            <a:spLocks noGrp="1"/>
          </p:cNvSpPr>
          <p:nvPr>
            <p:ph type="pic" sz="quarter" idx="13"/>
          </p:nvPr>
        </p:nvSpPr>
        <p:spPr>
          <a:xfrm>
            <a:off x="2673213"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0" name="Picture Placeholder 7"/>
          <p:cNvSpPr>
            <a:spLocks noGrp="1"/>
          </p:cNvSpPr>
          <p:nvPr>
            <p:ph type="pic" sz="quarter" idx="14"/>
          </p:nvPr>
        </p:nvSpPr>
        <p:spPr>
          <a:xfrm>
            <a:off x="5423098"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1" name="Picture Placeholder 7"/>
          <p:cNvSpPr>
            <a:spLocks noGrp="1"/>
          </p:cNvSpPr>
          <p:nvPr>
            <p:ph type="pic" sz="quarter" idx="15"/>
          </p:nvPr>
        </p:nvSpPr>
        <p:spPr>
          <a:xfrm>
            <a:off x="679703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2" name="Picture Placeholder 7"/>
          <p:cNvSpPr>
            <a:spLocks noGrp="1"/>
          </p:cNvSpPr>
          <p:nvPr>
            <p:ph type="pic" sz="quarter" idx="16"/>
          </p:nvPr>
        </p:nvSpPr>
        <p:spPr>
          <a:xfrm>
            <a:off x="815790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3" name="Picture Placeholder 7"/>
          <p:cNvSpPr>
            <a:spLocks noGrp="1"/>
          </p:cNvSpPr>
          <p:nvPr>
            <p:ph type="pic" sz="quarter" idx="17"/>
          </p:nvPr>
        </p:nvSpPr>
        <p:spPr>
          <a:xfrm>
            <a:off x="4049166"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4" name="Picture Placeholder 7"/>
          <p:cNvSpPr>
            <a:spLocks noGrp="1"/>
          </p:cNvSpPr>
          <p:nvPr>
            <p:ph type="pic" sz="quarter" idx="18"/>
          </p:nvPr>
        </p:nvSpPr>
        <p:spPr>
          <a:xfrm>
            <a:off x="2673213"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5" name="Picture Placeholder 7"/>
          <p:cNvSpPr>
            <a:spLocks noGrp="1"/>
          </p:cNvSpPr>
          <p:nvPr>
            <p:ph type="pic" sz="quarter" idx="19"/>
          </p:nvPr>
        </p:nvSpPr>
        <p:spPr>
          <a:xfrm>
            <a:off x="5423098"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6" name="Picture Placeholder 7"/>
          <p:cNvSpPr>
            <a:spLocks noGrp="1"/>
          </p:cNvSpPr>
          <p:nvPr>
            <p:ph type="pic" sz="quarter" idx="20"/>
          </p:nvPr>
        </p:nvSpPr>
        <p:spPr>
          <a:xfrm>
            <a:off x="679703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7" name="Picture Placeholder 7"/>
          <p:cNvSpPr>
            <a:spLocks noGrp="1"/>
          </p:cNvSpPr>
          <p:nvPr>
            <p:ph type="pic" sz="quarter" idx="21"/>
          </p:nvPr>
        </p:nvSpPr>
        <p:spPr>
          <a:xfrm>
            <a:off x="815790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Tree>
    <p:extLst>
      <p:ext uri="{BB962C8B-B14F-4D97-AF65-F5344CB8AC3E}">
        <p14:creationId xmlns:p14="http://schemas.microsoft.com/office/powerpoint/2010/main" val="130016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8" name="Picture Placeholder 4"/>
          <p:cNvSpPr>
            <a:spLocks noGrp="1"/>
          </p:cNvSpPr>
          <p:nvPr>
            <p:ph type="pic" sz="quarter" idx="12"/>
          </p:nvPr>
        </p:nvSpPr>
        <p:spPr>
          <a:xfrm>
            <a:off x="1188719" y="2325187"/>
            <a:ext cx="3905795" cy="2142309"/>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3149229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4049166"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9" name="Picture Placeholder 7"/>
          <p:cNvSpPr>
            <a:spLocks noGrp="1"/>
          </p:cNvSpPr>
          <p:nvPr>
            <p:ph type="pic" sz="quarter" idx="13"/>
          </p:nvPr>
        </p:nvSpPr>
        <p:spPr>
          <a:xfrm>
            <a:off x="2673213"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0" name="Picture Placeholder 7"/>
          <p:cNvSpPr>
            <a:spLocks noGrp="1"/>
          </p:cNvSpPr>
          <p:nvPr>
            <p:ph type="pic" sz="quarter" idx="14"/>
          </p:nvPr>
        </p:nvSpPr>
        <p:spPr>
          <a:xfrm>
            <a:off x="5423098"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1" name="Picture Placeholder 7"/>
          <p:cNvSpPr>
            <a:spLocks noGrp="1"/>
          </p:cNvSpPr>
          <p:nvPr>
            <p:ph type="pic" sz="quarter" idx="15"/>
          </p:nvPr>
        </p:nvSpPr>
        <p:spPr>
          <a:xfrm>
            <a:off x="679703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2" name="Picture Placeholder 7"/>
          <p:cNvSpPr>
            <a:spLocks noGrp="1"/>
          </p:cNvSpPr>
          <p:nvPr>
            <p:ph type="pic" sz="quarter" idx="16"/>
          </p:nvPr>
        </p:nvSpPr>
        <p:spPr>
          <a:xfrm>
            <a:off x="8157905" y="2385423"/>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3" name="Picture Placeholder 7"/>
          <p:cNvSpPr>
            <a:spLocks noGrp="1"/>
          </p:cNvSpPr>
          <p:nvPr>
            <p:ph type="pic" sz="quarter" idx="17"/>
          </p:nvPr>
        </p:nvSpPr>
        <p:spPr>
          <a:xfrm>
            <a:off x="4049166"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4" name="Picture Placeholder 7"/>
          <p:cNvSpPr>
            <a:spLocks noGrp="1"/>
          </p:cNvSpPr>
          <p:nvPr>
            <p:ph type="pic" sz="quarter" idx="18"/>
          </p:nvPr>
        </p:nvSpPr>
        <p:spPr>
          <a:xfrm>
            <a:off x="2673213"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5" name="Picture Placeholder 7"/>
          <p:cNvSpPr>
            <a:spLocks noGrp="1"/>
          </p:cNvSpPr>
          <p:nvPr>
            <p:ph type="pic" sz="quarter" idx="19"/>
          </p:nvPr>
        </p:nvSpPr>
        <p:spPr>
          <a:xfrm>
            <a:off x="5423098"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6" name="Picture Placeholder 7"/>
          <p:cNvSpPr>
            <a:spLocks noGrp="1"/>
          </p:cNvSpPr>
          <p:nvPr>
            <p:ph type="pic" sz="quarter" idx="20"/>
          </p:nvPr>
        </p:nvSpPr>
        <p:spPr>
          <a:xfrm>
            <a:off x="679703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7" name="Picture Placeholder 7"/>
          <p:cNvSpPr>
            <a:spLocks noGrp="1"/>
          </p:cNvSpPr>
          <p:nvPr>
            <p:ph type="pic" sz="quarter" idx="21"/>
          </p:nvPr>
        </p:nvSpPr>
        <p:spPr>
          <a:xfrm>
            <a:off x="8157905" y="3731214"/>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a:p>
        </p:txBody>
      </p:sp>
      <p:sp>
        <p:nvSpPr>
          <p:cNvPr id="18" name="Picture Placeholder 7"/>
          <p:cNvSpPr>
            <a:spLocks noGrp="1"/>
          </p:cNvSpPr>
          <p:nvPr>
            <p:ph type="pic" sz="quarter" idx="22"/>
          </p:nvPr>
        </p:nvSpPr>
        <p:spPr>
          <a:xfrm>
            <a:off x="3361186"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19" name="Picture Placeholder 7"/>
          <p:cNvSpPr>
            <a:spLocks noGrp="1"/>
          </p:cNvSpPr>
          <p:nvPr>
            <p:ph type="pic" sz="quarter" idx="23"/>
          </p:nvPr>
        </p:nvSpPr>
        <p:spPr>
          <a:xfrm>
            <a:off x="4729601"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20" name="Picture Placeholder 7"/>
          <p:cNvSpPr>
            <a:spLocks noGrp="1"/>
          </p:cNvSpPr>
          <p:nvPr>
            <p:ph type="pic" sz="quarter" idx="24"/>
          </p:nvPr>
        </p:nvSpPr>
        <p:spPr>
          <a:xfrm>
            <a:off x="6110067"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
        <p:nvSpPr>
          <p:cNvPr id="21" name="Picture Placeholder 7"/>
          <p:cNvSpPr>
            <a:spLocks noGrp="1"/>
          </p:cNvSpPr>
          <p:nvPr>
            <p:ph type="pic" sz="quarter" idx="25"/>
          </p:nvPr>
        </p:nvSpPr>
        <p:spPr>
          <a:xfrm>
            <a:off x="7471950" y="3071381"/>
            <a:ext cx="1345791" cy="1345791"/>
          </a:xfrm>
          <a:prstGeom prst="diamond">
            <a:avLst/>
          </a:prstGeom>
          <a:solidFill>
            <a:srgbClr val="D9D9D9"/>
          </a:solidFill>
          <a:ln w="25400">
            <a:solidFill>
              <a:schemeClr val="accent1"/>
            </a:solidFill>
          </a:ln>
        </p:spPr>
        <p:txBody>
          <a:bodyPr/>
          <a:lstStyle>
            <a:lvl1pPr marL="0" indent="0" algn="ctr">
              <a:buNone/>
              <a:defRPr sz="1100"/>
            </a:lvl1pPr>
          </a:lstStyle>
          <a:p>
            <a:endParaRPr lang="en-US" dirty="0"/>
          </a:p>
        </p:txBody>
      </p:sp>
    </p:spTree>
    <p:extLst>
      <p:ext uri="{BB962C8B-B14F-4D97-AF65-F5344CB8AC3E}">
        <p14:creationId xmlns:p14="http://schemas.microsoft.com/office/powerpoint/2010/main" val="3218034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4082657" y="2581365"/>
            <a:ext cx="1537065" cy="1537065"/>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575935" y="2581365"/>
            <a:ext cx="1537065" cy="1537065"/>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589379" y="2581365"/>
            <a:ext cx="1537065" cy="1537065"/>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9096101" y="2581365"/>
            <a:ext cx="1537065" cy="1537065"/>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37069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764796" y="2442752"/>
            <a:ext cx="2181498" cy="2285999"/>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258074" y="2442752"/>
            <a:ext cx="2181498" cy="2285999"/>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271518" y="2442752"/>
            <a:ext cx="2181498" cy="2285999"/>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8778240" y="2442752"/>
            <a:ext cx="2181498" cy="2285999"/>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22275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4744510" y="2393952"/>
            <a:ext cx="2739160" cy="2870375"/>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375639" y="2393952"/>
            <a:ext cx="2739160" cy="2870375"/>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8100318" y="2393952"/>
            <a:ext cx="2739160" cy="2870375"/>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28809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6468807" y="2107665"/>
            <a:ext cx="3261675" cy="3417920"/>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2499044" y="2107665"/>
            <a:ext cx="3261675" cy="3417920"/>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449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2050605"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0" y="2732489"/>
            <a:ext cx="2050605"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6" name="Picture Placeholder 7"/>
          <p:cNvSpPr>
            <a:spLocks noGrp="1"/>
          </p:cNvSpPr>
          <p:nvPr>
            <p:ph type="pic" sz="quarter" idx="14"/>
          </p:nvPr>
        </p:nvSpPr>
        <p:spPr>
          <a:xfrm>
            <a:off x="4078884"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0" name="Picture Placeholder 7"/>
          <p:cNvSpPr>
            <a:spLocks noGrp="1"/>
          </p:cNvSpPr>
          <p:nvPr>
            <p:ph type="pic" sz="quarter" idx="15"/>
          </p:nvPr>
        </p:nvSpPr>
        <p:spPr>
          <a:xfrm>
            <a:off x="6107163"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1" name="Picture Placeholder 7"/>
          <p:cNvSpPr>
            <a:spLocks noGrp="1"/>
          </p:cNvSpPr>
          <p:nvPr>
            <p:ph type="pic" sz="quarter" idx="16"/>
          </p:nvPr>
        </p:nvSpPr>
        <p:spPr>
          <a:xfrm>
            <a:off x="8135442"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
        <p:nvSpPr>
          <p:cNvPr id="13" name="Picture Placeholder 7"/>
          <p:cNvSpPr>
            <a:spLocks noGrp="1"/>
          </p:cNvSpPr>
          <p:nvPr>
            <p:ph type="pic" sz="quarter" idx="17"/>
          </p:nvPr>
        </p:nvSpPr>
        <p:spPr>
          <a:xfrm>
            <a:off x="10163721" y="2732489"/>
            <a:ext cx="2028279" cy="2212848"/>
          </a:xfrm>
          <a:prstGeom prst="rect">
            <a:avLst/>
          </a:prstGeom>
          <a:solidFill>
            <a:srgbClr val="D9D9D9"/>
          </a:solid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15786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0" grpId="0" animBg="1"/>
      <p:bldP spid="11" grpId="0" animBg="1"/>
      <p:bldP spid="13"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9" name="Picture Placeholder 7"/>
          <p:cNvSpPr>
            <a:spLocks noGrp="1"/>
          </p:cNvSpPr>
          <p:nvPr>
            <p:ph type="pic" sz="quarter" idx="13"/>
          </p:nvPr>
        </p:nvSpPr>
        <p:spPr>
          <a:xfrm>
            <a:off x="0" y="2014032"/>
            <a:ext cx="2050605"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6" name="Picture Placeholder 7"/>
          <p:cNvSpPr>
            <a:spLocks noGrp="1"/>
          </p:cNvSpPr>
          <p:nvPr>
            <p:ph type="pic" sz="quarter" idx="14"/>
          </p:nvPr>
        </p:nvSpPr>
        <p:spPr>
          <a:xfrm>
            <a:off x="4078884" y="20140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1" name="Picture Placeholder 7"/>
          <p:cNvSpPr>
            <a:spLocks noGrp="1"/>
          </p:cNvSpPr>
          <p:nvPr>
            <p:ph type="pic" sz="quarter" idx="16"/>
          </p:nvPr>
        </p:nvSpPr>
        <p:spPr>
          <a:xfrm>
            <a:off x="8135442" y="20140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2" name="Picture Placeholder 7"/>
          <p:cNvSpPr>
            <a:spLocks noGrp="1"/>
          </p:cNvSpPr>
          <p:nvPr>
            <p:ph type="pic" sz="quarter" idx="18"/>
          </p:nvPr>
        </p:nvSpPr>
        <p:spPr>
          <a:xfrm>
            <a:off x="2050605"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6" name="Picture Placeholder 7"/>
          <p:cNvSpPr>
            <a:spLocks noGrp="1"/>
          </p:cNvSpPr>
          <p:nvPr>
            <p:ph type="pic" sz="quarter" idx="21"/>
          </p:nvPr>
        </p:nvSpPr>
        <p:spPr>
          <a:xfrm>
            <a:off x="6107163"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
        <p:nvSpPr>
          <p:cNvPr id="18" name="Picture Placeholder 7"/>
          <p:cNvSpPr>
            <a:spLocks noGrp="1"/>
          </p:cNvSpPr>
          <p:nvPr>
            <p:ph type="pic" sz="quarter" idx="23"/>
          </p:nvPr>
        </p:nvSpPr>
        <p:spPr>
          <a:xfrm>
            <a:off x="10163721" y="3842832"/>
            <a:ext cx="2028279" cy="1828800"/>
          </a:xfrm>
          <a:prstGeom prst="rect">
            <a:avLst/>
          </a:prstGeom>
          <a:solidFill>
            <a:srgbClr val="D9D9D9"/>
          </a:solidFill>
          <a:ln w="25400">
            <a:noFill/>
          </a:ln>
        </p:spPr>
        <p:txBody>
          <a:bodyPr/>
          <a:lstStyle>
            <a:lvl1pPr marL="0" indent="0" algn="ctr">
              <a:buNone/>
              <a:defRPr sz="1600"/>
            </a:lvl1pPr>
          </a:lstStyle>
          <a:p>
            <a:endParaRPr lang="en-US"/>
          </a:p>
        </p:txBody>
      </p:sp>
    </p:spTree>
    <p:extLst>
      <p:ext uri="{BB962C8B-B14F-4D97-AF65-F5344CB8AC3E}">
        <p14:creationId xmlns:p14="http://schemas.microsoft.com/office/powerpoint/2010/main" val="33097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animBg="1"/>
      <p:bldP spid="12" grpId="0" animBg="1"/>
      <p:bldP spid="16" grpId="0" animBg="1"/>
      <p:bldP spid="18"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8" name="Picture Placeholder 7"/>
          <p:cNvSpPr>
            <a:spLocks noGrp="1"/>
          </p:cNvSpPr>
          <p:nvPr>
            <p:ph type="pic" sz="quarter" idx="12"/>
          </p:nvPr>
        </p:nvSpPr>
        <p:spPr>
          <a:xfrm>
            <a:off x="3938966" y="2672806"/>
            <a:ext cx="1833471" cy="2055949"/>
          </a:xfrm>
          <a:prstGeom prst="rect">
            <a:avLst/>
          </a:prstGeom>
          <a:solidFill>
            <a:srgbClr val="D9D9D9"/>
          </a:solidFill>
          <a:ln w="25400">
            <a:solidFill>
              <a:schemeClr val="accent2"/>
            </a:solidFill>
          </a:ln>
        </p:spPr>
        <p:txBody>
          <a:bodyPr/>
          <a:lstStyle>
            <a:lvl1pPr marL="0" indent="0" algn="ctr">
              <a:buNone/>
              <a:defRPr sz="1600"/>
            </a:lvl1pPr>
          </a:lstStyle>
          <a:p>
            <a:endParaRPr lang="en-US"/>
          </a:p>
        </p:txBody>
      </p:sp>
      <p:sp>
        <p:nvSpPr>
          <p:cNvPr id="9" name="Picture Placeholder 7"/>
          <p:cNvSpPr>
            <a:spLocks noGrp="1"/>
          </p:cNvSpPr>
          <p:nvPr>
            <p:ph type="pic" sz="quarter" idx="13"/>
          </p:nvPr>
        </p:nvSpPr>
        <p:spPr>
          <a:xfrm>
            <a:off x="1432244" y="2672806"/>
            <a:ext cx="1833471" cy="2055949"/>
          </a:xfrm>
          <a:prstGeom prst="rect">
            <a:avLst/>
          </a:prstGeom>
          <a:solidFill>
            <a:srgbClr val="D9D9D9"/>
          </a:solidFill>
          <a:ln w="25400">
            <a:solidFill>
              <a:schemeClr val="accent1"/>
            </a:solidFill>
          </a:ln>
        </p:spPr>
        <p:txBody>
          <a:bodyPr/>
          <a:lstStyle>
            <a:lvl1pPr marL="0" indent="0" algn="ctr">
              <a:buNone/>
              <a:defRPr sz="1600"/>
            </a:lvl1pPr>
          </a:lstStyle>
          <a:p>
            <a:endParaRPr lang="en-US"/>
          </a:p>
        </p:txBody>
      </p:sp>
      <p:sp>
        <p:nvSpPr>
          <p:cNvPr id="10" name="Picture Placeholder 7"/>
          <p:cNvSpPr>
            <a:spLocks noGrp="1"/>
          </p:cNvSpPr>
          <p:nvPr>
            <p:ph type="pic" sz="quarter" idx="14"/>
          </p:nvPr>
        </p:nvSpPr>
        <p:spPr>
          <a:xfrm>
            <a:off x="6445688" y="2672806"/>
            <a:ext cx="1833471" cy="2055949"/>
          </a:xfrm>
          <a:prstGeom prst="rect">
            <a:avLst/>
          </a:prstGeom>
          <a:solidFill>
            <a:srgbClr val="D9D9D9"/>
          </a:solidFill>
          <a:ln w="25400">
            <a:solidFill>
              <a:schemeClr val="accent3"/>
            </a:solidFill>
          </a:ln>
        </p:spPr>
        <p:txBody>
          <a:bodyPr/>
          <a:lstStyle>
            <a:lvl1pPr marL="0" indent="0" algn="ctr">
              <a:buNone/>
              <a:defRPr sz="1600"/>
            </a:lvl1pPr>
          </a:lstStyle>
          <a:p>
            <a:endParaRPr lang="en-US"/>
          </a:p>
        </p:txBody>
      </p:sp>
      <p:sp>
        <p:nvSpPr>
          <p:cNvPr id="11" name="Picture Placeholder 7"/>
          <p:cNvSpPr>
            <a:spLocks noGrp="1"/>
          </p:cNvSpPr>
          <p:nvPr>
            <p:ph type="pic" sz="quarter" idx="15"/>
          </p:nvPr>
        </p:nvSpPr>
        <p:spPr>
          <a:xfrm>
            <a:off x="8952410" y="2672806"/>
            <a:ext cx="1833471" cy="2055949"/>
          </a:xfrm>
          <a:prstGeom prst="rect">
            <a:avLst/>
          </a:prstGeom>
          <a:solidFill>
            <a:srgbClr val="D9D9D9"/>
          </a:solidFill>
          <a:ln w="25400">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27643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0" y="4741863"/>
            <a:ext cx="12192000" cy="2116137"/>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18058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0" y="1917700"/>
            <a:ext cx="12192000" cy="2403475"/>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41422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General slide">
    <p:spTree>
      <p:nvGrpSpPr>
        <p:cNvPr id="1" name=""/>
        <p:cNvGrpSpPr/>
        <p:nvPr/>
      </p:nvGrpSpPr>
      <p:grpSpPr>
        <a:xfrm>
          <a:off x="0" y="0"/>
          <a:ext cx="0" cy="0"/>
          <a:chOff x="0" y="0"/>
          <a:chExt cx="0" cy="0"/>
        </a:xfrm>
      </p:grpSpPr>
      <p:sp>
        <p:nvSpPr>
          <p:cNvPr id="13" name="Picture Placeholder 4"/>
          <p:cNvSpPr>
            <a:spLocks noGrp="1"/>
          </p:cNvSpPr>
          <p:nvPr>
            <p:ph type="pic" sz="quarter" idx="14"/>
          </p:nvPr>
        </p:nvSpPr>
        <p:spPr>
          <a:xfrm>
            <a:off x="6966857" y="2517244"/>
            <a:ext cx="1958128" cy="2577591"/>
          </a:xfrm>
          <a:prstGeom prst="rect">
            <a:avLst/>
          </a:prstGeom>
          <a:solidFill>
            <a:srgbClr val="D9D9D9"/>
          </a:solidFill>
        </p:spPr>
        <p:txBody>
          <a:bodyPr/>
          <a:lstStyle>
            <a:lvl1pPr marL="0" indent="0" algn="ctr">
              <a:buNone/>
              <a:defRPr sz="1600"/>
            </a:lvl1pPr>
          </a:lstStyle>
          <a:p>
            <a:endParaRPr lang="en-US"/>
          </a:p>
        </p:txBody>
      </p:sp>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10" name="Picture Placeholder 4"/>
          <p:cNvSpPr>
            <a:spLocks noGrp="1"/>
          </p:cNvSpPr>
          <p:nvPr>
            <p:ph type="pic" sz="quarter" idx="13"/>
          </p:nvPr>
        </p:nvSpPr>
        <p:spPr>
          <a:xfrm>
            <a:off x="3293140" y="2517244"/>
            <a:ext cx="1958128" cy="2577591"/>
          </a:xfrm>
          <a:prstGeom prst="rect">
            <a:avLst/>
          </a:prstGeom>
          <a:solidFill>
            <a:srgbClr val="D9D9D9"/>
          </a:solidFill>
        </p:spPr>
        <p:txBody>
          <a:bodyPr/>
          <a:lstStyle>
            <a:lvl1pPr marL="0" indent="0" algn="ctr">
              <a:buNone/>
              <a:defRPr sz="1600"/>
            </a:lvl1pPr>
          </a:lstStyle>
          <a:p>
            <a:endParaRPr lang="en-US"/>
          </a:p>
        </p:txBody>
      </p:sp>
      <p:sp>
        <p:nvSpPr>
          <p:cNvPr id="12" name="Picture Placeholder 4"/>
          <p:cNvSpPr>
            <a:spLocks noGrp="1"/>
          </p:cNvSpPr>
          <p:nvPr>
            <p:ph type="pic" sz="quarter" idx="12"/>
          </p:nvPr>
        </p:nvSpPr>
        <p:spPr>
          <a:xfrm>
            <a:off x="4938745" y="2217760"/>
            <a:ext cx="2350330" cy="3151074"/>
          </a:xfrm>
          <a:prstGeom prst="rect">
            <a:avLst/>
          </a:prstGeom>
          <a:solidFill>
            <a:srgbClr val="D9D9D9"/>
          </a:solidFill>
        </p:spPr>
        <p:txBody>
          <a:bodyPr/>
          <a:lstStyle>
            <a:lvl1pPr marL="0" indent="0" algn="ctr">
              <a:buNone/>
              <a:defRPr sz="1600"/>
            </a:lvl1pPr>
          </a:lstStyle>
          <a:p>
            <a:endParaRPr lang="en-US"/>
          </a:p>
        </p:txBody>
      </p:sp>
    </p:spTree>
    <p:extLst>
      <p:ext uri="{BB962C8B-B14F-4D97-AF65-F5344CB8AC3E}">
        <p14:creationId xmlns:p14="http://schemas.microsoft.com/office/powerpoint/2010/main" val="2878917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838200"/>
            <a:ext cx="10058399" cy="508861"/>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4" name="Picture Placeholder 3"/>
          <p:cNvSpPr>
            <a:spLocks noGrp="1"/>
          </p:cNvSpPr>
          <p:nvPr>
            <p:ph type="pic" sz="quarter" idx="12"/>
          </p:nvPr>
        </p:nvSpPr>
        <p:spPr>
          <a:xfrm>
            <a:off x="0" y="2433485"/>
            <a:ext cx="12192000" cy="2920078"/>
          </a:xfrm>
          <a:prstGeom prst="rect">
            <a:avLst/>
          </a:prstGeom>
          <a:solidFill>
            <a:srgbClr val="D9D9D9"/>
          </a:solidFill>
        </p:spPr>
        <p:txBody>
          <a:bodyPr/>
          <a:lstStyle>
            <a:lvl1pPr marL="0" indent="0" algn="ctr">
              <a:buNone/>
              <a:defRPr sz="1800"/>
            </a:lvl1pPr>
          </a:lstStyle>
          <a:p>
            <a:endParaRPr lang="en-US"/>
          </a:p>
        </p:txBody>
      </p:sp>
    </p:spTree>
    <p:extLst>
      <p:ext uri="{BB962C8B-B14F-4D97-AF65-F5344CB8AC3E}">
        <p14:creationId xmlns:p14="http://schemas.microsoft.com/office/powerpoint/2010/main" val="2042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403062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FF6400"/>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20911735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3A3838"/>
        </a:solidFill>
        <a:effectLst/>
      </p:bgPr>
    </p:bg>
    <p:spTree>
      <p:nvGrpSpPr>
        <p:cNvPr id="1" name=""/>
        <p:cNvGrpSpPr/>
        <p:nvPr/>
      </p:nvGrpSpPr>
      <p:grpSpPr>
        <a:xfrm>
          <a:off x="0" y="0"/>
          <a:ext cx="0" cy="0"/>
          <a:chOff x="0" y="0"/>
          <a:chExt cx="0" cy="0"/>
        </a:xfrm>
      </p:grpSpPr>
      <p:sp>
        <p:nvSpPr>
          <p:cNvPr id="3" name="Rectangle 2"/>
          <p:cNvSpPr/>
          <p:nvPr userDrawn="1"/>
        </p:nvSpPr>
        <p:spPr>
          <a:xfrm>
            <a:off x="11125200" y="0"/>
            <a:ext cx="10668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userDrawn="1"/>
        </p:nvSpPr>
        <p:spPr>
          <a:xfrm>
            <a:off x="0" y="6019800"/>
            <a:ext cx="12192000" cy="8382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 Placeholder 2"/>
          <p:cNvSpPr>
            <a:spLocks noGrp="1"/>
          </p:cNvSpPr>
          <p:nvPr>
            <p:ph type="body" sz="quarter" idx="11"/>
          </p:nvPr>
        </p:nvSpPr>
        <p:spPr>
          <a:xfrm>
            <a:off x="1066800" y="838200"/>
            <a:ext cx="10058399" cy="508861"/>
          </a:xfrm>
          <a:prstGeom prst="rect">
            <a:avLst/>
          </a:prstGeom>
        </p:spPr>
        <p:txBody>
          <a:bodyPr anchor="ctr"/>
          <a:lstStyle>
            <a:lvl1pPr marL="0" indent="0" algn="ctr">
              <a:buNone/>
              <a:defRPr sz="3600">
                <a:solidFill>
                  <a:srgbClr val="FF6400"/>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ext Placeholder 6"/>
          <p:cNvSpPr>
            <a:spLocks noGrp="1"/>
          </p:cNvSpPr>
          <p:nvPr>
            <p:ph type="body" sz="quarter" idx="12"/>
          </p:nvPr>
        </p:nvSpPr>
        <p:spPr>
          <a:xfrm>
            <a:off x="1066800" y="1347650"/>
            <a:ext cx="10058399" cy="253140"/>
          </a:xfrm>
          <a:prstGeom prst="rect">
            <a:avLst/>
          </a:prstGeom>
        </p:spPr>
        <p:txBody>
          <a:bodyPr/>
          <a:lstStyle>
            <a:lvl1pPr marL="0" indent="0" algn="ctr">
              <a:buNone/>
              <a:defRPr sz="1600" b="0">
                <a:solidFill>
                  <a:srgbClr val="FF6400"/>
                </a:solidFill>
                <a:latin typeface="+mn-lt"/>
              </a:defRPr>
            </a:lvl1pPr>
          </a:lstStyle>
          <a:p>
            <a:pPr lvl="0"/>
            <a:r>
              <a:rPr lang="en-US" dirty="0" smtClean="0"/>
              <a:t>Click to edit Master text styles</a:t>
            </a:r>
          </a:p>
        </p:txBody>
      </p:sp>
      <p:sp>
        <p:nvSpPr>
          <p:cNvPr id="7" name="Picture Placeholder 6"/>
          <p:cNvSpPr>
            <a:spLocks noGrp="1"/>
          </p:cNvSpPr>
          <p:nvPr>
            <p:ph type="pic" sz="quarter" idx="13"/>
          </p:nvPr>
        </p:nvSpPr>
        <p:spPr>
          <a:xfrm>
            <a:off x="1533525" y="2049463"/>
            <a:ext cx="4527550" cy="3554412"/>
          </a:xfrm>
          <a:prstGeom prst="rect">
            <a:avLst/>
          </a:prstGeom>
          <a:solidFill>
            <a:srgbClr val="D9D9D9"/>
          </a:solidFill>
        </p:spPr>
        <p:txBody>
          <a:bodyPr/>
          <a:lstStyle>
            <a:lvl1pPr marL="0" indent="0" algn="ctr">
              <a:buNone/>
              <a:defRPr sz="1400"/>
            </a:lvl1pPr>
          </a:lstStyle>
          <a:p>
            <a:endParaRPr lang="en-US"/>
          </a:p>
        </p:txBody>
      </p:sp>
    </p:spTree>
    <p:extLst>
      <p:ext uri="{BB962C8B-B14F-4D97-AF65-F5344CB8AC3E}">
        <p14:creationId xmlns:p14="http://schemas.microsoft.com/office/powerpoint/2010/main" val="2720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Rectangle 2"/>
          <p:cNvSpPr/>
          <p:nvPr userDrawn="1"/>
        </p:nvSpPr>
        <p:spPr>
          <a:xfrm>
            <a:off x="1066800" y="6141902"/>
            <a:ext cx="10058400" cy="698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38453909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125200" y="0"/>
            <a:ext cx="1066799"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 name="Rectangle 4"/>
          <p:cNvSpPr/>
          <p:nvPr userDrawn="1"/>
        </p:nvSpPr>
        <p:spPr>
          <a:xfrm>
            <a:off x="1066800" y="6141902"/>
            <a:ext cx="1005840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128654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Rectangle 2"/>
          <p:cNvSpPr/>
          <p:nvPr userDrawn="1"/>
        </p:nvSpPr>
        <p:spPr>
          <a:xfrm>
            <a:off x="1066800" y="6141902"/>
            <a:ext cx="10058400" cy="69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712726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4"/>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Rectangle 2"/>
          <p:cNvSpPr/>
          <p:nvPr userDrawn="1"/>
        </p:nvSpPr>
        <p:spPr>
          <a:xfrm>
            <a:off x="1066800" y="6141902"/>
            <a:ext cx="10058400" cy="698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2378367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11125200" y="0"/>
            <a:ext cx="1066799" cy="698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Rectangle 2"/>
          <p:cNvSpPr/>
          <p:nvPr userDrawn="1"/>
        </p:nvSpPr>
        <p:spPr>
          <a:xfrm>
            <a:off x="1066800" y="6141902"/>
            <a:ext cx="10058400" cy="698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1033904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2BEBC-EDF3-41D2-80AE-8084651E3EA8}" type="datetimeFigureOut">
              <a:rPr lang="en-CA" smtClean="0">
                <a:solidFill>
                  <a:prstClr val="black"/>
                </a:solidFill>
              </a:rPr>
              <a:pPr/>
              <a:t>2018-03-29</a:t>
            </a:fld>
            <a:endParaRPr lang="en-CA">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D49DBD-A386-47AB-8582-AC142DB5C3EF}"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525127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theme" Target="../theme/theme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image" Target="../media/image1.png"/><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theme" Target="../theme/theme3.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1428468" y="-1"/>
            <a:ext cx="484632" cy="484632"/>
          </a:xfrm>
          <a:prstGeom prst="rect">
            <a:avLst/>
          </a:prstGeom>
          <a:solidFill>
            <a:srgbClr val="00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428468" y="505095"/>
            <a:ext cx="484632" cy="69671"/>
          </a:xfrm>
          <a:prstGeom prst="rect">
            <a:avLst/>
          </a:prstGeom>
          <a:solidFill>
            <a:srgbClr val="FF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8"/>
          <p:cNvSpPr txBox="1">
            <a:spLocks/>
          </p:cNvSpPr>
          <p:nvPr userDrawn="1"/>
        </p:nvSpPr>
        <p:spPr>
          <a:xfrm>
            <a:off x="11308082" y="11977"/>
            <a:ext cx="725405" cy="470262"/>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1050" smtClean="0">
                <a:solidFill>
                  <a:schemeClr val="bg1"/>
                </a:solidFill>
              </a:rPr>
              <a:pPr algn="ctr"/>
              <a:t>‹#›</a:t>
            </a:fld>
            <a:endParaRPr lang="en-US" sz="1100" dirty="0">
              <a:solidFill>
                <a:schemeClr val="bg1"/>
              </a:solidFill>
            </a:endParaRPr>
          </a:p>
        </p:txBody>
      </p:sp>
      <p:pic>
        <p:nvPicPr>
          <p:cNvPr id="4" name="Picture 3"/>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a:xfrm>
            <a:off x="716890" y="6136685"/>
            <a:ext cx="3588111" cy="674289"/>
          </a:xfrm>
          <a:prstGeom prst="rect">
            <a:avLst/>
          </a:prstGeom>
        </p:spPr>
      </p:pic>
      <p:sp>
        <p:nvSpPr>
          <p:cNvPr id="6" name="Rectangle 5"/>
          <p:cNvSpPr/>
          <p:nvPr userDrawn="1"/>
        </p:nvSpPr>
        <p:spPr>
          <a:xfrm>
            <a:off x="5004180" y="6540346"/>
            <a:ext cx="3230372" cy="246221"/>
          </a:xfrm>
          <a:prstGeom prst="rect">
            <a:avLst/>
          </a:prstGeom>
        </p:spPr>
        <p:txBody>
          <a:bodyPr wrap="none">
            <a:spAutoFit/>
          </a:bodyPr>
          <a:lstStyle/>
          <a:p>
            <a:r>
              <a:rPr lang="en-US" sz="1000" dirty="0">
                <a:solidFill>
                  <a:srgbClr val="000000"/>
                </a:solidFill>
                <a:cs typeface="Arial" pitchFamily="34" charset="0"/>
              </a:rPr>
              <a:t>©2016 Process Renewal Group. All Rights Reserved</a:t>
            </a:r>
            <a:endParaRPr lang="en-US" sz="2800" dirty="0">
              <a:solidFill>
                <a:srgbClr val="000000"/>
              </a:solidFill>
              <a:latin typeface="Times" pitchFamily="18" charset="0"/>
              <a:cs typeface="Arial" pitchFamily="34" charset="0"/>
            </a:endParaRPr>
          </a:p>
        </p:txBody>
      </p:sp>
      <p:sp>
        <p:nvSpPr>
          <p:cNvPr id="7" name="TextBox 6"/>
          <p:cNvSpPr txBox="1"/>
          <p:nvPr userDrawn="1"/>
        </p:nvSpPr>
        <p:spPr>
          <a:xfrm>
            <a:off x="8933732" y="6304552"/>
            <a:ext cx="2745047" cy="338554"/>
          </a:xfrm>
          <a:prstGeom prst="rect">
            <a:avLst/>
          </a:prstGeom>
          <a:noFill/>
        </p:spPr>
        <p:txBody>
          <a:bodyPr wrap="none" rtlCol="0">
            <a:spAutoFit/>
          </a:bodyPr>
          <a:lstStyle/>
          <a:p>
            <a:pPr algn="r"/>
            <a:r>
              <a:rPr lang="en-CA" sz="1600" b="1" dirty="0">
                <a:solidFill>
                  <a:srgbClr val="006767"/>
                </a:solidFill>
              </a:rPr>
              <a:t>www.processrenewal.com</a:t>
            </a:r>
          </a:p>
        </p:txBody>
      </p:sp>
    </p:spTree>
    <p:extLst>
      <p:ext uri="{BB962C8B-B14F-4D97-AF65-F5344CB8AC3E}">
        <p14:creationId xmlns:p14="http://schemas.microsoft.com/office/powerpoint/2010/main" val="1434673962"/>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59" r:id="rId3"/>
    <p:sldLayoutId id="2147483722" r:id="rId4"/>
    <p:sldLayoutId id="2147483707"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08" r:id="rId18"/>
    <p:sldLayoutId id="2147483706" r:id="rId19"/>
    <p:sldLayoutId id="2147483705" r:id="rId20"/>
    <p:sldLayoutId id="2147483696" r:id="rId21"/>
    <p:sldLayoutId id="2147483693" r:id="rId22"/>
    <p:sldLayoutId id="2147483694" r:id="rId23"/>
    <p:sldLayoutId id="2147483688" r:id="rId24"/>
    <p:sldLayoutId id="2147483702" r:id="rId25"/>
    <p:sldLayoutId id="2147483703" r:id="rId26"/>
    <p:sldLayoutId id="2147483704" r:id="rId27"/>
    <p:sldLayoutId id="2147483690" r:id="rId28"/>
    <p:sldLayoutId id="2147483691" r:id="rId29"/>
    <p:sldLayoutId id="2147483689" r:id="rId30"/>
    <p:sldLayoutId id="2147483697" r:id="rId31"/>
    <p:sldLayoutId id="2147483698" r:id="rId32"/>
    <p:sldLayoutId id="2147483699" r:id="rId33"/>
    <p:sldLayoutId id="2147483700" r:id="rId34"/>
    <p:sldLayoutId id="2147483701" r:id="rId35"/>
    <p:sldLayoutId id="2147483692" r:id="rId36"/>
    <p:sldLayoutId id="2147483687" r:id="rId37"/>
    <p:sldLayoutId id="2147483684" r:id="rId38"/>
    <p:sldLayoutId id="2147483686" r:id="rId39"/>
    <p:sldLayoutId id="2147483681" r:id="rId40"/>
    <p:sldLayoutId id="2147483695" r:id="rId41"/>
    <p:sldLayoutId id="2147483721" r:id="rId42"/>
    <p:sldLayoutId id="2147483674" r:id="rId43"/>
    <p:sldLayoutId id="2147483675" r:id="rId44"/>
    <p:sldLayoutId id="2147483676" r:id="rId45"/>
    <p:sldLayoutId id="2147483677" r:id="rId46"/>
    <p:sldLayoutId id="2147483678" r:id="rId47"/>
    <p:sldLayoutId id="2147483822" r:id="rId48"/>
    <p:sldLayoutId id="2147483823" r:id="rId49"/>
    <p:sldLayoutId id="2147483824" r:id="rId50"/>
    <p:sldLayoutId id="2147483853"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72" userDrawn="1">
          <p15:clr>
            <a:srgbClr val="F26B43"/>
          </p15:clr>
        </p15:guide>
        <p15:guide id="2" pos="7008" userDrawn="1">
          <p15:clr>
            <a:srgbClr val="F26B43"/>
          </p15:clr>
        </p15:guide>
        <p15:guide id="3" orient="horz" pos="3792" userDrawn="1">
          <p15:clr>
            <a:srgbClr val="F26B43"/>
          </p15:clr>
        </p15:guide>
        <p15:guide id="4" orient="horz" pos="528" userDrawn="1">
          <p15:clr>
            <a:srgbClr val="F26B43"/>
          </p15:clr>
        </p15:guide>
        <p15:guide id="5"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1428468" y="-1"/>
            <a:ext cx="484632" cy="484632"/>
          </a:xfrm>
          <a:prstGeom prst="rect">
            <a:avLst/>
          </a:prstGeom>
          <a:solidFill>
            <a:srgbClr val="00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1428468" y="505095"/>
            <a:ext cx="484632" cy="69671"/>
          </a:xfrm>
          <a:prstGeom prst="rect">
            <a:avLst/>
          </a:prstGeom>
          <a:solidFill>
            <a:srgbClr val="FF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Slide Number Placeholder 8"/>
          <p:cNvSpPr txBox="1">
            <a:spLocks/>
          </p:cNvSpPr>
          <p:nvPr userDrawn="1"/>
        </p:nvSpPr>
        <p:spPr>
          <a:xfrm>
            <a:off x="11308082" y="11977"/>
            <a:ext cx="725405" cy="470262"/>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1050" smtClean="0">
                <a:solidFill>
                  <a:srgbClr val="FFFFFF"/>
                </a:solidFill>
              </a:rPr>
              <a:pPr algn="ctr"/>
              <a:t>‹#›</a:t>
            </a:fld>
            <a:endParaRPr lang="en-US" sz="1100" dirty="0">
              <a:solidFill>
                <a:srgbClr val="FFFFFF"/>
              </a:solidFill>
            </a:endParaRPr>
          </a:p>
        </p:txBody>
      </p:sp>
      <p:pic>
        <p:nvPicPr>
          <p:cNvPr id="4" name="Picture 3"/>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716890" y="6136685"/>
            <a:ext cx="3588111" cy="674289"/>
          </a:xfrm>
          <a:prstGeom prst="rect">
            <a:avLst/>
          </a:prstGeom>
        </p:spPr>
      </p:pic>
      <p:sp>
        <p:nvSpPr>
          <p:cNvPr id="2" name="TextBox 1"/>
          <p:cNvSpPr txBox="1"/>
          <p:nvPr userDrawn="1"/>
        </p:nvSpPr>
        <p:spPr>
          <a:xfrm>
            <a:off x="9272049" y="6304552"/>
            <a:ext cx="2745047" cy="338554"/>
          </a:xfrm>
          <a:prstGeom prst="rect">
            <a:avLst/>
          </a:prstGeom>
          <a:noFill/>
        </p:spPr>
        <p:txBody>
          <a:bodyPr wrap="none" rtlCol="0">
            <a:spAutoFit/>
          </a:bodyPr>
          <a:lstStyle/>
          <a:p>
            <a:pPr algn="r"/>
            <a:r>
              <a:rPr lang="en-CA" sz="1600" b="1" dirty="0" smtClean="0">
                <a:solidFill>
                  <a:srgbClr val="006767"/>
                </a:solidFill>
              </a:rPr>
              <a:t>www.processrenewal.com</a:t>
            </a:r>
            <a:endParaRPr lang="en-CA" sz="1600" b="1" dirty="0">
              <a:solidFill>
                <a:srgbClr val="006767"/>
              </a:solidFill>
            </a:endParaRPr>
          </a:p>
        </p:txBody>
      </p:sp>
    </p:spTree>
    <p:extLst>
      <p:ext uri="{BB962C8B-B14F-4D97-AF65-F5344CB8AC3E}">
        <p14:creationId xmlns:p14="http://schemas.microsoft.com/office/powerpoint/2010/main" val="38090616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816" r:id="rId42"/>
    <p:sldLayoutId id="2147483817" r:id="rId43"/>
    <p:sldLayoutId id="2147483818" r:id="rId44"/>
    <p:sldLayoutId id="2147483819" r:id="rId45"/>
    <p:sldLayoutId id="2147483820" r:id="rId46"/>
    <p:sldLayoutId id="2147483821" r:id="rId47"/>
    <p:sldLayoutId id="2147483825" r:id="rId48"/>
    <p:sldLayoutId id="2147483854"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72">
          <p15:clr>
            <a:srgbClr val="F26B43"/>
          </p15:clr>
        </p15:guide>
        <p15:guide id="2" pos="7008">
          <p15:clr>
            <a:srgbClr val="F26B43"/>
          </p15:clr>
        </p15:guide>
        <p15:guide id="3" orient="horz" pos="3792">
          <p15:clr>
            <a:srgbClr val="F26B43"/>
          </p15:clr>
        </p15:guide>
        <p15:guide id="4" orient="horz" pos="528">
          <p15:clr>
            <a:srgbClr val="F26B43"/>
          </p15:clr>
        </p15:guide>
        <p15:guide id="5"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8"/>
          <p:cNvSpPr txBox="1">
            <a:spLocks/>
          </p:cNvSpPr>
          <p:nvPr userDrawn="1"/>
        </p:nvSpPr>
        <p:spPr>
          <a:xfrm>
            <a:off x="11308082" y="11977"/>
            <a:ext cx="725405" cy="470262"/>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1050" smtClean="0">
                <a:solidFill>
                  <a:srgbClr val="FFFFFF"/>
                </a:solidFill>
              </a:rPr>
              <a:pPr algn="ctr"/>
              <a:t>‹#›</a:t>
            </a:fld>
            <a:endParaRPr lang="en-US" sz="1100" dirty="0">
              <a:solidFill>
                <a:srgbClr val="FFFFFF"/>
              </a:solidFill>
            </a:endParaRPr>
          </a:p>
        </p:txBody>
      </p:sp>
      <p:sp>
        <p:nvSpPr>
          <p:cNvPr id="7" name="Rectangle 2"/>
          <p:cNvSpPr/>
          <p:nvPr userDrawn="1"/>
        </p:nvSpPr>
        <p:spPr>
          <a:xfrm>
            <a:off x="11520981" y="-1"/>
            <a:ext cx="484632" cy="484632"/>
          </a:xfrm>
          <a:prstGeom prst="rect">
            <a:avLst/>
          </a:prstGeom>
          <a:solidFill>
            <a:srgbClr val="00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18"/>
          <p:cNvSpPr/>
          <p:nvPr userDrawn="1"/>
        </p:nvSpPr>
        <p:spPr>
          <a:xfrm>
            <a:off x="11520981" y="505095"/>
            <a:ext cx="484632" cy="69671"/>
          </a:xfrm>
          <a:prstGeom prst="rect">
            <a:avLst/>
          </a:prstGeom>
          <a:solidFill>
            <a:srgbClr val="FF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Slide Number Placeholder 8"/>
          <p:cNvSpPr txBox="1">
            <a:spLocks/>
          </p:cNvSpPr>
          <p:nvPr userDrawn="1"/>
        </p:nvSpPr>
        <p:spPr>
          <a:xfrm>
            <a:off x="11400595" y="11977"/>
            <a:ext cx="725405" cy="470262"/>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1050" smtClean="0">
                <a:solidFill>
                  <a:srgbClr val="FFFFFF"/>
                </a:solidFill>
              </a:rPr>
              <a:pPr algn="ctr"/>
              <a:t>‹#›</a:t>
            </a:fld>
            <a:endParaRPr lang="en-US" sz="1100" dirty="0">
              <a:solidFill>
                <a:srgbClr val="FFFFFF"/>
              </a:solidFill>
            </a:endParaRPr>
          </a:p>
        </p:txBody>
      </p:sp>
      <p:pic>
        <p:nvPicPr>
          <p:cNvPr id="13" name="Picture 3"/>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16890" y="6093368"/>
            <a:ext cx="3456000" cy="649462"/>
          </a:xfrm>
          <a:prstGeom prst="rect">
            <a:avLst/>
          </a:prstGeom>
        </p:spPr>
      </p:pic>
      <p:sp>
        <p:nvSpPr>
          <p:cNvPr id="10" name="Textfeld 6"/>
          <p:cNvSpPr txBox="1"/>
          <p:nvPr userDrawn="1"/>
        </p:nvSpPr>
        <p:spPr>
          <a:xfrm>
            <a:off x="1595500" y="6500373"/>
            <a:ext cx="2268252" cy="276999"/>
          </a:xfrm>
          <a:prstGeom prst="rect">
            <a:avLst/>
          </a:prstGeom>
          <a:noFill/>
        </p:spPr>
        <p:txBody>
          <a:bodyPr wrap="square" rtlCol="0">
            <a:spAutoFit/>
          </a:bodyPr>
          <a:lstStyle/>
          <a:p>
            <a:r>
              <a:rPr lang="de-DE" sz="1200" b="1" dirty="0">
                <a:solidFill>
                  <a:srgbClr val="344B4A">
                    <a:lumMod val="60000"/>
                    <a:lumOff val="40000"/>
                  </a:srgbClr>
                </a:solidFill>
              </a:rPr>
              <a:t>www.processrenewal.com</a:t>
            </a:r>
            <a:endParaRPr lang="en-US" sz="1200" b="1" dirty="0">
              <a:solidFill>
                <a:srgbClr val="344B4A">
                  <a:lumMod val="60000"/>
                  <a:lumOff val="40000"/>
                </a:srgbClr>
              </a:solidFill>
            </a:endParaRPr>
          </a:p>
        </p:txBody>
      </p:sp>
      <p:sp>
        <p:nvSpPr>
          <p:cNvPr id="11"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smtClean="0"/>
              <a:t>© Process Renewal Group 2017</a:t>
            </a:r>
            <a:endParaRPr lang="de-DE" dirty="0"/>
          </a:p>
        </p:txBody>
      </p:sp>
    </p:spTree>
    <p:extLst>
      <p:ext uri="{BB962C8B-B14F-4D97-AF65-F5344CB8AC3E}">
        <p14:creationId xmlns:p14="http://schemas.microsoft.com/office/powerpoint/2010/main" val="400190003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6" r:id="rId18"/>
    <p:sldLayoutId id="2147483847" r:id="rId19"/>
    <p:sldLayoutId id="2147483848" r:id="rId20"/>
    <p:sldLayoutId id="2147483849" r:id="rId21"/>
    <p:sldLayoutId id="2147483851" r:id="rId22"/>
    <p:sldLayoutId id="2147483852" r:id="rId2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672">
          <p15:clr>
            <a:srgbClr val="F26B43"/>
          </p15:clr>
        </p15:guide>
        <p15:guide id="4294967295" pos="7008">
          <p15:clr>
            <a:srgbClr val="F26B43"/>
          </p15:clr>
        </p15:guide>
        <p15:guide id="4294967295" orient="horz" pos="3792">
          <p15:clr>
            <a:srgbClr val="F26B43"/>
          </p15:clr>
        </p15:guide>
        <p15:guide id="4294967295" orient="horz" pos="528">
          <p15:clr>
            <a:srgbClr val="F26B43"/>
          </p15:clr>
        </p15:guide>
        <p15:guide id="4294967295"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967879"/>
            <a:ext cx="10058400" cy="664762"/>
          </a:xfrm>
        </p:spPr>
        <p:txBody>
          <a:bodyPr/>
          <a:lstStyle/>
          <a:p>
            <a:pPr algn="ctr"/>
            <a:r>
              <a:rPr lang="en-US" sz="4000" b="1" dirty="0" smtClean="0"/>
              <a:t>some </a:t>
            </a:r>
            <a:r>
              <a:rPr lang="en-US" sz="4000" b="1" dirty="0"/>
              <a:t>Process Tools </a:t>
            </a:r>
            <a:r>
              <a:rPr lang="en-US" sz="4000" b="1" dirty="0" smtClean="0"/>
              <a:t/>
            </a:r>
            <a:br>
              <a:rPr lang="en-US" sz="4000" b="1" dirty="0" smtClean="0"/>
            </a:br>
            <a:r>
              <a:rPr lang="en-US" sz="4000" b="1" dirty="0" smtClean="0"/>
              <a:t>for </a:t>
            </a:r>
            <a:r>
              <a:rPr lang="en-US" sz="4000" b="1" dirty="0"/>
              <a:t>Business </a:t>
            </a:r>
            <a:r>
              <a:rPr lang="en-US" sz="4000" b="1" dirty="0" smtClean="0"/>
              <a:t>Analysts, Architects and Project managers</a:t>
            </a:r>
            <a:endParaRPr lang="en-CA" sz="4000" b="1" dirty="0"/>
          </a:p>
        </p:txBody>
      </p:sp>
      <p:sp>
        <p:nvSpPr>
          <p:cNvPr id="4" name="Text Placeholder 20"/>
          <p:cNvSpPr txBox="1">
            <a:spLocks/>
          </p:cNvSpPr>
          <p:nvPr/>
        </p:nvSpPr>
        <p:spPr>
          <a:xfrm>
            <a:off x="1066801" y="4840714"/>
            <a:ext cx="4076699" cy="102076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rgbClr val="FF64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0000"/>
              </a:lnSpc>
              <a:spcBef>
                <a:spcPts val="300"/>
              </a:spcBef>
              <a:spcAft>
                <a:spcPts val="300"/>
              </a:spcAft>
            </a:pPr>
            <a:r>
              <a:rPr lang="en-US" sz="1600" dirty="0"/>
              <a:t>Roger T. Burlton, </a:t>
            </a:r>
            <a:r>
              <a:rPr lang="en-US" sz="1600" dirty="0" err="1"/>
              <a:t>P.Eng</a:t>
            </a:r>
            <a:r>
              <a:rPr lang="en-US" sz="1600" dirty="0"/>
              <a:t>. , CMC</a:t>
            </a:r>
          </a:p>
          <a:p>
            <a:pPr algn="l">
              <a:lnSpc>
                <a:spcPct val="80000"/>
              </a:lnSpc>
              <a:spcBef>
                <a:spcPts val="300"/>
              </a:spcBef>
              <a:spcAft>
                <a:spcPts val="300"/>
              </a:spcAft>
            </a:pPr>
            <a:r>
              <a:rPr lang="en-US" sz="1600" dirty="0"/>
              <a:t>+</a:t>
            </a:r>
            <a:r>
              <a:rPr lang="en-US" sz="1600" dirty="0" smtClean="0"/>
              <a:t>1-604-240-5436</a:t>
            </a:r>
          </a:p>
          <a:p>
            <a:pPr algn="l">
              <a:lnSpc>
                <a:spcPct val="80000"/>
              </a:lnSpc>
              <a:spcBef>
                <a:spcPts val="300"/>
              </a:spcBef>
              <a:spcAft>
                <a:spcPts val="300"/>
              </a:spcAft>
            </a:pPr>
            <a:r>
              <a:rPr lang="en-US" sz="1600" dirty="0"/>
              <a:t>Roger.burlton@processrenewal.com</a:t>
            </a:r>
          </a:p>
          <a:p>
            <a:pPr algn="l">
              <a:lnSpc>
                <a:spcPct val="80000"/>
              </a:lnSpc>
              <a:spcBef>
                <a:spcPts val="300"/>
              </a:spcBef>
              <a:spcAft>
                <a:spcPts val="300"/>
              </a:spcAft>
            </a:pPr>
            <a:r>
              <a:rPr lang="en-US" sz="1600" dirty="0"/>
              <a:t>Twitter: </a:t>
            </a:r>
            <a:r>
              <a:rPr lang="en-US" sz="1600" dirty="0" smtClean="0"/>
              <a:t>@</a:t>
            </a:r>
            <a:r>
              <a:rPr lang="en-US" sz="1600" dirty="0" err="1" smtClean="0"/>
              <a:t>RogerBurlton</a:t>
            </a:r>
            <a:endParaRPr lang="en-US" sz="1600" dirty="0"/>
          </a:p>
          <a:p>
            <a:pPr algn="l">
              <a:lnSpc>
                <a:spcPct val="80000"/>
              </a:lnSpc>
              <a:spcBef>
                <a:spcPts val="300"/>
              </a:spcBef>
              <a:spcAft>
                <a:spcPts val="300"/>
              </a:spcAft>
            </a:pPr>
            <a:r>
              <a:rPr lang="en-US" sz="1600" dirty="0" smtClean="0"/>
              <a:t>www.processrenewal.com</a:t>
            </a:r>
            <a:endParaRPr lang="en-US" sz="1600" dirty="0"/>
          </a:p>
        </p:txBody>
      </p:sp>
    </p:spTree>
    <p:extLst>
      <p:ext uri="{BB962C8B-B14F-4D97-AF65-F5344CB8AC3E}">
        <p14:creationId xmlns:p14="http://schemas.microsoft.com/office/powerpoint/2010/main" val="2501860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872924" y="637039"/>
            <a:ext cx="8458200" cy="703262"/>
          </a:xfrm>
          <a:prstGeom prst="rect">
            <a:avLst/>
          </a:prstGeom>
        </p:spPr>
        <p:txBody>
          <a:bodyPr anchor="ctr"/>
          <a:lstStyle/>
          <a:p>
            <a:pPr algn="ctr">
              <a:spcBef>
                <a:spcPts val="1000"/>
              </a:spcBef>
              <a:buFont typeface="Arial" panose="020B0604020202020204" pitchFamily="34" charset="0"/>
            </a:pPr>
            <a:r>
              <a:rPr lang="en-US" altLang="en-US" sz="3600" dirty="0">
                <a:solidFill>
                  <a:srgbClr val="006767"/>
                </a:solidFill>
                <a:ea typeface="+mn-ea"/>
                <a:cs typeface="+mn-cs"/>
              </a:rPr>
              <a:t>Consumer Financial Services Value Chain Process Architecture (value stream level</a:t>
            </a:r>
            <a:r>
              <a:rPr lang="en-US" altLang="en-US" sz="3600" dirty="0" smtClean="0">
                <a:solidFill>
                  <a:srgbClr val="006767"/>
                </a:solidFill>
                <a:ea typeface="+mn-ea"/>
                <a:cs typeface="+mn-cs"/>
              </a:rPr>
              <a:t>)</a:t>
            </a:r>
            <a:endParaRPr lang="en-US" altLang="en-US" sz="3600" dirty="0">
              <a:solidFill>
                <a:srgbClr val="006767"/>
              </a:solidFill>
              <a:ea typeface="+mn-ea"/>
              <a:cs typeface="+mn-cs"/>
            </a:endParaRPr>
          </a:p>
        </p:txBody>
      </p:sp>
      <p:pic>
        <p:nvPicPr>
          <p:cNvPr id="3" name="Picture 2"/>
          <p:cNvPicPr>
            <a:picLocks noChangeAspect="1"/>
          </p:cNvPicPr>
          <p:nvPr/>
        </p:nvPicPr>
        <p:blipFill>
          <a:blip r:embed="rId3"/>
          <a:stretch>
            <a:fillRect/>
          </a:stretch>
        </p:blipFill>
        <p:spPr>
          <a:xfrm>
            <a:off x="1160192" y="1568998"/>
            <a:ext cx="9871616" cy="4681332"/>
          </a:xfrm>
          <a:prstGeom prst="rect">
            <a:avLst/>
          </a:prstGeom>
        </p:spPr>
      </p:pic>
    </p:spTree>
    <p:extLst>
      <p:ext uri="{BB962C8B-B14F-4D97-AF65-F5344CB8AC3E}">
        <p14:creationId xmlns:p14="http://schemas.microsoft.com/office/powerpoint/2010/main" val="1980125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66800" y="368300"/>
            <a:ext cx="9347200" cy="671514"/>
          </a:xfrm>
        </p:spPr>
        <p:txBody>
          <a:bodyPr anchor="ctr"/>
          <a:lstStyle/>
          <a:p>
            <a:pPr algn="ctr"/>
            <a:r>
              <a:rPr lang="en-US" sz="3200" dirty="0">
                <a:solidFill>
                  <a:srgbClr val="006767"/>
                </a:solidFill>
                <a:ea typeface="+mn-ea"/>
                <a:cs typeface="+mn-cs"/>
              </a:rPr>
              <a:t>Six Sigma </a:t>
            </a:r>
            <a:r>
              <a:rPr lang="en-US" sz="3200" dirty="0" smtClean="0">
                <a:solidFill>
                  <a:srgbClr val="006767"/>
                </a:solidFill>
                <a:ea typeface="+mn-ea"/>
                <a:cs typeface="+mn-cs"/>
              </a:rPr>
              <a:t>Models </a:t>
            </a:r>
            <a:r>
              <a:rPr lang="en-US" sz="3200" dirty="0">
                <a:solidFill>
                  <a:srgbClr val="006767"/>
                </a:solidFill>
                <a:ea typeface="+mn-ea"/>
                <a:cs typeface="+mn-cs"/>
              </a:rPr>
              <a:t>(SIPOC): No longer sufficient</a:t>
            </a:r>
          </a:p>
        </p:txBody>
      </p:sp>
      <p:sp>
        <p:nvSpPr>
          <p:cNvPr id="86020" name="Text Box 18"/>
          <p:cNvSpPr txBox="1">
            <a:spLocks noChangeArrowheads="1"/>
          </p:cNvSpPr>
          <p:nvPr/>
        </p:nvSpPr>
        <p:spPr bwMode="auto">
          <a:xfrm>
            <a:off x="3154959" y="2551656"/>
            <a:ext cx="97142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b="0" dirty="0">
                <a:solidFill>
                  <a:prstClr val="black"/>
                </a:solidFill>
                <a:latin typeface="Calibri"/>
              </a:rPr>
              <a:t>Inputs</a:t>
            </a:r>
          </a:p>
        </p:txBody>
      </p:sp>
      <p:sp>
        <p:nvSpPr>
          <p:cNvPr id="86021" name="Text Box 19"/>
          <p:cNvSpPr txBox="1">
            <a:spLocks noChangeArrowheads="1"/>
          </p:cNvSpPr>
          <p:nvPr/>
        </p:nvSpPr>
        <p:spPr bwMode="auto">
          <a:xfrm>
            <a:off x="5480807" y="2578644"/>
            <a:ext cx="113319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b="0" dirty="0">
                <a:solidFill>
                  <a:prstClr val="black"/>
                </a:solidFill>
                <a:latin typeface="Calibri"/>
              </a:rPr>
              <a:t>Process</a:t>
            </a:r>
          </a:p>
        </p:txBody>
      </p:sp>
      <p:sp>
        <p:nvSpPr>
          <p:cNvPr id="86022" name="Text Box 20"/>
          <p:cNvSpPr txBox="1">
            <a:spLocks noChangeArrowheads="1"/>
          </p:cNvSpPr>
          <p:nvPr/>
        </p:nvSpPr>
        <p:spPr bwMode="auto">
          <a:xfrm>
            <a:off x="8057900" y="2564356"/>
            <a:ext cx="12006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b="0" dirty="0">
                <a:solidFill>
                  <a:prstClr val="black"/>
                </a:solidFill>
                <a:latin typeface="Calibri"/>
              </a:rPr>
              <a:t>Outputs</a:t>
            </a:r>
          </a:p>
        </p:txBody>
      </p:sp>
      <p:sp>
        <p:nvSpPr>
          <p:cNvPr id="86024" name="Text Box 24"/>
          <p:cNvSpPr txBox="1">
            <a:spLocks noChangeArrowheads="1"/>
          </p:cNvSpPr>
          <p:nvPr/>
        </p:nvSpPr>
        <p:spPr bwMode="auto">
          <a:xfrm>
            <a:off x="10036601" y="2559594"/>
            <a:ext cx="139615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b="0" dirty="0">
                <a:solidFill>
                  <a:prstClr val="black"/>
                </a:solidFill>
                <a:latin typeface="Calibri"/>
              </a:rPr>
              <a:t>Customer</a:t>
            </a:r>
          </a:p>
        </p:txBody>
      </p:sp>
      <p:sp>
        <p:nvSpPr>
          <p:cNvPr id="86026" name="Text Box 28"/>
          <p:cNvSpPr txBox="1">
            <a:spLocks noChangeArrowheads="1"/>
          </p:cNvSpPr>
          <p:nvPr/>
        </p:nvSpPr>
        <p:spPr bwMode="auto">
          <a:xfrm>
            <a:off x="694936" y="2569119"/>
            <a:ext cx="133004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b="0" dirty="0">
                <a:solidFill>
                  <a:prstClr val="black"/>
                </a:solidFill>
                <a:latin typeface="Calibri"/>
              </a:rPr>
              <a:t>Suppliers</a:t>
            </a:r>
          </a:p>
        </p:txBody>
      </p:sp>
      <p:pic>
        <p:nvPicPr>
          <p:cNvPr id="43052" name="Picture 44" descr="http://www.referenceforbusiness.com/photos/supplier-relations-7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11" y="3188728"/>
            <a:ext cx="965462" cy="1448192"/>
          </a:xfrm>
          <a:prstGeom prst="rect">
            <a:avLst/>
          </a:prstGeom>
          <a:noFill/>
          <a:extLst>
            <a:ext uri="{909E8E84-426E-40DD-AFC4-6F175D3DCCD1}">
              <a14:hiddenFill xmlns:a14="http://schemas.microsoft.com/office/drawing/2010/main">
                <a:solidFill>
                  <a:srgbClr val="FFFFFF"/>
                </a:solidFill>
              </a14:hiddenFill>
            </a:ext>
          </a:extLst>
        </p:spPr>
      </p:pic>
      <p:pic>
        <p:nvPicPr>
          <p:cNvPr id="43057"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6859" y="3295610"/>
            <a:ext cx="1733131" cy="1155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424529" y="3456242"/>
            <a:ext cx="2050489" cy="834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Pentagon 3"/>
          <p:cNvSpPr/>
          <p:nvPr/>
        </p:nvSpPr>
        <p:spPr>
          <a:xfrm>
            <a:off x="4955118" y="3456242"/>
            <a:ext cx="2346227" cy="834302"/>
          </a:xfrm>
          <a:prstGeom prst="homePlate">
            <a:avLst/>
          </a:prstGeom>
          <a:solidFill>
            <a:srgbClr val="3D9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3" name="Right Arrow 42"/>
          <p:cNvSpPr/>
          <p:nvPr/>
        </p:nvSpPr>
        <p:spPr>
          <a:xfrm>
            <a:off x="7632979" y="3456242"/>
            <a:ext cx="2050489" cy="834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4814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3825" y="1198788"/>
            <a:ext cx="8400416" cy="4635864"/>
          </a:xfrm>
          <a:prstGeom prst="rect">
            <a:avLst/>
          </a:prstGeom>
        </p:spPr>
      </p:pic>
      <p:sp>
        <p:nvSpPr>
          <p:cNvPr id="8" name="Title 7"/>
          <p:cNvSpPr>
            <a:spLocks noGrp="1"/>
          </p:cNvSpPr>
          <p:nvPr>
            <p:ph type="title"/>
          </p:nvPr>
        </p:nvSpPr>
        <p:spPr>
          <a:xfrm>
            <a:off x="1066800" y="678058"/>
            <a:ext cx="9954064" cy="429336"/>
          </a:xfrm>
        </p:spPr>
        <p:txBody>
          <a:bodyPr anchor="ctr"/>
          <a:lstStyle/>
          <a:p>
            <a:pPr algn="ctr"/>
            <a:r>
              <a:rPr lang="en-CA" sz="3200" dirty="0">
                <a:solidFill>
                  <a:srgbClr val="006767"/>
                </a:solidFill>
                <a:ea typeface="+mn-ea"/>
                <a:cs typeface="+mn-cs"/>
              </a:rPr>
              <a:t>Additional </a:t>
            </a:r>
            <a:r>
              <a:rPr lang="en-CA" sz="3200" dirty="0" smtClean="0">
                <a:solidFill>
                  <a:srgbClr val="006767"/>
                </a:solidFill>
                <a:ea typeface="+mn-ea"/>
                <a:cs typeface="+mn-cs"/>
              </a:rPr>
              <a:t>perspectives </a:t>
            </a:r>
            <a:r>
              <a:rPr lang="en-CA" sz="3200" dirty="0">
                <a:solidFill>
                  <a:srgbClr val="006767"/>
                </a:solidFill>
                <a:ea typeface="+mn-ea"/>
                <a:cs typeface="+mn-cs"/>
              </a:rPr>
              <a:t>needed: the IGOE with Guides and Enablers</a:t>
            </a:r>
          </a:p>
        </p:txBody>
      </p:sp>
      <p:sp>
        <p:nvSpPr>
          <p:cNvPr id="2" name="TextBox 1"/>
          <p:cNvSpPr txBox="1"/>
          <p:nvPr/>
        </p:nvSpPr>
        <p:spPr>
          <a:xfrm>
            <a:off x="1310935" y="5835134"/>
            <a:ext cx="9412128" cy="369332"/>
          </a:xfrm>
          <a:prstGeom prst="rect">
            <a:avLst/>
          </a:prstGeom>
          <a:noFill/>
        </p:spPr>
        <p:txBody>
          <a:bodyPr wrap="none" rtlCol="0">
            <a:spAutoFit/>
          </a:bodyPr>
          <a:lstStyle/>
          <a:p>
            <a:r>
              <a:rPr lang="en-CA" i="1" dirty="0" smtClean="0">
                <a:solidFill>
                  <a:schemeClr val="accent4">
                    <a:lumMod val="75000"/>
                  </a:schemeClr>
                </a:solidFill>
              </a:rPr>
              <a:t>Inputs are transformed into Outputs according to Guides using Enablers when Events occur</a:t>
            </a:r>
            <a:endParaRPr lang="en-CA" i="1" dirty="0">
              <a:solidFill>
                <a:schemeClr val="accent4">
                  <a:lumMod val="75000"/>
                </a:schemeClr>
              </a:solidFill>
            </a:endParaRPr>
          </a:p>
        </p:txBody>
      </p:sp>
    </p:spTree>
    <p:extLst>
      <p:ext uri="{BB962C8B-B14F-4D97-AF65-F5344CB8AC3E}">
        <p14:creationId xmlns:p14="http://schemas.microsoft.com/office/powerpoint/2010/main" val="3404473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32"/>
          <p:cNvSpPr>
            <a:spLocks noChangeArrowheads="1"/>
          </p:cNvSpPr>
          <p:nvPr/>
        </p:nvSpPr>
        <p:spPr bwMode="auto">
          <a:xfrm>
            <a:off x="1925515" y="3270518"/>
            <a:ext cx="1387295" cy="103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r>
              <a:rPr lang="en-US" sz="1050" b="1" i="1" dirty="0">
                <a:solidFill>
                  <a:srgbClr val="DE2EC9"/>
                </a:solidFill>
                <a:latin typeface="Arial" charset="0"/>
              </a:rPr>
              <a:t>Inputs</a:t>
            </a:r>
            <a:r>
              <a:rPr lang="en-US" sz="1050" i="1" dirty="0">
                <a:solidFill>
                  <a:srgbClr val="006767"/>
                </a:solidFill>
                <a:latin typeface="Arial" charset="0"/>
              </a:rPr>
              <a:t> </a:t>
            </a:r>
            <a:r>
              <a:rPr lang="en-US" sz="1050" dirty="0">
                <a:solidFill>
                  <a:schemeClr val="accent6"/>
                </a:solidFill>
                <a:latin typeface="Arial" charset="0"/>
              </a:rPr>
              <a:t>are processed into </a:t>
            </a:r>
            <a:r>
              <a:rPr lang="en-US" sz="1050" b="1" i="1" dirty="0">
                <a:solidFill>
                  <a:srgbClr val="E3910B"/>
                </a:solidFill>
                <a:latin typeface="Arial" charset="0"/>
              </a:rPr>
              <a:t>Outputs</a:t>
            </a:r>
            <a:r>
              <a:rPr lang="en-US" sz="1050" b="1" i="1" dirty="0">
                <a:solidFill>
                  <a:srgbClr val="006767"/>
                </a:solidFill>
                <a:latin typeface="Arial" charset="0"/>
              </a:rPr>
              <a:t> </a:t>
            </a:r>
            <a:r>
              <a:rPr lang="en-US" sz="1050" dirty="0">
                <a:solidFill>
                  <a:schemeClr val="accent6"/>
                </a:solidFill>
                <a:latin typeface="Arial" charset="0"/>
              </a:rPr>
              <a:t>according</a:t>
            </a:r>
            <a:r>
              <a:rPr lang="en-US" sz="1050" dirty="0">
                <a:solidFill>
                  <a:srgbClr val="006767"/>
                </a:solidFill>
                <a:latin typeface="Arial" charset="0"/>
              </a:rPr>
              <a:t> </a:t>
            </a:r>
            <a:r>
              <a:rPr lang="en-US" sz="1050" dirty="0">
                <a:solidFill>
                  <a:schemeClr val="accent6"/>
                </a:solidFill>
                <a:latin typeface="Arial" charset="0"/>
              </a:rPr>
              <a:t>to</a:t>
            </a:r>
            <a:r>
              <a:rPr lang="en-US" sz="1050" dirty="0">
                <a:solidFill>
                  <a:srgbClr val="006767"/>
                </a:solidFill>
                <a:latin typeface="Arial" charset="0"/>
              </a:rPr>
              <a:t> </a:t>
            </a:r>
            <a:r>
              <a:rPr lang="en-US" sz="1050" b="1" i="1" dirty="0">
                <a:solidFill>
                  <a:srgbClr val="A565E5"/>
                </a:solidFill>
                <a:latin typeface="Arial" charset="0"/>
              </a:rPr>
              <a:t>Guides</a:t>
            </a:r>
            <a:r>
              <a:rPr lang="en-US" sz="1050" i="1" dirty="0">
                <a:solidFill>
                  <a:srgbClr val="006767"/>
                </a:solidFill>
                <a:latin typeface="Arial" charset="0"/>
              </a:rPr>
              <a:t> </a:t>
            </a:r>
            <a:r>
              <a:rPr lang="en-US" sz="1050" dirty="0">
                <a:solidFill>
                  <a:schemeClr val="accent6"/>
                </a:solidFill>
                <a:latin typeface="Arial" charset="0"/>
              </a:rPr>
              <a:t>using </a:t>
            </a:r>
            <a:r>
              <a:rPr lang="en-US" sz="1050" b="1" i="1" dirty="0">
                <a:solidFill>
                  <a:srgbClr val="3093B6"/>
                </a:solidFill>
                <a:latin typeface="Arial" charset="0"/>
              </a:rPr>
              <a:t>Enablers</a:t>
            </a:r>
            <a:r>
              <a:rPr lang="en-US" sz="1050" b="1" i="1" dirty="0">
                <a:solidFill>
                  <a:srgbClr val="006767"/>
                </a:solidFill>
                <a:latin typeface="Arial" charset="0"/>
              </a:rPr>
              <a:t> </a:t>
            </a:r>
            <a:r>
              <a:rPr lang="en-US" sz="1050" dirty="0">
                <a:solidFill>
                  <a:schemeClr val="accent6"/>
                </a:solidFill>
                <a:latin typeface="Arial" charset="0"/>
              </a:rPr>
              <a:t>when </a:t>
            </a:r>
            <a:r>
              <a:rPr lang="en-US" sz="1050" b="1" i="1" dirty="0">
                <a:solidFill>
                  <a:schemeClr val="accent6"/>
                </a:solidFill>
                <a:latin typeface="Arial" charset="0"/>
              </a:rPr>
              <a:t>Events</a:t>
            </a:r>
            <a:r>
              <a:rPr lang="en-US" sz="1050" dirty="0">
                <a:solidFill>
                  <a:srgbClr val="006767"/>
                </a:solidFill>
                <a:latin typeface="Arial" charset="0"/>
              </a:rPr>
              <a:t> </a:t>
            </a:r>
            <a:r>
              <a:rPr lang="en-US" sz="1050" dirty="0">
                <a:solidFill>
                  <a:schemeClr val="accent6"/>
                </a:solidFill>
                <a:latin typeface="Arial" charset="0"/>
              </a:rPr>
              <a:t>occur</a:t>
            </a:r>
          </a:p>
        </p:txBody>
      </p:sp>
      <p:sp>
        <p:nvSpPr>
          <p:cNvPr id="13334" name="Rectangle 33"/>
          <p:cNvSpPr>
            <a:spLocks noChangeArrowheads="1"/>
          </p:cNvSpPr>
          <p:nvPr/>
        </p:nvSpPr>
        <p:spPr bwMode="auto">
          <a:xfrm>
            <a:off x="1080782" y="296652"/>
            <a:ext cx="10091782" cy="612068"/>
          </a:xfrm>
          <a:prstGeom prst="rect">
            <a:avLst/>
          </a:prstGeom>
          <a:extLst/>
        </p:spPr>
        <p:txBody>
          <a:bodyPr anchor="ctr"/>
          <a:lstStyle/>
          <a:p>
            <a:pPr algn="ctr">
              <a:lnSpc>
                <a:spcPct val="90000"/>
              </a:lnSpc>
              <a:spcBef>
                <a:spcPts val="1000"/>
              </a:spcBef>
              <a:buFont typeface="Arial" panose="020B0604020202020204" pitchFamily="34" charset="0"/>
              <a:buNone/>
            </a:pPr>
            <a:r>
              <a:rPr lang="en-US" sz="3600" dirty="0">
                <a:solidFill>
                  <a:srgbClr val="006767"/>
                </a:solidFill>
                <a:latin typeface="+mj-lt"/>
              </a:rPr>
              <a:t>Processes connectivity: </a:t>
            </a:r>
            <a:r>
              <a:rPr lang="en-US" sz="3600" dirty="0" smtClean="0">
                <a:solidFill>
                  <a:srgbClr val="006767"/>
                </a:solidFill>
                <a:latin typeface="+mj-lt"/>
              </a:rPr>
              <a:t>Bank </a:t>
            </a:r>
            <a:r>
              <a:rPr lang="en-US" sz="3600" dirty="0">
                <a:solidFill>
                  <a:srgbClr val="006767"/>
                </a:solidFill>
                <a:latin typeface="+mj-lt"/>
              </a:rPr>
              <a:t>IGOE scope example</a:t>
            </a:r>
          </a:p>
        </p:txBody>
      </p:sp>
      <p:pic>
        <p:nvPicPr>
          <p:cNvPr id="2" name="Picture 1"/>
          <p:cNvPicPr>
            <a:picLocks noChangeAspect="1"/>
          </p:cNvPicPr>
          <p:nvPr/>
        </p:nvPicPr>
        <p:blipFill>
          <a:blip r:embed="rId3"/>
          <a:stretch>
            <a:fillRect/>
          </a:stretch>
        </p:blipFill>
        <p:spPr>
          <a:xfrm>
            <a:off x="2916534" y="1556793"/>
            <a:ext cx="6668080" cy="4846682"/>
          </a:xfrm>
          <a:prstGeom prst="rect">
            <a:avLst/>
          </a:prstGeom>
        </p:spPr>
      </p:pic>
    </p:spTree>
    <p:extLst>
      <p:ext uri="{BB962C8B-B14F-4D97-AF65-F5344CB8AC3E}">
        <p14:creationId xmlns:p14="http://schemas.microsoft.com/office/powerpoint/2010/main" val="34189899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120209"/>
            <a:ext cx="10515600" cy="840823"/>
          </a:xfrm>
        </p:spPr>
        <p:txBody>
          <a:bodyPr anchor="ctr"/>
          <a:lstStyle/>
          <a:p>
            <a:pPr algn="ctr"/>
            <a:r>
              <a:rPr lang="en-US" sz="3200" dirty="0">
                <a:solidFill>
                  <a:srgbClr val="006767"/>
                </a:solidFill>
                <a:ea typeface="+mn-ea"/>
                <a:cs typeface="+mn-cs"/>
              </a:rPr>
              <a:t>Swim lane view inside each IGOE</a:t>
            </a:r>
          </a:p>
        </p:txBody>
      </p:sp>
      <p:graphicFrame>
        <p:nvGraphicFramePr>
          <p:cNvPr id="79875" name="Object 2"/>
          <p:cNvGraphicFramePr>
            <a:graphicFrameLocks noChangeAspect="1"/>
          </p:cNvGraphicFramePr>
          <p:nvPr>
            <p:extLst>
              <p:ext uri="{D42A27DB-BD31-4B8C-83A1-F6EECF244321}">
                <p14:modId xmlns:p14="http://schemas.microsoft.com/office/powerpoint/2010/main" val="1630198160"/>
              </p:ext>
            </p:extLst>
          </p:nvPr>
        </p:nvGraphicFramePr>
        <p:xfrm>
          <a:off x="1409700" y="989149"/>
          <a:ext cx="9175750" cy="5111106"/>
        </p:xfrm>
        <a:graphic>
          <a:graphicData uri="http://schemas.openxmlformats.org/presentationml/2006/ole">
            <mc:AlternateContent xmlns:mc="http://schemas.openxmlformats.org/markup-compatibility/2006">
              <mc:Choice xmlns:v="urn:schemas-microsoft-com:vml" Requires="v">
                <p:oleObj spid="_x0000_s5184" name="Visio" r:id="rId4" imgW="8733663" imgH="6500622" progId="Visio.Drawing.11">
                  <p:embed/>
                </p:oleObj>
              </mc:Choice>
              <mc:Fallback>
                <p:oleObj name="Visio" r:id="rId4" imgW="8733663" imgH="650062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989149"/>
                        <a:ext cx="9175750" cy="511110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6102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t>	</a:t>
            </a:r>
            <a:endParaRPr lang="en-US" altLang="en-US" dirty="0" smtClean="0"/>
          </a:p>
          <a:p>
            <a:pPr>
              <a:buNone/>
            </a:pPr>
            <a:r>
              <a:rPr lang="en-US" altLang="en-US" dirty="0"/>
              <a:t>	</a:t>
            </a:r>
            <a:r>
              <a:rPr lang="en-US" altLang="en-US" dirty="0" smtClean="0"/>
              <a:t>It’s morning and you  </a:t>
            </a:r>
            <a:r>
              <a:rPr lang="en-US" altLang="en-US" dirty="0"/>
              <a:t>want a cup of </a:t>
            </a:r>
            <a:r>
              <a:rPr lang="en-US" altLang="en-US" dirty="0" smtClean="0"/>
              <a:t>coffee. </a:t>
            </a:r>
          </a:p>
          <a:p>
            <a:pPr>
              <a:buNone/>
            </a:pPr>
            <a:endParaRPr lang="en-US" altLang="en-US" dirty="0"/>
          </a:p>
          <a:p>
            <a:pPr>
              <a:buNone/>
            </a:pPr>
            <a:endParaRPr lang="en-US" altLang="en-US" dirty="0" smtClean="0"/>
          </a:p>
          <a:p>
            <a:pPr>
              <a:buNone/>
            </a:pPr>
            <a:r>
              <a:rPr lang="en-US" altLang="en-US" dirty="0"/>
              <a:t>	</a:t>
            </a:r>
            <a:r>
              <a:rPr lang="en-US" altLang="en-US" dirty="0" smtClean="0"/>
              <a:t>Document an IGOE chart with 2 Inputs, Outputs, Guides and Enablers</a:t>
            </a:r>
            <a:endParaRPr lang="en-US" altLang="en-US" dirty="0"/>
          </a:p>
          <a:p>
            <a:pPr>
              <a:buNone/>
            </a:pPr>
            <a:endParaRPr lang="en-US" b="1" dirty="0"/>
          </a:p>
          <a:p>
            <a:pPr>
              <a:buNone/>
            </a:pPr>
            <a:r>
              <a:rPr lang="en-US" dirty="0"/>
              <a:t>		 </a:t>
            </a:r>
          </a:p>
          <a:p>
            <a:endParaRPr lang="en-CA" dirty="0"/>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30625505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solidFill>
                  <a:sysClr val="windowText" lastClr="000000"/>
                </a:solidFill>
              </a:rPr>
              <a:t>Multiple Dimensions of Process Measurement (</a:t>
            </a:r>
            <a:r>
              <a:rPr lang="en-US" sz="2000" dirty="0">
                <a:solidFill>
                  <a:sysClr val="windowText" lastClr="000000"/>
                </a:solidFill>
              </a:rPr>
              <a:t>more than time and cost</a:t>
            </a:r>
            <a:r>
              <a:rPr lang="en-US" dirty="0">
                <a:solidFill>
                  <a:sysClr val="windowText" lastClr="000000"/>
                </a:solidFill>
              </a:rPr>
              <a:t>)</a:t>
            </a:r>
            <a:endParaRPr lang="en-CA" dirty="0">
              <a:solidFill>
                <a:sysClr val="windowText" lastClr="000000"/>
              </a:solidFill>
            </a:endParaRPr>
          </a:p>
          <a:p>
            <a:pPr marL="457200" lvl="1" indent="0">
              <a:spcBef>
                <a:spcPts val="2400"/>
              </a:spcBef>
              <a:buNone/>
              <a:defRPr/>
            </a:pPr>
            <a:r>
              <a:rPr lang="en-CA" dirty="0"/>
              <a:t>Decisions, Processes and Business Rules</a:t>
            </a:r>
          </a:p>
          <a:p>
            <a:pPr marL="457200" lvl="1" indent="0">
              <a:spcBef>
                <a:spcPts val="2400"/>
              </a:spcBef>
              <a:buNone/>
              <a:defRPr/>
            </a:pPr>
            <a:r>
              <a:rPr lang="en-CA" dirty="0" smtClean="0"/>
              <a:t>The </a:t>
            </a:r>
            <a:r>
              <a:rPr lang="en-CA" dirty="0"/>
              <a:t>Burlton H</a:t>
            </a:r>
            <a:r>
              <a:rPr lang="en-CA" dirty="0" smtClean="0"/>
              <a:t>exagon </a:t>
            </a:r>
            <a:r>
              <a:rPr lang="en-US" dirty="0" smtClean="0">
                <a:latin typeface="Times New Roman" panose="02020603050405020304" pitchFamily="18" charset="0"/>
                <a:ea typeface="Calibri" panose="020F0502020204030204" pitchFamily="34" charset="0"/>
              </a:rPr>
              <a:t>(</a:t>
            </a:r>
            <a:r>
              <a:rPr lang="en-US" sz="2000" dirty="0"/>
              <a:t>from process to capability</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r>
              <a:rPr lang="en-US" dirty="0"/>
              <a:t>Pain and Gain for prioritization</a:t>
            </a:r>
            <a:endParaRPr lang="en-CA" dirty="0"/>
          </a:p>
          <a:p>
            <a:pPr marL="457200" lvl="1" indent="0">
              <a:spcBef>
                <a:spcPts val="2400"/>
              </a:spcBef>
              <a:buNone/>
              <a:defRPr/>
            </a:pPr>
            <a:r>
              <a:rPr lang="en-US" dirty="0" smtClean="0"/>
              <a:t>Behavior </a:t>
            </a:r>
            <a:r>
              <a:rPr lang="en-US" dirty="0"/>
              <a:t>Design </a:t>
            </a:r>
            <a:r>
              <a:rPr lang="en-US" dirty="0">
                <a:latin typeface="Times New Roman" panose="02020603050405020304" pitchFamily="18" charset="0"/>
                <a:ea typeface="Calibri" panose="020F0502020204030204" pitchFamily="34" charset="0"/>
              </a:rPr>
              <a:t>(</a:t>
            </a:r>
            <a:r>
              <a:rPr lang="en-US" sz="2000" dirty="0"/>
              <a:t>from process to culture</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32611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9" presetClass="emph" presetSubtype="0" grpId="0" nodeType="withEffect">
                                  <p:stCondLst>
                                    <p:cond delay="0"/>
                                  </p:stCondLst>
                                  <p:childTnLst>
                                    <p:set>
                                      <p:cBhvr rctx="PPT">
                                        <p:cTn id="9" dur="indefinite"/>
                                        <p:tgtEl>
                                          <p:spTgt spid="11"/>
                                        </p:tgtEl>
                                        <p:attrNameLst>
                                          <p:attrName>style.opacity</p:attrName>
                                        </p:attrNameLst>
                                      </p:cBhvr>
                                      <p:to>
                                        <p:strVal val="0.5"/>
                                      </p:to>
                                    </p:set>
                                    <p:animEffect filter="image" prLst="opacity: 0.5">
                                      <p:cBhvr rctx="IE">
                                        <p:cTn id="10" dur="indefinite"/>
                                        <p:tgtEl>
                                          <p:spTgt spid="11"/>
                                        </p:tgtEl>
                                      </p:cBhvr>
                                    </p:animEffect>
                                  </p:childTnLst>
                                </p:cTn>
                              </p:par>
                              <p:par>
                                <p:cTn id="11" presetID="9" presetClass="emph" presetSubtype="0" grpId="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grpId="0" nodeType="withEffect">
                                  <p:stCondLst>
                                    <p:cond delay="0"/>
                                  </p:stCondLst>
                                  <p:childTnLst>
                                    <p:set>
                                      <p:cBhvr rctx="PPT">
                                        <p:cTn id="15" dur="indefinite"/>
                                        <p:tgtEl>
                                          <p:spTgt spid="15"/>
                                        </p:tgtEl>
                                        <p:attrNameLst>
                                          <p:attrName>style.opacity</p:attrName>
                                        </p:attrNameLst>
                                      </p:cBhvr>
                                      <p:to>
                                        <p:strVal val="0.5"/>
                                      </p:to>
                                    </p:set>
                                    <p:animEffect filter="image" prLst="opacity: 0.5">
                                      <p:cBhvr rctx="IE">
                                        <p:cTn id="16" dur="indefinite"/>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49143" y="2406799"/>
            <a:ext cx="2866941" cy="2864459"/>
            <a:chOff x="3050501" y="1097525"/>
            <a:chExt cx="2823428" cy="2820984"/>
          </a:xfrm>
        </p:grpSpPr>
        <p:grpSp>
          <p:nvGrpSpPr>
            <p:cNvPr id="5" name="Group 4"/>
            <p:cNvGrpSpPr/>
            <p:nvPr/>
          </p:nvGrpSpPr>
          <p:grpSpPr>
            <a:xfrm>
              <a:off x="3062441" y="1097525"/>
              <a:ext cx="2811488" cy="2820984"/>
              <a:chOff x="3714387" y="2007578"/>
              <a:chExt cx="1472128" cy="1477100"/>
            </a:xfrm>
          </p:grpSpPr>
          <p:sp>
            <p:nvSpPr>
              <p:cNvPr id="13" name="Block Arc 12"/>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rgbClr val="000000"/>
                  </a:solidFill>
                </a:endParaRPr>
              </a:p>
            </p:txBody>
          </p:sp>
          <p:sp>
            <p:nvSpPr>
              <p:cNvPr id="10" name="Block Arc 9"/>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rgbClr val="000000"/>
                  </a:solidFill>
                </a:endParaRPr>
              </a:p>
            </p:txBody>
          </p:sp>
          <p:sp>
            <p:nvSpPr>
              <p:cNvPr id="11" name="Block Arc 10"/>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rgbClr val="000000"/>
                  </a:solidFill>
                </a:endParaRPr>
              </a:p>
            </p:txBody>
          </p:sp>
          <p:sp>
            <p:nvSpPr>
              <p:cNvPr id="12" name="Block Arc 11"/>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rgbClr val="000000"/>
                  </a:solidFill>
                </a:endParaRPr>
              </a:p>
            </p:txBody>
          </p:sp>
        </p:grpSp>
        <p:sp>
          <p:nvSpPr>
            <p:cNvPr id="6" name="Isosceles Triangle 5"/>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rgbClr val="000000"/>
                </a:solidFill>
              </a:endParaRPr>
            </a:p>
          </p:txBody>
        </p:sp>
        <p:sp>
          <p:nvSpPr>
            <p:cNvPr id="7" name="Isosceles Triangle 6"/>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rgbClr val="000000"/>
                </a:solidFill>
              </a:endParaRPr>
            </a:p>
          </p:txBody>
        </p:sp>
        <p:sp>
          <p:nvSpPr>
            <p:cNvPr id="8" name="Isosceles Triangle 7"/>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rgbClr val="000000"/>
                </a:solidFill>
              </a:endParaRPr>
            </a:p>
          </p:txBody>
        </p:sp>
        <p:sp>
          <p:nvSpPr>
            <p:cNvPr id="9" name="Isosceles Triangle 8"/>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rgbClr val="000000"/>
                </a:solidFill>
              </a:endParaRPr>
            </a:p>
          </p:txBody>
        </p:sp>
      </p:grpSp>
      <p:sp>
        <p:nvSpPr>
          <p:cNvPr id="3" name="Text Placeholder 2"/>
          <p:cNvSpPr>
            <a:spLocks noGrp="1"/>
          </p:cNvSpPr>
          <p:nvPr>
            <p:ph type="body" sz="quarter" idx="10"/>
          </p:nvPr>
        </p:nvSpPr>
        <p:spPr/>
        <p:txBody>
          <a:bodyPr anchor="ctr"/>
          <a:lstStyle/>
          <a:p>
            <a:pPr>
              <a:spcBef>
                <a:spcPts val="1000"/>
              </a:spcBef>
            </a:pPr>
            <a:r>
              <a:rPr lang="en-US" sz="3200" dirty="0">
                <a:latin typeface="Bebas Neue Bold" panose="020B0606020202050201" pitchFamily="34" charset="0"/>
              </a:rPr>
              <a:t>A New Business Scorecard</a:t>
            </a:r>
            <a:endParaRPr lang="en-CA" sz="3200" dirty="0">
              <a:latin typeface="Bebas Neue Bold" panose="020B0606020202050201" pitchFamily="34" charset="0"/>
            </a:endParaRPr>
          </a:p>
        </p:txBody>
      </p:sp>
      <p:sp>
        <p:nvSpPr>
          <p:cNvPr id="2" name="Text Placeholder 1"/>
          <p:cNvSpPr>
            <a:spLocks noGrp="1"/>
          </p:cNvSpPr>
          <p:nvPr>
            <p:ph type="body" sz="quarter" idx="11"/>
          </p:nvPr>
        </p:nvSpPr>
        <p:spPr/>
        <p:txBody>
          <a:bodyPr/>
          <a:lstStyle/>
          <a:p>
            <a:endParaRPr lang="en-CA"/>
          </a:p>
        </p:txBody>
      </p:sp>
      <p:cxnSp>
        <p:nvCxnSpPr>
          <p:cNvPr id="14" name="Straight Connector 13"/>
          <p:cNvCxnSpPr/>
          <p:nvPr/>
        </p:nvCxnSpPr>
        <p:spPr>
          <a:xfrm flipV="1">
            <a:off x="914538" y="3879959"/>
            <a:ext cx="3063678" cy="2116"/>
          </a:xfrm>
          <a:prstGeom prst="line">
            <a:avLst/>
          </a:prstGeom>
          <a:ln w="6350">
            <a:solidFill>
              <a:srgbClr val="3D959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417431" y="3879959"/>
            <a:ext cx="3124594" cy="2116"/>
          </a:xfrm>
          <a:prstGeom prst="line">
            <a:avLst/>
          </a:prstGeom>
          <a:ln w="6350">
            <a:solidFill>
              <a:srgbClr val="3D959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571999" y="2015388"/>
            <a:ext cx="447994" cy="2116"/>
          </a:xfrm>
          <a:prstGeom prst="line">
            <a:avLst/>
          </a:prstGeom>
          <a:ln w="6350">
            <a:solidFill>
              <a:srgbClr val="3D959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578208" y="5719098"/>
            <a:ext cx="447994" cy="2116"/>
          </a:xfrm>
          <a:prstGeom prst="line">
            <a:avLst/>
          </a:prstGeom>
          <a:ln w="6350">
            <a:solidFill>
              <a:srgbClr val="3D9593"/>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078426" y="2210437"/>
            <a:ext cx="3753054" cy="646163"/>
          </a:xfrm>
          <a:prstGeom prst="rect">
            <a:avLst/>
          </a:prstGeom>
        </p:spPr>
        <p:txBody>
          <a:bodyPr wrap="square">
            <a:spAutoFit/>
          </a:bodyPr>
          <a:lstStyle/>
          <a:p>
            <a:pPr algn="ctr"/>
            <a:r>
              <a:rPr lang="en-US" sz="3599" b="1" dirty="0">
                <a:solidFill>
                  <a:srgbClr val="545454"/>
                </a:solidFill>
              </a:rPr>
              <a:t>Agility </a:t>
            </a:r>
          </a:p>
        </p:txBody>
      </p:sp>
      <p:sp>
        <p:nvSpPr>
          <p:cNvPr id="19" name="Rectangle 18"/>
          <p:cNvSpPr/>
          <p:nvPr/>
        </p:nvSpPr>
        <p:spPr>
          <a:xfrm>
            <a:off x="1092748" y="4737071"/>
            <a:ext cx="3657926" cy="646163"/>
          </a:xfrm>
          <a:prstGeom prst="rect">
            <a:avLst/>
          </a:prstGeom>
        </p:spPr>
        <p:txBody>
          <a:bodyPr wrap="square">
            <a:spAutoFit/>
          </a:bodyPr>
          <a:lstStyle/>
          <a:p>
            <a:pPr algn="ctr"/>
            <a:r>
              <a:rPr lang="en-US" sz="3599" b="1" dirty="0">
                <a:solidFill>
                  <a:srgbClr val="545454"/>
                </a:solidFill>
              </a:rPr>
              <a:t>Quality</a:t>
            </a:r>
            <a:r>
              <a:rPr lang="en-US" sz="3599" dirty="0">
                <a:solidFill>
                  <a:srgbClr val="545454"/>
                </a:solidFill>
              </a:rPr>
              <a:t> </a:t>
            </a:r>
          </a:p>
        </p:txBody>
      </p:sp>
      <p:sp>
        <p:nvSpPr>
          <p:cNvPr id="20" name="Rectangle 19"/>
          <p:cNvSpPr/>
          <p:nvPr/>
        </p:nvSpPr>
        <p:spPr>
          <a:xfrm>
            <a:off x="7169603" y="2210438"/>
            <a:ext cx="3785673" cy="646163"/>
          </a:xfrm>
          <a:prstGeom prst="rect">
            <a:avLst/>
          </a:prstGeom>
        </p:spPr>
        <p:txBody>
          <a:bodyPr wrap="square">
            <a:spAutoFit/>
          </a:bodyPr>
          <a:lstStyle/>
          <a:p>
            <a:pPr algn="ctr"/>
            <a:r>
              <a:rPr lang="en-US" sz="3599" b="1" dirty="0">
                <a:solidFill>
                  <a:srgbClr val="545454"/>
                </a:solidFill>
              </a:rPr>
              <a:t>Effectiveness </a:t>
            </a:r>
          </a:p>
        </p:txBody>
      </p:sp>
      <p:sp>
        <p:nvSpPr>
          <p:cNvPr id="21" name="Rectangle 20"/>
          <p:cNvSpPr/>
          <p:nvPr/>
        </p:nvSpPr>
        <p:spPr>
          <a:xfrm>
            <a:off x="7153073" y="4780485"/>
            <a:ext cx="3755477" cy="646163"/>
          </a:xfrm>
          <a:prstGeom prst="rect">
            <a:avLst/>
          </a:prstGeom>
        </p:spPr>
        <p:txBody>
          <a:bodyPr wrap="square">
            <a:spAutoFit/>
          </a:bodyPr>
          <a:lstStyle/>
          <a:p>
            <a:pPr algn="ctr"/>
            <a:r>
              <a:rPr lang="en-US" sz="3599" b="1" dirty="0">
                <a:solidFill>
                  <a:srgbClr val="545454"/>
                </a:solidFill>
              </a:rPr>
              <a:t>Efficiency </a:t>
            </a:r>
          </a:p>
        </p:txBody>
      </p:sp>
      <p:sp>
        <p:nvSpPr>
          <p:cNvPr id="25" name="Title 1"/>
          <p:cNvSpPr txBox="1">
            <a:spLocks/>
          </p:cNvSpPr>
          <p:nvPr/>
        </p:nvSpPr>
        <p:spPr>
          <a:xfrm>
            <a:off x="839569" y="325783"/>
            <a:ext cx="10512862" cy="84060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199" dirty="0">
              <a:solidFill>
                <a:srgbClr val="006767"/>
              </a:solidFill>
              <a:ea typeface="+mn-ea"/>
              <a:cs typeface="+mn-cs"/>
            </a:endParaRPr>
          </a:p>
        </p:txBody>
      </p:sp>
      <p:sp>
        <p:nvSpPr>
          <p:cNvPr id="23" name="Text Placeholder 5"/>
          <p:cNvSpPr txBox="1">
            <a:spLocks/>
          </p:cNvSpPr>
          <p:nvPr/>
        </p:nvSpPr>
        <p:spPr>
          <a:xfrm>
            <a:off x="1103797" y="1071074"/>
            <a:ext cx="10055780" cy="253074"/>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CA" dirty="0"/>
          </a:p>
        </p:txBody>
      </p:sp>
    </p:spTree>
    <p:extLst>
      <p:ext uri="{BB962C8B-B14F-4D97-AF65-F5344CB8AC3E}">
        <p14:creationId xmlns:p14="http://schemas.microsoft.com/office/powerpoint/2010/main" val="370061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8300"/>
            <a:ext cx="10515600" cy="840822"/>
          </a:xfrm>
        </p:spPr>
        <p:txBody>
          <a:bodyPr anchor="ctr"/>
          <a:lstStyle/>
          <a:p>
            <a:pPr algn="ctr"/>
            <a:r>
              <a:rPr lang="en-CA" sz="3200" dirty="0">
                <a:solidFill>
                  <a:srgbClr val="006767"/>
                </a:solidFill>
                <a:ea typeface="+mn-ea"/>
                <a:cs typeface="+mn-cs"/>
              </a:rPr>
              <a:t>Process hierarchy: Tracing business performance </a:t>
            </a:r>
          </a:p>
        </p:txBody>
      </p:sp>
      <p:sp>
        <p:nvSpPr>
          <p:cNvPr id="26" name="TextBox 25"/>
          <p:cNvSpPr txBox="1"/>
          <p:nvPr/>
        </p:nvSpPr>
        <p:spPr>
          <a:xfrm>
            <a:off x="3752369" y="1616995"/>
            <a:ext cx="1076771" cy="954103"/>
          </a:xfrm>
          <a:prstGeom prst="rect">
            <a:avLst/>
          </a:prstGeom>
          <a:noFill/>
        </p:spPr>
        <p:txBody>
          <a:bodyPr wrap="square" lIns="121917" tIns="60958" rIns="121917" bIns="60958" rtlCol="0">
            <a:spAutoFit/>
          </a:bodyPr>
          <a:lstStyle/>
          <a:p>
            <a:pPr defTabSz="914377"/>
            <a:r>
              <a:rPr lang="en-CA" dirty="0">
                <a:solidFill>
                  <a:srgbClr val="3A3838"/>
                </a:solidFill>
                <a:latin typeface="Open Sans"/>
              </a:rPr>
              <a:t>Value Chain</a:t>
            </a:r>
          </a:p>
          <a:p>
            <a:pPr defTabSz="914377"/>
            <a:r>
              <a:rPr lang="en-CA" dirty="0">
                <a:solidFill>
                  <a:srgbClr val="3A3838"/>
                </a:solidFill>
                <a:latin typeface="Open Sans"/>
              </a:rPr>
              <a:t>KPIs</a:t>
            </a:r>
          </a:p>
        </p:txBody>
      </p:sp>
      <p:sp>
        <p:nvSpPr>
          <p:cNvPr id="27" name="TextBox 26"/>
          <p:cNvSpPr txBox="1"/>
          <p:nvPr/>
        </p:nvSpPr>
        <p:spPr>
          <a:xfrm>
            <a:off x="2371793" y="3098745"/>
            <a:ext cx="1373731" cy="954103"/>
          </a:xfrm>
          <a:prstGeom prst="rect">
            <a:avLst/>
          </a:prstGeom>
          <a:noFill/>
        </p:spPr>
        <p:txBody>
          <a:bodyPr wrap="square" lIns="121917" tIns="60958" rIns="121917" bIns="60958" rtlCol="0">
            <a:spAutoFit/>
          </a:bodyPr>
          <a:lstStyle/>
          <a:p>
            <a:pPr defTabSz="914377"/>
            <a:r>
              <a:rPr lang="en-CA" dirty="0">
                <a:solidFill>
                  <a:srgbClr val="3A3838"/>
                </a:solidFill>
                <a:latin typeface="Open Sans"/>
              </a:rPr>
              <a:t>Level 1 Process </a:t>
            </a:r>
          </a:p>
          <a:p>
            <a:pPr defTabSz="914377"/>
            <a:r>
              <a:rPr lang="en-CA" dirty="0">
                <a:solidFill>
                  <a:srgbClr val="3A3838"/>
                </a:solidFill>
                <a:latin typeface="Open Sans"/>
              </a:rPr>
              <a:t>KPIs</a:t>
            </a:r>
          </a:p>
        </p:txBody>
      </p:sp>
      <p:sp>
        <p:nvSpPr>
          <p:cNvPr id="28" name="TextBox 27"/>
          <p:cNvSpPr txBox="1"/>
          <p:nvPr/>
        </p:nvSpPr>
        <p:spPr>
          <a:xfrm>
            <a:off x="1267925" y="4606133"/>
            <a:ext cx="1251948" cy="954103"/>
          </a:xfrm>
          <a:prstGeom prst="rect">
            <a:avLst/>
          </a:prstGeom>
          <a:noFill/>
        </p:spPr>
        <p:txBody>
          <a:bodyPr wrap="square" lIns="121917" tIns="60958" rIns="121917" bIns="60958" rtlCol="0">
            <a:spAutoFit/>
          </a:bodyPr>
          <a:lstStyle/>
          <a:p>
            <a:pPr defTabSz="914377"/>
            <a:r>
              <a:rPr lang="en-CA" dirty="0">
                <a:solidFill>
                  <a:srgbClr val="3A3838"/>
                </a:solidFill>
                <a:latin typeface="Open Sans"/>
              </a:rPr>
              <a:t>Level 2 Process </a:t>
            </a:r>
          </a:p>
          <a:p>
            <a:pPr defTabSz="914377"/>
            <a:r>
              <a:rPr lang="en-CA" dirty="0">
                <a:solidFill>
                  <a:srgbClr val="3A3838"/>
                </a:solidFill>
                <a:latin typeface="Open Sans"/>
              </a:rPr>
              <a:t>KPIs</a:t>
            </a:r>
          </a:p>
        </p:txBody>
      </p:sp>
      <p:sp>
        <p:nvSpPr>
          <p:cNvPr id="29" name="Bent Arrow 28"/>
          <p:cNvSpPr/>
          <p:nvPr/>
        </p:nvSpPr>
        <p:spPr>
          <a:xfrm rot="5400000">
            <a:off x="9370646" y="3500127"/>
            <a:ext cx="931930" cy="1057792"/>
          </a:xfrm>
          <a:prstGeom prst="bentArrow">
            <a:avLst>
              <a:gd name="adj1" fmla="val 25000"/>
              <a:gd name="adj2" fmla="val 5316"/>
              <a:gd name="adj3" fmla="val 6586"/>
              <a:gd name="adj4" fmla="val 44346"/>
            </a:avLst>
          </a:prstGeom>
          <a:solidFill>
            <a:srgbClr val="018182"/>
          </a:solidFill>
          <a:ln w="12700" cap="flat" cmpd="sng" algn="ctr">
            <a:solidFill>
              <a:srgbClr val="15A185">
                <a:shade val="50000"/>
              </a:srgbClr>
            </a:solidFill>
            <a:prstDash val="solid"/>
            <a:miter lim="800000"/>
          </a:ln>
          <a:effectLst/>
        </p:spPr>
        <p:txBody>
          <a:bodyPr lIns="121917" tIns="60958" rIns="121917" bIns="60958" rtlCol="0" anchor="ctr"/>
          <a:lstStyle/>
          <a:p>
            <a:pPr algn="ctr" defTabSz="914377">
              <a:defRPr/>
            </a:pPr>
            <a:endParaRPr lang="en-CA" kern="0" smtClean="0">
              <a:solidFill>
                <a:srgbClr val="3A3838"/>
              </a:solidFill>
              <a:latin typeface="Open Sans"/>
            </a:endParaRPr>
          </a:p>
        </p:txBody>
      </p:sp>
      <p:pic>
        <p:nvPicPr>
          <p:cNvPr id="30" name="Picture 29"/>
          <p:cNvPicPr>
            <a:picLocks noChangeAspect="1"/>
          </p:cNvPicPr>
          <p:nvPr/>
        </p:nvPicPr>
        <p:blipFill>
          <a:blip r:embed="rId2"/>
          <a:stretch>
            <a:fillRect/>
          </a:stretch>
        </p:blipFill>
        <p:spPr>
          <a:xfrm>
            <a:off x="4800600" y="1465086"/>
            <a:ext cx="2807590" cy="1233931"/>
          </a:xfrm>
          <a:prstGeom prst="rect">
            <a:avLst/>
          </a:prstGeom>
        </p:spPr>
      </p:pic>
      <p:pic>
        <p:nvPicPr>
          <p:cNvPr id="31" name="Picture 30"/>
          <p:cNvPicPr>
            <a:picLocks noChangeAspect="1"/>
          </p:cNvPicPr>
          <p:nvPr/>
        </p:nvPicPr>
        <p:blipFill>
          <a:blip r:embed="rId2"/>
          <a:stretch>
            <a:fillRect/>
          </a:stretch>
        </p:blipFill>
        <p:spPr>
          <a:xfrm>
            <a:off x="6475578" y="3020864"/>
            <a:ext cx="2807590" cy="1233931"/>
          </a:xfrm>
          <a:prstGeom prst="rect">
            <a:avLst/>
          </a:prstGeom>
        </p:spPr>
      </p:pic>
      <p:pic>
        <p:nvPicPr>
          <p:cNvPr id="32" name="Picture 31"/>
          <p:cNvPicPr>
            <a:picLocks noChangeAspect="1"/>
          </p:cNvPicPr>
          <p:nvPr/>
        </p:nvPicPr>
        <p:blipFill>
          <a:blip r:embed="rId2"/>
          <a:stretch>
            <a:fillRect/>
          </a:stretch>
        </p:blipFill>
        <p:spPr>
          <a:xfrm>
            <a:off x="3474341" y="3020864"/>
            <a:ext cx="2807590" cy="1233931"/>
          </a:xfrm>
          <a:prstGeom prst="rect">
            <a:avLst/>
          </a:prstGeom>
        </p:spPr>
      </p:pic>
      <p:pic>
        <p:nvPicPr>
          <p:cNvPr id="33" name="Picture 32"/>
          <p:cNvPicPr>
            <a:picLocks noChangeAspect="1"/>
          </p:cNvPicPr>
          <p:nvPr/>
        </p:nvPicPr>
        <p:blipFill>
          <a:blip r:embed="rId2"/>
          <a:stretch>
            <a:fillRect/>
          </a:stretch>
        </p:blipFill>
        <p:spPr>
          <a:xfrm>
            <a:off x="2428259" y="4494988"/>
            <a:ext cx="2807590" cy="1233931"/>
          </a:xfrm>
          <a:prstGeom prst="rect">
            <a:avLst/>
          </a:prstGeom>
        </p:spPr>
      </p:pic>
      <p:pic>
        <p:nvPicPr>
          <p:cNvPr id="34" name="Picture 33"/>
          <p:cNvPicPr>
            <a:picLocks noChangeAspect="1"/>
          </p:cNvPicPr>
          <p:nvPr/>
        </p:nvPicPr>
        <p:blipFill>
          <a:blip r:embed="rId2"/>
          <a:stretch>
            <a:fillRect/>
          </a:stretch>
        </p:blipFill>
        <p:spPr>
          <a:xfrm>
            <a:off x="5430538" y="4494988"/>
            <a:ext cx="2807590" cy="1233931"/>
          </a:xfrm>
          <a:prstGeom prst="rect">
            <a:avLst/>
          </a:prstGeom>
        </p:spPr>
      </p:pic>
      <p:pic>
        <p:nvPicPr>
          <p:cNvPr id="35" name="Picture 34"/>
          <p:cNvPicPr>
            <a:picLocks noChangeAspect="1"/>
          </p:cNvPicPr>
          <p:nvPr/>
        </p:nvPicPr>
        <p:blipFill>
          <a:blip r:embed="rId2"/>
          <a:stretch>
            <a:fillRect/>
          </a:stretch>
        </p:blipFill>
        <p:spPr>
          <a:xfrm>
            <a:off x="8432816" y="4494988"/>
            <a:ext cx="2807590" cy="1233931"/>
          </a:xfrm>
          <a:prstGeom prst="rect">
            <a:avLst/>
          </a:prstGeom>
        </p:spPr>
      </p:pic>
      <p:sp>
        <p:nvSpPr>
          <p:cNvPr id="36" name="Bent Arrow 35"/>
          <p:cNvSpPr/>
          <p:nvPr/>
        </p:nvSpPr>
        <p:spPr>
          <a:xfrm rot="5400000">
            <a:off x="7671121" y="1975965"/>
            <a:ext cx="931930" cy="1057792"/>
          </a:xfrm>
          <a:prstGeom prst="bentArrow">
            <a:avLst>
              <a:gd name="adj1" fmla="val 25000"/>
              <a:gd name="adj2" fmla="val 5316"/>
              <a:gd name="adj3" fmla="val 6586"/>
              <a:gd name="adj4" fmla="val 44346"/>
            </a:avLst>
          </a:prstGeom>
          <a:solidFill>
            <a:srgbClr val="018182"/>
          </a:solidFill>
          <a:ln w="12700" cap="flat" cmpd="sng" algn="ctr">
            <a:solidFill>
              <a:srgbClr val="15A185">
                <a:shade val="50000"/>
              </a:srgbClr>
            </a:solidFill>
            <a:prstDash val="solid"/>
            <a:miter lim="800000"/>
          </a:ln>
          <a:effectLst/>
        </p:spPr>
        <p:txBody>
          <a:bodyPr lIns="121917" tIns="60958" rIns="121917" bIns="60958" rtlCol="0" anchor="ctr"/>
          <a:lstStyle/>
          <a:p>
            <a:pPr algn="ctr" defTabSz="914377">
              <a:defRPr/>
            </a:pPr>
            <a:endParaRPr lang="en-CA" kern="0" smtClean="0">
              <a:solidFill>
                <a:srgbClr val="3A3838"/>
              </a:solidFill>
              <a:latin typeface="Open Sans"/>
            </a:endParaRPr>
          </a:p>
        </p:txBody>
      </p:sp>
    </p:spTree>
    <p:extLst>
      <p:ext uri="{BB962C8B-B14F-4D97-AF65-F5344CB8AC3E}">
        <p14:creationId xmlns:p14="http://schemas.microsoft.com/office/powerpoint/2010/main" val="39916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solidFill>
                  <a:schemeClr val="tx2"/>
                </a:solidFill>
              </a:rPr>
              <a:t>	</a:t>
            </a: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It’s morning and you  </a:t>
            </a:r>
            <a:r>
              <a:rPr lang="en-US" altLang="en-US" dirty="0">
                <a:solidFill>
                  <a:schemeClr val="tx2"/>
                </a:solidFill>
              </a:rPr>
              <a:t>want a cup of </a:t>
            </a:r>
            <a:r>
              <a:rPr lang="en-US" altLang="en-US" dirty="0" smtClean="0">
                <a:solidFill>
                  <a:schemeClr val="tx2"/>
                </a:solidFill>
              </a:rPr>
              <a:t>coffee. </a:t>
            </a:r>
          </a:p>
          <a:p>
            <a:pPr>
              <a:buNone/>
            </a:pPr>
            <a:endParaRPr lang="en-US" altLang="en-US" dirty="0">
              <a:solidFill>
                <a:schemeClr val="tx2"/>
              </a:solidFill>
            </a:endParaRPr>
          </a:p>
          <a:p>
            <a:pPr>
              <a:buNone/>
            </a:pP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Define a KPI for each measurement category.</a:t>
            </a:r>
            <a:endParaRPr lang="en-CA" dirty="0">
              <a:solidFill>
                <a:schemeClr val="tx2"/>
              </a:solidFill>
            </a:endParaRPr>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4118708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solidFill>
                  <a:schemeClr val="tx2"/>
                </a:solidFill>
              </a:rPr>
              <a:t>Stakeholder E</a:t>
            </a:r>
            <a:r>
              <a:rPr lang="en-US" baseline="30000" dirty="0">
                <a:solidFill>
                  <a:schemeClr val="tx2"/>
                </a:solidFill>
              </a:rPr>
              <a:t>3</a:t>
            </a:r>
            <a:r>
              <a:rPr lang="en-US" dirty="0">
                <a:solidFill>
                  <a:schemeClr val="tx2"/>
                </a:solidFill>
              </a:rPr>
              <a:t> (</a:t>
            </a:r>
            <a:r>
              <a:rPr lang="en-US" sz="2000" dirty="0">
                <a:solidFill>
                  <a:schemeClr val="tx2"/>
                </a:solidFill>
              </a:rPr>
              <a:t>Exchanges, Expectations and Experiences</a:t>
            </a:r>
            <a:r>
              <a:rPr lang="en-US" dirty="0">
                <a:solidFill>
                  <a:schemeClr val="tx2"/>
                </a:solidFill>
              </a:rPr>
              <a:t>)</a:t>
            </a:r>
            <a:endParaRPr lang="en-CA" dirty="0">
              <a:solidFill>
                <a:schemeClr val="tx2"/>
              </a:solidFill>
            </a:endParaRPr>
          </a:p>
          <a:p>
            <a:pPr marL="457200" lvl="1" indent="0">
              <a:spcBef>
                <a:spcPts val="2400"/>
              </a:spcBef>
              <a:buNone/>
              <a:defRPr/>
            </a:pPr>
            <a:r>
              <a:rPr kumimoji="0" lang="en-CA" b="0" i="0" u="none" strike="noStrike" kern="1200" cap="none" spc="0" normalizeH="0" baseline="0" noProof="0" dirty="0" smtClean="0">
                <a:ln>
                  <a:noFill/>
                </a:ln>
                <a:solidFill>
                  <a:schemeClr val="tx2"/>
                </a:solidFill>
                <a:effectLst/>
                <a:uLnTx/>
                <a:uFillTx/>
                <a:ea typeface="+mn-ea"/>
                <a:cs typeface="+mn-cs"/>
              </a:rPr>
              <a:t>The Process </a:t>
            </a:r>
            <a:r>
              <a:rPr lang="en-CA" dirty="0">
                <a:solidFill>
                  <a:schemeClr val="tx2"/>
                </a:solidFill>
              </a:rPr>
              <a:t>IGOE </a:t>
            </a:r>
            <a:r>
              <a:rPr lang="en-US" dirty="0">
                <a:solidFill>
                  <a:schemeClr val="tx2"/>
                </a:solidFill>
              </a:rPr>
              <a:t>(</a:t>
            </a:r>
            <a:r>
              <a:rPr lang="en-US" sz="2000" dirty="0">
                <a:solidFill>
                  <a:schemeClr val="tx2"/>
                </a:solidFill>
              </a:rPr>
              <a:t>more than flow</a:t>
            </a:r>
            <a:r>
              <a:rPr lang="en-US" dirty="0">
                <a:solidFill>
                  <a:schemeClr val="tx2"/>
                </a:solidFill>
              </a:rPr>
              <a:t>)</a:t>
            </a:r>
            <a:endParaRPr lang="en-CA" dirty="0">
              <a:solidFill>
                <a:schemeClr val="tx2"/>
              </a:solidFill>
            </a:endParaRPr>
          </a:p>
          <a:p>
            <a:pPr marL="457200" lvl="1" indent="0">
              <a:spcBef>
                <a:spcPts val="2400"/>
              </a:spcBef>
              <a:buNone/>
              <a:defRPr/>
            </a:pPr>
            <a:r>
              <a:rPr lang="en-US" dirty="0">
                <a:solidFill>
                  <a:schemeClr val="tx2"/>
                </a:solidFill>
              </a:rPr>
              <a:t>Multiple Dimensions of Process Measurement (</a:t>
            </a:r>
            <a:r>
              <a:rPr lang="en-US" sz="2000" dirty="0">
                <a:solidFill>
                  <a:schemeClr val="tx2"/>
                </a:solidFill>
              </a:rPr>
              <a:t>more than time and cost</a:t>
            </a:r>
            <a:r>
              <a:rPr lang="en-US" dirty="0">
                <a:solidFill>
                  <a:schemeClr val="tx2"/>
                </a:solidFill>
              </a:rPr>
              <a:t>)</a:t>
            </a:r>
            <a:endParaRPr lang="en-CA" dirty="0">
              <a:solidFill>
                <a:schemeClr val="tx2"/>
              </a:solidFill>
            </a:endParaRPr>
          </a:p>
          <a:p>
            <a:pPr marL="457200" lvl="1" indent="0">
              <a:spcBef>
                <a:spcPts val="2400"/>
              </a:spcBef>
              <a:buNone/>
              <a:defRPr/>
            </a:pPr>
            <a:r>
              <a:rPr lang="en-CA" dirty="0">
                <a:solidFill>
                  <a:schemeClr val="tx2"/>
                </a:solidFill>
              </a:rPr>
              <a:t>Decisions, Processes and Business Rules</a:t>
            </a:r>
          </a:p>
          <a:p>
            <a:pPr marL="457200" lvl="1" indent="0">
              <a:spcBef>
                <a:spcPts val="2400"/>
              </a:spcBef>
              <a:buNone/>
              <a:defRPr/>
            </a:pPr>
            <a:r>
              <a:rPr lang="en-CA" dirty="0" smtClean="0">
                <a:solidFill>
                  <a:schemeClr val="tx2"/>
                </a:solidFill>
              </a:rPr>
              <a:t>The </a:t>
            </a:r>
            <a:r>
              <a:rPr lang="en-CA" dirty="0">
                <a:solidFill>
                  <a:schemeClr val="tx2"/>
                </a:solidFill>
              </a:rPr>
              <a:t>Burlton H</a:t>
            </a:r>
            <a:r>
              <a:rPr lang="en-CA" dirty="0" smtClean="0">
                <a:solidFill>
                  <a:schemeClr val="tx2"/>
                </a:solidFill>
              </a:rPr>
              <a:t>exagon </a:t>
            </a:r>
            <a:r>
              <a:rPr lang="en-US" dirty="0" smtClean="0">
                <a:solidFill>
                  <a:schemeClr val="tx2"/>
                </a:solidFill>
                <a:latin typeface="Times New Roman" panose="02020603050405020304" pitchFamily="18" charset="0"/>
                <a:ea typeface="Calibri" panose="020F0502020204030204" pitchFamily="34" charset="0"/>
              </a:rPr>
              <a:t>(</a:t>
            </a:r>
            <a:r>
              <a:rPr lang="en-US" sz="2000" dirty="0">
                <a:solidFill>
                  <a:schemeClr val="tx2"/>
                </a:solidFill>
              </a:rPr>
              <a:t>from process to capability</a:t>
            </a:r>
            <a:r>
              <a:rPr lang="en-US" dirty="0" smtClean="0">
                <a:solidFill>
                  <a:schemeClr val="tx2"/>
                </a:solidFill>
                <a:latin typeface="Times New Roman" panose="02020603050405020304" pitchFamily="18" charset="0"/>
                <a:ea typeface="Calibri" panose="020F0502020204030204" pitchFamily="34" charset="0"/>
              </a:rPr>
              <a:t>)</a:t>
            </a:r>
          </a:p>
          <a:p>
            <a:pPr marL="457200" lvl="1" indent="0">
              <a:spcBef>
                <a:spcPts val="2400"/>
              </a:spcBef>
              <a:buNone/>
              <a:defRPr/>
            </a:pPr>
            <a:r>
              <a:rPr lang="en-US" dirty="0">
                <a:solidFill>
                  <a:schemeClr val="tx2"/>
                </a:solidFill>
              </a:rPr>
              <a:t>Pain and Gain for P</a:t>
            </a:r>
            <a:r>
              <a:rPr lang="en-US" dirty="0" smtClean="0">
                <a:solidFill>
                  <a:schemeClr val="tx2"/>
                </a:solidFill>
              </a:rPr>
              <a:t>rioritization</a:t>
            </a:r>
            <a:endParaRPr lang="en-CA" dirty="0">
              <a:solidFill>
                <a:schemeClr val="tx2"/>
              </a:solidFill>
            </a:endParaRPr>
          </a:p>
          <a:p>
            <a:pPr marL="457200" lvl="1" indent="0">
              <a:spcBef>
                <a:spcPts val="2400"/>
              </a:spcBef>
              <a:buNone/>
              <a:defRPr/>
            </a:pPr>
            <a:r>
              <a:rPr lang="en-US" dirty="0">
                <a:solidFill>
                  <a:schemeClr val="tx2"/>
                </a:solidFill>
              </a:rPr>
              <a:t>Behavior Design </a:t>
            </a:r>
            <a:r>
              <a:rPr lang="en-US" dirty="0">
                <a:solidFill>
                  <a:schemeClr val="tx2"/>
                </a:solidFill>
                <a:latin typeface="Times New Roman" panose="02020603050405020304" pitchFamily="18" charset="0"/>
                <a:ea typeface="Calibri" panose="020F0502020204030204" pitchFamily="34" charset="0"/>
              </a:rPr>
              <a:t>(</a:t>
            </a:r>
            <a:r>
              <a:rPr lang="en-US" sz="2000" dirty="0">
                <a:solidFill>
                  <a:schemeClr val="tx2"/>
                </a:solidFill>
              </a:rPr>
              <a:t>from process to culture</a:t>
            </a:r>
            <a:r>
              <a:rPr lang="en-US" dirty="0">
                <a:solidFill>
                  <a:schemeClr val="tx2"/>
                </a:solidFill>
                <a:latin typeface="Times New Roman" panose="02020603050405020304" pitchFamily="18" charset="0"/>
                <a:ea typeface="Calibri" panose="020F0502020204030204" pitchFamily="34" charset="0"/>
              </a:rPr>
              <a:t>)</a:t>
            </a:r>
            <a:endParaRPr lang="en-CA" dirty="0">
              <a:solidFill>
                <a:schemeClr val="tx2"/>
              </a:solidFill>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chemeClr val="tx2"/>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chemeClr val="tx2"/>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42727"/>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3130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solidFill>
                  <a:sysClr val="windowText" lastClr="000000"/>
                </a:solidFill>
              </a:rPr>
              <a:t>Decisions, Processes and Business Rules</a:t>
            </a:r>
          </a:p>
          <a:p>
            <a:pPr marL="457200" lvl="1" indent="0">
              <a:spcBef>
                <a:spcPts val="2400"/>
              </a:spcBef>
              <a:buNone/>
              <a:defRPr/>
            </a:pPr>
            <a:r>
              <a:rPr lang="en-CA" dirty="0"/>
              <a:t>The </a:t>
            </a:r>
            <a:r>
              <a:rPr lang="en-CA" dirty="0"/>
              <a:t>Burlton H</a:t>
            </a:r>
            <a:r>
              <a:rPr lang="en-CA" dirty="0"/>
              <a:t>exagon </a:t>
            </a:r>
            <a:r>
              <a:rPr lang="en-US" dirty="0"/>
              <a:t>(</a:t>
            </a:r>
            <a:r>
              <a:rPr lang="en-US" dirty="0"/>
              <a:t>from process to capability)</a:t>
            </a:r>
            <a:endParaRPr lang="en-CA" dirty="0"/>
          </a:p>
          <a:p>
            <a:pPr marL="457200" lvl="1" indent="0">
              <a:spcBef>
                <a:spcPts val="2400"/>
              </a:spcBef>
              <a:buNone/>
              <a:defRPr/>
            </a:pPr>
            <a:r>
              <a:rPr lang="en-US" dirty="0"/>
              <a:t>Pain and Gain for prioritization</a:t>
            </a:r>
            <a:endParaRPr lang="en-CA" dirty="0"/>
          </a:p>
          <a:p>
            <a:pPr marL="457200" lvl="1" indent="0">
              <a:spcBef>
                <a:spcPts val="2400"/>
              </a:spcBef>
              <a:buNone/>
              <a:defRPr/>
            </a:pPr>
            <a:r>
              <a:rPr lang="en-US" dirty="0" smtClean="0"/>
              <a:t>Behavior </a:t>
            </a:r>
            <a:r>
              <a:rPr lang="en-US" dirty="0"/>
              <a:t>Design </a:t>
            </a:r>
            <a:r>
              <a:rPr lang="en-US" dirty="0">
                <a:latin typeface="Times New Roman" panose="02020603050405020304" pitchFamily="18" charset="0"/>
                <a:ea typeface="Calibri" panose="020F0502020204030204" pitchFamily="34" charset="0"/>
              </a:rPr>
              <a:t>(</a:t>
            </a:r>
            <a:r>
              <a:rPr lang="en-US" sz="2000" dirty="0"/>
              <a:t>from process to culture</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42935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par>
                          <p:cTn id="8" fill="hold">
                            <p:stCondLst>
                              <p:cond delay="0"/>
                            </p:stCondLst>
                            <p:childTnLst>
                              <p:par>
                                <p:cTn id="9" presetID="9" presetClass="emph" presetSubtype="0" grpId="0" nodeType="afterEffect">
                                  <p:stCondLst>
                                    <p:cond delay="0"/>
                                  </p:stCondLst>
                                  <p:childTnLst>
                                    <p:set>
                                      <p:cBhvr rctx="PPT">
                                        <p:cTn id="10" dur="indefinite"/>
                                        <p:tgtEl>
                                          <p:spTgt spid="11"/>
                                        </p:tgtEl>
                                        <p:attrNameLst>
                                          <p:attrName>style.opacity</p:attrName>
                                        </p:attrNameLst>
                                      </p:cBhvr>
                                      <p:to>
                                        <p:strVal val="0.5"/>
                                      </p:to>
                                    </p:set>
                                    <p:animEffect filter="image" prLst="opacity: 0.5">
                                      <p:cBhvr rctx="IE">
                                        <p:cTn id="11" dur="indefinite"/>
                                        <p:tgtEl>
                                          <p:spTgt spid="11"/>
                                        </p:tgtEl>
                                      </p:cBhvr>
                                    </p:animEffect>
                                  </p:childTnLst>
                                </p:cTn>
                              </p:par>
                            </p:childTnLst>
                          </p:cTn>
                        </p:par>
                        <p:par>
                          <p:cTn id="12" fill="hold">
                            <p:stCondLst>
                              <p:cond delay="0"/>
                            </p:stCondLst>
                            <p:childTnLst>
                              <p:par>
                                <p:cTn id="13" presetID="9" presetClass="emph" presetSubtype="0" grpId="0" nodeType="afterEffect">
                                  <p:stCondLst>
                                    <p:cond delay="0"/>
                                  </p:stCondLst>
                                  <p:childTnLst>
                                    <p:set>
                                      <p:cBhvr rctx="PPT">
                                        <p:cTn id="14" dur="indefinite"/>
                                        <p:tgtEl>
                                          <p:spTgt spid="12"/>
                                        </p:tgtEl>
                                        <p:attrNameLst>
                                          <p:attrName>style.opacity</p:attrName>
                                        </p:attrNameLst>
                                      </p:cBhvr>
                                      <p:to>
                                        <p:strVal val="0.5"/>
                                      </p:to>
                                    </p:set>
                                    <p:animEffect filter="image" prLst="opacity: 0.5">
                                      <p:cBhvr rctx="IE">
                                        <p:cTn id="15" dur="indefinite"/>
                                        <p:tgtEl>
                                          <p:spTgt spid="12"/>
                                        </p:tgtEl>
                                      </p:cBhvr>
                                    </p:animEffect>
                                  </p:childTnLst>
                                </p:cTn>
                              </p:par>
                            </p:childTnLst>
                          </p:cTn>
                        </p:par>
                        <p:par>
                          <p:cTn id="16" fill="hold">
                            <p:stCondLst>
                              <p:cond delay="0"/>
                            </p:stCondLst>
                            <p:childTnLst>
                              <p:par>
                                <p:cTn id="17" presetID="9" presetClass="emph" presetSubtype="0" grpId="0" nodeType="afterEffect">
                                  <p:stCondLst>
                                    <p:cond delay="0"/>
                                  </p:stCondLst>
                                  <p:childTnLst>
                                    <p:set>
                                      <p:cBhvr rctx="PPT">
                                        <p:cTn id="18" dur="indefinite"/>
                                        <p:tgtEl>
                                          <p:spTgt spid="15"/>
                                        </p:tgtEl>
                                        <p:attrNameLst>
                                          <p:attrName>style.opacity</p:attrName>
                                        </p:attrNameLst>
                                      </p:cBhvr>
                                      <p:to>
                                        <p:strVal val="0.5"/>
                                      </p:to>
                                    </p:set>
                                    <p:animEffect filter="image" prLst="opacity: 0.5">
                                      <p:cBhvr rctx="IE">
                                        <p:cTn id="19" dur="indefinite"/>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48680"/>
            <a:ext cx="10193216" cy="703385"/>
          </a:xfrm>
        </p:spPr>
        <p:txBody>
          <a:bodyPr anchor="ctr"/>
          <a:lstStyle/>
          <a:p>
            <a:pPr algn="ctr">
              <a:spcBef>
                <a:spcPts val="1000"/>
              </a:spcBef>
              <a:buFont typeface="Arial" panose="020B0604020202020204" pitchFamily="34" charset="0"/>
            </a:pPr>
            <a:r>
              <a:rPr lang="en-CA" sz="3600" dirty="0">
                <a:solidFill>
                  <a:srgbClr val="006767"/>
                </a:solidFill>
                <a:ea typeface="+mn-ea"/>
                <a:cs typeface="+mn-cs"/>
              </a:rPr>
              <a:t>Questions and Decisions: Intersection of Processes and Business Rules</a:t>
            </a:r>
            <a:br>
              <a:rPr lang="en-CA" sz="3600" dirty="0">
                <a:solidFill>
                  <a:srgbClr val="006767"/>
                </a:solidFill>
                <a:ea typeface="+mn-ea"/>
                <a:cs typeface="+mn-cs"/>
              </a:rPr>
            </a:br>
            <a:r>
              <a:rPr lang="en-CA" sz="3600" dirty="0">
                <a:solidFill>
                  <a:srgbClr val="006767"/>
                </a:solidFill>
                <a:ea typeface="+mn-ea"/>
                <a:cs typeface="+mn-cs"/>
              </a:rPr>
              <a:t>	</a:t>
            </a:r>
          </a:p>
        </p:txBody>
      </p:sp>
      <p:sp>
        <p:nvSpPr>
          <p:cNvPr id="18" name="Freeform 227"/>
          <p:cNvSpPr>
            <a:spLocks/>
          </p:cNvSpPr>
          <p:nvPr/>
        </p:nvSpPr>
        <p:spPr bwMode="auto">
          <a:xfrm>
            <a:off x="6179529" y="4945912"/>
            <a:ext cx="1126881" cy="0"/>
          </a:xfrm>
          <a:custGeom>
            <a:avLst/>
            <a:gdLst>
              <a:gd name="T0" fmla="*/ 0 w 897"/>
              <a:gd name="T1" fmla="*/ 897 w 897"/>
              <a:gd name="T2" fmla="*/ 0 w 897"/>
            </a:gdLst>
            <a:ahLst/>
            <a:cxnLst>
              <a:cxn ang="0">
                <a:pos x="T0" y="0"/>
              </a:cxn>
              <a:cxn ang="0">
                <a:pos x="T1" y="0"/>
              </a:cxn>
              <a:cxn ang="0">
                <a:pos x="T2" y="0"/>
              </a:cxn>
            </a:cxnLst>
            <a:rect l="0" t="0" r="r" b="b"/>
            <a:pathLst>
              <a:path w="897">
                <a:moveTo>
                  <a:pt x="0" y="0"/>
                </a:moveTo>
                <a:lnTo>
                  <a:pt x="897" y="0"/>
                </a:lnTo>
                <a:lnTo>
                  <a:pt x="0" y="0"/>
                </a:lnTo>
                <a:close/>
              </a:path>
            </a:pathLst>
          </a:custGeom>
          <a:solidFill>
            <a:srgbClr val="49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62">
              <a:solidFill>
                <a:prstClr val="black"/>
              </a:solidFill>
              <a:latin typeface="Constantia"/>
            </a:endParaRPr>
          </a:p>
        </p:txBody>
      </p:sp>
      <p:sp>
        <p:nvSpPr>
          <p:cNvPr id="33" name="TextBox 32"/>
          <p:cNvSpPr txBox="1"/>
          <p:nvPr/>
        </p:nvSpPr>
        <p:spPr>
          <a:xfrm rot="16200000">
            <a:off x="8710382" y="4450503"/>
            <a:ext cx="3767378" cy="234360"/>
          </a:xfrm>
          <a:prstGeom prst="rect">
            <a:avLst/>
          </a:prstGeom>
          <a:noFill/>
        </p:spPr>
        <p:txBody>
          <a:bodyPr wrap="none" rtlCol="0">
            <a:spAutoFit/>
          </a:bodyPr>
          <a:lstStyle/>
          <a:p>
            <a:r>
              <a:rPr lang="en-US" sz="923" dirty="0">
                <a:solidFill>
                  <a:srgbClr val="61287F">
                    <a:lumMod val="75000"/>
                  </a:srgbClr>
                </a:solidFill>
                <a:latin typeface="Constantia"/>
              </a:rPr>
              <a:t>slide courtesy of Business Rule Solutions, LLC  www.BRSolutions.com</a:t>
            </a:r>
          </a:p>
        </p:txBody>
      </p:sp>
      <p:sp>
        <p:nvSpPr>
          <p:cNvPr id="4" name="TextBox 3"/>
          <p:cNvSpPr txBox="1"/>
          <p:nvPr/>
        </p:nvSpPr>
        <p:spPr>
          <a:xfrm>
            <a:off x="7948246" y="3256133"/>
            <a:ext cx="2159716" cy="887679"/>
          </a:xfrm>
          <a:prstGeom prst="rect">
            <a:avLst/>
          </a:prstGeom>
          <a:noFill/>
        </p:spPr>
        <p:txBody>
          <a:bodyPr wrap="square" rtlCol="0">
            <a:spAutoFit/>
          </a:bodyPr>
          <a:lstStyle/>
          <a:p>
            <a:pPr algn="ctr" eaLnBrk="0" fontAlgn="base" hangingPunct="0">
              <a:spcBef>
                <a:spcPct val="0"/>
              </a:spcBef>
              <a:spcAft>
                <a:spcPct val="0"/>
              </a:spcAft>
            </a:pPr>
            <a:r>
              <a:rPr lang="en-CA" sz="1292" dirty="0">
                <a:solidFill>
                  <a:srgbClr val="000000"/>
                </a:solidFill>
              </a:rPr>
              <a:t>Are there more sub decisions that must be made to know if the applicant is eligible?</a:t>
            </a:r>
          </a:p>
        </p:txBody>
      </p:sp>
      <p:sp>
        <p:nvSpPr>
          <p:cNvPr id="34" name="TextBox 33"/>
          <p:cNvSpPr txBox="1"/>
          <p:nvPr/>
        </p:nvSpPr>
        <p:spPr>
          <a:xfrm>
            <a:off x="7596554" y="4777136"/>
            <a:ext cx="2159716" cy="887679"/>
          </a:xfrm>
          <a:prstGeom prst="rect">
            <a:avLst/>
          </a:prstGeom>
          <a:noFill/>
        </p:spPr>
        <p:txBody>
          <a:bodyPr wrap="square" rtlCol="0">
            <a:spAutoFit/>
          </a:bodyPr>
          <a:lstStyle/>
          <a:p>
            <a:pPr algn="ctr" eaLnBrk="0" fontAlgn="base" hangingPunct="0">
              <a:spcBef>
                <a:spcPct val="0"/>
              </a:spcBef>
              <a:spcAft>
                <a:spcPct val="0"/>
              </a:spcAft>
            </a:pPr>
            <a:r>
              <a:rPr lang="en-CA" sz="1292" dirty="0">
                <a:solidFill>
                  <a:srgbClr val="000000"/>
                </a:solidFill>
              </a:rPr>
              <a:t>What set of business rules are required to guide what is ‘acceptable’?</a:t>
            </a:r>
          </a:p>
        </p:txBody>
      </p:sp>
      <p:sp>
        <p:nvSpPr>
          <p:cNvPr id="5" name="Hexagon 4"/>
          <p:cNvSpPr/>
          <p:nvPr/>
        </p:nvSpPr>
        <p:spPr bwMode="auto">
          <a:xfrm>
            <a:off x="4352488" y="1705550"/>
            <a:ext cx="1630240" cy="877001"/>
          </a:xfrm>
          <a:prstGeom prst="hexagon">
            <a:avLst>
              <a:gd name="adj" fmla="val 46759"/>
              <a:gd name="vf" fmla="val 115470"/>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pPr>
            <a:r>
              <a:rPr lang="en-CA" sz="1015" dirty="0">
                <a:solidFill>
                  <a:srgbClr val="FFFFFF"/>
                </a:solidFill>
              </a:rPr>
              <a:t>Is the applicant eligible for the loan?</a:t>
            </a:r>
          </a:p>
          <a:p>
            <a:pPr algn="ctr" eaLnBrk="0" fontAlgn="base" hangingPunct="0">
              <a:spcBef>
                <a:spcPct val="0"/>
              </a:spcBef>
              <a:spcAft>
                <a:spcPct val="0"/>
              </a:spcAft>
            </a:pPr>
            <a:endParaRPr lang="en-CA" sz="1015" dirty="0">
              <a:solidFill>
                <a:srgbClr val="FFFFFF"/>
              </a:solidFill>
            </a:endParaRPr>
          </a:p>
        </p:txBody>
      </p:sp>
      <p:sp>
        <p:nvSpPr>
          <p:cNvPr id="36" name="Hexagon 35"/>
          <p:cNvSpPr/>
          <p:nvPr/>
        </p:nvSpPr>
        <p:spPr bwMode="auto">
          <a:xfrm>
            <a:off x="2520334" y="3392219"/>
            <a:ext cx="1630240" cy="877001"/>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pPr>
            <a:r>
              <a:rPr lang="en-CA" sz="1015" dirty="0">
                <a:solidFill>
                  <a:srgbClr val="000000"/>
                </a:solidFill>
              </a:rPr>
              <a:t>Is the application complete?</a:t>
            </a:r>
          </a:p>
          <a:p>
            <a:pPr algn="ctr" eaLnBrk="0" fontAlgn="base" hangingPunct="0">
              <a:spcBef>
                <a:spcPct val="0"/>
              </a:spcBef>
              <a:spcAft>
                <a:spcPct val="0"/>
              </a:spcAft>
            </a:pPr>
            <a:endParaRPr lang="en-CA" sz="1015" dirty="0">
              <a:solidFill>
                <a:srgbClr val="000000"/>
              </a:solidFill>
            </a:endParaRPr>
          </a:p>
        </p:txBody>
      </p:sp>
      <p:sp>
        <p:nvSpPr>
          <p:cNvPr id="37" name="Hexagon 36"/>
          <p:cNvSpPr/>
          <p:nvPr/>
        </p:nvSpPr>
        <p:spPr bwMode="auto">
          <a:xfrm>
            <a:off x="4352488" y="3392219"/>
            <a:ext cx="1630240" cy="877001"/>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pPr>
            <a:r>
              <a:rPr lang="en-CA" sz="1015" dirty="0">
                <a:solidFill>
                  <a:srgbClr val="000000"/>
                </a:solidFill>
              </a:rPr>
              <a:t>Is the credit score acceptable?</a:t>
            </a:r>
          </a:p>
          <a:p>
            <a:pPr algn="ctr" eaLnBrk="0" fontAlgn="base" hangingPunct="0">
              <a:spcBef>
                <a:spcPct val="0"/>
              </a:spcBef>
              <a:spcAft>
                <a:spcPct val="0"/>
              </a:spcAft>
            </a:pPr>
            <a:endParaRPr lang="en-CA" sz="1015" dirty="0">
              <a:solidFill>
                <a:srgbClr val="000000"/>
              </a:solidFill>
            </a:endParaRPr>
          </a:p>
        </p:txBody>
      </p:sp>
      <p:sp>
        <p:nvSpPr>
          <p:cNvPr id="38" name="Hexagon 37"/>
          <p:cNvSpPr/>
          <p:nvPr/>
        </p:nvSpPr>
        <p:spPr bwMode="auto">
          <a:xfrm>
            <a:off x="6177330" y="3363377"/>
            <a:ext cx="1630240" cy="877001"/>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pPr>
            <a:r>
              <a:rPr lang="en-CA" sz="1015" dirty="0">
                <a:solidFill>
                  <a:srgbClr val="000000"/>
                </a:solidFill>
              </a:rPr>
              <a:t>Are the loan risk parameters in range?</a:t>
            </a:r>
          </a:p>
        </p:txBody>
      </p:sp>
      <p:cxnSp>
        <p:nvCxnSpPr>
          <p:cNvPr id="59" name="Elbow Connector 58"/>
          <p:cNvCxnSpPr>
            <a:stCxn id="5" idx="0"/>
          </p:cNvCxnSpPr>
          <p:nvPr/>
        </p:nvCxnSpPr>
        <p:spPr bwMode="auto">
          <a:xfrm>
            <a:off x="5982728" y="2144051"/>
            <a:ext cx="1009722" cy="1198251"/>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stCxn id="5" idx="3"/>
          </p:cNvCxnSpPr>
          <p:nvPr/>
        </p:nvCxnSpPr>
        <p:spPr bwMode="auto">
          <a:xfrm rot="10800000" flipV="1">
            <a:off x="3335454" y="2144049"/>
            <a:ext cx="1017035" cy="121932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lbow Connector 64"/>
          <p:cNvCxnSpPr/>
          <p:nvPr/>
        </p:nvCxnSpPr>
        <p:spPr bwMode="auto">
          <a:xfrm rot="16200000" flipH="1">
            <a:off x="4800213" y="2954448"/>
            <a:ext cx="809671" cy="1"/>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3024555" y="4409130"/>
            <a:ext cx="4431323" cy="1683025"/>
          </a:xfrm>
          <a:prstGeom prst="rect">
            <a:avLst/>
          </a:prstGeom>
          <a:noFill/>
          <a:ln>
            <a:solidFill>
              <a:schemeClr val="accent6">
                <a:lumMod val="60000"/>
                <a:lumOff val="40000"/>
              </a:schemeClr>
            </a:solidFill>
          </a:ln>
        </p:spPr>
        <p:txBody>
          <a:bodyPr wrap="square" rtlCol="0">
            <a:spAutoFit/>
          </a:bodyPr>
          <a:lstStyle>
            <a:defPPr>
              <a:defRPr lang="en-US"/>
            </a:defPPr>
            <a:lvl1pPr algn="ctr">
              <a:defRPr sz="1400">
                <a:latin typeface="+mn-lt"/>
              </a:defRPr>
            </a:lvl1pPr>
          </a:lstStyle>
          <a:p>
            <a:pPr marL="263776" indent="-263776" algn="l" eaLnBrk="0" fontAlgn="base" hangingPunct="0">
              <a:spcBef>
                <a:spcPct val="0"/>
              </a:spcBef>
              <a:spcAft>
                <a:spcPct val="0"/>
              </a:spcAft>
              <a:buFont typeface="Arial" panose="020B0604020202020204" pitchFamily="34" charset="0"/>
              <a:buChar char="•"/>
            </a:pPr>
            <a:r>
              <a:rPr lang="en-US" sz="1292" dirty="0">
                <a:solidFill>
                  <a:srgbClr val="000000"/>
                </a:solidFill>
              </a:rPr>
              <a:t>A service representative must be assigned to a received application not yet completed.</a:t>
            </a:r>
          </a:p>
          <a:p>
            <a:pPr marL="263776" indent="-263776" algn="l" eaLnBrk="0" fontAlgn="base" hangingPunct="0">
              <a:spcBef>
                <a:spcPct val="0"/>
              </a:spcBef>
              <a:spcAft>
                <a:spcPct val="0"/>
              </a:spcAft>
              <a:buFont typeface="Arial" panose="020B0604020202020204" pitchFamily="34" charset="0"/>
              <a:buChar char="•"/>
            </a:pPr>
            <a:r>
              <a:rPr lang="en-US" sz="1292" dirty="0">
                <a:solidFill>
                  <a:srgbClr val="000000"/>
                </a:solidFill>
              </a:rPr>
              <a:t>The applicant’s credit score must be higher than the minimum published in the current credit risk table.</a:t>
            </a:r>
          </a:p>
          <a:p>
            <a:pPr marL="263776" indent="-263776" algn="l" eaLnBrk="0" fontAlgn="base" hangingPunct="0">
              <a:spcBef>
                <a:spcPct val="0"/>
              </a:spcBef>
              <a:spcAft>
                <a:spcPct val="0"/>
              </a:spcAft>
              <a:buFont typeface="Arial" panose="020B0604020202020204" pitchFamily="34" charset="0"/>
              <a:buChar char="•"/>
            </a:pPr>
            <a:r>
              <a:rPr lang="en-US" sz="1292" dirty="0">
                <a:solidFill>
                  <a:srgbClr val="000000"/>
                </a:solidFill>
              </a:rPr>
              <a:t>The monthly repayment amount must be less than </a:t>
            </a:r>
            <a:r>
              <a:rPr lang="en-US" sz="1292" dirty="0" smtClean="0">
                <a:solidFill>
                  <a:srgbClr val="000000"/>
                </a:solidFill>
              </a:rPr>
              <a:t>the authorized </a:t>
            </a:r>
            <a:r>
              <a:rPr lang="en-US" sz="1292" dirty="0" smtClean="0">
                <a:solidFill>
                  <a:srgbClr val="000000"/>
                </a:solidFill>
              </a:rPr>
              <a:t>% </a:t>
            </a:r>
            <a:r>
              <a:rPr lang="en-US" sz="1292" dirty="0">
                <a:solidFill>
                  <a:srgbClr val="000000"/>
                </a:solidFill>
              </a:rPr>
              <a:t>of the applicant’s income.</a:t>
            </a:r>
          </a:p>
          <a:p>
            <a:pPr marL="263776" indent="-263776" algn="l" eaLnBrk="0" fontAlgn="base" hangingPunct="0">
              <a:spcBef>
                <a:spcPct val="0"/>
              </a:spcBef>
              <a:spcAft>
                <a:spcPct val="0"/>
              </a:spcAft>
              <a:buFont typeface="Arial" panose="020B0604020202020204" pitchFamily="34" charset="0"/>
              <a:buChar char="•"/>
            </a:pPr>
            <a:r>
              <a:rPr lang="en-US" sz="1292" dirty="0" smtClean="0">
                <a:solidFill>
                  <a:srgbClr val="000000"/>
                </a:solidFill>
              </a:rPr>
              <a:t>An </a:t>
            </a:r>
            <a:r>
              <a:rPr lang="en-US" sz="1292" dirty="0">
                <a:solidFill>
                  <a:srgbClr val="000000"/>
                </a:solidFill>
              </a:rPr>
              <a:t>application for a loan greater than $1 million  must be approved by a Vice President.</a:t>
            </a:r>
          </a:p>
        </p:txBody>
      </p:sp>
      <p:cxnSp>
        <p:nvCxnSpPr>
          <p:cNvPr id="15" name="Straight Arrow Connector 14"/>
          <p:cNvCxnSpPr/>
          <p:nvPr/>
        </p:nvCxnSpPr>
        <p:spPr bwMode="auto">
          <a:xfrm flipV="1">
            <a:off x="3144658" y="2047875"/>
            <a:ext cx="1241014" cy="7483"/>
          </a:xfrm>
          <a:prstGeom prst="straightConnector1">
            <a:avLst/>
          </a:prstGeom>
          <a:noFill/>
          <a:ln w="57150" cap="flat" cmpd="sng" algn="ctr">
            <a:solidFill>
              <a:srgbClr val="9C85C0">
                <a:lumMod val="75000"/>
              </a:srgbClr>
            </a:solidFill>
            <a:prstDash val="solid"/>
            <a:round/>
            <a:headEnd type="none" w="med" len="med"/>
            <a:tailEnd type="arrow"/>
          </a:ln>
          <a:effectLst/>
        </p:spPr>
      </p:cxnSp>
      <p:grpSp>
        <p:nvGrpSpPr>
          <p:cNvPr id="16" name="Group 65"/>
          <p:cNvGrpSpPr/>
          <p:nvPr/>
        </p:nvGrpSpPr>
        <p:grpSpPr>
          <a:xfrm>
            <a:off x="1386184" y="1441416"/>
            <a:ext cx="1758474" cy="859084"/>
            <a:chOff x="152400" y="1295400"/>
            <a:chExt cx="1905013" cy="930674"/>
          </a:xfrm>
        </p:grpSpPr>
        <p:sp>
          <p:nvSpPr>
            <p:cNvPr id="17" name="Rectangle 232"/>
            <p:cNvSpPr>
              <a:spLocks noChangeArrowheads="1"/>
            </p:cNvSpPr>
            <p:nvPr/>
          </p:nvSpPr>
          <p:spPr bwMode="auto">
            <a:xfrm>
              <a:off x="152400" y="1484982"/>
              <a:ext cx="1801585" cy="736168"/>
            </a:xfrm>
            <a:prstGeom prst="rect">
              <a:avLst/>
            </a:prstGeom>
            <a:gradFill rotWithShape="1">
              <a:gsLst>
                <a:gs pos="0">
                  <a:srgbClr val="9C85C0"/>
                </a:gs>
                <a:gs pos="100000">
                  <a:srgbClr val="0A4166"/>
                </a:gs>
              </a:gsLst>
              <a:lin ang="2700000" scaled="1"/>
            </a:gradFill>
            <a:ln w="11176">
              <a:solidFill>
                <a:sysClr val="window" lastClr="FFFFFF"/>
              </a:solidFill>
              <a:miter lim="800000"/>
              <a:headEnd/>
              <a:tailEnd/>
            </a:ln>
          </p:spPr>
          <p:txBody>
            <a:bodyPr anchor="ctr"/>
            <a:lstStyle/>
            <a:p>
              <a:pPr algn="ctr">
                <a:defRPr/>
              </a:pPr>
              <a:r>
                <a:rPr lang="en-US" sz="1292" kern="0" noProof="1">
                  <a:solidFill>
                    <a:prstClr val="white"/>
                  </a:solidFill>
                  <a:latin typeface="Constantia"/>
                </a:rPr>
                <a:t>Decision Structure</a:t>
              </a:r>
            </a:p>
          </p:txBody>
        </p:sp>
        <p:sp>
          <p:nvSpPr>
            <p:cNvPr id="19" name="Freeform 233"/>
            <p:cNvSpPr>
              <a:spLocks/>
            </p:cNvSpPr>
            <p:nvPr/>
          </p:nvSpPr>
          <p:spPr bwMode="auto">
            <a:xfrm>
              <a:off x="152401" y="1295400"/>
              <a:ext cx="1904999" cy="189582"/>
            </a:xfrm>
            <a:custGeom>
              <a:avLst/>
              <a:gdLst>
                <a:gd name="T0" fmla="*/ 1050 w 1050"/>
                <a:gd name="T1" fmla="*/ 0 h 172"/>
                <a:gd name="T2" fmla="*/ 993 w 1050"/>
                <a:gd name="T3" fmla="*/ 172 h 172"/>
                <a:gd name="T4" fmla="*/ 0 w 1050"/>
                <a:gd name="T5" fmla="*/ 172 h 172"/>
                <a:gd name="T6" fmla="*/ 154 w 1050"/>
                <a:gd name="T7" fmla="*/ 0 h 172"/>
                <a:gd name="T8" fmla="*/ 1050 w 1050"/>
                <a:gd name="T9" fmla="*/ 0 h 172"/>
              </a:gdLst>
              <a:ahLst/>
              <a:cxnLst>
                <a:cxn ang="0">
                  <a:pos x="T0" y="T1"/>
                </a:cxn>
                <a:cxn ang="0">
                  <a:pos x="T2" y="T3"/>
                </a:cxn>
                <a:cxn ang="0">
                  <a:pos x="T4" y="T5"/>
                </a:cxn>
                <a:cxn ang="0">
                  <a:pos x="T6" y="T7"/>
                </a:cxn>
                <a:cxn ang="0">
                  <a:pos x="T8" y="T9"/>
                </a:cxn>
              </a:cxnLst>
              <a:rect l="0" t="0" r="r" b="b"/>
              <a:pathLst>
                <a:path w="1050" h="172">
                  <a:moveTo>
                    <a:pt x="1050" y="0"/>
                  </a:moveTo>
                  <a:lnTo>
                    <a:pt x="993" y="172"/>
                  </a:lnTo>
                  <a:lnTo>
                    <a:pt x="0" y="172"/>
                  </a:lnTo>
                  <a:lnTo>
                    <a:pt x="154" y="0"/>
                  </a:lnTo>
                  <a:lnTo>
                    <a:pt x="1050" y="0"/>
                  </a:lnTo>
                  <a:close/>
                </a:path>
              </a:pathLst>
            </a:custGeom>
            <a:gradFill rotWithShape="1">
              <a:gsLst>
                <a:gs pos="0">
                  <a:srgbClr val="0A4166"/>
                </a:gs>
                <a:gs pos="100000">
                  <a:srgbClr val="03111B"/>
                </a:gs>
              </a:gsLst>
              <a:lin ang="5400000" scaled="1"/>
            </a:gradFill>
            <a:ln w="11176">
              <a:solidFill>
                <a:sysClr val="window" lastClr="FFFFFF"/>
              </a:solidFill>
              <a:miter lim="800000"/>
              <a:headEnd/>
              <a:tailEnd/>
            </a:ln>
          </p:spPr>
          <p:txBody>
            <a:bodyPr anchor="ctr"/>
            <a:lstStyle/>
            <a:p>
              <a:pPr>
                <a:defRPr/>
              </a:pPr>
              <a:endParaRPr lang="en-US" sz="1662" kern="0">
                <a:solidFill>
                  <a:prstClr val="black"/>
                </a:solidFill>
                <a:latin typeface="Constantia"/>
              </a:endParaRPr>
            </a:p>
          </p:txBody>
        </p:sp>
        <p:sp>
          <p:nvSpPr>
            <p:cNvPr id="20" name="Freeform 234"/>
            <p:cNvSpPr>
              <a:spLocks/>
            </p:cNvSpPr>
            <p:nvPr/>
          </p:nvSpPr>
          <p:spPr bwMode="gray">
            <a:xfrm>
              <a:off x="1953998" y="1300324"/>
              <a:ext cx="103415" cy="925750"/>
            </a:xfrm>
            <a:custGeom>
              <a:avLst/>
              <a:gdLst>
                <a:gd name="T0" fmla="*/ 57 w 57"/>
                <a:gd name="T1" fmla="*/ 0 h 823"/>
                <a:gd name="T2" fmla="*/ 57 w 57"/>
                <a:gd name="T3" fmla="*/ 597 h 823"/>
                <a:gd name="T4" fmla="*/ 0 w 57"/>
                <a:gd name="T5" fmla="*/ 823 h 823"/>
                <a:gd name="T6" fmla="*/ 0 w 57"/>
                <a:gd name="T7" fmla="*/ 172 h 823"/>
                <a:gd name="T8" fmla="*/ 57 w 57"/>
                <a:gd name="T9" fmla="*/ 0 h 823"/>
              </a:gdLst>
              <a:ahLst/>
              <a:cxnLst>
                <a:cxn ang="0">
                  <a:pos x="T0" y="T1"/>
                </a:cxn>
                <a:cxn ang="0">
                  <a:pos x="T2" y="T3"/>
                </a:cxn>
                <a:cxn ang="0">
                  <a:pos x="T4" y="T5"/>
                </a:cxn>
                <a:cxn ang="0">
                  <a:pos x="T6" y="T7"/>
                </a:cxn>
                <a:cxn ang="0">
                  <a:pos x="T8" y="T9"/>
                </a:cxn>
              </a:cxnLst>
              <a:rect l="0" t="0" r="r" b="b"/>
              <a:pathLst>
                <a:path w="57" h="823">
                  <a:moveTo>
                    <a:pt x="57" y="0"/>
                  </a:moveTo>
                  <a:lnTo>
                    <a:pt x="57" y="597"/>
                  </a:lnTo>
                  <a:lnTo>
                    <a:pt x="0" y="823"/>
                  </a:lnTo>
                  <a:lnTo>
                    <a:pt x="0" y="172"/>
                  </a:lnTo>
                  <a:lnTo>
                    <a:pt x="57" y="0"/>
                  </a:lnTo>
                  <a:close/>
                </a:path>
              </a:pathLst>
            </a:custGeom>
            <a:solidFill>
              <a:srgbClr val="03111B"/>
            </a:solidFill>
            <a:ln w="12700">
              <a:solidFill>
                <a:sysClr val="window" lastClr="FFFFFF"/>
              </a:solidFill>
              <a:miter lim="800000"/>
              <a:headEnd/>
              <a:tailEnd/>
            </a:ln>
            <a:effectLst/>
          </p:spPr>
          <p:txBody>
            <a:bodyPr wrap="none" anchor="ctr"/>
            <a:lstStyle/>
            <a:p>
              <a:pPr>
                <a:defRPr/>
              </a:pPr>
              <a:endParaRPr lang="en-US" sz="1662" kern="0">
                <a:solidFill>
                  <a:prstClr val="black"/>
                </a:solidFill>
                <a:latin typeface="Constantia"/>
              </a:endParaRPr>
            </a:p>
          </p:txBody>
        </p:sp>
      </p:grpSp>
    </p:spTree>
    <p:extLst>
      <p:ext uri="{BB962C8B-B14F-4D97-AF65-F5344CB8AC3E}">
        <p14:creationId xmlns:p14="http://schemas.microsoft.com/office/powerpoint/2010/main" val="2636207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p:nvPr>
            <p:extLst/>
          </p:nvPr>
        </p:nvGraphicFramePr>
        <p:xfrm>
          <a:off x="3554188" y="3275027"/>
          <a:ext cx="5886654"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66800" y="373224"/>
            <a:ext cx="9997752" cy="571500"/>
          </a:xfrm>
          <a:extLst/>
        </p:spPr>
        <p:txBody>
          <a:bodyPr anchor="ctr"/>
          <a:lstStyle/>
          <a:p>
            <a:pPr algn="ctr">
              <a:spcBef>
                <a:spcPts val="1000"/>
              </a:spcBef>
              <a:buFont typeface="Arial" panose="020B0604020202020204" pitchFamily="34" charset="0"/>
            </a:pPr>
            <a:r>
              <a:rPr lang="en-CA" sz="3600" dirty="0">
                <a:solidFill>
                  <a:srgbClr val="006767"/>
                </a:solidFill>
                <a:ea typeface="+mn-ea"/>
                <a:cs typeface="+mn-cs"/>
              </a:rPr>
              <a:t>Integration of Value Stream or Process with Decisions and Business Rules</a:t>
            </a:r>
          </a:p>
        </p:txBody>
      </p:sp>
      <p:sp>
        <p:nvSpPr>
          <p:cNvPr id="18" name="Freeform 227"/>
          <p:cNvSpPr>
            <a:spLocks/>
          </p:cNvSpPr>
          <p:nvPr/>
        </p:nvSpPr>
        <p:spPr bwMode="auto">
          <a:xfrm>
            <a:off x="4452070" y="3543389"/>
            <a:ext cx="915591" cy="0"/>
          </a:xfrm>
          <a:custGeom>
            <a:avLst/>
            <a:gdLst>
              <a:gd name="T0" fmla="*/ 0 w 897"/>
              <a:gd name="T1" fmla="*/ 897 w 897"/>
              <a:gd name="T2" fmla="*/ 0 w 897"/>
            </a:gdLst>
            <a:ahLst/>
            <a:cxnLst>
              <a:cxn ang="0">
                <a:pos x="T0" y="0"/>
              </a:cxn>
              <a:cxn ang="0">
                <a:pos x="T1" y="0"/>
              </a:cxn>
              <a:cxn ang="0">
                <a:pos x="T2" y="0"/>
              </a:cxn>
            </a:cxnLst>
            <a:rect l="0" t="0" r="r" b="b"/>
            <a:pathLst>
              <a:path w="897">
                <a:moveTo>
                  <a:pt x="0" y="0"/>
                </a:moveTo>
                <a:lnTo>
                  <a:pt x="897" y="0"/>
                </a:lnTo>
                <a:lnTo>
                  <a:pt x="0" y="0"/>
                </a:lnTo>
                <a:close/>
              </a:path>
            </a:pathLst>
          </a:custGeom>
          <a:solidFill>
            <a:srgbClr val="49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latin typeface="Constantia"/>
            </a:endParaRPr>
          </a:p>
        </p:txBody>
      </p:sp>
      <p:sp>
        <p:nvSpPr>
          <p:cNvPr id="33" name="TextBox 32"/>
          <p:cNvSpPr txBox="1"/>
          <p:nvPr/>
        </p:nvSpPr>
        <p:spPr>
          <a:xfrm rot="16200000">
            <a:off x="8808422" y="3800936"/>
            <a:ext cx="3081293" cy="207749"/>
          </a:xfrm>
          <a:prstGeom prst="rect">
            <a:avLst/>
          </a:prstGeom>
          <a:noFill/>
        </p:spPr>
        <p:txBody>
          <a:bodyPr wrap="none" rtlCol="0">
            <a:spAutoFit/>
          </a:bodyPr>
          <a:lstStyle/>
          <a:p>
            <a:r>
              <a:rPr lang="en-US" sz="750" dirty="0">
                <a:solidFill>
                  <a:schemeClr val="accent6">
                    <a:lumMod val="75000"/>
                  </a:schemeClr>
                </a:solidFill>
                <a:latin typeface="Constantia"/>
              </a:rPr>
              <a:t>slide courtesy of Business Rule Solutions, LLC  www.BRSolutions.com</a:t>
            </a:r>
          </a:p>
        </p:txBody>
      </p:sp>
      <p:sp>
        <p:nvSpPr>
          <p:cNvPr id="5" name="Hexagon 4"/>
          <p:cNvSpPr/>
          <p:nvPr/>
        </p:nvSpPr>
        <p:spPr bwMode="auto">
          <a:xfrm>
            <a:off x="4920329" y="2159556"/>
            <a:ext cx="1324570" cy="712563"/>
          </a:xfrm>
          <a:prstGeom prst="hexagon">
            <a:avLst>
              <a:gd name="adj" fmla="val 46759"/>
              <a:gd name="vf" fmla="val 115470"/>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CA" sz="825" dirty="0">
                <a:solidFill>
                  <a:schemeClr val="bg1"/>
                </a:solidFill>
              </a:rPr>
              <a:t>Is the applicant eligible for the loan?</a:t>
            </a:r>
          </a:p>
          <a:p>
            <a:pPr algn="ctr" eaLnBrk="0" fontAlgn="base" hangingPunct="0">
              <a:spcBef>
                <a:spcPct val="0"/>
              </a:spcBef>
              <a:spcAft>
                <a:spcPct val="0"/>
              </a:spcAft>
            </a:pPr>
            <a:endParaRPr lang="en-CA" sz="825" dirty="0">
              <a:solidFill>
                <a:schemeClr val="bg1"/>
              </a:solidFill>
            </a:endParaRPr>
          </a:p>
        </p:txBody>
      </p:sp>
      <p:sp>
        <p:nvSpPr>
          <p:cNvPr id="36" name="Hexagon 35"/>
          <p:cNvSpPr/>
          <p:nvPr/>
        </p:nvSpPr>
        <p:spPr bwMode="auto">
          <a:xfrm>
            <a:off x="3431704" y="3529974"/>
            <a:ext cx="1324570" cy="712563"/>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CA" sz="825" dirty="0">
                <a:solidFill>
                  <a:schemeClr val="tx2"/>
                </a:solidFill>
              </a:rPr>
              <a:t>Is the application complete?</a:t>
            </a:r>
          </a:p>
          <a:p>
            <a:pPr algn="ctr" eaLnBrk="0" fontAlgn="base" hangingPunct="0">
              <a:spcBef>
                <a:spcPct val="0"/>
              </a:spcBef>
              <a:spcAft>
                <a:spcPct val="0"/>
              </a:spcAft>
            </a:pPr>
            <a:endParaRPr lang="en-CA" sz="825" dirty="0">
              <a:solidFill>
                <a:schemeClr val="tx2"/>
              </a:solidFill>
            </a:endParaRPr>
          </a:p>
        </p:txBody>
      </p:sp>
      <p:sp>
        <p:nvSpPr>
          <p:cNvPr id="37" name="Hexagon 36"/>
          <p:cNvSpPr/>
          <p:nvPr/>
        </p:nvSpPr>
        <p:spPr bwMode="auto">
          <a:xfrm>
            <a:off x="4920329" y="3529974"/>
            <a:ext cx="1324570" cy="712563"/>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CA" sz="825" dirty="0">
                <a:solidFill>
                  <a:schemeClr val="tx2"/>
                </a:solidFill>
              </a:rPr>
              <a:t>Is the credit score above the minimum?</a:t>
            </a:r>
          </a:p>
          <a:p>
            <a:pPr algn="ctr" eaLnBrk="0" fontAlgn="base" hangingPunct="0">
              <a:spcBef>
                <a:spcPct val="0"/>
              </a:spcBef>
              <a:spcAft>
                <a:spcPct val="0"/>
              </a:spcAft>
            </a:pPr>
            <a:endParaRPr lang="en-CA" sz="825" dirty="0">
              <a:solidFill>
                <a:schemeClr val="tx2"/>
              </a:solidFill>
            </a:endParaRPr>
          </a:p>
        </p:txBody>
      </p:sp>
      <p:sp>
        <p:nvSpPr>
          <p:cNvPr id="38" name="Hexagon 37"/>
          <p:cNvSpPr/>
          <p:nvPr/>
        </p:nvSpPr>
        <p:spPr bwMode="auto">
          <a:xfrm>
            <a:off x="6403013" y="3506540"/>
            <a:ext cx="1324570" cy="712563"/>
          </a:xfrm>
          <a:prstGeom prst="hexagon">
            <a:avLst>
              <a:gd name="adj" fmla="val 46759"/>
              <a:gd name="vf" fmla="val 115470"/>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CA" sz="825" dirty="0">
                <a:solidFill>
                  <a:schemeClr val="tx2"/>
                </a:solidFill>
              </a:rPr>
              <a:t>Are the loan risk parameters in range?</a:t>
            </a:r>
          </a:p>
        </p:txBody>
      </p:sp>
      <p:cxnSp>
        <p:nvCxnSpPr>
          <p:cNvPr id="59" name="Elbow Connector 58"/>
          <p:cNvCxnSpPr>
            <a:stCxn id="5" idx="0"/>
          </p:cNvCxnSpPr>
          <p:nvPr/>
        </p:nvCxnSpPr>
        <p:spPr bwMode="auto">
          <a:xfrm>
            <a:off x="6244900" y="2515838"/>
            <a:ext cx="820399" cy="97357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stCxn id="5" idx="3"/>
          </p:cNvCxnSpPr>
          <p:nvPr/>
        </p:nvCxnSpPr>
        <p:spPr bwMode="auto">
          <a:xfrm rot="10800000" flipV="1">
            <a:off x="4093988" y="2515837"/>
            <a:ext cx="826341" cy="990703"/>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lbow Connector 64"/>
          <p:cNvCxnSpPr/>
          <p:nvPr/>
        </p:nvCxnSpPr>
        <p:spPr bwMode="auto">
          <a:xfrm rot="16200000" flipH="1">
            <a:off x="5253684" y="3201047"/>
            <a:ext cx="657858" cy="1"/>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Bent Arrow 5"/>
          <p:cNvSpPr/>
          <p:nvPr/>
        </p:nvSpPr>
        <p:spPr>
          <a:xfrm rot="5400000">
            <a:off x="6338907" y="2082658"/>
            <a:ext cx="2275139" cy="2516615"/>
          </a:xfrm>
          <a:prstGeom prst="bentArrow">
            <a:avLst>
              <a:gd name="adj1" fmla="val 25000"/>
              <a:gd name="adj2" fmla="val 5316"/>
              <a:gd name="adj3" fmla="val 6586"/>
              <a:gd name="adj4" fmla="val 44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Tree>
    <p:extLst>
      <p:ext uri="{BB962C8B-B14F-4D97-AF65-F5344CB8AC3E}">
        <p14:creationId xmlns:p14="http://schemas.microsoft.com/office/powerpoint/2010/main" val="2312014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solidFill>
                  <a:schemeClr val="tx2"/>
                </a:solidFill>
              </a:rPr>
              <a:t>	</a:t>
            </a: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It’s morning and you  </a:t>
            </a:r>
            <a:r>
              <a:rPr lang="en-US" altLang="en-US" dirty="0">
                <a:solidFill>
                  <a:schemeClr val="tx2"/>
                </a:solidFill>
              </a:rPr>
              <a:t>want a cup of </a:t>
            </a:r>
            <a:r>
              <a:rPr lang="en-US" altLang="en-US" dirty="0" smtClean="0">
                <a:solidFill>
                  <a:schemeClr val="tx2"/>
                </a:solidFill>
              </a:rPr>
              <a:t>coffee. </a:t>
            </a:r>
          </a:p>
          <a:p>
            <a:pPr>
              <a:buNone/>
            </a:pPr>
            <a:endParaRPr lang="en-US" altLang="en-US" dirty="0">
              <a:solidFill>
                <a:schemeClr val="tx2"/>
              </a:solidFill>
            </a:endParaRPr>
          </a:p>
          <a:p>
            <a:pPr>
              <a:buNone/>
            </a:pP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Identify 1 major decision and one set of sub decisions as well as 2 business rules.</a:t>
            </a:r>
            <a:endParaRPr lang="en-CA" dirty="0">
              <a:solidFill>
                <a:schemeClr val="tx2"/>
              </a:solidFill>
            </a:endParaRPr>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2223325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t>Decisions, Processes and Business Rules</a:t>
            </a:r>
          </a:p>
          <a:p>
            <a:pPr marL="457200" lvl="1" indent="0">
              <a:spcBef>
                <a:spcPts val="2400"/>
              </a:spcBef>
              <a:buNone/>
              <a:defRPr/>
            </a:pPr>
            <a:r>
              <a:rPr lang="en-CA" dirty="0" smtClean="0">
                <a:solidFill>
                  <a:sysClr val="windowText" lastClr="000000"/>
                </a:solidFill>
              </a:rPr>
              <a:t>The </a:t>
            </a:r>
            <a:r>
              <a:rPr lang="en-CA" dirty="0">
                <a:solidFill>
                  <a:sysClr val="windowText" lastClr="000000"/>
                </a:solidFill>
              </a:rPr>
              <a:t>Burlton H</a:t>
            </a:r>
            <a:r>
              <a:rPr lang="en-CA" dirty="0" smtClean="0">
                <a:solidFill>
                  <a:sysClr val="windowText" lastClr="000000"/>
                </a:solidFill>
              </a:rPr>
              <a:t>exagon </a:t>
            </a:r>
            <a:r>
              <a:rPr lang="en-US" dirty="0" smtClean="0">
                <a:solidFill>
                  <a:schemeClr val="tx2"/>
                </a:solidFill>
                <a:latin typeface="Times New Roman" panose="02020603050405020304" pitchFamily="18" charset="0"/>
                <a:ea typeface="Calibri" panose="020F0502020204030204" pitchFamily="34" charset="0"/>
              </a:rPr>
              <a:t>(</a:t>
            </a:r>
            <a:r>
              <a:rPr lang="en-US" sz="2000" dirty="0">
                <a:solidFill>
                  <a:sysClr val="windowText" lastClr="000000"/>
                </a:solidFill>
              </a:rPr>
              <a:t>from process to capability</a:t>
            </a:r>
            <a:r>
              <a:rPr lang="en-US" dirty="0">
                <a:solidFill>
                  <a:schemeClr val="tx2"/>
                </a:solidFill>
                <a:latin typeface="Times New Roman" panose="02020603050405020304" pitchFamily="18" charset="0"/>
                <a:ea typeface="Calibri" panose="020F0502020204030204" pitchFamily="34" charset="0"/>
              </a:rPr>
              <a:t>)</a:t>
            </a:r>
            <a:endParaRPr lang="en-CA" dirty="0">
              <a:solidFill>
                <a:schemeClr val="tx2"/>
              </a:solidFill>
              <a:latin typeface="Times New Roman" panose="02020603050405020304" pitchFamily="18" charset="0"/>
              <a:ea typeface="Calibri" panose="020F0502020204030204" pitchFamily="34" charset="0"/>
            </a:endParaRPr>
          </a:p>
          <a:p>
            <a:pPr marL="457200" lvl="1" indent="0">
              <a:spcBef>
                <a:spcPts val="2400"/>
              </a:spcBef>
              <a:buNone/>
              <a:defRPr/>
            </a:pPr>
            <a:r>
              <a:rPr lang="en-US" dirty="0"/>
              <a:t>Pain and Gain for prioritization</a:t>
            </a:r>
            <a:endParaRPr lang="en-CA" dirty="0"/>
          </a:p>
          <a:p>
            <a:pPr marL="457200" lvl="1" indent="0">
              <a:spcBef>
                <a:spcPts val="2400"/>
              </a:spcBef>
              <a:buNone/>
              <a:defRPr/>
            </a:pPr>
            <a:r>
              <a:rPr lang="en-US" dirty="0" smtClean="0"/>
              <a:t>Behavior </a:t>
            </a:r>
            <a:r>
              <a:rPr lang="en-US" dirty="0"/>
              <a:t>Design </a:t>
            </a:r>
            <a:r>
              <a:rPr lang="en-US" dirty="0">
                <a:latin typeface="Times New Roman" panose="02020603050405020304" pitchFamily="18" charset="0"/>
                <a:ea typeface="Calibri" panose="020F0502020204030204" pitchFamily="34" charset="0"/>
              </a:rPr>
              <a:t>(</a:t>
            </a:r>
            <a:r>
              <a:rPr lang="en-US" sz="2000" dirty="0"/>
              <a:t>from process to culture</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1053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par>
                          <p:cTn id="8" fill="hold">
                            <p:stCondLst>
                              <p:cond delay="0"/>
                            </p:stCondLst>
                            <p:childTnLst>
                              <p:par>
                                <p:cTn id="9" presetID="9" presetClass="emph" presetSubtype="0" grpId="0" nodeType="afterEffect">
                                  <p:stCondLst>
                                    <p:cond delay="0"/>
                                  </p:stCondLst>
                                  <p:childTnLst>
                                    <p:set>
                                      <p:cBhvr rctx="PPT">
                                        <p:cTn id="10" dur="indefinite"/>
                                        <p:tgtEl>
                                          <p:spTgt spid="11"/>
                                        </p:tgtEl>
                                        <p:attrNameLst>
                                          <p:attrName>style.opacity</p:attrName>
                                        </p:attrNameLst>
                                      </p:cBhvr>
                                      <p:to>
                                        <p:strVal val="0.5"/>
                                      </p:to>
                                    </p:set>
                                    <p:animEffect filter="image" prLst="opacity: 0.5">
                                      <p:cBhvr rctx="IE">
                                        <p:cTn id="11" dur="indefinite"/>
                                        <p:tgtEl>
                                          <p:spTgt spid="11"/>
                                        </p:tgtEl>
                                      </p:cBhvr>
                                    </p:animEffect>
                                  </p:childTnLst>
                                </p:cTn>
                              </p:par>
                            </p:childTnLst>
                          </p:cTn>
                        </p:par>
                        <p:par>
                          <p:cTn id="12" fill="hold">
                            <p:stCondLst>
                              <p:cond delay="0"/>
                            </p:stCondLst>
                            <p:childTnLst>
                              <p:par>
                                <p:cTn id="13" presetID="9" presetClass="emph" presetSubtype="0" grpId="0" nodeType="afterEffect">
                                  <p:stCondLst>
                                    <p:cond delay="0"/>
                                  </p:stCondLst>
                                  <p:childTnLst>
                                    <p:set>
                                      <p:cBhvr rctx="PPT">
                                        <p:cTn id="14" dur="indefinite"/>
                                        <p:tgtEl>
                                          <p:spTgt spid="12"/>
                                        </p:tgtEl>
                                        <p:attrNameLst>
                                          <p:attrName>style.opacity</p:attrName>
                                        </p:attrNameLst>
                                      </p:cBhvr>
                                      <p:to>
                                        <p:strVal val="0.5"/>
                                      </p:to>
                                    </p:set>
                                    <p:animEffect filter="image" prLst="opacity: 0.5">
                                      <p:cBhvr rctx="IE">
                                        <p:cTn id="15" dur="indefinite"/>
                                        <p:tgtEl>
                                          <p:spTgt spid="12"/>
                                        </p:tgtEl>
                                      </p:cBhvr>
                                    </p:animEffect>
                                  </p:childTnLst>
                                </p:cTn>
                              </p:par>
                            </p:childTnLst>
                          </p:cTn>
                        </p:par>
                        <p:par>
                          <p:cTn id="16" fill="hold">
                            <p:stCondLst>
                              <p:cond delay="0"/>
                            </p:stCondLst>
                            <p:childTnLst>
                              <p:par>
                                <p:cTn id="17" presetID="9" presetClass="emph" presetSubtype="0" grpId="0" nodeType="afterEffect">
                                  <p:stCondLst>
                                    <p:cond delay="0"/>
                                  </p:stCondLst>
                                  <p:childTnLst>
                                    <p:set>
                                      <p:cBhvr rctx="PPT">
                                        <p:cTn id="18" dur="indefinite"/>
                                        <p:tgtEl>
                                          <p:spTgt spid="15"/>
                                        </p:tgtEl>
                                        <p:attrNameLst>
                                          <p:attrName>style.opacity</p:attrName>
                                        </p:attrNameLst>
                                      </p:cBhvr>
                                      <p:to>
                                        <p:strVal val="0.5"/>
                                      </p:to>
                                    </p:set>
                                    <p:animEffect filter="image" prLst="opacity: 0.5">
                                      <p:cBhvr rctx="IE">
                                        <p:cTn id="19" dur="indefinite"/>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66800" y="517525"/>
            <a:ext cx="10323443" cy="641350"/>
          </a:xfrm>
          <a:prstGeom prst="rect">
            <a:avLst/>
          </a:prstGeom>
          <a:extLst/>
        </p:spPr>
        <p:txBody>
          <a:bodyPr anchor="ctr"/>
          <a:lstStyle/>
          <a:p>
            <a:pPr algn="ctr"/>
            <a:r>
              <a:rPr lang="en-US" sz="3200" dirty="0">
                <a:solidFill>
                  <a:srgbClr val="006767"/>
                </a:solidFill>
                <a:ea typeface="+mn-ea"/>
                <a:cs typeface="+mn-cs"/>
              </a:rPr>
              <a:t>Business Processes define requirements for and align required capabilities: Change can happen in any or all segments</a:t>
            </a:r>
          </a:p>
        </p:txBody>
      </p:sp>
      <p:sp>
        <p:nvSpPr>
          <p:cNvPr id="12" name="Rectangle 5"/>
          <p:cNvSpPr>
            <a:spLocks noChangeArrowheads="1"/>
          </p:cNvSpPr>
          <p:nvPr/>
        </p:nvSpPr>
        <p:spPr bwMode="auto">
          <a:xfrm>
            <a:off x="-19050" y="6140450"/>
            <a:ext cx="172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400" dirty="0">
              <a:solidFill>
                <a:srgbClr val="0563C1"/>
              </a:solidFill>
            </a:endParaRPr>
          </a:p>
        </p:txBody>
      </p:sp>
      <p:sp>
        <p:nvSpPr>
          <p:cNvPr id="15" name="TextBox 14"/>
          <p:cNvSpPr txBox="1"/>
          <p:nvPr/>
        </p:nvSpPr>
        <p:spPr>
          <a:xfrm>
            <a:off x="800100" y="1567121"/>
            <a:ext cx="3540202" cy="3046988"/>
          </a:xfrm>
          <a:prstGeom prst="rect">
            <a:avLst/>
          </a:prstGeom>
          <a:solidFill>
            <a:srgbClr val="337777"/>
          </a:solidFill>
        </p:spPr>
        <p:txBody>
          <a:bodyPr wrap="square" rtlCol="0">
            <a:spAutoFit/>
          </a:bodyPr>
          <a:lstStyle/>
          <a:p>
            <a:pPr algn="ctr" eaLnBrk="0" fontAlgn="base" hangingPunct="0">
              <a:spcBef>
                <a:spcPct val="0"/>
              </a:spcBef>
              <a:spcAft>
                <a:spcPct val="0"/>
              </a:spcAft>
            </a:pPr>
            <a:r>
              <a:rPr lang="en-CA" sz="2400" dirty="0" smtClean="0">
                <a:solidFill>
                  <a:prstClr val="white"/>
                </a:solidFill>
              </a:rPr>
              <a:t>A </a:t>
            </a:r>
            <a:r>
              <a:rPr lang="en-CA" sz="2400" dirty="0">
                <a:solidFill>
                  <a:prstClr val="white"/>
                </a:solidFill>
              </a:rPr>
              <a:t>true </a:t>
            </a:r>
            <a:r>
              <a:rPr lang="en-CA" sz="2400" dirty="0" smtClean="0">
                <a:solidFill>
                  <a:prstClr val="white"/>
                </a:solidFill>
              </a:rPr>
              <a:t>Capability of the Business </a:t>
            </a:r>
            <a:r>
              <a:rPr lang="en-CA" sz="2400" dirty="0">
                <a:solidFill>
                  <a:prstClr val="white"/>
                </a:solidFill>
              </a:rPr>
              <a:t>brings together the Business Process </a:t>
            </a:r>
            <a:r>
              <a:rPr lang="en-CA" sz="2400" dirty="0" smtClean="0">
                <a:solidFill>
                  <a:prstClr val="white"/>
                </a:solidFill>
              </a:rPr>
              <a:t>and all </a:t>
            </a:r>
            <a:r>
              <a:rPr lang="en-CA" sz="2400" dirty="0">
                <a:solidFill>
                  <a:prstClr val="white"/>
                </a:solidFill>
              </a:rPr>
              <a:t>its </a:t>
            </a:r>
            <a:r>
              <a:rPr lang="en-CA" sz="2400" dirty="0" smtClean="0">
                <a:solidFill>
                  <a:prstClr val="white"/>
                </a:solidFill>
              </a:rPr>
              <a:t>associated </a:t>
            </a:r>
            <a:r>
              <a:rPr lang="en-CA" sz="2400" dirty="0">
                <a:solidFill>
                  <a:prstClr val="white"/>
                </a:solidFill>
              </a:rPr>
              <a:t>resources to deliver its intended </a:t>
            </a:r>
            <a:r>
              <a:rPr lang="en-CA" sz="2400" dirty="0" smtClean="0">
                <a:solidFill>
                  <a:prstClr val="white"/>
                </a:solidFill>
              </a:rPr>
              <a:t>business performance results</a:t>
            </a:r>
            <a:endParaRPr lang="en-CA" sz="2400" dirty="0">
              <a:solidFill>
                <a:prstClr val="white"/>
              </a:solidFill>
            </a:endParaRPr>
          </a:p>
        </p:txBody>
      </p:sp>
      <p:pic>
        <p:nvPicPr>
          <p:cNvPr id="6" name="Picture 5"/>
          <p:cNvPicPr>
            <a:picLocks noChangeAspect="1"/>
          </p:cNvPicPr>
          <p:nvPr/>
        </p:nvPicPr>
        <p:blipFill>
          <a:blip r:embed="rId3"/>
          <a:stretch>
            <a:fillRect/>
          </a:stretch>
        </p:blipFill>
        <p:spPr>
          <a:xfrm>
            <a:off x="4418272" y="1386948"/>
            <a:ext cx="7257083" cy="4843720"/>
          </a:xfrm>
          <a:prstGeom prst="rect">
            <a:avLst/>
          </a:prstGeom>
        </p:spPr>
      </p:pic>
    </p:spTree>
    <p:extLst>
      <p:ext uri="{BB962C8B-B14F-4D97-AF65-F5344CB8AC3E}">
        <p14:creationId xmlns:p14="http://schemas.microsoft.com/office/powerpoint/2010/main" val="363760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32275492"/>
              </p:ext>
            </p:extLst>
          </p:nvPr>
        </p:nvGraphicFramePr>
        <p:xfrm>
          <a:off x="1578698" y="1865141"/>
          <a:ext cx="4129395" cy="315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361509159"/>
              </p:ext>
            </p:extLst>
          </p:nvPr>
        </p:nvGraphicFramePr>
        <p:xfrm>
          <a:off x="5986115" y="1979137"/>
          <a:ext cx="3866108" cy="30454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eform 6"/>
          <p:cNvSpPr/>
          <p:nvPr/>
        </p:nvSpPr>
        <p:spPr bwMode="auto">
          <a:xfrm>
            <a:off x="4379615" y="4912099"/>
            <a:ext cx="1656184" cy="188257"/>
          </a:xfrm>
          <a:custGeom>
            <a:avLst/>
            <a:gdLst>
              <a:gd name="connsiteX0" fmla="*/ 0 w 2771775"/>
              <a:gd name="connsiteY0" fmla="*/ 0 h 1304952"/>
              <a:gd name="connsiteX1" fmla="*/ 1485900 w 2771775"/>
              <a:gd name="connsiteY1" fmla="*/ 1304925 h 1304952"/>
              <a:gd name="connsiteX2" fmla="*/ 2771775 w 2771775"/>
              <a:gd name="connsiteY2" fmla="*/ 38100 h 1304952"/>
            </a:gdLst>
            <a:ahLst/>
            <a:cxnLst>
              <a:cxn ang="0">
                <a:pos x="connsiteX0" y="connsiteY0"/>
              </a:cxn>
              <a:cxn ang="0">
                <a:pos x="connsiteX1" y="connsiteY1"/>
              </a:cxn>
              <a:cxn ang="0">
                <a:pos x="connsiteX2" y="connsiteY2"/>
              </a:cxn>
            </a:cxnLst>
            <a:rect l="l" t="t" r="r" b="b"/>
            <a:pathLst>
              <a:path w="2771775" h="1304952">
                <a:moveTo>
                  <a:pt x="0" y="0"/>
                </a:moveTo>
                <a:cubicBezTo>
                  <a:pt x="511969" y="649287"/>
                  <a:pt x="1023938" y="1298575"/>
                  <a:pt x="1485900" y="1304925"/>
                </a:cubicBezTo>
                <a:cubicBezTo>
                  <a:pt x="1947863" y="1311275"/>
                  <a:pt x="2473325" y="223838"/>
                  <a:pt x="2771775" y="38100"/>
                </a:cubicBezTo>
              </a:path>
            </a:pathLst>
          </a:custGeom>
          <a:no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endParaRPr lang="en-CA" sz="1950">
              <a:solidFill>
                <a:srgbClr val="15A185"/>
              </a:solidFill>
            </a:endParaRPr>
          </a:p>
        </p:txBody>
      </p:sp>
      <p:sp>
        <p:nvSpPr>
          <p:cNvPr id="8" name="Freeform 7"/>
          <p:cNvSpPr/>
          <p:nvPr/>
        </p:nvSpPr>
        <p:spPr bwMode="auto">
          <a:xfrm>
            <a:off x="4379615" y="4947612"/>
            <a:ext cx="2808312" cy="437039"/>
          </a:xfrm>
          <a:custGeom>
            <a:avLst/>
            <a:gdLst>
              <a:gd name="connsiteX0" fmla="*/ 0 w 2771775"/>
              <a:gd name="connsiteY0" fmla="*/ 0 h 1304952"/>
              <a:gd name="connsiteX1" fmla="*/ 1485900 w 2771775"/>
              <a:gd name="connsiteY1" fmla="*/ 1304925 h 1304952"/>
              <a:gd name="connsiteX2" fmla="*/ 2771775 w 2771775"/>
              <a:gd name="connsiteY2" fmla="*/ 38100 h 1304952"/>
            </a:gdLst>
            <a:ahLst/>
            <a:cxnLst>
              <a:cxn ang="0">
                <a:pos x="connsiteX0" y="connsiteY0"/>
              </a:cxn>
              <a:cxn ang="0">
                <a:pos x="connsiteX1" y="connsiteY1"/>
              </a:cxn>
              <a:cxn ang="0">
                <a:pos x="connsiteX2" y="connsiteY2"/>
              </a:cxn>
            </a:cxnLst>
            <a:rect l="l" t="t" r="r" b="b"/>
            <a:pathLst>
              <a:path w="2771775" h="1304952">
                <a:moveTo>
                  <a:pt x="0" y="0"/>
                </a:moveTo>
                <a:cubicBezTo>
                  <a:pt x="511969" y="649287"/>
                  <a:pt x="1023938" y="1298575"/>
                  <a:pt x="1485900" y="1304925"/>
                </a:cubicBezTo>
                <a:cubicBezTo>
                  <a:pt x="1947863" y="1311275"/>
                  <a:pt x="2473325" y="223838"/>
                  <a:pt x="2771775" y="38100"/>
                </a:cubicBezTo>
              </a:path>
            </a:pathLst>
          </a:custGeom>
          <a:no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endParaRPr lang="en-CA" sz="1950">
              <a:solidFill>
                <a:srgbClr val="15A185"/>
              </a:solidFill>
            </a:endParaRPr>
          </a:p>
        </p:txBody>
      </p:sp>
      <p:sp>
        <p:nvSpPr>
          <p:cNvPr id="10" name="Freeform 9"/>
          <p:cNvSpPr/>
          <p:nvPr/>
        </p:nvSpPr>
        <p:spPr bwMode="auto">
          <a:xfrm rot="21002143" flipV="1">
            <a:off x="3476925" y="4051749"/>
            <a:ext cx="3130458" cy="173191"/>
          </a:xfrm>
          <a:custGeom>
            <a:avLst/>
            <a:gdLst>
              <a:gd name="connsiteX0" fmla="*/ 0 w 2771775"/>
              <a:gd name="connsiteY0" fmla="*/ 0 h 1304952"/>
              <a:gd name="connsiteX1" fmla="*/ 1485900 w 2771775"/>
              <a:gd name="connsiteY1" fmla="*/ 1304925 h 1304952"/>
              <a:gd name="connsiteX2" fmla="*/ 2771775 w 2771775"/>
              <a:gd name="connsiteY2" fmla="*/ 38100 h 1304952"/>
            </a:gdLst>
            <a:ahLst/>
            <a:cxnLst>
              <a:cxn ang="0">
                <a:pos x="connsiteX0" y="connsiteY0"/>
              </a:cxn>
              <a:cxn ang="0">
                <a:pos x="connsiteX1" y="connsiteY1"/>
              </a:cxn>
              <a:cxn ang="0">
                <a:pos x="connsiteX2" y="connsiteY2"/>
              </a:cxn>
            </a:cxnLst>
            <a:rect l="l" t="t" r="r" b="b"/>
            <a:pathLst>
              <a:path w="2771775" h="1304952">
                <a:moveTo>
                  <a:pt x="0" y="0"/>
                </a:moveTo>
                <a:cubicBezTo>
                  <a:pt x="511969" y="649287"/>
                  <a:pt x="1023938" y="1298575"/>
                  <a:pt x="1485900" y="1304925"/>
                </a:cubicBezTo>
                <a:cubicBezTo>
                  <a:pt x="1947863" y="1311275"/>
                  <a:pt x="2473325" y="223838"/>
                  <a:pt x="2771775" y="38100"/>
                </a:cubicBezTo>
              </a:path>
            </a:pathLst>
          </a:custGeom>
          <a:noFill/>
          <a:ln w="190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endParaRPr lang="en-CA" sz="1950">
              <a:solidFill>
                <a:srgbClr val="15A185"/>
              </a:solidFill>
            </a:endParaRPr>
          </a:p>
        </p:txBody>
      </p:sp>
      <p:sp>
        <p:nvSpPr>
          <p:cNvPr id="11" name="Freeform 10"/>
          <p:cNvSpPr/>
          <p:nvPr/>
        </p:nvSpPr>
        <p:spPr bwMode="auto">
          <a:xfrm rot="21002143" flipV="1">
            <a:off x="4590820" y="4238890"/>
            <a:ext cx="2019211" cy="45719"/>
          </a:xfrm>
          <a:custGeom>
            <a:avLst/>
            <a:gdLst>
              <a:gd name="connsiteX0" fmla="*/ 0 w 2771775"/>
              <a:gd name="connsiteY0" fmla="*/ 0 h 1304952"/>
              <a:gd name="connsiteX1" fmla="*/ 1485900 w 2771775"/>
              <a:gd name="connsiteY1" fmla="*/ 1304925 h 1304952"/>
              <a:gd name="connsiteX2" fmla="*/ 2771775 w 2771775"/>
              <a:gd name="connsiteY2" fmla="*/ 38100 h 1304952"/>
            </a:gdLst>
            <a:ahLst/>
            <a:cxnLst>
              <a:cxn ang="0">
                <a:pos x="connsiteX0" y="connsiteY0"/>
              </a:cxn>
              <a:cxn ang="0">
                <a:pos x="connsiteX1" y="connsiteY1"/>
              </a:cxn>
              <a:cxn ang="0">
                <a:pos x="connsiteX2" y="connsiteY2"/>
              </a:cxn>
            </a:cxnLst>
            <a:rect l="l" t="t" r="r" b="b"/>
            <a:pathLst>
              <a:path w="2771775" h="1304952">
                <a:moveTo>
                  <a:pt x="0" y="0"/>
                </a:moveTo>
                <a:cubicBezTo>
                  <a:pt x="511969" y="649287"/>
                  <a:pt x="1023938" y="1298575"/>
                  <a:pt x="1485900" y="1304925"/>
                </a:cubicBezTo>
                <a:cubicBezTo>
                  <a:pt x="1947863" y="1311275"/>
                  <a:pt x="2473325" y="223838"/>
                  <a:pt x="2771775" y="38100"/>
                </a:cubicBezTo>
              </a:path>
            </a:pathLst>
          </a:custGeom>
          <a:noFill/>
          <a:ln w="190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endParaRPr lang="en-CA" sz="1950">
              <a:solidFill>
                <a:srgbClr val="15A185"/>
              </a:solidFill>
            </a:endParaRPr>
          </a:p>
        </p:txBody>
      </p:sp>
      <p:sp>
        <p:nvSpPr>
          <p:cNvPr id="9" name="Freeform 8"/>
          <p:cNvSpPr/>
          <p:nvPr/>
        </p:nvSpPr>
        <p:spPr bwMode="auto">
          <a:xfrm>
            <a:off x="3407507" y="4947612"/>
            <a:ext cx="3996443" cy="569270"/>
          </a:xfrm>
          <a:custGeom>
            <a:avLst/>
            <a:gdLst>
              <a:gd name="connsiteX0" fmla="*/ 0 w 2771775"/>
              <a:gd name="connsiteY0" fmla="*/ 0 h 1304952"/>
              <a:gd name="connsiteX1" fmla="*/ 1485900 w 2771775"/>
              <a:gd name="connsiteY1" fmla="*/ 1304925 h 1304952"/>
              <a:gd name="connsiteX2" fmla="*/ 2771775 w 2771775"/>
              <a:gd name="connsiteY2" fmla="*/ 38100 h 1304952"/>
            </a:gdLst>
            <a:ahLst/>
            <a:cxnLst>
              <a:cxn ang="0">
                <a:pos x="connsiteX0" y="connsiteY0"/>
              </a:cxn>
              <a:cxn ang="0">
                <a:pos x="connsiteX1" y="connsiteY1"/>
              </a:cxn>
              <a:cxn ang="0">
                <a:pos x="connsiteX2" y="connsiteY2"/>
              </a:cxn>
            </a:cxnLst>
            <a:rect l="l" t="t" r="r" b="b"/>
            <a:pathLst>
              <a:path w="2771775" h="1304952">
                <a:moveTo>
                  <a:pt x="0" y="0"/>
                </a:moveTo>
                <a:cubicBezTo>
                  <a:pt x="511969" y="649287"/>
                  <a:pt x="1023938" y="1298575"/>
                  <a:pt x="1485900" y="1304925"/>
                </a:cubicBezTo>
                <a:cubicBezTo>
                  <a:pt x="1947863" y="1311275"/>
                  <a:pt x="2473325" y="223838"/>
                  <a:pt x="2771775" y="38100"/>
                </a:cubicBezTo>
              </a:path>
            </a:pathLst>
          </a:custGeom>
          <a:no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endParaRPr lang="en-CA" sz="1950">
              <a:solidFill>
                <a:srgbClr val="15A185"/>
              </a:solidFill>
            </a:endParaRPr>
          </a:p>
        </p:txBody>
      </p:sp>
      <p:sp>
        <p:nvSpPr>
          <p:cNvPr id="16" name="Title 1"/>
          <p:cNvSpPr txBox="1">
            <a:spLocks/>
          </p:cNvSpPr>
          <p:nvPr/>
        </p:nvSpPr>
        <p:spPr>
          <a:xfrm>
            <a:off x="660400" y="228600"/>
            <a:ext cx="10871200" cy="762000"/>
          </a:xfrm>
          <a:prstGeom prst="rect">
            <a:avLst/>
          </a:prstGeom>
        </p:spPr>
        <p:txBody>
          <a:bodyPr anchor="ctr"/>
          <a:lstStyle>
            <a:lvl1pPr algn="ctr">
              <a:lnSpc>
                <a:spcPct val="90000"/>
              </a:lnSpc>
              <a:spcBef>
                <a:spcPts val="1000"/>
              </a:spcBef>
              <a:buFont typeface="Arial" panose="020B0604020202020204" pitchFamily="34" charset="0"/>
              <a:buNone/>
              <a:defRPr lang="en-CA" sz="3600" dirty="0">
                <a:solidFill>
                  <a:srgbClr val="006767"/>
                </a:solidFill>
                <a:latin typeface="+mj-lt"/>
              </a:defRPr>
            </a:lvl1pPr>
          </a:lstStyle>
          <a:p>
            <a:r>
              <a:rPr lang="en-US" dirty="0"/>
              <a:t>Business Processes and Capabilities: A many to many association </a:t>
            </a:r>
            <a:endParaRPr lang="en-CA" dirty="0"/>
          </a:p>
        </p:txBody>
      </p:sp>
      <p:sp>
        <p:nvSpPr>
          <p:cNvPr id="17" name="Text Placeholder 2"/>
          <p:cNvSpPr txBox="1">
            <a:spLocks/>
          </p:cNvSpPr>
          <p:nvPr/>
        </p:nvSpPr>
        <p:spPr>
          <a:xfrm>
            <a:off x="2063552" y="872755"/>
            <a:ext cx="8172449" cy="205676"/>
          </a:xfrm>
          <a:prstGeom prst="rect">
            <a:avLst/>
          </a:prstGeom>
        </p:spPr>
        <p:txBody>
          <a:bodyPr>
            <a:noAutofit/>
          </a:bodyPr>
          <a:lstStyle>
            <a:lvl1pPr indent="0" algn="ctr">
              <a:lnSpc>
                <a:spcPct val="90000"/>
              </a:lnSpc>
              <a:spcBef>
                <a:spcPts val="1000"/>
              </a:spcBef>
              <a:buFont typeface="Arial" panose="020B0604020202020204" pitchFamily="34" charset="0"/>
              <a:buNone/>
              <a:defRPr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dirty="0"/>
              <a:t>Business processes require shared capabilities delivered as shared services</a:t>
            </a:r>
          </a:p>
          <a:p>
            <a:endParaRPr lang="en-CA" dirty="0"/>
          </a:p>
        </p:txBody>
      </p:sp>
      <p:sp>
        <p:nvSpPr>
          <p:cNvPr id="2" name="Rectangular Callout 1"/>
          <p:cNvSpPr/>
          <p:nvPr/>
        </p:nvSpPr>
        <p:spPr>
          <a:xfrm>
            <a:off x="5207707" y="5882007"/>
            <a:ext cx="1781968" cy="504056"/>
          </a:xfrm>
          <a:prstGeom prst="wedgeRectCallout">
            <a:avLst>
              <a:gd name="adj1" fmla="val 22726"/>
              <a:gd name="adj2" fmla="val -2180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2"/>
                </a:solidFill>
              </a:rPr>
              <a:t>Process 1.1.3  </a:t>
            </a:r>
            <a:r>
              <a:rPr lang="en-CA" sz="1000" dirty="0" smtClean="0">
                <a:solidFill>
                  <a:schemeClr val="tx2"/>
                </a:solidFill>
              </a:rPr>
              <a:t>requires </a:t>
            </a:r>
            <a:r>
              <a:rPr lang="en-CA" sz="1000" dirty="0">
                <a:solidFill>
                  <a:schemeClr val="tx2"/>
                </a:solidFill>
              </a:rPr>
              <a:t>capability ‘</a:t>
            </a:r>
            <a:r>
              <a:rPr lang="en-CA" sz="1000" dirty="0" err="1">
                <a:solidFill>
                  <a:schemeClr val="tx2"/>
                </a:solidFill>
              </a:rPr>
              <a:t>a.a</a:t>
            </a:r>
            <a:r>
              <a:rPr lang="en-CA" sz="1000" dirty="0">
                <a:solidFill>
                  <a:schemeClr val="tx2"/>
                </a:solidFill>
              </a:rPr>
              <a:t>’ to be able</a:t>
            </a:r>
          </a:p>
        </p:txBody>
      </p:sp>
      <p:sp>
        <p:nvSpPr>
          <p:cNvPr id="18" name="Rectangular Callout 17"/>
          <p:cNvSpPr/>
          <p:nvPr/>
        </p:nvSpPr>
        <p:spPr>
          <a:xfrm>
            <a:off x="7079915" y="5878504"/>
            <a:ext cx="1781968" cy="504056"/>
          </a:xfrm>
          <a:prstGeom prst="wedgeRectCallout">
            <a:avLst>
              <a:gd name="adj1" fmla="val -32304"/>
              <a:gd name="adj2" fmla="val -2174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2"/>
                </a:solidFill>
              </a:rPr>
              <a:t>Processes 1.1.2 &amp; 1.1.3 require capability ‘</a:t>
            </a:r>
            <a:r>
              <a:rPr lang="en-CA" sz="1000" dirty="0" err="1">
                <a:solidFill>
                  <a:schemeClr val="tx2"/>
                </a:solidFill>
              </a:rPr>
              <a:t>a.b</a:t>
            </a:r>
            <a:r>
              <a:rPr lang="en-CA" sz="1000" dirty="0">
                <a:solidFill>
                  <a:schemeClr val="tx2"/>
                </a:solidFill>
              </a:rPr>
              <a:t>’ to be effective</a:t>
            </a:r>
          </a:p>
        </p:txBody>
      </p:sp>
      <p:sp>
        <p:nvSpPr>
          <p:cNvPr id="19" name="Rectangular Callout 18"/>
          <p:cNvSpPr/>
          <p:nvPr/>
        </p:nvSpPr>
        <p:spPr>
          <a:xfrm>
            <a:off x="5735443" y="2263989"/>
            <a:ext cx="1781968" cy="504056"/>
          </a:xfrm>
          <a:prstGeom prst="wedgeRectCallout">
            <a:avLst>
              <a:gd name="adj1" fmla="val 11755"/>
              <a:gd name="adj2" fmla="val 2292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2"/>
                </a:solidFill>
              </a:rPr>
              <a:t>Capability ‘a’ requires process 1.1.1 &amp; 1.1.3 to work well</a:t>
            </a:r>
          </a:p>
        </p:txBody>
      </p:sp>
      <p:sp>
        <p:nvSpPr>
          <p:cNvPr id="3" name="TextBox 2"/>
          <p:cNvSpPr txBox="1"/>
          <p:nvPr/>
        </p:nvSpPr>
        <p:spPr>
          <a:xfrm>
            <a:off x="1967347" y="1971675"/>
            <a:ext cx="1440160" cy="830997"/>
          </a:xfrm>
          <a:prstGeom prst="rect">
            <a:avLst/>
          </a:prstGeom>
          <a:noFill/>
        </p:spPr>
        <p:txBody>
          <a:bodyPr wrap="square" rtlCol="0">
            <a:spAutoFit/>
          </a:bodyPr>
          <a:lstStyle/>
          <a:p>
            <a:r>
              <a:rPr lang="en-CA" sz="1600" dirty="0" smtClean="0">
                <a:solidFill>
                  <a:schemeClr val="tx2"/>
                </a:solidFill>
              </a:rPr>
              <a:t>Things we do, measure and manage</a:t>
            </a:r>
            <a:endParaRPr lang="en-CA" sz="1600" dirty="0">
              <a:solidFill>
                <a:schemeClr val="tx2"/>
              </a:solidFill>
            </a:endParaRPr>
          </a:p>
        </p:txBody>
      </p:sp>
      <p:sp>
        <p:nvSpPr>
          <p:cNvPr id="20" name="TextBox 19"/>
          <p:cNvSpPr txBox="1"/>
          <p:nvPr/>
        </p:nvSpPr>
        <p:spPr>
          <a:xfrm>
            <a:off x="9959776" y="1967173"/>
            <a:ext cx="1440160" cy="1077218"/>
          </a:xfrm>
          <a:prstGeom prst="rect">
            <a:avLst/>
          </a:prstGeom>
          <a:noFill/>
        </p:spPr>
        <p:txBody>
          <a:bodyPr wrap="square" rtlCol="0">
            <a:spAutoFit/>
          </a:bodyPr>
          <a:lstStyle/>
          <a:p>
            <a:r>
              <a:rPr lang="en-CA" sz="1600" dirty="0" smtClean="0">
                <a:solidFill>
                  <a:schemeClr val="tx2"/>
                </a:solidFill>
              </a:rPr>
              <a:t>Things we develop, implement and use</a:t>
            </a:r>
            <a:endParaRPr lang="en-CA" sz="1600" dirty="0">
              <a:solidFill>
                <a:schemeClr val="tx2"/>
              </a:solidFill>
            </a:endParaRPr>
          </a:p>
        </p:txBody>
      </p:sp>
      <p:sp>
        <p:nvSpPr>
          <p:cNvPr id="21" name="Right Arrow 20"/>
          <p:cNvSpPr/>
          <p:nvPr/>
        </p:nvSpPr>
        <p:spPr>
          <a:xfrm>
            <a:off x="5735443" y="1532637"/>
            <a:ext cx="1890310" cy="773198"/>
          </a:xfrm>
          <a:prstGeom prst="rightArrow">
            <a:avLst/>
          </a:prstGeom>
          <a:solidFill>
            <a:srgbClr val="006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t>Defines Need for</a:t>
            </a:r>
          </a:p>
        </p:txBody>
      </p:sp>
    </p:spTree>
    <p:extLst>
      <p:ext uri="{BB962C8B-B14F-4D97-AF65-F5344CB8AC3E}">
        <p14:creationId xmlns:p14="http://schemas.microsoft.com/office/powerpoint/2010/main" val="78395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solidFill>
                  <a:schemeClr val="tx2"/>
                </a:solidFill>
              </a:rPr>
              <a:t>	</a:t>
            </a: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It’s morning and you  </a:t>
            </a:r>
            <a:r>
              <a:rPr lang="en-US" altLang="en-US" dirty="0">
                <a:solidFill>
                  <a:schemeClr val="tx2"/>
                </a:solidFill>
              </a:rPr>
              <a:t>want a cup of </a:t>
            </a:r>
            <a:r>
              <a:rPr lang="en-US" altLang="en-US" dirty="0" smtClean="0">
                <a:solidFill>
                  <a:schemeClr val="tx2"/>
                </a:solidFill>
              </a:rPr>
              <a:t>coffee. </a:t>
            </a:r>
          </a:p>
          <a:p>
            <a:pPr>
              <a:buNone/>
            </a:pPr>
            <a:endParaRPr lang="en-US" altLang="en-US" dirty="0">
              <a:solidFill>
                <a:schemeClr val="tx2"/>
              </a:solidFill>
            </a:endParaRPr>
          </a:p>
          <a:p>
            <a:pPr>
              <a:buNone/>
            </a:pP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Using the Burlton Hexagon identify 1 item in 3 categories required for coffee success.</a:t>
            </a:r>
            <a:endParaRPr lang="en-CA" dirty="0">
              <a:solidFill>
                <a:schemeClr val="tx2"/>
              </a:solidFill>
            </a:endParaRPr>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1313937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t>Decisions, Processes and Business Rules</a:t>
            </a:r>
          </a:p>
          <a:p>
            <a:pPr marL="457200" lvl="1" indent="0">
              <a:spcBef>
                <a:spcPts val="2400"/>
              </a:spcBef>
              <a:buNone/>
              <a:defRPr/>
            </a:pPr>
            <a:r>
              <a:rPr lang="en-CA" dirty="0" smtClean="0"/>
              <a:t>The </a:t>
            </a:r>
            <a:r>
              <a:rPr lang="en-CA" dirty="0"/>
              <a:t>Burlton H</a:t>
            </a:r>
            <a:r>
              <a:rPr lang="en-CA" dirty="0" smtClean="0"/>
              <a:t>exagon </a:t>
            </a:r>
            <a:r>
              <a:rPr lang="en-US" dirty="0" smtClean="0">
                <a:latin typeface="Times New Roman" panose="02020603050405020304" pitchFamily="18" charset="0"/>
                <a:ea typeface="Calibri" panose="020F0502020204030204" pitchFamily="34" charset="0"/>
              </a:rPr>
              <a:t>(</a:t>
            </a:r>
            <a:r>
              <a:rPr lang="en-US" sz="2000" dirty="0"/>
              <a:t>from process to capability</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r>
              <a:rPr lang="en-US" dirty="0">
                <a:solidFill>
                  <a:sysClr val="windowText" lastClr="000000"/>
                </a:solidFill>
              </a:rPr>
              <a:t>Pain and Gain for prioritization</a:t>
            </a:r>
            <a:endParaRPr lang="en-CA" dirty="0">
              <a:solidFill>
                <a:sysClr val="windowText" lastClr="000000"/>
              </a:solidFill>
            </a:endParaRPr>
          </a:p>
          <a:p>
            <a:pPr marL="457200" lvl="1" indent="0">
              <a:spcBef>
                <a:spcPts val="2400"/>
              </a:spcBef>
              <a:buNone/>
              <a:defRPr/>
            </a:pPr>
            <a:r>
              <a:rPr lang="en-US" dirty="0"/>
              <a:t>Behavior Design (from process to culture)</a:t>
            </a:r>
            <a:endParaRPr lang="en-CA" dirty="0"/>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4382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9" presetClass="emph" presetSubtype="0" grpId="0" nodeType="withEffect">
                                  <p:stCondLst>
                                    <p:cond delay="0"/>
                                  </p:stCondLst>
                                  <p:childTnLst>
                                    <p:set>
                                      <p:cBhvr rctx="PPT">
                                        <p:cTn id="9" dur="indefinite"/>
                                        <p:tgtEl>
                                          <p:spTgt spid="11"/>
                                        </p:tgtEl>
                                        <p:attrNameLst>
                                          <p:attrName>style.opacity</p:attrName>
                                        </p:attrNameLst>
                                      </p:cBhvr>
                                      <p:to>
                                        <p:strVal val="0.5"/>
                                      </p:to>
                                    </p:set>
                                    <p:animEffect filter="image" prLst="opacity: 0.5">
                                      <p:cBhvr rctx="IE">
                                        <p:cTn id="10" dur="indefinite"/>
                                        <p:tgtEl>
                                          <p:spTgt spid="11"/>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5"/>
                                      </p:to>
                                    </p:set>
                                    <p:animEffect filter="image" prLst="opacity: 0.5">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220"/>
            <a:ext cx="10515600" cy="614980"/>
          </a:xfrm>
        </p:spPr>
        <p:txBody>
          <a:bodyPr anchor="ctr"/>
          <a:lstStyle/>
          <a:p>
            <a:pPr algn="ctr">
              <a:spcBef>
                <a:spcPts val="1000"/>
              </a:spcBef>
              <a:buFont typeface="Arial" panose="020B0604020202020204" pitchFamily="34" charset="0"/>
            </a:pPr>
            <a:r>
              <a:rPr lang="en-CA" sz="3200" dirty="0">
                <a:solidFill>
                  <a:srgbClr val="006767"/>
                </a:solidFill>
                <a:ea typeface="+mn-ea"/>
                <a:cs typeface="+mn-cs"/>
              </a:rPr>
              <a:t>Prioritize Process and capabilities : Pain-Gain Triage</a:t>
            </a:r>
          </a:p>
        </p:txBody>
      </p:sp>
      <p:sp>
        <p:nvSpPr>
          <p:cNvPr id="3" name="Content Placeholder 2"/>
          <p:cNvSpPr>
            <a:spLocks noGrp="1"/>
          </p:cNvSpPr>
          <p:nvPr>
            <p:ph idx="1"/>
          </p:nvPr>
        </p:nvSpPr>
        <p:spPr>
          <a:xfrm>
            <a:off x="838199" y="1303012"/>
            <a:ext cx="4299857" cy="4798737"/>
          </a:xfrm>
        </p:spPr>
        <p:txBody>
          <a:bodyPr>
            <a:noAutofit/>
          </a:bodyPr>
          <a:lstStyle/>
          <a:p>
            <a:pPr marL="422041" indent="-422041">
              <a:spcBef>
                <a:spcPts val="554"/>
              </a:spcBef>
              <a:spcAft>
                <a:spcPts val="554"/>
              </a:spcAft>
              <a:buFont typeface="Verdana" pitchFamily="34" charset="0"/>
              <a:buAutoNum type="arabicPeriod"/>
            </a:pPr>
            <a:r>
              <a:rPr lang="en-US" altLang="en-US" sz="2000" b="1" dirty="0" smtClean="0">
                <a:solidFill>
                  <a:schemeClr val="tx2"/>
                </a:solidFill>
              </a:rPr>
              <a:t>Process Gain</a:t>
            </a:r>
            <a:endParaRPr lang="en-US" altLang="en-US" sz="2000" b="1" dirty="0">
              <a:solidFill>
                <a:schemeClr val="tx2"/>
              </a:solidFill>
            </a:endParaRPr>
          </a:p>
          <a:p>
            <a:pPr lvl="1">
              <a:spcBef>
                <a:spcPts val="554"/>
              </a:spcBef>
              <a:spcAft>
                <a:spcPts val="554"/>
              </a:spcAft>
            </a:pPr>
            <a:r>
              <a:rPr lang="en-CA" sz="1800" dirty="0" smtClean="0">
                <a:solidFill>
                  <a:schemeClr val="tx2"/>
                </a:solidFill>
              </a:rPr>
              <a:t>World </a:t>
            </a:r>
            <a:r>
              <a:rPr lang="en-CA" sz="1800" dirty="0">
                <a:solidFill>
                  <a:schemeClr val="tx2"/>
                </a:solidFill>
              </a:rPr>
              <a:t>Class will set us apart from others</a:t>
            </a:r>
          </a:p>
          <a:p>
            <a:pPr lvl="1">
              <a:spcBef>
                <a:spcPts val="554"/>
              </a:spcBef>
              <a:spcAft>
                <a:spcPts val="554"/>
              </a:spcAft>
            </a:pPr>
            <a:r>
              <a:rPr lang="en-CA" sz="1800" dirty="0">
                <a:solidFill>
                  <a:schemeClr val="tx2"/>
                </a:solidFill>
              </a:rPr>
              <a:t>Best Practice provides no value in being better than others BUT is noticed if it is worse</a:t>
            </a:r>
          </a:p>
          <a:p>
            <a:pPr lvl="1">
              <a:spcBef>
                <a:spcPts val="554"/>
              </a:spcBef>
              <a:spcAft>
                <a:spcPts val="554"/>
              </a:spcAft>
            </a:pPr>
            <a:r>
              <a:rPr lang="en-CA" sz="1800" dirty="0">
                <a:solidFill>
                  <a:schemeClr val="tx2"/>
                </a:solidFill>
              </a:rPr>
              <a:t>Competent means that getting by somehow and doing it the hard way is </a:t>
            </a:r>
            <a:r>
              <a:rPr lang="en-CA" sz="1800" dirty="0" smtClean="0">
                <a:solidFill>
                  <a:schemeClr val="tx2"/>
                </a:solidFill>
              </a:rPr>
              <a:t>OK</a:t>
            </a:r>
          </a:p>
          <a:p>
            <a:pPr marL="422041" indent="-422041">
              <a:spcBef>
                <a:spcPts val="554"/>
              </a:spcBef>
              <a:spcAft>
                <a:spcPts val="554"/>
              </a:spcAft>
              <a:buFont typeface="+mj-lt"/>
              <a:buAutoNum type="arabicPeriod" startAt="2"/>
            </a:pPr>
            <a:r>
              <a:rPr lang="en-US" altLang="en-US" sz="2000" b="1" dirty="0" smtClean="0">
                <a:solidFill>
                  <a:schemeClr val="tx2"/>
                </a:solidFill>
              </a:rPr>
              <a:t>Process Pain</a:t>
            </a:r>
          </a:p>
          <a:p>
            <a:pPr lvl="1">
              <a:spcBef>
                <a:spcPts val="554"/>
              </a:spcBef>
              <a:spcAft>
                <a:spcPts val="554"/>
              </a:spcAft>
            </a:pPr>
            <a:r>
              <a:rPr lang="en-US" altLang="en-US" sz="1800" dirty="0">
                <a:solidFill>
                  <a:schemeClr val="tx2"/>
                </a:solidFill>
              </a:rPr>
              <a:t>Bottom third (smallest gap)? </a:t>
            </a:r>
          </a:p>
          <a:p>
            <a:pPr lvl="1">
              <a:spcBef>
                <a:spcPts val="554"/>
              </a:spcBef>
              <a:spcAft>
                <a:spcPts val="554"/>
              </a:spcAft>
            </a:pPr>
            <a:r>
              <a:rPr lang="en-US" altLang="en-US" sz="1800" dirty="0">
                <a:solidFill>
                  <a:schemeClr val="tx2"/>
                </a:solidFill>
              </a:rPr>
              <a:t>Middle?</a:t>
            </a:r>
          </a:p>
          <a:p>
            <a:pPr lvl="1">
              <a:spcBef>
                <a:spcPts val="554"/>
              </a:spcBef>
              <a:spcAft>
                <a:spcPts val="554"/>
              </a:spcAft>
            </a:pPr>
            <a:r>
              <a:rPr lang="en-US" altLang="en-US" sz="1800" dirty="0">
                <a:solidFill>
                  <a:schemeClr val="tx2"/>
                </a:solidFill>
              </a:rPr>
              <a:t>Top (largest gap)?</a:t>
            </a:r>
            <a:endParaRPr lang="en-CA" sz="1800" dirty="0">
              <a:solidFill>
                <a:schemeClr val="tx2"/>
              </a:solidFill>
            </a:endParaRPr>
          </a:p>
          <a:p>
            <a:endParaRPr lang="en-CA" sz="3200" dirty="0">
              <a:solidFill>
                <a:schemeClr val="tx2"/>
              </a:solidFill>
            </a:endParaRPr>
          </a:p>
        </p:txBody>
      </p:sp>
      <p:pic>
        <p:nvPicPr>
          <p:cNvPr id="12" name="Picture 11"/>
          <p:cNvPicPr>
            <a:picLocks noChangeAspect="1"/>
          </p:cNvPicPr>
          <p:nvPr/>
        </p:nvPicPr>
        <p:blipFill>
          <a:blip r:embed="rId3"/>
          <a:stretch>
            <a:fillRect/>
          </a:stretch>
        </p:blipFill>
        <p:spPr>
          <a:xfrm>
            <a:off x="5190886" y="1468755"/>
            <a:ext cx="5552095" cy="4731518"/>
          </a:xfrm>
          <a:prstGeom prst="rect">
            <a:avLst/>
          </a:prstGeom>
        </p:spPr>
      </p:pic>
      <p:sp>
        <p:nvSpPr>
          <p:cNvPr id="13" name="Text Placeholder 5"/>
          <p:cNvSpPr txBox="1">
            <a:spLocks/>
          </p:cNvSpPr>
          <p:nvPr/>
        </p:nvSpPr>
        <p:spPr>
          <a:xfrm>
            <a:off x="1102496" y="1070460"/>
            <a:ext cx="10058399" cy="253140"/>
          </a:xfrm>
          <a:prstGeom prst="rect">
            <a:avLst/>
          </a:prstGeom>
        </p:spPr>
        <p:txBody>
          <a:bodyPr/>
          <a:lstStyle>
            <a:defPPr>
              <a:defRPr lang="en-US"/>
            </a:defPPr>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dirty="0" smtClean="0"/>
              <a:t>Invest in what’s strategic and potentially broken first</a:t>
            </a:r>
            <a:endParaRPr lang="en-CA" dirty="0"/>
          </a:p>
        </p:txBody>
      </p:sp>
    </p:spTree>
    <p:extLst>
      <p:ext uri="{BB962C8B-B14F-4D97-AF65-F5344CB8AC3E}">
        <p14:creationId xmlns:p14="http://schemas.microsoft.com/office/powerpoint/2010/main" val="33660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solidFill>
                  <a:sysClr val="windowText" lastClr="000000"/>
                </a:solidFill>
              </a:rPr>
              <a:t>Stakeholder E</a:t>
            </a:r>
            <a:r>
              <a:rPr lang="en-US" baseline="30000" dirty="0">
                <a:solidFill>
                  <a:sysClr val="windowText" lastClr="000000"/>
                </a:solidFill>
              </a:rPr>
              <a:t>3</a:t>
            </a:r>
            <a:r>
              <a:rPr lang="en-US" dirty="0">
                <a:solidFill>
                  <a:sysClr val="windowText" lastClr="000000"/>
                </a:solidFill>
              </a:rPr>
              <a:t> (</a:t>
            </a:r>
            <a:r>
              <a:rPr lang="en-US" sz="2000" dirty="0">
                <a:solidFill>
                  <a:sysClr val="windowText" lastClr="000000"/>
                </a:solidFill>
              </a:rPr>
              <a:t>Exchanges, Expectations and Experiences</a:t>
            </a:r>
            <a:r>
              <a:rPr lang="en-US" dirty="0">
                <a:solidFill>
                  <a:sysClr val="windowText" lastClr="000000"/>
                </a:solidFill>
              </a:rPr>
              <a:t>)</a:t>
            </a:r>
            <a:endParaRPr lang="en-CA" dirty="0">
              <a:solidFill>
                <a:sysClr val="windowText" lastClr="000000"/>
              </a:solidFill>
            </a:endParaRPr>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t>Decisions</a:t>
            </a:r>
            <a:r>
              <a:rPr lang="en-CA" dirty="0"/>
              <a:t>, Processes and </a:t>
            </a:r>
            <a:r>
              <a:rPr lang="en-CA" dirty="0"/>
              <a:t>Business Rules</a:t>
            </a:r>
            <a:endParaRPr lang="en-CA" dirty="0"/>
          </a:p>
          <a:p>
            <a:pPr marL="457200" lvl="1" indent="0">
              <a:spcBef>
                <a:spcPts val="2400"/>
              </a:spcBef>
              <a:buNone/>
              <a:defRPr/>
            </a:pPr>
            <a:r>
              <a:rPr lang="en-CA" dirty="0" smtClean="0"/>
              <a:t>The </a:t>
            </a:r>
            <a:r>
              <a:rPr lang="en-CA" dirty="0"/>
              <a:t>Burlton H</a:t>
            </a:r>
            <a:r>
              <a:rPr lang="en-CA" dirty="0" smtClean="0"/>
              <a:t>exagon </a:t>
            </a:r>
            <a:r>
              <a:rPr lang="en-US" dirty="0" smtClean="0">
                <a:latin typeface="Times New Roman" panose="02020603050405020304" pitchFamily="18" charset="0"/>
                <a:ea typeface="Calibri" panose="020F0502020204030204" pitchFamily="34" charset="0"/>
              </a:rPr>
              <a:t>(</a:t>
            </a:r>
            <a:r>
              <a:rPr lang="en-US" sz="2000" dirty="0"/>
              <a:t>from process to capability</a:t>
            </a:r>
            <a:r>
              <a:rPr lang="en-US" dirty="0" smtClean="0">
                <a:latin typeface="Times New Roman" panose="02020603050405020304" pitchFamily="18" charset="0"/>
                <a:ea typeface="Calibri" panose="020F0502020204030204" pitchFamily="34" charset="0"/>
              </a:rPr>
              <a:t>)</a:t>
            </a:r>
          </a:p>
          <a:p>
            <a:pPr marL="457200" lvl="1" indent="0">
              <a:spcBef>
                <a:spcPts val="2400"/>
              </a:spcBef>
              <a:buNone/>
              <a:defRPr/>
            </a:pPr>
            <a:r>
              <a:rPr lang="en-US" dirty="0"/>
              <a:t>Pain and Gain for P</a:t>
            </a:r>
            <a:r>
              <a:rPr lang="en-US" dirty="0" smtClean="0"/>
              <a:t>rioritization</a:t>
            </a:r>
            <a:endParaRPr lang="en-CA" dirty="0"/>
          </a:p>
          <a:p>
            <a:pPr marL="457200" lvl="1" indent="0">
              <a:spcBef>
                <a:spcPts val="2400"/>
              </a:spcBef>
              <a:buNone/>
              <a:defRPr/>
            </a:pPr>
            <a:r>
              <a:rPr lang="en-US" dirty="0"/>
              <a:t>Behavior Design </a:t>
            </a:r>
            <a:r>
              <a:rPr lang="en-US" dirty="0">
                <a:latin typeface="Times New Roman" panose="02020603050405020304" pitchFamily="18" charset="0"/>
                <a:ea typeface="Calibri" panose="020F0502020204030204" pitchFamily="34" charset="0"/>
              </a:rPr>
              <a:t>(</a:t>
            </a:r>
            <a:r>
              <a:rPr lang="en-US" sz="2000" dirty="0"/>
              <a:t>from process to culture</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42727"/>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39897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799" y="329339"/>
            <a:ext cx="10058399" cy="508861"/>
          </a:xfrm>
        </p:spPr>
        <p:txBody>
          <a:bodyPr anchor="ctr"/>
          <a:lstStyle/>
          <a:p>
            <a:r>
              <a:rPr lang="en-CA" sz="3200" dirty="0" smtClean="0"/>
              <a:t>Determine capability Gaps </a:t>
            </a:r>
            <a:r>
              <a:rPr lang="en-CA" sz="3200" dirty="0"/>
              <a:t>for priority changes</a:t>
            </a:r>
          </a:p>
        </p:txBody>
      </p:sp>
      <p:sp>
        <p:nvSpPr>
          <p:cNvPr id="3" name="Text Placeholder 2"/>
          <p:cNvSpPr>
            <a:spLocks noGrp="1"/>
          </p:cNvSpPr>
          <p:nvPr>
            <p:ph type="body" sz="quarter" idx="11"/>
          </p:nvPr>
        </p:nvSpPr>
        <p:spPr>
          <a:xfrm>
            <a:off x="1066801" y="1092630"/>
            <a:ext cx="10058399" cy="253140"/>
          </a:xfrm>
        </p:spPr>
        <p:txBody>
          <a:bodyPr/>
          <a:lstStyle/>
          <a:p>
            <a:r>
              <a:rPr lang="en-CA" dirty="0" smtClean="0"/>
              <a:t>Cause of Performance Gaps and Plan for Transformation</a:t>
            </a:r>
            <a:endParaRPr lang="en-CA" dirty="0"/>
          </a:p>
        </p:txBody>
      </p:sp>
      <p:pic>
        <p:nvPicPr>
          <p:cNvPr id="4" name="Picture 3"/>
          <p:cNvPicPr>
            <a:picLocks noChangeAspect="1"/>
          </p:cNvPicPr>
          <p:nvPr/>
        </p:nvPicPr>
        <p:blipFill>
          <a:blip r:embed="rId2"/>
          <a:stretch>
            <a:fillRect/>
          </a:stretch>
        </p:blipFill>
        <p:spPr>
          <a:xfrm>
            <a:off x="3015204" y="1430475"/>
            <a:ext cx="7627473" cy="5090936"/>
          </a:xfrm>
          <a:prstGeom prst="rect">
            <a:avLst/>
          </a:prstGeom>
        </p:spPr>
      </p:pic>
    </p:spTree>
    <p:extLst>
      <p:ext uri="{BB962C8B-B14F-4D97-AF65-F5344CB8AC3E}">
        <p14:creationId xmlns:p14="http://schemas.microsoft.com/office/powerpoint/2010/main" val="2341863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solidFill>
                  <a:schemeClr val="tx2"/>
                </a:solidFill>
              </a:rPr>
              <a:t>	</a:t>
            </a: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It’s morning and you  </a:t>
            </a:r>
            <a:r>
              <a:rPr lang="en-US" altLang="en-US" dirty="0">
                <a:solidFill>
                  <a:schemeClr val="tx2"/>
                </a:solidFill>
              </a:rPr>
              <a:t>want a cup of </a:t>
            </a:r>
            <a:r>
              <a:rPr lang="en-US" altLang="en-US" dirty="0" smtClean="0">
                <a:solidFill>
                  <a:schemeClr val="tx2"/>
                </a:solidFill>
              </a:rPr>
              <a:t>coffee. </a:t>
            </a:r>
          </a:p>
          <a:p>
            <a:pPr>
              <a:buNone/>
            </a:pPr>
            <a:endParaRPr lang="en-US" altLang="en-US" dirty="0">
              <a:solidFill>
                <a:schemeClr val="tx2"/>
              </a:solidFill>
            </a:endParaRPr>
          </a:p>
          <a:p>
            <a:pPr>
              <a:buNone/>
            </a:pP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For your coffee process identify two sub-activities that are High Pain and High Gain.</a:t>
            </a:r>
            <a:endParaRPr lang="en-CA" dirty="0">
              <a:solidFill>
                <a:schemeClr val="tx2"/>
              </a:solidFill>
            </a:endParaRPr>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2002388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effectLst/>
                <a:uLnTx/>
                <a:uFillTx/>
                <a:ea typeface="+mn-ea"/>
                <a:cs typeface="+mn-cs"/>
              </a:rPr>
              <a:t>The Process </a:t>
            </a:r>
            <a:r>
              <a:rPr lang="en-CA" dirty="0"/>
              <a:t>IGOE </a:t>
            </a:r>
            <a:r>
              <a:rPr lang="en-US" dirty="0"/>
              <a:t>(</a:t>
            </a:r>
            <a:r>
              <a:rPr lang="en-US" sz="2000" dirty="0"/>
              <a:t>more than flow</a:t>
            </a:r>
            <a:r>
              <a:rPr lang="en-US" dirty="0"/>
              <a:t>)</a:t>
            </a:r>
            <a:endParaRPr lang="en-CA" dirty="0"/>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t>Decisions, Processes and Business Rules</a:t>
            </a:r>
          </a:p>
          <a:p>
            <a:pPr marL="457200" lvl="1" indent="0">
              <a:spcBef>
                <a:spcPts val="2400"/>
              </a:spcBef>
              <a:buNone/>
              <a:defRPr/>
            </a:pPr>
            <a:r>
              <a:rPr lang="en-CA" dirty="0" smtClean="0"/>
              <a:t>The </a:t>
            </a:r>
            <a:r>
              <a:rPr lang="en-CA" dirty="0"/>
              <a:t>Burlton H</a:t>
            </a:r>
            <a:r>
              <a:rPr lang="en-CA" dirty="0" smtClean="0"/>
              <a:t>exagon </a:t>
            </a:r>
            <a:r>
              <a:rPr lang="en-US" dirty="0" smtClean="0">
                <a:latin typeface="Times New Roman" panose="02020603050405020304" pitchFamily="18" charset="0"/>
                <a:ea typeface="Calibri" panose="020F0502020204030204" pitchFamily="34" charset="0"/>
              </a:rPr>
              <a:t>(</a:t>
            </a:r>
            <a:r>
              <a:rPr lang="en-US" sz="2000" dirty="0"/>
              <a:t>from process to capability</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r>
              <a:rPr lang="en-US" dirty="0"/>
              <a:t>Pain and Gain for prioritization</a:t>
            </a:r>
            <a:endParaRPr lang="en-CA" dirty="0"/>
          </a:p>
          <a:p>
            <a:pPr marL="457200" lvl="1" indent="0">
              <a:spcBef>
                <a:spcPts val="2400"/>
              </a:spcBef>
              <a:buNone/>
              <a:defRPr/>
            </a:pPr>
            <a:r>
              <a:rPr lang="en-US" dirty="0" smtClean="0">
                <a:solidFill>
                  <a:sysClr val="windowText" lastClr="000000"/>
                </a:solidFill>
              </a:rPr>
              <a:t>Behavior </a:t>
            </a:r>
            <a:r>
              <a:rPr lang="en-US" dirty="0">
                <a:solidFill>
                  <a:sysClr val="windowText" lastClr="000000"/>
                </a:solidFill>
              </a:rPr>
              <a:t>Design </a:t>
            </a:r>
            <a:r>
              <a:rPr lang="en-US" dirty="0">
                <a:solidFill>
                  <a:schemeClr val="tx2"/>
                </a:solidFill>
                <a:latin typeface="Times New Roman" panose="02020603050405020304" pitchFamily="18" charset="0"/>
                <a:ea typeface="Calibri" panose="020F0502020204030204" pitchFamily="34" charset="0"/>
              </a:rPr>
              <a:t>(</a:t>
            </a:r>
            <a:r>
              <a:rPr lang="en-US" sz="2000" dirty="0">
                <a:solidFill>
                  <a:sysClr val="windowText" lastClr="000000"/>
                </a:solidFill>
              </a:rPr>
              <a:t>from process to culture</a:t>
            </a:r>
            <a:r>
              <a:rPr lang="en-US" dirty="0">
                <a:solidFill>
                  <a:schemeClr val="tx2"/>
                </a:solidFill>
                <a:latin typeface="Times New Roman" panose="02020603050405020304" pitchFamily="18" charset="0"/>
                <a:ea typeface="Calibri" panose="020F0502020204030204" pitchFamily="34" charset="0"/>
              </a:rPr>
              <a:t>)</a:t>
            </a:r>
            <a:endParaRPr lang="en-CA" dirty="0">
              <a:solidFill>
                <a:schemeClr val="tx2"/>
              </a:solidFill>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26545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9" presetClass="emph" presetSubtype="0" grpId="0" nodeType="withEffect">
                                  <p:stCondLst>
                                    <p:cond delay="0"/>
                                  </p:stCondLst>
                                  <p:childTnLst>
                                    <p:set>
                                      <p:cBhvr rctx="PPT">
                                        <p:cTn id="9" dur="indefinite"/>
                                        <p:tgtEl>
                                          <p:spTgt spid="11"/>
                                        </p:tgtEl>
                                        <p:attrNameLst>
                                          <p:attrName>style.opacity</p:attrName>
                                        </p:attrNameLst>
                                      </p:cBhvr>
                                      <p:to>
                                        <p:strVal val="0.5"/>
                                      </p:to>
                                    </p:set>
                                    <p:animEffect filter="image" prLst="opacity: 0.5">
                                      <p:cBhvr rctx="IE">
                                        <p:cTn id="10" dur="indefinite"/>
                                        <p:tgtEl>
                                          <p:spTgt spid="11"/>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5"/>
                                      </p:to>
                                    </p:set>
                                    <p:animEffect filter="image" prLst="opacity: 0.5">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30270" y="377887"/>
            <a:ext cx="10058399" cy="508861"/>
          </a:xfrm>
        </p:spPr>
        <p:txBody>
          <a:bodyPr anchor="ctr"/>
          <a:lstStyle/>
          <a:p>
            <a:pPr>
              <a:spcBef>
                <a:spcPct val="0"/>
              </a:spcBef>
            </a:pPr>
            <a:r>
              <a:rPr lang="en-CA" sz="3200" dirty="0"/>
              <a:t>Culture Definition</a:t>
            </a:r>
          </a:p>
        </p:txBody>
      </p:sp>
      <p:sp>
        <p:nvSpPr>
          <p:cNvPr id="3" name="Text Placeholder 2"/>
          <p:cNvSpPr>
            <a:spLocks noGrp="1"/>
          </p:cNvSpPr>
          <p:nvPr>
            <p:ph type="body" sz="quarter" idx="12"/>
          </p:nvPr>
        </p:nvSpPr>
        <p:spPr/>
        <p:txBody>
          <a:bodyPr/>
          <a:lstStyle/>
          <a:p>
            <a:pPr marL="82296"/>
            <a:endParaRPr lang="en-US" dirty="0"/>
          </a:p>
        </p:txBody>
      </p:sp>
      <p:sp>
        <p:nvSpPr>
          <p:cNvPr id="5" name="Rectangle 4"/>
          <p:cNvSpPr/>
          <p:nvPr/>
        </p:nvSpPr>
        <p:spPr>
          <a:xfrm>
            <a:off x="2711899" y="3075976"/>
            <a:ext cx="6768199" cy="1815882"/>
          </a:xfrm>
          <a:prstGeom prst="rect">
            <a:avLst/>
          </a:prstGeom>
        </p:spPr>
        <p:txBody>
          <a:bodyPr wrap="none">
            <a:spAutoFit/>
          </a:bodyPr>
          <a:lstStyle/>
          <a:p>
            <a:pPr algn="ctr"/>
            <a:r>
              <a:rPr lang="en-CA" sz="3200" i="1" dirty="0">
                <a:solidFill>
                  <a:srgbClr val="3A3838"/>
                </a:solidFill>
              </a:rPr>
              <a:t>“It is pervasive patterns of behavior  </a:t>
            </a:r>
            <a:endParaRPr lang="en-CA" sz="3200" i="1" dirty="0" smtClean="0">
              <a:solidFill>
                <a:srgbClr val="3A3838"/>
              </a:solidFill>
            </a:endParaRPr>
          </a:p>
          <a:p>
            <a:pPr algn="ctr"/>
            <a:r>
              <a:rPr lang="en-CA" sz="3200" i="1" dirty="0" smtClean="0">
                <a:solidFill>
                  <a:srgbClr val="3A3838"/>
                </a:solidFill>
              </a:rPr>
              <a:t>(</a:t>
            </a:r>
            <a:r>
              <a:rPr lang="en-CA" sz="3200" i="1" dirty="0">
                <a:solidFill>
                  <a:srgbClr val="3A3838"/>
                </a:solidFill>
              </a:rPr>
              <a:t>conscious and subconscious)</a:t>
            </a:r>
          </a:p>
          <a:p>
            <a:pPr algn="ctr"/>
            <a:r>
              <a:rPr lang="en-CA" sz="3200" i="1" dirty="0">
                <a:solidFill>
                  <a:srgbClr val="3A3838"/>
                </a:solidFill>
              </a:rPr>
              <a:t>in response to situations</a:t>
            </a:r>
            <a:r>
              <a:rPr lang="en-CA" sz="3200" i="1" dirty="0" smtClean="0">
                <a:solidFill>
                  <a:srgbClr val="3A3838"/>
                </a:solidFill>
              </a:rPr>
              <a:t>”</a:t>
            </a:r>
          </a:p>
          <a:p>
            <a:pPr algn="ctr"/>
            <a:r>
              <a:rPr lang="en-CA" sz="1600" i="1" dirty="0">
                <a:solidFill>
                  <a:srgbClr val="3A3838"/>
                </a:solidFill>
              </a:rPr>
              <a:t>Sasha </a:t>
            </a:r>
            <a:r>
              <a:rPr lang="en-CA" sz="1600" i="1" dirty="0" smtClean="0">
                <a:solidFill>
                  <a:srgbClr val="3A3838"/>
                </a:solidFill>
              </a:rPr>
              <a:t>Aganova, PRG</a:t>
            </a:r>
            <a:endParaRPr lang="en-CA" sz="1600" i="1" dirty="0">
              <a:solidFill>
                <a:srgbClr val="3A3838"/>
              </a:solidFill>
            </a:endParaRPr>
          </a:p>
        </p:txBody>
      </p:sp>
      <p:sp>
        <p:nvSpPr>
          <p:cNvPr id="6" name="Rectangle 5"/>
          <p:cNvSpPr/>
          <p:nvPr/>
        </p:nvSpPr>
        <p:spPr>
          <a:xfrm>
            <a:off x="2916105" y="2016651"/>
            <a:ext cx="5984523" cy="830997"/>
          </a:xfrm>
          <a:prstGeom prst="rect">
            <a:avLst/>
          </a:prstGeom>
        </p:spPr>
        <p:txBody>
          <a:bodyPr wrap="none">
            <a:spAutoFit/>
          </a:bodyPr>
          <a:lstStyle/>
          <a:p>
            <a:r>
              <a:rPr lang="en-CA" sz="3200" i="1" dirty="0">
                <a:solidFill>
                  <a:srgbClr val="3A3838"/>
                </a:solidFill>
              </a:rPr>
              <a:t>“How we do things around here</a:t>
            </a:r>
            <a:r>
              <a:rPr lang="en-CA" sz="3200" i="1" dirty="0" smtClean="0">
                <a:solidFill>
                  <a:srgbClr val="3A3838"/>
                </a:solidFill>
              </a:rPr>
              <a:t>”</a:t>
            </a:r>
          </a:p>
          <a:p>
            <a:pPr algn="ctr"/>
            <a:r>
              <a:rPr lang="en-CA" sz="1600" i="1" dirty="0">
                <a:solidFill>
                  <a:srgbClr val="3A3838"/>
                </a:solidFill>
              </a:rPr>
              <a:t>Everyone</a:t>
            </a:r>
          </a:p>
        </p:txBody>
      </p:sp>
      <p:sp>
        <p:nvSpPr>
          <p:cNvPr id="4" name="TextBox 3"/>
          <p:cNvSpPr txBox="1"/>
          <p:nvPr/>
        </p:nvSpPr>
        <p:spPr>
          <a:xfrm>
            <a:off x="1541874" y="5024650"/>
            <a:ext cx="9617185" cy="707886"/>
          </a:xfrm>
          <a:prstGeom prst="rect">
            <a:avLst/>
          </a:prstGeom>
        </p:spPr>
        <p:txBody>
          <a:bodyPr wrap="none">
            <a:spAutoFit/>
          </a:bodyPr>
          <a:lstStyle>
            <a:defPPr>
              <a:defRPr lang="en-US"/>
            </a:defPPr>
            <a:lvl1pPr>
              <a:defRPr sz="3200" i="1">
                <a:solidFill>
                  <a:srgbClr val="3A3838"/>
                </a:solidFill>
              </a:defRPr>
            </a:lvl1pPr>
          </a:lstStyle>
          <a:p>
            <a:pPr algn="ctr"/>
            <a:r>
              <a:rPr lang="en-CA" sz="2400" dirty="0" smtClean="0"/>
              <a:t>“Culture </a:t>
            </a:r>
            <a:r>
              <a:rPr lang="en-CA" sz="2400" dirty="0"/>
              <a:t>can be seen as the sum of the behaviors of the </a:t>
            </a:r>
            <a:r>
              <a:rPr lang="en-CA" sz="2400" dirty="0" smtClean="0"/>
              <a:t>organization”.</a:t>
            </a:r>
          </a:p>
          <a:p>
            <a:pPr algn="ctr"/>
            <a:r>
              <a:rPr lang="en-CA" sz="1600" dirty="0" smtClean="0"/>
              <a:t>Steve Stanton, Linked-In Pulse</a:t>
            </a:r>
            <a:endParaRPr lang="en-CA" sz="1600" dirty="0"/>
          </a:p>
        </p:txBody>
      </p:sp>
    </p:spTree>
    <p:extLst>
      <p:ext uri="{BB962C8B-B14F-4D97-AF65-F5344CB8AC3E}">
        <p14:creationId xmlns:p14="http://schemas.microsoft.com/office/powerpoint/2010/main" val="1225330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66800" y="517525"/>
            <a:ext cx="10323443" cy="641350"/>
          </a:xfrm>
          <a:prstGeom prst="rect">
            <a:avLst/>
          </a:prstGeom>
          <a:extLst/>
        </p:spPr>
        <p:txBody>
          <a:bodyPr anchor="ctr"/>
          <a:lstStyle/>
          <a:p>
            <a:pPr algn="ctr"/>
            <a:r>
              <a:rPr lang="en-US" sz="3200" dirty="0">
                <a:solidFill>
                  <a:srgbClr val="006767"/>
                </a:solidFill>
                <a:ea typeface="+mn-ea"/>
                <a:cs typeface="+mn-cs"/>
              </a:rPr>
              <a:t>Culture is the filter of process and capability performance</a:t>
            </a:r>
          </a:p>
        </p:txBody>
      </p:sp>
      <p:sp>
        <p:nvSpPr>
          <p:cNvPr id="12" name="Rectangle 5"/>
          <p:cNvSpPr>
            <a:spLocks noChangeArrowheads="1"/>
          </p:cNvSpPr>
          <p:nvPr/>
        </p:nvSpPr>
        <p:spPr bwMode="auto">
          <a:xfrm>
            <a:off x="-19050" y="6140450"/>
            <a:ext cx="172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400" dirty="0">
              <a:solidFill>
                <a:srgbClr val="0563C1"/>
              </a:solidFill>
            </a:endParaRPr>
          </a:p>
        </p:txBody>
      </p:sp>
      <p:sp>
        <p:nvSpPr>
          <p:cNvPr id="15" name="TextBox 14"/>
          <p:cNvSpPr txBox="1"/>
          <p:nvPr/>
        </p:nvSpPr>
        <p:spPr>
          <a:xfrm>
            <a:off x="800100" y="1567121"/>
            <a:ext cx="3540202" cy="3046988"/>
          </a:xfrm>
          <a:prstGeom prst="rect">
            <a:avLst/>
          </a:prstGeom>
          <a:solidFill>
            <a:srgbClr val="337777"/>
          </a:solidFill>
        </p:spPr>
        <p:txBody>
          <a:bodyPr wrap="square" rtlCol="0">
            <a:spAutoFit/>
          </a:bodyPr>
          <a:lstStyle/>
          <a:p>
            <a:pPr algn="ctr" eaLnBrk="0" fontAlgn="base" hangingPunct="0">
              <a:spcBef>
                <a:spcPct val="0"/>
              </a:spcBef>
              <a:spcAft>
                <a:spcPct val="0"/>
              </a:spcAft>
            </a:pPr>
            <a:r>
              <a:rPr lang="en-CA" sz="2400" dirty="0" smtClean="0">
                <a:solidFill>
                  <a:prstClr val="white"/>
                </a:solidFill>
              </a:rPr>
              <a:t>A </a:t>
            </a:r>
            <a:r>
              <a:rPr lang="en-CA" sz="2400" dirty="0">
                <a:solidFill>
                  <a:prstClr val="white"/>
                </a:solidFill>
              </a:rPr>
              <a:t>true </a:t>
            </a:r>
            <a:r>
              <a:rPr lang="en-CA" sz="2400" dirty="0" smtClean="0">
                <a:solidFill>
                  <a:prstClr val="white"/>
                </a:solidFill>
              </a:rPr>
              <a:t>Capability of the Business </a:t>
            </a:r>
            <a:r>
              <a:rPr lang="en-CA" sz="2400" dirty="0">
                <a:solidFill>
                  <a:prstClr val="white"/>
                </a:solidFill>
              </a:rPr>
              <a:t>brings together the Business Process </a:t>
            </a:r>
            <a:r>
              <a:rPr lang="en-CA" sz="2400" dirty="0" smtClean="0">
                <a:solidFill>
                  <a:prstClr val="white"/>
                </a:solidFill>
              </a:rPr>
              <a:t>and all </a:t>
            </a:r>
            <a:r>
              <a:rPr lang="en-CA" sz="2400" dirty="0">
                <a:solidFill>
                  <a:prstClr val="white"/>
                </a:solidFill>
              </a:rPr>
              <a:t>its </a:t>
            </a:r>
            <a:r>
              <a:rPr lang="en-CA" sz="2400" dirty="0" smtClean="0">
                <a:solidFill>
                  <a:prstClr val="white"/>
                </a:solidFill>
              </a:rPr>
              <a:t>associated </a:t>
            </a:r>
            <a:r>
              <a:rPr lang="en-CA" sz="2400" dirty="0">
                <a:solidFill>
                  <a:prstClr val="white"/>
                </a:solidFill>
              </a:rPr>
              <a:t>resources to deliver its intended </a:t>
            </a:r>
            <a:r>
              <a:rPr lang="en-CA" sz="2400" dirty="0" smtClean="0">
                <a:solidFill>
                  <a:prstClr val="white"/>
                </a:solidFill>
              </a:rPr>
              <a:t>business performance results</a:t>
            </a:r>
            <a:endParaRPr lang="en-CA" sz="2400" dirty="0">
              <a:solidFill>
                <a:prstClr val="white"/>
              </a:solidFill>
            </a:endParaRPr>
          </a:p>
        </p:txBody>
      </p:sp>
      <p:pic>
        <p:nvPicPr>
          <p:cNvPr id="6" name="Picture 5"/>
          <p:cNvPicPr>
            <a:picLocks noChangeAspect="1"/>
          </p:cNvPicPr>
          <p:nvPr/>
        </p:nvPicPr>
        <p:blipFill>
          <a:blip r:embed="rId3"/>
          <a:stretch>
            <a:fillRect/>
          </a:stretch>
        </p:blipFill>
        <p:spPr>
          <a:xfrm>
            <a:off x="4418272" y="1386948"/>
            <a:ext cx="7257083" cy="4843720"/>
          </a:xfrm>
          <a:prstGeom prst="rect">
            <a:avLst/>
          </a:prstGeom>
        </p:spPr>
      </p:pic>
    </p:spTree>
    <p:extLst>
      <p:ext uri="{BB962C8B-B14F-4D97-AF65-F5344CB8AC3E}">
        <p14:creationId xmlns:p14="http://schemas.microsoft.com/office/powerpoint/2010/main" val="202127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5400000">
            <a:off x="4639235" y="2710021"/>
            <a:ext cx="900922" cy="1845831"/>
          </a:xfrm>
          <a:prstGeom prst="triangle">
            <a:avLst>
              <a:gd name="adj" fmla="val 52825"/>
            </a:avLst>
          </a:prstGeom>
          <a:gradFill flip="none" rotWithShape="1">
            <a:gsLst>
              <a:gs pos="0">
                <a:schemeClr val="bg1"/>
              </a:gs>
              <a:gs pos="100000">
                <a:schemeClr val="accent1">
                  <a:lumMod val="10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1" name="Straight Connector 80"/>
          <p:cNvCxnSpPr/>
          <p:nvPr/>
        </p:nvCxnSpPr>
        <p:spPr>
          <a:xfrm flipH="1" flipV="1">
            <a:off x="4166780" y="3160519"/>
            <a:ext cx="1379151" cy="381851"/>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171591" y="3761445"/>
            <a:ext cx="1374340" cy="337032"/>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rot="16200000" flipH="1">
            <a:off x="6481758" y="2710021"/>
            <a:ext cx="900922" cy="1845831"/>
          </a:xfrm>
          <a:prstGeom prst="triangle">
            <a:avLst>
              <a:gd name="adj" fmla="val 52825"/>
            </a:avLst>
          </a:prstGeom>
          <a:gradFill flip="none" rotWithShape="1">
            <a:gsLst>
              <a:gs pos="0">
                <a:schemeClr val="bg1"/>
              </a:gs>
              <a:gs pos="100000">
                <a:schemeClr val="accent1">
                  <a:lumMod val="10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p:cNvCxnSpPr>
            <a:stCxn id="39" idx="2"/>
          </p:cNvCxnSpPr>
          <p:nvPr/>
        </p:nvCxnSpPr>
        <p:spPr>
          <a:xfrm flipH="1">
            <a:off x="6469125" y="3182475"/>
            <a:ext cx="1386010" cy="338213"/>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4"/>
          </p:cNvCxnSpPr>
          <p:nvPr/>
        </p:nvCxnSpPr>
        <p:spPr>
          <a:xfrm flipH="1" flipV="1">
            <a:off x="6493618" y="3777877"/>
            <a:ext cx="1361517" cy="305520"/>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524992" y="3177618"/>
            <a:ext cx="968625" cy="968625"/>
          </a:xfrm>
          <a:prstGeom prst="ellipse">
            <a:avLst/>
          </a:prstGeom>
          <a:solidFill>
            <a:schemeClr val="bg1"/>
          </a:solidFill>
          <a:ln w="2857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Text Placeholder 4"/>
          <p:cNvSpPr>
            <a:spLocks noGrp="1"/>
          </p:cNvSpPr>
          <p:nvPr>
            <p:ph type="body" sz="quarter" idx="10"/>
          </p:nvPr>
        </p:nvSpPr>
        <p:spPr>
          <a:xfrm>
            <a:off x="1107744" y="397579"/>
            <a:ext cx="10058399" cy="508861"/>
          </a:xfrm>
        </p:spPr>
        <p:txBody>
          <a:bodyPr anchor="ctr"/>
          <a:lstStyle/>
          <a:p>
            <a:pPr>
              <a:spcBef>
                <a:spcPct val="0"/>
              </a:spcBef>
            </a:pPr>
            <a:r>
              <a:rPr lang="en-US" sz="3200" dirty="0"/>
              <a:t>Making it stick…</a:t>
            </a:r>
          </a:p>
        </p:txBody>
      </p:sp>
      <p:sp>
        <p:nvSpPr>
          <p:cNvPr id="17" name="TextBox 16"/>
          <p:cNvSpPr txBox="1"/>
          <p:nvPr/>
        </p:nvSpPr>
        <p:spPr>
          <a:xfrm>
            <a:off x="4406769" y="2695019"/>
            <a:ext cx="138185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Work Structure</a:t>
            </a:r>
            <a:endParaRPr kumimoji="0" lang="en-CA" sz="1400" b="0" i="0" u="none" strike="noStrike" kern="0" cap="none" spc="0" normalizeH="0" baseline="0" noProof="0" dirty="0" smtClean="0">
              <a:ln>
                <a:noFill/>
              </a:ln>
              <a:solidFill>
                <a:prstClr val="black"/>
              </a:solidFill>
              <a:effectLst/>
              <a:uLnTx/>
              <a:uFillTx/>
            </a:endParaRPr>
          </a:p>
        </p:txBody>
      </p:sp>
      <p:grpSp>
        <p:nvGrpSpPr>
          <p:cNvPr id="18" name="Group 17"/>
          <p:cNvGrpSpPr/>
          <p:nvPr/>
        </p:nvGrpSpPr>
        <p:grpSpPr>
          <a:xfrm>
            <a:off x="6319171" y="2235103"/>
            <a:ext cx="742510" cy="762477"/>
            <a:chOff x="5894178" y="1099361"/>
            <a:chExt cx="847234" cy="870017"/>
          </a:xfrm>
          <a:solidFill>
            <a:schemeClr val="accent2"/>
          </a:solidFill>
        </p:grpSpPr>
        <p:grpSp>
          <p:nvGrpSpPr>
            <p:cNvPr id="60" name="Group 59"/>
            <p:cNvGrpSpPr/>
            <p:nvPr/>
          </p:nvGrpSpPr>
          <p:grpSpPr>
            <a:xfrm>
              <a:off x="6016695" y="1099361"/>
              <a:ext cx="582613" cy="550864"/>
              <a:chOff x="795338" y="4511674"/>
              <a:chExt cx="582613" cy="550864"/>
            </a:xfrm>
            <a:grpFill/>
          </p:grpSpPr>
          <p:sp>
            <p:nvSpPr>
              <p:cNvPr id="62" name="Freeform 657"/>
              <p:cNvSpPr>
                <a:spLocks noEditPoints="1"/>
              </p:cNvSpPr>
              <p:nvPr/>
            </p:nvSpPr>
            <p:spPr bwMode="auto">
              <a:xfrm>
                <a:off x="1028701" y="4511674"/>
                <a:ext cx="114300" cy="114300"/>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4"/>
                      <a:pt x="64" y="82"/>
                      <a:pt x="41" y="82"/>
                    </a:cubicBezTo>
                    <a:cubicBezTo>
                      <a:pt x="19" y="82"/>
                      <a:pt x="0" y="64"/>
                      <a:pt x="0" y="41"/>
                    </a:cubicBezTo>
                    <a:cubicBezTo>
                      <a:pt x="0" y="18"/>
                      <a:pt x="19" y="0"/>
                      <a:pt x="41" y="0"/>
                    </a:cubicBezTo>
                    <a:cubicBezTo>
                      <a:pt x="64" y="0"/>
                      <a:pt x="82" y="18"/>
                      <a:pt x="82" y="41"/>
                    </a:cubicBezTo>
                    <a:close/>
                    <a:moveTo>
                      <a:pt x="82" y="41"/>
                    </a:moveTo>
                    <a:cubicBezTo>
                      <a:pt x="82" y="41"/>
                      <a:pt x="82" y="41"/>
                      <a:pt x="82" y="41"/>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63" name="Freeform 658"/>
              <p:cNvSpPr>
                <a:spLocks noEditPoints="1"/>
              </p:cNvSpPr>
              <p:nvPr/>
            </p:nvSpPr>
            <p:spPr bwMode="auto">
              <a:xfrm>
                <a:off x="1203326" y="4552950"/>
                <a:ext cx="95250" cy="98425"/>
              </a:xfrm>
              <a:custGeom>
                <a:avLst/>
                <a:gdLst>
                  <a:gd name="T0" fmla="*/ 69 w 69"/>
                  <a:gd name="T1" fmla="*/ 35 h 70"/>
                  <a:gd name="T2" fmla="*/ 34 w 69"/>
                  <a:gd name="T3" fmla="*/ 70 h 70"/>
                  <a:gd name="T4" fmla="*/ 0 w 69"/>
                  <a:gd name="T5" fmla="*/ 35 h 70"/>
                  <a:gd name="T6" fmla="*/ 34 w 69"/>
                  <a:gd name="T7" fmla="*/ 0 h 70"/>
                  <a:gd name="T8" fmla="*/ 69 w 69"/>
                  <a:gd name="T9" fmla="*/ 35 h 70"/>
                  <a:gd name="T10" fmla="*/ 69 w 69"/>
                  <a:gd name="T11" fmla="*/ 35 h 70"/>
                  <a:gd name="T12" fmla="*/ 69 w 69"/>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69" h="70">
                    <a:moveTo>
                      <a:pt x="69" y="35"/>
                    </a:moveTo>
                    <a:cubicBezTo>
                      <a:pt x="69" y="54"/>
                      <a:pt x="53" y="70"/>
                      <a:pt x="34" y="70"/>
                    </a:cubicBezTo>
                    <a:cubicBezTo>
                      <a:pt x="15" y="70"/>
                      <a:pt x="0" y="54"/>
                      <a:pt x="0" y="35"/>
                    </a:cubicBezTo>
                    <a:cubicBezTo>
                      <a:pt x="0" y="16"/>
                      <a:pt x="15" y="0"/>
                      <a:pt x="34" y="0"/>
                    </a:cubicBezTo>
                    <a:cubicBezTo>
                      <a:pt x="53" y="0"/>
                      <a:pt x="69" y="16"/>
                      <a:pt x="69" y="35"/>
                    </a:cubicBezTo>
                    <a:close/>
                    <a:moveTo>
                      <a:pt x="69" y="35"/>
                    </a:moveTo>
                    <a:cubicBezTo>
                      <a:pt x="69" y="35"/>
                      <a:pt x="69" y="35"/>
                      <a:pt x="69" y="35"/>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64" name="Freeform 659"/>
              <p:cNvSpPr>
                <a:spLocks noEditPoints="1"/>
              </p:cNvSpPr>
              <p:nvPr/>
            </p:nvSpPr>
            <p:spPr bwMode="auto">
              <a:xfrm>
                <a:off x="795338" y="4629150"/>
                <a:ext cx="582613" cy="433388"/>
              </a:xfrm>
              <a:custGeom>
                <a:avLst/>
                <a:gdLst>
                  <a:gd name="T0" fmla="*/ 351 w 421"/>
                  <a:gd name="T1" fmla="*/ 23 h 312"/>
                  <a:gd name="T2" fmla="*/ 329 w 421"/>
                  <a:gd name="T3" fmla="*/ 26 h 312"/>
                  <a:gd name="T4" fmla="*/ 321 w 421"/>
                  <a:gd name="T5" fmla="*/ 18 h 312"/>
                  <a:gd name="T6" fmla="*/ 306 w 421"/>
                  <a:gd name="T7" fmla="*/ 24 h 312"/>
                  <a:gd name="T8" fmla="*/ 238 w 421"/>
                  <a:gd name="T9" fmla="*/ 8 h 312"/>
                  <a:gd name="T10" fmla="*/ 221 w 421"/>
                  <a:gd name="T11" fmla="*/ 0 h 312"/>
                  <a:gd name="T12" fmla="*/ 201 w 421"/>
                  <a:gd name="T13" fmla="*/ 0 h 312"/>
                  <a:gd name="T14" fmla="*/ 185 w 421"/>
                  <a:gd name="T15" fmla="*/ 7 h 312"/>
                  <a:gd name="T16" fmla="*/ 142 w 421"/>
                  <a:gd name="T17" fmla="*/ 46 h 312"/>
                  <a:gd name="T18" fmla="*/ 113 w 421"/>
                  <a:gd name="T19" fmla="*/ 23 h 312"/>
                  <a:gd name="T20" fmla="*/ 92 w 421"/>
                  <a:gd name="T21" fmla="*/ 26 h 312"/>
                  <a:gd name="T22" fmla="*/ 83 w 421"/>
                  <a:gd name="T23" fmla="*/ 18 h 312"/>
                  <a:gd name="T24" fmla="*/ 68 w 421"/>
                  <a:gd name="T25" fmla="*/ 24 h 312"/>
                  <a:gd name="T26" fmla="*/ 49 w 421"/>
                  <a:gd name="T27" fmla="*/ 143 h 312"/>
                  <a:gd name="T28" fmla="*/ 58 w 421"/>
                  <a:gd name="T29" fmla="*/ 140 h 312"/>
                  <a:gd name="T30" fmla="*/ 74 w 421"/>
                  <a:gd name="T31" fmla="*/ 281 h 312"/>
                  <a:gd name="T32" fmla="*/ 90 w 421"/>
                  <a:gd name="T33" fmla="*/ 155 h 312"/>
                  <a:gd name="T34" fmla="*/ 92 w 421"/>
                  <a:gd name="T35" fmla="*/ 155 h 312"/>
                  <a:gd name="T36" fmla="*/ 108 w 421"/>
                  <a:gd name="T37" fmla="*/ 281 h 312"/>
                  <a:gd name="T38" fmla="*/ 124 w 421"/>
                  <a:gd name="T39" fmla="*/ 139 h 312"/>
                  <a:gd name="T40" fmla="*/ 134 w 421"/>
                  <a:gd name="T41" fmla="*/ 143 h 312"/>
                  <a:gd name="T42" fmla="*/ 147 w 421"/>
                  <a:gd name="T43" fmla="*/ 140 h 312"/>
                  <a:gd name="T44" fmla="*/ 168 w 421"/>
                  <a:gd name="T45" fmla="*/ 147 h 312"/>
                  <a:gd name="T46" fmla="*/ 171 w 421"/>
                  <a:gd name="T47" fmla="*/ 293 h 312"/>
                  <a:gd name="T48" fmla="*/ 208 w 421"/>
                  <a:gd name="T49" fmla="*/ 293 h 312"/>
                  <a:gd name="T50" fmla="*/ 210 w 421"/>
                  <a:gd name="T51" fmla="*/ 163 h 312"/>
                  <a:gd name="T52" fmla="*/ 211 w 421"/>
                  <a:gd name="T53" fmla="*/ 293 h 312"/>
                  <a:gd name="T54" fmla="*/ 249 w 421"/>
                  <a:gd name="T55" fmla="*/ 293 h 312"/>
                  <a:gd name="T56" fmla="*/ 253 w 421"/>
                  <a:gd name="T57" fmla="*/ 147 h 312"/>
                  <a:gd name="T58" fmla="*/ 274 w 421"/>
                  <a:gd name="T59" fmla="*/ 140 h 312"/>
                  <a:gd name="T60" fmla="*/ 287 w 421"/>
                  <a:gd name="T61" fmla="*/ 143 h 312"/>
                  <a:gd name="T62" fmla="*/ 296 w 421"/>
                  <a:gd name="T63" fmla="*/ 140 h 312"/>
                  <a:gd name="T64" fmla="*/ 311 w 421"/>
                  <a:gd name="T65" fmla="*/ 281 h 312"/>
                  <a:gd name="T66" fmla="*/ 327 w 421"/>
                  <a:gd name="T67" fmla="*/ 155 h 312"/>
                  <a:gd name="T68" fmla="*/ 330 w 421"/>
                  <a:gd name="T69" fmla="*/ 155 h 312"/>
                  <a:gd name="T70" fmla="*/ 346 w 421"/>
                  <a:gd name="T71" fmla="*/ 281 h 312"/>
                  <a:gd name="T72" fmla="*/ 361 w 421"/>
                  <a:gd name="T73" fmla="*/ 139 h 312"/>
                  <a:gd name="T74" fmla="*/ 371 w 421"/>
                  <a:gd name="T75" fmla="*/ 143 h 312"/>
                  <a:gd name="T76" fmla="*/ 352 w 421"/>
                  <a:gd name="T77" fmla="*/ 24 h 312"/>
                  <a:gd name="T78" fmla="*/ 56 w 421"/>
                  <a:gd name="T79" fmla="*/ 71 h 312"/>
                  <a:gd name="T80" fmla="*/ 92 w 421"/>
                  <a:gd name="T81" fmla="*/ 95 h 312"/>
                  <a:gd name="T82" fmla="*/ 83 w 421"/>
                  <a:gd name="T83" fmla="*/ 84 h 312"/>
                  <a:gd name="T84" fmla="*/ 92 w 421"/>
                  <a:gd name="T85" fmla="*/ 28 h 312"/>
                  <a:gd name="T86" fmla="*/ 92 w 421"/>
                  <a:gd name="T87" fmla="*/ 95 h 312"/>
                  <a:gd name="T88" fmla="*/ 127 w 421"/>
                  <a:gd name="T89" fmla="*/ 71 h 312"/>
                  <a:gd name="T90" fmla="*/ 131 w 421"/>
                  <a:gd name="T91" fmla="*/ 97 h 312"/>
                  <a:gd name="T92" fmla="*/ 168 w 421"/>
                  <a:gd name="T93" fmla="*/ 112 h 312"/>
                  <a:gd name="T94" fmla="*/ 168 w 421"/>
                  <a:gd name="T95" fmla="*/ 112 h 312"/>
                  <a:gd name="T96" fmla="*/ 210 w 421"/>
                  <a:gd name="T97" fmla="*/ 92 h 312"/>
                  <a:gd name="T98" fmla="*/ 210 w 421"/>
                  <a:gd name="T99" fmla="*/ 12 h 312"/>
                  <a:gd name="T100" fmla="*/ 220 w 421"/>
                  <a:gd name="T101" fmla="*/ 78 h 312"/>
                  <a:gd name="T102" fmla="*/ 252 w 421"/>
                  <a:gd name="T103" fmla="*/ 112 h 312"/>
                  <a:gd name="T104" fmla="*/ 252 w 421"/>
                  <a:gd name="T105" fmla="*/ 112 h 312"/>
                  <a:gd name="T106" fmla="*/ 289 w 421"/>
                  <a:gd name="T107" fmla="*/ 97 h 312"/>
                  <a:gd name="T108" fmla="*/ 294 w 421"/>
                  <a:gd name="T109" fmla="*/ 71 h 312"/>
                  <a:gd name="T110" fmla="*/ 329 w 421"/>
                  <a:gd name="T111" fmla="*/ 95 h 312"/>
                  <a:gd name="T112" fmla="*/ 321 w 421"/>
                  <a:gd name="T113" fmla="*/ 84 h 312"/>
                  <a:gd name="T114" fmla="*/ 329 w 421"/>
                  <a:gd name="T115" fmla="*/ 28 h 312"/>
                  <a:gd name="T116" fmla="*/ 329 w 421"/>
                  <a:gd name="T117" fmla="*/ 95 h 312"/>
                  <a:gd name="T118" fmla="*/ 365 w 421"/>
                  <a:gd name="T119" fmla="*/ 71 h 312"/>
                  <a:gd name="T120" fmla="*/ 365 w 421"/>
                  <a:gd name="T121" fmla="*/ 1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312">
                    <a:moveTo>
                      <a:pt x="352" y="24"/>
                    </a:moveTo>
                    <a:cubicBezTo>
                      <a:pt x="352" y="24"/>
                      <a:pt x="351" y="24"/>
                      <a:pt x="351" y="23"/>
                    </a:cubicBezTo>
                    <a:cubicBezTo>
                      <a:pt x="347" y="21"/>
                      <a:pt x="342" y="19"/>
                      <a:pt x="338" y="18"/>
                    </a:cubicBezTo>
                    <a:cubicBezTo>
                      <a:pt x="329" y="26"/>
                      <a:pt x="329" y="26"/>
                      <a:pt x="329" y="26"/>
                    </a:cubicBezTo>
                    <a:cubicBezTo>
                      <a:pt x="321" y="18"/>
                      <a:pt x="321" y="18"/>
                      <a:pt x="321" y="18"/>
                    </a:cubicBezTo>
                    <a:cubicBezTo>
                      <a:pt x="321" y="18"/>
                      <a:pt x="321" y="18"/>
                      <a:pt x="321" y="18"/>
                    </a:cubicBezTo>
                    <a:cubicBezTo>
                      <a:pt x="316" y="19"/>
                      <a:pt x="312" y="21"/>
                      <a:pt x="308" y="23"/>
                    </a:cubicBezTo>
                    <a:cubicBezTo>
                      <a:pt x="307" y="24"/>
                      <a:pt x="307" y="24"/>
                      <a:pt x="306" y="24"/>
                    </a:cubicBezTo>
                    <a:cubicBezTo>
                      <a:pt x="300" y="28"/>
                      <a:pt x="289" y="35"/>
                      <a:pt x="279" y="46"/>
                    </a:cubicBezTo>
                    <a:cubicBezTo>
                      <a:pt x="267" y="26"/>
                      <a:pt x="247" y="14"/>
                      <a:pt x="238" y="8"/>
                    </a:cubicBezTo>
                    <a:cubicBezTo>
                      <a:pt x="237" y="8"/>
                      <a:pt x="236" y="7"/>
                      <a:pt x="236" y="7"/>
                    </a:cubicBezTo>
                    <a:cubicBezTo>
                      <a:pt x="231" y="4"/>
                      <a:pt x="226" y="2"/>
                      <a:pt x="221" y="0"/>
                    </a:cubicBezTo>
                    <a:cubicBezTo>
                      <a:pt x="210" y="11"/>
                      <a:pt x="210" y="11"/>
                      <a:pt x="210" y="11"/>
                    </a:cubicBezTo>
                    <a:cubicBezTo>
                      <a:pt x="201" y="0"/>
                      <a:pt x="201" y="0"/>
                      <a:pt x="201" y="0"/>
                    </a:cubicBezTo>
                    <a:cubicBezTo>
                      <a:pt x="201" y="0"/>
                      <a:pt x="200" y="0"/>
                      <a:pt x="200" y="0"/>
                    </a:cubicBezTo>
                    <a:cubicBezTo>
                      <a:pt x="195" y="2"/>
                      <a:pt x="190" y="4"/>
                      <a:pt x="185" y="7"/>
                    </a:cubicBezTo>
                    <a:cubicBezTo>
                      <a:pt x="185" y="7"/>
                      <a:pt x="184" y="8"/>
                      <a:pt x="183" y="8"/>
                    </a:cubicBezTo>
                    <a:cubicBezTo>
                      <a:pt x="173" y="14"/>
                      <a:pt x="154" y="26"/>
                      <a:pt x="142" y="46"/>
                    </a:cubicBezTo>
                    <a:cubicBezTo>
                      <a:pt x="132" y="35"/>
                      <a:pt x="121" y="28"/>
                      <a:pt x="115" y="24"/>
                    </a:cubicBezTo>
                    <a:cubicBezTo>
                      <a:pt x="114" y="24"/>
                      <a:pt x="113" y="24"/>
                      <a:pt x="113" y="23"/>
                    </a:cubicBezTo>
                    <a:cubicBezTo>
                      <a:pt x="109" y="21"/>
                      <a:pt x="105" y="19"/>
                      <a:pt x="100" y="18"/>
                    </a:cubicBezTo>
                    <a:cubicBezTo>
                      <a:pt x="92" y="26"/>
                      <a:pt x="92" y="26"/>
                      <a:pt x="92" y="26"/>
                    </a:cubicBezTo>
                    <a:cubicBezTo>
                      <a:pt x="83" y="18"/>
                      <a:pt x="83" y="18"/>
                      <a:pt x="83" y="18"/>
                    </a:cubicBezTo>
                    <a:cubicBezTo>
                      <a:pt x="83" y="18"/>
                      <a:pt x="83" y="18"/>
                      <a:pt x="83" y="18"/>
                    </a:cubicBezTo>
                    <a:cubicBezTo>
                      <a:pt x="79" y="19"/>
                      <a:pt x="74" y="21"/>
                      <a:pt x="70" y="23"/>
                    </a:cubicBezTo>
                    <a:cubicBezTo>
                      <a:pt x="70" y="24"/>
                      <a:pt x="69" y="24"/>
                      <a:pt x="68" y="24"/>
                    </a:cubicBezTo>
                    <a:cubicBezTo>
                      <a:pt x="51" y="35"/>
                      <a:pt x="0" y="66"/>
                      <a:pt x="38" y="136"/>
                    </a:cubicBezTo>
                    <a:cubicBezTo>
                      <a:pt x="40" y="141"/>
                      <a:pt x="45" y="143"/>
                      <a:pt x="49" y="143"/>
                    </a:cubicBezTo>
                    <a:cubicBezTo>
                      <a:pt x="52" y="143"/>
                      <a:pt x="54" y="143"/>
                      <a:pt x="56" y="141"/>
                    </a:cubicBezTo>
                    <a:cubicBezTo>
                      <a:pt x="57" y="141"/>
                      <a:pt x="57" y="141"/>
                      <a:pt x="58" y="140"/>
                    </a:cubicBezTo>
                    <a:cubicBezTo>
                      <a:pt x="58" y="265"/>
                      <a:pt x="58" y="265"/>
                      <a:pt x="58" y="265"/>
                    </a:cubicBezTo>
                    <a:cubicBezTo>
                      <a:pt x="58" y="274"/>
                      <a:pt x="65" y="281"/>
                      <a:pt x="74" y="281"/>
                    </a:cubicBezTo>
                    <a:cubicBezTo>
                      <a:pt x="83" y="281"/>
                      <a:pt x="90" y="274"/>
                      <a:pt x="90" y="265"/>
                    </a:cubicBezTo>
                    <a:cubicBezTo>
                      <a:pt x="90" y="155"/>
                      <a:pt x="90" y="155"/>
                      <a:pt x="90" y="155"/>
                    </a:cubicBezTo>
                    <a:cubicBezTo>
                      <a:pt x="90" y="155"/>
                      <a:pt x="91" y="155"/>
                      <a:pt x="92" y="155"/>
                    </a:cubicBezTo>
                    <a:cubicBezTo>
                      <a:pt x="92" y="155"/>
                      <a:pt x="92" y="155"/>
                      <a:pt x="92" y="155"/>
                    </a:cubicBezTo>
                    <a:cubicBezTo>
                      <a:pt x="92" y="265"/>
                      <a:pt x="92" y="265"/>
                      <a:pt x="92" y="265"/>
                    </a:cubicBezTo>
                    <a:cubicBezTo>
                      <a:pt x="92" y="274"/>
                      <a:pt x="99" y="281"/>
                      <a:pt x="108" y="281"/>
                    </a:cubicBezTo>
                    <a:cubicBezTo>
                      <a:pt x="117" y="281"/>
                      <a:pt x="124" y="274"/>
                      <a:pt x="124" y="265"/>
                    </a:cubicBezTo>
                    <a:cubicBezTo>
                      <a:pt x="124" y="139"/>
                      <a:pt x="124" y="139"/>
                      <a:pt x="124" y="139"/>
                    </a:cubicBezTo>
                    <a:cubicBezTo>
                      <a:pt x="125" y="140"/>
                      <a:pt x="126" y="141"/>
                      <a:pt x="127" y="141"/>
                    </a:cubicBezTo>
                    <a:cubicBezTo>
                      <a:pt x="129" y="143"/>
                      <a:pt x="131" y="143"/>
                      <a:pt x="134" y="143"/>
                    </a:cubicBezTo>
                    <a:cubicBezTo>
                      <a:pt x="138" y="143"/>
                      <a:pt x="142" y="141"/>
                      <a:pt x="145" y="137"/>
                    </a:cubicBezTo>
                    <a:cubicBezTo>
                      <a:pt x="145" y="138"/>
                      <a:pt x="146" y="139"/>
                      <a:pt x="147" y="140"/>
                    </a:cubicBezTo>
                    <a:cubicBezTo>
                      <a:pt x="150" y="146"/>
                      <a:pt x="155" y="149"/>
                      <a:pt x="161" y="149"/>
                    </a:cubicBezTo>
                    <a:cubicBezTo>
                      <a:pt x="163" y="149"/>
                      <a:pt x="166" y="148"/>
                      <a:pt x="168" y="147"/>
                    </a:cubicBezTo>
                    <a:cubicBezTo>
                      <a:pt x="169" y="146"/>
                      <a:pt x="170" y="146"/>
                      <a:pt x="171" y="145"/>
                    </a:cubicBezTo>
                    <a:cubicBezTo>
                      <a:pt x="171" y="293"/>
                      <a:pt x="171" y="293"/>
                      <a:pt x="171" y="293"/>
                    </a:cubicBezTo>
                    <a:cubicBezTo>
                      <a:pt x="171" y="304"/>
                      <a:pt x="179" y="312"/>
                      <a:pt x="189" y="312"/>
                    </a:cubicBezTo>
                    <a:cubicBezTo>
                      <a:pt x="200" y="312"/>
                      <a:pt x="208" y="304"/>
                      <a:pt x="208" y="293"/>
                    </a:cubicBezTo>
                    <a:cubicBezTo>
                      <a:pt x="208" y="163"/>
                      <a:pt x="208" y="163"/>
                      <a:pt x="208" y="163"/>
                    </a:cubicBezTo>
                    <a:cubicBezTo>
                      <a:pt x="209" y="163"/>
                      <a:pt x="210" y="163"/>
                      <a:pt x="210" y="163"/>
                    </a:cubicBezTo>
                    <a:cubicBezTo>
                      <a:pt x="211" y="163"/>
                      <a:pt x="211" y="163"/>
                      <a:pt x="211" y="163"/>
                    </a:cubicBezTo>
                    <a:cubicBezTo>
                      <a:pt x="211" y="293"/>
                      <a:pt x="211" y="293"/>
                      <a:pt x="211" y="293"/>
                    </a:cubicBezTo>
                    <a:cubicBezTo>
                      <a:pt x="211" y="304"/>
                      <a:pt x="219" y="312"/>
                      <a:pt x="230" y="312"/>
                    </a:cubicBezTo>
                    <a:cubicBezTo>
                      <a:pt x="240" y="312"/>
                      <a:pt x="249" y="304"/>
                      <a:pt x="249" y="293"/>
                    </a:cubicBezTo>
                    <a:cubicBezTo>
                      <a:pt x="249" y="144"/>
                      <a:pt x="249" y="144"/>
                      <a:pt x="249" y="144"/>
                    </a:cubicBezTo>
                    <a:cubicBezTo>
                      <a:pt x="250" y="145"/>
                      <a:pt x="251" y="146"/>
                      <a:pt x="253" y="147"/>
                    </a:cubicBezTo>
                    <a:cubicBezTo>
                      <a:pt x="255" y="148"/>
                      <a:pt x="258" y="149"/>
                      <a:pt x="260" y="149"/>
                    </a:cubicBezTo>
                    <a:cubicBezTo>
                      <a:pt x="266" y="149"/>
                      <a:pt x="271" y="146"/>
                      <a:pt x="274" y="140"/>
                    </a:cubicBezTo>
                    <a:cubicBezTo>
                      <a:pt x="275" y="139"/>
                      <a:pt x="275" y="138"/>
                      <a:pt x="276" y="137"/>
                    </a:cubicBezTo>
                    <a:cubicBezTo>
                      <a:pt x="278" y="141"/>
                      <a:pt x="283" y="143"/>
                      <a:pt x="287" y="143"/>
                    </a:cubicBezTo>
                    <a:cubicBezTo>
                      <a:pt x="289" y="143"/>
                      <a:pt x="292" y="143"/>
                      <a:pt x="294" y="141"/>
                    </a:cubicBezTo>
                    <a:cubicBezTo>
                      <a:pt x="294" y="141"/>
                      <a:pt x="295" y="141"/>
                      <a:pt x="296" y="140"/>
                    </a:cubicBezTo>
                    <a:cubicBezTo>
                      <a:pt x="296" y="265"/>
                      <a:pt x="296" y="265"/>
                      <a:pt x="296" y="265"/>
                    </a:cubicBezTo>
                    <a:cubicBezTo>
                      <a:pt x="296" y="274"/>
                      <a:pt x="303" y="281"/>
                      <a:pt x="311" y="281"/>
                    </a:cubicBezTo>
                    <a:cubicBezTo>
                      <a:pt x="320" y="281"/>
                      <a:pt x="327" y="274"/>
                      <a:pt x="327" y="265"/>
                    </a:cubicBezTo>
                    <a:cubicBezTo>
                      <a:pt x="327" y="155"/>
                      <a:pt x="327" y="155"/>
                      <a:pt x="327" y="155"/>
                    </a:cubicBezTo>
                    <a:cubicBezTo>
                      <a:pt x="328" y="155"/>
                      <a:pt x="329" y="155"/>
                      <a:pt x="329" y="155"/>
                    </a:cubicBezTo>
                    <a:cubicBezTo>
                      <a:pt x="329" y="155"/>
                      <a:pt x="330" y="155"/>
                      <a:pt x="330" y="155"/>
                    </a:cubicBezTo>
                    <a:cubicBezTo>
                      <a:pt x="330" y="265"/>
                      <a:pt x="330" y="265"/>
                      <a:pt x="330" y="265"/>
                    </a:cubicBezTo>
                    <a:cubicBezTo>
                      <a:pt x="330" y="274"/>
                      <a:pt x="337" y="281"/>
                      <a:pt x="346" y="281"/>
                    </a:cubicBezTo>
                    <a:cubicBezTo>
                      <a:pt x="354" y="281"/>
                      <a:pt x="361" y="274"/>
                      <a:pt x="361" y="265"/>
                    </a:cubicBezTo>
                    <a:cubicBezTo>
                      <a:pt x="361" y="139"/>
                      <a:pt x="361" y="139"/>
                      <a:pt x="361" y="139"/>
                    </a:cubicBezTo>
                    <a:cubicBezTo>
                      <a:pt x="362" y="140"/>
                      <a:pt x="364" y="141"/>
                      <a:pt x="365" y="141"/>
                    </a:cubicBezTo>
                    <a:cubicBezTo>
                      <a:pt x="367" y="143"/>
                      <a:pt x="369" y="143"/>
                      <a:pt x="371" y="143"/>
                    </a:cubicBezTo>
                    <a:cubicBezTo>
                      <a:pt x="376" y="143"/>
                      <a:pt x="381" y="141"/>
                      <a:pt x="383" y="136"/>
                    </a:cubicBezTo>
                    <a:cubicBezTo>
                      <a:pt x="421" y="66"/>
                      <a:pt x="369" y="35"/>
                      <a:pt x="352" y="24"/>
                    </a:cubicBezTo>
                    <a:close/>
                    <a:moveTo>
                      <a:pt x="56" y="112"/>
                    </a:moveTo>
                    <a:cubicBezTo>
                      <a:pt x="49" y="94"/>
                      <a:pt x="50" y="81"/>
                      <a:pt x="56" y="71"/>
                    </a:cubicBezTo>
                    <a:lnTo>
                      <a:pt x="56" y="112"/>
                    </a:lnTo>
                    <a:close/>
                    <a:moveTo>
                      <a:pt x="92" y="95"/>
                    </a:moveTo>
                    <a:cubicBezTo>
                      <a:pt x="91" y="95"/>
                      <a:pt x="91" y="95"/>
                      <a:pt x="91" y="95"/>
                    </a:cubicBezTo>
                    <a:cubicBezTo>
                      <a:pt x="83" y="84"/>
                      <a:pt x="83" y="84"/>
                      <a:pt x="83" y="84"/>
                    </a:cubicBezTo>
                    <a:cubicBezTo>
                      <a:pt x="91" y="28"/>
                      <a:pt x="91" y="28"/>
                      <a:pt x="91" y="28"/>
                    </a:cubicBezTo>
                    <a:cubicBezTo>
                      <a:pt x="92" y="28"/>
                      <a:pt x="92" y="28"/>
                      <a:pt x="92" y="28"/>
                    </a:cubicBezTo>
                    <a:cubicBezTo>
                      <a:pt x="100" y="84"/>
                      <a:pt x="100" y="84"/>
                      <a:pt x="100" y="84"/>
                    </a:cubicBezTo>
                    <a:lnTo>
                      <a:pt x="92" y="95"/>
                    </a:lnTo>
                    <a:close/>
                    <a:moveTo>
                      <a:pt x="127" y="112"/>
                    </a:moveTo>
                    <a:cubicBezTo>
                      <a:pt x="127" y="71"/>
                      <a:pt x="127" y="71"/>
                      <a:pt x="127" y="71"/>
                    </a:cubicBezTo>
                    <a:cubicBezTo>
                      <a:pt x="129" y="74"/>
                      <a:pt x="130" y="77"/>
                      <a:pt x="131" y="80"/>
                    </a:cubicBezTo>
                    <a:cubicBezTo>
                      <a:pt x="130" y="85"/>
                      <a:pt x="131" y="91"/>
                      <a:pt x="131" y="97"/>
                    </a:cubicBezTo>
                    <a:cubicBezTo>
                      <a:pt x="131" y="102"/>
                      <a:pt x="129" y="107"/>
                      <a:pt x="127" y="112"/>
                    </a:cubicBezTo>
                    <a:close/>
                    <a:moveTo>
                      <a:pt x="168" y="112"/>
                    </a:moveTo>
                    <a:cubicBezTo>
                      <a:pt x="160" y="91"/>
                      <a:pt x="162" y="75"/>
                      <a:pt x="168" y="63"/>
                    </a:cubicBezTo>
                    <a:lnTo>
                      <a:pt x="168" y="112"/>
                    </a:lnTo>
                    <a:close/>
                    <a:moveTo>
                      <a:pt x="211" y="92"/>
                    </a:moveTo>
                    <a:cubicBezTo>
                      <a:pt x="210" y="92"/>
                      <a:pt x="210" y="92"/>
                      <a:pt x="210" y="92"/>
                    </a:cubicBezTo>
                    <a:cubicBezTo>
                      <a:pt x="200" y="78"/>
                      <a:pt x="200" y="78"/>
                      <a:pt x="200" y="78"/>
                    </a:cubicBezTo>
                    <a:cubicBezTo>
                      <a:pt x="210" y="12"/>
                      <a:pt x="210" y="12"/>
                      <a:pt x="210" y="12"/>
                    </a:cubicBezTo>
                    <a:cubicBezTo>
                      <a:pt x="211" y="12"/>
                      <a:pt x="211" y="12"/>
                      <a:pt x="211" y="12"/>
                    </a:cubicBezTo>
                    <a:cubicBezTo>
                      <a:pt x="220" y="78"/>
                      <a:pt x="220" y="78"/>
                      <a:pt x="220" y="78"/>
                    </a:cubicBezTo>
                    <a:lnTo>
                      <a:pt x="211" y="92"/>
                    </a:lnTo>
                    <a:close/>
                    <a:moveTo>
                      <a:pt x="252" y="112"/>
                    </a:moveTo>
                    <a:cubicBezTo>
                      <a:pt x="252" y="63"/>
                      <a:pt x="252" y="63"/>
                      <a:pt x="252" y="63"/>
                    </a:cubicBezTo>
                    <a:cubicBezTo>
                      <a:pt x="259" y="75"/>
                      <a:pt x="261" y="91"/>
                      <a:pt x="252" y="112"/>
                    </a:cubicBezTo>
                    <a:close/>
                    <a:moveTo>
                      <a:pt x="294" y="112"/>
                    </a:moveTo>
                    <a:cubicBezTo>
                      <a:pt x="292" y="107"/>
                      <a:pt x="290" y="102"/>
                      <a:pt x="289" y="97"/>
                    </a:cubicBezTo>
                    <a:cubicBezTo>
                      <a:pt x="290" y="91"/>
                      <a:pt x="290" y="85"/>
                      <a:pt x="290" y="80"/>
                    </a:cubicBezTo>
                    <a:cubicBezTo>
                      <a:pt x="291" y="77"/>
                      <a:pt x="292" y="74"/>
                      <a:pt x="294" y="71"/>
                    </a:cubicBezTo>
                    <a:lnTo>
                      <a:pt x="294" y="112"/>
                    </a:lnTo>
                    <a:close/>
                    <a:moveTo>
                      <a:pt x="329" y="95"/>
                    </a:moveTo>
                    <a:cubicBezTo>
                      <a:pt x="329" y="95"/>
                      <a:pt x="329" y="95"/>
                      <a:pt x="329" y="95"/>
                    </a:cubicBezTo>
                    <a:cubicBezTo>
                      <a:pt x="321" y="84"/>
                      <a:pt x="321" y="84"/>
                      <a:pt x="321" y="84"/>
                    </a:cubicBezTo>
                    <a:cubicBezTo>
                      <a:pt x="329" y="28"/>
                      <a:pt x="329" y="28"/>
                      <a:pt x="329" y="28"/>
                    </a:cubicBezTo>
                    <a:cubicBezTo>
                      <a:pt x="329" y="28"/>
                      <a:pt x="329" y="28"/>
                      <a:pt x="329" y="28"/>
                    </a:cubicBezTo>
                    <a:cubicBezTo>
                      <a:pt x="338" y="84"/>
                      <a:pt x="338" y="84"/>
                      <a:pt x="338" y="84"/>
                    </a:cubicBezTo>
                    <a:lnTo>
                      <a:pt x="329" y="95"/>
                    </a:lnTo>
                    <a:close/>
                    <a:moveTo>
                      <a:pt x="365" y="112"/>
                    </a:moveTo>
                    <a:cubicBezTo>
                      <a:pt x="365" y="71"/>
                      <a:pt x="365" y="71"/>
                      <a:pt x="365" y="71"/>
                    </a:cubicBezTo>
                    <a:cubicBezTo>
                      <a:pt x="371" y="81"/>
                      <a:pt x="372" y="94"/>
                      <a:pt x="365" y="112"/>
                    </a:cubicBezTo>
                    <a:close/>
                    <a:moveTo>
                      <a:pt x="365" y="112"/>
                    </a:moveTo>
                    <a:cubicBezTo>
                      <a:pt x="365" y="112"/>
                      <a:pt x="365" y="112"/>
                      <a:pt x="365" y="112"/>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65" name="Freeform 660"/>
              <p:cNvSpPr>
                <a:spLocks noEditPoints="1"/>
              </p:cNvSpPr>
              <p:nvPr/>
            </p:nvSpPr>
            <p:spPr bwMode="auto">
              <a:xfrm>
                <a:off x="874713" y="4552950"/>
                <a:ext cx="95250" cy="98425"/>
              </a:xfrm>
              <a:custGeom>
                <a:avLst/>
                <a:gdLst>
                  <a:gd name="T0" fmla="*/ 69 w 69"/>
                  <a:gd name="T1" fmla="*/ 35 h 70"/>
                  <a:gd name="T2" fmla="*/ 35 w 69"/>
                  <a:gd name="T3" fmla="*/ 70 h 70"/>
                  <a:gd name="T4" fmla="*/ 0 w 69"/>
                  <a:gd name="T5" fmla="*/ 35 h 70"/>
                  <a:gd name="T6" fmla="*/ 35 w 69"/>
                  <a:gd name="T7" fmla="*/ 0 h 70"/>
                  <a:gd name="T8" fmla="*/ 69 w 69"/>
                  <a:gd name="T9" fmla="*/ 35 h 70"/>
                  <a:gd name="T10" fmla="*/ 69 w 69"/>
                  <a:gd name="T11" fmla="*/ 35 h 70"/>
                  <a:gd name="T12" fmla="*/ 69 w 69"/>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69" h="70">
                    <a:moveTo>
                      <a:pt x="69" y="35"/>
                    </a:moveTo>
                    <a:cubicBezTo>
                      <a:pt x="69" y="54"/>
                      <a:pt x="54" y="70"/>
                      <a:pt x="35" y="70"/>
                    </a:cubicBezTo>
                    <a:cubicBezTo>
                      <a:pt x="15" y="70"/>
                      <a:pt x="0" y="54"/>
                      <a:pt x="0" y="35"/>
                    </a:cubicBezTo>
                    <a:cubicBezTo>
                      <a:pt x="0" y="16"/>
                      <a:pt x="15" y="0"/>
                      <a:pt x="35" y="0"/>
                    </a:cubicBezTo>
                    <a:cubicBezTo>
                      <a:pt x="54" y="0"/>
                      <a:pt x="69" y="16"/>
                      <a:pt x="69" y="35"/>
                    </a:cubicBezTo>
                    <a:close/>
                    <a:moveTo>
                      <a:pt x="69" y="35"/>
                    </a:moveTo>
                    <a:cubicBezTo>
                      <a:pt x="69" y="35"/>
                      <a:pt x="69" y="35"/>
                      <a:pt x="69" y="35"/>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sp>
          <p:nvSpPr>
            <p:cNvPr id="61" name="TextBox 60"/>
            <p:cNvSpPr txBox="1"/>
            <p:nvPr/>
          </p:nvSpPr>
          <p:spPr>
            <a:xfrm>
              <a:off x="5894178" y="1618192"/>
              <a:ext cx="847234" cy="3511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People</a:t>
              </a:r>
              <a:endParaRPr kumimoji="0" lang="en-CA" sz="1400" b="0" i="0" u="none" strike="noStrike" kern="0" cap="none" spc="0" normalizeH="0" baseline="0" noProof="0" dirty="0" smtClean="0">
                <a:ln>
                  <a:noFill/>
                </a:ln>
                <a:solidFill>
                  <a:prstClr val="black"/>
                </a:solidFill>
                <a:effectLst/>
                <a:uLnTx/>
                <a:uFillTx/>
              </a:endParaRPr>
            </a:p>
          </p:txBody>
        </p:sp>
      </p:grpSp>
      <p:sp>
        <p:nvSpPr>
          <p:cNvPr id="25" name="TextBox 24"/>
          <p:cNvSpPr txBox="1"/>
          <p:nvPr/>
        </p:nvSpPr>
        <p:spPr>
          <a:xfrm>
            <a:off x="7055322" y="3530148"/>
            <a:ext cx="575799"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Value</a:t>
            </a:r>
            <a:endParaRPr kumimoji="0" lang="en-CA" sz="1200" b="0" i="0" u="none" strike="noStrike" kern="0" cap="none" spc="0" normalizeH="0" baseline="0" noProof="0" dirty="0" smtClean="0">
              <a:ln>
                <a:noFill/>
              </a:ln>
              <a:solidFill>
                <a:prstClr val="black"/>
              </a:solidFill>
              <a:effectLst/>
              <a:uLnTx/>
              <a:uFillTx/>
            </a:endParaRPr>
          </a:p>
        </p:txBody>
      </p:sp>
      <p:sp>
        <p:nvSpPr>
          <p:cNvPr id="26" name="TextBox 25"/>
          <p:cNvSpPr txBox="1"/>
          <p:nvPr/>
        </p:nvSpPr>
        <p:spPr>
          <a:xfrm rot="5400000">
            <a:off x="7511554" y="3500863"/>
            <a:ext cx="81945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rPr>
              <a:t>Outputs</a:t>
            </a:r>
            <a:endParaRPr kumimoji="0" lang="en-CA" sz="1400" b="0" i="1" u="none" strike="noStrike" kern="0" cap="none" spc="0" normalizeH="0" baseline="0" noProof="0" dirty="0" smtClean="0">
              <a:ln>
                <a:noFill/>
              </a:ln>
              <a:solidFill>
                <a:prstClr val="black"/>
              </a:solidFill>
              <a:effectLst/>
              <a:uLnTx/>
              <a:uFillTx/>
            </a:endParaRPr>
          </a:p>
        </p:txBody>
      </p:sp>
      <p:sp>
        <p:nvSpPr>
          <p:cNvPr id="30" name="TextBox 29"/>
          <p:cNvSpPr txBox="1"/>
          <p:nvPr/>
        </p:nvSpPr>
        <p:spPr>
          <a:xfrm rot="16200000">
            <a:off x="3748642" y="3500862"/>
            <a:ext cx="6815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rPr>
              <a:t>Inputs</a:t>
            </a:r>
            <a:endParaRPr kumimoji="0" lang="en-CA" sz="1400" b="0" i="1" u="none" strike="noStrike" kern="0" cap="none" spc="0" normalizeH="0" baseline="0" noProof="0" dirty="0" smtClean="0">
              <a:ln>
                <a:noFill/>
              </a:ln>
              <a:solidFill>
                <a:prstClr val="black"/>
              </a:solidFill>
              <a:effectLst/>
              <a:uLnTx/>
              <a:uFillTx/>
            </a:endParaRPr>
          </a:p>
        </p:txBody>
      </p:sp>
      <p:sp>
        <p:nvSpPr>
          <p:cNvPr id="34" name="TextBox 33"/>
          <p:cNvSpPr txBox="1"/>
          <p:nvPr/>
        </p:nvSpPr>
        <p:spPr>
          <a:xfrm>
            <a:off x="4190038" y="3530148"/>
            <a:ext cx="1063112"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Expectations</a:t>
            </a:r>
            <a:endParaRPr kumimoji="0" lang="en-CA" sz="1200" b="0" i="0" u="none" strike="noStrike" kern="0" cap="none" spc="0" normalizeH="0" baseline="0" noProof="0" dirty="0" smtClean="0">
              <a:ln>
                <a:noFill/>
              </a:ln>
              <a:solidFill>
                <a:prstClr val="black"/>
              </a:solidFill>
              <a:effectLst/>
              <a:uLnTx/>
              <a:uFillTx/>
            </a:endParaRPr>
          </a:p>
        </p:txBody>
      </p:sp>
      <p:sp>
        <p:nvSpPr>
          <p:cNvPr id="58" name="TextBox 57"/>
          <p:cNvSpPr txBox="1"/>
          <p:nvPr/>
        </p:nvSpPr>
        <p:spPr>
          <a:xfrm>
            <a:off x="5811974" y="222246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a:t>
            </a:r>
            <a:endParaRPr kumimoji="0" lang="en-CA" sz="2800" b="0" i="0" u="none" strike="noStrike" kern="0" cap="none" spc="0" normalizeH="0" baseline="0" noProof="0" dirty="0" smtClean="0">
              <a:ln>
                <a:noFill/>
              </a:ln>
              <a:solidFill>
                <a:prstClr val="black"/>
              </a:solidFill>
              <a:effectLst/>
              <a:uLnTx/>
              <a:uFillTx/>
            </a:endParaRPr>
          </a:p>
        </p:txBody>
      </p:sp>
      <p:sp>
        <p:nvSpPr>
          <p:cNvPr id="59" name="Down Arrow 58"/>
          <p:cNvSpPr/>
          <p:nvPr/>
        </p:nvSpPr>
        <p:spPr>
          <a:xfrm>
            <a:off x="5875426" y="2873766"/>
            <a:ext cx="267756" cy="194254"/>
          </a:xfrm>
          <a:prstGeom prst="downArrow">
            <a:avLst/>
          </a:prstGeom>
          <a:solidFill>
            <a:sysClr val="windowText" lastClr="000000"/>
          </a:solid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37" name="Group 36"/>
          <p:cNvGrpSpPr/>
          <p:nvPr/>
        </p:nvGrpSpPr>
        <p:grpSpPr>
          <a:xfrm>
            <a:off x="4762996" y="2244926"/>
            <a:ext cx="736497" cy="430303"/>
            <a:chOff x="4591861" y="1410408"/>
            <a:chExt cx="687247" cy="390525"/>
          </a:xfrm>
          <a:solidFill>
            <a:schemeClr val="accent4"/>
          </a:solidFill>
        </p:grpSpPr>
        <p:sp>
          <p:nvSpPr>
            <p:cNvPr id="48" name="Freeform 471"/>
            <p:cNvSpPr>
              <a:spLocks noEditPoints="1"/>
            </p:cNvSpPr>
            <p:nvPr/>
          </p:nvSpPr>
          <p:spPr bwMode="auto">
            <a:xfrm>
              <a:off x="5114008" y="1410408"/>
              <a:ext cx="165100" cy="390525"/>
            </a:xfrm>
            <a:custGeom>
              <a:avLst/>
              <a:gdLst>
                <a:gd name="T0" fmla="*/ 23 w 30"/>
                <a:gd name="T1" fmla="*/ 37 h 71"/>
                <a:gd name="T2" fmla="*/ 26 w 30"/>
                <a:gd name="T3" fmla="*/ 39 h 71"/>
                <a:gd name="T4" fmla="*/ 30 w 30"/>
                <a:gd name="T5" fmla="*/ 35 h 71"/>
                <a:gd name="T6" fmla="*/ 26 w 30"/>
                <a:gd name="T7" fmla="*/ 32 h 71"/>
                <a:gd name="T8" fmla="*/ 23 w 30"/>
                <a:gd name="T9" fmla="*/ 34 h 71"/>
                <a:gd name="T10" fmla="*/ 10 w 30"/>
                <a:gd name="T11" fmla="*/ 34 h 71"/>
                <a:gd name="T12" fmla="*/ 10 w 30"/>
                <a:gd name="T13" fmla="*/ 4 h 71"/>
                <a:gd name="T14" fmla="*/ 23 w 30"/>
                <a:gd name="T15" fmla="*/ 4 h 71"/>
                <a:gd name="T16" fmla="*/ 26 w 30"/>
                <a:gd name="T17" fmla="*/ 7 h 71"/>
                <a:gd name="T18" fmla="*/ 30 w 30"/>
                <a:gd name="T19" fmla="*/ 3 h 71"/>
                <a:gd name="T20" fmla="*/ 26 w 30"/>
                <a:gd name="T21" fmla="*/ 0 h 71"/>
                <a:gd name="T22" fmla="*/ 23 w 30"/>
                <a:gd name="T23" fmla="*/ 2 h 71"/>
                <a:gd name="T24" fmla="*/ 9 w 30"/>
                <a:gd name="T25" fmla="*/ 2 h 71"/>
                <a:gd name="T26" fmla="*/ 8 w 30"/>
                <a:gd name="T27" fmla="*/ 3 h 71"/>
                <a:gd name="T28" fmla="*/ 8 w 30"/>
                <a:gd name="T29" fmla="*/ 34 h 71"/>
                <a:gd name="T30" fmla="*/ 1 w 30"/>
                <a:gd name="T31" fmla="*/ 34 h 71"/>
                <a:gd name="T32" fmla="*/ 0 w 30"/>
                <a:gd name="T33" fmla="*/ 35 h 71"/>
                <a:gd name="T34" fmla="*/ 1 w 30"/>
                <a:gd name="T35" fmla="*/ 37 h 71"/>
                <a:gd name="T36" fmla="*/ 8 w 30"/>
                <a:gd name="T37" fmla="*/ 37 h 71"/>
                <a:gd name="T38" fmla="*/ 8 w 30"/>
                <a:gd name="T39" fmla="*/ 68 h 71"/>
                <a:gd name="T40" fmla="*/ 9 w 30"/>
                <a:gd name="T41" fmla="*/ 69 h 71"/>
                <a:gd name="T42" fmla="*/ 23 w 30"/>
                <a:gd name="T43" fmla="*/ 69 h 71"/>
                <a:gd name="T44" fmla="*/ 26 w 30"/>
                <a:gd name="T45" fmla="*/ 71 h 71"/>
                <a:gd name="T46" fmla="*/ 30 w 30"/>
                <a:gd name="T47" fmla="*/ 67 h 71"/>
                <a:gd name="T48" fmla="*/ 26 w 30"/>
                <a:gd name="T49" fmla="*/ 64 h 71"/>
                <a:gd name="T50" fmla="*/ 23 w 30"/>
                <a:gd name="T51" fmla="*/ 66 h 71"/>
                <a:gd name="T52" fmla="*/ 10 w 30"/>
                <a:gd name="T53" fmla="*/ 66 h 71"/>
                <a:gd name="T54" fmla="*/ 10 w 30"/>
                <a:gd name="T55" fmla="*/ 37 h 71"/>
                <a:gd name="T56" fmla="*/ 23 w 30"/>
                <a:gd name="T57" fmla="*/ 37 h 71"/>
                <a:gd name="T58" fmla="*/ 23 w 30"/>
                <a:gd name="T59" fmla="*/ 37 h 71"/>
                <a:gd name="T60" fmla="*/ 23 w 30"/>
                <a:gd name="T61"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71">
                  <a:moveTo>
                    <a:pt x="23" y="37"/>
                  </a:moveTo>
                  <a:cubicBezTo>
                    <a:pt x="24" y="38"/>
                    <a:pt x="25" y="39"/>
                    <a:pt x="26" y="39"/>
                  </a:cubicBezTo>
                  <a:cubicBezTo>
                    <a:pt x="28" y="39"/>
                    <a:pt x="30" y="37"/>
                    <a:pt x="30" y="35"/>
                  </a:cubicBezTo>
                  <a:cubicBezTo>
                    <a:pt x="30" y="34"/>
                    <a:pt x="28" y="32"/>
                    <a:pt x="26" y="32"/>
                  </a:cubicBezTo>
                  <a:cubicBezTo>
                    <a:pt x="25" y="32"/>
                    <a:pt x="24" y="33"/>
                    <a:pt x="23" y="34"/>
                  </a:cubicBezTo>
                  <a:cubicBezTo>
                    <a:pt x="10" y="34"/>
                    <a:pt x="10" y="34"/>
                    <a:pt x="10" y="34"/>
                  </a:cubicBezTo>
                  <a:cubicBezTo>
                    <a:pt x="10" y="4"/>
                    <a:pt x="10" y="4"/>
                    <a:pt x="10" y="4"/>
                  </a:cubicBezTo>
                  <a:cubicBezTo>
                    <a:pt x="23" y="4"/>
                    <a:pt x="23" y="4"/>
                    <a:pt x="23" y="4"/>
                  </a:cubicBezTo>
                  <a:cubicBezTo>
                    <a:pt x="24" y="6"/>
                    <a:pt x="25" y="7"/>
                    <a:pt x="26" y="7"/>
                  </a:cubicBezTo>
                  <a:cubicBezTo>
                    <a:pt x="28" y="7"/>
                    <a:pt x="30" y="5"/>
                    <a:pt x="30" y="3"/>
                  </a:cubicBezTo>
                  <a:cubicBezTo>
                    <a:pt x="30" y="2"/>
                    <a:pt x="28" y="0"/>
                    <a:pt x="26" y="0"/>
                  </a:cubicBezTo>
                  <a:cubicBezTo>
                    <a:pt x="25" y="0"/>
                    <a:pt x="24" y="1"/>
                    <a:pt x="23" y="2"/>
                  </a:cubicBezTo>
                  <a:cubicBezTo>
                    <a:pt x="9" y="2"/>
                    <a:pt x="9" y="2"/>
                    <a:pt x="9" y="2"/>
                  </a:cubicBezTo>
                  <a:cubicBezTo>
                    <a:pt x="8" y="2"/>
                    <a:pt x="8" y="3"/>
                    <a:pt x="8" y="3"/>
                  </a:cubicBezTo>
                  <a:cubicBezTo>
                    <a:pt x="8" y="34"/>
                    <a:pt x="8" y="34"/>
                    <a:pt x="8" y="34"/>
                  </a:cubicBezTo>
                  <a:cubicBezTo>
                    <a:pt x="1" y="34"/>
                    <a:pt x="1" y="34"/>
                    <a:pt x="1" y="34"/>
                  </a:cubicBezTo>
                  <a:cubicBezTo>
                    <a:pt x="0" y="34"/>
                    <a:pt x="0" y="35"/>
                    <a:pt x="0" y="35"/>
                  </a:cubicBezTo>
                  <a:cubicBezTo>
                    <a:pt x="0" y="36"/>
                    <a:pt x="0" y="37"/>
                    <a:pt x="1" y="37"/>
                  </a:cubicBezTo>
                  <a:cubicBezTo>
                    <a:pt x="8" y="37"/>
                    <a:pt x="8" y="37"/>
                    <a:pt x="8" y="37"/>
                  </a:cubicBezTo>
                  <a:cubicBezTo>
                    <a:pt x="8" y="68"/>
                    <a:pt x="8" y="68"/>
                    <a:pt x="8" y="68"/>
                  </a:cubicBezTo>
                  <a:cubicBezTo>
                    <a:pt x="8" y="68"/>
                    <a:pt x="8" y="69"/>
                    <a:pt x="9" y="69"/>
                  </a:cubicBezTo>
                  <a:cubicBezTo>
                    <a:pt x="23" y="69"/>
                    <a:pt x="23" y="69"/>
                    <a:pt x="23" y="69"/>
                  </a:cubicBezTo>
                  <a:cubicBezTo>
                    <a:pt x="24" y="70"/>
                    <a:pt x="25" y="71"/>
                    <a:pt x="26" y="71"/>
                  </a:cubicBezTo>
                  <a:cubicBezTo>
                    <a:pt x="28" y="71"/>
                    <a:pt x="30" y="69"/>
                    <a:pt x="30" y="67"/>
                  </a:cubicBezTo>
                  <a:cubicBezTo>
                    <a:pt x="30" y="66"/>
                    <a:pt x="28" y="64"/>
                    <a:pt x="26" y="64"/>
                  </a:cubicBezTo>
                  <a:cubicBezTo>
                    <a:pt x="25" y="64"/>
                    <a:pt x="24" y="65"/>
                    <a:pt x="23" y="66"/>
                  </a:cubicBezTo>
                  <a:cubicBezTo>
                    <a:pt x="10" y="66"/>
                    <a:pt x="10" y="66"/>
                    <a:pt x="10" y="66"/>
                  </a:cubicBezTo>
                  <a:cubicBezTo>
                    <a:pt x="10" y="37"/>
                    <a:pt x="10" y="37"/>
                    <a:pt x="10" y="37"/>
                  </a:cubicBezTo>
                  <a:lnTo>
                    <a:pt x="23" y="37"/>
                  </a:lnTo>
                  <a:close/>
                  <a:moveTo>
                    <a:pt x="23" y="37"/>
                  </a:moveTo>
                  <a:cubicBezTo>
                    <a:pt x="23" y="37"/>
                    <a:pt x="23" y="37"/>
                    <a:pt x="23" y="37"/>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nvGrpSpPr>
            <p:cNvPr id="49" name="Group 48"/>
            <p:cNvGrpSpPr/>
            <p:nvPr/>
          </p:nvGrpSpPr>
          <p:grpSpPr>
            <a:xfrm>
              <a:off x="4591861" y="1426282"/>
              <a:ext cx="498475" cy="358775"/>
              <a:chOff x="2616200" y="1811337"/>
              <a:chExt cx="498475" cy="358775"/>
            </a:xfrm>
            <a:grpFill/>
          </p:grpSpPr>
          <p:sp>
            <p:nvSpPr>
              <p:cNvPr id="50" name="Freeform 164"/>
              <p:cNvSpPr>
                <a:spLocks noEditPoints="1"/>
              </p:cNvSpPr>
              <p:nvPr/>
            </p:nvSpPr>
            <p:spPr bwMode="auto">
              <a:xfrm>
                <a:off x="2616200" y="1997075"/>
                <a:ext cx="255587" cy="173037"/>
              </a:xfrm>
              <a:custGeom>
                <a:avLst/>
                <a:gdLst>
                  <a:gd name="T0" fmla="*/ 0 w 161"/>
                  <a:gd name="T1" fmla="*/ 68 h 109"/>
                  <a:gd name="T2" fmla="*/ 0 w 161"/>
                  <a:gd name="T3" fmla="*/ 109 h 109"/>
                  <a:gd name="T4" fmla="*/ 15 w 161"/>
                  <a:gd name="T5" fmla="*/ 109 h 109"/>
                  <a:gd name="T6" fmla="*/ 15 w 161"/>
                  <a:gd name="T7" fmla="*/ 31 h 109"/>
                  <a:gd name="T8" fmla="*/ 146 w 161"/>
                  <a:gd name="T9" fmla="*/ 31 h 109"/>
                  <a:gd name="T10" fmla="*/ 146 w 161"/>
                  <a:gd name="T11" fmla="*/ 109 h 109"/>
                  <a:gd name="T12" fmla="*/ 161 w 161"/>
                  <a:gd name="T13" fmla="*/ 109 h 109"/>
                  <a:gd name="T14" fmla="*/ 161 w 161"/>
                  <a:gd name="T15" fmla="*/ 0 h 109"/>
                  <a:gd name="T16" fmla="*/ 0 w 161"/>
                  <a:gd name="T17" fmla="*/ 0 h 109"/>
                  <a:gd name="T18" fmla="*/ 0 w 161"/>
                  <a:gd name="T19" fmla="*/ 68 h 109"/>
                  <a:gd name="T20" fmla="*/ 0 w 161"/>
                  <a:gd name="T21" fmla="*/ 68 h 109"/>
                  <a:gd name="T22" fmla="*/ 0 w 161"/>
                  <a:gd name="T2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09">
                    <a:moveTo>
                      <a:pt x="0" y="68"/>
                    </a:moveTo>
                    <a:lnTo>
                      <a:pt x="0" y="109"/>
                    </a:lnTo>
                    <a:lnTo>
                      <a:pt x="15" y="109"/>
                    </a:lnTo>
                    <a:lnTo>
                      <a:pt x="15" y="31"/>
                    </a:lnTo>
                    <a:lnTo>
                      <a:pt x="146" y="31"/>
                    </a:lnTo>
                    <a:lnTo>
                      <a:pt x="146" y="109"/>
                    </a:lnTo>
                    <a:lnTo>
                      <a:pt x="161" y="109"/>
                    </a:lnTo>
                    <a:lnTo>
                      <a:pt x="161" y="0"/>
                    </a:lnTo>
                    <a:lnTo>
                      <a:pt x="0" y="0"/>
                    </a:lnTo>
                    <a:lnTo>
                      <a:pt x="0" y="68"/>
                    </a:lnTo>
                    <a:close/>
                    <a:moveTo>
                      <a:pt x="0" y="68"/>
                    </a:move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1" name="Freeform 165"/>
              <p:cNvSpPr>
                <a:spLocks noEditPoints="1"/>
              </p:cNvSpPr>
              <p:nvPr/>
            </p:nvSpPr>
            <p:spPr bwMode="auto">
              <a:xfrm>
                <a:off x="2616200" y="1997075"/>
                <a:ext cx="255587" cy="173037"/>
              </a:xfrm>
              <a:custGeom>
                <a:avLst/>
                <a:gdLst>
                  <a:gd name="T0" fmla="*/ 0 w 161"/>
                  <a:gd name="T1" fmla="*/ 68 h 109"/>
                  <a:gd name="T2" fmla="*/ 0 w 161"/>
                  <a:gd name="T3" fmla="*/ 109 h 109"/>
                  <a:gd name="T4" fmla="*/ 15 w 161"/>
                  <a:gd name="T5" fmla="*/ 109 h 109"/>
                  <a:gd name="T6" fmla="*/ 15 w 161"/>
                  <a:gd name="T7" fmla="*/ 31 h 109"/>
                  <a:gd name="T8" fmla="*/ 146 w 161"/>
                  <a:gd name="T9" fmla="*/ 31 h 109"/>
                  <a:gd name="T10" fmla="*/ 146 w 161"/>
                  <a:gd name="T11" fmla="*/ 109 h 109"/>
                  <a:gd name="T12" fmla="*/ 161 w 161"/>
                  <a:gd name="T13" fmla="*/ 109 h 109"/>
                  <a:gd name="T14" fmla="*/ 161 w 161"/>
                  <a:gd name="T15" fmla="*/ 0 h 109"/>
                  <a:gd name="T16" fmla="*/ 0 w 161"/>
                  <a:gd name="T17" fmla="*/ 0 h 109"/>
                  <a:gd name="T18" fmla="*/ 0 w 161"/>
                  <a:gd name="T19" fmla="*/ 68 h 109"/>
                  <a:gd name="T20" fmla="*/ 0 w 161"/>
                  <a:gd name="T21" fmla="*/ 68 h 109"/>
                  <a:gd name="T22" fmla="*/ 0 w 161"/>
                  <a:gd name="T2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09">
                    <a:moveTo>
                      <a:pt x="0" y="68"/>
                    </a:moveTo>
                    <a:lnTo>
                      <a:pt x="0" y="109"/>
                    </a:lnTo>
                    <a:lnTo>
                      <a:pt x="15" y="109"/>
                    </a:lnTo>
                    <a:lnTo>
                      <a:pt x="15" y="31"/>
                    </a:lnTo>
                    <a:lnTo>
                      <a:pt x="146" y="31"/>
                    </a:lnTo>
                    <a:lnTo>
                      <a:pt x="146" y="109"/>
                    </a:lnTo>
                    <a:lnTo>
                      <a:pt x="161" y="109"/>
                    </a:lnTo>
                    <a:lnTo>
                      <a:pt x="161" y="0"/>
                    </a:lnTo>
                    <a:lnTo>
                      <a:pt x="0" y="0"/>
                    </a:lnTo>
                    <a:lnTo>
                      <a:pt x="0" y="68"/>
                    </a:lnTo>
                    <a:moveTo>
                      <a:pt x="0" y="68"/>
                    </a:moveTo>
                    <a:lnTo>
                      <a:pt x="0" y="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2" name="Freeform 166"/>
              <p:cNvSpPr>
                <a:spLocks noEditPoints="1"/>
              </p:cNvSpPr>
              <p:nvPr/>
            </p:nvSpPr>
            <p:spPr bwMode="auto">
              <a:xfrm>
                <a:off x="2654300" y="2058987"/>
                <a:ext cx="182562" cy="111125"/>
              </a:xfrm>
              <a:custGeom>
                <a:avLst/>
                <a:gdLst>
                  <a:gd name="T0" fmla="*/ 0 w 115"/>
                  <a:gd name="T1" fmla="*/ 41 h 70"/>
                  <a:gd name="T2" fmla="*/ 0 w 115"/>
                  <a:gd name="T3" fmla="*/ 70 h 70"/>
                  <a:gd name="T4" fmla="*/ 15 w 115"/>
                  <a:gd name="T5" fmla="*/ 70 h 70"/>
                  <a:gd name="T6" fmla="*/ 15 w 115"/>
                  <a:gd name="T7" fmla="*/ 31 h 70"/>
                  <a:gd name="T8" fmla="*/ 53 w 115"/>
                  <a:gd name="T9" fmla="*/ 31 h 70"/>
                  <a:gd name="T10" fmla="*/ 53 w 115"/>
                  <a:gd name="T11" fmla="*/ 70 h 70"/>
                  <a:gd name="T12" fmla="*/ 60 w 115"/>
                  <a:gd name="T13" fmla="*/ 70 h 70"/>
                  <a:gd name="T14" fmla="*/ 60 w 115"/>
                  <a:gd name="T15" fmla="*/ 31 h 70"/>
                  <a:gd name="T16" fmla="*/ 98 w 115"/>
                  <a:gd name="T17" fmla="*/ 31 h 70"/>
                  <a:gd name="T18" fmla="*/ 98 w 115"/>
                  <a:gd name="T19" fmla="*/ 70 h 70"/>
                  <a:gd name="T20" fmla="*/ 115 w 115"/>
                  <a:gd name="T21" fmla="*/ 70 h 70"/>
                  <a:gd name="T22" fmla="*/ 115 w 115"/>
                  <a:gd name="T23" fmla="*/ 0 h 70"/>
                  <a:gd name="T24" fmla="*/ 0 w 115"/>
                  <a:gd name="T25" fmla="*/ 0 h 70"/>
                  <a:gd name="T26" fmla="*/ 0 w 115"/>
                  <a:gd name="T27" fmla="*/ 41 h 70"/>
                  <a:gd name="T28" fmla="*/ 0 w 115"/>
                  <a:gd name="T29" fmla="*/ 41 h 70"/>
                  <a:gd name="T30" fmla="*/ 0 w 115"/>
                  <a:gd name="T3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70">
                    <a:moveTo>
                      <a:pt x="0" y="41"/>
                    </a:moveTo>
                    <a:lnTo>
                      <a:pt x="0" y="70"/>
                    </a:lnTo>
                    <a:lnTo>
                      <a:pt x="15" y="70"/>
                    </a:lnTo>
                    <a:lnTo>
                      <a:pt x="15" y="31"/>
                    </a:lnTo>
                    <a:lnTo>
                      <a:pt x="53" y="31"/>
                    </a:lnTo>
                    <a:lnTo>
                      <a:pt x="53" y="70"/>
                    </a:lnTo>
                    <a:lnTo>
                      <a:pt x="60" y="70"/>
                    </a:lnTo>
                    <a:lnTo>
                      <a:pt x="60" y="31"/>
                    </a:lnTo>
                    <a:lnTo>
                      <a:pt x="98" y="31"/>
                    </a:lnTo>
                    <a:lnTo>
                      <a:pt x="98" y="70"/>
                    </a:lnTo>
                    <a:lnTo>
                      <a:pt x="115" y="70"/>
                    </a:lnTo>
                    <a:lnTo>
                      <a:pt x="115" y="0"/>
                    </a:lnTo>
                    <a:lnTo>
                      <a:pt x="0" y="0"/>
                    </a:lnTo>
                    <a:lnTo>
                      <a:pt x="0" y="41"/>
                    </a:lnTo>
                    <a:close/>
                    <a:moveTo>
                      <a:pt x="0" y="41"/>
                    </a:move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3" name="Freeform 167"/>
              <p:cNvSpPr>
                <a:spLocks noEditPoints="1"/>
              </p:cNvSpPr>
              <p:nvPr/>
            </p:nvSpPr>
            <p:spPr bwMode="auto">
              <a:xfrm>
                <a:off x="2654300" y="2058987"/>
                <a:ext cx="182562" cy="111125"/>
              </a:xfrm>
              <a:custGeom>
                <a:avLst/>
                <a:gdLst>
                  <a:gd name="T0" fmla="*/ 0 w 115"/>
                  <a:gd name="T1" fmla="*/ 41 h 70"/>
                  <a:gd name="T2" fmla="*/ 0 w 115"/>
                  <a:gd name="T3" fmla="*/ 70 h 70"/>
                  <a:gd name="T4" fmla="*/ 15 w 115"/>
                  <a:gd name="T5" fmla="*/ 70 h 70"/>
                  <a:gd name="T6" fmla="*/ 15 w 115"/>
                  <a:gd name="T7" fmla="*/ 31 h 70"/>
                  <a:gd name="T8" fmla="*/ 53 w 115"/>
                  <a:gd name="T9" fmla="*/ 31 h 70"/>
                  <a:gd name="T10" fmla="*/ 53 w 115"/>
                  <a:gd name="T11" fmla="*/ 70 h 70"/>
                  <a:gd name="T12" fmla="*/ 60 w 115"/>
                  <a:gd name="T13" fmla="*/ 70 h 70"/>
                  <a:gd name="T14" fmla="*/ 60 w 115"/>
                  <a:gd name="T15" fmla="*/ 31 h 70"/>
                  <a:gd name="T16" fmla="*/ 98 w 115"/>
                  <a:gd name="T17" fmla="*/ 31 h 70"/>
                  <a:gd name="T18" fmla="*/ 98 w 115"/>
                  <a:gd name="T19" fmla="*/ 70 h 70"/>
                  <a:gd name="T20" fmla="*/ 115 w 115"/>
                  <a:gd name="T21" fmla="*/ 70 h 70"/>
                  <a:gd name="T22" fmla="*/ 115 w 115"/>
                  <a:gd name="T23" fmla="*/ 0 h 70"/>
                  <a:gd name="T24" fmla="*/ 0 w 115"/>
                  <a:gd name="T25" fmla="*/ 0 h 70"/>
                  <a:gd name="T26" fmla="*/ 0 w 115"/>
                  <a:gd name="T27" fmla="*/ 41 h 70"/>
                  <a:gd name="T28" fmla="*/ 0 w 115"/>
                  <a:gd name="T29" fmla="*/ 41 h 70"/>
                  <a:gd name="T30" fmla="*/ 0 w 115"/>
                  <a:gd name="T3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70">
                    <a:moveTo>
                      <a:pt x="0" y="41"/>
                    </a:moveTo>
                    <a:lnTo>
                      <a:pt x="0" y="70"/>
                    </a:lnTo>
                    <a:lnTo>
                      <a:pt x="15" y="70"/>
                    </a:lnTo>
                    <a:lnTo>
                      <a:pt x="15" y="31"/>
                    </a:lnTo>
                    <a:lnTo>
                      <a:pt x="53" y="31"/>
                    </a:lnTo>
                    <a:lnTo>
                      <a:pt x="53" y="70"/>
                    </a:lnTo>
                    <a:lnTo>
                      <a:pt x="60" y="70"/>
                    </a:lnTo>
                    <a:lnTo>
                      <a:pt x="60" y="31"/>
                    </a:lnTo>
                    <a:lnTo>
                      <a:pt x="98" y="31"/>
                    </a:lnTo>
                    <a:lnTo>
                      <a:pt x="98" y="70"/>
                    </a:lnTo>
                    <a:lnTo>
                      <a:pt x="115" y="70"/>
                    </a:lnTo>
                    <a:lnTo>
                      <a:pt x="115" y="0"/>
                    </a:lnTo>
                    <a:lnTo>
                      <a:pt x="0" y="0"/>
                    </a:lnTo>
                    <a:lnTo>
                      <a:pt x="0" y="41"/>
                    </a:lnTo>
                    <a:moveTo>
                      <a:pt x="0" y="41"/>
                    </a:moveTo>
                    <a:lnTo>
                      <a:pt x="0" y="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4" name="Freeform 168"/>
              <p:cNvSpPr>
                <a:spLocks noEditPoints="1"/>
              </p:cNvSpPr>
              <p:nvPr/>
            </p:nvSpPr>
            <p:spPr bwMode="auto">
              <a:xfrm>
                <a:off x="2882900" y="1811337"/>
                <a:ext cx="231775" cy="358775"/>
              </a:xfrm>
              <a:custGeom>
                <a:avLst/>
                <a:gdLst>
                  <a:gd name="T0" fmla="*/ 0 w 146"/>
                  <a:gd name="T1" fmla="*/ 109 h 226"/>
                  <a:gd name="T2" fmla="*/ 0 w 146"/>
                  <a:gd name="T3" fmla="*/ 226 h 226"/>
                  <a:gd name="T4" fmla="*/ 17 w 146"/>
                  <a:gd name="T5" fmla="*/ 226 h 226"/>
                  <a:gd name="T6" fmla="*/ 17 w 146"/>
                  <a:gd name="T7" fmla="*/ 148 h 226"/>
                  <a:gd name="T8" fmla="*/ 132 w 146"/>
                  <a:gd name="T9" fmla="*/ 148 h 226"/>
                  <a:gd name="T10" fmla="*/ 132 w 146"/>
                  <a:gd name="T11" fmla="*/ 226 h 226"/>
                  <a:gd name="T12" fmla="*/ 146 w 146"/>
                  <a:gd name="T13" fmla="*/ 226 h 226"/>
                  <a:gd name="T14" fmla="*/ 146 w 146"/>
                  <a:gd name="T15" fmla="*/ 0 h 226"/>
                  <a:gd name="T16" fmla="*/ 0 w 146"/>
                  <a:gd name="T17" fmla="*/ 0 h 226"/>
                  <a:gd name="T18" fmla="*/ 0 w 146"/>
                  <a:gd name="T19" fmla="*/ 109 h 226"/>
                  <a:gd name="T20" fmla="*/ 77 w 146"/>
                  <a:gd name="T21" fmla="*/ 24 h 226"/>
                  <a:gd name="T22" fmla="*/ 132 w 146"/>
                  <a:gd name="T23" fmla="*/ 24 h 226"/>
                  <a:gd name="T24" fmla="*/ 132 w 146"/>
                  <a:gd name="T25" fmla="*/ 53 h 226"/>
                  <a:gd name="T26" fmla="*/ 77 w 146"/>
                  <a:gd name="T27" fmla="*/ 53 h 226"/>
                  <a:gd name="T28" fmla="*/ 77 w 146"/>
                  <a:gd name="T29" fmla="*/ 24 h 226"/>
                  <a:gd name="T30" fmla="*/ 77 w 146"/>
                  <a:gd name="T31" fmla="*/ 70 h 226"/>
                  <a:gd name="T32" fmla="*/ 132 w 146"/>
                  <a:gd name="T33" fmla="*/ 70 h 226"/>
                  <a:gd name="T34" fmla="*/ 132 w 146"/>
                  <a:gd name="T35" fmla="*/ 102 h 226"/>
                  <a:gd name="T36" fmla="*/ 77 w 146"/>
                  <a:gd name="T37" fmla="*/ 102 h 226"/>
                  <a:gd name="T38" fmla="*/ 77 w 146"/>
                  <a:gd name="T39" fmla="*/ 70 h 226"/>
                  <a:gd name="T40" fmla="*/ 17 w 146"/>
                  <a:gd name="T41" fmla="*/ 24 h 226"/>
                  <a:gd name="T42" fmla="*/ 70 w 146"/>
                  <a:gd name="T43" fmla="*/ 24 h 226"/>
                  <a:gd name="T44" fmla="*/ 70 w 146"/>
                  <a:gd name="T45" fmla="*/ 53 h 226"/>
                  <a:gd name="T46" fmla="*/ 17 w 146"/>
                  <a:gd name="T47" fmla="*/ 53 h 226"/>
                  <a:gd name="T48" fmla="*/ 17 w 146"/>
                  <a:gd name="T49" fmla="*/ 24 h 226"/>
                  <a:gd name="T50" fmla="*/ 17 w 146"/>
                  <a:gd name="T51" fmla="*/ 70 h 226"/>
                  <a:gd name="T52" fmla="*/ 70 w 146"/>
                  <a:gd name="T53" fmla="*/ 70 h 226"/>
                  <a:gd name="T54" fmla="*/ 70 w 146"/>
                  <a:gd name="T55" fmla="*/ 102 h 226"/>
                  <a:gd name="T56" fmla="*/ 17 w 146"/>
                  <a:gd name="T57" fmla="*/ 102 h 226"/>
                  <a:gd name="T58" fmla="*/ 17 w 146"/>
                  <a:gd name="T59" fmla="*/ 70 h 226"/>
                  <a:gd name="T60" fmla="*/ 17 w 146"/>
                  <a:gd name="T61" fmla="*/ 70 h 226"/>
                  <a:gd name="T62" fmla="*/ 17 w 146"/>
                  <a:gd name="T63"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26">
                    <a:moveTo>
                      <a:pt x="0" y="109"/>
                    </a:moveTo>
                    <a:lnTo>
                      <a:pt x="0" y="226"/>
                    </a:lnTo>
                    <a:lnTo>
                      <a:pt x="17" y="226"/>
                    </a:lnTo>
                    <a:lnTo>
                      <a:pt x="17" y="148"/>
                    </a:lnTo>
                    <a:lnTo>
                      <a:pt x="132" y="148"/>
                    </a:lnTo>
                    <a:lnTo>
                      <a:pt x="132" y="226"/>
                    </a:lnTo>
                    <a:lnTo>
                      <a:pt x="146" y="226"/>
                    </a:lnTo>
                    <a:lnTo>
                      <a:pt x="146" y="0"/>
                    </a:lnTo>
                    <a:lnTo>
                      <a:pt x="0" y="0"/>
                    </a:lnTo>
                    <a:lnTo>
                      <a:pt x="0" y="109"/>
                    </a:lnTo>
                    <a:close/>
                    <a:moveTo>
                      <a:pt x="77" y="24"/>
                    </a:moveTo>
                    <a:lnTo>
                      <a:pt x="132" y="24"/>
                    </a:lnTo>
                    <a:lnTo>
                      <a:pt x="132" y="53"/>
                    </a:lnTo>
                    <a:lnTo>
                      <a:pt x="77" y="53"/>
                    </a:lnTo>
                    <a:lnTo>
                      <a:pt x="77" y="24"/>
                    </a:lnTo>
                    <a:close/>
                    <a:moveTo>
                      <a:pt x="77" y="70"/>
                    </a:moveTo>
                    <a:lnTo>
                      <a:pt x="132" y="70"/>
                    </a:lnTo>
                    <a:lnTo>
                      <a:pt x="132" y="102"/>
                    </a:lnTo>
                    <a:lnTo>
                      <a:pt x="77" y="102"/>
                    </a:lnTo>
                    <a:lnTo>
                      <a:pt x="77" y="70"/>
                    </a:lnTo>
                    <a:close/>
                    <a:moveTo>
                      <a:pt x="17" y="24"/>
                    </a:moveTo>
                    <a:lnTo>
                      <a:pt x="70" y="24"/>
                    </a:lnTo>
                    <a:lnTo>
                      <a:pt x="70" y="53"/>
                    </a:lnTo>
                    <a:lnTo>
                      <a:pt x="17" y="53"/>
                    </a:lnTo>
                    <a:lnTo>
                      <a:pt x="17" y="24"/>
                    </a:lnTo>
                    <a:close/>
                    <a:moveTo>
                      <a:pt x="17" y="70"/>
                    </a:moveTo>
                    <a:lnTo>
                      <a:pt x="70" y="70"/>
                    </a:lnTo>
                    <a:lnTo>
                      <a:pt x="70" y="102"/>
                    </a:lnTo>
                    <a:lnTo>
                      <a:pt x="17" y="102"/>
                    </a:lnTo>
                    <a:lnTo>
                      <a:pt x="17" y="70"/>
                    </a:lnTo>
                    <a:close/>
                    <a:moveTo>
                      <a:pt x="17" y="70"/>
                    </a:moveTo>
                    <a:lnTo>
                      <a:pt x="17"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5" name="Freeform 169"/>
              <p:cNvSpPr>
                <a:spLocks noEditPoints="1"/>
              </p:cNvSpPr>
              <p:nvPr/>
            </p:nvSpPr>
            <p:spPr bwMode="auto">
              <a:xfrm>
                <a:off x="2882900" y="1811337"/>
                <a:ext cx="231775" cy="358775"/>
              </a:xfrm>
              <a:custGeom>
                <a:avLst/>
                <a:gdLst>
                  <a:gd name="T0" fmla="*/ 0 w 146"/>
                  <a:gd name="T1" fmla="*/ 109 h 226"/>
                  <a:gd name="T2" fmla="*/ 0 w 146"/>
                  <a:gd name="T3" fmla="*/ 226 h 226"/>
                  <a:gd name="T4" fmla="*/ 17 w 146"/>
                  <a:gd name="T5" fmla="*/ 226 h 226"/>
                  <a:gd name="T6" fmla="*/ 17 w 146"/>
                  <a:gd name="T7" fmla="*/ 148 h 226"/>
                  <a:gd name="T8" fmla="*/ 132 w 146"/>
                  <a:gd name="T9" fmla="*/ 148 h 226"/>
                  <a:gd name="T10" fmla="*/ 132 w 146"/>
                  <a:gd name="T11" fmla="*/ 226 h 226"/>
                  <a:gd name="T12" fmla="*/ 146 w 146"/>
                  <a:gd name="T13" fmla="*/ 226 h 226"/>
                  <a:gd name="T14" fmla="*/ 146 w 146"/>
                  <a:gd name="T15" fmla="*/ 0 h 226"/>
                  <a:gd name="T16" fmla="*/ 0 w 146"/>
                  <a:gd name="T17" fmla="*/ 0 h 226"/>
                  <a:gd name="T18" fmla="*/ 0 w 146"/>
                  <a:gd name="T19" fmla="*/ 109 h 226"/>
                  <a:gd name="T20" fmla="*/ 77 w 146"/>
                  <a:gd name="T21" fmla="*/ 24 h 226"/>
                  <a:gd name="T22" fmla="*/ 132 w 146"/>
                  <a:gd name="T23" fmla="*/ 24 h 226"/>
                  <a:gd name="T24" fmla="*/ 132 w 146"/>
                  <a:gd name="T25" fmla="*/ 53 h 226"/>
                  <a:gd name="T26" fmla="*/ 77 w 146"/>
                  <a:gd name="T27" fmla="*/ 53 h 226"/>
                  <a:gd name="T28" fmla="*/ 77 w 146"/>
                  <a:gd name="T29" fmla="*/ 24 h 226"/>
                  <a:gd name="T30" fmla="*/ 77 w 146"/>
                  <a:gd name="T31" fmla="*/ 70 h 226"/>
                  <a:gd name="T32" fmla="*/ 132 w 146"/>
                  <a:gd name="T33" fmla="*/ 70 h 226"/>
                  <a:gd name="T34" fmla="*/ 132 w 146"/>
                  <a:gd name="T35" fmla="*/ 102 h 226"/>
                  <a:gd name="T36" fmla="*/ 77 w 146"/>
                  <a:gd name="T37" fmla="*/ 102 h 226"/>
                  <a:gd name="T38" fmla="*/ 77 w 146"/>
                  <a:gd name="T39" fmla="*/ 70 h 226"/>
                  <a:gd name="T40" fmla="*/ 17 w 146"/>
                  <a:gd name="T41" fmla="*/ 24 h 226"/>
                  <a:gd name="T42" fmla="*/ 70 w 146"/>
                  <a:gd name="T43" fmla="*/ 24 h 226"/>
                  <a:gd name="T44" fmla="*/ 70 w 146"/>
                  <a:gd name="T45" fmla="*/ 53 h 226"/>
                  <a:gd name="T46" fmla="*/ 17 w 146"/>
                  <a:gd name="T47" fmla="*/ 53 h 226"/>
                  <a:gd name="T48" fmla="*/ 17 w 146"/>
                  <a:gd name="T49" fmla="*/ 24 h 226"/>
                  <a:gd name="T50" fmla="*/ 17 w 146"/>
                  <a:gd name="T51" fmla="*/ 70 h 226"/>
                  <a:gd name="T52" fmla="*/ 70 w 146"/>
                  <a:gd name="T53" fmla="*/ 70 h 226"/>
                  <a:gd name="T54" fmla="*/ 70 w 146"/>
                  <a:gd name="T55" fmla="*/ 102 h 226"/>
                  <a:gd name="T56" fmla="*/ 17 w 146"/>
                  <a:gd name="T57" fmla="*/ 102 h 226"/>
                  <a:gd name="T58" fmla="*/ 17 w 146"/>
                  <a:gd name="T59" fmla="*/ 70 h 226"/>
                  <a:gd name="T60" fmla="*/ 17 w 146"/>
                  <a:gd name="T61" fmla="*/ 70 h 226"/>
                  <a:gd name="T62" fmla="*/ 17 w 146"/>
                  <a:gd name="T63"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26">
                    <a:moveTo>
                      <a:pt x="0" y="109"/>
                    </a:moveTo>
                    <a:lnTo>
                      <a:pt x="0" y="226"/>
                    </a:lnTo>
                    <a:lnTo>
                      <a:pt x="17" y="226"/>
                    </a:lnTo>
                    <a:lnTo>
                      <a:pt x="17" y="148"/>
                    </a:lnTo>
                    <a:lnTo>
                      <a:pt x="132" y="148"/>
                    </a:lnTo>
                    <a:lnTo>
                      <a:pt x="132" y="226"/>
                    </a:lnTo>
                    <a:lnTo>
                      <a:pt x="146" y="226"/>
                    </a:lnTo>
                    <a:lnTo>
                      <a:pt x="146" y="0"/>
                    </a:lnTo>
                    <a:lnTo>
                      <a:pt x="0" y="0"/>
                    </a:lnTo>
                    <a:lnTo>
                      <a:pt x="0" y="109"/>
                    </a:lnTo>
                    <a:moveTo>
                      <a:pt x="77" y="24"/>
                    </a:moveTo>
                    <a:lnTo>
                      <a:pt x="132" y="24"/>
                    </a:lnTo>
                    <a:lnTo>
                      <a:pt x="132" y="53"/>
                    </a:lnTo>
                    <a:lnTo>
                      <a:pt x="77" y="53"/>
                    </a:lnTo>
                    <a:lnTo>
                      <a:pt x="77" y="24"/>
                    </a:lnTo>
                    <a:moveTo>
                      <a:pt x="77" y="70"/>
                    </a:moveTo>
                    <a:lnTo>
                      <a:pt x="132" y="70"/>
                    </a:lnTo>
                    <a:lnTo>
                      <a:pt x="132" y="102"/>
                    </a:lnTo>
                    <a:lnTo>
                      <a:pt x="77" y="102"/>
                    </a:lnTo>
                    <a:lnTo>
                      <a:pt x="77" y="70"/>
                    </a:lnTo>
                    <a:moveTo>
                      <a:pt x="17" y="24"/>
                    </a:moveTo>
                    <a:lnTo>
                      <a:pt x="70" y="24"/>
                    </a:lnTo>
                    <a:lnTo>
                      <a:pt x="70" y="53"/>
                    </a:lnTo>
                    <a:lnTo>
                      <a:pt x="17" y="53"/>
                    </a:lnTo>
                    <a:lnTo>
                      <a:pt x="17" y="24"/>
                    </a:lnTo>
                    <a:moveTo>
                      <a:pt x="17" y="70"/>
                    </a:moveTo>
                    <a:lnTo>
                      <a:pt x="70" y="70"/>
                    </a:lnTo>
                    <a:lnTo>
                      <a:pt x="70" y="102"/>
                    </a:lnTo>
                    <a:lnTo>
                      <a:pt x="17" y="102"/>
                    </a:lnTo>
                    <a:lnTo>
                      <a:pt x="17" y="70"/>
                    </a:lnTo>
                    <a:moveTo>
                      <a:pt x="17" y="70"/>
                    </a:moveTo>
                    <a:lnTo>
                      <a:pt x="17" y="7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6" name="Freeform 170"/>
              <p:cNvSpPr>
                <a:spLocks noEditPoints="1"/>
              </p:cNvSpPr>
              <p:nvPr/>
            </p:nvSpPr>
            <p:spPr bwMode="auto">
              <a:xfrm>
                <a:off x="2921000" y="2058987"/>
                <a:ext cx="160337" cy="111125"/>
              </a:xfrm>
              <a:custGeom>
                <a:avLst/>
                <a:gdLst>
                  <a:gd name="T0" fmla="*/ 0 w 101"/>
                  <a:gd name="T1" fmla="*/ 70 h 70"/>
                  <a:gd name="T2" fmla="*/ 14 w 101"/>
                  <a:gd name="T3" fmla="*/ 70 h 70"/>
                  <a:gd name="T4" fmla="*/ 14 w 101"/>
                  <a:gd name="T5" fmla="*/ 31 h 70"/>
                  <a:gd name="T6" fmla="*/ 46 w 101"/>
                  <a:gd name="T7" fmla="*/ 31 h 70"/>
                  <a:gd name="T8" fmla="*/ 46 w 101"/>
                  <a:gd name="T9" fmla="*/ 70 h 70"/>
                  <a:gd name="T10" fmla="*/ 53 w 101"/>
                  <a:gd name="T11" fmla="*/ 70 h 70"/>
                  <a:gd name="T12" fmla="*/ 53 w 101"/>
                  <a:gd name="T13" fmla="*/ 31 h 70"/>
                  <a:gd name="T14" fmla="*/ 84 w 101"/>
                  <a:gd name="T15" fmla="*/ 31 h 70"/>
                  <a:gd name="T16" fmla="*/ 84 w 101"/>
                  <a:gd name="T17" fmla="*/ 70 h 70"/>
                  <a:gd name="T18" fmla="*/ 101 w 101"/>
                  <a:gd name="T19" fmla="*/ 70 h 70"/>
                  <a:gd name="T20" fmla="*/ 101 w 101"/>
                  <a:gd name="T21" fmla="*/ 0 h 70"/>
                  <a:gd name="T22" fmla="*/ 0 w 101"/>
                  <a:gd name="T23" fmla="*/ 0 h 70"/>
                  <a:gd name="T24" fmla="*/ 0 w 101"/>
                  <a:gd name="T25" fmla="*/ 70 h 70"/>
                  <a:gd name="T26" fmla="*/ 0 w 101"/>
                  <a:gd name="T27" fmla="*/ 70 h 70"/>
                  <a:gd name="T28" fmla="*/ 0 w 101"/>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70">
                    <a:moveTo>
                      <a:pt x="0" y="70"/>
                    </a:moveTo>
                    <a:lnTo>
                      <a:pt x="14" y="70"/>
                    </a:lnTo>
                    <a:lnTo>
                      <a:pt x="14" y="31"/>
                    </a:lnTo>
                    <a:lnTo>
                      <a:pt x="46" y="31"/>
                    </a:lnTo>
                    <a:lnTo>
                      <a:pt x="46" y="70"/>
                    </a:lnTo>
                    <a:lnTo>
                      <a:pt x="53" y="70"/>
                    </a:lnTo>
                    <a:lnTo>
                      <a:pt x="53" y="31"/>
                    </a:lnTo>
                    <a:lnTo>
                      <a:pt x="84" y="31"/>
                    </a:lnTo>
                    <a:lnTo>
                      <a:pt x="84" y="70"/>
                    </a:lnTo>
                    <a:lnTo>
                      <a:pt x="101" y="70"/>
                    </a:lnTo>
                    <a:lnTo>
                      <a:pt x="101" y="0"/>
                    </a:lnTo>
                    <a:lnTo>
                      <a:pt x="0" y="0"/>
                    </a:lnTo>
                    <a:lnTo>
                      <a:pt x="0" y="70"/>
                    </a:lnTo>
                    <a:close/>
                    <a:moveTo>
                      <a:pt x="0" y="70"/>
                    </a:move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57" name="Freeform 171"/>
              <p:cNvSpPr>
                <a:spLocks noEditPoints="1"/>
              </p:cNvSpPr>
              <p:nvPr/>
            </p:nvSpPr>
            <p:spPr bwMode="auto">
              <a:xfrm>
                <a:off x="2921000" y="2058987"/>
                <a:ext cx="160337" cy="111125"/>
              </a:xfrm>
              <a:custGeom>
                <a:avLst/>
                <a:gdLst>
                  <a:gd name="T0" fmla="*/ 0 w 101"/>
                  <a:gd name="T1" fmla="*/ 70 h 70"/>
                  <a:gd name="T2" fmla="*/ 14 w 101"/>
                  <a:gd name="T3" fmla="*/ 70 h 70"/>
                  <a:gd name="T4" fmla="*/ 14 w 101"/>
                  <a:gd name="T5" fmla="*/ 31 h 70"/>
                  <a:gd name="T6" fmla="*/ 46 w 101"/>
                  <a:gd name="T7" fmla="*/ 31 h 70"/>
                  <a:gd name="T8" fmla="*/ 46 w 101"/>
                  <a:gd name="T9" fmla="*/ 70 h 70"/>
                  <a:gd name="T10" fmla="*/ 53 w 101"/>
                  <a:gd name="T11" fmla="*/ 70 h 70"/>
                  <a:gd name="T12" fmla="*/ 53 w 101"/>
                  <a:gd name="T13" fmla="*/ 31 h 70"/>
                  <a:gd name="T14" fmla="*/ 84 w 101"/>
                  <a:gd name="T15" fmla="*/ 31 h 70"/>
                  <a:gd name="T16" fmla="*/ 84 w 101"/>
                  <a:gd name="T17" fmla="*/ 70 h 70"/>
                  <a:gd name="T18" fmla="*/ 101 w 101"/>
                  <a:gd name="T19" fmla="*/ 70 h 70"/>
                  <a:gd name="T20" fmla="*/ 101 w 101"/>
                  <a:gd name="T21" fmla="*/ 0 h 70"/>
                  <a:gd name="T22" fmla="*/ 0 w 101"/>
                  <a:gd name="T23" fmla="*/ 0 h 70"/>
                  <a:gd name="T24" fmla="*/ 0 w 101"/>
                  <a:gd name="T25" fmla="*/ 70 h 70"/>
                  <a:gd name="T26" fmla="*/ 0 w 101"/>
                  <a:gd name="T27" fmla="*/ 70 h 70"/>
                  <a:gd name="T28" fmla="*/ 0 w 101"/>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70">
                    <a:moveTo>
                      <a:pt x="0" y="70"/>
                    </a:moveTo>
                    <a:lnTo>
                      <a:pt x="14" y="70"/>
                    </a:lnTo>
                    <a:lnTo>
                      <a:pt x="14" y="31"/>
                    </a:lnTo>
                    <a:lnTo>
                      <a:pt x="46" y="31"/>
                    </a:lnTo>
                    <a:lnTo>
                      <a:pt x="46" y="70"/>
                    </a:lnTo>
                    <a:lnTo>
                      <a:pt x="53" y="70"/>
                    </a:lnTo>
                    <a:lnTo>
                      <a:pt x="53" y="31"/>
                    </a:lnTo>
                    <a:lnTo>
                      <a:pt x="84" y="31"/>
                    </a:lnTo>
                    <a:lnTo>
                      <a:pt x="84" y="70"/>
                    </a:lnTo>
                    <a:lnTo>
                      <a:pt x="101" y="70"/>
                    </a:lnTo>
                    <a:lnTo>
                      <a:pt x="101" y="0"/>
                    </a:lnTo>
                    <a:lnTo>
                      <a:pt x="0" y="0"/>
                    </a:lnTo>
                    <a:lnTo>
                      <a:pt x="0" y="70"/>
                    </a:lnTo>
                    <a:moveTo>
                      <a:pt x="0" y="70"/>
                    </a:moveTo>
                    <a:lnTo>
                      <a:pt x="0" y="7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grpSp>
      <p:sp>
        <p:nvSpPr>
          <p:cNvPr id="68" name="TextBox 67"/>
          <p:cNvSpPr txBox="1"/>
          <p:nvPr/>
        </p:nvSpPr>
        <p:spPr>
          <a:xfrm>
            <a:off x="5663568" y="3738378"/>
            <a:ext cx="71102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Action</a:t>
            </a:r>
            <a:endParaRPr kumimoji="0" lang="en-CA" sz="1400" b="0" i="0" u="none" strike="noStrike" kern="0" cap="none" spc="0" normalizeH="0" baseline="0" noProof="0" dirty="0" smtClean="0">
              <a:ln>
                <a:noFill/>
              </a:ln>
              <a:solidFill>
                <a:prstClr val="black"/>
              </a:solidFill>
              <a:effectLst/>
              <a:uLnTx/>
              <a:uFillTx/>
            </a:endParaRPr>
          </a:p>
        </p:txBody>
      </p:sp>
      <p:grpSp>
        <p:nvGrpSpPr>
          <p:cNvPr id="9" name="Group 8"/>
          <p:cNvGrpSpPr/>
          <p:nvPr/>
        </p:nvGrpSpPr>
        <p:grpSpPr>
          <a:xfrm>
            <a:off x="5863783" y="3322022"/>
            <a:ext cx="246697" cy="455854"/>
            <a:chOff x="6342856" y="5398294"/>
            <a:chExt cx="292100" cy="539750"/>
          </a:xfrm>
        </p:grpSpPr>
        <p:sp>
          <p:nvSpPr>
            <p:cNvPr id="44" name="Freeform 399"/>
            <p:cNvSpPr>
              <a:spLocks noEditPoints="1"/>
            </p:cNvSpPr>
            <p:nvPr/>
          </p:nvSpPr>
          <p:spPr bwMode="auto">
            <a:xfrm>
              <a:off x="6342856" y="5522119"/>
              <a:ext cx="292100" cy="415925"/>
            </a:xfrm>
            <a:custGeom>
              <a:avLst/>
              <a:gdLst>
                <a:gd name="T0" fmla="*/ 129 w 210"/>
                <a:gd name="T1" fmla="*/ 162 h 300"/>
                <a:gd name="T2" fmla="*/ 138 w 210"/>
                <a:gd name="T3" fmla="*/ 145 h 300"/>
                <a:gd name="T4" fmla="*/ 146 w 210"/>
                <a:gd name="T5" fmla="*/ 108 h 300"/>
                <a:gd name="T6" fmla="*/ 192 w 210"/>
                <a:gd name="T7" fmla="*/ 122 h 300"/>
                <a:gd name="T8" fmla="*/ 210 w 210"/>
                <a:gd name="T9" fmla="*/ 104 h 300"/>
                <a:gd name="T10" fmla="*/ 192 w 210"/>
                <a:gd name="T11" fmla="*/ 86 h 300"/>
                <a:gd name="T12" fmla="*/ 162 w 210"/>
                <a:gd name="T13" fmla="*/ 52 h 300"/>
                <a:gd name="T14" fmla="*/ 160 w 210"/>
                <a:gd name="T15" fmla="*/ 39 h 300"/>
                <a:gd name="T16" fmla="*/ 160 w 210"/>
                <a:gd name="T17" fmla="*/ 36 h 300"/>
                <a:gd name="T18" fmla="*/ 135 w 210"/>
                <a:gd name="T19" fmla="*/ 5 h 300"/>
                <a:gd name="T20" fmla="*/ 126 w 210"/>
                <a:gd name="T21" fmla="*/ 1 h 300"/>
                <a:gd name="T22" fmla="*/ 115 w 210"/>
                <a:gd name="T23" fmla="*/ 0 h 300"/>
                <a:gd name="T24" fmla="*/ 115 w 210"/>
                <a:gd name="T25" fmla="*/ 0 h 300"/>
                <a:gd name="T26" fmla="*/ 100 w 210"/>
                <a:gd name="T27" fmla="*/ 3 h 300"/>
                <a:gd name="T28" fmla="*/ 96 w 210"/>
                <a:gd name="T29" fmla="*/ 5 h 300"/>
                <a:gd name="T30" fmla="*/ 8 w 210"/>
                <a:gd name="T31" fmla="*/ 59 h 300"/>
                <a:gd name="T32" fmla="*/ 7 w 210"/>
                <a:gd name="T33" fmla="*/ 84 h 300"/>
                <a:gd name="T34" fmla="*/ 20 w 210"/>
                <a:gd name="T35" fmla="*/ 90 h 300"/>
                <a:gd name="T36" fmla="*/ 32 w 210"/>
                <a:gd name="T37" fmla="*/ 85 h 300"/>
                <a:gd name="T38" fmla="*/ 70 w 210"/>
                <a:gd name="T39" fmla="*/ 58 h 300"/>
                <a:gd name="T40" fmla="*/ 55 w 210"/>
                <a:gd name="T41" fmla="*/ 128 h 300"/>
                <a:gd name="T42" fmla="*/ 63 w 210"/>
                <a:gd name="T43" fmla="*/ 155 h 300"/>
                <a:gd name="T44" fmla="*/ 52 w 210"/>
                <a:gd name="T45" fmla="*/ 223 h 300"/>
                <a:gd name="T46" fmla="*/ 11 w 210"/>
                <a:gd name="T47" fmla="*/ 262 h 300"/>
                <a:gd name="T48" fmla="*/ 8 w 210"/>
                <a:gd name="T49" fmla="*/ 292 h 300"/>
                <a:gd name="T50" fmla="*/ 25 w 210"/>
                <a:gd name="T51" fmla="*/ 300 h 300"/>
                <a:gd name="T52" fmla="*/ 38 w 210"/>
                <a:gd name="T53" fmla="*/ 295 h 300"/>
                <a:gd name="T54" fmla="*/ 91 w 210"/>
                <a:gd name="T55" fmla="*/ 239 h 300"/>
                <a:gd name="T56" fmla="*/ 101 w 210"/>
                <a:gd name="T57" fmla="*/ 195 h 300"/>
                <a:gd name="T58" fmla="*/ 163 w 210"/>
                <a:gd name="T59" fmla="*/ 276 h 300"/>
                <a:gd name="T60" fmla="*/ 180 w 210"/>
                <a:gd name="T61" fmla="*/ 285 h 300"/>
                <a:gd name="T62" fmla="*/ 193 w 210"/>
                <a:gd name="T63" fmla="*/ 280 h 300"/>
                <a:gd name="T64" fmla="*/ 197 w 210"/>
                <a:gd name="T65" fmla="*/ 251 h 300"/>
                <a:gd name="T66" fmla="*/ 129 w 210"/>
                <a:gd name="T67" fmla="*/ 162 h 300"/>
                <a:gd name="T68" fmla="*/ 129 w 210"/>
                <a:gd name="T69" fmla="*/ 162 h 300"/>
                <a:gd name="T70" fmla="*/ 129 w 210"/>
                <a:gd name="T71" fmla="*/ 16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00">
                  <a:moveTo>
                    <a:pt x="129" y="162"/>
                  </a:moveTo>
                  <a:cubicBezTo>
                    <a:pt x="133" y="158"/>
                    <a:pt x="136" y="152"/>
                    <a:pt x="138" y="145"/>
                  </a:cubicBezTo>
                  <a:cubicBezTo>
                    <a:pt x="146" y="108"/>
                    <a:pt x="146" y="108"/>
                    <a:pt x="146" y="108"/>
                  </a:cubicBezTo>
                  <a:cubicBezTo>
                    <a:pt x="156" y="116"/>
                    <a:pt x="170" y="122"/>
                    <a:pt x="192" y="122"/>
                  </a:cubicBezTo>
                  <a:cubicBezTo>
                    <a:pt x="202" y="122"/>
                    <a:pt x="210" y="114"/>
                    <a:pt x="210" y="104"/>
                  </a:cubicBezTo>
                  <a:cubicBezTo>
                    <a:pt x="210" y="94"/>
                    <a:pt x="202" y="86"/>
                    <a:pt x="192" y="86"/>
                  </a:cubicBezTo>
                  <a:cubicBezTo>
                    <a:pt x="164" y="86"/>
                    <a:pt x="163" y="76"/>
                    <a:pt x="162" y="52"/>
                  </a:cubicBezTo>
                  <a:cubicBezTo>
                    <a:pt x="161" y="48"/>
                    <a:pt x="161" y="43"/>
                    <a:pt x="160" y="39"/>
                  </a:cubicBezTo>
                  <a:cubicBezTo>
                    <a:pt x="160" y="38"/>
                    <a:pt x="160" y="37"/>
                    <a:pt x="160" y="36"/>
                  </a:cubicBezTo>
                  <a:cubicBezTo>
                    <a:pt x="158" y="22"/>
                    <a:pt x="147" y="10"/>
                    <a:pt x="135" y="5"/>
                  </a:cubicBezTo>
                  <a:cubicBezTo>
                    <a:pt x="135" y="5"/>
                    <a:pt x="131" y="2"/>
                    <a:pt x="126" y="1"/>
                  </a:cubicBezTo>
                  <a:cubicBezTo>
                    <a:pt x="121" y="0"/>
                    <a:pt x="115" y="0"/>
                    <a:pt x="115" y="0"/>
                  </a:cubicBezTo>
                  <a:cubicBezTo>
                    <a:pt x="115" y="0"/>
                    <a:pt x="115" y="0"/>
                    <a:pt x="115" y="0"/>
                  </a:cubicBezTo>
                  <a:cubicBezTo>
                    <a:pt x="110" y="1"/>
                    <a:pt x="105" y="1"/>
                    <a:pt x="100" y="3"/>
                  </a:cubicBezTo>
                  <a:cubicBezTo>
                    <a:pt x="99" y="4"/>
                    <a:pt x="97" y="4"/>
                    <a:pt x="96" y="5"/>
                  </a:cubicBezTo>
                  <a:cubicBezTo>
                    <a:pt x="94" y="5"/>
                    <a:pt x="44" y="26"/>
                    <a:pt x="8" y="59"/>
                  </a:cubicBezTo>
                  <a:cubicBezTo>
                    <a:pt x="1" y="65"/>
                    <a:pt x="0" y="77"/>
                    <a:pt x="7" y="84"/>
                  </a:cubicBezTo>
                  <a:cubicBezTo>
                    <a:pt x="10" y="88"/>
                    <a:pt x="15" y="90"/>
                    <a:pt x="20" y="90"/>
                  </a:cubicBezTo>
                  <a:cubicBezTo>
                    <a:pt x="24" y="90"/>
                    <a:pt x="28" y="89"/>
                    <a:pt x="32" y="85"/>
                  </a:cubicBezTo>
                  <a:cubicBezTo>
                    <a:pt x="44" y="75"/>
                    <a:pt x="58" y="65"/>
                    <a:pt x="70" y="58"/>
                  </a:cubicBezTo>
                  <a:cubicBezTo>
                    <a:pt x="55" y="128"/>
                    <a:pt x="55" y="128"/>
                    <a:pt x="55" y="128"/>
                  </a:cubicBezTo>
                  <a:cubicBezTo>
                    <a:pt x="53" y="138"/>
                    <a:pt x="56" y="148"/>
                    <a:pt x="63" y="155"/>
                  </a:cubicBezTo>
                  <a:cubicBezTo>
                    <a:pt x="60" y="184"/>
                    <a:pt x="55" y="216"/>
                    <a:pt x="52" y="223"/>
                  </a:cubicBezTo>
                  <a:cubicBezTo>
                    <a:pt x="49" y="229"/>
                    <a:pt x="30" y="247"/>
                    <a:pt x="11" y="262"/>
                  </a:cubicBezTo>
                  <a:cubicBezTo>
                    <a:pt x="2" y="269"/>
                    <a:pt x="1" y="283"/>
                    <a:pt x="8" y="292"/>
                  </a:cubicBezTo>
                  <a:cubicBezTo>
                    <a:pt x="12" y="297"/>
                    <a:pt x="18" y="300"/>
                    <a:pt x="25" y="300"/>
                  </a:cubicBezTo>
                  <a:cubicBezTo>
                    <a:pt x="29" y="300"/>
                    <a:pt x="34" y="298"/>
                    <a:pt x="38" y="295"/>
                  </a:cubicBezTo>
                  <a:cubicBezTo>
                    <a:pt x="51" y="284"/>
                    <a:pt x="84" y="257"/>
                    <a:pt x="91" y="239"/>
                  </a:cubicBezTo>
                  <a:cubicBezTo>
                    <a:pt x="95" y="231"/>
                    <a:pt x="98" y="212"/>
                    <a:pt x="101" y="195"/>
                  </a:cubicBezTo>
                  <a:cubicBezTo>
                    <a:pt x="163" y="276"/>
                    <a:pt x="163" y="276"/>
                    <a:pt x="163" y="276"/>
                  </a:cubicBezTo>
                  <a:cubicBezTo>
                    <a:pt x="167" y="282"/>
                    <a:pt x="174" y="285"/>
                    <a:pt x="180" y="285"/>
                  </a:cubicBezTo>
                  <a:cubicBezTo>
                    <a:pt x="184" y="285"/>
                    <a:pt x="189" y="283"/>
                    <a:pt x="193" y="280"/>
                  </a:cubicBezTo>
                  <a:cubicBezTo>
                    <a:pt x="202" y="273"/>
                    <a:pt x="204" y="260"/>
                    <a:pt x="197" y="251"/>
                  </a:cubicBezTo>
                  <a:lnTo>
                    <a:pt x="129" y="162"/>
                  </a:lnTo>
                  <a:close/>
                  <a:moveTo>
                    <a:pt x="129" y="162"/>
                  </a:moveTo>
                  <a:cubicBezTo>
                    <a:pt x="129" y="162"/>
                    <a:pt x="129" y="162"/>
                    <a:pt x="129" y="162"/>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400"/>
            <p:cNvSpPr>
              <a:spLocks noEditPoints="1"/>
            </p:cNvSpPr>
            <p:nvPr/>
          </p:nvSpPr>
          <p:spPr bwMode="auto">
            <a:xfrm>
              <a:off x="6480969" y="5398294"/>
              <a:ext cx="128588" cy="127000"/>
            </a:xfrm>
            <a:custGeom>
              <a:avLst/>
              <a:gdLst>
                <a:gd name="T0" fmla="*/ 92 w 92"/>
                <a:gd name="T1" fmla="*/ 46 h 92"/>
                <a:gd name="T2" fmla="*/ 46 w 92"/>
                <a:gd name="T3" fmla="*/ 92 h 92"/>
                <a:gd name="T4" fmla="*/ 0 w 92"/>
                <a:gd name="T5" fmla="*/ 46 h 92"/>
                <a:gd name="T6" fmla="*/ 46 w 92"/>
                <a:gd name="T7" fmla="*/ 0 h 92"/>
                <a:gd name="T8" fmla="*/ 92 w 92"/>
                <a:gd name="T9" fmla="*/ 46 h 92"/>
                <a:gd name="T10" fmla="*/ 92 w 92"/>
                <a:gd name="T11" fmla="*/ 46 h 92"/>
                <a:gd name="T12" fmla="*/ 92 w 92"/>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92" y="46"/>
                  </a:moveTo>
                  <a:cubicBezTo>
                    <a:pt x="92" y="71"/>
                    <a:pt x="71" y="92"/>
                    <a:pt x="46" y="92"/>
                  </a:cubicBezTo>
                  <a:cubicBezTo>
                    <a:pt x="20" y="92"/>
                    <a:pt x="0" y="71"/>
                    <a:pt x="0" y="46"/>
                  </a:cubicBezTo>
                  <a:cubicBezTo>
                    <a:pt x="0" y="21"/>
                    <a:pt x="20" y="0"/>
                    <a:pt x="46" y="0"/>
                  </a:cubicBezTo>
                  <a:cubicBezTo>
                    <a:pt x="71" y="0"/>
                    <a:pt x="92" y="21"/>
                    <a:pt x="92" y="46"/>
                  </a:cubicBezTo>
                  <a:close/>
                  <a:moveTo>
                    <a:pt x="92" y="46"/>
                  </a:moveTo>
                  <a:cubicBezTo>
                    <a:pt x="92" y="46"/>
                    <a:pt x="92" y="46"/>
                    <a:pt x="92" y="46"/>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sz="quarter" idx="11"/>
          </p:nvPr>
        </p:nvSpPr>
        <p:spPr/>
        <p:txBody>
          <a:bodyPr/>
          <a:lstStyle/>
          <a:p>
            <a:r>
              <a:rPr lang="en-US" dirty="0"/>
              <a:t>Components of organizational </a:t>
            </a:r>
            <a:r>
              <a:rPr lang="en-US" dirty="0" smtClean="0"/>
              <a:t>transformation</a:t>
            </a:r>
            <a:endParaRPr lang="en-CA" dirty="0"/>
          </a:p>
        </p:txBody>
      </p:sp>
    </p:spTree>
    <p:extLst>
      <p:ext uri="{BB962C8B-B14F-4D97-AF65-F5344CB8AC3E}">
        <p14:creationId xmlns:p14="http://schemas.microsoft.com/office/powerpoint/2010/main" val="15616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113346" y="404647"/>
            <a:ext cx="10058399" cy="508861"/>
          </a:xfrm>
        </p:spPr>
        <p:txBody>
          <a:bodyPr anchor="ctr"/>
          <a:lstStyle/>
          <a:p>
            <a:pPr>
              <a:spcBef>
                <a:spcPct val="0"/>
              </a:spcBef>
            </a:pPr>
            <a:r>
              <a:rPr lang="en-US" sz="3200" dirty="0"/>
              <a:t>Making it stick</a:t>
            </a:r>
          </a:p>
        </p:txBody>
      </p:sp>
      <p:sp>
        <p:nvSpPr>
          <p:cNvPr id="6" name="Text Placeholder 5"/>
          <p:cNvSpPr>
            <a:spLocks noGrp="1"/>
          </p:cNvSpPr>
          <p:nvPr>
            <p:ph type="body" sz="quarter" idx="11"/>
          </p:nvPr>
        </p:nvSpPr>
        <p:spPr/>
        <p:txBody>
          <a:bodyPr/>
          <a:lstStyle/>
          <a:p>
            <a:r>
              <a:rPr lang="en-CA" dirty="0"/>
              <a:t>“It’s easier to act your way into a new way of thinking, than to think your way </a:t>
            </a:r>
            <a:r>
              <a:rPr lang="en-CA" dirty="0" smtClean="0"/>
              <a:t>into a new way of </a:t>
            </a:r>
            <a:r>
              <a:rPr lang="en-CA" dirty="0"/>
              <a:t>acting</a:t>
            </a:r>
            <a:r>
              <a:rPr lang="en-CA" dirty="0" smtClean="0"/>
              <a:t>.” *</a:t>
            </a:r>
            <a:endParaRPr lang="en-CA" dirty="0"/>
          </a:p>
        </p:txBody>
      </p:sp>
      <p:sp>
        <p:nvSpPr>
          <p:cNvPr id="11" name="Rounded Rectangle 10"/>
          <p:cNvSpPr/>
          <p:nvPr/>
        </p:nvSpPr>
        <p:spPr>
          <a:xfrm>
            <a:off x="4436988" y="5198614"/>
            <a:ext cx="3144632" cy="730366"/>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2" name="Rounded Rectangle 11"/>
          <p:cNvSpPr/>
          <p:nvPr/>
        </p:nvSpPr>
        <p:spPr>
          <a:xfrm>
            <a:off x="4436988" y="4226678"/>
            <a:ext cx="3144632" cy="730366"/>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13" name="Group 12"/>
          <p:cNvGrpSpPr/>
          <p:nvPr/>
        </p:nvGrpSpPr>
        <p:grpSpPr>
          <a:xfrm>
            <a:off x="5789483" y="4518113"/>
            <a:ext cx="439642" cy="385383"/>
            <a:chOff x="2676501" y="3698082"/>
            <a:chExt cx="501649" cy="439737"/>
          </a:xfrm>
          <a:solidFill>
            <a:srgbClr val="FF6400"/>
          </a:solidFill>
        </p:grpSpPr>
        <p:sp>
          <p:nvSpPr>
            <p:cNvPr id="72" name="Freeform 420"/>
            <p:cNvSpPr>
              <a:spLocks noEditPoints="1"/>
            </p:cNvSpPr>
            <p:nvPr/>
          </p:nvSpPr>
          <p:spPr bwMode="auto">
            <a:xfrm>
              <a:off x="2676501" y="3698082"/>
              <a:ext cx="501649" cy="439737"/>
            </a:xfrm>
            <a:custGeom>
              <a:avLst/>
              <a:gdLst>
                <a:gd name="T0" fmla="*/ 83 w 91"/>
                <a:gd name="T1" fmla="*/ 0 h 79"/>
                <a:gd name="T2" fmla="*/ 8 w 91"/>
                <a:gd name="T3" fmla="*/ 0 h 79"/>
                <a:gd name="T4" fmla="*/ 0 w 91"/>
                <a:gd name="T5" fmla="*/ 8 h 79"/>
                <a:gd name="T6" fmla="*/ 0 w 91"/>
                <a:gd name="T7" fmla="*/ 58 h 79"/>
                <a:gd name="T8" fmla="*/ 8 w 91"/>
                <a:gd name="T9" fmla="*/ 66 h 79"/>
                <a:gd name="T10" fmla="*/ 42 w 91"/>
                <a:gd name="T11" fmla="*/ 66 h 79"/>
                <a:gd name="T12" fmla="*/ 42 w 91"/>
                <a:gd name="T13" fmla="*/ 72 h 79"/>
                <a:gd name="T14" fmla="*/ 18 w 91"/>
                <a:gd name="T15" fmla="*/ 72 h 79"/>
                <a:gd name="T16" fmla="*/ 15 w 91"/>
                <a:gd name="T17" fmla="*/ 76 h 79"/>
                <a:gd name="T18" fmla="*/ 15 w 91"/>
                <a:gd name="T19" fmla="*/ 79 h 79"/>
                <a:gd name="T20" fmla="*/ 76 w 91"/>
                <a:gd name="T21" fmla="*/ 79 h 79"/>
                <a:gd name="T22" fmla="*/ 76 w 91"/>
                <a:gd name="T23" fmla="*/ 76 h 79"/>
                <a:gd name="T24" fmla="*/ 73 w 91"/>
                <a:gd name="T25" fmla="*/ 72 h 79"/>
                <a:gd name="T26" fmla="*/ 49 w 91"/>
                <a:gd name="T27" fmla="*/ 72 h 79"/>
                <a:gd name="T28" fmla="*/ 49 w 91"/>
                <a:gd name="T29" fmla="*/ 66 h 79"/>
                <a:gd name="T30" fmla="*/ 83 w 91"/>
                <a:gd name="T31" fmla="*/ 66 h 79"/>
                <a:gd name="T32" fmla="*/ 91 w 91"/>
                <a:gd name="T33" fmla="*/ 58 h 79"/>
                <a:gd name="T34" fmla="*/ 91 w 91"/>
                <a:gd name="T35" fmla="*/ 8 h 79"/>
                <a:gd name="T36" fmla="*/ 83 w 91"/>
                <a:gd name="T37" fmla="*/ 0 h 79"/>
                <a:gd name="T38" fmla="*/ 87 w 91"/>
                <a:gd name="T39" fmla="*/ 48 h 79"/>
                <a:gd name="T40" fmla="*/ 83 w 91"/>
                <a:gd name="T41" fmla="*/ 53 h 79"/>
                <a:gd name="T42" fmla="*/ 8 w 91"/>
                <a:gd name="T43" fmla="*/ 53 h 79"/>
                <a:gd name="T44" fmla="*/ 3 w 91"/>
                <a:gd name="T45" fmla="*/ 48 h 79"/>
                <a:gd name="T46" fmla="*/ 3 w 91"/>
                <a:gd name="T47" fmla="*/ 8 h 79"/>
                <a:gd name="T48" fmla="*/ 8 w 91"/>
                <a:gd name="T49" fmla="*/ 3 h 79"/>
                <a:gd name="T50" fmla="*/ 83 w 91"/>
                <a:gd name="T51" fmla="*/ 3 h 79"/>
                <a:gd name="T52" fmla="*/ 87 w 91"/>
                <a:gd name="T53" fmla="*/ 8 h 79"/>
                <a:gd name="T54" fmla="*/ 87 w 91"/>
                <a:gd name="T55" fmla="*/ 48 h 79"/>
                <a:gd name="T56" fmla="*/ 87 w 91"/>
                <a:gd name="T57" fmla="*/ 48 h 79"/>
                <a:gd name="T58" fmla="*/ 87 w 91"/>
                <a:gd name="T5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9">
                  <a:moveTo>
                    <a:pt x="83" y="0"/>
                  </a:moveTo>
                  <a:cubicBezTo>
                    <a:pt x="8" y="0"/>
                    <a:pt x="8" y="0"/>
                    <a:pt x="8" y="0"/>
                  </a:cubicBezTo>
                  <a:cubicBezTo>
                    <a:pt x="4" y="0"/>
                    <a:pt x="0" y="4"/>
                    <a:pt x="0" y="8"/>
                  </a:cubicBezTo>
                  <a:cubicBezTo>
                    <a:pt x="0" y="58"/>
                    <a:pt x="0" y="58"/>
                    <a:pt x="0" y="58"/>
                  </a:cubicBezTo>
                  <a:cubicBezTo>
                    <a:pt x="0" y="62"/>
                    <a:pt x="4" y="66"/>
                    <a:pt x="8" y="66"/>
                  </a:cubicBezTo>
                  <a:cubicBezTo>
                    <a:pt x="42" y="66"/>
                    <a:pt x="42" y="66"/>
                    <a:pt x="42" y="66"/>
                  </a:cubicBezTo>
                  <a:cubicBezTo>
                    <a:pt x="42" y="72"/>
                    <a:pt x="42" y="72"/>
                    <a:pt x="42" y="72"/>
                  </a:cubicBezTo>
                  <a:cubicBezTo>
                    <a:pt x="18" y="72"/>
                    <a:pt x="18" y="72"/>
                    <a:pt x="18" y="72"/>
                  </a:cubicBezTo>
                  <a:cubicBezTo>
                    <a:pt x="15" y="76"/>
                    <a:pt x="15" y="76"/>
                    <a:pt x="15" y="76"/>
                  </a:cubicBezTo>
                  <a:cubicBezTo>
                    <a:pt x="15" y="79"/>
                    <a:pt x="15" y="79"/>
                    <a:pt x="15" y="79"/>
                  </a:cubicBezTo>
                  <a:cubicBezTo>
                    <a:pt x="76" y="79"/>
                    <a:pt x="76" y="79"/>
                    <a:pt x="76" y="79"/>
                  </a:cubicBezTo>
                  <a:cubicBezTo>
                    <a:pt x="76" y="76"/>
                    <a:pt x="76" y="76"/>
                    <a:pt x="76" y="76"/>
                  </a:cubicBezTo>
                  <a:cubicBezTo>
                    <a:pt x="73" y="72"/>
                    <a:pt x="73" y="72"/>
                    <a:pt x="73" y="72"/>
                  </a:cubicBezTo>
                  <a:cubicBezTo>
                    <a:pt x="49" y="72"/>
                    <a:pt x="49" y="72"/>
                    <a:pt x="49" y="72"/>
                  </a:cubicBezTo>
                  <a:cubicBezTo>
                    <a:pt x="49" y="66"/>
                    <a:pt x="49" y="66"/>
                    <a:pt x="49" y="66"/>
                  </a:cubicBezTo>
                  <a:cubicBezTo>
                    <a:pt x="83" y="66"/>
                    <a:pt x="83" y="66"/>
                    <a:pt x="83" y="66"/>
                  </a:cubicBezTo>
                  <a:cubicBezTo>
                    <a:pt x="87" y="66"/>
                    <a:pt x="91" y="62"/>
                    <a:pt x="91" y="58"/>
                  </a:cubicBezTo>
                  <a:cubicBezTo>
                    <a:pt x="91" y="8"/>
                    <a:pt x="91" y="8"/>
                    <a:pt x="91" y="8"/>
                  </a:cubicBezTo>
                  <a:cubicBezTo>
                    <a:pt x="91" y="4"/>
                    <a:pt x="87" y="0"/>
                    <a:pt x="83" y="0"/>
                  </a:cubicBezTo>
                  <a:close/>
                  <a:moveTo>
                    <a:pt x="87" y="48"/>
                  </a:moveTo>
                  <a:cubicBezTo>
                    <a:pt x="87" y="51"/>
                    <a:pt x="85" y="53"/>
                    <a:pt x="83" y="53"/>
                  </a:cubicBezTo>
                  <a:cubicBezTo>
                    <a:pt x="8" y="53"/>
                    <a:pt x="8" y="53"/>
                    <a:pt x="8" y="53"/>
                  </a:cubicBezTo>
                  <a:cubicBezTo>
                    <a:pt x="5" y="53"/>
                    <a:pt x="3" y="51"/>
                    <a:pt x="3" y="48"/>
                  </a:cubicBezTo>
                  <a:cubicBezTo>
                    <a:pt x="3" y="8"/>
                    <a:pt x="3" y="8"/>
                    <a:pt x="3" y="8"/>
                  </a:cubicBezTo>
                  <a:cubicBezTo>
                    <a:pt x="3" y="5"/>
                    <a:pt x="5" y="3"/>
                    <a:pt x="8" y="3"/>
                  </a:cubicBezTo>
                  <a:cubicBezTo>
                    <a:pt x="83" y="3"/>
                    <a:pt x="83" y="3"/>
                    <a:pt x="83" y="3"/>
                  </a:cubicBezTo>
                  <a:cubicBezTo>
                    <a:pt x="85" y="3"/>
                    <a:pt x="87" y="5"/>
                    <a:pt x="87" y="8"/>
                  </a:cubicBezTo>
                  <a:lnTo>
                    <a:pt x="87" y="48"/>
                  </a:lnTo>
                  <a:close/>
                  <a:moveTo>
                    <a:pt x="87" y="48"/>
                  </a:moveTo>
                  <a:cubicBezTo>
                    <a:pt x="87" y="48"/>
                    <a:pt x="87" y="48"/>
                    <a:pt x="87" y="48"/>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3" name="Freeform 421"/>
            <p:cNvSpPr>
              <a:spLocks noEditPoints="1"/>
            </p:cNvSpPr>
            <p:nvPr/>
          </p:nvSpPr>
          <p:spPr bwMode="auto">
            <a:xfrm>
              <a:off x="2743201" y="3877469"/>
              <a:ext cx="109537" cy="82550"/>
            </a:xfrm>
            <a:custGeom>
              <a:avLst/>
              <a:gdLst>
                <a:gd name="T0" fmla="*/ 69 w 69"/>
                <a:gd name="T1" fmla="*/ 52 h 52"/>
                <a:gd name="T2" fmla="*/ 0 w 69"/>
                <a:gd name="T3" fmla="*/ 52 h 52"/>
                <a:gd name="T4" fmla="*/ 69 w 69"/>
                <a:gd name="T5" fmla="*/ 0 h 52"/>
                <a:gd name="T6" fmla="*/ 69 w 69"/>
                <a:gd name="T7" fmla="*/ 52 h 52"/>
                <a:gd name="T8" fmla="*/ 69 w 69"/>
                <a:gd name="T9" fmla="*/ 52 h 52"/>
                <a:gd name="T10" fmla="*/ 69 w 69"/>
                <a:gd name="T11" fmla="*/ 52 h 52"/>
              </a:gdLst>
              <a:ahLst/>
              <a:cxnLst>
                <a:cxn ang="0">
                  <a:pos x="T0" y="T1"/>
                </a:cxn>
                <a:cxn ang="0">
                  <a:pos x="T2" y="T3"/>
                </a:cxn>
                <a:cxn ang="0">
                  <a:pos x="T4" y="T5"/>
                </a:cxn>
                <a:cxn ang="0">
                  <a:pos x="T6" y="T7"/>
                </a:cxn>
                <a:cxn ang="0">
                  <a:pos x="T8" y="T9"/>
                </a:cxn>
                <a:cxn ang="0">
                  <a:pos x="T10" y="T11"/>
                </a:cxn>
              </a:cxnLst>
              <a:rect l="0" t="0" r="r" b="b"/>
              <a:pathLst>
                <a:path w="69" h="52">
                  <a:moveTo>
                    <a:pt x="69" y="52"/>
                  </a:moveTo>
                  <a:lnTo>
                    <a:pt x="0" y="52"/>
                  </a:lnTo>
                  <a:lnTo>
                    <a:pt x="69" y="0"/>
                  </a:lnTo>
                  <a:lnTo>
                    <a:pt x="69" y="52"/>
                  </a:lnTo>
                  <a:close/>
                  <a:moveTo>
                    <a:pt x="69" y="52"/>
                  </a:moveTo>
                  <a:lnTo>
                    <a:pt x="69" y="52"/>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4" name="Freeform 422"/>
            <p:cNvSpPr>
              <a:spLocks noEditPoints="1"/>
            </p:cNvSpPr>
            <p:nvPr/>
          </p:nvSpPr>
          <p:spPr bwMode="auto">
            <a:xfrm>
              <a:off x="2743201" y="3877469"/>
              <a:ext cx="109537" cy="82550"/>
            </a:xfrm>
            <a:custGeom>
              <a:avLst/>
              <a:gdLst>
                <a:gd name="T0" fmla="*/ 69 w 69"/>
                <a:gd name="T1" fmla="*/ 52 h 52"/>
                <a:gd name="T2" fmla="*/ 0 w 69"/>
                <a:gd name="T3" fmla="*/ 52 h 52"/>
                <a:gd name="T4" fmla="*/ 69 w 69"/>
                <a:gd name="T5" fmla="*/ 0 h 52"/>
                <a:gd name="T6" fmla="*/ 69 w 69"/>
                <a:gd name="T7" fmla="*/ 52 h 52"/>
                <a:gd name="T8" fmla="*/ 69 w 69"/>
                <a:gd name="T9" fmla="*/ 52 h 52"/>
                <a:gd name="T10" fmla="*/ 69 w 69"/>
                <a:gd name="T11" fmla="*/ 52 h 52"/>
              </a:gdLst>
              <a:ahLst/>
              <a:cxnLst>
                <a:cxn ang="0">
                  <a:pos x="T0" y="T1"/>
                </a:cxn>
                <a:cxn ang="0">
                  <a:pos x="T2" y="T3"/>
                </a:cxn>
                <a:cxn ang="0">
                  <a:pos x="T4" y="T5"/>
                </a:cxn>
                <a:cxn ang="0">
                  <a:pos x="T6" y="T7"/>
                </a:cxn>
                <a:cxn ang="0">
                  <a:pos x="T8" y="T9"/>
                </a:cxn>
                <a:cxn ang="0">
                  <a:pos x="T10" y="T11"/>
                </a:cxn>
              </a:cxnLst>
              <a:rect l="0" t="0" r="r" b="b"/>
              <a:pathLst>
                <a:path w="69" h="52">
                  <a:moveTo>
                    <a:pt x="69" y="52"/>
                  </a:moveTo>
                  <a:lnTo>
                    <a:pt x="0" y="52"/>
                  </a:lnTo>
                  <a:lnTo>
                    <a:pt x="69" y="0"/>
                  </a:lnTo>
                  <a:lnTo>
                    <a:pt x="69" y="52"/>
                  </a:lnTo>
                  <a:moveTo>
                    <a:pt x="69" y="52"/>
                  </a:moveTo>
                  <a:lnTo>
                    <a:pt x="69" y="52"/>
                  </a:ln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5" name="Freeform 423"/>
            <p:cNvSpPr>
              <a:spLocks noEditPoints="1"/>
            </p:cNvSpPr>
            <p:nvPr/>
          </p:nvSpPr>
          <p:spPr bwMode="auto">
            <a:xfrm>
              <a:off x="2852738" y="3844132"/>
              <a:ext cx="104775" cy="115887"/>
            </a:xfrm>
            <a:custGeom>
              <a:avLst/>
              <a:gdLst>
                <a:gd name="T0" fmla="*/ 66 w 66"/>
                <a:gd name="T1" fmla="*/ 73 h 73"/>
                <a:gd name="T2" fmla="*/ 0 w 66"/>
                <a:gd name="T3" fmla="*/ 73 h 73"/>
                <a:gd name="T4" fmla="*/ 66 w 66"/>
                <a:gd name="T5" fmla="*/ 0 h 73"/>
                <a:gd name="T6" fmla="*/ 66 w 66"/>
                <a:gd name="T7" fmla="*/ 73 h 73"/>
                <a:gd name="T8" fmla="*/ 66 w 66"/>
                <a:gd name="T9" fmla="*/ 73 h 73"/>
                <a:gd name="T10" fmla="*/ 66 w 66"/>
                <a:gd name="T11" fmla="*/ 73 h 73"/>
              </a:gdLst>
              <a:ahLst/>
              <a:cxnLst>
                <a:cxn ang="0">
                  <a:pos x="T0" y="T1"/>
                </a:cxn>
                <a:cxn ang="0">
                  <a:pos x="T2" y="T3"/>
                </a:cxn>
                <a:cxn ang="0">
                  <a:pos x="T4" y="T5"/>
                </a:cxn>
                <a:cxn ang="0">
                  <a:pos x="T6" y="T7"/>
                </a:cxn>
                <a:cxn ang="0">
                  <a:pos x="T8" y="T9"/>
                </a:cxn>
                <a:cxn ang="0">
                  <a:pos x="T10" y="T11"/>
                </a:cxn>
              </a:cxnLst>
              <a:rect l="0" t="0" r="r" b="b"/>
              <a:pathLst>
                <a:path w="66" h="73">
                  <a:moveTo>
                    <a:pt x="66" y="73"/>
                  </a:moveTo>
                  <a:lnTo>
                    <a:pt x="0" y="73"/>
                  </a:lnTo>
                  <a:lnTo>
                    <a:pt x="66" y="0"/>
                  </a:lnTo>
                  <a:lnTo>
                    <a:pt x="66" y="73"/>
                  </a:lnTo>
                  <a:close/>
                  <a:moveTo>
                    <a:pt x="66" y="73"/>
                  </a:moveTo>
                  <a:lnTo>
                    <a:pt x="66" y="73"/>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6" name="Freeform 424"/>
            <p:cNvSpPr>
              <a:spLocks noEditPoints="1"/>
            </p:cNvSpPr>
            <p:nvPr/>
          </p:nvSpPr>
          <p:spPr bwMode="auto">
            <a:xfrm>
              <a:off x="2852738" y="3844132"/>
              <a:ext cx="104775" cy="115887"/>
            </a:xfrm>
            <a:custGeom>
              <a:avLst/>
              <a:gdLst>
                <a:gd name="T0" fmla="*/ 66 w 66"/>
                <a:gd name="T1" fmla="*/ 73 h 73"/>
                <a:gd name="T2" fmla="*/ 0 w 66"/>
                <a:gd name="T3" fmla="*/ 73 h 73"/>
                <a:gd name="T4" fmla="*/ 66 w 66"/>
                <a:gd name="T5" fmla="*/ 0 h 73"/>
                <a:gd name="T6" fmla="*/ 66 w 66"/>
                <a:gd name="T7" fmla="*/ 73 h 73"/>
                <a:gd name="T8" fmla="*/ 66 w 66"/>
                <a:gd name="T9" fmla="*/ 73 h 73"/>
                <a:gd name="T10" fmla="*/ 66 w 66"/>
                <a:gd name="T11" fmla="*/ 73 h 73"/>
              </a:gdLst>
              <a:ahLst/>
              <a:cxnLst>
                <a:cxn ang="0">
                  <a:pos x="T0" y="T1"/>
                </a:cxn>
                <a:cxn ang="0">
                  <a:pos x="T2" y="T3"/>
                </a:cxn>
                <a:cxn ang="0">
                  <a:pos x="T4" y="T5"/>
                </a:cxn>
                <a:cxn ang="0">
                  <a:pos x="T6" y="T7"/>
                </a:cxn>
                <a:cxn ang="0">
                  <a:pos x="T8" y="T9"/>
                </a:cxn>
                <a:cxn ang="0">
                  <a:pos x="T10" y="T11"/>
                </a:cxn>
              </a:cxnLst>
              <a:rect l="0" t="0" r="r" b="b"/>
              <a:pathLst>
                <a:path w="66" h="73">
                  <a:moveTo>
                    <a:pt x="66" y="73"/>
                  </a:moveTo>
                  <a:lnTo>
                    <a:pt x="0" y="73"/>
                  </a:lnTo>
                  <a:lnTo>
                    <a:pt x="66" y="0"/>
                  </a:lnTo>
                  <a:lnTo>
                    <a:pt x="66" y="73"/>
                  </a:lnTo>
                  <a:moveTo>
                    <a:pt x="66" y="73"/>
                  </a:moveTo>
                  <a:lnTo>
                    <a:pt x="66" y="73"/>
                  </a:ln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7" name="Freeform 425"/>
            <p:cNvSpPr>
              <a:spLocks noEditPoints="1"/>
            </p:cNvSpPr>
            <p:nvPr/>
          </p:nvSpPr>
          <p:spPr bwMode="auto">
            <a:xfrm>
              <a:off x="2957513" y="3788569"/>
              <a:ext cx="104775" cy="171450"/>
            </a:xfrm>
            <a:custGeom>
              <a:avLst/>
              <a:gdLst>
                <a:gd name="T0" fmla="*/ 66 w 66"/>
                <a:gd name="T1" fmla="*/ 108 h 108"/>
                <a:gd name="T2" fmla="*/ 0 w 66"/>
                <a:gd name="T3" fmla="*/ 108 h 108"/>
                <a:gd name="T4" fmla="*/ 66 w 66"/>
                <a:gd name="T5" fmla="*/ 0 h 108"/>
                <a:gd name="T6" fmla="*/ 66 w 66"/>
                <a:gd name="T7" fmla="*/ 108 h 108"/>
                <a:gd name="T8" fmla="*/ 66 w 66"/>
                <a:gd name="T9" fmla="*/ 108 h 108"/>
                <a:gd name="T10" fmla="*/ 66 w 66"/>
                <a:gd name="T11" fmla="*/ 108 h 108"/>
              </a:gdLst>
              <a:ahLst/>
              <a:cxnLst>
                <a:cxn ang="0">
                  <a:pos x="T0" y="T1"/>
                </a:cxn>
                <a:cxn ang="0">
                  <a:pos x="T2" y="T3"/>
                </a:cxn>
                <a:cxn ang="0">
                  <a:pos x="T4" y="T5"/>
                </a:cxn>
                <a:cxn ang="0">
                  <a:pos x="T6" y="T7"/>
                </a:cxn>
                <a:cxn ang="0">
                  <a:pos x="T8" y="T9"/>
                </a:cxn>
                <a:cxn ang="0">
                  <a:pos x="T10" y="T11"/>
                </a:cxn>
              </a:cxnLst>
              <a:rect l="0" t="0" r="r" b="b"/>
              <a:pathLst>
                <a:path w="66" h="108">
                  <a:moveTo>
                    <a:pt x="66" y="108"/>
                  </a:moveTo>
                  <a:lnTo>
                    <a:pt x="0" y="108"/>
                  </a:lnTo>
                  <a:lnTo>
                    <a:pt x="66" y="0"/>
                  </a:lnTo>
                  <a:lnTo>
                    <a:pt x="66" y="108"/>
                  </a:lnTo>
                  <a:close/>
                  <a:moveTo>
                    <a:pt x="66" y="108"/>
                  </a:moveTo>
                  <a:lnTo>
                    <a:pt x="66" y="10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8" name="Freeform 426"/>
            <p:cNvSpPr>
              <a:spLocks noEditPoints="1"/>
            </p:cNvSpPr>
            <p:nvPr/>
          </p:nvSpPr>
          <p:spPr bwMode="auto">
            <a:xfrm>
              <a:off x="2957513" y="3788569"/>
              <a:ext cx="104775" cy="171450"/>
            </a:xfrm>
            <a:custGeom>
              <a:avLst/>
              <a:gdLst>
                <a:gd name="T0" fmla="*/ 66 w 66"/>
                <a:gd name="T1" fmla="*/ 108 h 108"/>
                <a:gd name="T2" fmla="*/ 0 w 66"/>
                <a:gd name="T3" fmla="*/ 108 h 108"/>
                <a:gd name="T4" fmla="*/ 66 w 66"/>
                <a:gd name="T5" fmla="*/ 0 h 108"/>
                <a:gd name="T6" fmla="*/ 66 w 66"/>
                <a:gd name="T7" fmla="*/ 108 h 108"/>
                <a:gd name="T8" fmla="*/ 66 w 66"/>
                <a:gd name="T9" fmla="*/ 108 h 108"/>
                <a:gd name="T10" fmla="*/ 66 w 66"/>
                <a:gd name="T11" fmla="*/ 108 h 108"/>
              </a:gdLst>
              <a:ahLst/>
              <a:cxnLst>
                <a:cxn ang="0">
                  <a:pos x="T0" y="T1"/>
                </a:cxn>
                <a:cxn ang="0">
                  <a:pos x="T2" y="T3"/>
                </a:cxn>
                <a:cxn ang="0">
                  <a:pos x="T4" y="T5"/>
                </a:cxn>
                <a:cxn ang="0">
                  <a:pos x="T6" y="T7"/>
                </a:cxn>
                <a:cxn ang="0">
                  <a:pos x="T8" y="T9"/>
                </a:cxn>
                <a:cxn ang="0">
                  <a:pos x="T10" y="T11"/>
                </a:cxn>
              </a:cxnLst>
              <a:rect l="0" t="0" r="r" b="b"/>
              <a:pathLst>
                <a:path w="66" h="108">
                  <a:moveTo>
                    <a:pt x="66" y="108"/>
                  </a:moveTo>
                  <a:lnTo>
                    <a:pt x="0" y="108"/>
                  </a:lnTo>
                  <a:lnTo>
                    <a:pt x="66" y="0"/>
                  </a:lnTo>
                  <a:lnTo>
                    <a:pt x="66" y="108"/>
                  </a:lnTo>
                  <a:moveTo>
                    <a:pt x="66" y="108"/>
                  </a:moveTo>
                  <a:lnTo>
                    <a:pt x="66" y="108"/>
                  </a:ln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79" name="Freeform 427"/>
            <p:cNvSpPr>
              <a:spLocks noEditPoints="1"/>
            </p:cNvSpPr>
            <p:nvPr/>
          </p:nvSpPr>
          <p:spPr bwMode="auto">
            <a:xfrm>
              <a:off x="2743201" y="3748882"/>
              <a:ext cx="325437" cy="177800"/>
            </a:xfrm>
            <a:custGeom>
              <a:avLst/>
              <a:gdLst>
                <a:gd name="T0" fmla="*/ 3 w 205"/>
                <a:gd name="T1" fmla="*/ 112 h 112"/>
                <a:gd name="T2" fmla="*/ 0 w 205"/>
                <a:gd name="T3" fmla="*/ 109 h 112"/>
                <a:gd name="T4" fmla="*/ 80 w 205"/>
                <a:gd name="T5" fmla="*/ 42 h 112"/>
                <a:gd name="T6" fmla="*/ 80 w 205"/>
                <a:gd name="T7" fmla="*/ 95 h 112"/>
                <a:gd name="T8" fmla="*/ 149 w 205"/>
                <a:gd name="T9" fmla="*/ 21 h 112"/>
                <a:gd name="T10" fmla="*/ 149 w 205"/>
                <a:gd name="T11" fmla="*/ 81 h 112"/>
                <a:gd name="T12" fmla="*/ 201 w 205"/>
                <a:gd name="T13" fmla="*/ 0 h 112"/>
                <a:gd name="T14" fmla="*/ 205 w 205"/>
                <a:gd name="T15" fmla="*/ 3 h 112"/>
                <a:gd name="T16" fmla="*/ 146 w 205"/>
                <a:gd name="T17" fmla="*/ 95 h 112"/>
                <a:gd name="T18" fmla="*/ 146 w 205"/>
                <a:gd name="T19" fmla="*/ 28 h 112"/>
                <a:gd name="T20" fmla="*/ 76 w 205"/>
                <a:gd name="T21" fmla="*/ 105 h 112"/>
                <a:gd name="T22" fmla="*/ 76 w 205"/>
                <a:gd name="T23" fmla="*/ 53 h 112"/>
                <a:gd name="T24" fmla="*/ 3 w 205"/>
                <a:gd name="T25" fmla="*/ 112 h 112"/>
                <a:gd name="T26" fmla="*/ 3 w 205"/>
                <a:gd name="T27" fmla="*/ 112 h 112"/>
                <a:gd name="T28" fmla="*/ 3 w 205"/>
                <a:gd name="T2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12">
                  <a:moveTo>
                    <a:pt x="3" y="112"/>
                  </a:moveTo>
                  <a:lnTo>
                    <a:pt x="0" y="109"/>
                  </a:lnTo>
                  <a:lnTo>
                    <a:pt x="80" y="42"/>
                  </a:lnTo>
                  <a:lnTo>
                    <a:pt x="80" y="95"/>
                  </a:lnTo>
                  <a:lnTo>
                    <a:pt x="149" y="21"/>
                  </a:lnTo>
                  <a:lnTo>
                    <a:pt x="149" y="81"/>
                  </a:lnTo>
                  <a:lnTo>
                    <a:pt x="201" y="0"/>
                  </a:lnTo>
                  <a:lnTo>
                    <a:pt x="205" y="3"/>
                  </a:lnTo>
                  <a:lnTo>
                    <a:pt x="146" y="95"/>
                  </a:lnTo>
                  <a:lnTo>
                    <a:pt x="146" y="28"/>
                  </a:lnTo>
                  <a:lnTo>
                    <a:pt x="76" y="105"/>
                  </a:lnTo>
                  <a:lnTo>
                    <a:pt x="76" y="53"/>
                  </a:lnTo>
                  <a:lnTo>
                    <a:pt x="3" y="112"/>
                  </a:lnTo>
                  <a:close/>
                  <a:moveTo>
                    <a:pt x="3" y="112"/>
                  </a:moveTo>
                  <a:lnTo>
                    <a:pt x="3" y="112"/>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80" name="Freeform 428"/>
            <p:cNvSpPr>
              <a:spLocks noEditPoints="1"/>
            </p:cNvSpPr>
            <p:nvPr/>
          </p:nvSpPr>
          <p:spPr bwMode="auto">
            <a:xfrm>
              <a:off x="2743201" y="3748882"/>
              <a:ext cx="325437" cy="177800"/>
            </a:xfrm>
            <a:custGeom>
              <a:avLst/>
              <a:gdLst>
                <a:gd name="T0" fmla="*/ 3 w 205"/>
                <a:gd name="T1" fmla="*/ 112 h 112"/>
                <a:gd name="T2" fmla="*/ 0 w 205"/>
                <a:gd name="T3" fmla="*/ 109 h 112"/>
                <a:gd name="T4" fmla="*/ 80 w 205"/>
                <a:gd name="T5" fmla="*/ 42 h 112"/>
                <a:gd name="T6" fmla="*/ 80 w 205"/>
                <a:gd name="T7" fmla="*/ 95 h 112"/>
                <a:gd name="T8" fmla="*/ 149 w 205"/>
                <a:gd name="T9" fmla="*/ 21 h 112"/>
                <a:gd name="T10" fmla="*/ 149 w 205"/>
                <a:gd name="T11" fmla="*/ 81 h 112"/>
                <a:gd name="T12" fmla="*/ 201 w 205"/>
                <a:gd name="T13" fmla="*/ 0 h 112"/>
                <a:gd name="T14" fmla="*/ 205 w 205"/>
                <a:gd name="T15" fmla="*/ 3 h 112"/>
                <a:gd name="T16" fmla="*/ 146 w 205"/>
                <a:gd name="T17" fmla="*/ 95 h 112"/>
                <a:gd name="T18" fmla="*/ 146 w 205"/>
                <a:gd name="T19" fmla="*/ 28 h 112"/>
                <a:gd name="T20" fmla="*/ 76 w 205"/>
                <a:gd name="T21" fmla="*/ 105 h 112"/>
                <a:gd name="T22" fmla="*/ 76 w 205"/>
                <a:gd name="T23" fmla="*/ 53 h 112"/>
                <a:gd name="T24" fmla="*/ 3 w 205"/>
                <a:gd name="T25" fmla="*/ 112 h 112"/>
                <a:gd name="T26" fmla="*/ 3 w 205"/>
                <a:gd name="T27" fmla="*/ 112 h 112"/>
                <a:gd name="T28" fmla="*/ 3 w 205"/>
                <a:gd name="T2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12">
                  <a:moveTo>
                    <a:pt x="3" y="112"/>
                  </a:moveTo>
                  <a:lnTo>
                    <a:pt x="0" y="109"/>
                  </a:lnTo>
                  <a:lnTo>
                    <a:pt x="80" y="42"/>
                  </a:lnTo>
                  <a:lnTo>
                    <a:pt x="80" y="95"/>
                  </a:lnTo>
                  <a:lnTo>
                    <a:pt x="149" y="21"/>
                  </a:lnTo>
                  <a:lnTo>
                    <a:pt x="149" y="81"/>
                  </a:lnTo>
                  <a:lnTo>
                    <a:pt x="201" y="0"/>
                  </a:lnTo>
                  <a:lnTo>
                    <a:pt x="205" y="3"/>
                  </a:lnTo>
                  <a:lnTo>
                    <a:pt x="146" y="95"/>
                  </a:lnTo>
                  <a:lnTo>
                    <a:pt x="146" y="28"/>
                  </a:lnTo>
                  <a:lnTo>
                    <a:pt x="76" y="105"/>
                  </a:lnTo>
                  <a:lnTo>
                    <a:pt x="76" y="53"/>
                  </a:lnTo>
                  <a:lnTo>
                    <a:pt x="3" y="112"/>
                  </a:lnTo>
                  <a:moveTo>
                    <a:pt x="3" y="112"/>
                  </a:moveTo>
                  <a:lnTo>
                    <a:pt x="3" y="112"/>
                  </a:ln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sp>
        <p:nvSpPr>
          <p:cNvPr id="14" name="Freeform 320"/>
          <p:cNvSpPr>
            <a:spLocks noEditPoints="1"/>
          </p:cNvSpPr>
          <p:nvPr/>
        </p:nvSpPr>
        <p:spPr bwMode="auto">
          <a:xfrm>
            <a:off x="6765728" y="4551302"/>
            <a:ext cx="410426" cy="271299"/>
          </a:xfrm>
          <a:custGeom>
            <a:avLst/>
            <a:gdLst>
              <a:gd name="T0" fmla="*/ 100 w 101"/>
              <a:gd name="T1" fmla="*/ 30 h 66"/>
              <a:gd name="T2" fmla="*/ 50 w 101"/>
              <a:gd name="T3" fmla="*/ 0 h 66"/>
              <a:gd name="T4" fmla="*/ 1 w 101"/>
              <a:gd name="T5" fmla="*/ 30 h 66"/>
              <a:gd name="T6" fmla="*/ 1 w 101"/>
              <a:gd name="T7" fmla="*/ 36 h 66"/>
              <a:gd name="T8" fmla="*/ 50 w 101"/>
              <a:gd name="T9" fmla="*/ 66 h 66"/>
              <a:gd name="T10" fmla="*/ 100 w 101"/>
              <a:gd name="T11" fmla="*/ 36 h 66"/>
              <a:gd name="T12" fmla="*/ 100 w 101"/>
              <a:gd name="T13" fmla="*/ 30 h 66"/>
              <a:gd name="T14" fmla="*/ 43 w 101"/>
              <a:gd name="T15" fmla="*/ 27 h 66"/>
              <a:gd name="T16" fmla="*/ 41 w 101"/>
              <a:gd name="T17" fmla="*/ 36 h 66"/>
              <a:gd name="T18" fmla="*/ 38 w 101"/>
              <a:gd name="T19" fmla="*/ 42 h 66"/>
              <a:gd name="T20" fmla="*/ 37 w 101"/>
              <a:gd name="T21" fmla="*/ 42 h 66"/>
              <a:gd name="T22" fmla="*/ 32 w 101"/>
              <a:gd name="T23" fmla="*/ 38 h 66"/>
              <a:gd name="T24" fmla="*/ 35 w 101"/>
              <a:gd name="T25" fmla="*/ 21 h 66"/>
              <a:gd name="T26" fmla="*/ 48 w 101"/>
              <a:gd name="T27" fmla="*/ 14 h 66"/>
              <a:gd name="T28" fmla="*/ 48 w 101"/>
              <a:gd name="T29" fmla="*/ 14 h 66"/>
              <a:gd name="T30" fmla="*/ 53 w 101"/>
              <a:gd name="T31" fmla="*/ 18 h 66"/>
              <a:gd name="T32" fmla="*/ 48 w 101"/>
              <a:gd name="T33" fmla="*/ 23 h 66"/>
              <a:gd name="T34" fmla="*/ 43 w 101"/>
              <a:gd name="T35" fmla="*/ 27 h 66"/>
              <a:gd name="T36" fmla="*/ 60 w 101"/>
              <a:gd name="T37" fmla="*/ 49 h 66"/>
              <a:gd name="T38" fmla="*/ 54 w 101"/>
              <a:gd name="T39" fmla="*/ 43 h 66"/>
              <a:gd name="T40" fmla="*/ 60 w 101"/>
              <a:gd name="T41" fmla="*/ 37 h 66"/>
              <a:gd name="T42" fmla="*/ 66 w 101"/>
              <a:gd name="T43" fmla="*/ 43 h 66"/>
              <a:gd name="T44" fmla="*/ 60 w 101"/>
              <a:gd name="T45" fmla="*/ 49 h 66"/>
              <a:gd name="T46" fmla="*/ 11 w 101"/>
              <a:gd name="T47" fmla="*/ 33 h 66"/>
              <a:gd name="T48" fmla="*/ 37 w 101"/>
              <a:gd name="T49" fmla="*/ 12 h 66"/>
              <a:gd name="T50" fmla="*/ 25 w 101"/>
              <a:gd name="T51" fmla="*/ 33 h 66"/>
              <a:gd name="T52" fmla="*/ 33 w 101"/>
              <a:gd name="T53" fmla="*/ 52 h 66"/>
              <a:gd name="T54" fmla="*/ 11 w 101"/>
              <a:gd name="T55" fmla="*/ 33 h 66"/>
              <a:gd name="T56" fmla="*/ 65 w 101"/>
              <a:gd name="T57" fmla="*/ 53 h 66"/>
              <a:gd name="T58" fmla="*/ 75 w 101"/>
              <a:gd name="T59" fmla="*/ 33 h 66"/>
              <a:gd name="T60" fmla="*/ 61 w 101"/>
              <a:gd name="T61" fmla="*/ 11 h 66"/>
              <a:gd name="T62" fmla="*/ 90 w 101"/>
              <a:gd name="T63" fmla="*/ 33 h 66"/>
              <a:gd name="T64" fmla="*/ 65 w 101"/>
              <a:gd name="T65" fmla="*/ 53 h 66"/>
              <a:gd name="T66" fmla="*/ 65 w 101"/>
              <a:gd name="T67" fmla="*/ 53 h 66"/>
              <a:gd name="T68" fmla="*/ 65 w 101"/>
              <a:gd name="T69"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66">
                <a:moveTo>
                  <a:pt x="100" y="30"/>
                </a:moveTo>
                <a:cubicBezTo>
                  <a:pt x="99" y="29"/>
                  <a:pt x="78" y="0"/>
                  <a:pt x="50" y="0"/>
                </a:cubicBezTo>
                <a:cubicBezTo>
                  <a:pt x="23" y="0"/>
                  <a:pt x="2" y="29"/>
                  <a:pt x="1" y="30"/>
                </a:cubicBezTo>
                <a:cubicBezTo>
                  <a:pt x="0" y="32"/>
                  <a:pt x="0" y="34"/>
                  <a:pt x="1" y="36"/>
                </a:cubicBezTo>
                <a:cubicBezTo>
                  <a:pt x="2" y="37"/>
                  <a:pt x="23" y="66"/>
                  <a:pt x="50" y="66"/>
                </a:cubicBezTo>
                <a:cubicBezTo>
                  <a:pt x="78" y="66"/>
                  <a:pt x="99" y="37"/>
                  <a:pt x="100" y="36"/>
                </a:cubicBezTo>
                <a:cubicBezTo>
                  <a:pt x="101" y="34"/>
                  <a:pt x="101" y="32"/>
                  <a:pt x="100" y="30"/>
                </a:cubicBezTo>
                <a:close/>
                <a:moveTo>
                  <a:pt x="43" y="27"/>
                </a:moveTo>
                <a:cubicBezTo>
                  <a:pt x="41" y="29"/>
                  <a:pt x="41" y="32"/>
                  <a:pt x="41" y="36"/>
                </a:cubicBezTo>
                <a:cubicBezTo>
                  <a:pt x="42" y="39"/>
                  <a:pt x="40" y="41"/>
                  <a:pt x="38" y="42"/>
                </a:cubicBezTo>
                <a:cubicBezTo>
                  <a:pt x="38" y="42"/>
                  <a:pt x="37" y="42"/>
                  <a:pt x="37" y="42"/>
                </a:cubicBezTo>
                <a:cubicBezTo>
                  <a:pt x="35" y="42"/>
                  <a:pt x="33" y="40"/>
                  <a:pt x="32" y="38"/>
                </a:cubicBezTo>
                <a:cubicBezTo>
                  <a:pt x="30" y="30"/>
                  <a:pt x="33" y="24"/>
                  <a:pt x="35" y="21"/>
                </a:cubicBezTo>
                <a:cubicBezTo>
                  <a:pt x="39" y="16"/>
                  <a:pt x="45" y="14"/>
                  <a:pt x="48" y="14"/>
                </a:cubicBezTo>
                <a:cubicBezTo>
                  <a:pt x="48" y="14"/>
                  <a:pt x="48" y="14"/>
                  <a:pt x="48" y="14"/>
                </a:cubicBezTo>
                <a:cubicBezTo>
                  <a:pt x="51" y="14"/>
                  <a:pt x="53" y="16"/>
                  <a:pt x="53" y="18"/>
                </a:cubicBezTo>
                <a:cubicBezTo>
                  <a:pt x="53" y="21"/>
                  <a:pt x="51" y="23"/>
                  <a:pt x="48" y="23"/>
                </a:cubicBezTo>
                <a:cubicBezTo>
                  <a:pt x="47" y="23"/>
                  <a:pt x="44" y="24"/>
                  <a:pt x="43" y="27"/>
                </a:cubicBezTo>
                <a:close/>
                <a:moveTo>
                  <a:pt x="60" y="49"/>
                </a:moveTo>
                <a:cubicBezTo>
                  <a:pt x="57" y="49"/>
                  <a:pt x="54" y="46"/>
                  <a:pt x="54" y="43"/>
                </a:cubicBezTo>
                <a:cubicBezTo>
                  <a:pt x="54" y="40"/>
                  <a:pt x="57" y="37"/>
                  <a:pt x="60" y="37"/>
                </a:cubicBezTo>
                <a:cubicBezTo>
                  <a:pt x="63" y="37"/>
                  <a:pt x="66" y="40"/>
                  <a:pt x="66" y="43"/>
                </a:cubicBezTo>
                <a:cubicBezTo>
                  <a:pt x="66" y="46"/>
                  <a:pt x="63" y="49"/>
                  <a:pt x="60" y="49"/>
                </a:cubicBezTo>
                <a:close/>
                <a:moveTo>
                  <a:pt x="11" y="33"/>
                </a:moveTo>
                <a:cubicBezTo>
                  <a:pt x="15" y="28"/>
                  <a:pt x="25" y="18"/>
                  <a:pt x="37" y="12"/>
                </a:cubicBezTo>
                <a:cubicBezTo>
                  <a:pt x="30" y="17"/>
                  <a:pt x="25" y="25"/>
                  <a:pt x="25" y="33"/>
                </a:cubicBezTo>
                <a:cubicBezTo>
                  <a:pt x="25" y="41"/>
                  <a:pt x="28" y="47"/>
                  <a:pt x="33" y="52"/>
                </a:cubicBezTo>
                <a:cubicBezTo>
                  <a:pt x="23" y="46"/>
                  <a:pt x="15" y="37"/>
                  <a:pt x="11" y="33"/>
                </a:cubicBezTo>
                <a:close/>
                <a:moveTo>
                  <a:pt x="65" y="53"/>
                </a:moveTo>
                <a:cubicBezTo>
                  <a:pt x="71" y="49"/>
                  <a:pt x="75" y="41"/>
                  <a:pt x="75" y="33"/>
                </a:cubicBezTo>
                <a:cubicBezTo>
                  <a:pt x="75" y="24"/>
                  <a:pt x="69" y="15"/>
                  <a:pt x="61" y="11"/>
                </a:cubicBezTo>
                <a:cubicBezTo>
                  <a:pt x="75" y="16"/>
                  <a:pt x="86" y="28"/>
                  <a:pt x="90" y="33"/>
                </a:cubicBezTo>
                <a:cubicBezTo>
                  <a:pt x="86" y="38"/>
                  <a:pt x="77" y="48"/>
                  <a:pt x="65" y="53"/>
                </a:cubicBezTo>
                <a:close/>
                <a:moveTo>
                  <a:pt x="65" y="53"/>
                </a:moveTo>
                <a:cubicBezTo>
                  <a:pt x="65" y="53"/>
                  <a:pt x="65" y="53"/>
                  <a:pt x="65" y="53"/>
                </a:cubicBezTo>
              </a:path>
            </a:pathLst>
          </a:custGeom>
          <a:solidFill>
            <a:srgbClr val="FF64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5" name="Freeform 149"/>
          <p:cNvSpPr>
            <a:spLocks noEditPoints="1"/>
          </p:cNvSpPr>
          <p:nvPr/>
        </p:nvSpPr>
        <p:spPr bwMode="auto">
          <a:xfrm>
            <a:off x="5850901" y="5490449"/>
            <a:ext cx="364513" cy="364515"/>
          </a:xfrm>
          <a:custGeom>
            <a:avLst/>
            <a:gdLst>
              <a:gd name="T0" fmla="*/ 3045 w 3120"/>
              <a:gd name="T1" fmla="*/ 2669 h 3120"/>
              <a:gd name="T2" fmla="*/ 2413 w 3120"/>
              <a:gd name="T3" fmla="*/ 2037 h 3120"/>
              <a:gd name="T4" fmla="*/ 2526 w 3120"/>
              <a:gd name="T5" fmla="*/ 1827 h 3120"/>
              <a:gd name="T6" fmla="*/ 2629 w 3120"/>
              <a:gd name="T7" fmla="*/ 1315 h 3120"/>
              <a:gd name="T8" fmla="*/ 2526 w 3120"/>
              <a:gd name="T9" fmla="*/ 803 h 3120"/>
              <a:gd name="T10" fmla="*/ 2244 w 3120"/>
              <a:gd name="T11" fmla="*/ 385 h 3120"/>
              <a:gd name="T12" fmla="*/ 1826 w 3120"/>
              <a:gd name="T13" fmla="*/ 103 h 3120"/>
              <a:gd name="T14" fmla="*/ 1314 w 3120"/>
              <a:gd name="T15" fmla="*/ 0 h 3120"/>
              <a:gd name="T16" fmla="*/ 802 w 3120"/>
              <a:gd name="T17" fmla="*/ 103 h 3120"/>
              <a:gd name="T18" fmla="*/ 384 w 3120"/>
              <a:gd name="T19" fmla="*/ 385 h 3120"/>
              <a:gd name="T20" fmla="*/ 103 w 3120"/>
              <a:gd name="T21" fmla="*/ 803 h 3120"/>
              <a:gd name="T22" fmla="*/ 0 w 3120"/>
              <a:gd name="T23" fmla="*/ 1315 h 3120"/>
              <a:gd name="T24" fmla="*/ 103 w 3120"/>
              <a:gd name="T25" fmla="*/ 1827 h 3120"/>
              <a:gd name="T26" fmla="*/ 384 w 3120"/>
              <a:gd name="T27" fmla="*/ 2245 h 3120"/>
              <a:gd name="T28" fmla="*/ 802 w 3120"/>
              <a:gd name="T29" fmla="*/ 2526 h 3120"/>
              <a:gd name="T30" fmla="*/ 1314 w 3120"/>
              <a:gd name="T31" fmla="*/ 2630 h 3120"/>
              <a:gd name="T32" fmla="*/ 1826 w 3120"/>
              <a:gd name="T33" fmla="*/ 2526 h 3120"/>
              <a:gd name="T34" fmla="*/ 2037 w 3120"/>
              <a:gd name="T35" fmla="*/ 2414 h 3120"/>
              <a:gd name="T36" fmla="*/ 2669 w 3120"/>
              <a:gd name="T37" fmla="*/ 3045 h 3120"/>
              <a:gd name="T38" fmla="*/ 2940 w 3120"/>
              <a:gd name="T39" fmla="*/ 3045 h 3120"/>
              <a:gd name="T40" fmla="*/ 3045 w 3120"/>
              <a:gd name="T41" fmla="*/ 2941 h 3120"/>
              <a:gd name="T42" fmla="*/ 3045 w 3120"/>
              <a:gd name="T43" fmla="*/ 2669 h 3120"/>
              <a:gd name="T44" fmla="*/ 714 w 3120"/>
              <a:gd name="T45" fmla="*/ 1555 h 3120"/>
              <a:gd name="T46" fmla="*/ 474 w 3120"/>
              <a:gd name="T47" fmla="*/ 1315 h 3120"/>
              <a:gd name="T48" fmla="*/ 714 w 3120"/>
              <a:gd name="T49" fmla="*/ 1075 h 3120"/>
              <a:gd name="T50" fmla="*/ 1074 w 3120"/>
              <a:gd name="T51" fmla="*/ 1075 h 3120"/>
              <a:gd name="T52" fmla="*/ 1074 w 3120"/>
              <a:gd name="T53" fmla="*/ 714 h 3120"/>
              <a:gd name="T54" fmla="*/ 1314 w 3120"/>
              <a:gd name="T55" fmla="*/ 474 h 3120"/>
              <a:gd name="T56" fmla="*/ 1554 w 3120"/>
              <a:gd name="T57" fmla="*/ 714 h 3120"/>
              <a:gd name="T58" fmla="*/ 1554 w 3120"/>
              <a:gd name="T59" fmla="*/ 1075 h 3120"/>
              <a:gd name="T60" fmla="*/ 1915 w 3120"/>
              <a:gd name="T61" fmla="*/ 1075 h 3120"/>
              <a:gd name="T62" fmla="*/ 2155 w 3120"/>
              <a:gd name="T63" fmla="*/ 1315 h 3120"/>
              <a:gd name="T64" fmla="*/ 1915 w 3120"/>
              <a:gd name="T65" fmla="*/ 1555 h 3120"/>
              <a:gd name="T66" fmla="*/ 1554 w 3120"/>
              <a:gd name="T67" fmla="*/ 1555 h 3120"/>
              <a:gd name="T68" fmla="*/ 1554 w 3120"/>
              <a:gd name="T69" fmla="*/ 1916 h 3120"/>
              <a:gd name="T70" fmla="*/ 1314 w 3120"/>
              <a:gd name="T71" fmla="*/ 2156 h 3120"/>
              <a:gd name="T72" fmla="*/ 1074 w 3120"/>
              <a:gd name="T73" fmla="*/ 1916 h 3120"/>
              <a:gd name="T74" fmla="*/ 1074 w 3120"/>
              <a:gd name="T75" fmla="*/ 1555 h 3120"/>
              <a:gd name="T76" fmla="*/ 714 w 3120"/>
              <a:gd name="T77" fmla="*/ 1555 h 3120"/>
              <a:gd name="T78" fmla="*/ 714 w 3120"/>
              <a:gd name="T79" fmla="*/ 1555 h 3120"/>
              <a:gd name="T80" fmla="*/ 714 w 3120"/>
              <a:gd name="T81" fmla="*/ 1555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0" h="3120">
                <a:moveTo>
                  <a:pt x="3045" y="2669"/>
                </a:moveTo>
                <a:cubicBezTo>
                  <a:pt x="2413" y="2037"/>
                  <a:pt x="2413" y="2037"/>
                  <a:pt x="2413" y="2037"/>
                </a:cubicBezTo>
                <a:cubicBezTo>
                  <a:pt x="2457" y="1971"/>
                  <a:pt x="2495" y="1901"/>
                  <a:pt x="2526" y="1827"/>
                </a:cubicBezTo>
                <a:cubicBezTo>
                  <a:pt x="2594" y="1665"/>
                  <a:pt x="2629" y="1492"/>
                  <a:pt x="2629" y="1315"/>
                </a:cubicBezTo>
                <a:cubicBezTo>
                  <a:pt x="2629" y="1137"/>
                  <a:pt x="2594" y="965"/>
                  <a:pt x="2526" y="803"/>
                </a:cubicBezTo>
                <a:cubicBezTo>
                  <a:pt x="2460" y="646"/>
                  <a:pt x="2365" y="506"/>
                  <a:pt x="2244" y="385"/>
                </a:cubicBezTo>
                <a:cubicBezTo>
                  <a:pt x="2124" y="264"/>
                  <a:pt x="1983" y="170"/>
                  <a:pt x="1826" y="103"/>
                </a:cubicBezTo>
                <a:cubicBezTo>
                  <a:pt x="1664" y="35"/>
                  <a:pt x="1492" y="0"/>
                  <a:pt x="1314" y="0"/>
                </a:cubicBezTo>
                <a:cubicBezTo>
                  <a:pt x="1137" y="0"/>
                  <a:pt x="965" y="35"/>
                  <a:pt x="802" y="103"/>
                </a:cubicBezTo>
                <a:cubicBezTo>
                  <a:pt x="646" y="170"/>
                  <a:pt x="505" y="264"/>
                  <a:pt x="384" y="385"/>
                </a:cubicBezTo>
                <a:cubicBezTo>
                  <a:pt x="264" y="506"/>
                  <a:pt x="169" y="646"/>
                  <a:pt x="103" y="803"/>
                </a:cubicBezTo>
                <a:cubicBezTo>
                  <a:pt x="34" y="965"/>
                  <a:pt x="0" y="1137"/>
                  <a:pt x="0" y="1315"/>
                </a:cubicBezTo>
                <a:cubicBezTo>
                  <a:pt x="0" y="1492"/>
                  <a:pt x="34" y="1665"/>
                  <a:pt x="103" y="1827"/>
                </a:cubicBezTo>
                <a:cubicBezTo>
                  <a:pt x="169" y="1983"/>
                  <a:pt x="264" y="2124"/>
                  <a:pt x="384" y="2245"/>
                </a:cubicBezTo>
                <a:cubicBezTo>
                  <a:pt x="505" y="2365"/>
                  <a:pt x="646" y="2460"/>
                  <a:pt x="802" y="2526"/>
                </a:cubicBezTo>
                <a:cubicBezTo>
                  <a:pt x="965" y="2595"/>
                  <a:pt x="1137" y="2630"/>
                  <a:pt x="1314" y="2630"/>
                </a:cubicBezTo>
                <a:cubicBezTo>
                  <a:pt x="1492" y="2630"/>
                  <a:pt x="1664" y="2595"/>
                  <a:pt x="1826" y="2526"/>
                </a:cubicBezTo>
                <a:cubicBezTo>
                  <a:pt x="1900" y="2495"/>
                  <a:pt x="1971" y="2457"/>
                  <a:pt x="2037" y="2414"/>
                </a:cubicBezTo>
                <a:cubicBezTo>
                  <a:pt x="2669" y="3045"/>
                  <a:pt x="2669" y="3045"/>
                  <a:pt x="2669" y="3045"/>
                </a:cubicBezTo>
                <a:cubicBezTo>
                  <a:pt x="2744" y="3120"/>
                  <a:pt x="2865" y="3120"/>
                  <a:pt x="2940" y="3045"/>
                </a:cubicBezTo>
                <a:cubicBezTo>
                  <a:pt x="3045" y="2941"/>
                  <a:pt x="3045" y="2941"/>
                  <a:pt x="3045" y="2941"/>
                </a:cubicBezTo>
                <a:cubicBezTo>
                  <a:pt x="3120" y="2866"/>
                  <a:pt x="3120" y="2744"/>
                  <a:pt x="3045" y="2669"/>
                </a:cubicBezTo>
                <a:close/>
                <a:moveTo>
                  <a:pt x="714" y="1555"/>
                </a:moveTo>
                <a:cubicBezTo>
                  <a:pt x="581" y="1555"/>
                  <a:pt x="474" y="1447"/>
                  <a:pt x="474" y="1315"/>
                </a:cubicBezTo>
                <a:cubicBezTo>
                  <a:pt x="474" y="1182"/>
                  <a:pt x="581" y="1075"/>
                  <a:pt x="714" y="1075"/>
                </a:cubicBezTo>
                <a:cubicBezTo>
                  <a:pt x="1074" y="1075"/>
                  <a:pt x="1074" y="1075"/>
                  <a:pt x="1074" y="1075"/>
                </a:cubicBezTo>
                <a:cubicBezTo>
                  <a:pt x="1074" y="714"/>
                  <a:pt x="1074" y="714"/>
                  <a:pt x="1074" y="714"/>
                </a:cubicBezTo>
                <a:cubicBezTo>
                  <a:pt x="1074" y="582"/>
                  <a:pt x="1182" y="474"/>
                  <a:pt x="1314" y="474"/>
                </a:cubicBezTo>
                <a:cubicBezTo>
                  <a:pt x="1447" y="474"/>
                  <a:pt x="1554" y="582"/>
                  <a:pt x="1554" y="714"/>
                </a:cubicBezTo>
                <a:cubicBezTo>
                  <a:pt x="1554" y="1075"/>
                  <a:pt x="1554" y="1075"/>
                  <a:pt x="1554" y="1075"/>
                </a:cubicBezTo>
                <a:cubicBezTo>
                  <a:pt x="1915" y="1075"/>
                  <a:pt x="1915" y="1075"/>
                  <a:pt x="1915" y="1075"/>
                </a:cubicBezTo>
                <a:cubicBezTo>
                  <a:pt x="2048" y="1075"/>
                  <a:pt x="2155" y="1182"/>
                  <a:pt x="2155" y="1315"/>
                </a:cubicBezTo>
                <a:cubicBezTo>
                  <a:pt x="2155" y="1447"/>
                  <a:pt x="2048" y="1555"/>
                  <a:pt x="1915" y="1555"/>
                </a:cubicBezTo>
                <a:cubicBezTo>
                  <a:pt x="1554" y="1555"/>
                  <a:pt x="1554" y="1555"/>
                  <a:pt x="1554" y="1555"/>
                </a:cubicBezTo>
                <a:cubicBezTo>
                  <a:pt x="1554" y="1916"/>
                  <a:pt x="1554" y="1916"/>
                  <a:pt x="1554" y="1916"/>
                </a:cubicBezTo>
                <a:cubicBezTo>
                  <a:pt x="1554" y="2048"/>
                  <a:pt x="1447" y="2156"/>
                  <a:pt x="1314" y="2156"/>
                </a:cubicBezTo>
                <a:cubicBezTo>
                  <a:pt x="1182" y="2156"/>
                  <a:pt x="1074" y="2048"/>
                  <a:pt x="1074" y="1916"/>
                </a:cubicBezTo>
                <a:cubicBezTo>
                  <a:pt x="1074" y="1555"/>
                  <a:pt x="1074" y="1555"/>
                  <a:pt x="1074" y="1555"/>
                </a:cubicBezTo>
                <a:lnTo>
                  <a:pt x="714" y="1555"/>
                </a:lnTo>
                <a:close/>
                <a:moveTo>
                  <a:pt x="714" y="1555"/>
                </a:moveTo>
                <a:cubicBezTo>
                  <a:pt x="714" y="1555"/>
                  <a:pt x="714" y="1555"/>
                  <a:pt x="714" y="1555"/>
                </a:cubicBezTo>
              </a:path>
            </a:pathLst>
          </a:custGeom>
          <a:solidFill>
            <a:srgbClr val="FF6400"/>
          </a:solidFill>
          <a:ln w="6350" cap="flat" cmpd="sng" algn="ctr">
            <a:solidFill>
              <a:srgbClr val="ED7D31"/>
            </a:solidFill>
            <a:prstDash val="solid"/>
            <a:miter lim="800000"/>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5618813" y="4257040"/>
            <a:ext cx="78098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Monitor</a:t>
            </a:r>
            <a:endParaRPr kumimoji="0" lang="en-CA" sz="1400" b="0" i="0" u="none" strike="noStrike" kern="0" cap="none" spc="0" normalizeH="0" baseline="0" noProof="0" dirty="0" smtClean="0">
              <a:ln>
                <a:noFill/>
              </a:ln>
              <a:solidFill>
                <a:prstClr val="black"/>
              </a:solidFill>
              <a:effectLst/>
              <a:uLnTx/>
              <a:uFillTx/>
            </a:endParaRPr>
          </a:p>
        </p:txBody>
      </p:sp>
      <p:sp>
        <p:nvSpPr>
          <p:cNvPr id="21" name="TextBox 20"/>
          <p:cNvSpPr txBox="1"/>
          <p:nvPr/>
        </p:nvSpPr>
        <p:spPr>
          <a:xfrm>
            <a:off x="5154743" y="5206631"/>
            <a:ext cx="170912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Analyze Deviations</a:t>
            </a:r>
            <a:endParaRPr kumimoji="0" lang="en-CA" sz="1400" b="0" i="0" u="none" strike="noStrike" kern="0" cap="none" spc="0" normalizeH="0" baseline="0" noProof="0" dirty="0" smtClean="0">
              <a:ln>
                <a:noFill/>
              </a:ln>
              <a:solidFill>
                <a:prstClr val="black"/>
              </a:solidFill>
              <a:effectLst/>
              <a:uLnTx/>
              <a:uFillTx/>
            </a:endParaRPr>
          </a:p>
        </p:txBody>
      </p:sp>
      <p:sp>
        <p:nvSpPr>
          <p:cNvPr id="22" name="TextBox 21"/>
          <p:cNvSpPr txBox="1"/>
          <p:nvPr/>
        </p:nvSpPr>
        <p:spPr>
          <a:xfrm>
            <a:off x="3654865" y="5178662"/>
            <a:ext cx="830677" cy="6924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rPr>
              <a:t>Structural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rPr>
              <a:t>Issues</a:t>
            </a:r>
            <a:endParaRPr kumimoji="0" lang="en-CA" sz="1100" b="0" i="0" u="none" strike="noStrike" kern="0" cap="none" spc="0" normalizeH="0" baseline="0" noProof="0" dirty="0" smtClean="0">
              <a:ln>
                <a:noFill/>
              </a:ln>
              <a:solidFill>
                <a:prstClr val="black"/>
              </a:solidFill>
              <a:effectLst/>
              <a:uLnTx/>
              <a:uFillTx/>
            </a:endParaRPr>
          </a:p>
        </p:txBody>
      </p:sp>
      <p:sp>
        <p:nvSpPr>
          <p:cNvPr id="23" name="TextBox 22"/>
          <p:cNvSpPr txBox="1"/>
          <p:nvPr/>
        </p:nvSpPr>
        <p:spPr>
          <a:xfrm rot="16200000">
            <a:off x="1756599" y="3838960"/>
            <a:ext cx="164815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FF6400"/>
                </a:solidFill>
              </a:rPr>
              <a:t>Update Design</a:t>
            </a:r>
            <a:endParaRPr lang="en-CA" sz="1600" dirty="0">
              <a:solidFill>
                <a:srgbClr val="FF6400"/>
              </a:solidFill>
            </a:endParaRPr>
          </a:p>
        </p:txBody>
      </p:sp>
      <p:sp>
        <p:nvSpPr>
          <p:cNvPr id="24" name="TextBox 23"/>
          <p:cNvSpPr txBox="1"/>
          <p:nvPr/>
        </p:nvSpPr>
        <p:spPr>
          <a:xfrm rot="5400000">
            <a:off x="8603567" y="3780868"/>
            <a:ext cx="1486689"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FF6400"/>
                </a:solidFill>
              </a:rPr>
              <a:t>Train &amp; Coach</a:t>
            </a:r>
            <a:endParaRPr lang="en-CA" sz="1600" dirty="0">
              <a:solidFill>
                <a:srgbClr val="FF6400"/>
              </a:solidFill>
            </a:endParaRPr>
          </a:p>
        </p:txBody>
      </p:sp>
      <p:sp>
        <p:nvSpPr>
          <p:cNvPr id="27" name="TextBox 26"/>
          <p:cNvSpPr txBox="1"/>
          <p:nvPr/>
        </p:nvSpPr>
        <p:spPr>
          <a:xfrm>
            <a:off x="7563849" y="5155578"/>
            <a:ext cx="704039" cy="7155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rPr>
              <a:t>Cultural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rPr>
              <a:t>Issues</a:t>
            </a:r>
            <a:endParaRPr kumimoji="0" lang="en-CA" sz="1100" b="0" i="0" u="none" strike="noStrike" kern="0" cap="none" spc="0" normalizeH="0" baseline="0" noProof="0" dirty="0" smtClean="0">
              <a:ln>
                <a:noFill/>
              </a:ln>
              <a:solidFill>
                <a:prstClr val="black"/>
              </a:solidFill>
              <a:effectLst/>
              <a:uLnTx/>
              <a:uFillTx/>
            </a:endParaRPr>
          </a:p>
        </p:txBody>
      </p:sp>
      <p:sp>
        <p:nvSpPr>
          <p:cNvPr id="36" name="Down Arrow 35"/>
          <p:cNvSpPr/>
          <p:nvPr/>
        </p:nvSpPr>
        <p:spPr>
          <a:xfrm>
            <a:off x="5875426" y="4983887"/>
            <a:ext cx="267756" cy="194254"/>
          </a:xfrm>
          <a:prstGeom prst="downArrow">
            <a:avLst/>
          </a:prstGeom>
          <a:solidFill>
            <a:sysClr val="windowText" lastClr="000000"/>
          </a:solid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Freeform 213"/>
          <p:cNvSpPr>
            <a:spLocks noEditPoints="1"/>
          </p:cNvSpPr>
          <p:nvPr/>
        </p:nvSpPr>
        <p:spPr bwMode="auto">
          <a:xfrm>
            <a:off x="4865194" y="4552969"/>
            <a:ext cx="207300" cy="13913"/>
          </a:xfrm>
          <a:custGeom>
            <a:avLst/>
            <a:gdLst>
              <a:gd name="T0" fmla="*/ 42 w 43"/>
              <a:gd name="T1" fmla="*/ 0 h 3"/>
              <a:gd name="T2" fmla="*/ 1 w 43"/>
              <a:gd name="T3" fmla="*/ 0 h 3"/>
              <a:gd name="T4" fmla="*/ 0 w 43"/>
              <a:gd name="T5" fmla="*/ 1 h 3"/>
              <a:gd name="T6" fmla="*/ 1 w 43"/>
              <a:gd name="T7" fmla="*/ 3 h 3"/>
              <a:gd name="T8" fmla="*/ 42 w 43"/>
              <a:gd name="T9" fmla="*/ 3 h 3"/>
              <a:gd name="T10" fmla="*/ 43 w 43"/>
              <a:gd name="T11" fmla="*/ 1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0"/>
                  <a:pt x="0" y="1"/>
                </a:cubicBezTo>
                <a:cubicBezTo>
                  <a:pt x="0" y="2"/>
                  <a:pt x="0" y="3"/>
                  <a:pt x="1" y="3"/>
                </a:cubicBezTo>
                <a:cubicBezTo>
                  <a:pt x="42" y="3"/>
                  <a:pt x="42" y="3"/>
                  <a:pt x="42" y="3"/>
                </a:cubicBezTo>
                <a:cubicBezTo>
                  <a:pt x="43" y="3"/>
                  <a:pt x="43" y="2"/>
                  <a:pt x="43" y="1"/>
                </a:cubicBezTo>
                <a:cubicBezTo>
                  <a:pt x="43" y="0"/>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0" name="Freeform 214"/>
          <p:cNvSpPr>
            <a:spLocks noEditPoints="1"/>
          </p:cNvSpPr>
          <p:nvPr/>
        </p:nvSpPr>
        <p:spPr bwMode="auto">
          <a:xfrm>
            <a:off x="4865194" y="4591925"/>
            <a:ext cx="207300" cy="13913"/>
          </a:xfrm>
          <a:custGeom>
            <a:avLst/>
            <a:gdLst>
              <a:gd name="T0" fmla="*/ 42 w 43"/>
              <a:gd name="T1" fmla="*/ 0 h 3"/>
              <a:gd name="T2" fmla="*/ 1 w 43"/>
              <a:gd name="T3" fmla="*/ 0 h 3"/>
              <a:gd name="T4" fmla="*/ 0 w 43"/>
              <a:gd name="T5" fmla="*/ 2 h 3"/>
              <a:gd name="T6" fmla="*/ 1 w 43"/>
              <a:gd name="T7" fmla="*/ 3 h 3"/>
              <a:gd name="T8" fmla="*/ 42 w 43"/>
              <a:gd name="T9" fmla="*/ 3 h 3"/>
              <a:gd name="T10" fmla="*/ 43 w 43"/>
              <a:gd name="T11" fmla="*/ 2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1"/>
                  <a:pt x="0" y="2"/>
                </a:cubicBezTo>
                <a:cubicBezTo>
                  <a:pt x="0" y="3"/>
                  <a:pt x="0" y="3"/>
                  <a:pt x="1" y="3"/>
                </a:cubicBezTo>
                <a:cubicBezTo>
                  <a:pt x="42" y="3"/>
                  <a:pt x="42" y="3"/>
                  <a:pt x="42" y="3"/>
                </a:cubicBezTo>
                <a:cubicBezTo>
                  <a:pt x="43" y="3"/>
                  <a:pt x="43" y="3"/>
                  <a:pt x="43" y="2"/>
                </a:cubicBezTo>
                <a:cubicBezTo>
                  <a:pt x="43" y="1"/>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1" name="Freeform 215"/>
          <p:cNvSpPr>
            <a:spLocks noEditPoints="1"/>
          </p:cNvSpPr>
          <p:nvPr/>
        </p:nvSpPr>
        <p:spPr bwMode="auto">
          <a:xfrm>
            <a:off x="4865194" y="4635055"/>
            <a:ext cx="207300" cy="15304"/>
          </a:xfrm>
          <a:custGeom>
            <a:avLst/>
            <a:gdLst>
              <a:gd name="T0" fmla="*/ 42 w 43"/>
              <a:gd name="T1" fmla="*/ 0 h 3"/>
              <a:gd name="T2" fmla="*/ 1 w 43"/>
              <a:gd name="T3" fmla="*/ 0 h 3"/>
              <a:gd name="T4" fmla="*/ 0 w 43"/>
              <a:gd name="T5" fmla="*/ 2 h 3"/>
              <a:gd name="T6" fmla="*/ 1 w 43"/>
              <a:gd name="T7" fmla="*/ 3 h 3"/>
              <a:gd name="T8" fmla="*/ 42 w 43"/>
              <a:gd name="T9" fmla="*/ 3 h 3"/>
              <a:gd name="T10" fmla="*/ 43 w 43"/>
              <a:gd name="T11" fmla="*/ 2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1"/>
                  <a:pt x="0" y="2"/>
                </a:cubicBezTo>
                <a:cubicBezTo>
                  <a:pt x="0" y="2"/>
                  <a:pt x="0" y="3"/>
                  <a:pt x="1" y="3"/>
                </a:cubicBezTo>
                <a:cubicBezTo>
                  <a:pt x="42" y="3"/>
                  <a:pt x="42" y="3"/>
                  <a:pt x="42" y="3"/>
                </a:cubicBezTo>
                <a:cubicBezTo>
                  <a:pt x="43" y="3"/>
                  <a:pt x="43" y="2"/>
                  <a:pt x="43" y="2"/>
                </a:cubicBezTo>
                <a:cubicBezTo>
                  <a:pt x="43" y="1"/>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2" name="Freeform 216"/>
          <p:cNvSpPr>
            <a:spLocks noEditPoints="1"/>
          </p:cNvSpPr>
          <p:nvPr/>
        </p:nvSpPr>
        <p:spPr bwMode="auto">
          <a:xfrm>
            <a:off x="4865194" y="4679576"/>
            <a:ext cx="207300" cy="13913"/>
          </a:xfrm>
          <a:custGeom>
            <a:avLst/>
            <a:gdLst>
              <a:gd name="T0" fmla="*/ 42 w 43"/>
              <a:gd name="T1" fmla="*/ 0 h 3"/>
              <a:gd name="T2" fmla="*/ 1 w 43"/>
              <a:gd name="T3" fmla="*/ 0 h 3"/>
              <a:gd name="T4" fmla="*/ 0 w 43"/>
              <a:gd name="T5" fmla="*/ 1 h 3"/>
              <a:gd name="T6" fmla="*/ 1 w 43"/>
              <a:gd name="T7" fmla="*/ 3 h 3"/>
              <a:gd name="T8" fmla="*/ 42 w 43"/>
              <a:gd name="T9" fmla="*/ 3 h 3"/>
              <a:gd name="T10" fmla="*/ 43 w 43"/>
              <a:gd name="T11" fmla="*/ 1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0"/>
                  <a:pt x="0" y="1"/>
                </a:cubicBezTo>
                <a:cubicBezTo>
                  <a:pt x="0" y="2"/>
                  <a:pt x="0" y="3"/>
                  <a:pt x="1" y="3"/>
                </a:cubicBezTo>
                <a:cubicBezTo>
                  <a:pt x="42" y="3"/>
                  <a:pt x="42" y="3"/>
                  <a:pt x="42" y="3"/>
                </a:cubicBezTo>
                <a:cubicBezTo>
                  <a:pt x="43" y="3"/>
                  <a:pt x="43" y="2"/>
                  <a:pt x="43" y="1"/>
                </a:cubicBezTo>
                <a:cubicBezTo>
                  <a:pt x="43" y="0"/>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3" name="Freeform 217"/>
          <p:cNvSpPr>
            <a:spLocks noEditPoints="1"/>
          </p:cNvSpPr>
          <p:nvPr/>
        </p:nvSpPr>
        <p:spPr bwMode="auto">
          <a:xfrm>
            <a:off x="4865194" y="4717139"/>
            <a:ext cx="207300" cy="15304"/>
          </a:xfrm>
          <a:custGeom>
            <a:avLst/>
            <a:gdLst>
              <a:gd name="T0" fmla="*/ 42 w 43"/>
              <a:gd name="T1" fmla="*/ 0 h 3"/>
              <a:gd name="T2" fmla="*/ 1 w 43"/>
              <a:gd name="T3" fmla="*/ 0 h 3"/>
              <a:gd name="T4" fmla="*/ 0 w 43"/>
              <a:gd name="T5" fmla="*/ 2 h 3"/>
              <a:gd name="T6" fmla="*/ 1 w 43"/>
              <a:gd name="T7" fmla="*/ 3 h 3"/>
              <a:gd name="T8" fmla="*/ 42 w 43"/>
              <a:gd name="T9" fmla="*/ 3 h 3"/>
              <a:gd name="T10" fmla="*/ 43 w 43"/>
              <a:gd name="T11" fmla="*/ 2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1"/>
                  <a:pt x="0" y="2"/>
                </a:cubicBezTo>
                <a:cubicBezTo>
                  <a:pt x="0" y="3"/>
                  <a:pt x="0" y="3"/>
                  <a:pt x="1" y="3"/>
                </a:cubicBezTo>
                <a:cubicBezTo>
                  <a:pt x="42" y="3"/>
                  <a:pt x="42" y="3"/>
                  <a:pt x="42" y="3"/>
                </a:cubicBezTo>
                <a:cubicBezTo>
                  <a:pt x="43" y="3"/>
                  <a:pt x="43" y="3"/>
                  <a:pt x="43" y="2"/>
                </a:cubicBezTo>
                <a:cubicBezTo>
                  <a:pt x="43" y="1"/>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4" name="Freeform 218"/>
          <p:cNvSpPr>
            <a:spLocks noEditPoints="1"/>
          </p:cNvSpPr>
          <p:nvPr/>
        </p:nvSpPr>
        <p:spPr bwMode="auto">
          <a:xfrm>
            <a:off x="4865194" y="4761660"/>
            <a:ext cx="207300" cy="13913"/>
          </a:xfrm>
          <a:custGeom>
            <a:avLst/>
            <a:gdLst>
              <a:gd name="T0" fmla="*/ 42 w 43"/>
              <a:gd name="T1" fmla="*/ 0 h 3"/>
              <a:gd name="T2" fmla="*/ 1 w 43"/>
              <a:gd name="T3" fmla="*/ 0 h 3"/>
              <a:gd name="T4" fmla="*/ 0 w 43"/>
              <a:gd name="T5" fmla="*/ 2 h 3"/>
              <a:gd name="T6" fmla="*/ 1 w 43"/>
              <a:gd name="T7" fmla="*/ 3 h 3"/>
              <a:gd name="T8" fmla="*/ 42 w 43"/>
              <a:gd name="T9" fmla="*/ 3 h 3"/>
              <a:gd name="T10" fmla="*/ 43 w 43"/>
              <a:gd name="T11" fmla="*/ 2 h 3"/>
              <a:gd name="T12" fmla="*/ 42 w 43"/>
              <a:gd name="T13" fmla="*/ 0 h 3"/>
              <a:gd name="T14" fmla="*/ 42 w 43"/>
              <a:gd name="T15" fmla="*/ 0 h 3"/>
              <a:gd name="T16" fmla="*/ 42 w 4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
                <a:moveTo>
                  <a:pt x="42" y="0"/>
                </a:moveTo>
                <a:cubicBezTo>
                  <a:pt x="1" y="0"/>
                  <a:pt x="1" y="0"/>
                  <a:pt x="1" y="0"/>
                </a:cubicBezTo>
                <a:cubicBezTo>
                  <a:pt x="0" y="0"/>
                  <a:pt x="0" y="1"/>
                  <a:pt x="0" y="2"/>
                </a:cubicBezTo>
                <a:cubicBezTo>
                  <a:pt x="0" y="2"/>
                  <a:pt x="0" y="3"/>
                  <a:pt x="1" y="3"/>
                </a:cubicBezTo>
                <a:cubicBezTo>
                  <a:pt x="42" y="3"/>
                  <a:pt x="42" y="3"/>
                  <a:pt x="42" y="3"/>
                </a:cubicBezTo>
                <a:cubicBezTo>
                  <a:pt x="43" y="3"/>
                  <a:pt x="43" y="2"/>
                  <a:pt x="43" y="2"/>
                </a:cubicBezTo>
                <a:cubicBezTo>
                  <a:pt x="43" y="1"/>
                  <a:pt x="43" y="0"/>
                  <a:pt x="42" y="0"/>
                </a:cubicBezTo>
                <a:close/>
                <a:moveTo>
                  <a:pt x="42" y="0"/>
                </a:moveTo>
                <a:cubicBezTo>
                  <a:pt x="42" y="0"/>
                  <a:pt x="42" y="0"/>
                  <a:pt x="42"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5" name="Freeform 219"/>
          <p:cNvSpPr>
            <a:spLocks noEditPoints="1"/>
          </p:cNvSpPr>
          <p:nvPr/>
        </p:nvSpPr>
        <p:spPr bwMode="auto">
          <a:xfrm>
            <a:off x="4865194" y="4804790"/>
            <a:ext cx="111302" cy="15304"/>
          </a:xfrm>
          <a:custGeom>
            <a:avLst/>
            <a:gdLst>
              <a:gd name="T0" fmla="*/ 21 w 23"/>
              <a:gd name="T1" fmla="*/ 0 h 3"/>
              <a:gd name="T2" fmla="*/ 1 w 23"/>
              <a:gd name="T3" fmla="*/ 0 h 3"/>
              <a:gd name="T4" fmla="*/ 0 w 23"/>
              <a:gd name="T5" fmla="*/ 1 h 3"/>
              <a:gd name="T6" fmla="*/ 1 w 23"/>
              <a:gd name="T7" fmla="*/ 3 h 3"/>
              <a:gd name="T8" fmla="*/ 21 w 23"/>
              <a:gd name="T9" fmla="*/ 3 h 3"/>
              <a:gd name="T10" fmla="*/ 23 w 23"/>
              <a:gd name="T11" fmla="*/ 1 h 3"/>
              <a:gd name="T12" fmla="*/ 21 w 23"/>
              <a:gd name="T13" fmla="*/ 0 h 3"/>
              <a:gd name="T14" fmla="*/ 21 w 23"/>
              <a:gd name="T15" fmla="*/ 0 h 3"/>
              <a:gd name="T16" fmla="*/ 21 w 2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
                <a:moveTo>
                  <a:pt x="21" y="0"/>
                </a:moveTo>
                <a:cubicBezTo>
                  <a:pt x="1" y="0"/>
                  <a:pt x="1" y="0"/>
                  <a:pt x="1" y="0"/>
                </a:cubicBezTo>
                <a:cubicBezTo>
                  <a:pt x="0" y="0"/>
                  <a:pt x="0" y="0"/>
                  <a:pt x="0" y="1"/>
                </a:cubicBezTo>
                <a:cubicBezTo>
                  <a:pt x="0" y="2"/>
                  <a:pt x="0" y="3"/>
                  <a:pt x="1" y="3"/>
                </a:cubicBezTo>
                <a:cubicBezTo>
                  <a:pt x="21" y="3"/>
                  <a:pt x="21" y="3"/>
                  <a:pt x="21" y="3"/>
                </a:cubicBezTo>
                <a:cubicBezTo>
                  <a:pt x="22" y="3"/>
                  <a:pt x="23" y="2"/>
                  <a:pt x="23" y="1"/>
                </a:cubicBezTo>
                <a:cubicBezTo>
                  <a:pt x="23" y="0"/>
                  <a:pt x="22" y="0"/>
                  <a:pt x="21" y="0"/>
                </a:cubicBezTo>
                <a:close/>
                <a:moveTo>
                  <a:pt x="21" y="0"/>
                </a:moveTo>
                <a:cubicBezTo>
                  <a:pt x="21" y="0"/>
                  <a:pt x="21" y="0"/>
                  <a:pt x="21" y="0"/>
                </a:cubicBezTo>
              </a:path>
            </a:pathLst>
          </a:custGeom>
          <a:solidFill>
            <a:srgbClr val="ED7D31"/>
          </a:solidFill>
          <a:ln>
            <a:solidFill>
              <a:srgbClr val="FF64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46" name="Rounded Rectangle 45"/>
          <p:cNvSpPr/>
          <p:nvPr/>
        </p:nvSpPr>
        <p:spPr>
          <a:xfrm>
            <a:off x="4844072" y="4502211"/>
            <a:ext cx="280459" cy="368279"/>
          </a:xfrm>
          <a:prstGeom prst="roundRect">
            <a:avLst/>
          </a:prstGeom>
          <a:noFill/>
          <a:ln w="28575" cap="flat" cmpd="sng" algn="ctr">
            <a:solidFill>
              <a:srgbClr val="FF64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7" name="TextBox 46"/>
          <p:cNvSpPr txBox="1"/>
          <p:nvPr/>
        </p:nvSpPr>
        <p:spPr>
          <a:xfrm>
            <a:off x="5048567" y="4602738"/>
            <a:ext cx="290464" cy="33855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FF0000"/>
                </a:solidFill>
                <a:effectLst/>
                <a:uLnTx/>
                <a:uFillTx/>
              </a:rPr>
              <a:t> </a:t>
            </a:r>
            <a:r>
              <a:rPr kumimoji="0" lang="en-US" sz="1600" b="1" i="0" u="none" strike="noStrike" kern="0" cap="none" spc="0" normalizeH="0" baseline="0" noProof="0" dirty="0" smtClean="0">
                <a:ln>
                  <a:noFill/>
                </a:ln>
                <a:solidFill>
                  <a:srgbClr val="FF6400"/>
                </a:solidFill>
                <a:effectLst/>
                <a:uLnTx/>
                <a:uFillTx/>
              </a:rPr>
              <a:t>!</a:t>
            </a:r>
            <a:endParaRPr kumimoji="0" lang="en-CA" sz="1600" b="1" i="0" u="none" strike="noStrike" kern="0" cap="none" spc="0" normalizeH="0" baseline="0" noProof="0" dirty="0" smtClean="0">
              <a:ln>
                <a:noFill/>
              </a:ln>
              <a:solidFill>
                <a:srgbClr val="FF6400"/>
              </a:solidFill>
              <a:effectLst/>
              <a:uLnTx/>
              <a:uFillTx/>
            </a:endParaRPr>
          </a:p>
        </p:txBody>
      </p:sp>
      <p:sp>
        <p:nvSpPr>
          <p:cNvPr id="2" name="Arc 1"/>
          <p:cNvSpPr/>
          <p:nvPr/>
        </p:nvSpPr>
        <p:spPr>
          <a:xfrm>
            <a:off x="6236450" y="2526660"/>
            <a:ext cx="2861988" cy="3021133"/>
          </a:xfrm>
          <a:prstGeom prst="arc">
            <a:avLst>
              <a:gd name="adj1" fmla="val 15745973"/>
              <a:gd name="adj2" fmla="val 5434782"/>
            </a:avLst>
          </a:prstGeom>
          <a:ln w="127000">
            <a:solidFill>
              <a:srgbClr val="006767"/>
            </a:solidFill>
            <a:headEnd type="triangle" w="med" len="med"/>
            <a:tailEnd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0" name="Arc 69"/>
          <p:cNvSpPr/>
          <p:nvPr/>
        </p:nvSpPr>
        <p:spPr>
          <a:xfrm flipH="1">
            <a:off x="2832357" y="2526660"/>
            <a:ext cx="2861988" cy="3021133"/>
          </a:xfrm>
          <a:prstGeom prst="arc">
            <a:avLst>
              <a:gd name="adj1" fmla="val 15745973"/>
              <a:gd name="adj2" fmla="val 5434782"/>
            </a:avLst>
          </a:prstGeom>
          <a:ln w="127000">
            <a:solidFill>
              <a:srgbClr val="006767"/>
            </a:solidFill>
            <a:headEnd type="triangle" w="med" len="med"/>
            <a:tailEnd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3" name="Isosceles Triangle 82"/>
          <p:cNvSpPr/>
          <p:nvPr/>
        </p:nvSpPr>
        <p:spPr>
          <a:xfrm rot="5400000">
            <a:off x="4639235" y="2710021"/>
            <a:ext cx="900922" cy="1845831"/>
          </a:xfrm>
          <a:prstGeom prst="triangle">
            <a:avLst>
              <a:gd name="adj" fmla="val 52825"/>
            </a:avLst>
          </a:prstGeom>
          <a:gradFill flip="none" rotWithShape="1">
            <a:gsLst>
              <a:gs pos="0">
                <a:schemeClr val="bg1"/>
              </a:gs>
              <a:gs pos="100000">
                <a:schemeClr val="accent1">
                  <a:lumMod val="10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4" name="Straight Connector 83"/>
          <p:cNvCxnSpPr/>
          <p:nvPr/>
        </p:nvCxnSpPr>
        <p:spPr>
          <a:xfrm flipH="1" flipV="1">
            <a:off x="4166780" y="3160519"/>
            <a:ext cx="1379151" cy="381851"/>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171591" y="3761445"/>
            <a:ext cx="1374340" cy="337032"/>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rot="16200000" flipH="1">
            <a:off x="6481758" y="2710021"/>
            <a:ext cx="900922" cy="1845831"/>
          </a:xfrm>
          <a:prstGeom prst="triangle">
            <a:avLst>
              <a:gd name="adj" fmla="val 52825"/>
            </a:avLst>
          </a:prstGeom>
          <a:gradFill flip="none" rotWithShape="1">
            <a:gsLst>
              <a:gs pos="0">
                <a:schemeClr val="bg1"/>
              </a:gs>
              <a:gs pos="100000">
                <a:schemeClr val="accent1">
                  <a:lumMod val="10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Oval 88"/>
          <p:cNvSpPr/>
          <p:nvPr/>
        </p:nvSpPr>
        <p:spPr>
          <a:xfrm>
            <a:off x="5524992" y="3177618"/>
            <a:ext cx="968625" cy="968625"/>
          </a:xfrm>
          <a:prstGeom prst="ellipse">
            <a:avLst/>
          </a:prstGeom>
          <a:solidFill>
            <a:schemeClr val="bg1"/>
          </a:solidFill>
          <a:ln w="2857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0" name="TextBox 89"/>
          <p:cNvSpPr txBox="1"/>
          <p:nvPr/>
        </p:nvSpPr>
        <p:spPr>
          <a:xfrm>
            <a:off x="4406769" y="2695019"/>
            <a:ext cx="138185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Work Structure</a:t>
            </a:r>
            <a:endParaRPr kumimoji="0" lang="en-CA" sz="1400" b="0" i="0" u="none" strike="noStrike" kern="0" cap="none" spc="0" normalizeH="0" baseline="0" noProof="0" dirty="0" smtClean="0">
              <a:ln>
                <a:noFill/>
              </a:ln>
              <a:solidFill>
                <a:prstClr val="black"/>
              </a:solidFill>
              <a:effectLst/>
              <a:uLnTx/>
              <a:uFillTx/>
            </a:endParaRPr>
          </a:p>
        </p:txBody>
      </p:sp>
      <p:grpSp>
        <p:nvGrpSpPr>
          <p:cNvPr id="91" name="Group 90"/>
          <p:cNvGrpSpPr/>
          <p:nvPr/>
        </p:nvGrpSpPr>
        <p:grpSpPr>
          <a:xfrm>
            <a:off x="6319171" y="2235103"/>
            <a:ext cx="742510" cy="762477"/>
            <a:chOff x="5894178" y="1099361"/>
            <a:chExt cx="847234" cy="870017"/>
          </a:xfrm>
          <a:solidFill>
            <a:schemeClr val="accent2"/>
          </a:solidFill>
        </p:grpSpPr>
        <p:grpSp>
          <p:nvGrpSpPr>
            <p:cNvPr id="92" name="Group 91"/>
            <p:cNvGrpSpPr/>
            <p:nvPr/>
          </p:nvGrpSpPr>
          <p:grpSpPr>
            <a:xfrm>
              <a:off x="6016695" y="1099361"/>
              <a:ext cx="582613" cy="550864"/>
              <a:chOff x="795338" y="4511674"/>
              <a:chExt cx="582613" cy="550864"/>
            </a:xfrm>
            <a:grpFill/>
          </p:grpSpPr>
          <p:sp>
            <p:nvSpPr>
              <p:cNvPr id="94" name="Freeform 657"/>
              <p:cNvSpPr>
                <a:spLocks noEditPoints="1"/>
              </p:cNvSpPr>
              <p:nvPr/>
            </p:nvSpPr>
            <p:spPr bwMode="auto">
              <a:xfrm>
                <a:off x="1028701" y="4511674"/>
                <a:ext cx="114300" cy="114300"/>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4"/>
                      <a:pt x="64" y="82"/>
                      <a:pt x="41" y="82"/>
                    </a:cubicBezTo>
                    <a:cubicBezTo>
                      <a:pt x="19" y="82"/>
                      <a:pt x="0" y="64"/>
                      <a:pt x="0" y="41"/>
                    </a:cubicBezTo>
                    <a:cubicBezTo>
                      <a:pt x="0" y="18"/>
                      <a:pt x="19" y="0"/>
                      <a:pt x="41" y="0"/>
                    </a:cubicBezTo>
                    <a:cubicBezTo>
                      <a:pt x="64" y="0"/>
                      <a:pt x="82" y="18"/>
                      <a:pt x="82" y="41"/>
                    </a:cubicBezTo>
                    <a:close/>
                    <a:moveTo>
                      <a:pt x="82" y="41"/>
                    </a:moveTo>
                    <a:cubicBezTo>
                      <a:pt x="82" y="41"/>
                      <a:pt x="82" y="41"/>
                      <a:pt x="82" y="41"/>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95" name="Freeform 658"/>
              <p:cNvSpPr>
                <a:spLocks noEditPoints="1"/>
              </p:cNvSpPr>
              <p:nvPr/>
            </p:nvSpPr>
            <p:spPr bwMode="auto">
              <a:xfrm>
                <a:off x="1203326" y="4552950"/>
                <a:ext cx="95250" cy="98425"/>
              </a:xfrm>
              <a:custGeom>
                <a:avLst/>
                <a:gdLst>
                  <a:gd name="T0" fmla="*/ 69 w 69"/>
                  <a:gd name="T1" fmla="*/ 35 h 70"/>
                  <a:gd name="T2" fmla="*/ 34 w 69"/>
                  <a:gd name="T3" fmla="*/ 70 h 70"/>
                  <a:gd name="T4" fmla="*/ 0 w 69"/>
                  <a:gd name="T5" fmla="*/ 35 h 70"/>
                  <a:gd name="T6" fmla="*/ 34 w 69"/>
                  <a:gd name="T7" fmla="*/ 0 h 70"/>
                  <a:gd name="T8" fmla="*/ 69 w 69"/>
                  <a:gd name="T9" fmla="*/ 35 h 70"/>
                  <a:gd name="T10" fmla="*/ 69 w 69"/>
                  <a:gd name="T11" fmla="*/ 35 h 70"/>
                  <a:gd name="T12" fmla="*/ 69 w 69"/>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69" h="70">
                    <a:moveTo>
                      <a:pt x="69" y="35"/>
                    </a:moveTo>
                    <a:cubicBezTo>
                      <a:pt x="69" y="54"/>
                      <a:pt x="53" y="70"/>
                      <a:pt x="34" y="70"/>
                    </a:cubicBezTo>
                    <a:cubicBezTo>
                      <a:pt x="15" y="70"/>
                      <a:pt x="0" y="54"/>
                      <a:pt x="0" y="35"/>
                    </a:cubicBezTo>
                    <a:cubicBezTo>
                      <a:pt x="0" y="16"/>
                      <a:pt x="15" y="0"/>
                      <a:pt x="34" y="0"/>
                    </a:cubicBezTo>
                    <a:cubicBezTo>
                      <a:pt x="53" y="0"/>
                      <a:pt x="69" y="16"/>
                      <a:pt x="69" y="35"/>
                    </a:cubicBezTo>
                    <a:close/>
                    <a:moveTo>
                      <a:pt x="69" y="35"/>
                    </a:moveTo>
                    <a:cubicBezTo>
                      <a:pt x="69" y="35"/>
                      <a:pt x="69" y="35"/>
                      <a:pt x="69" y="35"/>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96" name="Freeform 659"/>
              <p:cNvSpPr>
                <a:spLocks noEditPoints="1"/>
              </p:cNvSpPr>
              <p:nvPr/>
            </p:nvSpPr>
            <p:spPr bwMode="auto">
              <a:xfrm>
                <a:off x="795338" y="4629150"/>
                <a:ext cx="582613" cy="433388"/>
              </a:xfrm>
              <a:custGeom>
                <a:avLst/>
                <a:gdLst>
                  <a:gd name="T0" fmla="*/ 351 w 421"/>
                  <a:gd name="T1" fmla="*/ 23 h 312"/>
                  <a:gd name="T2" fmla="*/ 329 w 421"/>
                  <a:gd name="T3" fmla="*/ 26 h 312"/>
                  <a:gd name="T4" fmla="*/ 321 w 421"/>
                  <a:gd name="T5" fmla="*/ 18 h 312"/>
                  <a:gd name="T6" fmla="*/ 306 w 421"/>
                  <a:gd name="T7" fmla="*/ 24 h 312"/>
                  <a:gd name="T8" fmla="*/ 238 w 421"/>
                  <a:gd name="T9" fmla="*/ 8 h 312"/>
                  <a:gd name="T10" fmla="*/ 221 w 421"/>
                  <a:gd name="T11" fmla="*/ 0 h 312"/>
                  <a:gd name="T12" fmla="*/ 201 w 421"/>
                  <a:gd name="T13" fmla="*/ 0 h 312"/>
                  <a:gd name="T14" fmla="*/ 185 w 421"/>
                  <a:gd name="T15" fmla="*/ 7 h 312"/>
                  <a:gd name="T16" fmla="*/ 142 w 421"/>
                  <a:gd name="T17" fmla="*/ 46 h 312"/>
                  <a:gd name="T18" fmla="*/ 113 w 421"/>
                  <a:gd name="T19" fmla="*/ 23 h 312"/>
                  <a:gd name="T20" fmla="*/ 92 w 421"/>
                  <a:gd name="T21" fmla="*/ 26 h 312"/>
                  <a:gd name="T22" fmla="*/ 83 w 421"/>
                  <a:gd name="T23" fmla="*/ 18 h 312"/>
                  <a:gd name="T24" fmla="*/ 68 w 421"/>
                  <a:gd name="T25" fmla="*/ 24 h 312"/>
                  <a:gd name="T26" fmla="*/ 49 w 421"/>
                  <a:gd name="T27" fmla="*/ 143 h 312"/>
                  <a:gd name="T28" fmla="*/ 58 w 421"/>
                  <a:gd name="T29" fmla="*/ 140 h 312"/>
                  <a:gd name="T30" fmla="*/ 74 w 421"/>
                  <a:gd name="T31" fmla="*/ 281 h 312"/>
                  <a:gd name="T32" fmla="*/ 90 w 421"/>
                  <a:gd name="T33" fmla="*/ 155 h 312"/>
                  <a:gd name="T34" fmla="*/ 92 w 421"/>
                  <a:gd name="T35" fmla="*/ 155 h 312"/>
                  <a:gd name="T36" fmla="*/ 108 w 421"/>
                  <a:gd name="T37" fmla="*/ 281 h 312"/>
                  <a:gd name="T38" fmla="*/ 124 w 421"/>
                  <a:gd name="T39" fmla="*/ 139 h 312"/>
                  <a:gd name="T40" fmla="*/ 134 w 421"/>
                  <a:gd name="T41" fmla="*/ 143 h 312"/>
                  <a:gd name="T42" fmla="*/ 147 w 421"/>
                  <a:gd name="T43" fmla="*/ 140 h 312"/>
                  <a:gd name="T44" fmla="*/ 168 w 421"/>
                  <a:gd name="T45" fmla="*/ 147 h 312"/>
                  <a:gd name="T46" fmla="*/ 171 w 421"/>
                  <a:gd name="T47" fmla="*/ 293 h 312"/>
                  <a:gd name="T48" fmla="*/ 208 w 421"/>
                  <a:gd name="T49" fmla="*/ 293 h 312"/>
                  <a:gd name="T50" fmla="*/ 210 w 421"/>
                  <a:gd name="T51" fmla="*/ 163 h 312"/>
                  <a:gd name="T52" fmla="*/ 211 w 421"/>
                  <a:gd name="T53" fmla="*/ 293 h 312"/>
                  <a:gd name="T54" fmla="*/ 249 w 421"/>
                  <a:gd name="T55" fmla="*/ 293 h 312"/>
                  <a:gd name="T56" fmla="*/ 253 w 421"/>
                  <a:gd name="T57" fmla="*/ 147 h 312"/>
                  <a:gd name="T58" fmla="*/ 274 w 421"/>
                  <a:gd name="T59" fmla="*/ 140 h 312"/>
                  <a:gd name="T60" fmla="*/ 287 w 421"/>
                  <a:gd name="T61" fmla="*/ 143 h 312"/>
                  <a:gd name="T62" fmla="*/ 296 w 421"/>
                  <a:gd name="T63" fmla="*/ 140 h 312"/>
                  <a:gd name="T64" fmla="*/ 311 w 421"/>
                  <a:gd name="T65" fmla="*/ 281 h 312"/>
                  <a:gd name="T66" fmla="*/ 327 w 421"/>
                  <a:gd name="T67" fmla="*/ 155 h 312"/>
                  <a:gd name="T68" fmla="*/ 330 w 421"/>
                  <a:gd name="T69" fmla="*/ 155 h 312"/>
                  <a:gd name="T70" fmla="*/ 346 w 421"/>
                  <a:gd name="T71" fmla="*/ 281 h 312"/>
                  <a:gd name="T72" fmla="*/ 361 w 421"/>
                  <a:gd name="T73" fmla="*/ 139 h 312"/>
                  <a:gd name="T74" fmla="*/ 371 w 421"/>
                  <a:gd name="T75" fmla="*/ 143 h 312"/>
                  <a:gd name="T76" fmla="*/ 352 w 421"/>
                  <a:gd name="T77" fmla="*/ 24 h 312"/>
                  <a:gd name="T78" fmla="*/ 56 w 421"/>
                  <a:gd name="T79" fmla="*/ 71 h 312"/>
                  <a:gd name="T80" fmla="*/ 92 w 421"/>
                  <a:gd name="T81" fmla="*/ 95 h 312"/>
                  <a:gd name="T82" fmla="*/ 83 w 421"/>
                  <a:gd name="T83" fmla="*/ 84 h 312"/>
                  <a:gd name="T84" fmla="*/ 92 w 421"/>
                  <a:gd name="T85" fmla="*/ 28 h 312"/>
                  <a:gd name="T86" fmla="*/ 92 w 421"/>
                  <a:gd name="T87" fmla="*/ 95 h 312"/>
                  <a:gd name="T88" fmla="*/ 127 w 421"/>
                  <a:gd name="T89" fmla="*/ 71 h 312"/>
                  <a:gd name="T90" fmla="*/ 131 w 421"/>
                  <a:gd name="T91" fmla="*/ 97 h 312"/>
                  <a:gd name="T92" fmla="*/ 168 w 421"/>
                  <a:gd name="T93" fmla="*/ 112 h 312"/>
                  <a:gd name="T94" fmla="*/ 168 w 421"/>
                  <a:gd name="T95" fmla="*/ 112 h 312"/>
                  <a:gd name="T96" fmla="*/ 210 w 421"/>
                  <a:gd name="T97" fmla="*/ 92 h 312"/>
                  <a:gd name="T98" fmla="*/ 210 w 421"/>
                  <a:gd name="T99" fmla="*/ 12 h 312"/>
                  <a:gd name="T100" fmla="*/ 220 w 421"/>
                  <a:gd name="T101" fmla="*/ 78 h 312"/>
                  <a:gd name="T102" fmla="*/ 252 w 421"/>
                  <a:gd name="T103" fmla="*/ 112 h 312"/>
                  <a:gd name="T104" fmla="*/ 252 w 421"/>
                  <a:gd name="T105" fmla="*/ 112 h 312"/>
                  <a:gd name="T106" fmla="*/ 289 w 421"/>
                  <a:gd name="T107" fmla="*/ 97 h 312"/>
                  <a:gd name="T108" fmla="*/ 294 w 421"/>
                  <a:gd name="T109" fmla="*/ 71 h 312"/>
                  <a:gd name="T110" fmla="*/ 329 w 421"/>
                  <a:gd name="T111" fmla="*/ 95 h 312"/>
                  <a:gd name="T112" fmla="*/ 321 w 421"/>
                  <a:gd name="T113" fmla="*/ 84 h 312"/>
                  <a:gd name="T114" fmla="*/ 329 w 421"/>
                  <a:gd name="T115" fmla="*/ 28 h 312"/>
                  <a:gd name="T116" fmla="*/ 329 w 421"/>
                  <a:gd name="T117" fmla="*/ 95 h 312"/>
                  <a:gd name="T118" fmla="*/ 365 w 421"/>
                  <a:gd name="T119" fmla="*/ 71 h 312"/>
                  <a:gd name="T120" fmla="*/ 365 w 421"/>
                  <a:gd name="T121" fmla="*/ 1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312">
                    <a:moveTo>
                      <a:pt x="352" y="24"/>
                    </a:moveTo>
                    <a:cubicBezTo>
                      <a:pt x="352" y="24"/>
                      <a:pt x="351" y="24"/>
                      <a:pt x="351" y="23"/>
                    </a:cubicBezTo>
                    <a:cubicBezTo>
                      <a:pt x="347" y="21"/>
                      <a:pt x="342" y="19"/>
                      <a:pt x="338" y="18"/>
                    </a:cubicBezTo>
                    <a:cubicBezTo>
                      <a:pt x="329" y="26"/>
                      <a:pt x="329" y="26"/>
                      <a:pt x="329" y="26"/>
                    </a:cubicBezTo>
                    <a:cubicBezTo>
                      <a:pt x="321" y="18"/>
                      <a:pt x="321" y="18"/>
                      <a:pt x="321" y="18"/>
                    </a:cubicBezTo>
                    <a:cubicBezTo>
                      <a:pt x="321" y="18"/>
                      <a:pt x="321" y="18"/>
                      <a:pt x="321" y="18"/>
                    </a:cubicBezTo>
                    <a:cubicBezTo>
                      <a:pt x="316" y="19"/>
                      <a:pt x="312" y="21"/>
                      <a:pt x="308" y="23"/>
                    </a:cubicBezTo>
                    <a:cubicBezTo>
                      <a:pt x="307" y="24"/>
                      <a:pt x="307" y="24"/>
                      <a:pt x="306" y="24"/>
                    </a:cubicBezTo>
                    <a:cubicBezTo>
                      <a:pt x="300" y="28"/>
                      <a:pt x="289" y="35"/>
                      <a:pt x="279" y="46"/>
                    </a:cubicBezTo>
                    <a:cubicBezTo>
                      <a:pt x="267" y="26"/>
                      <a:pt x="247" y="14"/>
                      <a:pt x="238" y="8"/>
                    </a:cubicBezTo>
                    <a:cubicBezTo>
                      <a:pt x="237" y="8"/>
                      <a:pt x="236" y="7"/>
                      <a:pt x="236" y="7"/>
                    </a:cubicBezTo>
                    <a:cubicBezTo>
                      <a:pt x="231" y="4"/>
                      <a:pt x="226" y="2"/>
                      <a:pt x="221" y="0"/>
                    </a:cubicBezTo>
                    <a:cubicBezTo>
                      <a:pt x="210" y="11"/>
                      <a:pt x="210" y="11"/>
                      <a:pt x="210" y="11"/>
                    </a:cubicBezTo>
                    <a:cubicBezTo>
                      <a:pt x="201" y="0"/>
                      <a:pt x="201" y="0"/>
                      <a:pt x="201" y="0"/>
                    </a:cubicBezTo>
                    <a:cubicBezTo>
                      <a:pt x="201" y="0"/>
                      <a:pt x="200" y="0"/>
                      <a:pt x="200" y="0"/>
                    </a:cubicBezTo>
                    <a:cubicBezTo>
                      <a:pt x="195" y="2"/>
                      <a:pt x="190" y="4"/>
                      <a:pt x="185" y="7"/>
                    </a:cubicBezTo>
                    <a:cubicBezTo>
                      <a:pt x="185" y="7"/>
                      <a:pt x="184" y="8"/>
                      <a:pt x="183" y="8"/>
                    </a:cubicBezTo>
                    <a:cubicBezTo>
                      <a:pt x="173" y="14"/>
                      <a:pt x="154" y="26"/>
                      <a:pt x="142" y="46"/>
                    </a:cubicBezTo>
                    <a:cubicBezTo>
                      <a:pt x="132" y="35"/>
                      <a:pt x="121" y="28"/>
                      <a:pt x="115" y="24"/>
                    </a:cubicBezTo>
                    <a:cubicBezTo>
                      <a:pt x="114" y="24"/>
                      <a:pt x="113" y="24"/>
                      <a:pt x="113" y="23"/>
                    </a:cubicBezTo>
                    <a:cubicBezTo>
                      <a:pt x="109" y="21"/>
                      <a:pt x="105" y="19"/>
                      <a:pt x="100" y="18"/>
                    </a:cubicBezTo>
                    <a:cubicBezTo>
                      <a:pt x="92" y="26"/>
                      <a:pt x="92" y="26"/>
                      <a:pt x="92" y="26"/>
                    </a:cubicBezTo>
                    <a:cubicBezTo>
                      <a:pt x="83" y="18"/>
                      <a:pt x="83" y="18"/>
                      <a:pt x="83" y="18"/>
                    </a:cubicBezTo>
                    <a:cubicBezTo>
                      <a:pt x="83" y="18"/>
                      <a:pt x="83" y="18"/>
                      <a:pt x="83" y="18"/>
                    </a:cubicBezTo>
                    <a:cubicBezTo>
                      <a:pt x="79" y="19"/>
                      <a:pt x="74" y="21"/>
                      <a:pt x="70" y="23"/>
                    </a:cubicBezTo>
                    <a:cubicBezTo>
                      <a:pt x="70" y="24"/>
                      <a:pt x="69" y="24"/>
                      <a:pt x="68" y="24"/>
                    </a:cubicBezTo>
                    <a:cubicBezTo>
                      <a:pt x="51" y="35"/>
                      <a:pt x="0" y="66"/>
                      <a:pt x="38" y="136"/>
                    </a:cubicBezTo>
                    <a:cubicBezTo>
                      <a:pt x="40" y="141"/>
                      <a:pt x="45" y="143"/>
                      <a:pt x="49" y="143"/>
                    </a:cubicBezTo>
                    <a:cubicBezTo>
                      <a:pt x="52" y="143"/>
                      <a:pt x="54" y="143"/>
                      <a:pt x="56" y="141"/>
                    </a:cubicBezTo>
                    <a:cubicBezTo>
                      <a:pt x="57" y="141"/>
                      <a:pt x="57" y="141"/>
                      <a:pt x="58" y="140"/>
                    </a:cubicBezTo>
                    <a:cubicBezTo>
                      <a:pt x="58" y="265"/>
                      <a:pt x="58" y="265"/>
                      <a:pt x="58" y="265"/>
                    </a:cubicBezTo>
                    <a:cubicBezTo>
                      <a:pt x="58" y="274"/>
                      <a:pt x="65" y="281"/>
                      <a:pt x="74" y="281"/>
                    </a:cubicBezTo>
                    <a:cubicBezTo>
                      <a:pt x="83" y="281"/>
                      <a:pt x="90" y="274"/>
                      <a:pt x="90" y="265"/>
                    </a:cubicBezTo>
                    <a:cubicBezTo>
                      <a:pt x="90" y="155"/>
                      <a:pt x="90" y="155"/>
                      <a:pt x="90" y="155"/>
                    </a:cubicBezTo>
                    <a:cubicBezTo>
                      <a:pt x="90" y="155"/>
                      <a:pt x="91" y="155"/>
                      <a:pt x="92" y="155"/>
                    </a:cubicBezTo>
                    <a:cubicBezTo>
                      <a:pt x="92" y="155"/>
                      <a:pt x="92" y="155"/>
                      <a:pt x="92" y="155"/>
                    </a:cubicBezTo>
                    <a:cubicBezTo>
                      <a:pt x="92" y="265"/>
                      <a:pt x="92" y="265"/>
                      <a:pt x="92" y="265"/>
                    </a:cubicBezTo>
                    <a:cubicBezTo>
                      <a:pt x="92" y="274"/>
                      <a:pt x="99" y="281"/>
                      <a:pt x="108" y="281"/>
                    </a:cubicBezTo>
                    <a:cubicBezTo>
                      <a:pt x="117" y="281"/>
                      <a:pt x="124" y="274"/>
                      <a:pt x="124" y="265"/>
                    </a:cubicBezTo>
                    <a:cubicBezTo>
                      <a:pt x="124" y="139"/>
                      <a:pt x="124" y="139"/>
                      <a:pt x="124" y="139"/>
                    </a:cubicBezTo>
                    <a:cubicBezTo>
                      <a:pt x="125" y="140"/>
                      <a:pt x="126" y="141"/>
                      <a:pt x="127" y="141"/>
                    </a:cubicBezTo>
                    <a:cubicBezTo>
                      <a:pt x="129" y="143"/>
                      <a:pt x="131" y="143"/>
                      <a:pt x="134" y="143"/>
                    </a:cubicBezTo>
                    <a:cubicBezTo>
                      <a:pt x="138" y="143"/>
                      <a:pt x="142" y="141"/>
                      <a:pt x="145" y="137"/>
                    </a:cubicBezTo>
                    <a:cubicBezTo>
                      <a:pt x="145" y="138"/>
                      <a:pt x="146" y="139"/>
                      <a:pt x="147" y="140"/>
                    </a:cubicBezTo>
                    <a:cubicBezTo>
                      <a:pt x="150" y="146"/>
                      <a:pt x="155" y="149"/>
                      <a:pt x="161" y="149"/>
                    </a:cubicBezTo>
                    <a:cubicBezTo>
                      <a:pt x="163" y="149"/>
                      <a:pt x="166" y="148"/>
                      <a:pt x="168" y="147"/>
                    </a:cubicBezTo>
                    <a:cubicBezTo>
                      <a:pt x="169" y="146"/>
                      <a:pt x="170" y="146"/>
                      <a:pt x="171" y="145"/>
                    </a:cubicBezTo>
                    <a:cubicBezTo>
                      <a:pt x="171" y="293"/>
                      <a:pt x="171" y="293"/>
                      <a:pt x="171" y="293"/>
                    </a:cubicBezTo>
                    <a:cubicBezTo>
                      <a:pt x="171" y="304"/>
                      <a:pt x="179" y="312"/>
                      <a:pt x="189" y="312"/>
                    </a:cubicBezTo>
                    <a:cubicBezTo>
                      <a:pt x="200" y="312"/>
                      <a:pt x="208" y="304"/>
                      <a:pt x="208" y="293"/>
                    </a:cubicBezTo>
                    <a:cubicBezTo>
                      <a:pt x="208" y="163"/>
                      <a:pt x="208" y="163"/>
                      <a:pt x="208" y="163"/>
                    </a:cubicBezTo>
                    <a:cubicBezTo>
                      <a:pt x="209" y="163"/>
                      <a:pt x="210" y="163"/>
                      <a:pt x="210" y="163"/>
                    </a:cubicBezTo>
                    <a:cubicBezTo>
                      <a:pt x="211" y="163"/>
                      <a:pt x="211" y="163"/>
                      <a:pt x="211" y="163"/>
                    </a:cubicBezTo>
                    <a:cubicBezTo>
                      <a:pt x="211" y="293"/>
                      <a:pt x="211" y="293"/>
                      <a:pt x="211" y="293"/>
                    </a:cubicBezTo>
                    <a:cubicBezTo>
                      <a:pt x="211" y="304"/>
                      <a:pt x="219" y="312"/>
                      <a:pt x="230" y="312"/>
                    </a:cubicBezTo>
                    <a:cubicBezTo>
                      <a:pt x="240" y="312"/>
                      <a:pt x="249" y="304"/>
                      <a:pt x="249" y="293"/>
                    </a:cubicBezTo>
                    <a:cubicBezTo>
                      <a:pt x="249" y="144"/>
                      <a:pt x="249" y="144"/>
                      <a:pt x="249" y="144"/>
                    </a:cubicBezTo>
                    <a:cubicBezTo>
                      <a:pt x="250" y="145"/>
                      <a:pt x="251" y="146"/>
                      <a:pt x="253" y="147"/>
                    </a:cubicBezTo>
                    <a:cubicBezTo>
                      <a:pt x="255" y="148"/>
                      <a:pt x="258" y="149"/>
                      <a:pt x="260" y="149"/>
                    </a:cubicBezTo>
                    <a:cubicBezTo>
                      <a:pt x="266" y="149"/>
                      <a:pt x="271" y="146"/>
                      <a:pt x="274" y="140"/>
                    </a:cubicBezTo>
                    <a:cubicBezTo>
                      <a:pt x="275" y="139"/>
                      <a:pt x="275" y="138"/>
                      <a:pt x="276" y="137"/>
                    </a:cubicBezTo>
                    <a:cubicBezTo>
                      <a:pt x="278" y="141"/>
                      <a:pt x="283" y="143"/>
                      <a:pt x="287" y="143"/>
                    </a:cubicBezTo>
                    <a:cubicBezTo>
                      <a:pt x="289" y="143"/>
                      <a:pt x="292" y="143"/>
                      <a:pt x="294" y="141"/>
                    </a:cubicBezTo>
                    <a:cubicBezTo>
                      <a:pt x="294" y="141"/>
                      <a:pt x="295" y="141"/>
                      <a:pt x="296" y="140"/>
                    </a:cubicBezTo>
                    <a:cubicBezTo>
                      <a:pt x="296" y="265"/>
                      <a:pt x="296" y="265"/>
                      <a:pt x="296" y="265"/>
                    </a:cubicBezTo>
                    <a:cubicBezTo>
                      <a:pt x="296" y="274"/>
                      <a:pt x="303" y="281"/>
                      <a:pt x="311" y="281"/>
                    </a:cubicBezTo>
                    <a:cubicBezTo>
                      <a:pt x="320" y="281"/>
                      <a:pt x="327" y="274"/>
                      <a:pt x="327" y="265"/>
                    </a:cubicBezTo>
                    <a:cubicBezTo>
                      <a:pt x="327" y="155"/>
                      <a:pt x="327" y="155"/>
                      <a:pt x="327" y="155"/>
                    </a:cubicBezTo>
                    <a:cubicBezTo>
                      <a:pt x="328" y="155"/>
                      <a:pt x="329" y="155"/>
                      <a:pt x="329" y="155"/>
                    </a:cubicBezTo>
                    <a:cubicBezTo>
                      <a:pt x="329" y="155"/>
                      <a:pt x="330" y="155"/>
                      <a:pt x="330" y="155"/>
                    </a:cubicBezTo>
                    <a:cubicBezTo>
                      <a:pt x="330" y="265"/>
                      <a:pt x="330" y="265"/>
                      <a:pt x="330" y="265"/>
                    </a:cubicBezTo>
                    <a:cubicBezTo>
                      <a:pt x="330" y="274"/>
                      <a:pt x="337" y="281"/>
                      <a:pt x="346" y="281"/>
                    </a:cubicBezTo>
                    <a:cubicBezTo>
                      <a:pt x="354" y="281"/>
                      <a:pt x="361" y="274"/>
                      <a:pt x="361" y="265"/>
                    </a:cubicBezTo>
                    <a:cubicBezTo>
                      <a:pt x="361" y="139"/>
                      <a:pt x="361" y="139"/>
                      <a:pt x="361" y="139"/>
                    </a:cubicBezTo>
                    <a:cubicBezTo>
                      <a:pt x="362" y="140"/>
                      <a:pt x="364" y="141"/>
                      <a:pt x="365" y="141"/>
                    </a:cubicBezTo>
                    <a:cubicBezTo>
                      <a:pt x="367" y="143"/>
                      <a:pt x="369" y="143"/>
                      <a:pt x="371" y="143"/>
                    </a:cubicBezTo>
                    <a:cubicBezTo>
                      <a:pt x="376" y="143"/>
                      <a:pt x="381" y="141"/>
                      <a:pt x="383" y="136"/>
                    </a:cubicBezTo>
                    <a:cubicBezTo>
                      <a:pt x="421" y="66"/>
                      <a:pt x="369" y="35"/>
                      <a:pt x="352" y="24"/>
                    </a:cubicBezTo>
                    <a:close/>
                    <a:moveTo>
                      <a:pt x="56" y="112"/>
                    </a:moveTo>
                    <a:cubicBezTo>
                      <a:pt x="49" y="94"/>
                      <a:pt x="50" y="81"/>
                      <a:pt x="56" y="71"/>
                    </a:cubicBezTo>
                    <a:lnTo>
                      <a:pt x="56" y="112"/>
                    </a:lnTo>
                    <a:close/>
                    <a:moveTo>
                      <a:pt x="92" y="95"/>
                    </a:moveTo>
                    <a:cubicBezTo>
                      <a:pt x="91" y="95"/>
                      <a:pt x="91" y="95"/>
                      <a:pt x="91" y="95"/>
                    </a:cubicBezTo>
                    <a:cubicBezTo>
                      <a:pt x="83" y="84"/>
                      <a:pt x="83" y="84"/>
                      <a:pt x="83" y="84"/>
                    </a:cubicBezTo>
                    <a:cubicBezTo>
                      <a:pt x="91" y="28"/>
                      <a:pt x="91" y="28"/>
                      <a:pt x="91" y="28"/>
                    </a:cubicBezTo>
                    <a:cubicBezTo>
                      <a:pt x="92" y="28"/>
                      <a:pt x="92" y="28"/>
                      <a:pt x="92" y="28"/>
                    </a:cubicBezTo>
                    <a:cubicBezTo>
                      <a:pt x="100" y="84"/>
                      <a:pt x="100" y="84"/>
                      <a:pt x="100" y="84"/>
                    </a:cubicBezTo>
                    <a:lnTo>
                      <a:pt x="92" y="95"/>
                    </a:lnTo>
                    <a:close/>
                    <a:moveTo>
                      <a:pt x="127" y="112"/>
                    </a:moveTo>
                    <a:cubicBezTo>
                      <a:pt x="127" y="71"/>
                      <a:pt x="127" y="71"/>
                      <a:pt x="127" y="71"/>
                    </a:cubicBezTo>
                    <a:cubicBezTo>
                      <a:pt x="129" y="74"/>
                      <a:pt x="130" y="77"/>
                      <a:pt x="131" y="80"/>
                    </a:cubicBezTo>
                    <a:cubicBezTo>
                      <a:pt x="130" y="85"/>
                      <a:pt x="131" y="91"/>
                      <a:pt x="131" y="97"/>
                    </a:cubicBezTo>
                    <a:cubicBezTo>
                      <a:pt x="131" y="102"/>
                      <a:pt x="129" y="107"/>
                      <a:pt x="127" y="112"/>
                    </a:cubicBezTo>
                    <a:close/>
                    <a:moveTo>
                      <a:pt x="168" y="112"/>
                    </a:moveTo>
                    <a:cubicBezTo>
                      <a:pt x="160" y="91"/>
                      <a:pt x="162" y="75"/>
                      <a:pt x="168" y="63"/>
                    </a:cubicBezTo>
                    <a:lnTo>
                      <a:pt x="168" y="112"/>
                    </a:lnTo>
                    <a:close/>
                    <a:moveTo>
                      <a:pt x="211" y="92"/>
                    </a:moveTo>
                    <a:cubicBezTo>
                      <a:pt x="210" y="92"/>
                      <a:pt x="210" y="92"/>
                      <a:pt x="210" y="92"/>
                    </a:cubicBezTo>
                    <a:cubicBezTo>
                      <a:pt x="200" y="78"/>
                      <a:pt x="200" y="78"/>
                      <a:pt x="200" y="78"/>
                    </a:cubicBezTo>
                    <a:cubicBezTo>
                      <a:pt x="210" y="12"/>
                      <a:pt x="210" y="12"/>
                      <a:pt x="210" y="12"/>
                    </a:cubicBezTo>
                    <a:cubicBezTo>
                      <a:pt x="211" y="12"/>
                      <a:pt x="211" y="12"/>
                      <a:pt x="211" y="12"/>
                    </a:cubicBezTo>
                    <a:cubicBezTo>
                      <a:pt x="220" y="78"/>
                      <a:pt x="220" y="78"/>
                      <a:pt x="220" y="78"/>
                    </a:cubicBezTo>
                    <a:lnTo>
                      <a:pt x="211" y="92"/>
                    </a:lnTo>
                    <a:close/>
                    <a:moveTo>
                      <a:pt x="252" y="112"/>
                    </a:moveTo>
                    <a:cubicBezTo>
                      <a:pt x="252" y="63"/>
                      <a:pt x="252" y="63"/>
                      <a:pt x="252" y="63"/>
                    </a:cubicBezTo>
                    <a:cubicBezTo>
                      <a:pt x="259" y="75"/>
                      <a:pt x="261" y="91"/>
                      <a:pt x="252" y="112"/>
                    </a:cubicBezTo>
                    <a:close/>
                    <a:moveTo>
                      <a:pt x="294" y="112"/>
                    </a:moveTo>
                    <a:cubicBezTo>
                      <a:pt x="292" y="107"/>
                      <a:pt x="290" y="102"/>
                      <a:pt x="289" y="97"/>
                    </a:cubicBezTo>
                    <a:cubicBezTo>
                      <a:pt x="290" y="91"/>
                      <a:pt x="290" y="85"/>
                      <a:pt x="290" y="80"/>
                    </a:cubicBezTo>
                    <a:cubicBezTo>
                      <a:pt x="291" y="77"/>
                      <a:pt x="292" y="74"/>
                      <a:pt x="294" y="71"/>
                    </a:cubicBezTo>
                    <a:lnTo>
                      <a:pt x="294" y="112"/>
                    </a:lnTo>
                    <a:close/>
                    <a:moveTo>
                      <a:pt x="329" y="95"/>
                    </a:moveTo>
                    <a:cubicBezTo>
                      <a:pt x="329" y="95"/>
                      <a:pt x="329" y="95"/>
                      <a:pt x="329" y="95"/>
                    </a:cubicBezTo>
                    <a:cubicBezTo>
                      <a:pt x="321" y="84"/>
                      <a:pt x="321" y="84"/>
                      <a:pt x="321" y="84"/>
                    </a:cubicBezTo>
                    <a:cubicBezTo>
                      <a:pt x="329" y="28"/>
                      <a:pt x="329" y="28"/>
                      <a:pt x="329" y="28"/>
                    </a:cubicBezTo>
                    <a:cubicBezTo>
                      <a:pt x="329" y="28"/>
                      <a:pt x="329" y="28"/>
                      <a:pt x="329" y="28"/>
                    </a:cubicBezTo>
                    <a:cubicBezTo>
                      <a:pt x="338" y="84"/>
                      <a:pt x="338" y="84"/>
                      <a:pt x="338" y="84"/>
                    </a:cubicBezTo>
                    <a:lnTo>
                      <a:pt x="329" y="95"/>
                    </a:lnTo>
                    <a:close/>
                    <a:moveTo>
                      <a:pt x="365" y="112"/>
                    </a:moveTo>
                    <a:cubicBezTo>
                      <a:pt x="365" y="71"/>
                      <a:pt x="365" y="71"/>
                      <a:pt x="365" y="71"/>
                    </a:cubicBezTo>
                    <a:cubicBezTo>
                      <a:pt x="371" y="81"/>
                      <a:pt x="372" y="94"/>
                      <a:pt x="365" y="112"/>
                    </a:cubicBezTo>
                    <a:close/>
                    <a:moveTo>
                      <a:pt x="365" y="112"/>
                    </a:moveTo>
                    <a:cubicBezTo>
                      <a:pt x="365" y="112"/>
                      <a:pt x="365" y="112"/>
                      <a:pt x="365" y="112"/>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97" name="Freeform 660"/>
              <p:cNvSpPr>
                <a:spLocks noEditPoints="1"/>
              </p:cNvSpPr>
              <p:nvPr/>
            </p:nvSpPr>
            <p:spPr bwMode="auto">
              <a:xfrm>
                <a:off x="874713" y="4552950"/>
                <a:ext cx="95250" cy="98425"/>
              </a:xfrm>
              <a:custGeom>
                <a:avLst/>
                <a:gdLst>
                  <a:gd name="T0" fmla="*/ 69 w 69"/>
                  <a:gd name="T1" fmla="*/ 35 h 70"/>
                  <a:gd name="T2" fmla="*/ 35 w 69"/>
                  <a:gd name="T3" fmla="*/ 70 h 70"/>
                  <a:gd name="T4" fmla="*/ 0 w 69"/>
                  <a:gd name="T5" fmla="*/ 35 h 70"/>
                  <a:gd name="T6" fmla="*/ 35 w 69"/>
                  <a:gd name="T7" fmla="*/ 0 h 70"/>
                  <a:gd name="T8" fmla="*/ 69 w 69"/>
                  <a:gd name="T9" fmla="*/ 35 h 70"/>
                  <a:gd name="T10" fmla="*/ 69 w 69"/>
                  <a:gd name="T11" fmla="*/ 35 h 70"/>
                  <a:gd name="T12" fmla="*/ 69 w 69"/>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69" h="70">
                    <a:moveTo>
                      <a:pt x="69" y="35"/>
                    </a:moveTo>
                    <a:cubicBezTo>
                      <a:pt x="69" y="54"/>
                      <a:pt x="54" y="70"/>
                      <a:pt x="35" y="70"/>
                    </a:cubicBezTo>
                    <a:cubicBezTo>
                      <a:pt x="15" y="70"/>
                      <a:pt x="0" y="54"/>
                      <a:pt x="0" y="35"/>
                    </a:cubicBezTo>
                    <a:cubicBezTo>
                      <a:pt x="0" y="16"/>
                      <a:pt x="15" y="0"/>
                      <a:pt x="35" y="0"/>
                    </a:cubicBezTo>
                    <a:cubicBezTo>
                      <a:pt x="54" y="0"/>
                      <a:pt x="69" y="16"/>
                      <a:pt x="69" y="35"/>
                    </a:cubicBezTo>
                    <a:close/>
                    <a:moveTo>
                      <a:pt x="69" y="35"/>
                    </a:moveTo>
                    <a:cubicBezTo>
                      <a:pt x="69" y="35"/>
                      <a:pt x="69" y="35"/>
                      <a:pt x="69" y="35"/>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sp>
          <p:nvSpPr>
            <p:cNvPr id="93" name="TextBox 92"/>
            <p:cNvSpPr txBox="1"/>
            <p:nvPr/>
          </p:nvSpPr>
          <p:spPr>
            <a:xfrm>
              <a:off x="5894178" y="1618192"/>
              <a:ext cx="847234" cy="3511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People</a:t>
              </a:r>
              <a:endParaRPr kumimoji="0" lang="en-CA" sz="1400" b="0" i="0" u="none" strike="noStrike" kern="0" cap="none" spc="0" normalizeH="0" baseline="0" noProof="0" dirty="0" smtClean="0">
                <a:ln>
                  <a:noFill/>
                </a:ln>
                <a:solidFill>
                  <a:prstClr val="black"/>
                </a:solidFill>
                <a:effectLst/>
                <a:uLnTx/>
                <a:uFillTx/>
              </a:endParaRPr>
            </a:p>
          </p:txBody>
        </p:sp>
      </p:grpSp>
      <p:sp>
        <p:nvSpPr>
          <p:cNvPr id="98" name="TextBox 97"/>
          <p:cNvSpPr txBox="1"/>
          <p:nvPr/>
        </p:nvSpPr>
        <p:spPr>
          <a:xfrm>
            <a:off x="7055322" y="3547904"/>
            <a:ext cx="575799"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Value</a:t>
            </a:r>
            <a:endParaRPr kumimoji="0" lang="en-CA" sz="1200" b="0" i="0" u="none" strike="noStrike" kern="0" cap="none" spc="0" normalizeH="0" baseline="0" noProof="0" dirty="0" smtClean="0">
              <a:ln>
                <a:noFill/>
              </a:ln>
              <a:solidFill>
                <a:prstClr val="black"/>
              </a:solidFill>
              <a:effectLst/>
              <a:uLnTx/>
              <a:uFillTx/>
            </a:endParaRPr>
          </a:p>
        </p:txBody>
      </p:sp>
      <p:sp>
        <p:nvSpPr>
          <p:cNvPr id="99" name="TextBox 98"/>
          <p:cNvSpPr txBox="1"/>
          <p:nvPr/>
        </p:nvSpPr>
        <p:spPr>
          <a:xfrm rot="5400000">
            <a:off x="7511554" y="3500863"/>
            <a:ext cx="81945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rPr>
              <a:t>Outputs</a:t>
            </a:r>
            <a:endParaRPr kumimoji="0" lang="en-CA" sz="1400" b="0" i="1" u="none" strike="noStrike" kern="0" cap="none" spc="0" normalizeH="0" baseline="0" noProof="0" dirty="0" smtClean="0">
              <a:ln>
                <a:noFill/>
              </a:ln>
              <a:solidFill>
                <a:prstClr val="black"/>
              </a:solidFill>
              <a:effectLst/>
              <a:uLnTx/>
              <a:uFillTx/>
            </a:endParaRPr>
          </a:p>
        </p:txBody>
      </p:sp>
      <p:sp>
        <p:nvSpPr>
          <p:cNvPr id="100" name="TextBox 99"/>
          <p:cNvSpPr txBox="1"/>
          <p:nvPr/>
        </p:nvSpPr>
        <p:spPr>
          <a:xfrm rot="16200000">
            <a:off x="3748642" y="3500862"/>
            <a:ext cx="6815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rPr>
              <a:t>Inputs</a:t>
            </a:r>
            <a:endParaRPr kumimoji="0" lang="en-CA" sz="1400" b="0" i="1" u="none" strike="noStrike" kern="0" cap="none" spc="0" normalizeH="0" baseline="0" noProof="0" dirty="0" smtClean="0">
              <a:ln>
                <a:noFill/>
              </a:ln>
              <a:solidFill>
                <a:prstClr val="black"/>
              </a:solidFill>
              <a:effectLst/>
              <a:uLnTx/>
              <a:uFillTx/>
            </a:endParaRPr>
          </a:p>
        </p:txBody>
      </p:sp>
      <p:sp>
        <p:nvSpPr>
          <p:cNvPr id="101" name="TextBox 100"/>
          <p:cNvSpPr txBox="1"/>
          <p:nvPr/>
        </p:nvSpPr>
        <p:spPr>
          <a:xfrm>
            <a:off x="4190038" y="3547904"/>
            <a:ext cx="1063112"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Expectations</a:t>
            </a:r>
            <a:endParaRPr kumimoji="0" lang="en-CA" sz="1200" b="0" i="0" u="none" strike="noStrike" kern="0" cap="none" spc="0" normalizeH="0" baseline="0" noProof="0" dirty="0" smtClean="0">
              <a:ln>
                <a:noFill/>
              </a:ln>
              <a:solidFill>
                <a:prstClr val="black"/>
              </a:solidFill>
              <a:effectLst/>
              <a:uLnTx/>
              <a:uFillTx/>
            </a:endParaRPr>
          </a:p>
        </p:txBody>
      </p:sp>
      <p:sp>
        <p:nvSpPr>
          <p:cNvPr id="103" name="TextBox 102"/>
          <p:cNvSpPr txBox="1"/>
          <p:nvPr/>
        </p:nvSpPr>
        <p:spPr>
          <a:xfrm>
            <a:off x="5811974" y="222246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a:t>
            </a:r>
            <a:endParaRPr kumimoji="0" lang="en-CA" sz="2800" b="0" i="0" u="none" strike="noStrike" kern="0" cap="none" spc="0" normalizeH="0" baseline="0" noProof="0" dirty="0" smtClean="0">
              <a:ln>
                <a:noFill/>
              </a:ln>
              <a:solidFill>
                <a:prstClr val="black"/>
              </a:solidFill>
              <a:effectLst/>
              <a:uLnTx/>
              <a:uFillTx/>
            </a:endParaRPr>
          </a:p>
        </p:txBody>
      </p:sp>
      <p:sp>
        <p:nvSpPr>
          <p:cNvPr id="104" name="Down Arrow 103"/>
          <p:cNvSpPr/>
          <p:nvPr/>
        </p:nvSpPr>
        <p:spPr>
          <a:xfrm>
            <a:off x="5875426" y="2873766"/>
            <a:ext cx="267756" cy="194254"/>
          </a:xfrm>
          <a:prstGeom prst="downArrow">
            <a:avLst/>
          </a:prstGeom>
          <a:solidFill>
            <a:sysClr val="windowText" lastClr="000000"/>
          </a:solid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05" name="Group 104"/>
          <p:cNvGrpSpPr/>
          <p:nvPr/>
        </p:nvGrpSpPr>
        <p:grpSpPr>
          <a:xfrm>
            <a:off x="4762996" y="2244926"/>
            <a:ext cx="736497" cy="430303"/>
            <a:chOff x="4591861" y="1410408"/>
            <a:chExt cx="687247" cy="390525"/>
          </a:xfrm>
          <a:solidFill>
            <a:schemeClr val="accent4"/>
          </a:solidFill>
        </p:grpSpPr>
        <p:sp>
          <p:nvSpPr>
            <p:cNvPr id="106" name="Freeform 471"/>
            <p:cNvSpPr>
              <a:spLocks noEditPoints="1"/>
            </p:cNvSpPr>
            <p:nvPr/>
          </p:nvSpPr>
          <p:spPr bwMode="auto">
            <a:xfrm>
              <a:off x="5114008" y="1410408"/>
              <a:ext cx="165100" cy="390525"/>
            </a:xfrm>
            <a:custGeom>
              <a:avLst/>
              <a:gdLst>
                <a:gd name="T0" fmla="*/ 23 w 30"/>
                <a:gd name="T1" fmla="*/ 37 h 71"/>
                <a:gd name="T2" fmla="*/ 26 w 30"/>
                <a:gd name="T3" fmla="*/ 39 h 71"/>
                <a:gd name="T4" fmla="*/ 30 w 30"/>
                <a:gd name="T5" fmla="*/ 35 h 71"/>
                <a:gd name="T6" fmla="*/ 26 w 30"/>
                <a:gd name="T7" fmla="*/ 32 h 71"/>
                <a:gd name="T8" fmla="*/ 23 w 30"/>
                <a:gd name="T9" fmla="*/ 34 h 71"/>
                <a:gd name="T10" fmla="*/ 10 w 30"/>
                <a:gd name="T11" fmla="*/ 34 h 71"/>
                <a:gd name="T12" fmla="*/ 10 w 30"/>
                <a:gd name="T13" fmla="*/ 4 h 71"/>
                <a:gd name="T14" fmla="*/ 23 w 30"/>
                <a:gd name="T15" fmla="*/ 4 h 71"/>
                <a:gd name="T16" fmla="*/ 26 w 30"/>
                <a:gd name="T17" fmla="*/ 7 h 71"/>
                <a:gd name="T18" fmla="*/ 30 w 30"/>
                <a:gd name="T19" fmla="*/ 3 h 71"/>
                <a:gd name="T20" fmla="*/ 26 w 30"/>
                <a:gd name="T21" fmla="*/ 0 h 71"/>
                <a:gd name="T22" fmla="*/ 23 w 30"/>
                <a:gd name="T23" fmla="*/ 2 h 71"/>
                <a:gd name="T24" fmla="*/ 9 w 30"/>
                <a:gd name="T25" fmla="*/ 2 h 71"/>
                <a:gd name="T26" fmla="*/ 8 w 30"/>
                <a:gd name="T27" fmla="*/ 3 h 71"/>
                <a:gd name="T28" fmla="*/ 8 w 30"/>
                <a:gd name="T29" fmla="*/ 34 h 71"/>
                <a:gd name="T30" fmla="*/ 1 w 30"/>
                <a:gd name="T31" fmla="*/ 34 h 71"/>
                <a:gd name="T32" fmla="*/ 0 w 30"/>
                <a:gd name="T33" fmla="*/ 35 h 71"/>
                <a:gd name="T34" fmla="*/ 1 w 30"/>
                <a:gd name="T35" fmla="*/ 37 h 71"/>
                <a:gd name="T36" fmla="*/ 8 w 30"/>
                <a:gd name="T37" fmla="*/ 37 h 71"/>
                <a:gd name="T38" fmla="*/ 8 w 30"/>
                <a:gd name="T39" fmla="*/ 68 h 71"/>
                <a:gd name="T40" fmla="*/ 9 w 30"/>
                <a:gd name="T41" fmla="*/ 69 h 71"/>
                <a:gd name="T42" fmla="*/ 23 w 30"/>
                <a:gd name="T43" fmla="*/ 69 h 71"/>
                <a:gd name="T44" fmla="*/ 26 w 30"/>
                <a:gd name="T45" fmla="*/ 71 h 71"/>
                <a:gd name="T46" fmla="*/ 30 w 30"/>
                <a:gd name="T47" fmla="*/ 67 h 71"/>
                <a:gd name="T48" fmla="*/ 26 w 30"/>
                <a:gd name="T49" fmla="*/ 64 h 71"/>
                <a:gd name="T50" fmla="*/ 23 w 30"/>
                <a:gd name="T51" fmla="*/ 66 h 71"/>
                <a:gd name="T52" fmla="*/ 10 w 30"/>
                <a:gd name="T53" fmla="*/ 66 h 71"/>
                <a:gd name="T54" fmla="*/ 10 w 30"/>
                <a:gd name="T55" fmla="*/ 37 h 71"/>
                <a:gd name="T56" fmla="*/ 23 w 30"/>
                <a:gd name="T57" fmla="*/ 37 h 71"/>
                <a:gd name="T58" fmla="*/ 23 w 30"/>
                <a:gd name="T59" fmla="*/ 37 h 71"/>
                <a:gd name="T60" fmla="*/ 23 w 30"/>
                <a:gd name="T61"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71">
                  <a:moveTo>
                    <a:pt x="23" y="37"/>
                  </a:moveTo>
                  <a:cubicBezTo>
                    <a:pt x="24" y="38"/>
                    <a:pt x="25" y="39"/>
                    <a:pt x="26" y="39"/>
                  </a:cubicBezTo>
                  <a:cubicBezTo>
                    <a:pt x="28" y="39"/>
                    <a:pt x="30" y="37"/>
                    <a:pt x="30" y="35"/>
                  </a:cubicBezTo>
                  <a:cubicBezTo>
                    <a:pt x="30" y="34"/>
                    <a:pt x="28" y="32"/>
                    <a:pt x="26" y="32"/>
                  </a:cubicBezTo>
                  <a:cubicBezTo>
                    <a:pt x="25" y="32"/>
                    <a:pt x="24" y="33"/>
                    <a:pt x="23" y="34"/>
                  </a:cubicBezTo>
                  <a:cubicBezTo>
                    <a:pt x="10" y="34"/>
                    <a:pt x="10" y="34"/>
                    <a:pt x="10" y="34"/>
                  </a:cubicBezTo>
                  <a:cubicBezTo>
                    <a:pt x="10" y="4"/>
                    <a:pt x="10" y="4"/>
                    <a:pt x="10" y="4"/>
                  </a:cubicBezTo>
                  <a:cubicBezTo>
                    <a:pt x="23" y="4"/>
                    <a:pt x="23" y="4"/>
                    <a:pt x="23" y="4"/>
                  </a:cubicBezTo>
                  <a:cubicBezTo>
                    <a:pt x="24" y="6"/>
                    <a:pt x="25" y="7"/>
                    <a:pt x="26" y="7"/>
                  </a:cubicBezTo>
                  <a:cubicBezTo>
                    <a:pt x="28" y="7"/>
                    <a:pt x="30" y="5"/>
                    <a:pt x="30" y="3"/>
                  </a:cubicBezTo>
                  <a:cubicBezTo>
                    <a:pt x="30" y="2"/>
                    <a:pt x="28" y="0"/>
                    <a:pt x="26" y="0"/>
                  </a:cubicBezTo>
                  <a:cubicBezTo>
                    <a:pt x="25" y="0"/>
                    <a:pt x="24" y="1"/>
                    <a:pt x="23" y="2"/>
                  </a:cubicBezTo>
                  <a:cubicBezTo>
                    <a:pt x="9" y="2"/>
                    <a:pt x="9" y="2"/>
                    <a:pt x="9" y="2"/>
                  </a:cubicBezTo>
                  <a:cubicBezTo>
                    <a:pt x="8" y="2"/>
                    <a:pt x="8" y="3"/>
                    <a:pt x="8" y="3"/>
                  </a:cubicBezTo>
                  <a:cubicBezTo>
                    <a:pt x="8" y="34"/>
                    <a:pt x="8" y="34"/>
                    <a:pt x="8" y="34"/>
                  </a:cubicBezTo>
                  <a:cubicBezTo>
                    <a:pt x="1" y="34"/>
                    <a:pt x="1" y="34"/>
                    <a:pt x="1" y="34"/>
                  </a:cubicBezTo>
                  <a:cubicBezTo>
                    <a:pt x="0" y="34"/>
                    <a:pt x="0" y="35"/>
                    <a:pt x="0" y="35"/>
                  </a:cubicBezTo>
                  <a:cubicBezTo>
                    <a:pt x="0" y="36"/>
                    <a:pt x="0" y="37"/>
                    <a:pt x="1" y="37"/>
                  </a:cubicBezTo>
                  <a:cubicBezTo>
                    <a:pt x="8" y="37"/>
                    <a:pt x="8" y="37"/>
                    <a:pt x="8" y="37"/>
                  </a:cubicBezTo>
                  <a:cubicBezTo>
                    <a:pt x="8" y="68"/>
                    <a:pt x="8" y="68"/>
                    <a:pt x="8" y="68"/>
                  </a:cubicBezTo>
                  <a:cubicBezTo>
                    <a:pt x="8" y="68"/>
                    <a:pt x="8" y="69"/>
                    <a:pt x="9" y="69"/>
                  </a:cubicBezTo>
                  <a:cubicBezTo>
                    <a:pt x="23" y="69"/>
                    <a:pt x="23" y="69"/>
                    <a:pt x="23" y="69"/>
                  </a:cubicBezTo>
                  <a:cubicBezTo>
                    <a:pt x="24" y="70"/>
                    <a:pt x="25" y="71"/>
                    <a:pt x="26" y="71"/>
                  </a:cubicBezTo>
                  <a:cubicBezTo>
                    <a:pt x="28" y="71"/>
                    <a:pt x="30" y="69"/>
                    <a:pt x="30" y="67"/>
                  </a:cubicBezTo>
                  <a:cubicBezTo>
                    <a:pt x="30" y="66"/>
                    <a:pt x="28" y="64"/>
                    <a:pt x="26" y="64"/>
                  </a:cubicBezTo>
                  <a:cubicBezTo>
                    <a:pt x="25" y="64"/>
                    <a:pt x="24" y="65"/>
                    <a:pt x="23" y="66"/>
                  </a:cubicBezTo>
                  <a:cubicBezTo>
                    <a:pt x="10" y="66"/>
                    <a:pt x="10" y="66"/>
                    <a:pt x="10" y="66"/>
                  </a:cubicBezTo>
                  <a:cubicBezTo>
                    <a:pt x="10" y="37"/>
                    <a:pt x="10" y="37"/>
                    <a:pt x="10" y="37"/>
                  </a:cubicBezTo>
                  <a:lnTo>
                    <a:pt x="23" y="37"/>
                  </a:lnTo>
                  <a:close/>
                  <a:moveTo>
                    <a:pt x="23" y="37"/>
                  </a:moveTo>
                  <a:cubicBezTo>
                    <a:pt x="23" y="37"/>
                    <a:pt x="23" y="37"/>
                    <a:pt x="23" y="37"/>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nvGrpSpPr>
            <p:cNvPr id="107" name="Group 106"/>
            <p:cNvGrpSpPr/>
            <p:nvPr/>
          </p:nvGrpSpPr>
          <p:grpSpPr>
            <a:xfrm>
              <a:off x="4591861" y="1426282"/>
              <a:ext cx="498475" cy="358775"/>
              <a:chOff x="2616200" y="1811337"/>
              <a:chExt cx="498475" cy="358775"/>
            </a:xfrm>
            <a:grpFill/>
          </p:grpSpPr>
          <p:sp>
            <p:nvSpPr>
              <p:cNvPr id="108" name="Freeform 164"/>
              <p:cNvSpPr>
                <a:spLocks noEditPoints="1"/>
              </p:cNvSpPr>
              <p:nvPr/>
            </p:nvSpPr>
            <p:spPr bwMode="auto">
              <a:xfrm>
                <a:off x="2616200" y="1997075"/>
                <a:ext cx="255587" cy="173037"/>
              </a:xfrm>
              <a:custGeom>
                <a:avLst/>
                <a:gdLst>
                  <a:gd name="T0" fmla="*/ 0 w 161"/>
                  <a:gd name="T1" fmla="*/ 68 h 109"/>
                  <a:gd name="T2" fmla="*/ 0 w 161"/>
                  <a:gd name="T3" fmla="*/ 109 h 109"/>
                  <a:gd name="T4" fmla="*/ 15 w 161"/>
                  <a:gd name="T5" fmla="*/ 109 h 109"/>
                  <a:gd name="T6" fmla="*/ 15 w 161"/>
                  <a:gd name="T7" fmla="*/ 31 h 109"/>
                  <a:gd name="T8" fmla="*/ 146 w 161"/>
                  <a:gd name="T9" fmla="*/ 31 h 109"/>
                  <a:gd name="T10" fmla="*/ 146 w 161"/>
                  <a:gd name="T11" fmla="*/ 109 h 109"/>
                  <a:gd name="T12" fmla="*/ 161 w 161"/>
                  <a:gd name="T13" fmla="*/ 109 h 109"/>
                  <a:gd name="T14" fmla="*/ 161 w 161"/>
                  <a:gd name="T15" fmla="*/ 0 h 109"/>
                  <a:gd name="T16" fmla="*/ 0 w 161"/>
                  <a:gd name="T17" fmla="*/ 0 h 109"/>
                  <a:gd name="T18" fmla="*/ 0 w 161"/>
                  <a:gd name="T19" fmla="*/ 68 h 109"/>
                  <a:gd name="T20" fmla="*/ 0 w 161"/>
                  <a:gd name="T21" fmla="*/ 68 h 109"/>
                  <a:gd name="T22" fmla="*/ 0 w 161"/>
                  <a:gd name="T2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09">
                    <a:moveTo>
                      <a:pt x="0" y="68"/>
                    </a:moveTo>
                    <a:lnTo>
                      <a:pt x="0" y="109"/>
                    </a:lnTo>
                    <a:lnTo>
                      <a:pt x="15" y="109"/>
                    </a:lnTo>
                    <a:lnTo>
                      <a:pt x="15" y="31"/>
                    </a:lnTo>
                    <a:lnTo>
                      <a:pt x="146" y="31"/>
                    </a:lnTo>
                    <a:lnTo>
                      <a:pt x="146" y="109"/>
                    </a:lnTo>
                    <a:lnTo>
                      <a:pt x="161" y="109"/>
                    </a:lnTo>
                    <a:lnTo>
                      <a:pt x="161" y="0"/>
                    </a:lnTo>
                    <a:lnTo>
                      <a:pt x="0" y="0"/>
                    </a:lnTo>
                    <a:lnTo>
                      <a:pt x="0" y="68"/>
                    </a:lnTo>
                    <a:close/>
                    <a:moveTo>
                      <a:pt x="0" y="68"/>
                    </a:move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09" name="Freeform 165"/>
              <p:cNvSpPr>
                <a:spLocks noEditPoints="1"/>
              </p:cNvSpPr>
              <p:nvPr/>
            </p:nvSpPr>
            <p:spPr bwMode="auto">
              <a:xfrm>
                <a:off x="2616200" y="1997075"/>
                <a:ext cx="255587" cy="173037"/>
              </a:xfrm>
              <a:custGeom>
                <a:avLst/>
                <a:gdLst>
                  <a:gd name="T0" fmla="*/ 0 w 161"/>
                  <a:gd name="T1" fmla="*/ 68 h 109"/>
                  <a:gd name="T2" fmla="*/ 0 w 161"/>
                  <a:gd name="T3" fmla="*/ 109 h 109"/>
                  <a:gd name="T4" fmla="*/ 15 w 161"/>
                  <a:gd name="T5" fmla="*/ 109 h 109"/>
                  <a:gd name="T6" fmla="*/ 15 w 161"/>
                  <a:gd name="T7" fmla="*/ 31 h 109"/>
                  <a:gd name="T8" fmla="*/ 146 w 161"/>
                  <a:gd name="T9" fmla="*/ 31 h 109"/>
                  <a:gd name="T10" fmla="*/ 146 w 161"/>
                  <a:gd name="T11" fmla="*/ 109 h 109"/>
                  <a:gd name="T12" fmla="*/ 161 w 161"/>
                  <a:gd name="T13" fmla="*/ 109 h 109"/>
                  <a:gd name="T14" fmla="*/ 161 w 161"/>
                  <a:gd name="T15" fmla="*/ 0 h 109"/>
                  <a:gd name="T16" fmla="*/ 0 w 161"/>
                  <a:gd name="T17" fmla="*/ 0 h 109"/>
                  <a:gd name="T18" fmla="*/ 0 w 161"/>
                  <a:gd name="T19" fmla="*/ 68 h 109"/>
                  <a:gd name="T20" fmla="*/ 0 w 161"/>
                  <a:gd name="T21" fmla="*/ 68 h 109"/>
                  <a:gd name="T22" fmla="*/ 0 w 161"/>
                  <a:gd name="T2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09">
                    <a:moveTo>
                      <a:pt x="0" y="68"/>
                    </a:moveTo>
                    <a:lnTo>
                      <a:pt x="0" y="109"/>
                    </a:lnTo>
                    <a:lnTo>
                      <a:pt x="15" y="109"/>
                    </a:lnTo>
                    <a:lnTo>
                      <a:pt x="15" y="31"/>
                    </a:lnTo>
                    <a:lnTo>
                      <a:pt x="146" y="31"/>
                    </a:lnTo>
                    <a:lnTo>
                      <a:pt x="146" y="109"/>
                    </a:lnTo>
                    <a:lnTo>
                      <a:pt x="161" y="109"/>
                    </a:lnTo>
                    <a:lnTo>
                      <a:pt x="161" y="0"/>
                    </a:lnTo>
                    <a:lnTo>
                      <a:pt x="0" y="0"/>
                    </a:lnTo>
                    <a:lnTo>
                      <a:pt x="0" y="68"/>
                    </a:lnTo>
                    <a:moveTo>
                      <a:pt x="0" y="68"/>
                    </a:moveTo>
                    <a:lnTo>
                      <a:pt x="0" y="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0" name="Freeform 166"/>
              <p:cNvSpPr>
                <a:spLocks noEditPoints="1"/>
              </p:cNvSpPr>
              <p:nvPr/>
            </p:nvSpPr>
            <p:spPr bwMode="auto">
              <a:xfrm>
                <a:off x="2654300" y="2058987"/>
                <a:ext cx="182562" cy="111125"/>
              </a:xfrm>
              <a:custGeom>
                <a:avLst/>
                <a:gdLst>
                  <a:gd name="T0" fmla="*/ 0 w 115"/>
                  <a:gd name="T1" fmla="*/ 41 h 70"/>
                  <a:gd name="T2" fmla="*/ 0 w 115"/>
                  <a:gd name="T3" fmla="*/ 70 h 70"/>
                  <a:gd name="T4" fmla="*/ 15 w 115"/>
                  <a:gd name="T5" fmla="*/ 70 h 70"/>
                  <a:gd name="T6" fmla="*/ 15 w 115"/>
                  <a:gd name="T7" fmla="*/ 31 h 70"/>
                  <a:gd name="T8" fmla="*/ 53 w 115"/>
                  <a:gd name="T9" fmla="*/ 31 h 70"/>
                  <a:gd name="T10" fmla="*/ 53 w 115"/>
                  <a:gd name="T11" fmla="*/ 70 h 70"/>
                  <a:gd name="T12" fmla="*/ 60 w 115"/>
                  <a:gd name="T13" fmla="*/ 70 h 70"/>
                  <a:gd name="T14" fmla="*/ 60 w 115"/>
                  <a:gd name="T15" fmla="*/ 31 h 70"/>
                  <a:gd name="T16" fmla="*/ 98 w 115"/>
                  <a:gd name="T17" fmla="*/ 31 h 70"/>
                  <a:gd name="T18" fmla="*/ 98 w 115"/>
                  <a:gd name="T19" fmla="*/ 70 h 70"/>
                  <a:gd name="T20" fmla="*/ 115 w 115"/>
                  <a:gd name="T21" fmla="*/ 70 h 70"/>
                  <a:gd name="T22" fmla="*/ 115 w 115"/>
                  <a:gd name="T23" fmla="*/ 0 h 70"/>
                  <a:gd name="T24" fmla="*/ 0 w 115"/>
                  <a:gd name="T25" fmla="*/ 0 h 70"/>
                  <a:gd name="T26" fmla="*/ 0 w 115"/>
                  <a:gd name="T27" fmla="*/ 41 h 70"/>
                  <a:gd name="T28" fmla="*/ 0 w 115"/>
                  <a:gd name="T29" fmla="*/ 41 h 70"/>
                  <a:gd name="T30" fmla="*/ 0 w 115"/>
                  <a:gd name="T3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70">
                    <a:moveTo>
                      <a:pt x="0" y="41"/>
                    </a:moveTo>
                    <a:lnTo>
                      <a:pt x="0" y="70"/>
                    </a:lnTo>
                    <a:lnTo>
                      <a:pt x="15" y="70"/>
                    </a:lnTo>
                    <a:lnTo>
                      <a:pt x="15" y="31"/>
                    </a:lnTo>
                    <a:lnTo>
                      <a:pt x="53" y="31"/>
                    </a:lnTo>
                    <a:lnTo>
                      <a:pt x="53" y="70"/>
                    </a:lnTo>
                    <a:lnTo>
                      <a:pt x="60" y="70"/>
                    </a:lnTo>
                    <a:lnTo>
                      <a:pt x="60" y="31"/>
                    </a:lnTo>
                    <a:lnTo>
                      <a:pt x="98" y="31"/>
                    </a:lnTo>
                    <a:lnTo>
                      <a:pt x="98" y="70"/>
                    </a:lnTo>
                    <a:lnTo>
                      <a:pt x="115" y="70"/>
                    </a:lnTo>
                    <a:lnTo>
                      <a:pt x="115" y="0"/>
                    </a:lnTo>
                    <a:lnTo>
                      <a:pt x="0" y="0"/>
                    </a:lnTo>
                    <a:lnTo>
                      <a:pt x="0" y="41"/>
                    </a:lnTo>
                    <a:close/>
                    <a:moveTo>
                      <a:pt x="0" y="41"/>
                    </a:move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1" name="Freeform 167"/>
              <p:cNvSpPr>
                <a:spLocks noEditPoints="1"/>
              </p:cNvSpPr>
              <p:nvPr/>
            </p:nvSpPr>
            <p:spPr bwMode="auto">
              <a:xfrm>
                <a:off x="2654300" y="2058987"/>
                <a:ext cx="182562" cy="111125"/>
              </a:xfrm>
              <a:custGeom>
                <a:avLst/>
                <a:gdLst>
                  <a:gd name="T0" fmla="*/ 0 w 115"/>
                  <a:gd name="T1" fmla="*/ 41 h 70"/>
                  <a:gd name="T2" fmla="*/ 0 w 115"/>
                  <a:gd name="T3" fmla="*/ 70 h 70"/>
                  <a:gd name="T4" fmla="*/ 15 w 115"/>
                  <a:gd name="T5" fmla="*/ 70 h 70"/>
                  <a:gd name="T6" fmla="*/ 15 w 115"/>
                  <a:gd name="T7" fmla="*/ 31 h 70"/>
                  <a:gd name="T8" fmla="*/ 53 w 115"/>
                  <a:gd name="T9" fmla="*/ 31 h 70"/>
                  <a:gd name="T10" fmla="*/ 53 w 115"/>
                  <a:gd name="T11" fmla="*/ 70 h 70"/>
                  <a:gd name="T12" fmla="*/ 60 w 115"/>
                  <a:gd name="T13" fmla="*/ 70 h 70"/>
                  <a:gd name="T14" fmla="*/ 60 w 115"/>
                  <a:gd name="T15" fmla="*/ 31 h 70"/>
                  <a:gd name="T16" fmla="*/ 98 w 115"/>
                  <a:gd name="T17" fmla="*/ 31 h 70"/>
                  <a:gd name="T18" fmla="*/ 98 w 115"/>
                  <a:gd name="T19" fmla="*/ 70 h 70"/>
                  <a:gd name="T20" fmla="*/ 115 w 115"/>
                  <a:gd name="T21" fmla="*/ 70 h 70"/>
                  <a:gd name="T22" fmla="*/ 115 w 115"/>
                  <a:gd name="T23" fmla="*/ 0 h 70"/>
                  <a:gd name="T24" fmla="*/ 0 w 115"/>
                  <a:gd name="T25" fmla="*/ 0 h 70"/>
                  <a:gd name="T26" fmla="*/ 0 w 115"/>
                  <a:gd name="T27" fmla="*/ 41 h 70"/>
                  <a:gd name="T28" fmla="*/ 0 w 115"/>
                  <a:gd name="T29" fmla="*/ 41 h 70"/>
                  <a:gd name="T30" fmla="*/ 0 w 115"/>
                  <a:gd name="T3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70">
                    <a:moveTo>
                      <a:pt x="0" y="41"/>
                    </a:moveTo>
                    <a:lnTo>
                      <a:pt x="0" y="70"/>
                    </a:lnTo>
                    <a:lnTo>
                      <a:pt x="15" y="70"/>
                    </a:lnTo>
                    <a:lnTo>
                      <a:pt x="15" y="31"/>
                    </a:lnTo>
                    <a:lnTo>
                      <a:pt x="53" y="31"/>
                    </a:lnTo>
                    <a:lnTo>
                      <a:pt x="53" y="70"/>
                    </a:lnTo>
                    <a:lnTo>
                      <a:pt x="60" y="70"/>
                    </a:lnTo>
                    <a:lnTo>
                      <a:pt x="60" y="31"/>
                    </a:lnTo>
                    <a:lnTo>
                      <a:pt x="98" y="31"/>
                    </a:lnTo>
                    <a:lnTo>
                      <a:pt x="98" y="70"/>
                    </a:lnTo>
                    <a:lnTo>
                      <a:pt x="115" y="70"/>
                    </a:lnTo>
                    <a:lnTo>
                      <a:pt x="115" y="0"/>
                    </a:lnTo>
                    <a:lnTo>
                      <a:pt x="0" y="0"/>
                    </a:lnTo>
                    <a:lnTo>
                      <a:pt x="0" y="41"/>
                    </a:lnTo>
                    <a:moveTo>
                      <a:pt x="0" y="41"/>
                    </a:moveTo>
                    <a:lnTo>
                      <a:pt x="0" y="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2" name="Freeform 168"/>
              <p:cNvSpPr>
                <a:spLocks noEditPoints="1"/>
              </p:cNvSpPr>
              <p:nvPr/>
            </p:nvSpPr>
            <p:spPr bwMode="auto">
              <a:xfrm>
                <a:off x="2882900" y="1811337"/>
                <a:ext cx="231775" cy="358775"/>
              </a:xfrm>
              <a:custGeom>
                <a:avLst/>
                <a:gdLst>
                  <a:gd name="T0" fmla="*/ 0 w 146"/>
                  <a:gd name="T1" fmla="*/ 109 h 226"/>
                  <a:gd name="T2" fmla="*/ 0 w 146"/>
                  <a:gd name="T3" fmla="*/ 226 h 226"/>
                  <a:gd name="T4" fmla="*/ 17 w 146"/>
                  <a:gd name="T5" fmla="*/ 226 h 226"/>
                  <a:gd name="T6" fmla="*/ 17 w 146"/>
                  <a:gd name="T7" fmla="*/ 148 h 226"/>
                  <a:gd name="T8" fmla="*/ 132 w 146"/>
                  <a:gd name="T9" fmla="*/ 148 h 226"/>
                  <a:gd name="T10" fmla="*/ 132 w 146"/>
                  <a:gd name="T11" fmla="*/ 226 h 226"/>
                  <a:gd name="T12" fmla="*/ 146 w 146"/>
                  <a:gd name="T13" fmla="*/ 226 h 226"/>
                  <a:gd name="T14" fmla="*/ 146 w 146"/>
                  <a:gd name="T15" fmla="*/ 0 h 226"/>
                  <a:gd name="T16" fmla="*/ 0 w 146"/>
                  <a:gd name="T17" fmla="*/ 0 h 226"/>
                  <a:gd name="T18" fmla="*/ 0 w 146"/>
                  <a:gd name="T19" fmla="*/ 109 h 226"/>
                  <a:gd name="T20" fmla="*/ 77 w 146"/>
                  <a:gd name="T21" fmla="*/ 24 h 226"/>
                  <a:gd name="T22" fmla="*/ 132 w 146"/>
                  <a:gd name="T23" fmla="*/ 24 h 226"/>
                  <a:gd name="T24" fmla="*/ 132 w 146"/>
                  <a:gd name="T25" fmla="*/ 53 h 226"/>
                  <a:gd name="T26" fmla="*/ 77 w 146"/>
                  <a:gd name="T27" fmla="*/ 53 h 226"/>
                  <a:gd name="T28" fmla="*/ 77 w 146"/>
                  <a:gd name="T29" fmla="*/ 24 h 226"/>
                  <a:gd name="T30" fmla="*/ 77 w 146"/>
                  <a:gd name="T31" fmla="*/ 70 h 226"/>
                  <a:gd name="T32" fmla="*/ 132 w 146"/>
                  <a:gd name="T33" fmla="*/ 70 h 226"/>
                  <a:gd name="T34" fmla="*/ 132 w 146"/>
                  <a:gd name="T35" fmla="*/ 102 h 226"/>
                  <a:gd name="T36" fmla="*/ 77 w 146"/>
                  <a:gd name="T37" fmla="*/ 102 h 226"/>
                  <a:gd name="T38" fmla="*/ 77 w 146"/>
                  <a:gd name="T39" fmla="*/ 70 h 226"/>
                  <a:gd name="T40" fmla="*/ 17 w 146"/>
                  <a:gd name="T41" fmla="*/ 24 h 226"/>
                  <a:gd name="T42" fmla="*/ 70 w 146"/>
                  <a:gd name="T43" fmla="*/ 24 h 226"/>
                  <a:gd name="T44" fmla="*/ 70 w 146"/>
                  <a:gd name="T45" fmla="*/ 53 h 226"/>
                  <a:gd name="T46" fmla="*/ 17 w 146"/>
                  <a:gd name="T47" fmla="*/ 53 h 226"/>
                  <a:gd name="T48" fmla="*/ 17 w 146"/>
                  <a:gd name="T49" fmla="*/ 24 h 226"/>
                  <a:gd name="T50" fmla="*/ 17 w 146"/>
                  <a:gd name="T51" fmla="*/ 70 h 226"/>
                  <a:gd name="T52" fmla="*/ 70 w 146"/>
                  <a:gd name="T53" fmla="*/ 70 h 226"/>
                  <a:gd name="T54" fmla="*/ 70 w 146"/>
                  <a:gd name="T55" fmla="*/ 102 h 226"/>
                  <a:gd name="T56" fmla="*/ 17 w 146"/>
                  <a:gd name="T57" fmla="*/ 102 h 226"/>
                  <a:gd name="T58" fmla="*/ 17 w 146"/>
                  <a:gd name="T59" fmla="*/ 70 h 226"/>
                  <a:gd name="T60" fmla="*/ 17 w 146"/>
                  <a:gd name="T61" fmla="*/ 70 h 226"/>
                  <a:gd name="T62" fmla="*/ 17 w 146"/>
                  <a:gd name="T63"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26">
                    <a:moveTo>
                      <a:pt x="0" y="109"/>
                    </a:moveTo>
                    <a:lnTo>
                      <a:pt x="0" y="226"/>
                    </a:lnTo>
                    <a:lnTo>
                      <a:pt x="17" y="226"/>
                    </a:lnTo>
                    <a:lnTo>
                      <a:pt x="17" y="148"/>
                    </a:lnTo>
                    <a:lnTo>
                      <a:pt x="132" y="148"/>
                    </a:lnTo>
                    <a:lnTo>
                      <a:pt x="132" y="226"/>
                    </a:lnTo>
                    <a:lnTo>
                      <a:pt x="146" y="226"/>
                    </a:lnTo>
                    <a:lnTo>
                      <a:pt x="146" y="0"/>
                    </a:lnTo>
                    <a:lnTo>
                      <a:pt x="0" y="0"/>
                    </a:lnTo>
                    <a:lnTo>
                      <a:pt x="0" y="109"/>
                    </a:lnTo>
                    <a:close/>
                    <a:moveTo>
                      <a:pt x="77" y="24"/>
                    </a:moveTo>
                    <a:lnTo>
                      <a:pt x="132" y="24"/>
                    </a:lnTo>
                    <a:lnTo>
                      <a:pt x="132" y="53"/>
                    </a:lnTo>
                    <a:lnTo>
                      <a:pt x="77" y="53"/>
                    </a:lnTo>
                    <a:lnTo>
                      <a:pt x="77" y="24"/>
                    </a:lnTo>
                    <a:close/>
                    <a:moveTo>
                      <a:pt x="77" y="70"/>
                    </a:moveTo>
                    <a:lnTo>
                      <a:pt x="132" y="70"/>
                    </a:lnTo>
                    <a:lnTo>
                      <a:pt x="132" y="102"/>
                    </a:lnTo>
                    <a:lnTo>
                      <a:pt x="77" y="102"/>
                    </a:lnTo>
                    <a:lnTo>
                      <a:pt x="77" y="70"/>
                    </a:lnTo>
                    <a:close/>
                    <a:moveTo>
                      <a:pt x="17" y="24"/>
                    </a:moveTo>
                    <a:lnTo>
                      <a:pt x="70" y="24"/>
                    </a:lnTo>
                    <a:lnTo>
                      <a:pt x="70" y="53"/>
                    </a:lnTo>
                    <a:lnTo>
                      <a:pt x="17" y="53"/>
                    </a:lnTo>
                    <a:lnTo>
                      <a:pt x="17" y="24"/>
                    </a:lnTo>
                    <a:close/>
                    <a:moveTo>
                      <a:pt x="17" y="70"/>
                    </a:moveTo>
                    <a:lnTo>
                      <a:pt x="70" y="70"/>
                    </a:lnTo>
                    <a:lnTo>
                      <a:pt x="70" y="102"/>
                    </a:lnTo>
                    <a:lnTo>
                      <a:pt x="17" y="102"/>
                    </a:lnTo>
                    <a:lnTo>
                      <a:pt x="17" y="70"/>
                    </a:lnTo>
                    <a:close/>
                    <a:moveTo>
                      <a:pt x="17" y="70"/>
                    </a:moveTo>
                    <a:lnTo>
                      <a:pt x="17"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3" name="Freeform 169"/>
              <p:cNvSpPr>
                <a:spLocks noEditPoints="1"/>
              </p:cNvSpPr>
              <p:nvPr/>
            </p:nvSpPr>
            <p:spPr bwMode="auto">
              <a:xfrm>
                <a:off x="2882900" y="1811337"/>
                <a:ext cx="231775" cy="358775"/>
              </a:xfrm>
              <a:custGeom>
                <a:avLst/>
                <a:gdLst>
                  <a:gd name="T0" fmla="*/ 0 w 146"/>
                  <a:gd name="T1" fmla="*/ 109 h 226"/>
                  <a:gd name="T2" fmla="*/ 0 w 146"/>
                  <a:gd name="T3" fmla="*/ 226 h 226"/>
                  <a:gd name="T4" fmla="*/ 17 w 146"/>
                  <a:gd name="T5" fmla="*/ 226 h 226"/>
                  <a:gd name="T6" fmla="*/ 17 w 146"/>
                  <a:gd name="T7" fmla="*/ 148 h 226"/>
                  <a:gd name="T8" fmla="*/ 132 w 146"/>
                  <a:gd name="T9" fmla="*/ 148 h 226"/>
                  <a:gd name="T10" fmla="*/ 132 w 146"/>
                  <a:gd name="T11" fmla="*/ 226 h 226"/>
                  <a:gd name="T12" fmla="*/ 146 w 146"/>
                  <a:gd name="T13" fmla="*/ 226 h 226"/>
                  <a:gd name="T14" fmla="*/ 146 w 146"/>
                  <a:gd name="T15" fmla="*/ 0 h 226"/>
                  <a:gd name="T16" fmla="*/ 0 w 146"/>
                  <a:gd name="T17" fmla="*/ 0 h 226"/>
                  <a:gd name="T18" fmla="*/ 0 w 146"/>
                  <a:gd name="T19" fmla="*/ 109 h 226"/>
                  <a:gd name="T20" fmla="*/ 77 w 146"/>
                  <a:gd name="T21" fmla="*/ 24 h 226"/>
                  <a:gd name="T22" fmla="*/ 132 w 146"/>
                  <a:gd name="T23" fmla="*/ 24 h 226"/>
                  <a:gd name="T24" fmla="*/ 132 w 146"/>
                  <a:gd name="T25" fmla="*/ 53 h 226"/>
                  <a:gd name="T26" fmla="*/ 77 w 146"/>
                  <a:gd name="T27" fmla="*/ 53 h 226"/>
                  <a:gd name="T28" fmla="*/ 77 w 146"/>
                  <a:gd name="T29" fmla="*/ 24 h 226"/>
                  <a:gd name="T30" fmla="*/ 77 w 146"/>
                  <a:gd name="T31" fmla="*/ 70 h 226"/>
                  <a:gd name="T32" fmla="*/ 132 w 146"/>
                  <a:gd name="T33" fmla="*/ 70 h 226"/>
                  <a:gd name="T34" fmla="*/ 132 w 146"/>
                  <a:gd name="T35" fmla="*/ 102 h 226"/>
                  <a:gd name="T36" fmla="*/ 77 w 146"/>
                  <a:gd name="T37" fmla="*/ 102 h 226"/>
                  <a:gd name="T38" fmla="*/ 77 w 146"/>
                  <a:gd name="T39" fmla="*/ 70 h 226"/>
                  <a:gd name="T40" fmla="*/ 17 w 146"/>
                  <a:gd name="T41" fmla="*/ 24 h 226"/>
                  <a:gd name="T42" fmla="*/ 70 w 146"/>
                  <a:gd name="T43" fmla="*/ 24 h 226"/>
                  <a:gd name="T44" fmla="*/ 70 w 146"/>
                  <a:gd name="T45" fmla="*/ 53 h 226"/>
                  <a:gd name="T46" fmla="*/ 17 w 146"/>
                  <a:gd name="T47" fmla="*/ 53 h 226"/>
                  <a:gd name="T48" fmla="*/ 17 w 146"/>
                  <a:gd name="T49" fmla="*/ 24 h 226"/>
                  <a:gd name="T50" fmla="*/ 17 w 146"/>
                  <a:gd name="T51" fmla="*/ 70 h 226"/>
                  <a:gd name="T52" fmla="*/ 70 w 146"/>
                  <a:gd name="T53" fmla="*/ 70 h 226"/>
                  <a:gd name="T54" fmla="*/ 70 w 146"/>
                  <a:gd name="T55" fmla="*/ 102 h 226"/>
                  <a:gd name="T56" fmla="*/ 17 w 146"/>
                  <a:gd name="T57" fmla="*/ 102 h 226"/>
                  <a:gd name="T58" fmla="*/ 17 w 146"/>
                  <a:gd name="T59" fmla="*/ 70 h 226"/>
                  <a:gd name="T60" fmla="*/ 17 w 146"/>
                  <a:gd name="T61" fmla="*/ 70 h 226"/>
                  <a:gd name="T62" fmla="*/ 17 w 146"/>
                  <a:gd name="T63"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26">
                    <a:moveTo>
                      <a:pt x="0" y="109"/>
                    </a:moveTo>
                    <a:lnTo>
                      <a:pt x="0" y="226"/>
                    </a:lnTo>
                    <a:lnTo>
                      <a:pt x="17" y="226"/>
                    </a:lnTo>
                    <a:lnTo>
                      <a:pt x="17" y="148"/>
                    </a:lnTo>
                    <a:lnTo>
                      <a:pt x="132" y="148"/>
                    </a:lnTo>
                    <a:lnTo>
                      <a:pt x="132" y="226"/>
                    </a:lnTo>
                    <a:lnTo>
                      <a:pt x="146" y="226"/>
                    </a:lnTo>
                    <a:lnTo>
                      <a:pt x="146" y="0"/>
                    </a:lnTo>
                    <a:lnTo>
                      <a:pt x="0" y="0"/>
                    </a:lnTo>
                    <a:lnTo>
                      <a:pt x="0" y="109"/>
                    </a:lnTo>
                    <a:moveTo>
                      <a:pt x="77" y="24"/>
                    </a:moveTo>
                    <a:lnTo>
                      <a:pt x="132" y="24"/>
                    </a:lnTo>
                    <a:lnTo>
                      <a:pt x="132" y="53"/>
                    </a:lnTo>
                    <a:lnTo>
                      <a:pt x="77" y="53"/>
                    </a:lnTo>
                    <a:lnTo>
                      <a:pt x="77" y="24"/>
                    </a:lnTo>
                    <a:moveTo>
                      <a:pt x="77" y="70"/>
                    </a:moveTo>
                    <a:lnTo>
                      <a:pt x="132" y="70"/>
                    </a:lnTo>
                    <a:lnTo>
                      <a:pt x="132" y="102"/>
                    </a:lnTo>
                    <a:lnTo>
                      <a:pt x="77" y="102"/>
                    </a:lnTo>
                    <a:lnTo>
                      <a:pt x="77" y="70"/>
                    </a:lnTo>
                    <a:moveTo>
                      <a:pt x="17" y="24"/>
                    </a:moveTo>
                    <a:lnTo>
                      <a:pt x="70" y="24"/>
                    </a:lnTo>
                    <a:lnTo>
                      <a:pt x="70" y="53"/>
                    </a:lnTo>
                    <a:lnTo>
                      <a:pt x="17" y="53"/>
                    </a:lnTo>
                    <a:lnTo>
                      <a:pt x="17" y="24"/>
                    </a:lnTo>
                    <a:moveTo>
                      <a:pt x="17" y="70"/>
                    </a:moveTo>
                    <a:lnTo>
                      <a:pt x="70" y="70"/>
                    </a:lnTo>
                    <a:lnTo>
                      <a:pt x="70" y="102"/>
                    </a:lnTo>
                    <a:lnTo>
                      <a:pt x="17" y="102"/>
                    </a:lnTo>
                    <a:lnTo>
                      <a:pt x="17" y="70"/>
                    </a:lnTo>
                    <a:moveTo>
                      <a:pt x="17" y="70"/>
                    </a:moveTo>
                    <a:lnTo>
                      <a:pt x="17" y="7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4" name="Freeform 170"/>
              <p:cNvSpPr>
                <a:spLocks noEditPoints="1"/>
              </p:cNvSpPr>
              <p:nvPr/>
            </p:nvSpPr>
            <p:spPr bwMode="auto">
              <a:xfrm>
                <a:off x="2921000" y="2058987"/>
                <a:ext cx="160337" cy="111125"/>
              </a:xfrm>
              <a:custGeom>
                <a:avLst/>
                <a:gdLst>
                  <a:gd name="T0" fmla="*/ 0 w 101"/>
                  <a:gd name="T1" fmla="*/ 70 h 70"/>
                  <a:gd name="T2" fmla="*/ 14 w 101"/>
                  <a:gd name="T3" fmla="*/ 70 h 70"/>
                  <a:gd name="T4" fmla="*/ 14 w 101"/>
                  <a:gd name="T5" fmla="*/ 31 h 70"/>
                  <a:gd name="T6" fmla="*/ 46 w 101"/>
                  <a:gd name="T7" fmla="*/ 31 h 70"/>
                  <a:gd name="T8" fmla="*/ 46 w 101"/>
                  <a:gd name="T9" fmla="*/ 70 h 70"/>
                  <a:gd name="T10" fmla="*/ 53 w 101"/>
                  <a:gd name="T11" fmla="*/ 70 h 70"/>
                  <a:gd name="T12" fmla="*/ 53 w 101"/>
                  <a:gd name="T13" fmla="*/ 31 h 70"/>
                  <a:gd name="T14" fmla="*/ 84 w 101"/>
                  <a:gd name="T15" fmla="*/ 31 h 70"/>
                  <a:gd name="T16" fmla="*/ 84 w 101"/>
                  <a:gd name="T17" fmla="*/ 70 h 70"/>
                  <a:gd name="T18" fmla="*/ 101 w 101"/>
                  <a:gd name="T19" fmla="*/ 70 h 70"/>
                  <a:gd name="T20" fmla="*/ 101 w 101"/>
                  <a:gd name="T21" fmla="*/ 0 h 70"/>
                  <a:gd name="T22" fmla="*/ 0 w 101"/>
                  <a:gd name="T23" fmla="*/ 0 h 70"/>
                  <a:gd name="T24" fmla="*/ 0 w 101"/>
                  <a:gd name="T25" fmla="*/ 70 h 70"/>
                  <a:gd name="T26" fmla="*/ 0 w 101"/>
                  <a:gd name="T27" fmla="*/ 70 h 70"/>
                  <a:gd name="T28" fmla="*/ 0 w 101"/>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70">
                    <a:moveTo>
                      <a:pt x="0" y="70"/>
                    </a:moveTo>
                    <a:lnTo>
                      <a:pt x="14" y="70"/>
                    </a:lnTo>
                    <a:lnTo>
                      <a:pt x="14" y="31"/>
                    </a:lnTo>
                    <a:lnTo>
                      <a:pt x="46" y="31"/>
                    </a:lnTo>
                    <a:lnTo>
                      <a:pt x="46" y="70"/>
                    </a:lnTo>
                    <a:lnTo>
                      <a:pt x="53" y="70"/>
                    </a:lnTo>
                    <a:lnTo>
                      <a:pt x="53" y="31"/>
                    </a:lnTo>
                    <a:lnTo>
                      <a:pt x="84" y="31"/>
                    </a:lnTo>
                    <a:lnTo>
                      <a:pt x="84" y="70"/>
                    </a:lnTo>
                    <a:lnTo>
                      <a:pt x="101" y="70"/>
                    </a:lnTo>
                    <a:lnTo>
                      <a:pt x="101" y="0"/>
                    </a:lnTo>
                    <a:lnTo>
                      <a:pt x="0" y="0"/>
                    </a:lnTo>
                    <a:lnTo>
                      <a:pt x="0" y="70"/>
                    </a:lnTo>
                    <a:close/>
                    <a:moveTo>
                      <a:pt x="0" y="70"/>
                    </a:move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sp>
            <p:nvSpPr>
              <p:cNvPr id="115" name="Freeform 171"/>
              <p:cNvSpPr>
                <a:spLocks noEditPoints="1"/>
              </p:cNvSpPr>
              <p:nvPr/>
            </p:nvSpPr>
            <p:spPr bwMode="auto">
              <a:xfrm>
                <a:off x="2921000" y="2058987"/>
                <a:ext cx="160337" cy="111125"/>
              </a:xfrm>
              <a:custGeom>
                <a:avLst/>
                <a:gdLst>
                  <a:gd name="T0" fmla="*/ 0 w 101"/>
                  <a:gd name="T1" fmla="*/ 70 h 70"/>
                  <a:gd name="T2" fmla="*/ 14 w 101"/>
                  <a:gd name="T3" fmla="*/ 70 h 70"/>
                  <a:gd name="T4" fmla="*/ 14 w 101"/>
                  <a:gd name="T5" fmla="*/ 31 h 70"/>
                  <a:gd name="T6" fmla="*/ 46 w 101"/>
                  <a:gd name="T7" fmla="*/ 31 h 70"/>
                  <a:gd name="T8" fmla="*/ 46 w 101"/>
                  <a:gd name="T9" fmla="*/ 70 h 70"/>
                  <a:gd name="T10" fmla="*/ 53 w 101"/>
                  <a:gd name="T11" fmla="*/ 70 h 70"/>
                  <a:gd name="T12" fmla="*/ 53 w 101"/>
                  <a:gd name="T13" fmla="*/ 31 h 70"/>
                  <a:gd name="T14" fmla="*/ 84 w 101"/>
                  <a:gd name="T15" fmla="*/ 31 h 70"/>
                  <a:gd name="T16" fmla="*/ 84 w 101"/>
                  <a:gd name="T17" fmla="*/ 70 h 70"/>
                  <a:gd name="T18" fmla="*/ 101 w 101"/>
                  <a:gd name="T19" fmla="*/ 70 h 70"/>
                  <a:gd name="T20" fmla="*/ 101 w 101"/>
                  <a:gd name="T21" fmla="*/ 0 h 70"/>
                  <a:gd name="T22" fmla="*/ 0 w 101"/>
                  <a:gd name="T23" fmla="*/ 0 h 70"/>
                  <a:gd name="T24" fmla="*/ 0 w 101"/>
                  <a:gd name="T25" fmla="*/ 70 h 70"/>
                  <a:gd name="T26" fmla="*/ 0 w 101"/>
                  <a:gd name="T27" fmla="*/ 70 h 70"/>
                  <a:gd name="T28" fmla="*/ 0 w 101"/>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70">
                    <a:moveTo>
                      <a:pt x="0" y="70"/>
                    </a:moveTo>
                    <a:lnTo>
                      <a:pt x="14" y="70"/>
                    </a:lnTo>
                    <a:lnTo>
                      <a:pt x="14" y="31"/>
                    </a:lnTo>
                    <a:lnTo>
                      <a:pt x="46" y="31"/>
                    </a:lnTo>
                    <a:lnTo>
                      <a:pt x="46" y="70"/>
                    </a:lnTo>
                    <a:lnTo>
                      <a:pt x="53" y="70"/>
                    </a:lnTo>
                    <a:lnTo>
                      <a:pt x="53" y="31"/>
                    </a:lnTo>
                    <a:lnTo>
                      <a:pt x="84" y="31"/>
                    </a:lnTo>
                    <a:lnTo>
                      <a:pt x="84" y="70"/>
                    </a:lnTo>
                    <a:lnTo>
                      <a:pt x="101" y="70"/>
                    </a:lnTo>
                    <a:lnTo>
                      <a:pt x="101" y="0"/>
                    </a:lnTo>
                    <a:lnTo>
                      <a:pt x="0" y="0"/>
                    </a:lnTo>
                    <a:lnTo>
                      <a:pt x="0" y="70"/>
                    </a:lnTo>
                    <a:moveTo>
                      <a:pt x="0" y="70"/>
                    </a:moveTo>
                    <a:lnTo>
                      <a:pt x="0" y="7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endParaRPr>
              </a:p>
            </p:txBody>
          </p:sp>
        </p:grpSp>
      </p:grpSp>
      <p:sp>
        <p:nvSpPr>
          <p:cNvPr id="116" name="TextBox 115"/>
          <p:cNvSpPr txBox="1"/>
          <p:nvPr/>
        </p:nvSpPr>
        <p:spPr>
          <a:xfrm>
            <a:off x="5663568" y="3738378"/>
            <a:ext cx="71102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Action</a:t>
            </a:r>
            <a:endParaRPr kumimoji="0" lang="en-CA" sz="1400" b="0" i="0" u="none" strike="noStrike" kern="0" cap="none" spc="0" normalizeH="0" baseline="0" noProof="0" dirty="0" smtClean="0">
              <a:ln>
                <a:noFill/>
              </a:ln>
              <a:solidFill>
                <a:prstClr val="black"/>
              </a:solidFill>
              <a:effectLst/>
              <a:uLnTx/>
              <a:uFillTx/>
            </a:endParaRPr>
          </a:p>
        </p:txBody>
      </p:sp>
      <p:grpSp>
        <p:nvGrpSpPr>
          <p:cNvPr id="117" name="Group 116"/>
          <p:cNvGrpSpPr/>
          <p:nvPr/>
        </p:nvGrpSpPr>
        <p:grpSpPr>
          <a:xfrm>
            <a:off x="5863783" y="3322022"/>
            <a:ext cx="246697" cy="455854"/>
            <a:chOff x="6342856" y="5398294"/>
            <a:chExt cx="292100" cy="539750"/>
          </a:xfrm>
        </p:grpSpPr>
        <p:sp>
          <p:nvSpPr>
            <p:cNvPr id="118" name="Freeform 399"/>
            <p:cNvSpPr>
              <a:spLocks noEditPoints="1"/>
            </p:cNvSpPr>
            <p:nvPr/>
          </p:nvSpPr>
          <p:spPr bwMode="auto">
            <a:xfrm>
              <a:off x="6342856" y="5522119"/>
              <a:ext cx="292100" cy="415925"/>
            </a:xfrm>
            <a:custGeom>
              <a:avLst/>
              <a:gdLst>
                <a:gd name="T0" fmla="*/ 129 w 210"/>
                <a:gd name="T1" fmla="*/ 162 h 300"/>
                <a:gd name="T2" fmla="*/ 138 w 210"/>
                <a:gd name="T3" fmla="*/ 145 h 300"/>
                <a:gd name="T4" fmla="*/ 146 w 210"/>
                <a:gd name="T5" fmla="*/ 108 h 300"/>
                <a:gd name="T6" fmla="*/ 192 w 210"/>
                <a:gd name="T7" fmla="*/ 122 h 300"/>
                <a:gd name="T8" fmla="*/ 210 w 210"/>
                <a:gd name="T9" fmla="*/ 104 h 300"/>
                <a:gd name="T10" fmla="*/ 192 w 210"/>
                <a:gd name="T11" fmla="*/ 86 h 300"/>
                <a:gd name="T12" fmla="*/ 162 w 210"/>
                <a:gd name="T13" fmla="*/ 52 h 300"/>
                <a:gd name="T14" fmla="*/ 160 w 210"/>
                <a:gd name="T15" fmla="*/ 39 h 300"/>
                <a:gd name="T16" fmla="*/ 160 w 210"/>
                <a:gd name="T17" fmla="*/ 36 h 300"/>
                <a:gd name="T18" fmla="*/ 135 w 210"/>
                <a:gd name="T19" fmla="*/ 5 h 300"/>
                <a:gd name="T20" fmla="*/ 126 w 210"/>
                <a:gd name="T21" fmla="*/ 1 h 300"/>
                <a:gd name="T22" fmla="*/ 115 w 210"/>
                <a:gd name="T23" fmla="*/ 0 h 300"/>
                <a:gd name="T24" fmla="*/ 115 w 210"/>
                <a:gd name="T25" fmla="*/ 0 h 300"/>
                <a:gd name="T26" fmla="*/ 100 w 210"/>
                <a:gd name="T27" fmla="*/ 3 h 300"/>
                <a:gd name="T28" fmla="*/ 96 w 210"/>
                <a:gd name="T29" fmla="*/ 5 h 300"/>
                <a:gd name="T30" fmla="*/ 8 w 210"/>
                <a:gd name="T31" fmla="*/ 59 h 300"/>
                <a:gd name="T32" fmla="*/ 7 w 210"/>
                <a:gd name="T33" fmla="*/ 84 h 300"/>
                <a:gd name="T34" fmla="*/ 20 w 210"/>
                <a:gd name="T35" fmla="*/ 90 h 300"/>
                <a:gd name="T36" fmla="*/ 32 w 210"/>
                <a:gd name="T37" fmla="*/ 85 h 300"/>
                <a:gd name="T38" fmla="*/ 70 w 210"/>
                <a:gd name="T39" fmla="*/ 58 h 300"/>
                <a:gd name="T40" fmla="*/ 55 w 210"/>
                <a:gd name="T41" fmla="*/ 128 h 300"/>
                <a:gd name="T42" fmla="*/ 63 w 210"/>
                <a:gd name="T43" fmla="*/ 155 h 300"/>
                <a:gd name="T44" fmla="*/ 52 w 210"/>
                <a:gd name="T45" fmla="*/ 223 h 300"/>
                <a:gd name="T46" fmla="*/ 11 w 210"/>
                <a:gd name="T47" fmla="*/ 262 h 300"/>
                <a:gd name="T48" fmla="*/ 8 w 210"/>
                <a:gd name="T49" fmla="*/ 292 h 300"/>
                <a:gd name="T50" fmla="*/ 25 w 210"/>
                <a:gd name="T51" fmla="*/ 300 h 300"/>
                <a:gd name="T52" fmla="*/ 38 w 210"/>
                <a:gd name="T53" fmla="*/ 295 h 300"/>
                <a:gd name="T54" fmla="*/ 91 w 210"/>
                <a:gd name="T55" fmla="*/ 239 h 300"/>
                <a:gd name="T56" fmla="*/ 101 w 210"/>
                <a:gd name="T57" fmla="*/ 195 h 300"/>
                <a:gd name="T58" fmla="*/ 163 w 210"/>
                <a:gd name="T59" fmla="*/ 276 h 300"/>
                <a:gd name="T60" fmla="*/ 180 w 210"/>
                <a:gd name="T61" fmla="*/ 285 h 300"/>
                <a:gd name="T62" fmla="*/ 193 w 210"/>
                <a:gd name="T63" fmla="*/ 280 h 300"/>
                <a:gd name="T64" fmla="*/ 197 w 210"/>
                <a:gd name="T65" fmla="*/ 251 h 300"/>
                <a:gd name="T66" fmla="*/ 129 w 210"/>
                <a:gd name="T67" fmla="*/ 162 h 300"/>
                <a:gd name="T68" fmla="*/ 129 w 210"/>
                <a:gd name="T69" fmla="*/ 162 h 300"/>
                <a:gd name="T70" fmla="*/ 129 w 210"/>
                <a:gd name="T71" fmla="*/ 16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00">
                  <a:moveTo>
                    <a:pt x="129" y="162"/>
                  </a:moveTo>
                  <a:cubicBezTo>
                    <a:pt x="133" y="158"/>
                    <a:pt x="136" y="152"/>
                    <a:pt x="138" y="145"/>
                  </a:cubicBezTo>
                  <a:cubicBezTo>
                    <a:pt x="146" y="108"/>
                    <a:pt x="146" y="108"/>
                    <a:pt x="146" y="108"/>
                  </a:cubicBezTo>
                  <a:cubicBezTo>
                    <a:pt x="156" y="116"/>
                    <a:pt x="170" y="122"/>
                    <a:pt x="192" y="122"/>
                  </a:cubicBezTo>
                  <a:cubicBezTo>
                    <a:pt x="202" y="122"/>
                    <a:pt x="210" y="114"/>
                    <a:pt x="210" y="104"/>
                  </a:cubicBezTo>
                  <a:cubicBezTo>
                    <a:pt x="210" y="94"/>
                    <a:pt x="202" y="86"/>
                    <a:pt x="192" y="86"/>
                  </a:cubicBezTo>
                  <a:cubicBezTo>
                    <a:pt x="164" y="86"/>
                    <a:pt x="163" y="76"/>
                    <a:pt x="162" y="52"/>
                  </a:cubicBezTo>
                  <a:cubicBezTo>
                    <a:pt x="161" y="48"/>
                    <a:pt x="161" y="43"/>
                    <a:pt x="160" y="39"/>
                  </a:cubicBezTo>
                  <a:cubicBezTo>
                    <a:pt x="160" y="38"/>
                    <a:pt x="160" y="37"/>
                    <a:pt x="160" y="36"/>
                  </a:cubicBezTo>
                  <a:cubicBezTo>
                    <a:pt x="158" y="22"/>
                    <a:pt x="147" y="10"/>
                    <a:pt x="135" y="5"/>
                  </a:cubicBezTo>
                  <a:cubicBezTo>
                    <a:pt x="135" y="5"/>
                    <a:pt x="131" y="2"/>
                    <a:pt x="126" y="1"/>
                  </a:cubicBezTo>
                  <a:cubicBezTo>
                    <a:pt x="121" y="0"/>
                    <a:pt x="115" y="0"/>
                    <a:pt x="115" y="0"/>
                  </a:cubicBezTo>
                  <a:cubicBezTo>
                    <a:pt x="115" y="0"/>
                    <a:pt x="115" y="0"/>
                    <a:pt x="115" y="0"/>
                  </a:cubicBezTo>
                  <a:cubicBezTo>
                    <a:pt x="110" y="1"/>
                    <a:pt x="105" y="1"/>
                    <a:pt x="100" y="3"/>
                  </a:cubicBezTo>
                  <a:cubicBezTo>
                    <a:pt x="99" y="4"/>
                    <a:pt x="97" y="4"/>
                    <a:pt x="96" y="5"/>
                  </a:cubicBezTo>
                  <a:cubicBezTo>
                    <a:pt x="94" y="5"/>
                    <a:pt x="44" y="26"/>
                    <a:pt x="8" y="59"/>
                  </a:cubicBezTo>
                  <a:cubicBezTo>
                    <a:pt x="1" y="65"/>
                    <a:pt x="0" y="77"/>
                    <a:pt x="7" y="84"/>
                  </a:cubicBezTo>
                  <a:cubicBezTo>
                    <a:pt x="10" y="88"/>
                    <a:pt x="15" y="90"/>
                    <a:pt x="20" y="90"/>
                  </a:cubicBezTo>
                  <a:cubicBezTo>
                    <a:pt x="24" y="90"/>
                    <a:pt x="28" y="89"/>
                    <a:pt x="32" y="85"/>
                  </a:cubicBezTo>
                  <a:cubicBezTo>
                    <a:pt x="44" y="75"/>
                    <a:pt x="58" y="65"/>
                    <a:pt x="70" y="58"/>
                  </a:cubicBezTo>
                  <a:cubicBezTo>
                    <a:pt x="55" y="128"/>
                    <a:pt x="55" y="128"/>
                    <a:pt x="55" y="128"/>
                  </a:cubicBezTo>
                  <a:cubicBezTo>
                    <a:pt x="53" y="138"/>
                    <a:pt x="56" y="148"/>
                    <a:pt x="63" y="155"/>
                  </a:cubicBezTo>
                  <a:cubicBezTo>
                    <a:pt x="60" y="184"/>
                    <a:pt x="55" y="216"/>
                    <a:pt x="52" y="223"/>
                  </a:cubicBezTo>
                  <a:cubicBezTo>
                    <a:pt x="49" y="229"/>
                    <a:pt x="30" y="247"/>
                    <a:pt x="11" y="262"/>
                  </a:cubicBezTo>
                  <a:cubicBezTo>
                    <a:pt x="2" y="269"/>
                    <a:pt x="1" y="283"/>
                    <a:pt x="8" y="292"/>
                  </a:cubicBezTo>
                  <a:cubicBezTo>
                    <a:pt x="12" y="297"/>
                    <a:pt x="18" y="300"/>
                    <a:pt x="25" y="300"/>
                  </a:cubicBezTo>
                  <a:cubicBezTo>
                    <a:pt x="29" y="300"/>
                    <a:pt x="34" y="298"/>
                    <a:pt x="38" y="295"/>
                  </a:cubicBezTo>
                  <a:cubicBezTo>
                    <a:pt x="51" y="284"/>
                    <a:pt x="84" y="257"/>
                    <a:pt x="91" y="239"/>
                  </a:cubicBezTo>
                  <a:cubicBezTo>
                    <a:pt x="95" y="231"/>
                    <a:pt x="98" y="212"/>
                    <a:pt x="101" y="195"/>
                  </a:cubicBezTo>
                  <a:cubicBezTo>
                    <a:pt x="163" y="276"/>
                    <a:pt x="163" y="276"/>
                    <a:pt x="163" y="276"/>
                  </a:cubicBezTo>
                  <a:cubicBezTo>
                    <a:pt x="167" y="282"/>
                    <a:pt x="174" y="285"/>
                    <a:pt x="180" y="285"/>
                  </a:cubicBezTo>
                  <a:cubicBezTo>
                    <a:pt x="184" y="285"/>
                    <a:pt x="189" y="283"/>
                    <a:pt x="193" y="280"/>
                  </a:cubicBezTo>
                  <a:cubicBezTo>
                    <a:pt x="202" y="273"/>
                    <a:pt x="204" y="260"/>
                    <a:pt x="197" y="251"/>
                  </a:cubicBezTo>
                  <a:lnTo>
                    <a:pt x="129" y="162"/>
                  </a:lnTo>
                  <a:close/>
                  <a:moveTo>
                    <a:pt x="129" y="162"/>
                  </a:moveTo>
                  <a:cubicBezTo>
                    <a:pt x="129" y="162"/>
                    <a:pt x="129" y="162"/>
                    <a:pt x="129" y="162"/>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400"/>
            <p:cNvSpPr>
              <a:spLocks noEditPoints="1"/>
            </p:cNvSpPr>
            <p:nvPr/>
          </p:nvSpPr>
          <p:spPr bwMode="auto">
            <a:xfrm>
              <a:off x="6480969" y="5398294"/>
              <a:ext cx="128588" cy="127000"/>
            </a:xfrm>
            <a:custGeom>
              <a:avLst/>
              <a:gdLst>
                <a:gd name="T0" fmla="*/ 92 w 92"/>
                <a:gd name="T1" fmla="*/ 46 h 92"/>
                <a:gd name="T2" fmla="*/ 46 w 92"/>
                <a:gd name="T3" fmla="*/ 92 h 92"/>
                <a:gd name="T4" fmla="*/ 0 w 92"/>
                <a:gd name="T5" fmla="*/ 46 h 92"/>
                <a:gd name="T6" fmla="*/ 46 w 92"/>
                <a:gd name="T7" fmla="*/ 0 h 92"/>
                <a:gd name="T8" fmla="*/ 92 w 92"/>
                <a:gd name="T9" fmla="*/ 46 h 92"/>
                <a:gd name="T10" fmla="*/ 92 w 92"/>
                <a:gd name="T11" fmla="*/ 46 h 92"/>
                <a:gd name="T12" fmla="*/ 92 w 92"/>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92" y="46"/>
                  </a:moveTo>
                  <a:cubicBezTo>
                    <a:pt x="92" y="71"/>
                    <a:pt x="71" y="92"/>
                    <a:pt x="46" y="92"/>
                  </a:cubicBezTo>
                  <a:cubicBezTo>
                    <a:pt x="20" y="92"/>
                    <a:pt x="0" y="71"/>
                    <a:pt x="0" y="46"/>
                  </a:cubicBezTo>
                  <a:cubicBezTo>
                    <a:pt x="0" y="21"/>
                    <a:pt x="20" y="0"/>
                    <a:pt x="46" y="0"/>
                  </a:cubicBezTo>
                  <a:cubicBezTo>
                    <a:pt x="71" y="0"/>
                    <a:pt x="92" y="21"/>
                    <a:pt x="92" y="46"/>
                  </a:cubicBezTo>
                  <a:close/>
                  <a:moveTo>
                    <a:pt x="92" y="46"/>
                  </a:moveTo>
                  <a:cubicBezTo>
                    <a:pt x="92" y="46"/>
                    <a:pt x="92" y="46"/>
                    <a:pt x="92" y="46"/>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cxnSp>
        <p:nvCxnSpPr>
          <p:cNvPr id="81" name="Straight Connector 80"/>
          <p:cNvCxnSpPr/>
          <p:nvPr/>
        </p:nvCxnSpPr>
        <p:spPr>
          <a:xfrm flipH="1">
            <a:off x="6469125" y="3182475"/>
            <a:ext cx="1386010" cy="338213"/>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493618" y="3777877"/>
            <a:ext cx="1361517" cy="305520"/>
          </a:xfrm>
          <a:prstGeom prst="line">
            <a:avLst/>
          </a:prstGeom>
          <a:ln w="28575">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159306" y="5991723"/>
            <a:ext cx="2836867" cy="307777"/>
          </a:xfrm>
          <a:prstGeom prst="rect">
            <a:avLst/>
          </a:prstGeom>
          <a:noFill/>
        </p:spPr>
        <p:txBody>
          <a:bodyPr wrap="none" rtlCol="0">
            <a:spAutoFit/>
          </a:bodyPr>
          <a:lstStyle/>
          <a:p>
            <a:r>
              <a:rPr lang="en-CA" sz="1400" dirty="0" smtClean="0">
                <a:solidFill>
                  <a:srgbClr val="000000"/>
                </a:solidFill>
              </a:rPr>
              <a:t>* </a:t>
            </a:r>
            <a:r>
              <a:rPr lang="en-CA" sz="1400" dirty="0">
                <a:solidFill>
                  <a:srgbClr val="000000"/>
                </a:solidFill>
              </a:rPr>
              <a:t>Steve Stanton, Linked-In </a:t>
            </a:r>
            <a:r>
              <a:rPr lang="en-CA" sz="1400" dirty="0" smtClean="0">
                <a:solidFill>
                  <a:srgbClr val="000000"/>
                </a:solidFill>
              </a:rPr>
              <a:t>Pulse</a:t>
            </a:r>
            <a:endParaRPr lang="en-CA" sz="1400" dirty="0">
              <a:solidFill>
                <a:srgbClr val="000000"/>
              </a:solidFill>
            </a:endParaRPr>
          </a:p>
        </p:txBody>
      </p:sp>
    </p:spTree>
    <p:extLst>
      <p:ext uri="{BB962C8B-B14F-4D97-AF65-F5344CB8AC3E}">
        <p14:creationId xmlns:p14="http://schemas.microsoft.com/office/powerpoint/2010/main" val="19163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1" grpId="0"/>
      <p:bldP spid="22" grpId="0"/>
      <p:bldP spid="23" grpId="0"/>
      <p:bldP spid="24" grpId="0"/>
      <p:bldP spid="27" grpId="0"/>
      <p:bldP spid="36" grpId="0" animBg="1"/>
      <p:bldP spid="2" grpId="0" animBg="1"/>
      <p:bldP spid="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solidFill>
                  <a:srgbClr val="006767"/>
                </a:solidFill>
                <a:ea typeface="+mn-ea"/>
                <a:cs typeface="+mn-cs"/>
              </a:rPr>
              <a:t>Exercise: Getting a Cup of Coffee</a:t>
            </a:r>
            <a:endParaRPr lang="en-CA" sz="3200" dirty="0">
              <a:solidFill>
                <a:srgbClr val="006767"/>
              </a:solidFill>
              <a:ea typeface="+mn-ea"/>
              <a:cs typeface="+mn-cs"/>
            </a:endParaRPr>
          </a:p>
        </p:txBody>
      </p:sp>
      <p:sp>
        <p:nvSpPr>
          <p:cNvPr id="3" name="Content Placeholder 2"/>
          <p:cNvSpPr>
            <a:spLocks noGrp="1"/>
          </p:cNvSpPr>
          <p:nvPr>
            <p:ph idx="1"/>
          </p:nvPr>
        </p:nvSpPr>
        <p:spPr>
          <a:xfrm>
            <a:off x="950495" y="1422220"/>
            <a:ext cx="4728410" cy="4798737"/>
          </a:xfrm>
        </p:spPr>
        <p:txBody>
          <a:bodyPr>
            <a:normAutofit/>
          </a:bodyPr>
          <a:lstStyle/>
          <a:p>
            <a:pPr>
              <a:buNone/>
            </a:pPr>
            <a:r>
              <a:rPr lang="en-US" altLang="en-US" dirty="0">
                <a:solidFill>
                  <a:schemeClr val="tx2"/>
                </a:solidFill>
              </a:rPr>
              <a:t>	</a:t>
            </a: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It’s morning and you  </a:t>
            </a:r>
            <a:r>
              <a:rPr lang="en-US" altLang="en-US" dirty="0">
                <a:solidFill>
                  <a:schemeClr val="tx2"/>
                </a:solidFill>
              </a:rPr>
              <a:t>want a cup of </a:t>
            </a:r>
            <a:r>
              <a:rPr lang="en-US" altLang="en-US" dirty="0" smtClean="0">
                <a:solidFill>
                  <a:schemeClr val="tx2"/>
                </a:solidFill>
              </a:rPr>
              <a:t>coffee. </a:t>
            </a:r>
          </a:p>
          <a:p>
            <a:pPr>
              <a:buNone/>
            </a:pPr>
            <a:endParaRPr lang="en-US" altLang="en-US" dirty="0">
              <a:solidFill>
                <a:schemeClr val="tx2"/>
              </a:solidFill>
            </a:endParaRPr>
          </a:p>
          <a:p>
            <a:pPr>
              <a:buNone/>
            </a:pPr>
            <a:endParaRPr lang="en-US" altLang="en-US" dirty="0" smtClean="0">
              <a:solidFill>
                <a:schemeClr val="tx2"/>
              </a:solidFill>
            </a:endParaRPr>
          </a:p>
          <a:p>
            <a:pPr>
              <a:buNone/>
            </a:pPr>
            <a:r>
              <a:rPr lang="en-US" altLang="en-US" dirty="0">
                <a:solidFill>
                  <a:schemeClr val="tx2"/>
                </a:solidFill>
              </a:rPr>
              <a:t>	</a:t>
            </a:r>
            <a:r>
              <a:rPr lang="en-US" altLang="en-US" dirty="0" smtClean="0">
                <a:solidFill>
                  <a:schemeClr val="tx2"/>
                </a:solidFill>
              </a:rPr>
              <a:t>Define one behavior that you want changed and how you would coach to change it.</a:t>
            </a:r>
            <a:endParaRPr lang="en-CA" dirty="0">
              <a:solidFill>
                <a:schemeClr val="tx2"/>
              </a:solidFill>
            </a:endParaRPr>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solidFill>
                  <a:srgbClr val="000000"/>
                </a:solidFill>
              </a:rPr>
              <a:t>E</a:t>
            </a:r>
            <a:endParaRPr lang="en-CA" dirty="0">
              <a:solidFill>
                <a:srgbClr val="000000"/>
              </a:solidFill>
            </a:endParaRPr>
          </a:p>
        </p:txBody>
      </p:sp>
    </p:spTree>
    <p:extLst>
      <p:ext uri="{BB962C8B-B14F-4D97-AF65-F5344CB8AC3E}">
        <p14:creationId xmlns:p14="http://schemas.microsoft.com/office/powerpoint/2010/main" val="407052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2533626" y="2148260"/>
            <a:ext cx="7915299" cy="35286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rgbClr val="FF64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ct val="0"/>
              </a:spcBef>
              <a:spcAft>
                <a:spcPct val="20000"/>
              </a:spcAft>
            </a:pPr>
            <a:r>
              <a:rPr lang="en-US" sz="3200" dirty="0">
                <a:solidFill>
                  <a:schemeClr val="bg1"/>
                </a:solidFill>
                <a:effectLst>
                  <a:outerShdw blurRad="38100" dist="38100" dir="2700000" algn="tl">
                    <a:srgbClr val="000000">
                      <a:alpha val="43137"/>
                    </a:srgbClr>
                  </a:outerShdw>
                </a:effectLst>
              </a:rPr>
              <a:t>Roger T. Burlton</a:t>
            </a:r>
          </a:p>
          <a:p>
            <a:pPr algn="l">
              <a:spcBef>
                <a:spcPct val="0"/>
              </a:spcBef>
              <a:spcAft>
                <a:spcPct val="20000"/>
              </a:spcAft>
            </a:pPr>
            <a:r>
              <a:rPr lang="en-US" sz="3200" dirty="0">
                <a:solidFill>
                  <a:schemeClr val="bg1"/>
                </a:solidFill>
                <a:effectLst>
                  <a:outerShdw blurRad="38100" dist="38100" dir="2700000" algn="tl">
                    <a:srgbClr val="000000">
                      <a:alpha val="43137"/>
                    </a:srgbClr>
                  </a:outerShdw>
                </a:effectLst>
              </a:rPr>
              <a:t>+1-604-240-5436</a:t>
            </a:r>
          </a:p>
          <a:p>
            <a:pPr algn="l">
              <a:spcBef>
                <a:spcPct val="0"/>
              </a:spcBef>
              <a:spcAft>
                <a:spcPct val="20000"/>
              </a:spcAft>
            </a:pPr>
            <a:r>
              <a:rPr lang="en-US" sz="3200" dirty="0">
                <a:solidFill>
                  <a:schemeClr val="bg1"/>
                </a:solidFill>
                <a:effectLst>
                  <a:outerShdw blurRad="38100" dist="38100" dir="2700000" algn="tl">
                    <a:srgbClr val="000000">
                      <a:alpha val="43137"/>
                    </a:srgbClr>
                  </a:outerShdw>
                </a:effectLst>
              </a:rPr>
              <a:t>Roger.Burlton@processrenewal.com</a:t>
            </a:r>
          </a:p>
          <a:p>
            <a:pPr algn="l">
              <a:spcBef>
                <a:spcPct val="0"/>
              </a:spcBef>
              <a:spcAft>
                <a:spcPct val="20000"/>
              </a:spcAft>
            </a:pPr>
            <a:r>
              <a:rPr lang="en-US" sz="3200" dirty="0">
                <a:solidFill>
                  <a:schemeClr val="bg1"/>
                </a:solidFill>
                <a:effectLst>
                  <a:outerShdw blurRad="38100" dist="38100" dir="2700000" algn="tl">
                    <a:srgbClr val="000000">
                      <a:alpha val="43137"/>
                    </a:srgbClr>
                  </a:outerShdw>
                </a:effectLst>
              </a:rPr>
              <a:t>Twitter: @</a:t>
            </a:r>
            <a:r>
              <a:rPr lang="en-US" sz="3200" dirty="0" err="1">
                <a:solidFill>
                  <a:schemeClr val="bg1"/>
                </a:solidFill>
                <a:effectLst>
                  <a:outerShdw blurRad="38100" dist="38100" dir="2700000" algn="tl">
                    <a:srgbClr val="000000">
                      <a:alpha val="43137"/>
                    </a:srgbClr>
                  </a:outerShdw>
                </a:effectLst>
              </a:rPr>
              <a:t>RogerBurlton</a:t>
            </a:r>
            <a:endParaRPr lang="en-US" sz="3200" dirty="0">
              <a:solidFill>
                <a:schemeClr val="bg1"/>
              </a:solidFill>
              <a:effectLst>
                <a:outerShdw blurRad="38100" dist="38100" dir="2700000" algn="tl">
                  <a:srgbClr val="000000">
                    <a:alpha val="43137"/>
                  </a:srgbClr>
                </a:outerShdw>
              </a:effectLst>
            </a:endParaRPr>
          </a:p>
          <a:p>
            <a:pPr algn="l">
              <a:spcBef>
                <a:spcPct val="0"/>
              </a:spcBef>
              <a:spcAft>
                <a:spcPct val="20000"/>
              </a:spcAft>
            </a:pPr>
            <a:r>
              <a:rPr lang="en-US" sz="3200" dirty="0">
                <a:solidFill>
                  <a:schemeClr val="bg1"/>
                </a:solidFill>
                <a:effectLst>
                  <a:outerShdw blurRad="38100" dist="38100" dir="2700000" algn="tl">
                    <a:srgbClr val="000000">
                      <a:alpha val="43137"/>
                    </a:srgbClr>
                  </a:outerShdw>
                </a:effectLst>
              </a:rPr>
              <a:t>www.processrenewal.com</a:t>
            </a:r>
          </a:p>
          <a:p>
            <a:pPr algn="l"/>
            <a:endParaRPr lang="en-CA"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164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6579" y="1970085"/>
            <a:ext cx="5023493" cy="2823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18415" cmpd="sng">
                <a:solidFill>
                  <a:srgbClr val="FFFFFF"/>
                </a:solidFill>
                <a:prstDash val="solid"/>
              </a:ln>
              <a:solidFill>
                <a:schemeClr val="tx2"/>
              </a:solidFill>
              <a:effectLst>
                <a:outerShdw blurRad="63500" dir="3600000" algn="tl" rotWithShape="0">
                  <a:srgbClr val="000000">
                    <a:alpha val="70000"/>
                  </a:srgbClr>
                </a:outerShdw>
              </a:effectLst>
            </a:endParaRPr>
          </a:p>
        </p:txBody>
      </p:sp>
      <p:sp>
        <p:nvSpPr>
          <p:cNvPr id="16" name="Rounded Rectangle 15"/>
          <p:cNvSpPr/>
          <p:nvPr/>
        </p:nvSpPr>
        <p:spPr>
          <a:xfrm>
            <a:off x="9572888" y="1498613"/>
            <a:ext cx="1788534" cy="1225380"/>
          </a:xfrm>
          <a:prstGeom prst="roundRect">
            <a:avLst/>
          </a:prstGeom>
          <a:blipFill rotWithShape="1">
            <a:blip r:embed="rId2"/>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TextBox 24"/>
          <p:cNvSpPr txBox="1"/>
          <p:nvPr/>
        </p:nvSpPr>
        <p:spPr>
          <a:xfrm>
            <a:off x="9831847" y="2723993"/>
            <a:ext cx="1309974" cy="369332"/>
          </a:xfrm>
          <a:prstGeom prst="rect">
            <a:avLst/>
          </a:prstGeom>
          <a:noFill/>
        </p:spPr>
        <p:txBody>
          <a:bodyPr wrap="none" rtlCol="0">
            <a:spAutoFit/>
          </a:bodyPr>
          <a:lstStyle/>
          <a:p>
            <a:r>
              <a:rPr lang="en-CA" b="1" dirty="0" smtClean="0">
                <a:solidFill>
                  <a:schemeClr val="tx2"/>
                </a:solidFill>
              </a:rPr>
              <a:t>Customer</a:t>
            </a:r>
            <a:endParaRPr lang="en-CA" b="1" dirty="0">
              <a:solidFill>
                <a:schemeClr val="tx2"/>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324" y="5278829"/>
            <a:ext cx="1434708" cy="951971"/>
          </a:xfrm>
          <a:prstGeom prst="rect">
            <a:avLst/>
          </a:prstGeom>
          <a:effectLst>
            <a:softEdge rad="63500"/>
          </a:effectLst>
        </p:spPr>
      </p:pic>
      <p:sp>
        <p:nvSpPr>
          <p:cNvPr id="21" name="TextBox 20"/>
          <p:cNvSpPr txBox="1"/>
          <p:nvPr/>
        </p:nvSpPr>
        <p:spPr>
          <a:xfrm>
            <a:off x="5522539" y="6185956"/>
            <a:ext cx="958917" cy="369332"/>
          </a:xfrm>
          <a:prstGeom prst="rect">
            <a:avLst/>
          </a:prstGeom>
          <a:noFill/>
        </p:spPr>
        <p:txBody>
          <a:bodyPr wrap="none" rtlCol="0">
            <a:spAutoFit/>
          </a:bodyPr>
          <a:lstStyle/>
          <a:p>
            <a:r>
              <a:rPr lang="en-CA" b="1" dirty="0" smtClean="0">
                <a:solidFill>
                  <a:schemeClr val="tx2"/>
                </a:solidFill>
              </a:rPr>
              <a:t>Owner</a:t>
            </a:r>
            <a:endParaRPr lang="en-CA" b="1" dirty="0">
              <a:solidFill>
                <a:schemeClr val="tx2"/>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6842" y="4606913"/>
            <a:ext cx="1431537" cy="951972"/>
          </a:xfrm>
          <a:prstGeom prst="rect">
            <a:avLst/>
          </a:prstGeom>
          <a:effectLst>
            <a:softEdge rad="63500"/>
          </a:effectLst>
        </p:spPr>
      </p:pic>
      <p:sp>
        <p:nvSpPr>
          <p:cNvPr id="23" name="TextBox 22"/>
          <p:cNvSpPr txBox="1"/>
          <p:nvPr/>
        </p:nvSpPr>
        <p:spPr>
          <a:xfrm>
            <a:off x="10286786" y="5531558"/>
            <a:ext cx="731290" cy="369332"/>
          </a:xfrm>
          <a:prstGeom prst="rect">
            <a:avLst/>
          </a:prstGeom>
          <a:noFill/>
        </p:spPr>
        <p:txBody>
          <a:bodyPr wrap="none" rtlCol="0">
            <a:spAutoFit/>
          </a:bodyPr>
          <a:lstStyle/>
          <a:p>
            <a:r>
              <a:rPr lang="en-CA" b="1" dirty="0" smtClean="0">
                <a:solidFill>
                  <a:schemeClr val="tx2"/>
                </a:solidFill>
              </a:rPr>
              <a:t>Staff</a:t>
            </a:r>
            <a:endParaRPr lang="en-CA" b="1" dirty="0">
              <a:solidFill>
                <a:schemeClr val="tx2"/>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454" y="4398477"/>
            <a:ext cx="983891" cy="1475837"/>
          </a:xfrm>
          <a:prstGeom prst="rect">
            <a:avLst/>
          </a:prstGeom>
          <a:effectLst>
            <a:softEdge rad="63500"/>
          </a:effectLst>
        </p:spPr>
      </p:pic>
      <p:sp>
        <p:nvSpPr>
          <p:cNvPr id="19" name="TextBox 18"/>
          <p:cNvSpPr txBox="1"/>
          <p:nvPr/>
        </p:nvSpPr>
        <p:spPr>
          <a:xfrm>
            <a:off x="1095728" y="5825408"/>
            <a:ext cx="1136850" cy="369332"/>
          </a:xfrm>
          <a:prstGeom prst="rect">
            <a:avLst/>
          </a:prstGeom>
          <a:noFill/>
        </p:spPr>
        <p:txBody>
          <a:bodyPr wrap="none" rtlCol="0">
            <a:spAutoFit/>
          </a:bodyPr>
          <a:lstStyle/>
          <a:p>
            <a:r>
              <a:rPr lang="en-CA" b="1" dirty="0" smtClean="0">
                <a:solidFill>
                  <a:schemeClr val="tx2"/>
                </a:solidFill>
              </a:rPr>
              <a:t>Supplier</a:t>
            </a:r>
            <a:endParaRPr lang="en-CA" b="1" dirty="0">
              <a:solidFill>
                <a:schemeClr val="tx2"/>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711" y="1498613"/>
            <a:ext cx="1069379" cy="1425839"/>
          </a:xfrm>
          <a:prstGeom prst="rect">
            <a:avLst/>
          </a:prstGeom>
          <a:effectLst>
            <a:softEdge rad="63500"/>
          </a:effectLst>
        </p:spPr>
      </p:pic>
      <p:sp>
        <p:nvSpPr>
          <p:cNvPr id="17" name="TextBox 16"/>
          <p:cNvSpPr txBox="1"/>
          <p:nvPr/>
        </p:nvSpPr>
        <p:spPr>
          <a:xfrm>
            <a:off x="1027472" y="2857499"/>
            <a:ext cx="1313180" cy="369332"/>
          </a:xfrm>
          <a:prstGeom prst="rect">
            <a:avLst/>
          </a:prstGeom>
          <a:noFill/>
        </p:spPr>
        <p:txBody>
          <a:bodyPr wrap="none" rtlCol="0">
            <a:spAutoFit/>
          </a:bodyPr>
          <a:lstStyle/>
          <a:p>
            <a:r>
              <a:rPr lang="en-CA" b="1" dirty="0" smtClean="0">
                <a:solidFill>
                  <a:schemeClr val="tx2"/>
                </a:solidFill>
              </a:rPr>
              <a:t>Regulator</a:t>
            </a:r>
            <a:endParaRPr lang="en-CA" b="1" dirty="0">
              <a:solidFill>
                <a:schemeClr val="tx2"/>
              </a:solidFill>
            </a:endParaRPr>
          </a:p>
        </p:txBody>
      </p:sp>
      <p:sp>
        <p:nvSpPr>
          <p:cNvPr id="2" name="Title 1"/>
          <p:cNvSpPr>
            <a:spLocks noGrp="1"/>
          </p:cNvSpPr>
          <p:nvPr>
            <p:ph type="title"/>
          </p:nvPr>
        </p:nvSpPr>
        <p:spPr>
          <a:xfrm>
            <a:off x="878682" y="364736"/>
            <a:ext cx="10515600" cy="840823"/>
          </a:xfrm>
        </p:spPr>
        <p:txBody>
          <a:bodyPr anchor="ctr"/>
          <a:lstStyle/>
          <a:p>
            <a:pPr algn="ctr"/>
            <a:r>
              <a:rPr lang="en-CA" dirty="0">
                <a:solidFill>
                  <a:srgbClr val="006767"/>
                </a:solidFill>
              </a:rPr>
              <a:t>Stakeholders E</a:t>
            </a:r>
            <a:r>
              <a:rPr lang="en-CA" baseline="30000" dirty="0">
                <a:solidFill>
                  <a:srgbClr val="006767"/>
                </a:solidFill>
              </a:rPr>
              <a:t>3:</a:t>
            </a:r>
            <a:r>
              <a:rPr lang="en-CA" dirty="0">
                <a:solidFill>
                  <a:srgbClr val="006767"/>
                </a:solidFill>
              </a:rPr>
              <a:t> exchanges with the Value Chain, Stream or Process</a:t>
            </a:r>
          </a:p>
        </p:txBody>
      </p:sp>
      <p:sp>
        <p:nvSpPr>
          <p:cNvPr id="4" name="Bent Arrow 3"/>
          <p:cNvSpPr/>
          <p:nvPr/>
        </p:nvSpPr>
        <p:spPr>
          <a:xfrm>
            <a:off x="8480718" y="1379741"/>
            <a:ext cx="1282890" cy="4737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20" name="Bent Arrow 19"/>
          <p:cNvSpPr/>
          <p:nvPr/>
        </p:nvSpPr>
        <p:spPr>
          <a:xfrm rot="10800000">
            <a:off x="8620072" y="2792775"/>
            <a:ext cx="1211775" cy="4737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29" name="Bent Arrow 28"/>
          <p:cNvSpPr/>
          <p:nvPr/>
        </p:nvSpPr>
        <p:spPr>
          <a:xfrm rot="16200000">
            <a:off x="4581015" y="5090197"/>
            <a:ext cx="806904" cy="473714"/>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0" name="Bent Arrow 29"/>
          <p:cNvSpPr/>
          <p:nvPr/>
        </p:nvSpPr>
        <p:spPr>
          <a:xfrm rot="10800000">
            <a:off x="6656032" y="4967988"/>
            <a:ext cx="543424" cy="791041"/>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1" name="Bent Arrow 30"/>
          <p:cNvSpPr/>
          <p:nvPr/>
        </p:nvSpPr>
        <p:spPr>
          <a:xfrm>
            <a:off x="2020790" y="3990059"/>
            <a:ext cx="1282890" cy="4737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2" name="Bent Arrow 31"/>
          <p:cNvSpPr/>
          <p:nvPr/>
        </p:nvSpPr>
        <p:spPr>
          <a:xfrm rot="10800000">
            <a:off x="2313689" y="4980008"/>
            <a:ext cx="1282890" cy="4737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3" name="Bent Arrow 32"/>
          <p:cNvSpPr/>
          <p:nvPr/>
        </p:nvSpPr>
        <p:spPr>
          <a:xfrm rot="5400000">
            <a:off x="2838684" y="1024952"/>
            <a:ext cx="512212" cy="1339954"/>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4" name="Bent Arrow 33"/>
          <p:cNvSpPr/>
          <p:nvPr/>
        </p:nvSpPr>
        <p:spPr>
          <a:xfrm rot="16200000">
            <a:off x="2565768" y="2259362"/>
            <a:ext cx="512212" cy="1339954"/>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5" name="Bent Arrow 34"/>
          <p:cNvSpPr/>
          <p:nvPr/>
        </p:nvSpPr>
        <p:spPr>
          <a:xfrm rot="5400000">
            <a:off x="9111510" y="3696589"/>
            <a:ext cx="512212" cy="1308436"/>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36" name="Bent Arrow 35"/>
          <p:cNvSpPr/>
          <p:nvPr/>
        </p:nvSpPr>
        <p:spPr>
          <a:xfrm rot="16200000">
            <a:off x="8905764" y="4505516"/>
            <a:ext cx="512212" cy="1339954"/>
          </a:xfrm>
          <a:prstGeom prst="bentArrow">
            <a:avLst>
              <a:gd name="adj1" fmla="val 25000"/>
              <a:gd name="adj2" fmla="val 25000"/>
              <a:gd name="adj3" fmla="val 25000"/>
              <a:gd name="adj4" fmla="val 3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5" name="TextBox 4"/>
          <p:cNvSpPr txBox="1"/>
          <p:nvPr/>
        </p:nvSpPr>
        <p:spPr>
          <a:xfrm>
            <a:off x="8622857" y="1529052"/>
            <a:ext cx="1220912"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Product</a:t>
            </a:r>
          </a:p>
          <a:p>
            <a:pPr marL="285750" indent="-285750">
              <a:buFont typeface="Arial" panose="020B0604020202020204" pitchFamily="34" charset="0"/>
              <a:buChar char="•"/>
            </a:pPr>
            <a:r>
              <a:rPr lang="en-CA" sz="1600" dirty="0" smtClean="0">
                <a:solidFill>
                  <a:schemeClr val="tx2"/>
                </a:solidFill>
              </a:rPr>
              <a:t>Invoice</a:t>
            </a:r>
            <a:endParaRPr lang="en-CA" sz="1600" dirty="0">
              <a:solidFill>
                <a:schemeClr val="tx2"/>
              </a:solidFill>
            </a:endParaRPr>
          </a:p>
        </p:txBody>
      </p:sp>
      <p:sp>
        <p:nvSpPr>
          <p:cNvPr id="40" name="TextBox 39"/>
          <p:cNvSpPr txBox="1"/>
          <p:nvPr/>
        </p:nvSpPr>
        <p:spPr>
          <a:xfrm>
            <a:off x="8713398" y="3172239"/>
            <a:ext cx="1821140"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Order request</a:t>
            </a:r>
          </a:p>
          <a:p>
            <a:pPr marL="285750" indent="-285750">
              <a:buFont typeface="Arial" panose="020B0604020202020204" pitchFamily="34" charset="0"/>
              <a:buChar char="•"/>
            </a:pPr>
            <a:r>
              <a:rPr lang="en-CA" sz="1600" dirty="0" smtClean="0">
                <a:solidFill>
                  <a:schemeClr val="tx2"/>
                </a:solidFill>
              </a:rPr>
              <a:t>Payment</a:t>
            </a:r>
            <a:endParaRPr lang="en-CA" sz="1600" dirty="0">
              <a:solidFill>
                <a:schemeClr val="tx2"/>
              </a:solidFill>
            </a:endParaRPr>
          </a:p>
        </p:txBody>
      </p:sp>
      <p:sp>
        <p:nvSpPr>
          <p:cNvPr id="41" name="TextBox 40"/>
          <p:cNvSpPr txBox="1"/>
          <p:nvPr/>
        </p:nvSpPr>
        <p:spPr>
          <a:xfrm>
            <a:off x="8740500" y="4185226"/>
            <a:ext cx="814647"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Job</a:t>
            </a:r>
          </a:p>
          <a:p>
            <a:pPr marL="285750" indent="-285750">
              <a:buFont typeface="Arial" panose="020B0604020202020204" pitchFamily="34" charset="0"/>
              <a:buChar char="•"/>
            </a:pPr>
            <a:r>
              <a:rPr lang="en-CA" sz="1600" dirty="0" smtClean="0">
                <a:solidFill>
                  <a:schemeClr val="tx2"/>
                </a:solidFill>
              </a:rPr>
              <a:t>Pay</a:t>
            </a:r>
            <a:endParaRPr lang="en-CA" sz="1600" dirty="0">
              <a:solidFill>
                <a:schemeClr val="tx2"/>
              </a:solidFill>
            </a:endParaRPr>
          </a:p>
        </p:txBody>
      </p:sp>
      <p:sp>
        <p:nvSpPr>
          <p:cNvPr id="42" name="TextBox 41"/>
          <p:cNvSpPr txBox="1"/>
          <p:nvPr/>
        </p:nvSpPr>
        <p:spPr>
          <a:xfrm>
            <a:off x="8754743" y="5431600"/>
            <a:ext cx="1314784"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Job Appl.</a:t>
            </a:r>
          </a:p>
          <a:p>
            <a:pPr marL="285750" indent="-285750">
              <a:buFont typeface="Arial" panose="020B0604020202020204" pitchFamily="34" charset="0"/>
              <a:buChar char="•"/>
            </a:pPr>
            <a:r>
              <a:rPr lang="en-CA" sz="1600" dirty="0" smtClean="0">
                <a:solidFill>
                  <a:schemeClr val="tx2"/>
                </a:solidFill>
              </a:rPr>
              <a:t>Time</a:t>
            </a:r>
            <a:endParaRPr lang="en-CA" sz="1600" dirty="0">
              <a:solidFill>
                <a:schemeClr val="tx2"/>
              </a:solidFill>
            </a:endParaRPr>
          </a:p>
        </p:txBody>
      </p:sp>
      <p:sp>
        <p:nvSpPr>
          <p:cNvPr id="43" name="TextBox 42"/>
          <p:cNvSpPr txBox="1"/>
          <p:nvPr/>
        </p:nvSpPr>
        <p:spPr>
          <a:xfrm>
            <a:off x="7133605" y="5280014"/>
            <a:ext cx="1217000"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a:t>
            </a:r>
          </a:p>
          <a:p>
            <a:pPr marL="285750" indent="-285750">
              <a:buFont typeface="Arial" panose="020B0604020202020204" pitchFamily="34" charset="0"/>
              <a:buChar char="•"/>
            </a:pPr>
            <a:r>
              <a:rPr lang="en-CA" sz="1600" dirty="0" smtClean="0">
                <a:solidFill>
                  <a:schemeClr val="tx2"/>
                </a:solidFill>
              </a:rPr>
              <a:t>Reports</a:t>
            </a:r>
            <a:endParaRPr lang="en-CA" sz="1600" dirty="0">
              <a:solidFill>
                <a:schemeClr val="tx2"/>
              </a:solidFill>
            </a:endParaRPr>
          </a:p>
        </p:txBody>
      </p:sp>
      <p:sp>
        <p:nvSpPr>
          <p:cNvPr id="44" name="TextBox 43"/>
          <p:cNvSpPr txBox="1"/>
          <p:nvPr/>
        </p:nvSpPr>
        <p:spPr>
          <a:xfrm>
            <a:off x="3764339" y="5423836"/>
            <a:ext cx="1550424"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Ideas</a:t>
            </a:r>
          </a:p>
          <a:p>
            <a:pPr marL="285750" indent="-285750">
              <a:buFont typeface="Arial" panose="020B0604020202020204" pitchFamily="34" charset="0"/>
              <a:buChar char="•"/>
            </a:pPr>
            <a:r>
              <a:rPr lang="en-CA" sz="1600" dirty="0" smtClean="0">
                <a:solidFill>
                  <a:schemeClr val="tx2"/>
                </a:solidFill>
              </a:rPr>
              <a:t>Investment</a:t>
            </a:r>
          </a:p>
        </p:txBody>
      </p:sp>
      <p:sp>
        <p:nvSpPr>
          <p:cNvPr id="45" name="TextBox 44"/>
          <p:cNvSpPr txBox="1"/>
          <p:nvPr/>
        </p:nvSpPr>
        <p:spPr>
          <a:xfrm>
            <a:off x="2354103" y="5399639"/>
            <a:ext cx="1319592"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P.O.</a:t>
            </a:r>
          </a:p>
          <a:p>
            <a:pPr marL="285750" indent="-285750">
              <a:buFont typeface="Arial" panose="020B0604020202020204" pitchFamily="34" charset="0"/>
              <a:buChar char="•"/>
            </a:pPr>
            <a:r>
              <a:rPr lang="en-CA" sz="1600" dirty="0" smtClean="0">
                <a:solidFill>
                  <a:schemeClr val="tx2"/>
                </a:solidFill>
              </a:rPr>
              <a:t>Payment</a:t>
            </a:r>
            <a:endParaRPr lang="en-CA" sz="1600" dirty="0">
              <a:solidFill>
                <a:schemeClr val="tx2"/>
              </a:solidFill>
            </a:endParaRPr>
          </a:p>
        </p:txBody>
      </p:sp>
      <p:sp>
        <p:nvSpPr>
          <p:cNvPr id="46" name="TextBox 45"/>
          <p:cNvSpPr txBox="1"/>
          <p:nvPr/>
        </p:nvSpPr>
        <p:spPr>
          <a:xfrm>
            <a:off x="2126932" y="4171385"/>
            <a:ext cx="1277914"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Supplies</a:t>
            </a:r>
          </a:p>
          <a:p>
            <a:pPr marL="285750" indent="-285750">
              <a:buFont typeface="Arial" panose="020B0604020202020204" pitchFamily="34" charset="0"/>
              <a:buChar char="•"/>
            </a:pPr>
            <a:r>
              <a:rPr lang="en-CA" sz="1600" dirty="0" smtClean="0">
                <a:solidFill>
                  <a:schemeClr val="tx2"/>
                </a:solidFill>
              </a:rPr>
              <a:t>Invoice</a:t>
            </a:r>
            <a:endParaRPr lang="en-CA" sz="1600" dirty="0">
              <a:solidFill>
                <a:schemeClr val="tx2"/>
              </a:solidFill>
            </a:endParaRPr>
          </a:p>
        </p:txBody>
      </p:sp>
      <p:sp>
        <p:nvSpPr>
          <p:cNvPr id="47" name="TextBox 46"/>
          <p:cNvSpPr txBox="1"/>
          <p:nvPr/>
        </p:nvSpPr>
        <p:spPr>
          <a:xfrm>
            <a:off x="2026509" y="1564628"/>
            <a:ext cx="1630575"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Regulations</a:t>
            </a:r>
          </a:p>
          <a:p>
            <a:pPr marL="285750" indent="-285750">
              <a:buFont typeface="Arial" panose="020B0604020202020204" pitchFamily="34" charset="0"/>
              <a:buChar char="•"/>
            </a:pPr>
            <a:r>
              <a:rPr lang="en-CA" sz="1600" dirty="0" smtClean="0">
                <a:solidFill>
                  <a:schemeClr val="tx2"/>
                </a:solidFill>
              </a:rPr>
              <a:t>Certification</a:t>
            </a:r>
            <a:endParaRPr lang="en-CA" sz="1600" dirty="0">
              <a:solidFill>
                <a:schemeClr val="tx2"/>
              </a:solidFill>
            </a:endParaRPr>
          </a:p>
        </p:txBody>
      </p:sp>
      <p:sp>
        <p:nvSpPr>
          <p:cNvPr id="48" name="TextBox 47"/>
          <p:cNvSpPr txBox="1"/>
          <p:nvPr/>
        </p:nvSpPr>
        <p:spPr>
          <a:xfrm>
            <a:off x="2239127" y="3152902"/>
            <a:ext cx="1340432" cy="584775"/>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solidFill>
                  <a:schemeClr val="tx2"/>
                </a:solidFill>
              </a:rPr>
              <a:t>Reports</a:t>
            </a:r>
          </a:p>
          <a:p>
            <a:pPr marL="285750" indent="-285750">
              <a:buFont typeface="Arial" panose="020B0604020202020204" pitchFamily="34" charset="0"/>
              <a:buChar char="•"/>
            </a:pPr>
            <a:r>
              <a:rPr lang="en-CA" sz="1600" dirty="0" smtClean="0">
                <a:solidFill>
                  <a:schemeClr val="tx2"/>
                </a:solidFill>
              </a:rPr>
              <a:t>Penalties</a:t>
            </a:r>
            <a:endParaRPr lang="en-CA" sz="1600" dirty="0">
              <a:solidFill>
                <a:schemeClr val="tx2"/>
              </a:solidFill>
            </a:endParaRPr>
          </a:p>
        </p:txBody>
      </p:sp>
      <p:sp>
        <p:nvSpPr>
          <p:cNvPr id="39" name="Rectangle 89"/>
          <p:cNvSpPr/>
          <p:nvPr/>
        </p:nvSpPr>
        <p:spPr>
          <a:xfrm>
            <a:off x="3594646" y="1970085"/>
            <a:ext cx="5023493" cy="282341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18415" cmpd="sng">
                <a:solidFill>
                  <a:srgbClr val="FFFFFF"/>
                </a:solidFill>
                <a:prstDash val="solid"/>
              </a:ln>
              <a:solidFill>
                <a:schemeClr val="tx2"/>
              </a:solidFill>
              <a:effectLst>
                <a:outerShdw blurRad="63500" dir="3600000" algn="tl" rotWithShape="0">
                  <a:srgbClr val="000000">
                    <a:alpha val="70000"/>
                  </a:srgbClr>
                </a:outerShdw>
              </a:effectLst>
            </a:endParaRPr>
          </a:p>
        </p:txBody>
      </p:sp>
      <p:grpSp>
        <p:nvGrpSpPr>
          <p:cNvPr id="49" name="SmartArt Placeholder 1025"/>
          <p:cNvGrpSpPr>
            <a:grpSpLocks/>
          </p:cNvGrpSpPr>
          <p:nvPr/>
        </p:nvGrpSpPr>
        <p:grpSpPr bwMode="auto">
          <a:xfrm>
            <a:off x="3636617" y="2113749"/>
            <a:ext cx="4914901" cy="2630478"/>
            <a:chOff x="1400" y="1323"/>
            <a:chExt cx="2781" cy="1662"/>
          </a:xfrm>
          <a:solidFill>
            <a:schemeClr val="bg1"/>
          </a:solidFill>
        </p:grpSpPr>
        <p:cxnSp>
          <p:nvCxnSpPr>
            <p:cNvPr id="50" name="_s1028"/>
            <p:cNvCxnSpPr>
              <a:cxnSpLocks noChangeShapeType="1"/>
              <a:stCxn id="113" idx="0"/>
              <a:endCxn id="81" idx="2"/>
            </p:cNvCxnSpPr>
            <p:nvPr/>
          </p:nvCxnSpPr>
          <p:spPr bwMode="auto">
            <a:xfrm rot="5400000" flipH="1">
              <a:off x="3426" y="927"/>
              <a:ext cx="64" cy="1114"/>
            </a:xfrm>
            <a:prstGeom prst="bentConnector3">
              <a:avLst>
                <a:gd name="adj1" fmla="val 50792"/>
              </a:avLst>
            </a:prstGeom>
            <a:grpFill/>
            <a:ln w="28575">
              <a:solidFill>
                <a:schemeClr val="tx1"/>
              </a:solidFill>
              <a:miter lim="800000"/>
              <a:headEnd/>
              <a:tailEnd/>
            </a:ln>
            <a:extLst/>
          </p:spPr>
        </p:cxnSp>
        <p:cxnSp>
          <p:nvCxnSpPr>
            <p:cNvPr id="51" name="_s1029"/>
            <p:cNvCxnSpPr>
              <a:cxnSpLocks noChangeShapeType="1"/>
              <a:stCxn id="111" idx="3"/>
              <a:endCxn id="82" idx="2"/>
            </p:cNvCxnSpPr>
            <p:nvPr/>
          </p:nvCxnSpPr>
          <p:spPr bwMode="auto">
            <a:xfrm flipV="1">
              <a:off x="1733" y="1644"/>
              <a:ext cx="57" cy="511"/>
            </a:xfrm>
            <a:prstGeom prst="bentConnector2">
              <a:avLst/>
            </a:prstGeom>
            <a:grpFill/>
            <a:ln w="28575">
              <a:solidFill>
                <a:schemeClr val="tx1"/>
              </a:solidFill>
              <a:miter lim="800000"/>
              <a:headEnd/>
              <a:tailEnd/>
            </a:ln>
            <a:extLst/>
          </p:spPr>
        </p:cxnSp>
        <p:cxnSp>
          <p:nvCxnSpPr>
            <p:cNvPr id="52" name="_s1030"/>
            <p:cNvCxnSpPr>
              <a:cxnSpLocks noChangeShapeType="1"/>
              <a:stCxn id="110" idx="3"/>
              <a:endCxn id="82" idx="2"/>
            </p:cNvCxnSpPr>
            <p:nvPr/>
          </p:nvCxnSpPr>
          <p:spPr bwMode="auto">
            <a:xfrm flipV="1">
              <a:off x="1733" y="1644"/>
              <a:ext cx="57" cy="319"/>
            </a:xfrm>
            <a:prstGeom prst="bentConnector2">
              <a:avLst/>
            </a:prstGeom>
            <a:grpFill/>
            <a:ln w="28575">
              <a:solidFill>
                <a:schemeClr val="tx1"/>
              </a:solidFill>
              <a:miter lim="800000"/>
              <a:headEnd/>
              <a:tailEnd/>
            </a:ln>
            <a:extLst/>
          </p:spPr>
        </p:cxnSp>
        <p:cxnSp>
          <p:nvCxnSpPr>
            <p:cNvPr id="53" name="_s1031"/>
            <p:cNvCxnSpPr>
              <a:cxnSpLocks noChangeShapeType="1"/>
              <a:stCxn id="109" idx="3"/>
              <a:endCxn id="82" idx="2"/>
            </p:cNvCxnSpPr>
            <p:nvPr/>
          </p:nvCxnSpPr>
          <p:spPr bwMode="auto">
            <a:xfrm flipV="1">
              <a:off x="1733" y="1644"/>
              <a:ext cx="57" cy="127"/>
            </a:xfrm>
            <a:prstGeom prst="bentConnector2">
              <a:avLst/>
            </a:prstGeom>
            <a:grpFill/>
            <a:ln w="28575">
              <a:solidFill>
                <a:schemeClr val="tx1"/>
              </a:solidFill>
              <a:miter lim="800000"/>
              <a:headEnd/>
              <a:tailEnd/>
            </a:ln>
            <a:extLst/>
          </p:spPr>
        </p:cxnSp>
        <p:cxnSp>
          <p:nvCxnSpPr>
            <p:cNvPr id="54" name="_s1032"/>
            <p:cNvCxnSpPr>
              <a:cxnSpLocks noChangeShapeType="1"/>
              <a:stCxn id="108" idx="0"/>
              <a:endCxn id="81" idx="2"/>
            </p:cNvCxnSpPr>
            <p:nvPr/>
          </p:nvCxnSpPr>
          <p:spPr bwMode="auto">
            <a:xfrm rot="5400000" flipH="1">
              <a:off x="3232" y="1121"/>
              <a:ext cx="64" cy="725"/>
            </a:xfrm>
            <a:prstGeom prst="bentConnector3">
              <a:avLst>
                <a:gd name="adj1" fmla="val 50792"/>
              </a:avLst>
            </a:prstGeom>
            <a:grpFill/>
            <a:ln w="28575">
              <a:solidFill>
                <a:schemeClr val="tx1"/>
              </a:solidFill>
              <a:miter lim="800000"/>
              <a:headEnd/>
              <a:tailEnd/>
            </a:ln>
            <a:extLst/>
          </p:spPr>
        </p:cxnSp>
        <p:cxnSp>
          <p:nvCxnSpPr>
            <p:cNvPr id="55" name="_s1033"/>
            <p:cNvCxnSpPr>
              <a:cxnSpLocks noChangeShapeType="1"/>
              <a:stCxn id="107" idx="1"/>
              <a:endCxn id="94" idx="2"/>
            </p:cNvCxnSpPr>
            <p:nvPr/>
          </p:nvCxnSpPr>
          <p:spPr bwMode="auto">
            <a:xfrm rot="10800000">
              <a:off x="2012" y="1834"/>
              <a:ext cx="55" cy="511"/>
            </a:xfrm>
            <a:prstGeom prst="bentConnector2">
              <a:avLst/>
            </a:prstGeom>
            <a:grpFill/>
            <a:ln w="28575">
              <a:solidFill>
                <a:schemeClr val="tx1"/>
              </a:solidFill>
              <a:miter lim="800000"/>
              <a:headEnd/>
              <a:tailEnd/>
            </a:ln>
            <a:extLst/>
          </p:spPr>
        </p:cxnSp>
        <p:cxnSp>
          <p:nvCxnSpPr>
            <p:cNvPr id="56" name="_s1034"/>
            <p:cNvCxnSpPr>
              <a:cxnSpLocks noChangeShapeType="1"/>
              <a:stCxn id="106" idx="1"/>
              <a:endCxn id="94" idx="2"/>
            </p:cNvCxnSpPr>
            <p:nvPr/>
          </p:nvCxnSpPr>
          <p:spPr bwMode="auto">
            <a:xfrm rot="10800000">
              <a:off x="2012" y="1834"/>
              <a:ext cx="55" cy="320"/>
            </a:xfrm>
            <a:prstGeom prst="bentConnector2">
              <a:avLst/>
            </a:prstGeom>
            <a:grpFill/>
            <a:ln w="28575">
              <a:solidFill>
                <a:schemeClr val="tx1"/>
              </a:solidFill>
              <a:miter lim="800000"/>
              <a:headEnd/>
              <a:tailEnd/>
            </a:ln>
            <a:extLst/>
          </p:spPr>
        </p:cxnSp>
        <p:cxnSp>
          <p:nvCxnSpPr>
            <p:cNvPr id="57" name="_s1035"/>
            <p:cNvCxnSpPr>
              <a:cxnSpLocks noChangeShapeType="1"/>
              <a:stCxn id="105" idx="1"/>
              <a:endCxn id="94" idx="2"/>
            </p:cNvCxnSpPr>
            <p:nvPr/>
          </p:nvCxnSpPr>
          <p:spPr bwMode="auto">
            <a:xfrm rot="10800000">
              <a:off x="2012" y="1834"/>
              <a:ext cx="55" cy="129"/>
            </a:xfrm>
            <a:prstGeom prst="bentConnector2">
              <a:avLst/>
            </a:prstGeom>
            <a:grpFill/>
            <a:ln w="28575">
              <a:solidFill>
                <a:schemeClr val="tx1"/>
              </a:solidFill>
              <a:miter lim="800000"/>
              <a:headEnd/>
              <a:tailEnd/>
            </a:ln>
            <a:extLst/>
          </p:spPr>
        </p:cxnSp>
        <p:cxnSp>
          <p:nvCxnSpPr>
            <p:cNvPr id="58" name="_s1036"/>
            <p:cNvCxnSpPr>
              <a:cxnSpLocks noChangeShapeType="1"/>
              <a:stCxn id="104" idx="1"/>
              <a:endCxn id="92" idx="2"/>
            </p:cNvCxnSpPr>
            <p:nvPr/>
          </p:nvCxnSpPr>
          <p:spPr bwMode="auto">
            <a:xfrm rot="10800000">
              <a:off x="3237" y="1834"/>
              <a:ext cx="55" cy="702"/>
            </a:xfrm>
            <a:prstGeom prst="bentConnector2">
              <a:avLst/>
            </a:prstGeom>
            <a:grpFill/>
            <a:ln w="28575">
              <a:solidFill>
                <a:schemeClr val="tx1"/>
              </a:solidFill>
              <a:miter lim="800000"/>
              <a:headEnd/>
              <a:tailEnd/>
            </a:ln>
            <a:extLst/>
          </p:spPr>
        </p:cxnSp>
        <p:cxnSp>
          <p:nvCxnSpPr>
            <p:cNvPr id="59" name="_s1037"/>
            <p:cNvCxnSpPr>
              <a:cxnSpLocks noChangeShapeType="1"/>
              <a:stCxn id="103" idx="1"/>
              <a:endCxn id="92" idx="2"/>
            </p:cNvCxnSpPr>
            <p:nvPr/>
          </p:nvCxnSpPr>
          <p:spPr bwMode="auto">
            <a:xfrm rot="10800000">
              <a:off x="3237" y="1834"/>
              <a:ext cx="55" cy="511"/>
            </a:xfrm>
            <a:prstGeom prst="bentConnector2">
              <a:avLst/>
            </a:prstGeom>
            <a:grpFill/>
            <a:ln w="28575">
              <a:solidFill>
                <a:schemeClr val="tx1"/>
              </a:solidFill>
              <a:miter lim="800000"/>
              <a:headEnd/>
              <a:tailEnd/>
            </a:ln>
            <a:extLst/>
          </p:spPr>
        </p:cxnSp>
        <p:cxnSp>
          <p:nvCxnSpPr>
            <p:cNvPr id="60" name="_s1038"/>
            <p:cNvCxnSpPr>
              <a:cxnSpLocks noChangeShapeType="1"/>
              <a:stCxn id="102" idx="1"/>
              <a:endCxn id="92" idx="2"/>
            </p:cNvCxnSpPr>
            <p:nvPr/>
          </p:nvCxnSpPr>
          <p:spPr bwMode="auto">
            <a:xfrm rot="10800000">
              <a:off x="3237" y="1834"/>
              <a:ext cx="55" cy="320"/>
            </a:xfrm>
            <a:prstGeom prst="bentConnector2">
              <a:avLst/>
            </a:prstGeom>
            <a:grpFill/>
            <a:ln w="28575">
              <a:solidFill>
                <a:schemeClr val="tx1"/>
              </a:solidFill>
              <a:miter lim="800000"/>
              <a:headEnd/>
              <a:tailEnd/>
            </a:ln>
            <a:extLst/>
          </p:spPr>
        </p:cxnSp>
        <p:cxnSp>
          <p:nvCxnSpPr>
            <p:cNvPr id="61" name="_s1039"/>
            <p:cNvCxnSpPr>
              <a:cxnSpLocks noChangeShapeType="1"/>
              <a:stCxn id="101" idx="1"/>
              <a:endCxn id="92" idx="2"/>
            </p:cNvCxnSpPr>
            <p:nvPr/>
          </p:nvCxnSpPr>
          <p:spPr bwMode="auto">
            <a:xfrm rot="10800000">
              <a:off x="3237" y="1834"/>
              <a:ext cx="55" cy="129"/>
            </a:xfrm>
            <a:prstGeom prst="bentConnector2">
              <a:avLst/>
            </a:prstGeom>
            <a:grpFill/>
            <a:ln w="28575">
              <a:solidFill>
                <a:schemeClr val="tx1"/>
              </a:solidFill>
              <a:miter lim="800000"/>
              <a:headEnd/>
              <a:tailEnd/>
            </a:ln>
            <a:extLst/>
          </p:spPr>
        </p:cxnSp>
        <p:cxnSp>
          <p:nvCxnSpPr>
            <p:cNvPr id="62" name="_s1040"/>
            <p:cNvCxnSpPr>
              <a:cxnSpLocks noChangeShapeType="1"/>
              <a:stCxn id="100" idx="1"/>
              <a:endCxn id="93" idx="2"/>
            </p:cNvCxnSpPr>
            <p:nvPr/>
          </p:nvCxnSpPr>
          <p:spPr bwMode="auto">
            <a:xfrm rot="10800000">
              <a:off x="3683" y="1834"/>
              <a:ext cx="55" cy="894"/>
            </a:xfrm>
            <a:prstGeom prst="bentConnector2">
              <a:avLst/>
            </a:prstGeom>
            <a:grpFill/>
            <a:ln w="28575">
              <a:solidFill>
                <a:schemeClr val="tx1"/>
              </a:solidFill>
              <a:miter lim="800000"/>
              <a:headEnd/>
              <a:tailEnd/>
            </a:ln>
            <a:extLst/>
          </p:spPr>
        </p:cxnSp>
        <p:cxnSp>
          <p:nvCxnSpPr>
            <p:cNvPr id="63" name="_s1041"/>
            <p:cNvCxnSpPr>
              <a:cxnSpLocks noChangeShapeType="1"/>
              <a:stCxn id="99" idx="1"/>
              <a:endCxn id="93" idx="2"/>
            </p:cNvCxnSpPr>
            <p:nvPr/>
          </p:nvCxnSpPr>
          <p:spPr bwMode="auto">
            <a:xfrm rot="10800000">
              <a:off x="3683" y="1834"/>
              <a:ext cx="55" cy="702"/>
            </a:xfrm>
            <a:prstGeom prst="bentConnector2">
              <a:avLst/>
            </a:prstGeom>
            <a:grpFill/>
            <a:ln w="28575">
              <a:solidFill>
                <a:schemeClr val="tx1"/>
              </a:solidFill>
              <a:miter lim="800000"/>
              <a:headEnd/>
              <a:tailEnd/>
            </a:ln>
            <a:extLst/>
          </p:spPr>
        </p:cxnSp>
        <p:cxnSp>
          <p:nvCxnSpPr>
            <p:cNvPr id="64" name="_s1042"/>
            <p:cNvCxnSpPr>
              <a:cxnSpLocks noChangeShapeType="1"/>
              <a:stCxn id="98" idx="1"/>
              <a:endCxn id="93" idx="2"/>
            </p:cNvCxnSpPr>
            <p:nvPr/>
          </p:nvCxnSpPr>
          <p:spPr bwMode="auto">
            <a:xfrm rot="10800000">
              <a:off x="3683" y="1834"/>
              <a:ext cx="55" cy="511"/>
            </a:xfrm>
            <a:prstGeom prst="bentConnector2">
              <a:avLst/>
            </a:prstGeom>
            <a:grpFill/>
            <a:ln w="28575">
              <a:solidFill>
                <a:schemeClr val="tx1"/>
              </a:solidFill>
              <a:miter lim="800000"/>
              <a:headEnd/>
              <a:tailEnd/>
            </a:ln>
            <a:extLst/>
          </p:spPr>
        </p:cxnSp>
        <p:cxnSp>
          <p:nvCxnSpPr>
            <p:cNvPr id="65" name="_s1043"/>
            <p:cNvCxnSpPr>
              <a:cxnSpLocks noChangeShapeType="1"/>
              <a:stCxn id="97" idx="1"/>
              <a:endCxn id="93" idx="2"/>
            </p:cNvCxnSpPr>
            <p:nvPr/>
          </p:nvCxnSpPr>
          <p:spPr bwMode="auto">
            <a:xfrm rot="10800000">
              <a:off x="3683" y="1834"/>
              <a:ext cx="55" cy="320"/>
            </a:xfrm>
            <a:prstGeom prst="bentConnector2">
              <a:avLst/>
            </a:prstGeom>
            <a:grpFill/>
            <a:ln w="28575">
              <a:solidFill>
                <a:schemeClr val="tx1"/>
              </a:solidFill>
              <a:miter lim="800000"/>
              <a:headEnd/>
              <a:tailEnd/>
            </a:ln>
            <a:extLst/>
          </p:spPr>
        </p:cxnSp>
        <p:cxnSp>
          <p:nvCxnSpPr>
            <p:cNvPr id="66" name="_s1044"/>
            <p:cNvCxnSpPr>
              <a:cxnSpLocks noChangeShapeType="1"/>
              <a:stCxn id="96" idx="1"/>
              <a:endCxn id="93" idx="2"/>
            </p:cNvCxnSpPr>
            <p:nvPr/>
          </p:nvCxnSpPr>
          <p:spPr bwMode="auto">
            <a:xfrm rot="10800000">
              <a:off x="3683" y="1834"/>
              <a:ext cx="55" cy="129"/>
            </a:xfrm>
            <a:prstGeom prst="bentConnector2">
              <a:avLst/>
            </a:prstGeom>
            <a:grpFill/>
            <a:ln w="28575">
              <a:solidFill>
                <a:schemeClr val="tx1"/>
              </a:solidFill>
              <a:miter lim="800000"/>
              <a:headEnd/>
              <a:tailEnd/>
            </a:ln>
            <a:extLst/>
          </p:spPr>
        </p:cxnSp>
        <p:cxnSp>
          <p:nvCxnSpPr>
            <p:cNvPr id="67" name="_s1045"/>
            <p:cNvCxnSpPr>
              <a:cxnSpLocks noChangeShapeType="1"/>
              <a:stCxn id="95" idx="0"/>
              <a:endCxn id="83" idx="2"/>
            </p:cNvCxnSpPr>
            <p:nvPr/>
          </p:nvCxnSpPr>
          <p:spPr bwMode="auto">
            <a:xfrm rot="5400000" flipH="1">
              <a:off x="2272" y="1579"/>
              <a:ext cx="64" cy="194"/>
            </a:xfrm>
            <a:prstGeom prst="bentConnector3">
              <a:avLst>
                <a:gd name="adj1" fmla="val 50792"/>
              </a:avLst>
            </a:prstGeom>
            <a:grpFill/>
            <a:ln w="28575">
              <a:solidFill>
                <a:schemeClr val="tx1"/>
              </a:solidFill>
              <a:miter lim="800000"/>
              <a:headEnd/>
              <a:tailEnd/>
            </a:ln>
            <a:extLst/>
          </p:spPr>
        </p:cxnSp>
        <p:cxnSp>
          <p:nvCxnSpPr>
            <p:cNvPr id="68" name="_s1046"/>
            <p:cNvCxnSpPr>
              <a:cxnSpLocks noChangeShapeType="1"/>
              <a:stCxn id="94" idx="0"/>
              <a:endCxn id="83" idx="2"/>
            </p:cNvCxnSpPr>
            <p:nvPr/>
          </p:nvCxnSpPr>
          <p:spPr bwMode="auto">
            <a:xfrm rot="16200000">
              <a:off x="2078" y="1578"/>
              <a:ext cx="64" cy="195"/>
            </a:xfrm>
            <a:prstGeom prst="bentConnector3">
              <a:avLst>
                <a:gd name="adj1" fmla="val 50792"/>
              </a:avLst>
            </a:prstGeom>
            <a:grpFill/>
            <a:ln w="28575">
              <a:solidFill>
                <a:schemeClr val="tx1"/>
              </a:solidFill>
              <a:miter lim="800000"/>
              <a:headEnd/>
              <a:tailEnd/>
            </a:ln>
            <a:extLst/>
          </p:spPr>
        </p:cxnSp>
        <p:cxnSp>
          <p:nvCxnSpPr>
            <p:cNvPr id="69" name="_s1047"/>
            <p:cNvCxnSpPr>
              <a:cxnSpLocks noChangeShapeType="1"/>
              <a:stCxn id="93" idx="0"/>
              <a:endCxn id="84" idx="2"/>
            </p:cNvCxnSpPr>
            <p:nvPr/>
          </p:nvCxnSpPr>
          <p:spPr bwMode="auto">
            <a:xfrm rot="5400000" flipH="1">
              <a:off x="3428" y="1453"/>
              <a:ext cx="64" cy="446"/>
            </a:xfrm>
            <a:prstGeom prst="bentConnector3">
              <a:avLst>
                <a:gd name="adj1" fmla="val 50792"/>
              </a:avLst>
            </a:prstGeom>
            <a:grpFill/>
            <a:ln w="28575">
              <a:solidFill>
                <a:schemeClr val="tx1"/>
              </a:solidFill>
              <a:miter lim="800000"/>
              <a:headEnd/>
              <a:tailEnd/>
            </a:ln>
            <a:extLst/>
          </p:spPr>
        </p:cxnSp>
        <p:cxnSp>
          <p:nvCxnSpPr>
            <p:cNvPr id="70" name="_s1048"/>
            <p:cNvCxnSpPr>
              <a:cxnSpLocks noChangeShapeType="1"/>
              <a:stCxn id="92" idx="0"/>
              <a:endCxn id="84" idx="2"/>
            </p:cNvCxnSpPr>
            <p:nvPr/>
          </p:nvCxnSpPr>
          <p:spPr bwMode="auto">
            <a:xfrm rot="16200000">
              <a:off x="3206" y="1675"/>
              <a:ext cx="64" cy="1"/>
            </a:xfrm>
            <a:prstGeom prst="straightConnector1">
              <a:avLst/>
            </a:prstGeom>
            <a:grpFill/>
            <a:ln w="28575">
              <a:solidFill>
                <a:schemeClr val="tx1"/>
              </a:solidFill>
              <a:round/>
              <a:headEnd/>
              <a:tailEnd/>
            </a:ln>
            <a:extLst/>
          </p:spPr>
        </p:cxnSp>
        <p:cxnSp>
          <p:nvCxnSpPr>
            <p:cNvPr id="71" name="_s1049"/>
            <p:cNvCxnSpPr>
              <a:cxnSpLocks noChangeShapeType="1"/>
              <a:stCxn id="91" idx="1"/>
              <a:endCxn id="85" idx="2"/>
            </p:cNvCxnSpPr>
            <p:nvPr/>
          </p:nvCxnSpPr>
          <p:spPr bwMode="auto">
            <a:xfrm rot="10800000">
              <a:off x="2787" y="1835"/>
              <a:ext cx="55" cy="1086"/>
            </a:xfrm>
            <a:prstGeom prst="bentConnector2">
              <a:avLst/>
            </a:prstGeom>
            <a:grpFill/>
            <a:ln w="28575">
              <a:solidFill>
                <a:schemeClr val="tx1"/>
              </a:solidFill>
              <a:miter lim="800000"/>
              <a:headEnd/>
              <a:tailEnd/>
            </a:ln>
            <a:extLst/>
          </p:spPr>
        </p:cxnSp>
        <p:cxnSp>
          <p:nvCxnSpPr>
            <p:cNvPr id="72" name="_s1050"/>
            <p:cNvCxnSpPr>
              <a:cxnSpLocks noChangeShapeType="1"/>
              <a:stCxn id="90" idx="1"/>
              <a:endCxn id="85" idx="2"/>
            </p:cNvCxnSpPr>
            <p:nvPr/>
          </p:nvCxnSpPr>
          <p:spPr bwMode="auto">
            <a:xfrm rot="10800000">
              <a:off x="2787" y="1835"/>
              <a:ext cx="55" cy="893"/>
            </a:xfrm>
            <a:prstGeom prst="bentConnector2">
              <a:avLst/>
            </a:prstGeom>
            <a:grpFill/>
            <a:ln w="28575">
              <a:solidFill>
                <a:schemeClr val="tx1"/>
              </a:solidFill>
              <a:miter lim="800000"/>
              <a:headEnd/>
              <a:tailEnd/>
            </a:ln>
            <a:extLst/>
          </p:spPr>
        </p:cxnSp>
        <p:cxnSp>
          <p:nvCxnSpPr>
            <p:cNvPr id="73" name="_s1051"/>
            <p:cNvCxnSpPr>
              <a:cxnSpLocks noChangeShapeType="1"/>
              <a:stCxn id="89" idx="1"/>
              <a:endCxn id="85" idx="2"/>
            </p:cNvCxnSpPr>
            <p:nvPr/>
          </p:nvCxnSpPr>
          <p:spPr bwMode="auto">
            <a:xfrm rot="10800000">
              <a:off x="2787" y="1835"/>
              <a:ext cx="55" cy="702"/>
            </a:xfrm>
            <a:prstGeom prst="bentConnector2">
              <a:avLst/>
            </a:prstGeom>
            <a:grpFill/>
            <a:ln w="28575">
              <a:solidFill>
                <a:schemeClr val="tx1"/>
              </a:solidFill>
              <a:miter lim="800000"/>
              <a:headEnd/>
              <a:tailEnd/>
            </a:ln>
            <a:extLst/>
          </p:spPr>
        </p:cxnSp>
        <p:cxnSp>
          <p:nvCxnSpPr>
            <p:cNvPr id="74" name="_s1052"/>
            <p:cNvCxnSpPr>
              <a:cxnSpLocks noChangeShapeType="1"/>
              <a:stCxn id="88" idx="1"/>
              <a:endCxn id="85" idx="2"/>
            </p:cNvCxnSpPr>
            <p:nvPr/>
          </p:nvCxnSpPr>
          <p:spPr bwMode="auto">
            <a:xfrm rot="10800000">
              <a:off x="2787" y="1835"/>
              <a:ext cx="55" cy="510"/>
            </a:xfrm>
            <a:prstGeom prst="bentConnector2">
              <a:avLst/>
            </a:prstGeom>
            <a:grpFill/>
            <a:ln w="28575">
              <a:solidFill>
                <a:schemeClr val="tx1"/>
              </a:solidFill>
              <a:miter lim="800000"/>
              <a:headEnd/>
              <a:tailEnd/>
            </a:ln>
            <a:extLst/>
          </p:spPr>
        </p:cxnSp>
        <p:cxnSp>
          <p:nvCxnSpPr>
            <p:cNvPr id="75" name="_s1053"/>
            <p:cNvCxnSpPr>
              <a:cxnSpLocks noChangeShapeType="1"/>
              <a:stCxn id="87" idx="1"/>
              <a:endCxn id="85" idx="2"/>
            </p:cNvCxnSpPr>
            <p:nvPr/>
          </p:nvCxnSpPr>
          <p:spPr bwMode="auto">
            <a:xfrm rot="10800000">
              <a:off x="2787" y="1835"/>
              <a:ext cx="55" cy="320"/>
            </a:xfrm>
            <a:prstGeom prst="bentConnector2">
              <a:avLst/>
            </a:prstGeom>
            <a:grpFill/>
            <a:ln w="28575">
              <a:solidFill>
                <a:schemeClr val="tx1"/>
              </a:solidFill>
              <a:miter lim="800000"/>
              <a:headEnd/>
              <a:tailEnd/>
            </a:ln>
            <a:extLst/>
          </p:spPr>
        </p:cxnSp>
        <p:cxnSp>
          <p:nvCxnSpPr>
            <p:cNvPr id="76" name="_s1054"/>
            <p:cNvCxnSpPr>
              <a:cxnSpLocks noChangeShapeType="1"/>
              <a:stCxn id="86" idx="1"/>
              <a:endCxn id="85" idx="2"/>
            </p:cNvCxnSpPr>
            <p:nvPr/>
          </p:nvCxnSpPr>
          <p:spPr bwMode="auto">
            <a:xfrm rot="10800000">
              <a:off x="2787" y="1835"/>
              <a:ext cx="55" cy="129"/>
            </a:xfrm>
            <a:prstGeom prst="bentConnector2">
              <a:avLst/>
            </a:prstGeom>
            <a:grpFill/>
            <a:ln w="28575">
              <a:solidFill>
                <a:schemeClr val="tx1"/>
              </a:solidFill>
              <a:miter lim="800000"/>
              <a:headEnd/>
              <a:tailEnd/>
            </a:ln>
            <a:extLst/>
          </p:spPr>
        </p:cxnSp>
        <p:cxnSp>
          <p:nvCxnSpPr>
            <p:cNvPr id="77" name="_s1055"/>
            <p:cNvCxnSpPr>
              <a:cxnSpLocks noChangeShapeType="1"/>
              <a:stCxn id="85" idx="0"/>
              <a:endCxn id="84" idx="2"/>
            </p:cNvCxnSpPr>
            <p:nvPr/>
          </p:nvCxnSpPr>
          <p:spPr bwMode="auto">
            <a:xfrm rot="16200000">
              <a:off x="2980" y="1451"/>
              <a:ext cx="64" cy="450"/>
            </a:xfrm>
            <a:prstGeom prst="bentConnector3">
              <a:avLst>
                <a:gd name="adj1" fmla="val 50792"/>
              </a:avLst>
            </a:prstGeom>
            <a:grpFill/>
            <a:ln w="28575">
              <a:solidFill>
                <a:schemeClr val="tx1"/>
              </a:solidFill>
              <a:miter lim="800000"/>
              <a:headEnd/>
              <a:tailEnd/>
            </a:ln>
            <a:extLst/>
          </p:spPr>
        </p:cxnSp>
        <p:cxnSp>
          <p:nvCxnSpPr>
            <p:cNvPr id="78" name="_s1056"/>
            <p:cNvCxnSpPr>
              <a:cxnSpLocks noChangeShapeType="1"/>
              <a:stCxn id="84" idx="0"/>
              <a:endCxn id="81" idx="2"/>
            </p:cNvCxnSpPr>
            <p:nvPr/>
          </p:nvCxnSpPr>
          <p:spPr bwMode="auto">
            <a:xfrm rot="5400000" flipH="1">
              <a:off x="3037" y="1316"/>
              <a:ext cx="64" cy="336"/>
            </a:xfrm>
            <a:prstGeom prst="bentConnector3">
              <a:avLst>
                <a:gd name="adj1" fmla="val 50792"/>
              </a:avLst>
            </a:prstGeom>
            <a:grpFill/>
            <a:ln w="28575">
              <a:solidFill>
                <a:schemeClr val="tx1"/>
              </a:solidFill>
              <a:miter lim="800000"/>
              <a:headEnd/>
              <a:tailEnd/>
            </a:ln>
            <a:extLst/>
          </p:spPr>
        </p:cxnSp>
        <p:cxnSp>
          <p:nvCxnSpPr>
            <p:cNvPr id="79" name="_s1057"/>
            <p:cNvCxnSpPr>
              <a:cxnSpLocks noChangeShapeType="1"/>
              <a:stCxn id="83" idx="0"/>
              <a:endCxn id="81" idx="2"/>
            </p:cNvCxnSpPr>
            <p:nvPr/>
          </p:nvCxnSpPr>
          <p:spPr bwMode="auto">
            <a:xfrm rot="16200000">
              <a:off x="2522" y="1137"/>
              <a:ext cx="64" cy="694"/>
            </a:xfrm>
            <a:prstGeom prst="bentConnector3">
              <a:avLst>
                <a:gd name="adj1" fmla="val 50792"/>
              </a:avLst>
            </a:prstGeom>
            <a:grpFill/>
            <a:ln w="28575">
              <a:solidFill>
                <a:schemeClr val="tx1"/>
              </a:solidFill>
              <a:miter lim="800000"/>
              <a:headEnd/>
              <a:tailEnd/>
            </a:ln>
            <a:extLst/>
          </p:spPr>
        </p:cxnSp>
        <p:cxnSp>
          <p:nvCxnSpPr>
            <p:cNvPr id="80" name="_s1058"/>
            <p:cNvCxnSpPr>
              <a:cxnSpLocks noChangeShapeType="1"/>
              <a:stCxn id="82" idx="0"/>
              <a:endCxn id="81" idx="2"/>
            </p:cNvCxnSpPr>
            <p:nvPr/>
          </p:nvCxnSpPr>
          <p:spPr bwMode="auto">
            <a:xfrm rot="16200000">
              <a:off x="2314" y="928"/>
              <a:ext cx="64" cy="1111"/>
            </a:xfrm>
            <a:prstGeom prst="bentConnector3">
              <a:avLst>
                <a:gd name="adj1" fmla="val 50792"/>
              </a:avLst>
            </a:prstGeom>
            <a:grpFill/>
            <a:ln w="28575">
              <a:solidFill>
                <a:schemeClr val="tx1"/>
              </a:solidFill>
              <a:miter lim="800000"/>
              <a:headEnd/>
              <a:tailEnd/>
            </a:ln>
            <a:extLst/>
          </p:spPr>
        </p:cxnSp>
        <p:sp>
          <p:nvSpPr>
            <p:cNvPr id="81" name="_s1059"/>
            <p:cNvSpPr>
              <a:spLocks noChangeArrowheads="1"/>
            </p:cNvSpPr>
            <p:nvPr/>
          </p:nvSpPr>
          <p:spPr bwMode="auto">
            <a:xfrm>
              <a:off x="2736" y="1323"/>
              <a:ext cx="330" cy="12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2" name="_s1060"/>
            <p:cNvSpPr>
              <a:spLocks noChangeArrowheads="1"/>
            </p:cNvSpPr>
            <p:nvPr/>
          </p:nvSpPr>
          <p:spPr bwMode="auto">
            <a:xfrm>
              <a:off x="1621" y="1516"/>
              <a:ext cx="337" cy="12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3" name="_s1061"/>
            <p:cNvSpPr>
              <a:spLocks noChangeArrowheads="1"/>
            </p:cNvSpPr>
            <p:nvPr/>
          </p:nvSpPr>
          <p:spPr bwMode="auto">
            <a:xfrm>
              <a:off x="2038" y="1516"/>
              <a:ext cx="336" cy="12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4" name="_s1062"/>
            <p:cNvSpPr>
              <a:spLocks noChangeArrowheads="1"/>
            </p:cNvSpPr>
            <p:nvPr/>
          </p:nvSpPr>
          <p:spPr bwMode="auto">
            <a:xfrm>
              <a:off x="3070" y="1516"/>
              <a:ext cx="333" cy="12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5" name="_s1063"/>
            <p:cNvSpPr>
              <a:spLocks noChangeArrowheads="1"/>
            </p:cNvSpPr>
            <p:nvPr/>
          </p:nvSpPr>
          <p:spPr bwMode="auto">
            <a:xfrm>
              <a:off x="2623" y="1708"/>
              <a:ext cx="327"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6" name="_s1064"/>
            <p:cNvSpPr>
              <a:spLocks noChangeArrowheads="1"/>
            </p:cNvSpPr>
            <p:nvPr/>
          </p:nvSpPr>
          <p:spPr bwMode="auto">
            <a:xfrm>
              <a:off x="2842" y="1899"/>
              <a:ext cx="338" cy="12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7" name="_s1065"/>
            <p:cNvSpPr>
              <a:spLocks noChangeArrowheads="1"/>
            </p:cNvSpPr>
            <p:nvPr/>
          </p:nvSpPr>
          <p:spPr bwMode="auto">
            <a:xfrm>
              <a:off x="2842" y="2091"/>
              <a:ext cx="338"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8" name="_s1066"/>
            <p:cNvSpPr>
              <a:spLocks noChangeArrowheads="1"/>
            </p:cNvSpPr>
            <p:nvPr/>
          </p:nvSpPr>
          <p:spPr bwMode="auto">
            <a:xfrm>
              <a:off x="2842" y="2282"/>
              <a:ext cx="338" cy="127"/>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89" name="_s1067"/>
            <p:cNvSpPr>
              <a:spLocks noChangeArrowheads="1"/>
            </p:cNvSpPr>
            <p:nvPr/>
          </p:nvSpPr>
          <p:spPr bwMode="auto">
            <a:xfrm>
              <a:off x="2842" y="2473"/>
              <a:ext cx="338"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0" name="_s1068"/>
            <p:cNvSpPr>
              <a:spLocks noChangeArrowheads="1"/>
            </p:cNvSpPr>
            <p:nvPr/>
          </p:nvSpPr>
          <p:spPr bwMode="auto">
            <a:xfrm>
              <a:off x="2842" y="2664"/>
              <a:ext cx="338" cy="12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1" name="_s1069"/>
            <p:cNvSpPr>
              <a:spLocks noChangeArrowheads="1"/>
            </p:cNvSpPr>
            <p:nvPr/>
          </p:nvSpPr>
          <p:spPr bwMode="auto">
            <a:xfrm>
              <a:off x="2842" y="2857"/>
              <a:ext cx="338" cy="12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2" name="_s1070"/>
            <p:cNvSpPr>
              <a:spLocks noChangeArrowheads="1"/>
            </p:cNvSpPr>
            <p:nvPr/>
          </p:nvSpPr>
          <p:spPr bwMode="auto">
            <a:xfrm>
              <a:off x="3070" y="1708"/>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3" name="_s1071"/>
            <p:cNvSpPr>
              <a:spLocks noChangeArrowheads="1"/>
            </p:cNvSpPr>
            <p:nvPr/>
          </p:nvSpPr>
          <p:spPr bwMode="auto">
            <a:xfrm>
              <a:off x="3516" y="1708"/>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4" name="_s1072"/>
            <p:cNvSpPr>
              <a:spLocks noChangeArrowheads="1"/>
            </p:cNvSpPr>
            <p:nvPr/>
          </p:nvSpPr>
          <p:spPr bwMode="auto">
            <a:xfrm>
              <a:off x="1845" y="1708"/>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5" name="_s1073"/>
            <p:cNvSpPr>
              <a:spLocks noChangeArrowheads="1"/>
            </p:cNvSpPr>
            <p:nvPr/>
          </p:nvSpPr>
          <p:spPr bwMode="auto">
            <a:xfrm>
              <a:off x="2234" y="1708"/>
              <a:ext cx="333" cy="127"/>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6" name="_s1074"/>
            <p:cNvSpPr>
              <a:spLocks noChangeArrowheads="1"/>
            </p:cNvSpPr>
            <p:nvPr/>
          </p:nvSpPr>
          <p:spPr bwMode="auto">
            <a:xfrm>
              <a:off x="3738" y="1899"/>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7" name="_s1075"/>
            <p:cNvSpPr>
              <a:spLocks noChangeArrowheads="1"/>
            </p:cNvSpPr>
            <p:nvPr/>
          </p:nvSpPr>
          <p:spPr bwMode="auto">
            <a:xfrm>
              <a:off x="3738" y="2091"/>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8" name="_s1076"/>
            <p:cNvSpPr>
              <a:spLocks noChangeArrowheads="1"/>
            </p:cNvSpPr>
            <p:nvPr/>
          </p:nvSpPr>
          <p:spPr bwMode="auto">
            <a:xfrm>
              <a:off x="3738" y="2282"/>
              <a:ext cx="333" cy="127"/>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99" name="_s1077"/>
            <p:cNvSpPr>
              <a:spLocks noChangeArrowheads="1"/>
            </p:cNvSpPr>
            <p:nvPr/>
          </p:nvSpPr>
          <p:spPr bwMode="auto">
            <a:xfrm>
              <a:off x="3738" y="2473"/>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0" name="_s1078"/>
            <p:cNvSpPr>
              <a:spLocks noChangeArrowheads="1"/>
            </p:cNvSpPr>
            <p:nvPr/>
          </p:nvSpPr>
          <p:spPr bwMode="auto">
            <a:xfrm>
              <a:off x="3738" y="2664"/>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1" name="_s1079"/>
            <p:cNvSpPr>
              <a:spLocks noChangeArrowheads="1"/>
            </p:cNvSpPr>
            <p:nvPr/>
          </p:nvSpPr>
          <p:spPr bwMode="auto">
            <a:xfrm>
              <a:off x="3292" y="1899"/>
              <a:ext cx="334"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2" name="_s1080"/>
            <p:cNvSpPr>
              <a:spLocks noChangeArrowheads="1"/>
            </p:cNvSpPr>
            <p:nvPr/>
          </p:nvSpPr>
          <p:spPr bwMode="auto">
            <a:xfrm>
              <a:off x="3292" y="2091"/>
              <a:ext cx="334"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3" name="_s1081"/>
            <p:cNvSpPr>
              <a:spLocks noChangeArrowheads="1"/>
            </p:cNvSpPr>
            <p:nvPr/>
          </p:nvSpPr>
          <p:spPr bwMode="auto">
            <a:xfrm>
              <a:off x="3292" y="2282"/>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4" name="_s1082"/>
            <p:cNvSpPr>
              <a:spLocks noChangeArrowheads="1"/>
            </p:cNvSpPr>
            <p:nvPr/>
          </p:nvSpPr>
          <p:spPr bwMode="auto">
            <a:xfrm>
              <a:off x="3292" y="2473"/>
              <a:ext cx="334"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5" name="_s1083"/>
            <p:cNvSpPr>
              <a:spLocks noChangeArrowheads="1"/>
            </p:cNvSpPr>
            <p:nvPr/>
          </p:nvSpPr>
          <p:spPr bwMode="auto">
            <a:xfrm>
              <a:off x="2067" y="1899"/>
              <a:ext cx="332"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6" name="_s1084"/>
            <p:cNvSpPr>
              <a:spLocks noChangeArrowheads="1"/>
            </p:cNvSpPr>
            <p:nvPr/>
          </p:nvSpPr>
          <p:spPr bwMode="auto">
            <a:xfrm>
              <a:off x="2067" y="2091"/>
              <a:ext cx="332"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7" name="_s1085"/>
            <p:cNvSpPr>
              <a:spLocks noChangeArrowheads="1"/>
            </p:cNvSpPr>
            <p:nvPr/>
          </p:nvSpPr>
          <p:spPr bwMode="auto">
            <a:xfrm>
              <a:off x="2067" y="2282"/>
              <a:ext cx="332" cy="127"/>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8" name="_s1086"/>
            <p:cNvSpPr>
              <a:spLocks noChangeArrowheads="1"/>
            </p:cNvSpPr>
            <p:nvPr/>
          </p:nvSpPr>
          <p:spPr bwMode="auto">
            <a:xfrm>
              <a:off x="3459" y="1516"/>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09" name="_s1087"/>
            <p:cNvSpPr>
              <a:spLocks noChangeArrowheads="1"/>
            </p:cNvSpPr>
            <p:nvPr/>
          </p:nvSpPr>
          <p:spPr bwMode="auto">
            <a:xfrm>
              <a:off x="1400" y="1708"/>
              <a:ext cx="333" cy="126"/>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10" name="_s1088"/>
            <p:cNvSpPr>
              <a:spLocks noChangeArrowheads="1"/>
            </p:cNvSpPr>
            <p:nvPr/>
          </p:nvSpPr>
          <p:spPr bwMode="auto">
            <a:xfrm>
              <a:off x="1400" y="1899"/>
              <a:ext cx="333" cy="127"/>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11" name="_s1089"/>
            <p:cNvSpPr>
              <a:spLocks noChangeArrowheads="1"/>
            </p:cNvSpPr>
            <p:nvPr/>
          </p:nvSpPr>
          <p:spPr bwMode="auto">
            <a:xfrm>
              <a:off x="1400" y="2091"/>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12" name="_s1090"/>
            <p:cNvSpPr>
              <a:spLocks noChangeArrowheads="1"/>
            </p:cNvSpPr>
            <p:nvPr/>
          </p:nvSpPr>
          <p:spPr bwMode="auto">
            <a:xfrm>
              <a:off x="1401" y="2282"/>
              <a:ext cx="332"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sp>
          <p:nvSpPr>
            <p:cNvPr id="113" name="_s1091"/>
            <p:cNvSpPr>
              <a:spLocks noChangeArrowheads="1"/>
            </p:cNvSpPr>
            <p:nvPr/>
          </p:nvSpPr>
          <p:spPr bwMode="auto">
            <a:xfrm>
              <a:off x="3848" y="1516"/>
              <a:ext cx="333" cy="12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2"/>
                </a:solidFill>
                <a:effectLst/>
                <a:latin typeface="Times New Roman" pitchFamily="18" charset="0"/>
              </a:endParaRPr>
            </a:p>
          </p:txBody>
        </p:sp>
        <p:cxnSp>
          <p:nvCxnSpPr>
            <p:cNvPr id="114" name="_s1092"/>
            <p:cNvCxnSpPr>
              <a:cxnSpLocks noChangeShapeType="1"/>
              <a:stCxn id="112" idx="3"/>
              <a:endCxn id="82" idx="2"/>
            </p:cNvCxnSpPr>
            <p:nvPr/>
          </p:nvCxnSpPr>
          <p:spPr bwMode="auto">
            <a:xfrm flipV="1">
              <a:off x="1733" y="1644"/>
              <a:ext cx="57" cy="701"/>
            </a:xfrm>
            <a:prstGeom prst="bentConnector2">
              <a:avLst/>
            </a:prstGeom>
            <a:grpFill/>
            <a:ln w="28575">
              <a:solidFill>
                <a:schemeClr val="tx1"/>
              </a:solidFill>
              <a:miter lim="800000"/>
              <a:headEnd/>
              <a:tailEnd/>
            </a:ln>
            <a:extLst/>
          </p:spPr>
        </p:cxnSp>
      </p:grpSp>
      <p:sp>
        <p:nvSpPr>
          <p:cNvPr id="115" name="Freeform 75"/>
          <p:cNvSpPr>
            <a:spLocks/>
          </p:cNvSpPr>
          <p:nvPr/>
        </p:nvSpPr>
        <p:spPr bwMode="auto">
          <a:xfrm>
            <a:off x="2808142" y="2037607"/>
            <a:ext cx="6499103" cy="3179762"/>
          </a:xfrm>
          <a:custGeom>
            <a:avLst/>
            <a:gdLst>
              <a:gd name="T0" fmla="*/ 2147483647 w 4301"/>
              <a:gd name="T1" fmla="*/ 2147483647 h 2464"/>
              <a:gd name="T2" fmla="*/ 2147483647 w 4301"/>
              <a:gd name="T3" fmla="*/ 2147483647 h 2464"/>
              <a:gd name="T4" fmla="*/ 2147483647 w 4301"/>
              <a:gd name="T5" fmla="*/ 2147483647 h 2464"/>
              <a:gd name="T6" fmla="*/ 2147483647 w 4301"/>
              <a:gd name="T7" fmla="*/ 2147483647 h 2464"/>
              <a:gd name="T8" fmla="*/ 2147483647 w 4301"/>
              <a:gd name="T9" fmla="*/ 2147483647 h 2464"/>
              <a:gd name="T10" fmla="*/ 2147483647 w 4301"/>
              <a:gd name="T11" fmla="*/ 2147483647 h 2464"/>
              <a:gd name="T12" fmla="*/ 2147483647 w 4301"/>
              <a:gd name="T13" fmla="*/ 2147483647 h 2464"/>
              <a:gd name="T14" fmla="*/ 2147483647 w 4301"/>
              <a:gd name="T15" fmla="*/ 2147483647 h 2464"/>
              <a:gd name="T16" fmla="*/ 2147483647 w 4301"/>
              <a:gd name="T17" fmla="*/ 2147483647 h 2464"/>
              <a:gd name="T18" fmla="*/ 2147483647 w 4301"/>
              <a:gd name="T19" fmla="*/ 0 h 2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1"/>
              <a:gd name="T31" fmla="*/ 0 h 2464"/>
              <a:gd name="T32" fmla="*/ 4301 w 4301"/>
              <a:gd name="T33" fmla="*/ 2464 h 2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1" h="2464">
                <a:moveTo>
                  <a:pt x="4301" y="18"/>
                </a:moveTo>
                <a:cubicBezTo>
                  <a:pt x="3990" y="559"/>
                  <a:pt x="3680" y="1100"/>
                  <a:pt x="3441" y="1329"/>
                </a:cubicBezTo>
                <a:cubicBezTo>
                  <a:pt x="3202" y="1558"/>
                  <a:pt x="3049" y="1388"/>
                  <a:pt x="2865" y="1391"/>
                </a:cubicBezTo>
                <a:cubicBezTo>
                  <a:pt x="2681" y="1394"/>
                  <a:pt x="2424" y="1266"/>
                  <a:pt x="2334" y="1347"/>
                </a:cubicBezTo>
                <a:cubicBezTo>
                  <a:pt x="2244" y="1428"/>
                  <a:pt x="2448" y="1879"/>
                  <a:pt x="2325" y="1879"/>
                </a:cubicBezTo>
                <a:cubicBezTo>
                  <a:pt x="2202" y="1879"/>
                  <a:pt x="1963" y="1260"/>
                  <a:pt x="1598" y="1347"/>
                </a:cubicBezTo>
                <a:cubicBezTo>
                  <a:pt x="1233" y="1434"/>
                  <a:pt x="272" y="2464"/>
                  <a:pt x="136" y="2401"/>
                </a:cubicBezTo>
                <a:cubicBezTo>
                  <a:pt x="0" y="2338"/>
                  <a:pt x="513" y="1235"/>
                  <a:pt x="783" y="966"/>
                </a:cubicBezTo>
                <a:cubicBezTo>
                  <a:pt x="1053" y="697"/>
                  <a:pt x="1198" y="950"/>
                  <a:pt x="1758" y="789"/>
                </a:cubicBezTo>
                <a:cubicBezTo>
                  <a:pt x="2318" y="628"/>
                  <a:pt x="3725" y="140"/>
                  <a:pt x="4142" y="0"/>
                </a:cubicBezTo>
              </a:path>
            </a:pathLst>
          </a:custGeom>
          <a:noFill/>
          <a:ln w="38100">
            <a:solidFill>
              <a:schemeClr val="tx2"/>
            </a:solidFill>
            <a:prstDash val="lgDash"/>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CA" dirty="0">
              <a:solidFill>
                <a:schemeClr val="tx2"/>
              </a:solidFill>
            </a:endParaRPr>
          </a:p>
        </p:txBody>
      </p:sp>
    </p:spTree>
    <p:extLst>
      <p:ext uri="{BB962C8B-B14F-4D97-AF65-F5344CB8AC3E}">
        <p14:creationId xmlns:p14="http://schemas.microsoft.com/office/powerpoint/2010/main" val="604349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839724" y="374703"/>
            <a:ext cx="10124198" cy="703385"/>
          </a:xfrm>
          <a:extLst/>
        </p:spPr>
        <p:txBody>
          <a:bodyPr anchor="ctr"/>
          <a:lstStyle/>
          <a:p>
            <a:pPr algn="ctr">
              <a:spcBef>
                <a:spcPts val="1000"/>
              </a:spcBef>
              <a:buFont typeface="Arial" panose="020B0604020202020204" pitchFamily="34" charset="0"/>
            </a:pPr>
            <a:r>
              <a:rPr lang="en-CA" sz="3600" dirty="0">
                <a:solidFill>
                  <a:srgbClr val="006767"/>
                </a:solidFill>
                <a:ea typeface="+mn-ea"/>
                <a:cs typeface="+mn-cs"/>
              </a:rPr>
              <a:t>Stakeholder value: Value is often Submerged or Implied</a:t>
            </a:r>
          </a:p>
        </p:txBody>
      </p:sp>
      <p:sp>
        <p:nvSpPr>
          <p:cNvPr id="58372" name="Content Placeholder 2"/>
          <p:cNvSpPr>
            <a:spLocks noGrp="1"/>
          </p:cNvSpPr>
          <p:nvPr>
            <p:ph type="body" idx="4294967295"/>
          </p:nvPr>
        </p:nvSpPr>
        <p:spPr>
          <a:xfrm>
            <a:off x="479376" y="1443048"/>
            <a:ext cx="7732450" cy="4336316"/>
          </a:xfrm>
          <a:prstGeom prst="rect">
            <a:avLst/>
          </a:prstGeom>
        </p:spPr>
        <p:txBody>
          <a:bodyPr>
            <a:noAutofit/>
          </a:bodyPr>
          <a:lstStyle/>
          <a:p>
            <a:pPr marL="509955" lvl="1" indent="0">
              <a:lnSpc>
                <a:spcPct val="100000"/>
              </a:lnSpc>
              <a:spcBef>
                <a:spcPts val="277"/>
              </a:spcBef>
              <a:buNone/>
            </a:pPr>
            <a:r>
              <a:rPr lang="en-CA" sz="2000" b="1" dirty="0">
                <a:solidFill>
                  <a:schemeClr val="tx2"/>
                </a:solidFill>
              </a:rPr>
              <a:t>Exchanges =</a:t>
            </a:r>
          </a:p>
          <a:p>
            <a:pPr marL="852855" lvl="1" indent="-342900">
              <a:lnSpc>
                <a:spcPct val="100000"/>
              </a:lnSpc>
              <a:spcBef>
                <a:spcPts val="277"/>
              </a:spcBef>
            </a:pPr>
            <a:r>
              <a:rPr lang="en-CA" sz="2000" dirty="0" smtClean="0">
                <a:solidFill>
                  <a:schemeClr val="tx2"/>
                </a:solidFill>
              </a:rPr>
              <a:t>What </a:t>
            </a:r>
            <a:r>
              <a:rPr lang="en-CA" sz="2000" b="1" i="1" dirty="0">
                <a:solidFill>
                  <a:schemeClr val="tx2"/>
                </a:solidFill>
              </a:rPr>
              <a:t>tangible</a:t>
            </a:r>
            <a:r>
              <a:rPr lang="en-CA" sz="2000" dirty="0" smtClean="0">
                <a:solidFill>
                  <a:schemeClr val="tx2"/>
                </a:solidFill>
              </a:rPr>
              <a:t> things we </a:t>
            </a:r>
            <a:r>
              <a:rPr lang="en-CA" sz="2000" b="1" i="1" dirty="0" smtClean="0">
                <a:solidFill>
                  <a:schemeClr val="tx2"/>
                </a:solidFill>
              </a:rPr>
              <a:t>give</a:t>
            </a:r>
            <a:r>
              <a:rPr lang="en-CA" sz="2000" dirty="0" smtClean="0">
                <a:solidFill>
                  <a:schemeClr val="tx2"/>
                </a:solidFill>
              </a:rPr>
              <a:t> them, what we </a:t>
            </a:r>
            <a:r>
              <a:rPr lang="en-CA" sz="2000" b="1" i="1" dirty="0">
                <a:solidFill>
                  <a:schemeClr val="tx2"/>
                </a:solidFill>
              </a:rPr>
              <a:t>get</a:t>
            </a:r>
            <a:r>
              <a:rPr lang="en-CA" sz="2000" dirty="0" smtClean="0">
                <a:solidFill>
                  <a:schemeClr val="tx2"/>
                </a:solidFill>
              </a:rPr>
              <a:t> from them</a:t>
            </a:r>
          </a:p>
          <a:p>
            <a:pPr marL="852855" lvl="1" indent="-342900">
              <a:lnSpc>
                <a:spcPct val="100000"/>
              </a:lnSpc>
              <a:spcBef>
                <a:spcPts val="277"/>
              </a:spcBef>
            </a:pPr>
            <a:r>
              <a:rPr lang="en-CA" sz="2000" dirty="0" smtClean="0">
                <a:solidFill>
                  <a:schemeClr val="tx2"/>
                </a:solidFill>
              </a:rPr>
              <a:t>Products, services, information, commitments </a:t>
            </a:r>
            <a:endParaRPr lang="en-CA" sz="2000" dirty="0">
              <a:solidFill>
                <a:schemeClr val="tx2"/>
              </a:solidFill>
            </a:endParaRPr>
          </a:p>
          <a:p>
            <a:pPr marL="509955" lvl="1" indent="0">
              <a:lnSpc>
                <a:spcPct val="100000"/>
              </a:lnSpc>
              <a:spcBef>
                <a:spcPts val="277"/>
              </a:spcBef>
              <a:buNone/>
            </a:pPr>
            <a:r>
              <a:rPr lang="en-CA" sz="2000" b="1" dirty="0">
                <a:solidFill>
                  <a:schemeClr val="tx2"/>
                </a:solidFill>
              </a:rPr>
              <a:t>Expectations =</a:t>
            </a:r>
          </a:p>
          <a:p>
            <a:pPr marL="852855" lvl="1" indent="-342900">
              <a:lnSpc>
                <a:spcPct val="100000"/>
              </a:lnSpc>
              <a:spcBef>
                <a:spcPts val="277"/>
              </a:spcBef>
            </a:pPr>
            <a:r>
              <a:rPr lang="en-CA" sz="2000" dirty="0" smtClean="0">
                <a:solidFill>
                  <a:schemeClr val="tx2"/>
                </a:solidFill>
              </a:rPr>
              <a:t>What they absolutely </a:t>
            </a:r>
            <a:r>
              <a:rPr lang="en-CA" sz="2000" b="1" i="1" dirty="0">
                <a:solidFill>
                  <a:schemeClr val="tx2"/>
                </a:solidFill>
              </a:rPr>
              <a:t>need</a:t>
            </a:r>
          </a:p>
          <a:p>
            <a:pPr marL="852855" lvl="1" indent="-342900">
              <a:lnSpc>
                <a:spcPct val="100000"/>
              </a:lnSpc>
              <a:spcBef>
                <a:spcPts val="277"/>
              </a:spcBef>
            </a:pPr>
            <a:r>
              <a:rPr lang="en-CA" sz="2000" dirty="0" smtClean="0">
                <a:solidFill>
                  <a:schemeClr val="tx2"/>
                </a:solidFill>
              </a:rPr>
              <a:t>What </a:t>
            </a:r>
            <a:r>
              <a:rPr lang="en-CA" sz="2000" b="1" i="1" dirty="0">
                <a:solidFill>
                  <a:schemeClr val="tx2"/>
                </a:solidFill>
              </a:rPr>
              <a:t>satisfies</a:t>
            </a:r>
            <a:r>
              <a:rPr lang="en-CA" sz="2000" dirty="0" smtClean="0">
                <a:solidFill>
                  <a:schemeClr val="tx2"/>
                </a:solidFill>
              </a:rPr>
              <a:t> them </a:t>
            </a:r>
          </a:p>
          <a:p>
            <a:pPr marL="852855" lvl="1" indent="-342900">
              <a:lnSpc>
                <a:spcPct val="100000"/>
              </a:lnSpc>
              <a:spcBef>
                <a:spcPts val="277"/>
              </a:spcBef>
            </a:pPr>
            <a:r>
              <a:rPr lang="en-CA" sz="2000" dirty="0" smtClean="0">
                <a:solidFill>
                  <a:schemeClr val="tx2"/>
                </a:solidFill>
              </a:rPr>
              <a:t>Falling short leads to relationship </a:t>
            </a:r>
            <a:r>
              <a:rPr lang="en-CA" sz="2000" b="1" i="1" dirty="0">
                <a:solidFill>
                  <a:schemeClr val="tx2"/>
                </a:solidFill>
              </a:rPr>
              <a:t>failure</a:t>
            </a:r>
          </a:p>
          <a:p>
            <a:pPr marL="509955" lvl="1" indent="0">
              <a:lnSpc>
                <a:spcPct val="100000"/>
              </a:lnSpc>
              <a:spcBef>
                <a:spcPts val="277"/>
              </a:spcBef>
              <a:buNone/>
            </a:pPr>
            <a:r>
              <a:rPr lang="en-CA" sz="2000" b="1" dirty="0">
                <a:solidFill>
                  <a:schemeClr val="tx2"/>
                </a:solidFill>
              </a:rPr>
              <a:t>Experience =</a:t>
            </a:r>
          </a:p>
          <a:p>
            <a:pPr marL="852855" lvl="1" indent="-342900">
              <a:lnSpc>
                <a:spcPct val="100000"/>
              </a:lnSpc>
              <a:spcBef>
                <a:spcPts val="277"/>
              </a:spcBef>
              <a:defRPr/>
            </a:pPr>
            <a:r>
              <a:rPr lang="en-CA" sz="2000" b="1" i="1" dirty="0">
                <a:solidFill>
                  <a:schemeClr val="tx2"/>
                </a:solidFill>
              </a:rPr>
              <a:t>How </a:t>
            </a:r>
            <a:r>
              <a:rPr lang="en-CA" sz="2000" dirty="0">
                <a:solidFill>
                  <a:schemeClr val="tx2"/>
                </a:solidFill>
              </a:rPr>
              <a:t>we and they </a:t>
            </a:r>
            <a:r>
              <a:rPr lang="en-CA" sz="2000" dirty="0" smtClean="0">
                <a:solidFill>
                  <a:schemeClr val="tx2"/>
                </a:solidFill>
              </a:rPr>
              <a:t>drive services</a:t>
            </a:r>
            <a:endParaRPr lang="en-CA" sz="2000" dirty="0">
              <a:solidFill>
                <a:schemeClr val="tx2"/>
              </a:solidFill>
            </a:endParaRPr>
          </a:p>
          <a:p>
            <a:pPr marL="852855" lvl="1" indent="-342900">
              <a:lnSpc>
                <a:spcPct val="100000"/>
              </a:lnSpc>
              <a:spcBef>
                <a:spcPts val="277"/>
              </a:spcBef>
              <a:defRPr/>
            </a:pPr>
            <a:r>
              <a:rPr lang="en-CA" sz="2000" dirty="0">
                <a:solidFill>
                  <a:schemeClr val="tx2"/>
                </a:solidFill>
              </a:rPr>
              <a:t>How we and they interact with each another</a:t>
            </a:r>
          </a:p>
          <a:p>
            <a:pPr marL="852855" lvl="1" indent="-342900">
              <a:lnSpc>
                <a:spcPct val="100000"/>
              </a:lnSpc>
              <a:spcBef>
                <a:spcPts val="277"/>
              </a:spcBef>
              <a:defRPr/>
            </a:pPr>
            <a:r>
              <a:rPr lang="en-CA" sz="2000" dirty="0">
                <a:solidFill>
                  <a:schemeClr val="tx2"/>
                </a:solidFill>
              </a:rPr>
              <a:t>How we can </a:t>
            </a:r>
            <a:r>
              <a:rPr lang="en-CA" sz="2000" b="1" i="1" dirty="0">
                <a:solidFill>
                  <a:schemeClr val="tx2"/>
                </a:solidFill>
              </a:rPr>
              <a:t>differentiate </a:t>
            </a:r>
            <a:r>
              <a:rPr lang="en-CA" sz="2000" dirty="0">
                <a:solidFill>
                  <a:schemeClr val="tx2"/>
                </a:solidFill>
              </a:rPr>
              <a:t>when Exchanges and Expectations are </a:t>
            </a:r>
            <a:r>
              <a:rPr lang="en-CA" sz="2000" dirty="0" smtClean="0">
                <a:solidFill>
                  <a:schemeClr val="tx2"/>
                </a:solidFill>
              </a:rPr>
              <a:t>similar in the industry</a:t>
            </a:r>
            <a:endParaRPr lang="en-CA" sz="2000" dirty="0">
              <a:solidFill>
                <a:schemeClr val="tx2"/>
              </a:solidFill>
            </a:endParaRPr>
          </a:p>
          <a:p>
            <a:pPr lvl="1">
              <a:lnSpc>
                <a:spcPct val="100000"/>
              </a:lnSpc>
              <a:spcBef>
                <a:spcPts val="277"/>
              </a:spcBef>
              <a:buFont typeface="Arial"/>
              <a:buChar char="•"/>
              <a:defRPr/>
            </a:pPr>
            <a:endParaRPr lang="en-CA" sz="2000" dirty="0">
              <a:solidFill>
                <a:schemeClr val="tx2"/>
              </a:solidFill>
            </a:endParaRPr>
          </a:p>
        </p:txBody>
      </p:sp>
      <p:pic>
        <p:nvPicPr>
          <p:cNvPr id="10" name="Picture 9" descr="999.jpg"/>
          <p:cNvPicPr>
            <a:picLocks noChangeAspect="1"/>
          </p:cNvPicPr>
          <p:nvPr/>
        </p:nvPicPr>
        <p:blipFill rotWithShape="1">
          <a:blip r:embed="rId3">
            <a:extLst>
              <a:ext uri="{28A0092B-C50C-407E-A947-70E740481C1C}">
                <a14:useLocalDpi xmlns:a14="http://schemas.microsoft.com/office/drawing/2010/main" val="0"/>
              </a:ext>
            </a:extLst>
          </a:blip>
          <a:srcRect l="58239" t="14537" b="23302"/>
          <a:stretch/>
        </p:blipFill>
        <p:spPr>
          <a:xfrm>
            <a:off x="8168076" y="1972575"/>
            <a:ext cx="3272566" cy="3372340"/>
          </a:xfrm>
          <a:prstGeom prst="rect">
            <a:avLst/>
          </a:prstGeom>
          <a:noFill/>
          <a:ln>
            <a:solidFill>
              <a:schemeClr val="accent1">
                <a:lumMod val="60000"/>
                <a:lumOff val="40000"/>
              </a:schemeClr>
            </a:solidFill>
          </a:ln>
          <a:effectLst>
            <a:glow rad="228600">
              <a:schemeClr val="accent1">
                <a:lumMod val="60000"/>
                <a:lumOff val="40000"/>
                <a:alpha val="40000"/>
              </a:schemeClr>
            </a:glow>
          </a:effectLst>
        </p:spPr>
      </p:pic>
      <p:sp>
        <p:nvSpPr>
          <p:cNvPr id="2" name="TextBox 1"/>
          <p:cNvSpPr txBox="1"/>
          <p:nvPr/>
        </p:nvSpPr>
        <p:spPr>
          <a:xfrm>
            <a:off x="9076404" y="1972575"/>
            <a:ext cx="1455911" cy="433196"/>
          </a:xfrm>
          <a:prstGeom prst="rect">
            <a:avLst/>
          </a:prstGeom>
          <a:noFill/>
        </p:spPr>
        <p:txBody>
          <a:bodyPr wrap="none" rtlCol="0">
            <a:spAutoFit/>
          </a:bodyPr>
          <a:lstStyle/>
          <a:p>
            <a:pPr eaLnBrk="0" fontAlgn="base" hangingPunct="0">
              <a:spcBef>
                <a:spcPct val="0"/>
              </a:spcBef>
              <a:spcAft>
                <a:spcPct val="0"/>
              </a:spcAft>
            </a:pPr>
            <a:r>
              <a:rPr lang="en-CA" sz="2215" dirty="0">
                <a:solidFill>
                  <a:srgbClr val="000000"/>
                </a:solidFill>
              </a:rPr>
              <a:t>Kano Chart</a:t>
            </a:r>
          </a:p>
        </p:txBody>
      </p:sp>
    </p:spTree>
    <p:extLst>
      <p:ext uri="{BB962C8B-B14F-4D97-AF65-F5344CB8AC3E}">
        <p14:creationId xmlns:p14="http://schemas.microsoft.com/office/powerpoint/2010/main" val="718098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07" y="341446"/>
            <a:ext cx="10111894" cy="840822"/>
          </a:xfrm>
        </p:spPr>
        <p:txBody>
          <a:bodyPr anchor="ctr"/>
          <a:lstStyle/>
          <a:p>
            <a:pPr algn="ctr"/>
            <a:r>
              <a:rPr lang="en-CA" sz="3200" dirty="0">
                <a:solidFill>
                  <a:srgbClr val="006767"/>
                </a:solidFill>
                <a:ea typeface="+mn-ea"/>
                <a:cs typeface="+mn-cs"/>
              </a:rPr>
              <a:t>Consolidate stakeholders E</a:t>
            </a:r>
            <a:r>
              <a:rPr lang="en-CA" sz="3200" baseline="30000" dirty="0">
                <a:solidFill>
                  <a:srgbClr val="006767"/>
                </a:solidFill>
                <a:ea typeface="+mn-ea"/>
                <a:cs typeface="+mn-cs"/>
              </a:rPr>
              <a:t>3</a:t>
            </a:r>
            <a:r>
              <a:rPr lang="en-CA" sz="3200" dirty="0">
                <a:solidFill>
                  <a:srgbClr val="006767"/>
                </a:solidFill>
                <a:ea typeface="+mn-ea"/>
                <a:cs typeface="+mn-cs"/>
              </a:rPr>
              <a:t> : perspectives: Decision and design criteria</a:t>
            </a:r>
          </a:p>
        </p:txBody>
      </p:sp>
      <p:pic>
        <p:nvPicPr>
          <p:cNvPr id="105" name="Picture 104"/>
          <p:cNvPicPr>
            <a:picLocks noChangeAspect="1"/>
          </p:cNvPicPr>
          <p:nvPr/>
        </p:nvPicPr>
        <p:blipFill>
          <a:blip r:embed="rId2"/>
          <a:stretch>
            <a:fillRect/>
          </a:stretch>
        </p:blipFill>
        <p:spPr>
          <a:xfrm>
            <a:off x="1899877" y="1623255"/>
            <a:ext cx="9082448" cy="4247164"/>
          </a:xfrm>
          <a:prstGeom prst="rect">
            <a:avLst/>
          </a:prstGeom>
        </p:spPr>
      </p:pic>
      <p:sp>
        <p:nvSpPr>
          <p:cNvPr id="8" name="TextBox 7"/>
          <p:cNvSpPr txBox="1"/>
          <p:nvPr/>
        </p:nvSpPr>
        <p:spPr>
          <a:xfrm>
            <a:off x="7770842" y="1378429"/>
            <a:ext cx="2051720" cy="1015663"/>
          </a:xfrm>
          <a:prstGeom prst="rect">
            <a:avLst/>
          </a:prstGeom>
          <a:solidFill>
            <a:schemeClr val="accent2">
              <a:lumMod val="40000"/>
              <a:lumOff val="60000"/>
            </a:schemeClr>
          </a:solidFill>
        </p:spPr>
        <p:txBody>
          <a:bodyPr wrap="square" rtlCol="0">
            <a:spAutoFit/>
          </a:bodyPr>
          <a:lstStyle/>
          <a:p>
            <a:pPr algn="ctr"/>
            <a:r>
              <a:rPr lang="en-CA" sz="1200" dirty="0" smtClean="0">
                <a:solidFill>
                  <a:schemeClr val="tx2"/>
                </a:solidFill>
              </a:rPr>
              <a:t>Note: the % numbers are the relative importance of that outcome statement.</a:t>
            </a:r>
          </a:p>
          <a:p>
            <a:pPr algn="ctr"/>
            <a:r>
              <a:rPr lang="en-CA" sz="1200" dirty="0" smtClean="0">
                <a:solidFill>
                  <a:schemeClr val="tx2"/>
                </a:solidFill>
              </a:rPr>
              <a:t> </a:t>
            </a:r>
          </a:p>
          <a:p>
            <a:pPr algn="ctr"/>
            <a:r>
              <a:rPr lang="en-CA" sz="1200" dirty="0" smtClean="0">
                <a:solidFill>
                  <a:schemeClr val="tx2"/>
                </a:solidFill>
              </a:rPr>
              <a:t>They are not all the same</a:t>
            </a:r>
            <a:endParaRPr lang="en-CA" sz="1200" dirty="0">
              <a:solidFill>
                <a:schemeClr val="tx2"/>
              </a:solidFill>
            </a:endParaRPr>
          </a:p>
        </p:txBody>
      </p:sp>
    </p:spTree>
    <p:extLst>
      <p:ext uri="{BB962C8B-B14F-4D97-AF65-F5344CB8AC3E}">
        <p14:creationId xmlns:p14="http://schemas.microsoft.com/office/powerpoint/2010/main" val="97535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spcBef>
                <a:spcPts val="1000"/>
              </a:spcBef>
              <a:buFont typeface="Arial" panose="020B0604020202020204" pitchFamily="34" charset="0"/>
            </a:pPr>
            <a:r>
              <a:rPr lang="en-US" dirty="0"/>
              <a:t>Exercise: Getting a Cup of Coffee</a:t>
            </a:r>
            <a:endParaRPr lang="en-CA" dirty="0"/>
          </a:p>
        </p:txBody>
      </p:sp>
      <p:sp>
        <p:nvSpPr>
          <p:cNvPr id="3" name="Content Placeholder 2"/>
          <p:cNvSpPr>
            <a:spLocks noGrp="1"/>
          </p:cNvSpPr>
          <p:nvPr>
            <p:ph idx="1"/>
          </p:nvPr>
        </p:nvSpPr>
        <p:spPr>
          <a:xfrm>
            <a:off x="950495" y="1422220"/>
            <a:ext cx="4728410" cy="4798737"/>
          </a:xfrm>
        </p:spPr>
        <p:txBody>
          <a:bodyPr>
            <a:normAutofit lnSpcReduction="10000"/>
          </a:bodyPr>
          <a:lstStyle/>
          <a:p>
            <a:pPr>
              <a:buNone/>
            </a:pPr>
            <a:r>
              <a:rPr lang="en-US" altLang="en-US" dirty="0"/>
              <a:t>	</a:t>
            </a:r>
            <a:endParaRPr lang="en-US" altLang="en-US" dirty="0" smtClean="0"/>
          </a:p>
          <a:p>
            <a:pPr>
              <a:buNone/>
            </a:pPr>
            <a:r>
              <a:rPr lang="en-US" altLang="en-US" dirty="0"/>
              <a:t>	</a:t>
            </a:r>
            <a:r>
              <a:rPr lang="en-US" altLang="en-US" dirty="0" smtClean="0"/>
              <a:t>It’s morning and you  </a:t>
            </a:r>
            <a:r>
              <a:rPr lang="en-US" altLang="en-US" dirty="0"/>
              <a:t>want a cup of </a:t>
            </a:r>
            <a:r>
              <a:rPr lang="en-US" altLang="en-US" dirty="0" smtClean="0"/>
              <a:t>coffee. </a:t>
            </a:r>
          </a:p>
          <a:p>
            <a:pPr>
              <a:buNone/>
            </a:pPr>
            <a:endParaRPr lang="en-US" altLang="en-US" dirty="0"/>
          </a:p>
          <a:p>
            <a:pPr>
              <a:buNone/>
            </a:pPr>
            <a:endParaRPr lang="en-US" altLang="en-US" dirty="0" smtClean="0"/>
          </a:p>
          <a:p>
            <a:pPr>
              <a:buNone/>
            </a:pPr>
            <a:r>
              <a:rPr lang="en-US" altLang="en-US" dirty="0"/>
              <a:t>	Describe </a:t>
            </a:r>
            <a:r>
              <a:rPr lang="en-US" altLang="en-US" dirty="0" smtClean="0"/>
              <a:t>the value expected and the experience wanted by the main stakeholders.</a:t>
            </a:r>
            <a:endParaRPr lang="en-US" altLang="en-US" dirty="0"/>
          </a:p>
          <a:p>
            <a:pPr>
              <a:buNone/>
            </a:pPr>
            <a:endParaRPr lang="en-US" b="1" dirty="0"/>
          </a:p>
          <a:p>
            <a:pPr>
              <a:buNone/>
            </a:pPr>
            <a:r>
              <a:rPr lang="en-US" dirty="0"/>
              <a:t>		 </a:t>
            </a:r>
          </a:p>
          <a:p>
            <a:endParaRPr lang="en-CA" dirty="0"/>
          </a:p>
        </p:txBody>
      </p:sp>
      <p:pic>
        <p:nvPicPr>
          <p:cNvPr id="6" name="Picture 9" descr="http://fc05.deviantart.net/fs71/f/2013/323/b/7/cup_of_coffee_by_ric_m-d6usw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59" y="1716505"/>
            <a:ext cx="4447380" cy="4105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78970" y="6332338"/>
            <a:ext cx="394660" cy="461665"/>
          </a:xfrm>
          <a:prstGeom prst="rect">
            <a:avLst/>
          </a:prstGeom>
          <a:noFill/>
        </p:spPr>
        <p:txBody>
          <a:bodyPr wrap="none" rtlCol="0">
            <a:spAutoFit/>
          </a:bodyPr>
          <a:lstStyle/>
          <a:p>
            <a:r>
              <a:rPr lang="en-CA" dirty="0" smtClean="0">
                <a:latin typeface="+mn-lt"/>
              </a:rPr>
              <a:t>E</a:t>
            </a:r>
            <a:endParaRPr lang="en-CA" dirty="0">
              <a:latin typeface="+mn-lt"/>
            </a:endParaRPr>
          </a:p>
        </p:txBody>
      </p:sp>
    </p:spTree>
    <p:extLst>
      <p:ext uri="{BB962C8B-B14F-4D97-AF65-F5344CB8AC3E}">
        <p14:creationId xmlns:p14="http://schemas.microsoft.com/office/powerpoint/2010/main" val="2089971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Agenda</a:t>
            </a:r>
            <a:endParaRPr lang="en-CA" dirty="0"/>
          </a:p>
        </p:txBody>
      </p:sp>
      <p:sp>
        <p:nvSpPr>
          <p:cNvPr id="3" name="Text Placeholder 2"/>
          <p:cNvSpPr>
            <a:spLocks noGrp="1"/>
          </p:cNvSpPr>
          <p:nvPr>
            <p:ph type="body" sz="quarter" idx="12"/>
          </p:nvPr>
        </p:nvSpPr>
        <p:spPr/>
        <p:txBody>
          <a:bodyPr/>
          <a:lstStyle/>
          <a:p>
            <a:endParaRPr lang="en-CA"/>
          </a:p>
        </p:txBody>
      </p:sp>
      <p:sp>
        <p:nvSpPr>
          <p:cNvPr id="9" name="Content Placeholder 2"/>
          <p:cNvSpPr txBox="1">
            <a:spLocks/>
          </p:cNvSpPr>
          <p:nvPr/>
        </p:nvSpPr>
        <p:spPr>
          <a:xfrm>
            <a:off x="1401388" y="1672882"/>
            <a:ext cx="10388158" cy="454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400"/>
              </a:spcBef>
              <a:buNone/>
              <a:defRPr/>
            </a:pPr>
            <a:r>
              <a:rPr lang="en-US" dirty="0"/>
              <a:t>Stakeholder E</a:t>
            </a:r>
            <a:r>
              <a:rPr lang="en-US" baseline="30000" dirty="0"/>
              <a:t>3</a:t>
            </a:r>
            <a:r>
              <a:rPr lang="en-US" dirty="0"/>
              <a:t> (</a:t>
            </a:r>
            <a:r>
              <a:rPr lang="en-US" sz="2000" dirty="0"/>
              <a:t>Exchanges, Expectations and Experiences</a:t>
            </a:r>
            <a:r>
              <a:rPr lang="en-US" dirty="0"/>
              <a:t>)</a:t>
            </a:r>
            <a:endParaRPr lang="en-CA" dirty="0"/>
          </a:p>
          <a:p>
            <a:pPr marL="457200" lvl="1" indent="0">
              <a:spcBef>
                <a:spcPts val="2400"/>
              </a:spcBef>
              <a:buNone/>
              <a:defRPr/>
            </a:pPr>
            <a:r>
              <a:rPr kumimoji="0" lang="en-CA" b="0" i="0" u="none" strike="noStrike" kern="1200" cap="none" spc="0" normalizeH="0" baseline="0" noProof="0" dirty="0" smtClean="0">
                <a:ln>
                  <a:noFill/>
                </a:ln>
                <a:solidFill>
                  <a:sysClr val="windowText" lastClr="000000"/>
                </a:solidFill>
                <a:effectLst/>
                <a:uLnTx/>
                <a:uFillTx/>
                <a:ea typeface="+mn-ea"/>
                <a:cs typeface="+mn-cs"/>
              </a:rPr>
              <a:t>The Process </a:t>
            </a:r>
            <a:r>
              <a:rPr lang="en-CA" dirty="0">
                <a:solidFill>
                  <a:sysClr val="windowText" lastClr="000000"/>
                </a:solidFill>
              </a:rPr>
              <a:t>IGOE </a:t>
            </a:r>
            <a:r>
              <a:rPr lang="en-US" dirty="0">
                <a:solidFill>
                  <a:sysClr val="windowText" lastClr="000000"/>
                </a:solidFill>
              </a:rPr>
              <a:t>(</a:t>
            </a:r>
            <a:r>
              <a:rPr lang="en-US" sz="2000" dirty="0">
                <a:solidFill>
                  <a:sysClr val="windowText" lastClr="000000"/>
                </a:solidFill>
              </a:rPr>
              <a:t>more than flow</a:t>
            </a:r>
            <a:r>
              <a:rPr lang="en-US" dirty="0">
                <a:solidFill>
                  <a:sysClr val="windowText" lastClr="000000"/>
                </a:solidFill>
              </a:rPr>
              <a:t>)</a:t>
            </a:r>
            <a:endParaRPr lang="en-CA" dirty="0">
              <a:solidFill>
                <a:sysClr val="windowText" lastClr="000000"/>
              </a:solidFill>
            </a:endParaRPr>
          </a:p>
          <a:p>
            <a:pPr marL="457200" lvl="1" indent="0">
              <a:spcBef>
                <a:spcPts val="2400"/>
              </a:spcBef>
              <a:buNone/>
              <a:defRPr/>
            </a:pPr>
            <a:r>
              <a:rPr lang="en-US" dirty="0"/>
              <a:t>Multiple Dimensions of Process Measurement (</a:t>
            </a:r>
            <a:r>
              <a:rPr lang="en-US" sz="2000" dirty="0"/>
              <a:t>more than time and cost</a:t>
            </a:r>
            <a:r>
              <a:rPr lang="en-US" dirty="0"/>
              <a:t>)</a:t>
            </a:r>
            <a:endParaRPr lang="en-CA" dirty="0"/>
          </a:p>
          <a:p>
            <a:pPr marL="457200" lvl="1" indent="0">
              <a:spcBef>
                <a:spcPts val="2400"/>
              </a:spcBef>
              <a:buNone/>
              <a:defRPr/>
            </a:pPr>
            <a:r>
              <a:rPr lang="en-CA" dirty="0"/>
              <a:t>Decisions, Processes and Business Rules</a:t>
            </a:r>
          </a:p>
          <a:p>
            <a:pPr marL="457200" lvl="1" indent="0">
              <a:spcBef>
                <a:spcPts val="2400"/>
              </a:spcBef>
              <a:buNone/>
              <a:defRPr/>
            </a:pPr>
            <a:r>
              <a:rPr lang="en-CA" dirty="0" smtClean="0"/>
              <a:t>The </a:t>
            </a:r>
            <a:r>
              <a:rPr lang="en-CA" dirty="0"/>
              <a:t>Burlton H</a:t>
            </a:r>
            <a:r>
              <a:rPr lang="en-CA" dirty="0" smtClean="0"/>
              <a:t>exagon </a:t>
            </a:r>
            <a:r>
              <a:rPr lang="en-US" dirty="0" smtClean="0">
                <a:latin typeface="Times New Roman" panose="02020603050405020304" pitchFamily="18" charset="0"/>
                <a:ea typeface="Calibri" panose="020F0502020204030204" pitchFamily="34" charset="0"/>
              </a:rPr>
              <a:t>(</a:t>
            </a:r>
            <a:r>
              <a:rPr lang="en-US" sz="2000" dirty="0"/>
              <a:t>from process to capability</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r>
              <a:rPr lang="en-US" dirty="0"/>
              <a:t>Pain and Gain for prioritization</a:t>
            </a:r>
            <a:endParaRPr lang="en-CA" dirty="0"/>
          </a:p>
          <a:p>
            <a:pPr marL="457200" lvl="1" indent="0">
              <a:spcBef>
                <a:spcPts val="2400"/>
              </a:spcBef>
              <a:buNone/>
              <a:defRPr/>
            </a:pPr>
            <a:r>
              <a:rPr lang="en-US" dirty="0" smtClean="0"/>
              <a:t>Behavior </a:t>
            </a:r>
            <a:r>
              <a:rPr lang="en-US" dirty="0"/>
              <a:t>Design </a:t>
            </a:r>
            <a:r>
              <a:rPr lang="en-US" dirty="0">
                <a:latin typeface="Times New Roman" panose="02020603050405020304" pitchFamily="18" charset="0"/>
                <a:ea typeface="Calibri" panose="020F0502020204030204" pitchFamily="34" charset="0"/>
              </a:rPr>
              <a:t>(</a:t>
            </a:r>
            <a:r>
              <a:rPr lang="en-US" sz="2000" dirty="0"/>
              <a:t>from process to culture</a:t>
            </a:r>
            <a:r>
              <a:rPr lang="en-US" dirty="0">
                <a:latin typeface="Times New Roman" panose="02020603050405020304" pitchFamily="18" charset="0"/>
                <a:ea typeface="Calibri" panose="020F0502020204030204" pitchFamily="34" charset="0"/>
              </a:rPr>
              <a:t>)</a:t>
            </a:r>
            <a:endParaRPr lang="en-CA" dirty="0">
              <a:latin typeface="Times New Roman" panose="02020603050405020304" pitchFamily="18" charset="0"/>
              <a:ea typeface="Calibri" panose="020F0502020204030204" pitchFamily="34" charset="0"/>
            </a:endParaRPr>
          </a:p>
          <a:p>
            <a:pPr marL="457200" lvl="1" indent="0">
              <a:spcBef>
                <a:spcPts val="2400"/>
              </a:spcBef>
              <a:buNone/>
              <a:defRPr/>
            </a:pPr>
            <a:endParaRPr lang="en-CA" dirty="0">
              <a:solidFill>
                <a:sysClr val="windowText" lastClr="000000"/>
              </a:solidFill>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ea typeface="+mn-ea"/>
              <a:cs typeface="+mn-cs"/>
            </a:endParaRPr>
          </a:p>
        </p:txBody>
      </p:sp>
      <p:sp>
        <p:nvSpPr>
          <p:cNvPr id="10" name="Oval 9"/>
          <p:cNvSpPr/>
          <p:nvPr/>
        </p:nvSpPr>
        <p:spPr>
          <a:xfrm>
            <a:off x="1173428" y="1585044"/>
            <a:ext cx="572581" cy="572581"/>
          </a:xfrm>
          <a:prstGeom prst="ellipse">
            <a:avLst/>
          </a:prstGeom>
          <a:solidFill>
            <a:srgbClr val="ED7D31"/>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1</a:t>
            </a:r>
          </a:p>
        </p:txBody>
      </p:sp>
      <p:sp>
        <p:nvSpPr>
          <p:cNvPr id="11" name="Oval 10"/>
          <p:cNvSpPr/>
          <p:nvPr/>
        </p:nvSpPr>
        <p:spPr>
          <a:xfrm>
            <a:off x="1173426" y="2224312"/>
            <a:ext cx="572581" cy="572581"/>
          </a:xfrm>
          <a:prstGeom prst="ellipse">
            <a:avLst/>
          </a:prstGeom>
          <a:solidFill>
            <a:srgbClr val="92D050"/>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2</a:t>
            </a:r>
          </a:p>
        </p:txBody>
      </p:sp>
      <p:sp>
        <p:nvSpPr>
          <p:cNvPr id="12" name="Oval 11"/>
          <p:cNvSpPr/>
          <p:nvPr/>
        </p:nvSpPr>
        <p:spPr>
          <a:xfrm>
            <a:off x="1173427" y="2855312"/>
            <a:ext cx="572581" cy="572581"/>
          </a:xfrm>
          <a:prstGeom prst="ellipse">
            <a:avLst/>
          </a:prstGeom>
          <a:solidFill>
            <a:schemeClr val="accent2">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3</a:t>
            </a:r>
          </a:p>
        </p:txBody>
      </p:sp>
      <p:sp>
        <p:nvSpPr>
          <p:cNvPr id="13" name="Oval 12"/>
          <p:cNvSpPr/>
          <p:nvPr/>
        </p:nvSpPr>
        <p:spPr>
          <a:xfrm>
            <a:off x="1173426" y="3495191"/>
            <a:ext cx="572581" cy="572581"/>
          </a:xfrm>
          <a:prstGeom prst="ellipse">
            <a:avLst/>
          </a:prstGeom>
          <a:solidFill>
            <a:schemeClr val="accent4">
              <a:lumMod val="60000"/>
              <a:lumOff val="4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Light"/>
                <a:ea typeface="+mn-ea"/>
                <a:cs typeface="+mn-cs"/>
              </a:rPr>
              <a:t>4</a:t>
            </a:r>
          </a:p>
        </p:txBody>
      </p:sp>
      <p:sp>
        <p:nvSpPr>
          <p:cNvPr id="15" name="Oval 14"/>
          <p:cNvSpPr/>
          <p:nvPr/>
        </p:nvSpPr>
        <p:spPr>
          <a:xfrm>
            <a:off x="1183778" y="4152252"/>
            <a:ext cx="572581" cy="572581"/>
          </a:xfrm>
          <a:prstGeom prst="ellipse">
            <a:avLst/>
          </a:prstGeom>
          <a:solidFill>
            <a:srgbClr val="70AD47"/>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Light"/>
                <a:ea typeface="+mn-ea"/>
                <a:cs typeface="+mn-cs"/>
              </a:rPr>
              <a:t>5</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 name="Rectangle 3"/>
          <p:cNvSpPr/>
          <p:nvPr/>
        </p:nvSpPr>
        <p:spPr>
          <a:xfrm>
            <a:off x="7380303" y="2224312"/>
            <a:ext cx="6096000" cy="215444"/>
          </a:xfrm>
          <a:prstGeom prst="rect">
            <a:avLst/>
          </a:prstGeom>
        </p:spPr>
        <p:txBody>
          <a:bodyPr>
            <a:spAutoFit/>
          </a:bodyPr>
          <a:lstStyle/>
          <a:p>
            <a:pPr>
              <a:spcAft>
                <a:spcPts val="0"/>
              </a:spcAft>
            </a:pPr>
            <a:r>
              <a:rPr lang="en-US" sz="800" dirty="0">
                <a:solidFill>
                  <a:schemeClr val="tx2"/>
                </a:solidFill>
                <a:latin typeface="Times New Roman" panose="02020603050405020304" pitchFamily="18" charset="0"/>
                <a:ea typeface="Calibri" panose="020F0502020204030204" pitchFamily="34" charset="0"/>
              </a:rPr>
              <a:t>      </a:t>
            </a:r>
            <a:endParaRPr lang="en-CA" dirty="0">
              <a:solidFill>
                <a:schemeClr val="tx2"/>
              </a:solidFill>
              <a:effectLst/>
              <a:latin typeface="Times New Roman" panose="02020603050405020304" pitchFamily="18" charset="0"/>
              <a:ea typeface="Calibri" panose="020F0502020204030204" pitchFamily="34" charset="0"/>
            </a:endParaRPr>
          </a:p>
        </p:txBody>
      </p:sp>
      <p:sp>
        <p:nvSpPr>
          <p:cNvPr id="14" name="Oval 13"/>
          <p:cNvSpPr/>
          <p:nvPr/>
        </p:nvSpPr>
        <p:spPr>
          <a:xfrm>
            <a:off x="1192476" y="4761852"/>
            <a:ext cx="572581" cy="572581"/>
          </a:xfrm>
          <a:prstGeom prst="ellipse">
            <a:avLst/>
          </a:prstGeom>
          <a:solidFill>
            <a:schemeClr val="accent4">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Light"/>
              </a:rPr>
              <a:t>6</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Oval 15"/>
          <p:cNvSpPr/>
          <p:nvPr/>
        </p:nvSpPr>
        <p:spPr>
          <a:xfrm>
            <a:off x="1205497" y="5411525"/>
            <a:ext cx="572581" cy="572581"/>
          </a:xfrm>
          <a:prstGeom prst="ellipse">
            <a:avLst/>
          </a:prstGeom>
          <a:solidFill>
            <a:schemeClr val="accent1">
              <a:lumMod val="75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latin typeface="Calibri Light"/>
              </a:rPr>
              <a:t>7</a:t>
            </a:r>
            <a:endParaRPr kumimoji="0" lang="en-US" sz="2000" b="0" i="0" u="none" strike="noStrike" kern="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2028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childTnLst>
                          </p:cTn>
                        </p:par>
                        <p:par>
                          <p:cTn id="8" fill="hold">
                            <p:stCondLst>
                              <p:cond delay="0"/>
                            </p:stCondLst>
                            <p:childTnLst>
                              <p:par>
                                <p:cTn id="9" presetID="9" presetClass="emph" presetSubtype="0" grpId="0" nodeType="afterEffect">
                                  <p:stCondLst>
                                    <p:cond delay="0"/>
                                  </p:stCondLst>
                                  <p:childTnLst>
                                    <p:set>
                                      <p:cBhvr rctx="PPT">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childTnLst>
                          </p:cTn>
                        </p:par>
                        <p:par>
                          <p:cTn id="12" fill="hold">
                            <p:stCondLst>
                              <p:cond delay="0"/>
                            </p:stCondLst>
                            <p:childTnLst>
                              <p:par>
                                <p:cTn id="13" presetID="9" presetClass="emph" presetSubtype="0" grpId="0" nodeType="afterEffect">
                                  <p:stCondLst>
                                    <p:cond delay="0"/>
                                  </p:stCondLst>
                                  <p:childTnLst>
                                    <p:set>
                                      <p:cBhvr rctx="PPT">
                                        <p:cTn id="14" dur="indefinite"/>
                                        <p:tgtEl>
                                          <p:spTgt spid="13"/>
                                        </p:tgtEl>
                                        <p:attrNameLst>
                                          <p:attrName>style.opacity</p:attrName>
                                        </p:attrNameLst>
                                      </p:cBhvr>
                                      <p:to>
                                        <p:strVal val="0.5"/>
                                      </p:to>
                                    </p:set>
                                    <p:animEffect filter="image" prLst="opacity: 0.5">
                                      <p:cBhvr rctx="IE">
                                        <p:cTn id="15" dur="indefinite"/>
                                        <p:tgtEl>
                                          <p:spTgt spid="13"/>
                                        </p:tgtEl>
                                      </p:cBhvr>
                                    </p:animEffect>
                                  </p:childTnLst>
                                </p:cTn>
                              </p:par>
                            </p:childTnLst>
                          </p:cTn>
                        </p:par>
                        <p:par>
                          <p:cTn id="16" fill="hold">
                            <p:stCondLst>
                              <p:cond delay="0"/>
                            </p:stCondLst>
                            <p:childTnLst>
                              <p:par>
                                <p:cTn id="17" presetID="9" presetClass="emph" presetSubtype="0" grpId="0" nodeType="afterEffect">
                                  <p:stCondLst>
                                    <p:cond delay="0"/>
                                  </p:stCondLst>
                                  <p:childTnLst>
                                    <p:set>
                                      <p:cBhvr rctx="PPT">
                                        <p:cTn id="18" dur="indefinite"/>
                                        <p:tgtEl>
                                          <p:spTgt spid="15"/>
                                        </p:tgtEl>
                                        <p:attrNameLst>
                                          <p:attrName>style.opacity</p:attrName>
                                        </p:attrNameLst>
                                      </p:cBhvr>
                                      <p:to>
                                        <p:strVal val="0.5"/>
                                      </p:to>
                                    </p:set>
                                    <p:animEffect filter="image" prLst="opacity: 0.5">
                                      <p:cBhvr rctx="IE">
                                        <p:cTn id="19" dur="indefinite"/>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spcBef>
                <a:spcPts val="1000"/>
              </a:spcBef>
              <a:buFont typeface="Arial" panose="020B0604020202020204" pitchFamily="34" charset="0"/>
            </a:pPr>
            <a:r>
              <a:rPr lang="en-CA" sz="3600" dirty="0">
                <a:solidFill>
                  <a:srgbClr val="006767"/>
                </a:solidFill>
                <a:ea typeface="+mn-ea"/>
                <a:cs typeface="+mn-cs"/>
              </a:rPr>
              <a:t>Use the right Technique for the right Problem:</a:t>
            </a:r>
            <a:br>
              <a:rPr lang="en-CA" sz="3600" dirty="0">
                <a:solidFill>
                  <a:srgbClr val="006767"/>
                </a:solidFill>
                <a:ea typeface="+mn-ea"/>
                <a:cs typeface="+mn-cs"/>
              </a:rPr>
            </a:br>
            <a:r>
              <a:rPr lang="en-CA" sz="3600" dirty="0">
                <a:solidFill>
                  <a:srgbClr val="006767"/>
                </a:solidFill>
                <a:ea typeface="+mn-ea"/>
                <a:cs typeface="+mn-cs"/>
              </a:rPr>
              <a:t>This is not recommended!</a:t>
            </a:r>
          </a:p>
        </p:txBody>
      </p:sp>
      <p:pic>
        <p:nvPicPr>
          <p:cNvPr id="3"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r="1188" b="9783"/>
          <a:stretch/>
        </p:blipFill>
        <p:spPr bwMode="auto">
          <a:xfrm>
            <a:off x="115747" y="1371600"/>
            <a:ext cx="12076254"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pic>
    </p:spTree>
    <p:extLst>
      <p:ext uri="{BB962C8B-B14F-4D97-AF65-F5344CB8AC3E}">
        <p14:creationId xmlns:p14="http://schemas.microsoft.com/office/powerpoint/2010/main" val="64785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RG Colours">
      <a:dk1>
        <a:srgbClr val="AFAFAF"/>
      </a:dk1>
      <a:lt1>
        <a:srgbClr val="FFFFFF"/>
      </a:lt1>
      <a:dk2>
        <a:srgbClr val="3A3838"/>
      </a:dk2>
      <a:lt2>
        <a:srgbClr val="FFFFFF"/>
      </a:lt2>
      <a:accent1>
        <a:srgbClr val="15A185"/>
      </a:accent1>
      <a:accent2>
        <a:srgbClr val="297F9D"/>
      </a:accent2>
      <a:accent3>
        <a:srgbClr val="9BBC57"/>
      </a:accent3>
      <a:accent4>
        <a:srgbClr val="F49D15"/>
      </a:accent4>
      <a:accent5>
        <a:srgbClr val="C0392B"/>
      </a:accent5>
      <a:accent6>
        <a:srgbClr val="3A3838"/>
      </a:accent6>
      <a:hlink>
        <a:srgbClr val="633247"/>
      </a:hlink>
      <a:folHlink>
        <a:srgbClr val="633247"/>
      </a:folHlink>
    </a:clrScheme>
    <a:fontScheme name="Custom 13">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RG Colours">
      <a:dk1>
        <a:srgbClr val="AFAFAF"/>
      </a:dk1>
      <a:lt1>
        <a:srgbClr val="FFFFFF"/>
      </a:lt1>
      <a:dk2>
        <a:srgbClr val="3A3838"/>
      </a:dk2>
      <a:lt2>
        <a:srgbClr val="FFFFFF"/>
      </a:lt2>
      <a:accent1>
        <a:srgbClr val="15A185"/>
      </a:accent1>
      <a:accent2>
        <a:srgbClr val="297F9D"/>
      </a:accent2>
      <a:accent3>
        <a:srgbClr val="9BBC57"/>
      </a:accent3>
      <a:accent4>
        <a:srgbClr val="F49D15"/>
      </a:accent4>
      <a:accent5>
        <a:srgbClr val="C0392B"/>
      </a:accent5>
      <a:accent6>
        <a:srgbClr val="3A3838"/>
      </a:accent6>
      <a:hlink>
        <a:srgbClr val="633247"/>
      </a:hlink>
      <a:folHlink>
        <a:srgbClr val="633247"/>
      </a:folHlink>
    </a:clrScheme>
    <a:fontScheme name="Custom 13">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RG_ColorScheme">
      <a:dk1>
        <a:srgbClr val="000000"/>
      </a:dk1>
      <a:lt1>
        <a:srgbClr val="FFFFFF"/>
      </a:lt1>
      <a:dk2>
        <a:srgbClr val="344B4A"/>
      </a:dk2>
      <a:lt2>
        <a:srgbClr val="D7E2DC"/>
      </a:lt2>
      <a:accent1>
        <a:srgbClr val="B24600"/>
      </a:accent1>
      <a:accent2>
        <a:srgbClr val="FF6400"/>
      </a:accent2>
      <a:accent3>
        <a:srgbClr val="B29810"/>
      </a:accent3>
      <a:accent4>
        <a:srgbClr val="1E4666"/>
      </a:accent4>
      <a:accent5>
        <a:srgbClr val="731058"/>
      </a:accent5>
      <a:accent6>
        <a:srgbClr val="3DB2B2"/>
      </a:accent6>
      <a:hlink>
        <a:srgbClr val="5F8C89"/>
      </a:hlink>
      <a:folHlink>
        <a:srgbClr val="411903"/>
      </a:folHlink>
    </a:clrScheme>
    <a:fontScheme name="Custom 13">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29145</TotalTime>
  <Words>1769</Words>
  <Application>Microsoft Office PowerPoint</Application>
  <PresentationFormat>Widescreen</PresentationFormat>
  <Paragraphs>413</Paragraphs>
  <Slides>38</Slides>
  <Notes>15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2" baseType="lpstr">
      <vt:lpstr>Adobe Garamond Pro Bold</vt:lpstr>
      <vt:lpstr>Arial</vt:lpstr>
      <vt:lpstr>Bebas Neue Bold</vt:lpstr>
      <vt:lpstr>Calibri</vt:lpstr>
      <vt:lpstr>Calibri Light</vt:lpstr>
      <vt:lpstr>Constantia</vt:lpstr>
      <vt:lpstr>Open Sans</vt:lpstr>
      <vt:lpstr>Times</vt:lpstr>
      <vt:lpstr>Times New Roman</vt:lpstr>
      <vt:lpstr>Verdana</vt:lpstr>
      <vt:lpstr>Office Theme</vt:lpstr>
      <vt:lpstr>1_Office Theme</vt:lpstr>
      <vt:lpstr>2_Office Theme</vt:lpstr>
      <vt:lpstr>Visio</vt:lpstr>
      <vt:lpstr>some Process Tools  for Business Analysts, Architects and Project managers</vt:lpstr>
      <vt:lpstr>PowerPoint Presentation</vt:lpstr>
      <vt:lpstr>PowerPoint Presentation</vt:lpstr>
      <vt:lpstr>Stakeholders E3: exchanges with the Value Chain, Stream or Process</vt:lpstr>
      <vt:lpstr>Stakeholder value: Value is often Submerged or Implied</vt:lpstr>
      <vt:lpstr>Consolidate stakeholders E3 : perspectives: Decision and design criteria</vt:lpstr>
      <vt:lpstr>Exercise: Getting a Cup of Coffee</vt:lpstr>
      <vt:lpstr>PowerPoint Presentation</vt:lpstr>
      <vt:lpstr>Use the right Technique for the right Problem: This is not recommended!</vt:lpstr>
      <vt:lpstr>Consumer Financial Services Value Chain Process Architecture (value stream level)</vt:lpstr>
      <vt:lpstr>Six Sigma Models (SIPOC): No longer sufficient</vt:lpstr>
      <vt:lpstr>Additional perspectives needed: the IGOE with Guides and Enablers</vt:lpstr>
      <vt:lpstr>PowerPoint Presentation</vt:lpstr>
      <vt:lpstr>Swim lane view inside each IGOE</vt:lpstr>
      <vt:lpstr>Exercise: Getting a Cup of Coffee</vt:lpstr>
      <vt:lpstr>PowerPoint Presentation</vt:lpstr>
      <vt:lpstr>PowerPoint Presentation</vt:lpstr>
      <vt:lpstr>Process hierarchy: Tracing business performance </vt:lpstr>
      <vt:lpstr>Exercise: Getting a Cup of Coffee</vt:lpstr>
      <vt:lpstr>PowerPoint Presentation</vt:lpstr>
      <vt:lpstr>Questions and Decisions: Intersection of Processes and Business Rules  </vt:lpstr>
      <vt:lpstr>Integration of Value Stream or Process with Decisions and Business Rules</vt:lpstr>
      <vt:lpstr>Exercise: Getting a Cup of Coffee</vt:lpstr>
      <vt:lpstr>PowerPoint Presentation</vt:lpstr>
      <vt:lpstr>Business Processes define requirements for and align required capabilities: Change can happen in any or all segments</vt:lpstr>
      <vt:lpstr>PowerPoint Presentation</vt:lpstr>
      <vt:lpstr>Exercise: Getting a Cup of Coffee</vt:lpstr>
      <vt:lpstr>PowerPoint Presentation</vt:lpstr>
      <vt:lpstr>Prioritize Process and capabilities : Pain-Gain Triage</vt:lpstr>
      <vt:lpstr>PowerPoint Presentation</vt:lpstr>
      <vt:lpstr>Exercise: Getting a Cup of Coffee</vt:lpstr>
      <vt:lpstr>PowerPoint Presentation</vt:lpstr>
      <vt:lpstr>PowerPoint Presentation</vt:lpstr>
      <vt:lpstr>Culture is the filter of process and capability performance</vt:lpstr>
      <vt:lpstr>PowerPoint Presentation</vt:lpstr>
      <vt:lpstr>PowerPoint Presentation</vt:lpstr>
      <vt:lpstr>Exercise: Getting a Cup of Coffee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Roger Burlton</cp:lastModifiedBy>
  <cp:revision>1312</cp:revision>
  <cp:lastPrinted>2016-04-27T03:42:20Z</cp:lastPrinted>
  <dcterms:created xsi:type="dcterms:W3CDTF">2015-06-06T03:33:14Z</dcterms:created>
  <dcterms:modified xsi:type="dcterms:W3CDTF">2018-03-29T02:16:32Z</dcterms:modified>
</cp:coreProperties>
</file>