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56" r:id="rId2"/>
    <p:sldId id="427" r:id="rId3"/>
    <p:sldId id="466" r:id="rId4"/>
    <p:sldId id="411" r:id="rId5"/>
    <p:sldId id="467" r:id="rId6"/>
    <p:sldId id="413" r:id="rId7"/>
    <p:sldId id="468" r:id="rId8"/>
    <p:sldId id="460" r:id="rId9"/>
    <p:sldId id="405" r:id="rId10"/>
    <p:sldId id="446" r:id="rId11"/>
    <p:sldId id="417" r:id="rId12"/>
    <p:sldId id="321" r:id="rId13"/>
    <p:sldId id="421" r:id="rId14"/>
    <p:sldId id="443" r:id="rId15"/>
    <p:sldId id="380" r:id="rId16"/>
    <p:sldId id="350" r:id="rId17"/>
    <p:sldId id="381" r:id="rId18"/>
    <p:sldId id="423" r:id="rId19"/>
    <p:sldId id="455" r:id="rId20"/>
    <p:sldId id="461" r:id="rId21"/>
    <p:sldId id="452" r:id="rId22"/>
    <p:sldId id="453" r:id="rId23"/>
    <p:sldId id="450" r:id="rId24"/>
    <p:sldId id="435" r:id="rId25"/>
    <p:sldId id="425" r:id="rId26"/>
    <p:sldId id="462" r:id="rId27"/>
    <p:sldId id="463" r:id="rId28"/>
    <p:sldId id="392" r:id="rId29"/>
    <p:sldId id="458" r:id="rId30"/>
    <p:sldId id="464" r:id="rId31"/>
    <p:sldId id="431" r:id="rId32"/>
    <p:sldId id="440" r:id="rId33"/>
    <p:sldId id="434" r:id="rId34"/>
    <p:sldId id="465" r:id="rId35"/>
    <p:sldId id="400" r:id="rId36"/>
    <p:sldId id="311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775"/>
    <a:srgbClr val="029ADC"/>
    <a:srgbClr val="4A7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5" autoAdjust="0"/>
    <p:restoredTop sz="87743" autoAdjust="0"/>
  </p:normalViewPr>
  <p:slideViewPr>
    <p:cSldViewPr>
      <p:cViewPr varScale="1">
        <p:scale>
          <a:sx n="69" d="100"/>
          <a:sy n="69" d="100"/>
        </p:scale>
        <p:origin x="464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44;&#1085;&#1077;&#1074;&#1085;&#1080;&#1082;&#1080;\2009\&#1052;&#1072;&#1081;%202009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/>
              <a:t>Распределение времени</a:t>
            </a:r>
          </a:p>
        </c:rich>
      </c:tx>
      <c:layout>
        <c:manualLayout>
          <c:xMode val="edge"/>
          <c:yMode val="edge"/>
          <c:x val="0.31017009799426182"/>
          <c:y val="3.502612445056214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2940622054665403E-2"/>
          <c:y val="8.7954193014117193E-2"/>
          <c:w val="0.85008166188486101"/>
          <c:h val="0.84686812617179053"/>
        </c:manualLayout>
      </c:layout>
      <c:scatterChart>
        <c:scatterStyle val="smoothMarker"/>
        <c:varyColors val="0"/>
        <c:ser>
          <c:idx val="2"/>
          <c:order val="0"/>
          <c:tx>
            <c:v>Учёба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Расчёты!$A$2:$A$30</c:f>
              <c:numCache>
                <c:formatCode>[$-419]d\ mmm;@</c:formatCode>
                <c:ptCount val="29"/>
                <c:pt idx="0">
                  <c:v>39946</c:v>
                </c:pt>
                <c:pt idx="1">
                  <c:v>39947</c:v>
                </c:pt>
                <c:pt idx="2">
                  <c:v>39948</c:v>
                </c:pt>
                <c:pt idx="3">
                  <c:v>39949</c:v>
                </c:pt>
                <c:pt idx="4">
                  <c:v>39950</c:v>
                </c:pt>
                <c:pt idx="5">
                  <c:v>39951</c:v>
                </c:pt>
                <c:pt idx="6">
                  <c:v>39952</c:v>
                </c:pt>
                <c:pt idx="7">
                  <c:v>39953</c:v>
                </c:pt>
                <c:pt idx="8">
                  <c:v>39954</c:v>
                </c:pt>
                <c:pt idx="9">
                  <c:v>39955</c:v>
                </c:pt>
                <c:pt idx="10">
                  <c:v>39956</c:v>
                </c:pt>
                <c:pt idx="11">
                  <c:v>39957</c:v>
                </c:pt>
                <c:pt idx="12">
                  <c:v>39958</c:v>
                </c:pt>
                <c:pt idx="13">
                  <c:v>39959</c:v>
                </c:pt>
                <c:pt idx="14">
                  <c:v>39960</c:v>
                </c:pt>
                <c:pt idx="15">
                  <c:v>39961</c:v>
                </c:pt>
                <c:pt idx="16">
                  <c:v>39962</c:v>
                </c:pt>
                <c:pt idx="17">
                  <c:v>39963</c:v>
                </c:pt>
                <c:pt idx="18">
                  <c:v>39964</c:v>
                </c:pt>
                <c:pt idx="19">
                  <c:v>39965</c:v>
                </c:pt>
                <c:pt idx="20">
                  <c:v>39966</c:v>
                </c:pt>
                <c:pt idx="21">
                  <c:v>39967</c:v>
                </c:pt>
                <c:pt idx="22">
                  <c:v>39968</c:v>
                </c:pt>
                <c:pt idx="23">
                  <c:v>39969</c:v>
                </c:pt>
                <c:pt idx="24">
                  <c:v>39970</c:v>
                </c:pt>
                <c:pt idx="25">
                  <c:v>39971</c:v>
                </c:pt>
                <c:pt idx="26">
                  <c:v>39972</c:v>
                </c:pt>
                <c:pt idx="27">
                  <c:v>39973</c:v>
                </c:pt>
                <c:pt idx="28">
                  <c:v>39974</c:v>
                </c:pt>
              </c:numCache>
            </c:numRef>
          </c:xVal>
          <c:yVal>
            <c:numRef>
              <c:f>Расчёты!$G$2:$G$30</c:f>
              <c:numCache>
                <c:formatCode>0.00</c:formatCode>
                <c:ptCount val="29"/>
                <c:pt idx="0">
                  <c:v>2.8000000000000003</c:v>
                </c:pt>
                <c:pt idx="1">
                  <c:v>4.3833333333333337</c:v>
                </c:pt>
                <c:pt idx="2">
                  <c:v>1.9166666666666665</c:v>
                </c:pt>
                <c:pt idx="3">
                  <c:v>3.8333333333333335</c:v>
                </c:pt>
                <c:pt idx="4">
                  <c:v>6.25</c:v>
                </c:pt>
                <c:pt idx="5">
                  <c:v>4.833333333333333</c:v>
                </c:pt>
                <c:pt idx="6">
                  <c:v>2.333333333333333</c:v>
                </c:pt>
                <c:pt idx="7">
                  <c:v>0.58333333333333337</c:v>
                </c:pt>
                <c:pt idx="8">
                  <c:v>0.66666666666666663</c:v>
                </c:pt>
                <c:pt idx="9">
                  <c:v>3.6666666666666665</c:v>
                </c:pt>
                <c:pt idx="10">
                  <c:v>3.9833333333333329</c:v>
                </c:pt>
                <c:pt idx="11">
                  <c:v>1.25</c:v>
                </c:pt>
                <c:pt idx="12">
                  <c:v>5.2833333333333332</c:v>
                </c:pt>
                <c:pt idx="13">
                  <c:v>7.55</c:v>
                </c:pt>
                <c:pt idx="14">
                  <c:v>1.9666666666666666</c:v>
                </c:pt>
                <c:pt idx="15">
                  <c:v>0.5</c:v>
                </c:pt>
                <c:pt idx="16">
                  <c:v>0</c:v>
                </c:pt>
                <c:pt idx="17">
                  <c:v>0.26666666666666666</c:v>
                </c:pt>
                <c:pt idx="18">
                  <c:v>3.5166666666666666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13B-4D19-8187-C58B995F35EC}"/>
            </c:ext>
          </c:extLst>
        </c:ser>
        <c:ser>
          <c:idx val="3"/>
          <c:order val="1"/>
          <c:tx>
            <c:v>ННД и ленивый отдых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Расчёты!$A$2:$A$30</c:f>
              <c:numCache>
                <c:formatCode>[$-419]d\ mmm;@</c:formatCode>
                <c:ptCount val="29"/>
                <c:pt idx="0">
                  <c:v>39946</c:v>
                </c:pt>
                <c:pt idx="1">
                  <c:v>39947</c:v>
                </c:pt>
                <c:pt idx="2">
                  <c:v>39948</c:v>
                </c:pt>
                <c:pt idx="3">
                  <c:v>39949</c:v>
                </c:pt>
                <c:pt idx="4">
                  <c:v>39950</c:v>
                </c:pt>
                <c:pt idx="5">
                  <c:v>39951</c:v>
                </c:pt>
                <c:pt idx="6">
                  <c:v>39952</c:v>
                </c:pt>
                <c:pt idx="7">
                  <c:v>39953</c:v>
                </c:pt>
                <c:pt idx="8">
                  <c:v>39954</c:v>
                </c:pt>
                <c:pt idx="9">
                  <c:v>39955</c:v>
                </c:pt>
                <c:pt idx="10">
                  <c:v>39956</c:v>
                </c:pt>
                <c:pt idx="11">
                  <c:v>39957</c:v>
                </c:pt>
                <c:pt idx="12">
                  <c:v>39958</c:v>
                </c:pt>
                <c:pt idx="13">
                  <c:v>39959</c:v>
                </c:pt>
                <c:pt idx="14">
                  <c:v>39960</c:v>
                </c:pt>
                <c:pt idx="15">
                  <c:v>39961</c:v>
                </c:pt>
                <c:pt idx="16">
                  <c:v>39962</c:v>
                </c:pt>
                <c:pt idx="17">
                  <c:v>39963</c:v>
                </c:pt>
                <c:pt idx="18">
                  <c:v>39964</c:v>
                </c:pt>
                <c:pt idx="19">
                  <c:v>39965</c:v>
                </c:pt>
                <c:pt idx="20">
                  <c:v>39966</c:v>
                </c:pt>
                <c:pt idx="21">
                  <c:v>39967</c:v>
                </c:pt>
                <c:pt idx="22">
                  <c:v>39968</c:v>
                </c:pt>
                <c:pt idx="23">
                  <c:v>39969</c:v>
                </c:pt>
                <c:pt idx="24">
                  <c:v>39970</c:v>
                </c:pt>
                <c:pt idx="25">
                  <c:v>39971</c:v>
                </c:pt>
                <c:pt idx="26">
                  <c:v>39972</c:v>
                </c:pt>
                <c:pt idx="27">
                  <c:v>39973</c:v>
                </c:pt>
                <c:pt idx="28">
                  <c:v>39974</c:v>
                </c:pt>
              </c:numCache>
            </c:numRef>
          </c:xVal>
          <c:yVal>
            <c:numRef>
              <c:f>Расчёты!$H$2:$H$30</c:f>
              <c:numCache>
                <c:formatCode>0.00</c:formatCode>
                <c:ptCount val="29"/>
                <c:pt idx="0">
                  <c:v>2.25</c:v>
                </c:pt>
                <c:pt idx="1">
                  <c:v>3</c:v>
                </c:pt>
                <c:pt idx="2">
                  <c:v>6.666666666666667</c:v>
                </c:pt>
                <c:pt idx="3">
                  <c:v>7.2499999999999991</c:v>
                </c:pt>
                <c:pt idx="4">
                  <c:v>2.4666666666666668</c:v>
                </c:pt>
                <c:pt idx="5">
                  <c:v>1.1666666666666665</c:v>
                </c:pt>
                <c:pt idx="6">
                  <c:v>0</c:v>
                </c:pt>
                <c:pt idx="7">
                  <c:v>3.6666666666666665</c:v>
                </c:pt>
                <c:pt idx="8">
                  <c:v>9.5</c:v>
                </c:pt>
                <c:pt idx="9">
                  <c:v>2.7499999999999996</c:v>
                </c:pt>
                <c:pt idx="10">
                  <c:v>6.6166666666666663</c:v>
                </c:pt>
                <c:pt idx="11">
                  <c:v>4.083333333333333</c:v>
                </c:pt>
                <c:pt idx="12">
                  <c:v>2.083333333333333</c:v>
                </c:pt>
                <c:pt idx="13">
                  <c:v>3.3666666666666667</c:v>
                </c:pt>
                <c:pt idx="14">
                  <c:v>0.33333333333333331</c:v>
                </c:pt>
                <c:pt idx="15">
                  <c:v>4.2166666666666668</c:v>
                </c:pt>
                <c:pt idx="16">
                  <c:v>11.2</c:v>
                </c:pt>
                <c:pt idx="17">
                  <c:v>7.35</c:v>
                </c:pt>
                <c:pt idx="18">
                  <c:v>8.3000000000000007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13B-4D19-8187-C58B995F35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179136"/>
        <c:axId val="82179712"/>
      </c:scatterChart>
      <c:valAx>
        <c:axId val="82179136"/>
        <c:scaling>
          <c:orientation val="minMax"/>
          <c:max val="39965"/>
          <c:min val="39945"/>
        </c:scaling>
        <c:delete val="0"/>
        <c:axPos val="b"/>
        <c:numFmt formatCode="[$-419]d\ mmm;@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2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82179712"/>
        <c:crosses val="autoZero"/>
        <c:crossBetween val="midCat"/>
      </c:valAx>
      <c:valAx>
        <c:axId val="8217971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dirty="0"/>
                  <a:t>Расход времени, ч</a:t>
                </a:r>
              </a:p>
            </c:rich>
          </c:tx>
          <c:layout>
            <c:manualLayout>
              <c:xMode val="edge"/>
              <c:yMode val="edge"/>
              <c:x val="0"/>
              <c:y val="0.31866033967406576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5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82179136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7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74F7E-2A86-46E1-81F3-1D7CB250E9E6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CBB6D-3102-4938-A0BE-C73099B699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319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844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8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514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101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152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712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20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618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562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025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656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695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2261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654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6620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7604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1242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7249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0626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4563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434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2756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7121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3965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6305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7161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150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972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306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273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623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670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625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679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255573" y="6356353"/>
            <a:ext cx="1536171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583499" y="6420813"/>
            <a:ext cx="8544949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Андрей Майоров (</a:t>
            </a:r>
            <a:r>
              <a:rPr lang="en-US"/>
              <a:t>xor@byte-force.com, twitter.com/xorets)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416480" y="6438729"/>
            <a:ext cx="1198827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255573" y="6356353"/>
            <a:ext cx="1536171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583499" y="6420813"/>
            <a:ext cx="8544949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Андрей Майоров (</a:t>
            </a:r>
            <a:r>
              <a:rPr lang="en-US"/>
              <a:t>xor@byte-force.com, twitter.com/xorets)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416480" y="6438729"/>
            <a:ext cx="1198827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None/>
              <a:defRPr/>
            </a:lvl1pPr>
            <a:lvl2pPr>
              <a:buFont typeface="Arial" pitchFamily="34" charset="0"/>
              <a:buChar char="•"/>
              <a:defRPr/>
            </a:lvl2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2255573" y="6356353"/>
            <a:ext cx="1536171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583499" y="6420813"/>
            <a:ext cx="8544949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Андрей Майоров (</a:t>
            </a:r>
            <a:r>
              <a:rPr lang="en-US"/>
              <a:t>xor@byte-force.com, twitter.com/xorets)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416480" y="6438729"/>
            <a:ext cx="1198827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2255573" y="6356353"/>
            <a:ext cx="1536171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583499" y="6420813"/>
            <a:ext cx="8544949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Андрей Майоров (</a:t>
            </a:r>
            <a:r>
              <a:rPr lang="en-US"/>
              <a:t>xor@byte-force.com, twitter.com/xorets)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0416480" y="6438729"/>
            <a:ext cx="1198827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2255573" y="6356353"/>
            <a:ext cx="1536171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583499" y="6420813"/>
            <a:ext cx="8544949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Андрей Майоров (</a:t>
            </a:r>
            <a:r>
              <a:rPr lang="en-US"/>
              <a:t>xor@byte-force.com, twitter.com/xorets)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416480" y="6438729"/>
            <a:ext cx="1198827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2255573" y="6356353"/>
            <a:ext cx="1536171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583499" y="6420813"/>
            <a:ext cx="8544949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Андрей Майоров (</a:t>
            </a:r>
            <a:r>
              <a:rPr lang="en-US"/>
              <a:t>xor@byte-force.com, twitter.com/xorets)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416480" y="6438729"/>
            <a:ext cx="1198827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2255573" y="6356353"/>
            <a:ext cx="1536171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583499" y="6420813"/>
            <a:ext cx="8544949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Андрей Майоров (</a:t>
            </a:r>
            <a:r>
              <a:rPr lang="en-US"/>
              <a:t>xor@byte-force.com, twitter.com/xorets)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416480" y="6438729"/>
            <a:ext cx="1198827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2255573" y="6356353"/>
            <a:ext cx="1536171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583499" y="6420813"/>
            <a:ext cx="8544949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Андрей Майоров (</a:t>
            </a:r>
            <a:r>
              <a:rPr lang="en-US"/>
              <a:t>xor@byte-force.com, twitter.com/xorets)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416480" y="6438729"/>
            <a:ext cx="1198827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7" name="Рисунок 6" descr="add-logo-big.png"/>
          <p:cNvPicPr>
            <a:picLocks noChangeAspect="1"/>
          </p:cNvPicPr>
          <p:nvPr/>
        </p:nvPicPr>
        <p:blipFill>
          <a:blip r:embed="rId13" cstate="print"/>
          <a:srcRect r="70596"/>
          <a:stretch>
            <a:fillRect/>
          </a:stretch>
        </p:blipFill>
        <p:spPr>
          <a:xfrm>
            <a:off x="11701563" y="61218"/>
            <a:ext cx="443109" cy="3024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377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mailto:mishenin@vtb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0592" y="2492896"/>
            <a:ext cx="9430816" cy="147002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12775"/>
                </a:solidFill>
              </a:rPr>
              <a:t>Мозг, не </a:t>
            </a:r>
            <a:r>
              <a:rPr lang="ru-RU" dirty="0" smtClean="0">
                <a:solidFill>
                  <a:srgbClr val="012775"/>
                </a:solidFill>
              </a:rPr>
              <a:t>тупи:</a:t>
            </a:r>
            <a:r>
              <a:rPr lang="en-US" dirty="0" smtClean="0">
                <a:solidFill>
                  <a:srgbClr val="012775"/>
                </a:solidFill>
              </a:rPr>
              <a:t/>
            </a:r>
            <a:br>
              <a:rPr lang="en-US" dirty="0" smtClean="0">
                <a:solidFill>
                  <a:srgbClr val="012775"/>
                </a:solidFill>
              </a:rPr>
            </a:br>
            <a:r>
              <a:rPr lang="ru-RU" dirty="0" smtClean="0">
                <a:solidFill>
                  <a:srgbClr val="012775"/>
                </a:solidFill>
              </a:rPr>
              <a:t>может </a:t>
            </a:r>
            <a:r>
              <a:rPr lang="ru-RU" dirty="0">
                <a:solidFill>
                  <a:srgbClr val="012775"/>
                </a:solidFill>
              </a:rPr>
              <a:t>ли аналитик быть продуктивным 8ч в </a:t>
            </a:r>
            <a:r>
              <a:rPr lang="ru-RU" dirty="0" smtClean="0">
                <a:solidFill>
                  <a:srgbClr val="012775"/>
                </a:solidFill>
              </a:rPr>
              <a:t>день</a:t>
            </a:r>
            <a:r>
              <a:rPr lang="en-US" dirty="0">
                <a:solidFill>
                  <a:srgbClr val="012775"/>
                </a:solidFill>
              </a:rPr>
              <a:t>?</a:t>
            </a:r>
            <a:endParaRPr lang="ru-RU" dirty="0">
              <a:solidFill>
                <a:srgbClr val="01277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95600" y="4725144"/>
            <a:ext cx="6400800" cy="120168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Даниил Мишенин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Банк ВТБ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742B1C-1F0D-481D-BB60-ACA38CA6A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012" y="188640"/>
            <a:ext cx="2777975" cy="136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268760"/>
            <a:ext cx="10283786" cy="6858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817893" y="53752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29ADC"/>
                </a:solidFill>
              </a:rPr>
              <a:t>А хотелось бы так</a:t>
            </a:r>
            <a:endParaRPr lang="ru-RU" dirty="0">
              <a:solidFill>
                <a:srgbClr val="029A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70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29ADC"/>
                </a:solidFill>
              </a:rPr>
              <a:t>Биохимия энергии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948" y="2254652"/>
            <a:ext cx="1468937" cy="1364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2033088"/>
            <a:ext cx="1071991" cy="15861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326" y="5360529"/>
            <a:ext cx="1441455" cy="1101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427" y="5297482"/>
            <a:ext cx="1572136" cy="105604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2109565" y="1161710"/>
            <a:ext cx="1311852" cy="1351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12775"/>
                </a:solidFill>
              </a:rPr>
              <a:t>белки</a:t>
            </a:r>
            <a:br>
              <a:rPr lang="ru-RU" sz="2000" dirty="0">
                <a:solidFill>
                  <a:srgbClr val="012775"/>
                </a:solidFill>
              </a:rPr>
            </a:br>
            <a:r>
              <a:rPr lang="ru-RU" sz="2000" dirty="0">
                <a:solidFill>
                  <a:srgbClr val="012775"/>
                </a:solidFill>
              </a:rPr>
              <a:t>жиры</a:t>
            </a:r>
            <a:br>
              <a:rPr lang="ru-RU" sz="2000" dirty="0">
                <a:solidFill>
                  <a:srgbClr val="012775"/>
                </a:solidFill>
              </a:rPr>
            </a:br>
            <a:r>
              <a:rPr lang="ru-RU" sz="2000" dirty="0">
                <a:solidFill>
                  <a:srgbClr val="012775"/>
                </a:solidFill>
              </a:rPr>
              <a:t>углеводы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041" y="4960868"/>
            <a:ext cx="1673423" cy="864635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2352436" y="4293100"/>
            <a:ext cx="986627" cy="793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12775"/>
                </a:solidFill>
              </a:rPr>
              <a:t>белки</a:t>
            </a:r>
            <a:br>
              <a:rPr lang="ru-RU" sz="2000" dirty="0">
                <a:solidFill>
                  <a:srgbClr val="012775"/>
                </a:solidFill>
              </a:rPr>
            </a:br>
            <a:r>
              <a:rPr lang="ru-RU" sz="2000" dirty="0">
                <a:solidFill>
                  <a:srgbClr val="012775"/>
                </a:solidFill>
              </a:rPr>
              <a:t>жиры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370937" y="4643200"/>
            <a:ext cx="2016224" cy="793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12775"/>
                </a:solidFill>
              </a:rPr>
              <a:t>избыток жиров (резерв Е)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652476" y="4410324"/>
            <a:ext cx="1581539" cy="1351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12775"/>
                </a:solidFill>
              </a:rPr>
              <a:t>простые углеводы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8355247" y="3386424"/>
            <a:ext cx="1311852" cy="481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12775"/>
                </a:solidFill>
              </a:rPr>
              <a:t>гликоген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8310447" y="2708920"/>
            <a:ext cx="1311852" cy="481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12775"/>
                </a:solidFill>
              </a:rPr>
              <a:t>АТФ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8300007" y="1939136"/>
            <a:ext cx="1311852" cy="481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12775"/>
                </a:solidFill>
              </a:rPr>
              <a:t>Е</a:t>
            </a:r>
          </a:p>
        </p:txBody>
      </p:sp>
      <p:cxnSp>
        <p:nvCxnSpPr>
          <p:cNvPr id="8" name="Прямая со стрелкой 7"/>
          <p:cNvCxnSpPr>
            <a:stCxn id="14" idx="3"/>
          </p:cNvCxnSpPr>
          <p:nvPr/>
        </p:nvCxnSpPr>
        <p:spPr>
          <a:xfrm>
            <a:off x="3421416" y="1837584"/>
            <a:ext cx="658360" cy="411209"/>
          </a:xfrm>
          <a:prstGeom prst="straightConnector1">
            <a:avLst/>
          </a:prstGeom>
          <a:ln w="158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18" idx="0"/>
          </p:cNvCxnSpPr>
          <p:nvPr/>
        </p:nvCxnSpPr>
        <p:spPr>
          <a:xfrm flipH="1">
            <a:off x="2845750" y="3683557"/>
            <a:ext cx="709527" cy="609543"/>
          </a:xfrm>
          <a:prstGeom prst="straightConnector1">
            <a:avLst/>
          </a:prstGeom>
          <a:ln w="158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682459" y="3689827"/>
            <a:ext cx="888232" cy="889100"/>
          </a:xfrm>
          <a:prstGeom prst="straightConnector1">
            <a:avLst/>
          </a:prstGeom>
          <a:ln w="158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822133" y="3683557"/>
            <a:ext cx="3066111" cy="1113599"/>
          </a:xfrm>
          <a:prstGeom prst="straightConnector1">
            <a:avLst/>
          </a:prstGeom>
          <a:ln w="158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Content Placeholder 2"/>
          <p:cNvSpPr txBox="1">
            <a:spLocks/>
          </p:cNvSpPr>
          <p:nvPr/>
        </p:nvSpPr>
        <p:spPr>
          <a:xfrm>
            <a:off x="8069559" y="4502675"/>
            <a:ext cx="1581539" cy="523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12775"/>
                </a:solidFill>
              </a:rPr>
              <a:t>гликоген</a:t>
            </a:r>
          </a:p>
        </p:txBody>
      </p:sp>
      <p:cxnSp>
        <p:nvCxnSpPr>
          <p:cNvPr id="36" name="Прямая со стрелкой 35"/>
          <p:cNvCxnSpPr/>
          <p:nvPr/>
        </p:nvCxnSpPr>
        <p:spPr>
          <a:xfrm flipV="1">
            <a:off x="8981175" y="3789039"/>
            <a:ext cx="0" cy="713636"/>
          </a:xfrm>
          <a:prstGeom prst="straightConnector1">
            <a:avLst/>
          </a:prstGeom>
          <a:ln w="158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 flipV="1">
            <a:off x="8981177" y="3140972"/>
            <a:ext cx="2143" cy="252363"/>
          </a:xfrm>
          <a:prstGeom prst="straightConnector1">
            <a:avLst/>
          </a:prstGeom>
          <a:ln w="158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 flipV="1">
            <a:off x="8951745" y="2420892"/>
            <a:ext cx="2143" cy="252363"/>
          </a:xfrm>
          <a:prstGeom prst="straightConnector1">
            <a:avLst/>
          </a:prstGeom>
          <a:ln w="158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8062407" y="4725148"/>
            <a:ext cx="265845" cy="6431"/>
          </a:xfrm>
          <a:prstGeom prst="straightConnector1">
            <a:avLst/>
          </a:prstGeom>
          <a:ln w="158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6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.pxhere.com/photos/5e/68/coffee_coffee_cup_benefit_from_coffee_beans_foam_cup_drink_caffeine-826134.jpg!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6240"/>
            <a:ext cx="12192000" cy="80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76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29ADC"/>
                </a:solidFill>
              </a:rPr>
              <a:t>Биохимия энергии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948" y="2254652"/>
            <a:ext cx="1468937" cy="1364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53" y="1987909"/>
            <a:ext cx="1071991" cy="15861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326" y="5360529"/>
            <a:ext cx="1441455" cy="1101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427" y="5297482"/>
            <a:ext cx="1572136" cy="105604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2109565" y="1161710"/>
            <a:ext cx="1311852" cy="1351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12775"/>
                </a:solidFill>
              </a:rPr>
              <a:t>белки</a:t>
            </a:r>
            <a:br>
              <a:rPr lang="ru-RU" sz="2000" dirty="0">
                <a:solidFill>
                  <a:srgbClr val="012775"/>
                </a:solidFill>
              </a:rPr>
            </a:br>
            <a:r>
              <a:rPr lang="ru-RU" sz="2000" dirty="0">
                <a:solidFill>
                  <a:srgbClr val="012775"/>
                </a:solidFill>
              </a:rPr>
              <a:t>жиры</a:t>
            </a:r>
            <a:br>
              <a:rPr lang="ru-RU" sz="2000" dirty="0">
                <a:solidFill>
                  <a:srgbClr val="012775"/>
                </a:solidFill>
              </a:rPr>
            </a:br>
            <a:r>
              <a:rPr lang="ru-RU" sz="2000" dirty="0">
                <a:solidFill>
                  <a:srgbClr val="012775"/>
                </a:solidFill>
              </a:rPr>
              <a:t>углеводы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041" y="4960868"/>
            <a:ext cx="1673423" cy="864635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2352436" y="4293100"/>
            <a:ext cx="986627" cy="793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12775"/>
                </a:solidFill>
              </a:rPr>
              <a:t>белки</a:t>
            </a:r>
            <a:br>
              <a:rPr lang="ru-RU" sz="2000" dirty="0">
                <a:solidFill>
                  <a:srgbClr val="012775"/>
                </a:solidFill>
              </a:rPr>
            </a:br>
            <a:r>
              <a:rPr lang="ru-RU" sz="2000" dirty="0">
                <a:solidFill>
                  <a:srgbClr val="012775"/>
                </a:solidFill>
              </a:rPr>
              <a:t>жиры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370937" y="4643200"/>
            <a:ext cx="2016224" cy="793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12775"/>
                </a:solidFill>
              </a:rPr>
              <a:t>избыток жиров (резерв Е)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652476" y="4410324"/>
            <a:ext cx="1581539" cy="1351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12775"/>
                </a:solidFill>
              </a:rPr>
              <a:t>простые углеводы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587250" y="3358400"/>
            <a:ext cx="1311852" cy="481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12775"/>
                </a:solidFill>
              </a:rPr>
              <a:t>гликоген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7542450" y="2835923"/>
            <a:ext cx="1311852" cy="481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12775"/>
                </a:solidFill>
              </a:rPr>
              <a:t>АТФ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7532011" y="2105036"/>
            <a:ext cx="1311852" cy="481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12775"/>
                </a:solidFill>
              </a:rPr>
              <a:t>Е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8411043" y="2086067"/>
            <a:ext cx="1311852" cy="481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12775"/>
                </a:solidFill>
              </a:rPr>
              <a:t>аденозин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3856" y="1883111"/>
            <a:ext cx="573313" cy="682917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>
            <a:off x="3454815" y="1830818"/>
            <a:ext cx="658360" cy="411209"/>
          </a:xfrm>
          <a:prstGeom prst="straightConnector1">
            <a:avLst/>
          </a:prstGeom>
          <a:ln w="158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18" idx="0"/>
          </p:cNvCxnSpPr>
          <p:nvPr/>
        </p:nvCxnSpPr>
        <p:spPr>
          <a:xfrm flipH="1">
            <a:off x="2845750" y="3683557"/>
            <a:ext cx="709527" cy="609543"/>
          </a:xfrm>
          <a:prstGeom prst="straightConnector1">
            <a:avLst/>
          </a:prstGeom>
          <a:ln w="158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682459" y="3689827"/>
            <a:ext cx="888232" cy="889100"/>
          </a:xfrm>
          <a:prstGeom prst="straightConnector1">
            <a:avLst/>
          </a:prstGeom>
          <a:ln w="158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822133" y="3683557"/>
            <a:ext cx="3066111" cy="1113599"/>
          </a:xfrm>
          <a:prstGeom prst="straightConnector1">
            <a:avLst/>
          </a:prstGeom>
          <a:ln w="158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Content Placeholder 2"/>
          <p:cNvSpPr txBox="1">
            <a:spLocks/>
          </p:cNvSpPr>
          <p:nvPr/>
        </p:nvSpPr>
        <p:spPr>
          <a:xfrm>
            <a:off x="8069559" y="4502675"/>
            <a:ext cx="1581539" cy="523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12775"/>
                </a:solidFill>
              </a:rPr>
              <a:t>гликоген</a:t>
            </a:r>
          </a:p>
        </p:txBody>
      </p:sp>
      <p:cxnSp>
        <p:nvCxnSpPr>
          <p:cNvPr id="36" name="Прямая со стрелкой 35"/>
          <p:cNvCxnSpPr>
            <a:endCxn id="21" idx="2"/>
          </p:cNvCxnSpPr>
          <p:nvPr/>
        </p:nvCxnSpPr>
        <p:spPr>
          <a:xfrm flipH="1" flipV="1">
            <a:off x="8243175" y="3840155"/>
            <a:ext cx="423864" cy="651301"/>
          </a:xfrm>
          <a:prstGeom prst="straightConnector1">
            <a:avLst/>
          </a:prstGeom>
          <a:ln w="158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 flipV="1">
            <a:off x="8213181" y="3178114"/>
            <a:ext cx="2143" cy="252363"/>
          </a:xfrm>
          <a:prstGeom prst="straightConnector1">
            <a:avLst/>
          </a:prstGeom>
          <a:ln w="158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 flipV="1">
            <a:off x="8183749" y="2569192"/>
            <a:ext cx="2143" cy="252363"/>
          </a:xfrm>
          <a:prstGeom prst="straightConnector1">
            <a:avLst/>
          </a:prstGeom>
          <a:ln w="158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V="1">
            <a:off x="8320084" y="2471173"/>
            <a:ext cx="623624" cy="364753"/>
          </a:xfrm>
          <a:prstGeom prst="straightConnector1">
            <a:avLst/>
          </a:prstGeom>
          <a:ln w="158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8062407" y="4725148"/>
            <a:ext cx="265845" cy="6431"/>
          </a:xfrm>
          <a:prstGeom prst="straightConnector1">
            <a:avLst/>
          </a:prstGeom>
          <a:ln w="158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5" name="Content Placeholder 2"/>
          <p:cNvSpPr txBox="1">
            <a:spLocks/>
          </p:cNvSpPr>
          <p:nvPr/>
        </p:nvSpPr>
        <p:spPr>
          <a:xfrm>
            <a:off x="9265094" y="2513453"/>
            <a:ext cx="1537599" cy="481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err="1">
                <a:solidFill>
                  <a:srgbClr val="012775"/>
                </a:solidFill>
              </a:rPr>
              <a:t>аденози</a:t>
            </a:r>
            <a:r>
              <a:rPr lang="ru-RU" sz="2000" dirty="0">
                <a:solidFill>
                  <a:srgbClr val="012775"/>
                </a:solidFill>
              </a:rPr>
              <a:t/>
            </a:r>
            <a:br>
              <a:rPr lang="ru-RU" sz="2000" dirty="0">
                <a:solidFill>
                  <a:srgbClr val="012775"/>
                </a:solidFill>
              </a:rPr>
            </a:br>
            <a:r>
              <a:rPr lang="ru-RU" sz="2000" dirty="0">
                <a:solidFill>
                  <a:srgbClr val="012775"/>
                </a:solidFill>
              </a:rPr>
              <a:t>новые рецепторы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8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673932" y="2348880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12775"/>
                </a:solidFill>
              </a:rPr>
              <a:t>Энергию дают углеводы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69208" cy="2564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375" y="0"/>
            <a:ext cx="4098625" cy="2564904"/>
          </a:xfrm>
          <a:prstGeom prst="rect">
            <a:avLst/>
          </a:prstGeom>
        </p:spPr>
      </p:pic>
      <p:pic>
        <p:nvPicPr>
          <p:cNvPr id="1028" name="Picture 4" descr="Спагетти отварные - пошаговый рецепт с фот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231" y="4221088"/>
            <a:ext cx="4071769" cy="261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7224"/>
            <a:ext cx="3347864" cy="23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3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dirty="0">
                <a:solidFill>
                  <a:srgbClr val="029ADC"/>
                </a:solidFill>
                <a:latin typeface="Cambria" panose="02040503050406030204" pitchFamily="18" charset="0"/>
              </a:rPr>
              <a:t>Гликемический индекс: скорость роста уровня сахара</a:t>
            </a:r>
            <a:endParaRPr lang="ru-RU" dirty="0">
              <a:solidFill>
                <a:srgbClr val="029ADC"/>
              </a:solidFill>
            </a:endParaRPr>
          </a:p>
        </p:txBody>
      </p:sp>
      <p:pic>
        <p:nvPicPr>
          <p:cNvPr id="5" name="Picture 2" descr="http://povarusha.ru/foto/g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855" y="1700812"/>
            <a:ext cx="6098232" cy="475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3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81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29ADC"/>
                </a:solidFill>
              </a:rPr>
              <a:t>Гликемический индекс</a:t>
            </a:r>
            <a:r>
              <a:rPr lang="en-US" dirty="0">
                <a:solidFill>
                  <a:srgbClr val="029ADC"/>
                </a:solidFill>
              </a:rPr>
              <a:t/>
            </a:r>
            <a:br>
              <a:rPr lang="en-US" dirty="0">
                <a:solidFill>
                  <a:srgbClr val="029ADC"/>
                </a:solidFill>
              </a:rPr>
            </a:br>
            <a:r>
              <a:rPr lang="ru-RU" dirty="0">
                <a:solidFill>
                  <a:srgbClr val="029ADC"/>
                </a:solidFill>
              </a:rPr>
              <a:t>разных продуктов</a:t>
            </a: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2279581" y="2737519"/>
            <a:ext cx="3172545" cy="3031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 algn="l"/>
            <a:r>
              <a:rPr lang="ru-RU" sz="2400" b="1" dirty="0">
                <a:solidFill>
                  <a:srgbClr val="92D050"/>
                </a:solidFill>
                <a:latin typeface="+mj-lt"/>
                <a:ea typeface="굴림" panose="020B0600000101010101" pitchFamily="34" charset="-127"/>
              </a:rPr>
              <a:t>15 зелёные овощи, томаты, грибы</a:t>
            </a:r>
          </a:p>
          <a:p>
            <a:pPr marL="342891" indent="-342891" algn="l"/>
            <a:r>
              <a:rPr lang="ru-RU" sz="2400" b="1" dirty="0">
                <a:solidFill>
                  <a:srgbClr val="92D050"/>
                </a:solidFill>
                <a:latin typeface="+mj-lt"/>
                <a:ea typeface="굴림" panose="020B0600000101010101" pitchFamily="34" charset="-127"/>
              </a:rPr>
              <a:t>22 чёрный шоколад</a:t>
            </a:r>
          </a:p>
          <a:p>
            <a:pPr marL="342891" indent="-342891" algn="l"/>
            <a:r>
              <a:rPr lang="ru-RU" sz="2400" b="1" dirty="0">
                <a:solidFill>
                  <a:srgbClr val="92D050"/>
                </a:solidFill>
                <a:latin typeface="+mj-lt"/>
                <a:ea typeface="굴림" panose="020B0600000101010101" pitchFamily="34" charset="-127"/>
              </a:rPr>
              <a:t>30 фрукты</a:t>
            </a:r>
          </a:p>
          <a:p>
            <a:pPr marL="342891" indent="-342891" algn="l"/>
            <a:r>
              <a:rPr lang="ru-RU" sz="2400" b="1" dirty="0">
                <a:solidFill>
                  <a:srgbClr val="92D050"/>
                </a:solidFill>
                <a:latin typeface="+mj-lt"/>
                <a:ea typeface="굴림" panose="020B0600000101010101" pitchFamily="34" charset="-127"/>
              </a:rPr>
              <a:t>30 ржаной хлеб</a:t>
            </a:r>
          </a:p>
          <a:p>
            <a:pPr marL="342891" indent="-342891" algn="l"/>
            <a:r>
              <a:rPr lang="ru-RU" sz="2400" b="1" dirty="0">
                <a:solidFill>
                  <a:srgbClr val="92D050"/>
                </a:solidFill>
                <a:latin typeface="+mj-lt"/>
                <a:ea typeface="굴림" panose="020B0600000101010101" pitchFamily="34" charset="-127"/>
              </a:rPr>
              <a:t>40 овсянка</a:t>
            </a:r>
          </a:p>
          <a:p>
            <a:pPr marL="342891" indent="-342891" algn="l"/>
            <a:r>
              <a:rPr lang="ru-RU" sz="2400" b="1" dirty="0">
                <a:solidFill>
                  <a:srgbClr val="92D050"/>
                </a:solidFill>
                <a:latin typeface="+mj-lt"/>
                <a:ea typeface="굴림" panose="020B0600000101010101" pitchFamily="34" charset="-127"/>
              </a:rPr>
              <a:t>50 неочищенный рис</a:t>
            </a: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6877744" y="2759228"/>
            <a:ext cx="3538736" cy="2988331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100 сахар (кола, …)</a:t>
            </a:r>
          </a:p>
          <a:p>
            <a:pPr>
              <a:buNone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90 картофель</a:t>
            </a:r>
          </a:p>
          <a:p>
            <a:pPr>
              <a:buNone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95 белый хлеб, выпечка</a:t>
            </a:r>
          </a:p>
          <a:p>
            <a:pPr>
              <a:buNone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85 хлопья, мюсли</a:t>
            </a:r>
          </a:p>
          <a:p>
            <a:pPr>
              <a:buNone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70 молочный шоколад</a:t>
            </a:r>
          </a:p>
          <a:p>
            <a:pPr>
              <a:buNone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70 печенье</a:t>
            </a:r>
          </a:p>
          <a:p>
            <a:pPr>
              <a:buNone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70 очищенный рис</a:t>
            </a:r>
          </a:p>
        </p:txBody>
      </p:sp>
      <p:cxnSp>
        <p:nvCxnSpPr>
          <p:cNvPr id="9" name="Straight Connector 10"/>
          <p:cNvCxnSpPr/>
          <p:nvPr/>
        </p:nvCxnSpPr>
        <p:spPr>
          <a:xfrm rot="5400000">
            <a:off x="3971764" y="3969060"/>
            <a:ext cx="410445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79576" y="1744216"/>
            <a:ext cx="25908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solidFill>
                  <a:srgbClr val="92D050"/>
                </a:solidFill>
                <a:latin typeface="Cambria" panose="02040503050406030204" pitchFamily="18" charset="0"/>
                <a:ea typeface="굴림" panose="020B0600000101010101" pitchFamily="34" charset="-127"/>
              </a:rPr>
              <a:t>Низкий ГИ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883943" y="1744220"/>
            <a:ext cx="3033712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굴림" panose="020B0600000101010101" pitchFamily="34" charset="-127"/>
              </a:rPr>
              <a:t>Высокий ГИ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6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dirty="0">
                <a:solidFill>
                  <a:srgbClr val="029ADC"/>
                </a:solidFill>
                <a:latin typeface="Cambria" panose="02040503050406030204" pitchFamily="18" charset="0"/>
              </a:rPr>
              <a:t>Лучший завтрак </a:t>
            </a:r>
            <a:r>
              <a:rPr lang="ru-RU" altLang="ru-RU" dirty="0" smtClean="0">
                <a:solidFill>
                  <a:srgbClr val="029ADC"/>
                </a:solidFill>
                <a:latin typeface="Cambria" panose="02040503050406030204" pitchFamily="18" charset="0"/>
              </a:rPr>
              <a:t>–</a:t>
            </a:r>
            <a:r>
              <a:rPr lang="ru-RU" altLang="ru-RU" dirty="0">
                <a:solidFill>
                  <a:srgbClr val="029ADC"/>
                </a:solidFill>
                <a:latin typeface="Cambria" panose="02040503050406030204" pitchFamily="18" charset="0"/>
              </a:rPr>
              <a:t> </a:t>
            </a:r>
            <a:r>
              <a:rPr lang="ru-RU" altLang="ru-RU" dirty="0" smtClean="0">
                <a:solidFill>
                  <a:srgbClr val="029ADC"/>
                </a:solidFill>
                <a:latin typeface="Cambria" panose="02040503050406030204" pitchFamily="18" charset="0"/>
              </a:rPr>
              <a:t>каша</a:t>
            </a:r>
            <a:endParaRPr lang="ru-RU" dirty="0">
              <a:solidFill>
                <a:srgbClr val="029ADC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7178" y="1777553"/>
            <a:ext cx="3611389" cy="4116800"/>
          </a:xfrm>
          <a:prstGeom prst="rect">
            <a:avLst/>
          </a:prstGeom>
        </p:spPr>
      </p:pic>
      <p:pic>
        <p:nvPicPr>
          <p:cNvPr id="1026" name="Picture 2" descr="Как варить творог из молока свежего и прокисшего. Сколько варить молоко для  творога. Как приготовить творог в кастрюле, пароварке и мультиварке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521" y="3140969"/>
            <a:ext cx="2012753" cy="162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448" y="1777553"/>
            <a:ext cx="2457763" cy="19834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448" y="4120918"/>
            <a:ext cx="2533651" cy="255270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419225" y="1447391"/>
            <a:ext cx="4064144" cy="5149965"/>
          </a:xfrm>
          <a:prstGeom prst="line">
            <a:avLst/>
          </a:prstGeom>
          <a:ln w="444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1234897" y="1628800"/>
            <a:ext cx="4104456" cy="4968552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2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8"/>
            <a:ext cx="8229600" cy="1282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800"/>
              </a:spcAft>
            </a:pPr>
            <a:r>
              <a:rPr lang="ru-RU" altLang="ru-RU" dirty="0">
                <a:solidFill>
                  <a:srgbClr val="C00000"/>
                </a:solidFill>
                <a:latin typeface="Cambria" panose="02040503050406030204" pitchFamily="18" charset="0"/>
              </a:rPr>
              <a:t>Плотный бизнес-ланч – плохо для </a:t>
            </a:r>
            <a:r>
              <a:rPr lang="ru-RU" altLang="ru-RU" dirty="0" smtClean="0">
                <a:solidFill>
                  <a:srgbClr val="C00000"/>
                </a:solidFill>
                <a:latin typeface="Cambria" panose="02040503050406030204" pitchFamily="18" charset="0"/>
              </a:rPr>
              <a:t>энергии.</a:t>
            </a:r>
            <a:endParaRPr lang="ru-RU" altLang="ru-RU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>
              <a:spcAft>
                <a:spcPts val="1800"/>
              </a:spcAft>
            </a:pP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</a:rPr>
              <a:t>4-5разовое питание – хорошо.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739357"/>
            <a:ext cx="9144000" cy="53149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0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063552" y="249289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29ADC"/>
                </a:solidFill>
              </a:rPr>
              <a:t>Как ещё пополнить</a:t>
            </a:r>
            <a:br>
              <a:rPr lang="ru-RU" dirty="0">
                <a:solidFill>
                  <a:srgbClr val="029ADC"/>
                </a:solidFill>
              </a:rPr>
            </a:br>
            <a:r>
              <a:rPr lang="ru-RU" dirty="0">
                <a:solidFill>
                  <a:srgbClr val="029ADC"/>
                </a:solidFill>
              </a:rPr>
              <a:t>запас энергии?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7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Brain Free Vector Illustration - SuperAwesomeVectors | Free vector  illustration, Brain illustration, Brain dra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343" y="1468908"/>
            <a:ext cx="5910474" cy="41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Диаграммы UML в программе Графолай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2610422"/>
            <a:ext cx="1656184" cy="214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Построение UML-диаграмм с помощью PlantUML | Записки программист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80" y="2420888"/>
            <a:ext cx="2058919" cy="147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usiness Process Model and Notation (BPMN) | Enterprise Architect User Gu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93" y="5252172"/>
            <a:ext cx="2963469" cy="123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442884" y="631487"/>
            <a:ext cx="94433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29ADC"/>
                </a:solidFill>
              </a:rPr>
              <a:t>Мозг – главный инструмент аналитика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9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697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29ADC"/>
                </a:solidFill>
              </a:rPr>
              <a:t>Отдыхать</a:t>
            </a:r>
          </a:p>
        </p:txBody>
      </p:sp>
      <p:pic>
        <p:nvPicPr>
          <p:cNvPr id="7172" name="Picture 4" descr="https://post.healthline.com/wp-content/uploads/2020/08/man_laying_grass-732x549-thumbn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1480"/>
            <a:ext cx="12192000" cy="91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21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vatars.mds.yandex.net/get-zen_doc/1886085/pub_5e984d045a36af666d4fdfea_5e9a83b8947b27102f9ea2b8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9329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19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29ADC"/>
                </a:solidFill>
              </a:rPr>
              <a:t>Спорт </a:t>
            </a:r>
            <a:r>
              <a:rPr lang="ru-RU" dirty="0" smtClean="0">
                <a:solidFill>
                  <a:srgbClr val="029ADC"/>
                </a:solidFill>
              </a:rPr>
              <a:t>=</a:t>
            </a:r>
            <a:br>
              <a:rPr lang="ru-RU" dirty="0" smtClean="0">
                <a:solidFill>
                  <a:srgbClr val="029ADC"/>
                </a:solidFill>
              </a:rPr>
            </a:br>
            <a:r>
              <a:rPr lang="ru-RU" dirty="0" smtClean="0">
                <a:solidFill>
                  <a:srgbClr val="029ADC"/>
                </a:solidFill>
              </a:rPr>
              <a:t>развитие </a:t>
            </a:r>
            <a:r>
              <a:rPr lang="ru-RU" dirty="0">
                <a:solidFill>
                  <a:srgbClr val="029ADC"/>
                </a:solidFill>
              </a:rPr>
              <a:t>энергетической ёмкости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43" y="1484784"/>
            <a:ext cx="3582434" cy="23138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886" y="4038586"/>
            <a:ext cx="3494538" cy="26383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228" y="1488381"/>
            <a:ext cx="3470566" cy="232260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44" y="4060117"/>
            <a:ext cx="3634410" cy="263119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9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4137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29ADC"/>
                </a:solidFill>
              </a:rPr>
              <a:t>Витамины (D),</a:t>
            </a:r>
            <a:br>
              <a:rPr lang="ru-RU" dirty="0">
                <a:solidFill>
                  <a:srgbClr val="029ADC"/>
                </a:solidFill>
              </a:rPr>
            </a:br>
            <a:r>
              <a:rPr lang="ru-RU" dirty="0">
                <a:solidFill>
                  <a:srgbClr val="029ADC"/>
                </a:solidFill>
              </a:rPr>
              <a:t>макро- и микроэлементы</a:t>
            </a:r>
          </a:p>
        </p:txBody>
      </p:sp>
      <p:pic>
        <p:nvPicPr>
          <p:cNvPr id="4100" name="Picture 4" descr="Вигантол раствор масл 20000МЕ/1мл 10мл (витамин Д-3) купить в Тольятти,  Самаре и Новокуйбышевске. Цена 221.00 ₽ | Дежурная Аптека 2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3140968"/>
            <a:ext cx="2909664" cy="290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упить Аквадетрим капли для приема внутрь 15 тыс.МЕ/мл флакон-капельница  темного стекла 10 мл №1 15 тыс.МЕ/мл в аптеках Москвы, Владивостока и  Хабаровска. Инструкция по применению Аквадетрим, отзывы, цена, аналоги - 94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3284984"/>
            <a:ext cx="2931840" cy="293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etrimax (Детримакс) витамин Д3 1000 МЕ таблетки 230мг 60 шт. купить, цена,  инструкция по применению, доставка в аптеку или на до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2204864"/>
            <a:ext cx="3219872" cy="32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7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063552" y="2420888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29ADC"/>
                </a:solidFill>
              </a:rPr>
              <a:t>Как распоряжаемся</a:t>
            </a:r>
            <a:br>
              <a:rPr lang="ru-RU" dirty="0" smtClean="0">
                <a:solidFill>
                  <a:srgbClr val="029ADC"/>
                </a:solidFill>
              </a:rPr>
            </a:br>
            <a:r>
              <a:rPr lang="ru-RU" dirty="0" smtClean="0">
                <a:solidFill>
                  <a:srgbClr val="029ADC"/>
                </a:solidFill>
              </a:rPr>
              <a:t>запасом энергии?</a:t>
            </a:r>
            <a:endParaRPr lang="ru-RU" dirty="0">
              <a:solidFill>
                <a:srgbClr val="029ADC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56737" y="190240"/>
            <a:ext cx="8229600" cy="619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29ADC"/>
                </a:solidFill>
              </a:rPr>
              <a:t>Обычно как-то так</a:t>
            </a:r>
            <a:endParaRPr lang="ru-RU" dirty="0">
              <a:solidFill>
                <a:srgbClr val="029ADC"/>
              </a:solidFill>
            </a:endParaRPr>
          </a:p>
        </p:txBody>
      </p:sp>
      <p:pic>
        <p:nvPicPr>
          <p:cNvPr id="1026" name="Picture 2" descr="https://tutby.gcdn.co/n/regiony/10/a/proryv_trub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8849"/>
            <a:ext cx="12192000" cy="596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7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29ADC"/>
                </a:solidFill>
              </a:rPr>
              <a:t>Утечка №1: Нагружаем память</a:t>
            </a:r>
            <a:endParaRPr lang="ru-RU" dirty="0">
              <a:solidFill>
                <a:srgbClr val="029ADC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11808" y="1268760"/>
            <a:ext cx="10153128" cy="2792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pc="-151" dirty="0">
                <a:solidFill>
                  <a:srgbClr val="012775"/>
                </a:solidFill>
              </a:rPr>
              <a:t>Аналитику надо много всего держать в фокусе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dirty="0">
                <a:solidFill>
                  <a:srgbClr val="012775"/>
                </a:solidFill>
              </a:rPr>
              <a:t>Память и мышление конкурируют за ресурсы</a:t>
            </a:r>
            <a:r>
              <a:rPr lang="ru-RU" baseline="30000" dirty="0" smtClean="0">
                <a:solidFill>
                  <a:srgbClr val="012775"/>
                </a:solidFill>
              </a:rPr>
              <a:t>*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7700" y="6254995"/>
            <a:ext cx="1149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pc="-151" dirty="0">
                <a:solidFill>
                  <a:srgbClr val="012775"/>
                </a:solidFill>
              </a:rPr>
              <a:t>* A capacity theory of comprehension: individual differences in working memory. </a:t>
            </a:r>
            <a:r>
              <a:rPr lang="en-US" sz="2000" spc="-151" dirty="0" err="1">
                <a:solidFill>
                  <a:srgbClr val="012775"/>
                </a:solidFill>
              </a:rPr>
              <a:t>M.A.Just</a:t>
            </a:r>
            <a:r>
              <a:rPr lang="en-US" sz="2000" spc="-151" dirty="0">
                <a:solidFill>
                  <a:srgbClr val="012775"/>
                </a:solidFill>
              </a:rPr>
              <a:t>, </a:t>
            </a:r>
            <a:r>
              <a:rPr lang="en-US" sz="2000" spc="-151" dirty="0" err="1" smtClean="0">
                <a:solidFill>
                  <a:srgbClr val="012775"/>
                </a:solidFill>
              </a:rPr>
              <a:t>P.A.Carpenter</a:t>
            </a:r>
            <a:r>
              <a:rPr lang="en-US" sz="2000" spc="-151" dirty="0" smtClean="0">
                <a:solidFill>
                  <a:srgbClr val="012775"/>
                </a:solidFill>
              </a:rPr>
              <a:t>.</a:t>
            </a:r>
            <a:r>
              <a:rPr lang="ru-RU" sz="2000" spc="-151" dirty="0" smtClean="0">
                <a:solidFill>
                  <a:srgbClr val="012775"/>
                </a:solidFill>
              </a:rPr>
              <a:t> </a:t>
            </a:r>
            <a:r>
              <a:rPr lang="en-US" sz="2000" spc="-151" dirty="0" smtClean="0">
                <a:solidFill>
                  <a:srgbClr val="012775"/>
                </a:solidFill>
              </a:rPr>
              <a:t>Psychological </a:t>
            </a:r>
            <a:r>
              <a:rPr lang="en-US" sz="2000" spc="-151" dirty="0">
                <a:solidFill>
                  <a:srgbClr val="012775"/>
                </a:solidFill>
              </a:rPr>
              <a:t>Review, 1992</a:t>
            </a:r>
            <a:endParaRPr lang="ru-RU" sz="2000" spc="-151" dirty="0">
              <a:solidFill>
                <a:srgbClr val="012775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5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hite board to write on Cheaper Than Retail Price&gt; Buy Clothing,  Accessories and lifestyle products for women &amp; men -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156" y="3569740"/>
            <a:ext cx="3253963" cy="266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81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29ADC"/>
                </a:solidFill>
              </a:rPr>
              <a:t>Утечка №1: Нагружаем память</a:t>
            </a:r>
            <a:endParaRPr lang="ru-RU" dirty="0">
              <a:solidFill>
                <a:srgbClr val="029ADC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11808" y="1268760"/>
            <a:ext cx="10153128" cy="2792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pc="-151" dirty="0">
                <a:solidFill>
                  <a:srgbClr val="012775"/>
                </a:solidFill>
              </a:rPr>
              <a:t>Аналитику надо много всего держать в фокусе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dirty="0">
                <a:solidFill>
                  <a:srgbClr val="012775"/>
                </a:solidFill>
              </a:rPr>
              <a:t>Память и мышление конкурируют за ресурсы</a:t>
            </a:r>
            <a:r>
              <a:rPr lang="ru-RU" baseline="30000" dirty="0" smtClean="0">
                <a:solidFill>
                  <a:srgbClr val="012775"/>
                </a:solidFill>
              </a:rPr>
              <a:t>*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7700" y="6254995"/>
            <a:ext cx="1149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pc="-151" dirty="0">
                <a:solidFill>
                  <a:srgbClr val="012775"/>
                </a:solidFill>
              </a:rPr>
              <a:t>* A capacity theory of comprehension: individual differences in working memory. </a:t>
            </a:r>
            <a:r>
              <a:rPr lang="en-US" sz="2000" spc="-151" dirty="0" err="1">
                <a:solidFill>
                  <a:srgbClr val="012775"/>
                </a:solidFill>
              </a:rPr>
              <a:t>M.A.Just</a:t>
            </a:r>
            <a:r>
              <a:rPr lang="en-US" sz="2000" spc="-151" dirty="0">
                <a:solidFill>
                  <a:srgbClr val="012775"/>
                </a:solidFill>
              </a:rPr>
              <a:t>, </a:t>
            </a:r>
            <a:r>
              <a:rPr lang="en-US" sz="2000" spc="-151" dirty="0" err="1" smtClean="0">
                <a:solidFill>
                  <a:srgbClr val="012775"/>
                </a:solidFill>
              </a:rPr>
              <a:t>P.A.Carpenter</a:t>
            </a:r>
            <a:r>
              <a:rPr lang="en-US" sz="2000" spc="-151" dirty="0" smtClean="0">
                <a:solidFill>
                  <a:srgbClr val="012775"/>
                </a:solidFill>
              </a:rPr>
              <a:t>.</a:t>
            </a:r>
            <a:r>
              <a:rPr lang="ru-RU" sz="2000" spc="-151" dirty="0" smtClean="0">
                <a:solidFill>
                  <a:srgbClr val="012775"/>
                </a:solidFill>
              </a:rPr>
              <a:t> </a:t>
            </a:r>
            <a:r>
              <a:rPr lang="en-US" sz="2000" spc="-151" dirty="0" smtClean="0">
                <a:solidFill>
                  <a:srgbClr val="012775"/>
                </a:solidFill>
              </a:rPr>
              <a:t>Psychological </a:t>
            </a:r>
            <a:r>
              <a:rPr lang="en-US" sz="2000" spc="-151" dirty="0">
                <a:solidFill>
                  <a:srgbClr val="012775"/>
                </a:solidFill>
              </a:rPr>
              <a:t>Review, 1992</a:t>
            </a:r>
            <a:endParaRPr lang="ru-RU" sz="2000" spc="-151" dirty="0">
              <a:solidFill>
                <a:srgbClr val="012775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  <p:pic>
        <p:nvPicPr>
          <p:cNvPr id="11" name="Picture 4" descr="Диаграммы UML в программе Графолай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13" y="3670958"/>
            <a:ext cx="1656184" cy="214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4573" y="4563955"/>
            <a:ext cx="1404839" cy="805020"/>
          </a:xfrm>
          <a:prstGeom prst="rect">
            <a:avLst/>
          </a:prstGeom>
        </p:spPr>
      </p:pic>
      <p:pic>
        <p:nvPicPr>
          <p:cNvPr id="10246" name="Picture 6" descr="5 Confluence users simple life hack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638" y="3707155"/>
            <a:ext cx="2207064" cy="80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867574" y="2852936"/>
            <a:ext cx="10153128" cy="708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pc="-151" dirty="0" smtClean="0">
                <a:solidFill>
                  <a:srgbClr val="012775"/>
                </a:solidFill>
              </a:rPr>
              <a:t>Поэтому:</a:t>
            </a:r>
            <a:endParaRPr lang="ru-RU" spc="-151" dirty="0">
              <a:solidFill>
                <a:srgbClr val="0127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29ADC"/>
                </a:solidFill>
              </a:rPr>
              <a:t>Утечка №2</a:t>
            </a:r>
            <a:endParaRPr lang="ru-RU" dirty="0">
              <a:solidFill>
                <a:srgbClr val="029ADC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11424" y="1385013"/>
            <a:ext cx="10513168" cy="1611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0" spc="-151" dirty="0">
                <a:solidFill>
                  <a:srgbClr val="012775"/>
                </a:solidFill>
                <a:latin typeface="+mn-lt"/>
                <a:ea typeface="+mn-ea"/>
                <a:cs typeface="+mn-cs"/>
              </a:rPr>
              <a:t>Неопределённость – отличие работы аналитика</a:t>
            </a:r>
            <a:br>
              <a:rPr lang="ru-RU" sz="3600" b="0" spc="-151" dirty="0">
                <a:solidFill>
                  <a:srgbClr val="012775"/>
                </a:solidFill>
                <a:latin typeface="+mn-lt"/>
                <a:ea typeface="+mn-ea"/>
                <a:cs typeface="+mn-cs"/>
              </a:rPr>
            </a:br>
            <a:r>
              <a:rPr lang="ru-RU" sz="3600" b="0" spc="-151" dirty="0">
                <a:solidFill>
                  <a:srgbClr val="012775"/>
                </a:solidFill>
                <a:latin typeface="+mn-lt"/>
                <a:ea typeface="+mn-ea"/>
                <a:cs typeface="+mn-cs"/>
              </a:rPr>
              <a:t>от разработчика и </a:t>
            </a:r>
            <a:r>
              <a:rPr lang="ru-RU" sz="3600" b="0" spc="-151" dirty="0" err="1">
                <a:solidFill>
                  <a:srgbClr val="012775"/>
                </a:solidFill>
                <a:latin typeface="+mn-lt"/>
                <a:ea typeface="+mn-ea"/>
                <a:cs typeface="+mn-cs"/>
              </a:rPr>
              <a:t>тестировщика</a:t>
            </a:r>
            <a:endParaRPr lang="ru-RU" sz="3600" b="0" spc="-151" dirty="0">
              <a:solidFill>
                <a:srgbClr val="012775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5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29ADC"/>
                </a:solidFill>
              </a:rPr>
              <a:t>Утечка №2</a:t>
            </a:r>
            <a:endParaRPr lang="ru-RU" dirty="0">
              <a:solidFill>
                <a:srgbClr val="029ADC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11424" y="1385013"/>
            <a:ext cx="10513168" cy="1611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0" spc="-151" dirty="0">
                <a:solidFill>
                  <a:srgbClr val="012775"/>
                </a:solidFill>
                <a:latin typeface="+mn-lt"/>
                <a:ea typeface="+mn-ea"/>
                <a:cs typeface="+mn-cs"/>
              </a:rPr>
              <a:t>Неопределённость – отличие работы аналитика</a:t>
            </a:r>
            <a:br>
              <a:rPr lang="ru-RU" sz="3600" b="0" spc="-151" dirty="0">
                <a:solidFill>
                  <a:srgbClr val="012775"/>
                </a:solidFill>
                <a:latin typeface="+mn-lt"/>
                <a:ea typeface="+mn-ea"/>
                <a:cs typeface="+mn-cs"/>
              </a:rPr>
            </a:br>
            <a:r>
              <a:rPr lang="ru-RU" sz="3600" b="0" spc="-151" dirty="0">
                <a:solidFill>
                  <a:srgbClr val="012775"/>
                </a:solidFill>
                <a:latin typeface="+mn-lt"/>
                <a:ea typeface="+mn-ea"/>
                <a:cs typeface="+mn-cs"/>
              </a:rPr>
              <a:t>от разработчика и </a:t>
            </a:r>
            <a:r>
              <a:rPr lang="ru-RU" sz="3600" b="0" spc="-151" dirty="0" err="1">
                <a:solidFill>
                  <a:srgbClr val="012775"/>
                </a:solidFill>
                <a:latin typeface="+mn-lt"/>
                <a:ea typeface="+mn-ea"/>
                <a:cs typeface="+mn-cs"/>
              </a:rPr>
              <a:t>тестировщика</a:t>
            </a:r>
            <a:endParaRPr lang="ru-RU" sz="3600" b="0" spc="-151" dirty="0">
              <a:solidFill>
                <a:srgbClr val="012775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  <p:pic>
        <p:nvPicPr>
          <p:cNvPr id="10" name="Picture 2" descr="Хроники триффидов: Все сваливают — Виртуальный Кореновс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9" y="3140968"/>
            <a:ext cx="5038725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56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cfile1.uf.tistory.com/image/15542F0B49F91143758AC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3791"/>
            <a:ext cx="12192000" cy="87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567608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12775"/>
                </a:solidFill>
              </a:rPr>
              <a:t>Эволюция нас к такому</a:t>
            </a:r>
            <a:br>
              <a:rPr lang="ru-RU" dirty="0">
                <a:solidFill>
                  <a:srgbClr val="012775"/>
                </a:solidFill>
              </a:rPr>
            </a:br>
            <a:r>
              <a:rPr lang="ru-RU" dirty="0">
                <a:solidFill>
                  <a:srgbClr val="012775"/>
                </a:solidFill>
              </a:rPr>
              <a:t>не готовила</a:t>
            </a:r>
          </a:p>
        </p:txBody>
      </p:sp>
    </p:spTree>
    <p:extLst>
      <p:ext uri="{BB962C8B-B14F-4D97-AF65-F5344CB8AC3E}">
        <p14:creationId xmlns:p14="http://schemas.microsoft.com/office/powerpoint/2010/main" val="126930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29ADC"/>
                </a:solidFill>
              </a:rPr>
              <a:t>Утечка №3</a:t>
            </a:r>
            <a:endParaRPr lang="ru-RU" dirty="0">
              <a:solidFill>
                <a:srgbClr val="029ADC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11424" y="1385013"/>
            <a:ext cx="10513168" cy="1611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0" spc="-151" dirty="0" smtClean="0">
                <a:solidFill>
                  <a:srgbClr val="012775"/>
                </a:solidFill>
                <a:latin typeface="+mn-lt"/>
                <a:ea typeface="+mn-ea"/>
                <a:cs typeface="+mn-cs"/>
              </a:rPr>
              <a:t>80</a:t>
            </a:r>
            <a:r>
              <a:rPr lang="ru-RU" sz="3600" b="0" spc="-151" dirty="0">
                <a:solidFill>
                  <a:srgbClr val="012775"/>
                </a:solidFill>
                <a:latin typeface="+mn-lt"/>
                <a:ea typeface="+mn-ea"/>
                <a:cs typeface="+mn-cs"/>
              </a:rPr>
              <a:t>% </a:t>
            </a:r>
            <a:r>
              <a:rPr lang="ru-RU" sz="3600" b="0" spc="-151" dirty="0" err="1">
                <a:solidFill>
                  <a:srgbClr val="012775"/>
                </a:solidFill>
                <a:latin typeface="+mn-lt"/>
                <a:ea typeface="+mn-ea"/>
                <a:cs typeface="+mn-cs"/>
              </a:rPr>
              <a:t>прокрастинации</a:t>
            </a:r>
            <a:r>
              <a:rPr lang="ru-RU" sz="3600" b="0" spc="-151" dirty="0">
                <a:solidFill>
                  <a:srgbClr val="012775"/>
                </a:solidFill>
                <a:latin typeface="+mn-lt"/>
                <a:ea typeface="+mn-ea"/>
                <a:cs typeface="+mn-cs"/>
              </a:rPr>
              <a:t> –</a:t>
            </a:r>
            <a:br>
              <a:rPr lang="ru-RU" sz="3600" b="0" spc="-151" dirty="0">
                <a:solidFill>
                  <a:srgbClr val="012775"/>
                </a:solidFill>
                <a:latin typeface="+mn-lt"/>
                <a:ea typeface="+mn-ea"/>
                <a:cs typeface="+mn-cs"/>
              </a:rPr>
            </a:br>
            <a:r>
              <a:rPr lang="ru-RU" sz="3600" b="0" spc="-151" dirty="0">
                <a:solidFill>
                  <a:srgbClr val="012775"/>
                </a:solidFill>
                <a:latin typeface="+mn-lt"/>
                <a:ea typeface="+mn-ea"/>
                <a:cs typeface="+mn-cs"/>
              </a:rPr>
              <a:t>из-за плохого </a:t>
            </a:r>
            <a:r>
              <a:rPr lang="ru-RU" sz="3600" b="0" spc="-151" dirty="0" smtClean="0">
                <a:solidFill>
                  <a:srgbClr val="012775"/>
                </a:solidFill>
                <a:latin typeface="+mn-lt"/>
                <a:ea typeface="+mn-ea"/>
                <a:cs typeface="+mn-cs"/>
              </a:rPr>
              <a:t>планирования</a:t>
            </a:r>
            <a:endParaRPr lang="ru-RU" sz="3600" b="0" spc="-151" dirty="0">
              <a:solidFill>
                <a:srgbClr val="012775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5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81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29ADC"/>
                </a:solidFill>
              </a:rPr>
              <a:t>Задач всегда много</a:t>
            </a: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396473" y="1988840"/>
            <a:ext cx="5112568" cy="3096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Как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всё успеть?</a:t>
            </a:r>
          </a:p>
          <a:p>
            <a:pPr algn="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Как ничего не забыть?</a:t>
            </a:r>
          </a:p>
          <a:p>
            <a:pPr algn="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Что сначала, что потом?</a:t>
            </a: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6312024" y="2197530"/>
            <a:ext cx="5331230" cy="40324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ru-RU" sz="2800" b="1" dirty="0" err="1" smtClean="0">
                <a:solidFill>
                  <a:srgbClr val="012775"/>
                </a:solidFill>
              </a:rPr>
              <a:t>toDo</a:t>
            </a:r>
            <a:r>
              <a:rPr lang="ru-RU" sz="2800" b="1" dirty="0" smtClean="0">
                <a:solidFill>
                  <a:srgbClr val="012775"/>
                </a:solidFill>
              </a:rPr>
              <a:t> </a:t>
            </a:r>
            <a:r>
              <a:rPr lang="ru-RU" sz="2800" b="1" dirty="0">
                <a:solidFill>
                  <a:srgbClr val="012775"/>
                </a:solidFill>
              </a:rPr>
              <a:t>лист </a:t>
            </a:r>
            <a:r>
              <a:rPr lang="ru-RU" sz="2800" b="1" dirty="0" smtClean="0">
                <a:solidFill>
                  <a:srgbClr val="012775"/>
                </a:solidFill>
              </a:rPr>
              <a:t>(</a:t>
            </a:r>
            <a:r>
              <a:rPr lang="ru-RU" sz="2800" b="1" dirty="0" err="1" smtClean="0">
                <a:solidFill>
                  <a:srgbClr val="012775"/>
                </a:solidFill>
              </a:rPr>
              <a:t>тудушник</a:t>
            </a:r>
            <a:r>
              <a:rPr lang="ru-RU" sz="2800" b="1" dirty="0" smtClean="0">
                <a:solidFill>
                  <a:srgbClr val="012775"/>
                </a:solidFill>
              </a:rPr>
              <a:t>) – </a:t>
            </a:r>
            <a:r>
              <a:rPr lang="ru-RU" sz="2800" b="1" dirty="0">
                <a:solidFill>
                  <a:srgbClr val="012775"/>
                </a:solidFill>
              </a:rPr>
              <a:t>личный </a:t>
            </a:r>
            <a:r>
              <a:rPr lang="ru-RU" sz="2800" b="1" dirty="0" err="1">
                <a:solidFill>
                  <a:srgbClr val="012775"/>
                </a:solidFill>
              </a:rPr>
              <a:t>бэклог</a:t>
            </a:r>
            <a:endParaRPr lang="ru-RU" sz="2800" b="1" dirty="0">
              <a:solidFill>
                <a:srgbClr val="012775"/>
              </a:solidFill>
            </a:endParaRPr>
          </a:p>
          <a:p>
            <a:pPr indent="0">
              <a:buNone/>
            </a:pPr>
            <a:r>
              <a:rPr lang="ru-RU" sz="2800" b="1" dirty="0" err="1">
                <a:solidFill>
                  <a:srgbClr val="012775"/>
                </a:solidFill>
              </a:rPr>
              <a:t>Планнинг</a:t>
            </a:r>
            <a:r>
              <a:rPr lang="ru-RU" sz="2800" b="1" dirty="0">
                <a:solidFill>
                  <a:srgbClr val="012775"/>
                </a:solidFill>
              </a:rPr>
              <a:t> – важная часть спринта</a:t>
            </a:r>
          </a:p>
          <a:p>
            <a:pPr indent="0">
              <a:buNone/>
            </a:pPr>
            <a:r>
              <a:rPr lang="ru-RU" sz="2800" b="1" dirty="0">
                <a:solidFill>
                  <a:srgbClr val="012775"/>
                </a:solidFill>
              </a:rPr>
              <a:t>Все задачи в одном списке</a:t>
            </a:r>
          </a:p>
          <a:p>
            <a:pPr indent="0">
              <a:buNone/>
            </a:pPr>
            <a:r>
              <a:rPr lang="ru-RU" sz="2800" b="1" dirty="0">
                <a:solidFill>
                  <a:srgbClr val="012775"/>
                </a:solidFill>
              </a:rPr>
              <a:t>Делаем только 1 задачу за </a:t>
            </a:r>
            <a:r>
              <a:rPr lang="ru-RU" sz="2800" b="1" dirty="0" smtClean="0">
                <a:solidFill>
                  <a:srgbClr val="012775"/>
                </a:solidFill>
              </a:rPr>
              <a:t>раз</a:t>
            </a:r>
            <a:endParaRPr lang="ru-RU" sz="2800" b="1" dirty="0">
              <a:solidFill>
                <a:srgbClr val="012775"/>
              </a:solidFill>
            </a:endParaRPr>
          </a:p>
        </p:txBody>
      </p:sp>
      <p:cxnSp>
        <p:nvCxnSpPr>
          <p:cNvPr id="9" name="Straight Connector 10"/>
          <p:cNvCxnSpPr/>
          <p:nvPr/>
        </p:nvCxnSpPr>
        <p:spPr>
          <a:xfrm rot="5400000">
            <a:off x="4081872" y="3976393"/>
            <a:ext cx="410445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  <p:sp>
        <p:nvSpPr>
          <p:cNvPr id="15" name="Content Placeholder 8"/>
          <p:cNvSpPr txBox="1">
            <a:spLocks/>
          </p:cNvSpPr>
          <p:nvPr/>
        </p:nvSpPr>
        <p:spPr>
          <a:xfrm>
            <a:off x="6312024" y="1659968"/>
            <a:ext cx="3970784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ru-RU" sz="2800" b="1" dirty="0">
                <a:solidFill>
                  <a:srgbClr val="012775"/>
                </a:solidFill>
              </a:rPr>
              <a:t>Как правильно</a:t>
            </a:r>
            <a:r>
              <a:rPr lang="ru-RU" sz="2800" b="1" dirty="0" smtClean="0">
                <a:solidFill>
                  <a:srgbClr val="012775"/>
                </a:solidFill>
              </a:rPr>
              <a:t>:</a:t>
            </a:r>
            <a:endParaRPr lang="ru-RU" sz="2800" b="1" dirty="0">
              <a:solidFill>
                <a:srgbClr val="012775"/>
              </a:solidFill>
            </a:endParaRPr>
          </a:p>
        </p:txBody>
      </p:sp>
      <p:sp>
        <p:nvSpPr>
          <p:cNvPr id="16" name="Content Placeholder 7"/>
          <p:cNvSpPr txBox="1">
            <a:spLocks/>
          </p:cNvSpPr>
          <p:nvPr/>
        </p:nvSpPr>
        <p:spPr>
          <a:xfrm>
            <a:off x="2032283" y="1636133"/>
            <a:ext cx="3610744" cy="8251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Неопределённость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97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81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29ADC"/>
                </a:solidFill>
              </a:rPr>
              <a:t>Сложные задачи </a:t>
            </a:r>
            <a:r>
              <a:rPr lang="en-US" dirty="0" smtClean="0">
                <a:solidFill>
                  <a:srgbClr val="029ADC"/>
                </a:solidFill>
                <a:sym typeface="Wingdings" panose="05000000000000000000" pitchFamily="2" charset="2"/>
              </a:rPr>
              <a:t> </a:t>
            </a:r>
            <a:r>
              <a:rPr lang="ru-RU" dirty="0" smtClean="0">
                <a:solidFill>
                  <a:srgbClr val="029ADC"/>
                </a:solidFill>
                <a:sym typeface="Wingdings" panose="05000000000000000000" pitchFamily="2" charset="2"/>
              </a:rPr>
              <a:t>простые</a:t>
            </a:r>
            <a:endParaRPr lang="ru-RU" dirty="0">
              <a:solidFill>
                <a:srgbClr val="029ADC"/>
              </a:solidFill>
            </a:endParaRP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767408" y="1916833"/>
            <a:ext cx="4824536" cy="3096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Большие непонятные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задачи в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toDo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листе</a:t>
            </a: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6309386" y="1628801"/>
            <a:ext cx="5475246" cy="40324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ru-RU" sz="2800" b="1" dirty="0" smtClean="0">
                <a:solidFill>
                  <a:srgbClr val="012775"/>
                </a:solidFill>
              </a:rPr>
              <a:t>На </a:t>
            </a:r>
            <a:r>
              <a:rPr lang="ru-RU" sz="2800" b="1" dirty="0" err="1">
                <a:solidFill>
                  <a:srgbClr val="012775"/>
                </a:solidFill>
              </a:rPr>
              <a:t>планнинге</a:t>
            </a:r>
            <a:r>
              <a:rPr lang="ru-RU" sz="2800" b="1" dirty="0">
                <a:solidFill>
                  <a:srgbClr val="012775"/>
                </a:solidFill>
              </a:rPr>
              <a:t> </a:t>
            </a:r>
            <a:r>
              <a:rPr lang="ru-RU" sz="2800" b="1" dirty="0" smtClean="0">
                <a:solidFill>
                  <a:srgbClr val="012775"/>
                </a:solidFill>
              </a:rPr>
              <a:t>разбиваем каждую задачу на понятные </a:t>
            </a:r>
            <a:r>
              <a:rPr lang="ru-RU" sz="2800" b="1" dirty="0">
                <a:solidFill>
                  <a:srgbClr val="012775"/>
                </a:solidFill>
              </a:rPr>
              <a:t>простые шаги</a:t>
            </a:r>
          </a:p>
        </p:txBody>
      </p:sp>
      <p:cxnSp>
        <p:nvCxnSpPr>
          <p:cNvPr id="9" name="Straight Connector 10"/>
          <p:cNvCxnSpPr/>
          <p:nvPr/>
        </p:nvCxnSpPr>
        <p:spPr>
          <a:xfrm rot="5400000">
            <a:off x="4081872" y="3969060"/>
            <a:ext cx="410445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  <p:sp>
        <p:nvSpPr>
          <p:cNvPr id="12" name="Content Placeholder 7"/>
          <p:cNvSpPr txBox="1">
            <a:spLocks/>
          </p:cNvSpPr>
          <p:nvPr/>
        </p:nvSpPr>
        <p:spPr>
          <a:xfrm>
            <a:off x="2032283" y="1628800"/>
            <a:ext cx="3610744" cy="8251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Неопределённость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Content Placeholder 8"/>
          <p:cNvSpPr txBox="1">
            <a:spLocks/>
          </p:cNvSpPr>
          <p:nvPr/>
        </p:nvSpPr>
        <p:spPr>
          <a:xfrm>
            <a:off x="6312024" y="1659968"/>
            <a:ext cx="3970784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ru-RU" sz="2800" b="1" dirty="0">
                <a:solidFill>
                  <a:srgbClr val="012775"/>
                </a:solidFill>
              </a:rPr>
              <a:t>Как правильно</a:t>
            </a:r>
            <a:r>
              <a:rPr lang="ru-RU" sz="2800" b="1" dirty="0" smtClean="0">
                <a:solidFill>
                  <a:srgbClr val="012775"/>
                </a:solidFill>
              </a:rPr>
              <a:t>:</a:t>
            </a:r>
            <a:endParaRPr lang="ru-RU" sz="2800" b="1" dirty="0">
              <a:solidFill>
                <a:srgbClr val="0127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7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81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29ADC"/>
                </a:solidFill>
              </a:rPr>
              <a:t>Муки выбора</a:t>
            </a: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479376" y="1916832"/>
            <a:ext cx="5112568" cy="3096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За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какую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задачу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в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toDo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листе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взяться?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6309386" y="1484789"/>
            <a:ext cx="5475246" cy="40324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ru-RU" sz="2800" b="1" dirty="0" smtClean="0">
                <a:solidFill>
                  <a:srgbClr val="012775"/>
                </a:solidFill>
              </a:rPr>
              <a:t>Задачи </a:t>
            </a:r>
            <a:r>
              <a:rPr lang="ru-RU" sz="2800" b="1" dirty="0">
                <a:solidFill>
                  <a:srgbClr val="012775"/>
                </a:solidFill>
              </a:rPr>
              <a:t>упорядочены по порядку выполнения</a:t>
            </a:r>
          </a:p>
        </p:txBody>
      </p:sp>
      <p:cxnSp>
        <p:nvCxnSpPr>
          <p:cNvPr id="9" name="Straight Connector 10"/>
          <p:cNvCxnSpPr/>
          <p:nvPr/>
        </p:nvCxnSpPr>
        <p:spPr>
          <a:xfrm rot="5400000">
            <a:off x="4081872" y="3969060"/>
            <a:ext cx="410445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  <p:sp>
        <p:nvSpPr>
          <p:cNvPr id="12" name="Content Placeholder 7"/>
          <p:cNvSpPr txBox="1">
            <a:spLocks/>
          </p:cNvSpPr>
          <p:nvPr/>
        </p:nvSpPr>
        <p:spPr>
          <a:xfrm>
            <a:off x="2032283" y="1628800"/>
            <a:ext cx="3610744" cy="8251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Неопределённость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Content Placeholder 8"/>
          <p:cNvSpPr txBox="1">
            <a:spLocks/>
          </p:cNvSpPr>
          <p:nvPr/>
        </p:nvSpPr>
        <p:spPr>
          <a:xfrm>
            <a:off x="6312024" y="1659968"/>
            <a:ext cx="3970784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ru-RU" sz="2800" b="1" dirty="0">
                <a:solidFill>
                  <a:srgbClr val="012775"/>
                </a:solidFill>
              </a:rPr>
              <a:t>Как правильно</a:t>
            </a:r>
            <a:r>
              <a:rPr lang="ru-RU" sz="2800" b="1" dirty="0" smtClean="0">
                <a:solidFill>
                  <a:srgbClr val="012775"/>
                </a:solidFill>
              </a:rPr>
              <a:t>:</a:t>
            </a:r>
            <a:endParaRPr lang="ru-RU" sz="2800" b="1" dirty="0">
              <a:solidFill>
                <a:srgbClr val="0127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28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72885" y="-9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29ADC"/>
                </a:solidFill>
              </a:rPr>
              <a:t>Утечка №4: Стресс</a:t>
            </a:r>
            <a:endParaRPr lang="ru-RU" dirty="0">
              <a:solidFill>
                <a:srgbClr val="029AD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06" y="1024037"/>
            <a:ext cx="12209305" cy="657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6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29ADC"/>
                </a:solidFill>
              </a:rPr>
              <a:t>Summary</a:t>
            </a:r>
            <a:endParaRPr lang="ru-RU" dirty="0">
              <a:solidFill>
                <a:srgbClr val="029ADC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67408" y="1600204"/>
            <a:ext cx="108012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ru-RU" sz="4000" spc="-151" dirty="0" smtClean="0">
                <a:solidFill>
                  <a:srgbClr val="012775"/>
                </a:solidFill>
              </a:rPr>
              <a:t>Мозг – главный инструмент аналитика</a:t>
            </a:r>
            <a:endParaRPr lang="ru-RU" sz="4000" spc="-151" dirty="0">
              <a:solidFill>
                <a:srgbClr val="012775"/>
              </a:solidFill>
            </a:endParaRPr>
          </a:p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ru-RU" sz="4000" dirty="0">
                <a:solidFill>
                  <a:srgbClr val="012775"/>
                </a:solidFill>
              </a:rPr>
              <a:t>Работа </a:t>
            </a:r>
            <a:r>
              <a:rPr lang="ru-RU" sz="4000" dirty="0" smtClean="0">
                <a:solidFill>
                  <a:srgbClr val="012775"/>
                </a:solidFill>
              </a:rPr>
              <a:t>требует </a:t>
            </a:r>
            <a:r>
              <a:rPr lang="ru-RU" sz="4000" dirty="0">
                <a:solidFill>
                  <a:srgbClr val="012775"/>
                </a:solidFill>
              </a:rPr>
              <a:t>от </a:t>
            </a:r>
            <a:r>
              <a:rPr lang="ru-RU" sz="4000" dirty="0" smtClean="0">
                <a:solidFill>
                  <a:srgbClr val="012775"/>
                </a:solidFill>
              </a:rPr>
              <a:t>нас </a:t>
            </a:r>
            <a:r>
              <a:rPr lang="en-US" sz="4000" dirty="0" smtClean="0">
                <a:solidFill>
                  <a:srgbClr val="012775"/>
                </a:solidFill>
              </a:rPr>
              <a:t>2</a:t>
            </a:r>
            <a:r>
              <a:rPr lang="ru-RU" sz="4000" dirty="0" smtClean="0">
                <a:solidFill>
                  <a:srgbClr val="012775"/>
                </a:solidFill>
              </a:rPr>
              <a:t>00</a:t>
            </a:r>
            <a:r>
              <a:rPr lang="ru-RU" sz="4000" dirty="0">
                <a:solidFill>
                  <a:srgbClr val="012775"/>
                </a:solidFill>
              </a:rPr>
              <a:t>% </a:t>
            </a:r>
            <a:r>
              <a:rPr lang="ru-RU" sz="4000" dirty="0" smtClean="0">
                <a:solidFill>
                  <a:srgbClr val="012775"/>
                </a:solidFill>
              </a:rPr>
              <a:t>ресурсов мозга</a:t>
            </a:r>
            <a:endParaRPr lang="ru-RU" sz="4000" dirty="0">
              <a:solidFill>
                <a:srgbClr val="012775"/>
              </a:solidFill>
            </a:endParaRPr>
          </a:p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ru-RU" sz="4000" dirty="0" smtClean="0">
                <a:solidFill>
                  <a:srgbClr val="012775"/>
                </a:solidFill>
              </a:rPr>
              <a:t>Если энергия кончилась, </a:t>
            </a:r>
            <a:r>
              <a:rPr lang="ru-RU" sz="4000" dirty="0" smtClean="0">
                <a:solidFill>
                  <a:srgbClr val="012775"/>
                </a:solidFill>
              </a:rPr>
              <a:t>надо её пополнить,</a:t>
            </a:r>
            <a:br>
              <a:rPr lang="ru-RU" sz="4000" dirty="0" smtClean="0">
                <a:solidFill>
                  <a:srgbClr val="012775"/>
                </a:solidFill>
              </a:rPr>
            </a:br>
            <a:r>
              <a:rPr lang="ru-RU" sz="4000" dirty="0" smtClean="0">
                <a:solidFill>
                  <a:srgbClr val="012775"/>
                </a:solidFill>
              </a:rPr>
              <a:t>а не заставлять себя</a:t>
            </a:r>
            <a:endParaRPr lang="ru-RU" sz="4000" dirty="0" smtClean="0">
              <a:solidFill>
                <a:srgbClr val="012775"/>
              </a:solidFill>
            </a:endParaRPr>
          </a:p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ru-RU" sz="4000" dirty="0" smtClean="0">
                <a:solidFill>
                  <a:srgbClr val="012775"/>
                </a:solidFill>
              </a:rPr>
              <a:t>И </a:t>
            </a:r>
            <a:r>
              <a:rPr lang="ru-RU" sz="4000" dirty="0">
                <a:solidFill>
                  <a:srgbClr val="012775"/>
                </a:solidFill>
              </a:rPr>
              <a:t>устранить бесполезные утечки </a:t>
            </a:r>
            <a:r>
              <a:rPr lang="ru-RU" sz="4000" dirty="0" smtClean="0">
                <a:solidFill>
                  <a:srgbClr val="012775"/>
                </a:solidFill>
              </a:rPr>
              <a:t>энергии</a:t>
            </a:r>
            <a:endParaRPr lang="ru-RU" sz="4000" dirty="0">
              <a:solidFill>
                <a:srgbClr val="012775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7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446" y="4678992"/>
            <a:ext cx="1625443" cy="91024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81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29ADC"/>
                </a:solidFill>
              </a:rPr>
              <a:t>Спасибо за внимание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81200" y="1844824"/>
            <a:ext cx="8229600" cy="2592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3600" dirty="0">
                <a:solidFill>
                  <a:srgbClr val="012775"/>
                </a:solidFill>
              </a:rPr>
              <a:t>Даниил Мишенин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3600" dirty="0">
                <a:solidFill>
                  <a:srgbClr val="012775"/>
                </a:solidFill>
              </a:rPr>
              <a:t>Банк </a:t>
            </a:r>
            <a:r>
              <a:rPr lang="ru-RU" sz="3600" dirty="0" smtClean="0">
                <a:solidFill>
                  <a:srgbClr val="012775"/>
                </a:solidFill>
              </a:rPr>
              <a:t>ВТБ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3600" dirty="0" smtClean="0">
                <a:solidFill>
                  <a:srgbClr val="012775"/>
                </a:solidFill>
              </a:rPr>
              <a:t>Telegram: </a:t>
            </a:r>
            <a:r>
              <a:rPr lang="en-US" sz="3600" dirty="0" err="1" smtClean="0">
                <a:solidFill>
                  <a:srgbClr val="012775"/>
                </a:solidFill>
              </a:rPr>
              <a:t>danialmipt</a:t>
            </a:r>
            <a:endParaRPr lang="en-US" sz="3600" dirty="0">
              <a:solidFill>
                <a:srgbClr val="012775"/>
              </a:solidFill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  <a:hlinkClick r:id="rId4"/>
              </a:rPr>
              <a:t>mishenin@vtb.ru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087888" y="4811016"/>
            <a:ext cx="4017640" cy="724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solidFill>
                  <a:srgbClr val="012775"/>
                </a:solidFill>
              </a:rPr>
              <a:t>Даниил Мишенин</a:t>
            </a:r>
            <a:endParaRPr lang="en-US" sz="3600" dirty="0">
              <a:solidFill>
                <a:srgbClr val="012775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0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188640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29ADC"/>
                </a:solidFill>
              </a:rPr>
              <a:t>Энергопотребление мозга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83432" y="1326782"/>
            <a:ext cx="1044116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ru-RU" sz="3600" spc="-151" dirty="0" smtClean="0">
                <a:solidFill>
                  <a:srgbClr val="012775"/>
                </a:solidFill>
              </a:rPr>
              <a:t>Масса мозга – </a:t>
            </a:r>
            <a:r>
              <a:rPr lang="ru-RU" sz="3600" b="1" spc="-151" dirty="0" smtClean="0">
                <a:solidFill>
                  <a:schemeClr val="accent6"/>
                </a:solidFill>
              </a:rPr>
              <a:t>2</a:t>
            </a:r>
            <a:r>
              <a:rPr lang="ru-RU" sz="3600" b="1" spc="-151" dirty="0">
                <a:solidFill>
                  <a:schemeClr val="accent6"/>
                </a:solidFill>
              </a:rPr>
              <a:t>%</a:t>
            </a:r>
            <a:r>
              <a:rPr lang="ru-RU" sz="3600" b="1" spc="-15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3600" spc="-151" dirty="0">
                <a:solidFill>
                  <a:srgbClr val="012775"/>
                </a:solidFill>
              </a:rPr>
              <a:t>от массы </a:t>
            </a:r>
            <a:r>
              <a:rPr lang="ru-RU" sz="3600" spc="-151" dirty="0" smtClean="0">
                <a:solidFill>
                  <a:srgbClr val="012775"/>
                </a:solidFill>
              </a:rPr>
              <a:t>тела, но мозг потребляет</a:t>
            </a:r>
            <a:br>
              <a:rPr lang="ru-RU" sz="3600" spc="-151" dirty="0" smtClean="0">
                <a:solidFill>
                  <a:srgbClr val="012775"/>
                </a:solidFill>
              </a:rPr>
            </a:br>
            <a:r>
              <a:rPr lang="ru-RU" sz="3600" b="1" spc="-151" dirty="0" smtClean="0">
                <a:solidFill>
                  <a:schemeClr val="accent6"/>
                </a:solidFill>
              </a:rPr>
              <a:t>20-25</a:t>
            </a:r>
            <a:r>
              <a:rPr lang="ru-RU" sz="3600" b="1" spc="-151" dirty="0">
                <a:solidFill>
                  <a:schemeClr val="accent6"/>
                </a:solidFill>
              </a:rPr>
              <a:t>% </a:t>
            </a:r>
            <a:r>
              <a:rPr lang="ru-RU" sz="3600" spc="-151" dirty="0" smtClean="0">
                <a:solidFill>
                  <a:srgbClr val="012775"/>
                </a:solidFill>
              </a:rPr>
              <a:t>энергии</a:t>
            </a:r>
            <a:r>
              <a:rPr lang="en-US" sz="3600" spc="-151" dirty="0">
                <a:solidFill>
                  <a:srgbClr val="012775"/>
                </a:solidFill>
              </a:rPr>
              <a:t>*</a:t>
            </a:r>
          </a:p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ru-RU" sz="3600" spc="-151" dirty="0">
                <a:solidFill>
                  <a:srgbClr val="012775"/>
                </a:solidFill>
              </a:rPr>
              <a:t>Концентрация внимания, сила воли, память </a:t>
            </a:r>
            <a:r>
              <a:rPr lang="ru-RU" sz="3600" spc="-151" dirty="0" smtClean="0">
                <a:solidFill>
                  <a:srgbClr val="012775"/>
                </a:solidFill>
              </a:rPr>
              <a:t>–</a:t>
            </a:r>
            <a:br>
              <a:rPr lang="ru-RU" sz="3600" spc="-151" dirty="0" smtClean="0">
                <a:solidFill>
                  <a:srgbClr val="012775"/>
                </a:solidFill>
              </a:rPr>
            </a:br>
            <a:r>
              <a:rPr lang="ru-RU" sz="3600" spc="-151" dirty="0" smtClean="0">
                <a:solidFill>
                  <a:schemeClr val="accent6"/>
                </a:solidFill>
              </a:rPr>
              <a:t>особенно </a:t>
            </a:r>
            <a:r>
              <a:rPr lang="ru-RU" sz="3600" spc="-151" dirty="0" err="1" smtClean="0">
                <a:solidFill>
                  <a:schemeClr val="accent6"/>
                </a:solidFill>
              </a:rPr>
              <a:t>затратны</a:t>
            </a:r>
            <a:endParaRPr lang="ru-RU" sz="3600" spc="-151" dirty="0">
              <a:solidFill>
                <a:schemeClr val="accent6"/>
              </a:solidFill>
            </a:endParaRPr>
          </a:p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ru-RU" sz="3600" spc="-151" dirty="0">
                <a:solidFill>
                  <a:srgbClr val="012775"/>
                </a:solidFill>
              </a:rPr>
              <a:t>При умственном </a:t>
            </a:r>
            <a:r>
              <a:rPr lang="ru-RU" sz="3600" spc="-151" dirty="0" smtClean="0">
                <a:solidFill>
                  <a:srgbClr val="012775"/>
                </a:solidFill>
              </a:rPr>
              <a:t>напряжении резко падает уровень </a:t>
            </a:r>
            <a:r>
              <a:rPr lang="ru-RU" sz="3600" spc="-151" dirty="0">
                <a:solidFill>
                  <a:srgbClr val="012775"/>
                </a:solidFill>
              </a:rPr>
              <a:t>глюкозы. И </a:t>
            </a:r>
            <a:r>
              <a:rPr lang="ru-RU" sz="3600" spc="-151" dirty="0" smtClean="0">
                <a:solidFill>
                  <a:srgbClr val="012775"/>
                </a:solidFill>
              </a:rPr>
              <a:t>хочется сладкого</a:t>
            </a:r>
            <a:endParaRPr lang="en-US" sz="3600" spc="-151" dirty="0">
              <a:solidFill>
                <a:srgbClr val="012775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39416" y="5838501"/>
            <a:ext cx="10735586" cy="709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spc="-151" dirty="0" smtClean="0">
                <a:solidFill>
                  <a:srgbClr val="012775"/>
                </a:solidFill>
              </a:rPr>
              <a:t>* </a:t>
            </a:r>
            <a:r>
              <a:rPr lang="en-US" sz="1800" spc="-151" dirty="0">
                <a:solidFill>
                  <a:srgbClr val="012775"/>
                </a:solidFill>
              </a:rPr>
              <a:t>Basic Neurochemistry: Molecular, Cellular and Medical Aspects, 6th edition. George J Siegel et al</a:t>
            </a:r>
            <a:r>
              <a:rPr lang="en-US" sz="1800" spc="-151" dirty="0" smtClean="0">
                <a:solidFill>
                  <a:srgbClr val="012775"/>
                </a:solidFill>
              </a:rPr>
              <a:t>.</a:t>
            </a:r>
            <a:r>
              <a:rPr lang="ru-RU" sz="1800" spc="-151" dirty="0" smtClean="0">
                <a:solidFill>
                  <a:srgbClr val="012775"/>
                </a:solidFill>
              </a:rPr>
              <a:t> </a:t>
            </a:r>
            <a:r>
              <a:rPr lang="en-US" sz="1800" spc="-151" dirty="0" smtClean="0">
                <a:solidFill>
                  <a:srgbClr val="012775"/>
                </a:solidFill>
              </a:rPr>
              <a:t>Philadelphia</a:t>
            </a:r>
            <a:r>
              <a:rPr lang="en-US" sz="1800" spc="-151" dirty="0">
                <a:solidFill>
                  <a:srgbClr val="012775"/>
                </a:solidFill>
              </a:rPr>
              <a:t>: Lippincott-Raven; 1999</a:t>
            </a:r>
            <a:endParaRPr lang="ru-RU" sz="1800" spc="-151" dirty="0">
              <a:solidFill>
                <a:srgbClr val="0127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99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Яндекс.диск\Бизнес\Управление энергией\Группа вк\Оформление\Горизонтальные - пригодятся в презенташку\мужик из без сомне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1"/>
            <a:ext cx="12192000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87688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029ADC"/>
                </a:solidFill>
              </a:rPr>
              <a:t>Поэтому устаёшь, </a:t>
            </a:r>
            <a:r>
              <a:rPr lang="ru-RU" sz="3600" dirty="0" smtClean="0">
                <a:solidFill>
                  <a:srgbClr val="029ADC"/>
                </a:solidFill>
              </a:rPr>
              <a:t>тупишь</a:t>
            </a:r>
            <a:br>
              <a:rPr lang="ru-RU" sz="3600" dirty="0" smtClean="0">
                <a:solidFill>
                  <a:srgbClr val="029ADC"/>
                </a:solidFill>
              </a:rPr>
            </a:br>
            <a:r>
              <a:rPr lang="ru-RU" sz="3600" dirty="0" smtClean="0">
                <a:solidFill>
                  <a:srgbClr val="029ADC"/>
                </a:solidFill>
              </a:rPr>
              <a:t>и </a:t>
            </a:r>
            <a:r>
              <a:rPr lang="ru-RU" sz="3600" dirty="0">
                <a:solidFill>
                  <a:srgbClr val="029ADC"/>
                </a:solidFill>
              </a:rPr>
              <a:t>открываешь почту</a:t>
            </a:r>
            <a:r>
              <a:rPr lang="en-US" sz="3600" dirty="0">
                <a:solidFill>
                  <a:srgbClr val="029ADC"/>
                </a:solidFill>
              </a:rPr>
              <a:t>/</a:t>
            </a:r>
            <a:r>
              <a:rPr lang="ru-RU" sz="3600" dirty="0">
                <a:solidFill>
                  <a:srgbClr val="029ADC"/>
                </a:solidFill>
              </a:rPr>
              <a:t>чаты</a:t>
            </a:r>
          </a:p>
        </p:txBody>
      </p:sp>
    </p:spTree>
    <p:extLst>
      <p:ext uri="{BB962C8B-B14F-4D97-AF65-F5344CB8AC3E}">
        <p14:creationId xmlns:p14="http://schemas.microsoft.com/office/powerpoint/2010/main" val="302826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dirty="0">
                <a:solidFill>
                  <a:srgbClr val="029ADC"/>
                </a:solidFill>
              </a:rPr>
              <a:t>Даже если очень постараться</a:t>
            </a:r>
            <a:endParaRPr lang="ru-RU" dirty="0">
              <a:solidFill>
                <a:srgbClr val="029ADC"/>
              </a:solidFill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2795997"/>
              </p:ext>
            </p:extLst>
          </p:nvPr>
        </p:nvGraphicFramePr>
        <p:xfrm>
          <a:off x="911424" y="1700808"/>
          <a:ext cx="7848872" cy="4435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9239672" y="2946201"/>
            <a:ext cx="2952328" cy="1944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spc="-151" dirty="0" smtClean="0">
                <a:solidFill>
                  <a:schemeClr val="tx2"/>
                </a:solidFill>
              </a:rPr>
              <a:t>Полезная работа</a:t>
            </a:r>
          </a:p>
          <a:p>
            <a:pPr marL="457200" indent="-4572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spc="-151" dirty="0" err="1" smtClean="0">
                <a:solidFill>
                  <a:srgbClr val="FF0000"/>
                </a:solidFill>
              </a:rPr>
              <a:t>Прокрастинация</a:t>
            </a:r>
            <a:r>
              <a:rPr lang="ru-RU" sz="2400" spc="-151" dirty="0" smtClean="0">
                <a:solidFill>
                  <a:srgbClr val="FF0000"/>
                </a:solidFill>
              </a:rPr>
              <a:t> и ленивый отдых</a:t>
            </a:r>
            <a:endParaRPr lang="en-US" sz="2400" spc="-15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29ADC"/>
                </a:solidFill>
              </a:rPr>
              <a:t>Полезной работы получается</a:t>
            </a:r>
            <a:br>
              <a:rPr lang="ru-RU" dirty="0">
                <a:solidFill>
                  <a:srgbClr val="029ADC"/>
                </a:solidFill>
              </a:rPr>
            </a:br>
            <a:r>
              <a:rPr lang="ru-RU" dirty="0">
                <a:solidFill>
                  <a:srgbClr val="029ADC"/>
                </a:solidFill>
              </a:rPr>
              <a:t>меньше 8ч в день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2659" y="5229200"/>
            <a:ext cx="25627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12775"/>
                </a:solidFill>
              </a:rPr>
              <a:t>Источник: опрос www.vouchercloud.com</a:t>
            </a:r>
          </a:p>
          <a:p>
            <a:r>
              <a:rPr lang="ru-RU" dirty="0">
                <a:solidFill>
                  <a:srgbClr val="012775"/>
                </a:solidFill>
              </a:rPr>
              <a:t>2000 респондентов, Великобритания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504" y="1700808"/>
            <a:ext cx="7809752" cy="504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29ADC"/>
                </a:solidFill>
              </a:rPr>
              <a:t>Факторы вредности</a:t>
            </a:r>
            <a:br>
              <a:rPr lang="ru-RU" dirty="0" smtClean="0">
                <a:solidFill>
                  <a:srgbClr val="029ADC"/>
                </a:solidFill>
              </a:rPr>
            </a:br>
            <a:r>
              <a:rPr lang="ru-RU" dirty="0" smtClean="0">
                <a:solidFill>
                  <a:srgbClr val="029ADC"/>
                </a:solidFill>
              </a:rPr>
              <a:t>в работе аналитика</a:t>
            </a:r>
            <a:r>
              <a:rPr lang="ru-RU" sz="3600" baseline="30000" dirty="0" smtClean="0">
                <a:solidFill>
                  <a:srgbClr val="029ADC"/>
                </a:solidFill>
              </a:rPr>
              <a:t>*</a:t>
            </a:r>
            <a:endParaRPr lang="ru-RU" baseline="30000" dirty="0">
              <a:solidFill>
                <a:srgbClr val="029ADC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11424" y="1772816"/>
            <a:ext cx="8496944" cy="4309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38" indent="-514338" algn="l">
              <a:buFont typeface="+mj-lt"/>
              <a:buAutoNum type="arabicPeriod"/>
            </a:pPr>
            <a:r>
              <a:rPr lang="ru-RU" sz="2800" spc="-151" dirty="0">
                <a:solidFill>
                  <a:srgbClr val="012775"/>
                </a:solidFill>
              </a:rPr>
              <a:t>Решение сложных задач по известным алгоритмам</a:t>
            </a:r>
          </a:p>
          <a:p>
            <a:pPr marL="514338" indent="-514338" algn="l">
              <a:buFont typeface="+mj-lt"/>
              <a:buAutoNum type="arabicPeriod"/>
            </a:pPr>
            <a:r>
              <a:rPr lang="ru-RU" sz="2800" spc="-151" dirty="0">
                <a:solidFill>
                  <a:srgbClr val="012775"/>
                </a:solidFill>
              </a:rPr>
              <a:t>Творческая дея­тельность</a:t>
            </a:r>
          </a:p>
          <a:p>
            <a:pPr marL="514338" indent="-514338" algn="l">
              <a:buFont typeface="+mj-lt"/>
              <a:buAutoNum type="arabicPeriod"/>
            </a:pPr>
            <a:r>
              <a:rPr lang="ru-RU" sz="2800" spc="-151" dirty="0">
                <a:solidFill>
                  <a:srgbClr val="012775"/>
                </a:solidFill>
              </a:rPr>
              <a:t>Проверка результатов </a:t>
            </a:r>
            <a:r>
              <a:rPr lang="ru-RU" sz="2800" spc="-151" dirty="0" smtClean="0">
                <a:solidFill>
                  <a:srgbClr val="012775"/>
                </a:solidFill>
              </a:rPr>
              <a:t>работы</a:t>
            </a:r>
            <a:r>
              <a:rPr lang="en-US" sz="2800" spc="-151" dirty="0" smtClean="0">
                <a:solidFill>
                  <a:srgbClr val="012775"/>
                </a:solidFill>
              </a:rPr>
              <a:t/>
            </a:r>
            <a:br>
              <a:rPr lang="en-US" sz="2800" spc="-151" dirty="0" smtClean="0">
                <a:solidFill>
                  <a:srgbClr val="012775"/>
                </a:solidFill>
              </a:rPr>
            </a:br>
            <a:r>
              <a:rPr lang="ru-RU" sz="2800" spc="-151" dirty="0" smtClean="0">
                <a:solidFill>
                  <a:srgbClr val="012775"/>
                </a:solidFill>
              </a:rPr>
              <a:t>(ответственность </a:t>
            </a:r>
            <a:r>
              <a:rPr lang="ru-RU" sz="2800" spc="-151" dirty="0">
                <a:solidFill>
                  <a:srgbClr val="012775"/>
                </a:solidFill>
              </a:rPr>
              <a:t>за выполнение задания)</a:t>
            </a:r>
          </a:p>
          <a:p>
            <a:pPr marL="514338" indent="-514338" algn="l">
              <a:buFont typeface="+mj-lt"/>
              <a:buAutoNum type="arabicPeriod"/>
            </a:pPr>
            <a:r>
              <a:rPr lang="ru-RU" sz="2800" spc="-151" dirty="0">
                <a:solidFill>
                  <a:srgbClr val="012775"/>
                </a:solidFill>
              </a:rPr>
              <a:t>Дефицит времени</a:t>
            </a:r>
          </a:p>
          <a:p>
            <a:pPr marL="514338" indent="-514338" algn="l">
              <a:buFont typeface="+mj-lt"/>
              <a:buAutoNum type="arabicPeriod"/>
            </a:pPr>
            <a:r>
              <a:rPr lang="ru-RU" sz="2800" spc="-151" dirty="0">
                <a:solidFill>
                  <a:srgbClr val="012775"/>
                </a:solidFill>
              </a:rPr>
              <a:t>Дефицит информации</a:t>
            </a:r>
          </a:p>
          <a:p>
            <a:pPr marL="514338" indent="-514338" algn="l">
              <a:buFont typeface="+mj-lt"/>
              <a:buAutoNum type="arabicPeriod"/>
            </a:pPr>
            <a:r>
              <a:rPr lang="ru-RU" sz="2800" spc="-151" dirty="0" smtClean="0">
                <a:solidFill>
                  <a:srgbClr val="012775"/>
                </a:solidFill>
              </a:rPr>
              <a:t>Ошибку приходится исправ­лять </a:t>
            </a:r>
            <a:r>
              <a:rPr lang="ru-RU" sz="2800" spc="-151" dirty="0">
                <a:solidFill>
                  <a:srgbClr val="012775"/>
                </a:solidFill>
              </a:rPr>
              <a:t>за </a:t>
            </a:r>
            <a:r>
              <a:rPr lang="ru-RU" sz="2800" spc="-151" dirty="0" smtClean="0">
                <a:solidFill>
                  <a:srgbClr val="012775"/>
                </a:solidFill>
              </a:rPr>
              <a:t>счет</a:t>
            </a:r>
            <a:r>
              <a:rPr lang="en-US" sz="2800" spc="-151" dirty="0" smtClean="0">
                <a:solidFill>
                  <a:srgbClr val="012775"/>
                </a:solidFill>
              </a:rPr>
              <a:t/>
            </a:r>
            <a:br>
              <a:rPr lang="en-US" sz="2800" spc="-151" dirty="0" smtClean="0">
                <a:solidFill>
                  <a:srgbClr val="012775"/>
                </a:solidFill>
              </a:rPr>
            </a:br>
            <a:r>
              <a:rPr lang="ru-RU" sz="2800" spc="-151" dirty="0" smtClean="0">
                <a:solidFill>
                  <a:srgbClr val="012775"/>
                </a:solidFill>
              </a:rPr>
              <a:t>доп. усилий </a:t>
            </a:r>
            <a:r>
              <a:rPr lang="ru-RU" sz="2800" spc="-151" dirty="0">
                <a:solidFill>
                  <a:srgbClr val="012775"/>
                </a:solidFill>
              </a:rPr>
              <a:t>всего кол­лектива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37630" y="5877272"/>
            <a:ext cx="11619010" cy="87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r"/>
            <a:r>
              <a:rPr lang="ru-RU" sz="2000" spc="-151" dirty="0">
                <a:solidFill>
                  <a:srgbClr val="012775"/>
                </a:solidFill>
              </a:rPr>
              <a:t>Источник: Р 2.2.2006-05. 2.2. Гигиена труда. Руководство по гигиенической оценке факторов рабочей среды и трудового процесса. Критерии и классификация условий труда (утв. Главным государственным санитарным врачом РФ 29.07.2005)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C0CEA0-A0D7-475D-AF2B-704B0140E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73" y="231062"/>
            <a:ext cx="1013389" cy="4987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30" y="195813"/>
            <a:ext cx="1203571" cy="569211"/>
          </a:xfrm>
          <a:prstGeom prst="rect">
            <a:avLst/>
          </a:prstGeom>
        </p:spPr>
      </p:pic>
      <p:pic>
        <p:nvPicPr>
          <p:cNvPr id="12" name="Picture 6" descr="Создать мем &quot;гарольд скрывающий боль, гарольд пнг, улыбка гарольда&quot; -  Картинки - Meme-arsenal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162" y="2654712"/>
            <a:ext cx="2109838" cy="28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77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520" y="1173914"/>
            <a:ext cx="9127480" cy="570467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817893" y="53752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29ADC"/>
                </a:solidFill>
              </a:rPr>
              <a:t>Поэтому иногда чувствуешь себя так</a:t>
            </a:r>
            <a:endParaRPr lang="ru-RU" dirty="0">
              <a:solidFill>
                <a:srgbClr val="029A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2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-templa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5FBD146-3162-4598-BCAA-DF6DBC197B91}" vid="{EA586B01-9082-4055-B99D-393D3243336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gr1zkdcd51935</Template>
  <TotalTime>14231</TotalTime>
  <Words>542</Words>
  <Application>Microsoft Office PowerPoint</Application>
  <PresentationFormat>Широкоэкранный</PresentationFormat>
  <Paragraphs>159</Paragraphs>
  <Slides>36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Arial</vt:lpstr>
      <vt:lpstr>Arial Cyr</vt:lpstr>
      <vt:lpstr>Calibri</vt:lpstr>
      <vt:lpstr>Cambria</vt:lpstr>
      <vt:lpstr>굴림</vt:lpstr>
      <vt:lpstr>Wingdings</vt:lpstr>
      <vt:lpstr>presentation-template</vt:lpstr>
      <vt:lpstr>Мозг, не тупи: может ли аналитик быть продуктивным 8ч в день?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ВТБ 24 ПАО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доклада</dc:title>
  <dc:creator>VTB</dc:creator>
  <cp:lastModifiedBy>VTB</cp:lastModifiedBy>
  <cp:revision>151</cp:revision>
  <dcterms:created xsi:type="dcterms:W3CDTF">2021-04-02T16:38:36Z</dcterms:created>
  <dcterms:modified xsi:type="dcterms:W3CDTF">2021-05-21T06:25:51Z</dcterms:modified>
</cp:coreProperties>
</file>