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376" r:id="rId3"/>
    <p:sldId id="377" r:id="rId4"/>
    <p:sldId id="449" r:id="rId5"/>
    <p:sldId id="388" r:id="rId6"/>
    <p:sldId id="433" r:id="rId7"/>
    <p:sldId id="436" r:id="rId8"/>
    <p:sldId id="451" r:id="rId9"/>
    <p:sldId id="452" r:id="rId10"/>
    <p:sldId id="453" r:id="rId11"/>
    <p:sldId id="454" r:id="rId12"/>
    <p:sldId id="458" r:id="rId13"/>
    <p:sldId id="459" r:id="rId14"/>
    <p:sldId id="460" r:id="rId15"/>
    <p:sldId id="461" r:id="rId16"/>
    <p:sldId id="457" r:id="rId17"/>
    <p:sldId id="428" r:id="rId18"/>
    <p:sldId id="399" r:id="rId19"/>
    <p:sldId id="396" r:id="rId20"/>
    <p:sldId id="397" r:id="rId21"/>
    <p:sldId id="371" r:id="rId22"/>
    <p:sldId id="398" r:id="rId23"/>
    <p:sldId id="392" r:id="rId24"/>
    <p:sldId id="393" r:id="rId25"/>
    <p:sldId id="394" r:id="rId26"/>
    <p:sldId id="400" r:id="rId27"/>
    <p:sldId id="411" r:id="rId28"/>
    <p:sldId id="408" r:id="rId29"/>
    <p:sldId id="407" r:id="rId30"/>
    <p:sldId id="406" r:id="rId31"/>
    <p:sldId id="405" r:id="rId32"/>
    <p:sldId id="404" r:id="rId33"/>
    <p:sldId id="429" r:id="rId34"/>
    <p:sldId id="462" r:id="rId35"/>
    <p:sldId id="442" r:id="rId36"/>
    <p:sldId id="372" r:id="rId37"/>
    <p:sldId id="427" r:id="rId38"/>
    <p:sldId id="463" r:id="rId39"/>
    <p:sldId id="448" r:id="rId40"/>
    <p:sldId id="464" r:id="rId41"/>
    <p:sldId id="465" r:id="rId42"/>
    <p:sldId id="311" r:id="rId43"/>
    <p:sldId id="325" r:id="rId44"/>
    <p:sldId id="353" r:id="rId4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xim Shalomovich" initials="MS" lastIdx="16" clrIdx="0">
    <p:extLst>
      <p:ext uri="{19B8F6BF-5375-455C-9EA6-DF929625EA0E}">
        <p15:presenceInfo xmlns:p15="http://schemas.microsoft.com/office/powerpoint/2012/main" userId="1a012aa71ef04e8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504D"/>
    <a:srgbClr val="4A7EBB"/>
    <a:srgbClr val="FFC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Светлый стиль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2841" autoAdjust="0"/>
  </p:normalViewPr>
  <p:slideViewPr>
    <p:cSldViewPr>
      <p:cViewPr varScale="1">
        <p:scale>
          <a:sx n="69" d="100"/>
          <a:sy n="69" d="100"/>
        </p:scale>
        <p:origin x="1814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3115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8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96A01-D44F-48A4-A503-6AE09E3FDBDA}" type="datetimeFigureOut">
              <a:rPr lang="ru-RU" smtClean="0"/>
              <a:t>25.04.2018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D8E66E-AD6E-456B-9535-9F2B171E0E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83980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274F7E-2A86-46E1-81F3-1D7CB250E9E6}" type="datetimeFigureOut">
              <a:rPr lang="ru-RU" smtClean="0"/>
              <a:pPr/>
              <a:t>25.04.2018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ECBB6D-3102-4938-A0BE-C73099B699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331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Сослаться</a:t>
            </a:r>
            <a:r>
              <a:rPr lang="ru-RU" baseline="0" dirty="0" smtClean="0"/>
              <a:t> на ТОГАФ и </a:t>
            </a:r>
            <a:r>
              <a:rPr lang="ru-RU" baseline="0" dirty="0" err="1" smtClean="0"/>
              <a:t>рашифровать</a:t>
            </a:r>
            <a:r>
              <a:rPr lang="ru-RU" baseline="0" dirty="0" smtClean="0"/>
              <a:t> ОМГ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4838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Сослаться</a:t>
            </a:r>
            <a:r>
              <a:rPr lang="ru-RU" baseline="0" dirty="0" smtClean="0"/>
              <a:t> на ТОГАФ и </a:t>
            </a:r>
            <a:r>
              <a:rPr lang="ru-RU" baseline="0" dirty="0" err="1" smtClean="0"/>
              <a:t>рашифровать</a:t>
            </a:r>
            <a:r>
              <a:rPr lang="ru-RU" baseline="0" dirty="0" smtClean="0"/>
              <a:t> ОМГ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9020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77382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89540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42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На слайде</a:t>
            </a:r>
            <a:r>
              <a:rPr lang="ru-RU" baseline="0" dirty="0" smtClean="0"/>
              <a:t> представление докладчиков.</a:t>
            </a:r>
          </a:p>
          <a:p>
            <a:pPr>
              <a:buFont typeface="Arial" charset="0"/>
              <a:buNone/>
            </a:pPr>
            <a:r>
              <a:rPr lang="ru-RU" baseline="0" dirty="0" smtClean="0"/>
              <a:t>Основной акцент надо сделать на то, что наша команда занимается собственно архитектурой ИТ-решений в проектах, коммуникативными задачами (выстраивание взаимодействия, решение проблем, немного управления), постановкой процессов и инструментов для ИТ-проектов (в основном – в части анализа и архитектуры, иногда – для разработки и тестирования)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772772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ru-RU" dirty="0" smtClean="0"/>
              <a:t>На слайде</a:t>
            </a:r>
            <a:r>
              <a:rPr lang="ru-RU" baseline="0" dirty="0" smtClean="0"/>
              <a:t> представление докладчиков.</a:t>
            </a:r>
          </a:p>
          <a:p>
            <a:pPr>
              <a:buFont typeface="Arial" charset="0"/>
              <a:buNone/>
            </a:pPr>
            <a:r>
              <a:rPr lang="ru-RU" baseline="0" dirty="0" smtClean="0"/>
              <a:t>Основной акцент надо сделать на то, что наша команда занимается собственно архитектурой ИТ-решений в проектах, коммуникативными задачами (выстраивание взаимодействия, решение проблем, немного управления), постановкой процессов и инструментов для ИТ-проектов (в основном – в части анализа и архитектуры, иногда – для разработки и тестирования)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8753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747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56283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2658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58862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6538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Сослаться</a:t>
            </a:r>
            <a:r>
              <a:rPr lang="ru-RU" baseline="0" dirty="0" smtClean="0"/>
              <a:t> на ТОГАФ и </a:t>
            </a:r>
            <a:r>
              <a:rPr lang="ru-RU" baseline="0" dirty="0" err="1" smtClean="0"/>
              <a:t>рашифровать</a:t>
            </a:r>
            <a:r>
              <a:rPr lang="ru-RU" baseline="0" dirty="0" smtClean="0"/>
              <a:t> ОМГ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7829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Сослаться</a:t>
            </a:r>
            <a:r>
              <a:rPr lang="ru-RU" baseline="0" dirty="0" smtClean="0"/>
              <a:t> на ТОГАФ и </a:t>
            </a:r>
            <a:r>
              <a:rPr lang="ru-RU" baseline="0" dirty="0" err="1" smtClean="0"/>
              <a:t>рашифровать</a:t>
            </a:r>
            <a:r>
              <a:rPr lang="ru-RU" baseline="0" dirty="0" smtClean="0"/>
              <a:t> ОМГ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4554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Сослаться</a:t>
            </a:r>
            <a:r>
              <a:rPr lang="ru-RU" baseline="0" dirty="0" smtClean="0"/>
              <a:t> на ТОГАФ и </a:t>
            </a:r>
            <a:r>
              <a:rPr lang="ru-RU" baseline="0" dirty="0" err="1" smtClean="0"/>
              <a:t>рашифровать</a:t>
            </a:r>
            <a:r>
              <a:rPr lang="ru-RU" baseline="0" dirty="0" smtClean="0"/>
              <a:t> ОМГ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ECBB6D-3102-4938-A0BE-C73099B6994B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03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Москва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Москва 2018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/>
            </a:lvl1pPr>
            <a:lvl2pPr>
              <a:buFont typeface="Arial" pitchFamily="34" charset="0"/>
              <a:buChar char="•"/>
              <a:defRPr/>
            </a:lvl2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Москва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Москва 2018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Москва 2018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Москва 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Москва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1691680" y="6356350"/>
            <a:ext cx="1152128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87624" y="6420810"/>
            <a:ext cx="6408712" cy="3651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Москва 2018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812360" y="6438726"/>
            <a:ext cx="899120" cy="365125"/>
          </a:xfrm>
          <a:prstGeom prst="rect">
            <a:avLst/>
          </a:prstGeom>
        </p:spPr>
        <p:txBody>
          <a:bodyPr/>
          <a:lstStyle/>
          <a:p>
            <a:fld id="{82464181-07E1-4CA6-BDAF-86CD0CF8B73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Москва 2018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69965B-647E-4F60-A4A0-73F11516578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2.png"/><Relationship Id="rId7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5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emf"/><Relationship Id="rId5" Type="http://schemas.openxmlformats.org/officeDocument/2006/relationships/image" Target="../media/image6.emf"/><Relationship Id="rId4" Type="http://schemas.openxmlformats.org/officeDocument/2006/relationships/image" Target="../media/image9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6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mailto:shalomovich@lanit.ru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www.facebook.com/max.shalomovich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ei.cmu.edu/research-capabilities/all-work/display.cfm?customel_datapageid_4050=21328" TargetMode="Externa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youtube.com/watch?v=VJrj5pcdPYI&amp;t=4s" TargetMode="External"/><Relationship Id="rId5" Type="http://schemas.openxmlformats.org/officeDocument/2006/relationships/hyperlink" Target="http://2015.secr.ru/program/submitted-presentations/architecture-natural-and-artificial" TargetMode="External"/><Relationship Id="rId4" Type="http://schemas.openxmlformats.org/officeDocument/2006/relationships/hyperlink" Target="http://www.sebokwiki.org/wiki/System_Architecture" TargetMode="Externa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hyperlink" Target="https://martinfowler.com/eaaCatalog/" TargetMode="External"/><Relationship Id="rId3" Type="http://schemas.openxmlformats.org/officeDocument/2006/relationships/hyperlink" Target="https://www.amazon.com/Software-Systems-Architecture-Stakeholders-Perspectives/dp/032171833X/ref=pd_lpo_sbs_14_t_0/146-0955566-7563356?_encoding=UTF8&amp;psc=1&amp;refRID=TAQ14DZ8M1AT66SB2DY6" TargetMode="External"/><Relationship Id="rId7" Type="http://schemas.openxmlformats.org/officeDocument/2006/relationships/hyperlink" Target="https://www.viewpoints-and-perspectives.info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c4model.com/" TargetMode="External"/><Relationship Id="rId5" Type="http://schemas.openxmlformats.org/officeDocument/2006/relationships/hyperlink" Target="http://www.codingthearchitecture.com/" TargetMode="External"/><Relationship Id="rId10" Type="http://schemas.openxmlformats.org/officeDocument/2006/relationships/image" Target="../media/image2.png"/><Relationship Id="rId4" Type="http://schemas.openxmlformats.org/officeDocument/2006/relationships/hyperlink" Target="https://www.ivarjacobson.com/publications/white-papers/use-case-ebook" TargetMode="External"/><Relationship Id="rId9" Type="http://schemas.openxmlformats.org/officeDocument/2006/relationships/hyperlink" Target="http://www.enterpriseintegrationpatterns.com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emf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607047"/>
            <a:ext cx="7772400" cy="1470025"/>
          </a:xfrm>
        </p:spPr>
        <p:txBody>
          <a:bodyPr>
            <a:normAutofit/>
          </a:bodyPr>
          <a:lstStyle/>
          <a:p>
            <a:r>
              <a:rPr lang="ru-RU" dirty="0" smtClean="0"/>
              <a:t>Архитектор в заказной разработке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747592"/>
            <a:ext cx="6400800" cy="1201688"/>
          </a:xfrm>
        </p:spPr>
        <p:txBody>
          <a:bodyPr>
            <a:normAutofit/>
          </a:bodyPr>
          <a:lstStyle/>
          <a:p>
            <a:r>
              <a:rPr lang="ru-RU" dirty="0" err="1" smtClean="0"/>
              <a:t>Шаломович</a:t>
            </a:r>
            <a:r>
              <a:rPr lang="ru-RU" dirty="0" smtClean="0"/>
              <a:t> Максим, ЛАНИТ</a:t>
            </a:r>
            <a:endParaRPr lang="en-US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31DF5E2-3BB3-4697-BA61-01580F0E5D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350" y="404664"/>
            <a:ext cx="3621300" cy="17852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973"/>
    </mc:Choice>
    <mc:Fallback xmlns="">
      <p:transition spd="slow" advTm="41973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10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Москва 2018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764796"/>
            <a:ext cx="5144551" cy="15921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664595"/>
            <a:ext cx="3046557" cy="11802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912" y="1377286"/>
            <a:ext cx="234351" cy="15476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5576" y="2877688"/>
            <a:ext cx="6896498" cy="27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88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262"/>
    </mc:Choice>
    <mc:Fallback xmlns="">
      <p:transition spd="slow" advTm="4826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11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Москва 2018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764796"/>
            <a:ext cx="5144551" cy="15921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664595"/>
            <a:ext cx="3046557" cy="118022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912" y="1377286"/>
            <a:ext cx="234351" cy="1547658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947329" y="44624"/>
            <a:ext cx="3721015" cy="103692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5576" y="2877688"/>
            <a:ext cx="6896498" cy="27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5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51"/>
    </mc:Choice>
    <mc:Fallback xmlns="">
      <p:transition spd="slow" advTm="170051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чуть-чуть об архитектуре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12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417638"/>
            <a:ext cx="5126626" cy="424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456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08"/>
    </mc:Choice>
    <mc:Fallback xmlns="">
      <p:transition spd="slow" advTm="102508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чуть-чуть об архитектуре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13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417638"/>
            <a:ext cx="5126626" cy="4240500"/>
          </a:xfrm>
          <a:prstGeom prst="rect">
            <a:avLst/>
          </a:prstGeom>
        </p:spPr>
      </p:pic>
      <p:sp>
        <p:nvSpPr>
          <p:cNvPr id="26" name="Прямоугольная выноска 25"/>
          <p:cNvSpPr/>
          <p:nvPr/>
        </p:nvSpPr>
        <p:spPr>
          <a:xfrm>
            <a:off x="179512" y="1417638"/>
            <a:ext cx="2376264" cy="1075258"/>
          </a:xfrm>
          <a:prstGeom prst="wedgeRectCallout">
            <a:avLst>
              <a:gd name="adj1" fmla="val 78243"/>
              <a:gd name="adj2" fmla="val -29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Функции системы и их взаимодействие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0079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08"/>
    </mc:Choice>
    <mc:Fallback xmlns="">
      <p:transition spd="slow" advTm="102508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чуть-чуть об архитектуре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417638"/>
            <a:ext cx="5126626" cy="4240500"/>
          </a:xfrm>
          <a:prstGeom prst="rect">
            <a:avLst/>
          </a:prstGeom>
        </p:spPr>
      </p:pic>
      <p:sp>
        <p:nvSpPr>
          <p:cNvPr id="26" name="Прямоугольная выноска 25"/>
          <p:cNvSpPr/>
          <p:nvPr/>
        </p:nvSpPr>
        <p:spPr>
          <a:xfrm>
            <a:off x="179512" y="1417638"/>
            <a:ext cx="2376264" cy="1075258"/>
          </a:xfrm>
          <a:prstGeom prst="wedgeRectCallout">
            <a:avLst>
              <a:gd name="adj1" fmla="val 78243"/>
              <a:gd name="adj2" fmla="val -29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Функции системы и их взаимодействие</a:t>
            </a:r>
            <a:endParaRPr lang="ru-RU" dirty="0"/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259098" y="2733900"/>
            <a:ext cx="2376264" cy="1075258"/>
          </a:xfrm>
          <a:prstGeom prst="wedgeRectCallout">
            <a:avLst>
              <a:gd name="adj1" fmla="val 78243"/>
              <a:gd name="adj2" fmla="val -29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Сущности, связи, основные свойства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51016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08"/>
    </mc:Choice>
    <mc:Fallback xmlns="">
      <p:transition spd="slow" advTm="102508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чуть-чуть об архитектуре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417638"/>
            <a:ext cx="5126626" cy="4240500"/>
          </a:xfrm>
          <a:prstGeom prst="rect">
            <a:avLst/>
          </a:prstGeom>
        </p:spPr>
      </p:pic>
      <p:sp>
        <p:nvSpPr>
          <p:cNvPr id="26" name="Прямоугольная выноска 25"/>
          <p:cNvSpPr/>
          <p:nvPr/>
        </p:nvSpPr>
        <p:spPr>
          <a:xfrm>
            <a:off x="179512" y="1417638"/>
            <a:ext cx="2376264" cy="1075258"/>
          </a:xfrm>
          <a:prstGeom prst="wedgeRectCallout">
            <a:avLst>
              <a:gd name="adj1" fmla="val 78243"/>
              <a:gd name="adj2" fmla="val -29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Функции системы и их взаимодействие</a:t>
            </a:r>
            <a:endParaRPr lang="ru-RU" dirty="0"/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259098" y="2733900"/>
            <a:ext cx="2376264" cy="1075258"/>
          </a:xfrm>
          <a:prstGeom prst="wedgeRectCallout">
            <a:avLst>
              <a:gd name="adj1" fmla="val 78243"/>
              <a:gd name="adj2" fmla="val -29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Сущности, связи, основные свойства</a:t>
            </a:r>
            <a:endParaRPr lang="ru-RU" dirty="0"/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1171605" y="3784907"/>
            <a:ext cx="2376264" cy="1075258"/>
          </a:xfrm>
          <a:prstGeom prst="wedgeRectCallout">
            <a:avLst>
              <a:gd name="adj1" fmla="val 155646"/>
              <a:gd name="adj2" fmla="val -450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Приложения, интеграция, интерфейсы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30261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08"/>
    </mc:Choice>
    <mc:Fallback xmlns="">
      <p:transition spd="slow" advTm="102508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Еще чуть-чуть об архитектуре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16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31840" y="1417638"/>
            <a:ext cx="5126626" cy="4240500"/>
          </a:xfrm>
          <a:prstGeom prst="rect">
            <a:avLst/>
          </a:prstGeom>
        </p:spPr>
      </p:pic>
      <p:sp>
        <p:nvSpPr>
          <p:cNvPr id="26" name="Прямоугольная выноска 25"/>
          <p:cNvSpPr/>
          <p:nvPr/>
        </p:nvSpPr>
        <p:spPr>
          <a:xfrm>
            <a:off x="179512" y="1417638"/>
            <a:ext cx="2376264" cy="1075258"/>
          </a:xfrm>
          <a:prstGeom prst="wedgeRectCallout">
            <a:avLst>
              <a:gd name="adj1" fmla="val 78243"/>
              <a:gd name="adj2" fmla="val -29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Функции системы и их взаимодействие</a:t>
            </a:r>
            <a:endParaRPr lang="ru-RU" dirty="0"/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259098" y="2733900"/>
            <a:ext cx="2376264" cy="1075258"/>
          </a:xfrm>
          <a:prstGeom prst="wedgeRectCallout">
            <a:avLst>
              <a:gd name="adj1" fmla="val 78243"/>
              <a:gd name="adj2" fmla="val -299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Сущности, связи, основные свойства</a:t>
            </a:r>
            <a:endParaRPr lang="ru-RU" dirty="0"/>
          </a:p>
        </p:txBody>
      </p:sp>
      <p:sp>
        <p:nvSpPr>
          <p:cNvPr id="28" name="Прямоугольная выноска 27"/>
          <p:cNvSpPr/>
          <p:nvPr/>
        </p:nvSpPr>
        <p:spPr>
          <a:xfrm>
            <a:off x="1171605" y="3784907"/>
            <a:ext cx="2376264" cy="1075258"/>
          </a:xfrm>
          <a:prstGeom prst="wedgeRectCallout">
            <a:avLst>
              <a:gd name="adj1" fmla="val 155646"/>
              <a:gd name="adj2" fmla="val -4502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Приложения, интеграция, интерфейсы</a:t>
            </a:r>
            <a:endParaRPr lang="ru-RU" dirty="0"/>
          </a:p>
        </p:txBody>
      </p:sp>
      <p:sp>
        <p:nvSpPr>
          <p:cNvPr id="29" name="Прямоугольная выноска 28"/>
          <p:cNvSpPr/>
          <p:nvPr/>
        </p:nvSpPr>
        <p:spPr>
          <a:xfrm>
            <a:off x="36004" y="4898015"/>
            <a:ext cx="2376264" cy="1075258"/>
          </a:xfrm>
          <a:prstGeom prst="wedgeRectCallout">
            <a:avLst>
              <a:gd name="adj1" fmla="val 97704"/>
              <a:gd name="adj2" fmla="val -2351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Узлы, серверы, каналы связи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9001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2508"/>
    </mc:Choice>
    <mc:Fallback xmlns="">
      <p:transition spd="slow" advTm="102508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Уже скоро будет про архитектора…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49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18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47" y="606788"/>
            <a:ext cx="5506938" cy="45550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19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47" y="606788"/>
            <a:ext cx="5506938" cy="4555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23750" b="13250"/>
          <a:stretch/>
        </p:blipFill>
        <p:spPr>
          <a:xfrm>
            <a:off x="7918875" y="1268760"/>
            <a:ext cx="769771" cy="1247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028950" y="1268760"/>
            <a:ext cx="773399" cy="12470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4187113" y="2722871"/>
            <a:ext cx="1863581" cy="1232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493400" y="3112457"/>
            <a:ext cx="1720212" cy="1492275"/>
          </a:xfrm>
          <a:prstGeom prst="rect">
            <a:avLst/>
          </a:prstGeom>
        </p:spPr>
      </p:pic>
      <p:sp>
        <p:nvSpPr>
          <p:cNvPr id="12" name="Прямоугольная выноска 11"/>
          <p:cNvSpPr/>
          <p:nvPr/>
        </p:nvSpPr>
        <p:spPr>
          <a:xfrm>
            <a:off x="900126" y="1095669"/>
            <a:ext cx="1251012" cy="777543"/>
          </a:xfrm>
          <a:prstGeom prst="wedgeRectCallout">
            <a:avLst>
              <a:gd name="adj1" fmla="val 126150"/>
              <a:gd name="adj2" fmla="val 3854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Аналитик</a:t>
            </a:r>
            <a:endParaRPr lang="ru-RU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7640654" y="2996952"/>
            <a:ext cx="1251012" cy="777544"/>
          </a:xfrm>
          <a:prstGeom prst="wedgeRectCallout">
            <a:avLst>
              <a:gd name="adj1" fmla="val -4013"/>
              <a:gd name="adj2" fmla="val -11062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Менеджер</a:t>
            </a:r>
            <a:endParaRPr lang="ru-RU" dirty="0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4242639" y="1684980"/>
            <a:ext cx="1606726" cy="777544"/>
          </a:xfrm>
          <a:prstGeom prst="wedgeRectCallout">
            <a:avLst>
              <a:gd name="adj1" fmla="val -26573"/>
              <a:gd name="adj2" fmla="val 9588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Разработчик</a:t>
            </a:r>
            <a:endParaRPr lang="ru-RU" dirty="0"/>
          </a:p>
        </p:txBody>
      </p:sp>
      <p:sp>
        <p:nvSpPr>
          <p:cNvPr id="17" name="Прямоугольная выноска 16"/>
          <p:cNvSpPr/>
          <p:nvPr/>
        </p:nvSpPr>
        <p:spPr>
          <a:xfrm>
            <a:off x="6115429" y="4676651"/>
            <a:ext cx="1606726" cy="777544"/>
          </a:xfrm>
          <a:prstGeom prst="wedgeRectCallout">
            <a:avLst>
              <a:gd name="adj1" fmla="val -44400"/>
              <a:gd name="adj2" fmla="val -8933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SRE</a:t>
            </a:r>
            <a:r>
              <a:rPr lang="ru-RU" dirty="0" smtClean="0"/>
              <a:t>*</a:t>
            </a:r>
            <a:endParaRPr lang="ru-RU" dirty="0"/>
          </a:p>
        </p:txBody>
      </p:sp>
      <p:sp>
        <p:nvSpPr>
          <p:cNvPr id="18" name="Объект 2"/>
          <p:cNvSpPr txBox="1">
            <a:spLocks/>
          </p:cNvSpPr>
          <p:nvPr/>
        </p:nvSpPr>
        <p:spPr>
          <a:xfrm>
            <a:off x="457714" y="5943075"/>
            <a:ext cx="8496944" cy="422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ru-RU" sz="1400" dirty="0" smtClean="0"/>
              <a:t>* </a:t>
            </a:r>
            <a:r>
              <a:rPr lang="en-US" sz="1400" dirty="0" smtClean="0"/>
              <a:t>Site Reliability Engineer</a:t>
            </a:r>
            <a:r>
              <a:rPr lang="ru-RU" sz="1400" dirty="0" smtClean="0"/>
              <a:t>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483689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Вступление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809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56"/>
    </mc:Choice>
    <mc:Fallback xmlns="">
      <p:transition spd="slow" advTm="5156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20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47" y="606788"/>
            <a:ext cx="5506938" cy="4555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23750" b="13250"/>
          <a:stretch/>
        </p:blipFill>
        <p:spPr>
          <a:xfrm>
            <a:off x="7918875" y="1268760"/>
            <a:ext cx="769771" cy="1247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028950" y="1268760"/>
            <a:ext cx="773399" cy="12470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4187113" y="2722871"/>
            <a:ext cx="1863581" cy="1232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493400" y="3112457"/>
            <a:ext cx="1720212" cy="1492275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1951016" y="466378"/>
            <a:ext cx="5241966" cy="2438993"/>
          </a:xfrm>
          <a:custGeom>
            <a:avLst/>
            <a:gdLst>
              <a:gd name="connsiteX0" fmla="*/ 2620983 w 5241966"/>
              <a:gd name="connsiteY0" fmla="*/ 0 h 2438993"/>
              <a:gd name="connsiteX1" fmla="*/ 5241966 w 5241966"/>
              <a:gd name="connsiteY1" fmla="*/ 871358 h 2438993"/>
              <a:gd name="connsiteX2" fmla="*/ 3149203 w 5241966"/>
              <a:gd name="connsiteY2" fmla="*/ 1725013 h 2438993"/>
              <a:gd name="connsiteX3" fmla="*/ 2889208 w 5241966"/>
              <a:gd name="connsiteY3" fmla="*/ 1738205 h 2438993"/>
              <a:gd name="connsiteX4" fmla="*/ 2881219 w 5241966"/>
              <a:gd name="connsiteY4" fmla="*/ 1785605 h 2438993"/>
              <a:gd name="connsiteX5" fmla="*/ 1540863 w 5241966"/>
              <a:gd name="connsiteY5" fmla="*/ 2438993 h 2438993"/>
              <a:gd name="connsiteX6" fmla="*/ 172711 w 5241966"/>
              <a:gd name="connsiteY6" fmla="*/ 1620688 h 2438993"/>
              <a:gd name="connsiteX7" fmla="*/ 280227 w 5241966"/>
              <a:gd name="connsiteY7" fmla="*/ 1302167 h 2438993"/>
              <a:gd name="connsiteX8" fmla="*/ 302765 w 5241966"/>
              <a:gd name="connsiteY8" fmla="*/ 1277332 h 2438993"/>
              <a:gd name="connsiteX9" fmla="*/ 205970 w 5241966"/>
              <a:gd name="connsiteY9" fmla="*/ 1210530 h 2438993"/>
              <a:gd name="connsiteX10" fmla="*/ 0 w 5241966"/>
              <a:gd name="connsiteY10" fmla="*/ 871358 h 2438993"/>
              <a:gd name="connsiteX11" fmla="*/ 2620983 w 5241966"/>
              <a:gd name="connsiteY11" fmla="*/ 0 h 243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1966" h="2438993">
                <a:moveTo>
                  <a:pt x="2620983" y="0"/>
                </a:moveTo>
                <a:cubicBezTo>
                  <a:pt x="4068512" y="0"/>
                  <a:pt x="5241966" y="390120"/>
                  <a:pt x="5241966" y="871358"/>
                </a:cubicBezTo>
                <a:cubicBezTo>
                  <a:pt x="5241966" y="1292441"/>
                  <a:pt x="4343541" y="1643762"/>
                  <a:pt x="3149203" y="1725013"/>
                </a:cubicBezTo>
                <a:lnTo>
                  <a:pt x="2889208" y="1738205"/>
                </a:lnTo>
                <a:lnTo>
                  <a:pt x="2881219" y="1785605"/>
                </a:lnTo>
                <a:cubicBezTo>
                  <a:pt x="2753644" y="2158493"/>
                  <a:pt x="2202021" y="2438993"/>
                  <a:pt x="1540863" y="2438993"/>
                </a:cubicBezTo>
                <a:cubicBezTo>
                  <a:pt x="785254" y="2438993"/>
                  <a:pt x="172711" y="2072625"/>
                  <a:pt x="172711" y="1620688"/>
                </a:cubicBezTo>
                <a:cubicBezTo>
                  <a:pt x="172711" y="1507704"/>
                  <a:pt x="210995" y="1400068"/>
                  <a:pt x="280227" y="1302167"/>
                </a:cubicBezTo>
                <a:lnTo>
                  <a:pt x="302765" y="1277332"/>
                </a:lnTo>
                <a:lnTo>
                  <a:pt x="205970" y="1210530"/>
                </a:lnTo>
                <a:cubicBezTo>
                  <a:pt x="73341" y="1106282"/>
                  <a:pt x="0" y="991668"/>
                  <a:pt x="0" y="871358"/>
                </a:cubicBezTo>
                <a:cubicBezTo>
                  <a:pt x="0" y="390120"/>
                  <a:pt x="1173454" y="0"/>
                  <a:pt x="2620983" y="0"/>
                </a:cubicBezTo>
                <a:close/>
              </a:path>
            </a:pathLst>
          </a:custGeom>
          <a:solidFill>
            <a:srgbClr val="FFC000">
              <a:alpha val="27843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287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21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47" y="606788"/>
            <a:ext cx="5506938" cy="4555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23750" b="13250"/>
          <a:stretch/>
        </p:blipFill>
        <p:spPr>
          <a:xfrm>
            <a:off x="7918875" y="1268760"/>
            <a:ext cx="769771" cy="1247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028950" y="1268760"/>
            <a:ext cx="773399" cy="12470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4187113" y="2722871"/>
            <a:ext cx="1863581" cy="1232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493400" y="3112457"/>
            <a:ext cx="1720212" cy="1492275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1951016" y="466378"/>
            <a:ext cx="5241966" cy="2438993"/>
          </a:xfrm>
          <a:custGeom>
            <a:avLst/>
            <a:gdLst>
              <a:gd name="connsiteX0" fmla="*/ 2620983 w 5241966"/>
              <a:gd name="connsiteY0" fmla="*/ 0 h 2438993"/>
              <a:gd name="connsiteX1" fmla="*/ 5241966 w 5241966"/>
              <a:gd name="connsiteY1" fmla="*/ 871358 h 2438993"/>
              <a:gd name="connsiteX2" fmla="*/ 3149203 w 5241966"/>
              <a:gd name="connsiteY2" fmla="*/ 1725013 h 2438993"/>
              <a:gd name="connsiteX3" fmla="*/ 2889208 w 5241966"/>
              <a:gd name="connsiteY3" fmla="*/ 1738205 h 2438993"/>
              <a:gd name="connsiteX4" fmla="*/ 2881219 w 5241966"/>
              <a:gd name="connsiteY4" fmla="*/ 1785605 h 2438993"/>
              <a:gd name="connsiteX5" fmla="*/ 1540863 w 5241966"/>
              <a:gd name="connsiteY5" fmla="*/ 2438993 h 2438993"/>
              <a:gd name="connsiteX6" fmla="*/ 172711 w 5241966"/>
              <a:gd name="connsiteY6" fmla="*/ 1620688 h 2438993"/>
              <a:gd name="connsiteX7" fmla="*/ 280227 w 5241966"/>
              <a:gd name="connsiteY7" fmla="*/ 1302167 h 2438993"/>
              <a:gd name="connsiteX8" fmla="*/ 302765 w 5241966"/>
              <a:gd name="connsiteY8" fmla="*/ 1277332 h 2438993"/>
              <a:gd name="connsiteX9" fmla="*/ 205970 w 5241966"/>
              <a:gd name="connsiteY9" fmla="*/ 1210530 h 2438993"/>
              <a:gd name="connsiteX10" fmla="*/ 0 w 5241966"/>
              <a:gd name="connsiteY10" fmla="*/ 871358 h 2438993"/>
              <a:gd name="connsiteX11" fmla="*/ 2620983 w 5241966"/>
              <a:gd name="connsiteY11" fmla="*/ 0 h 243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1966" h="2438993">
                <a:moveTo>
                  <a:pt x="2620983" y="0"/>
                </a:moveTo>
                <a:cubicBezTo>
                  <a:pt x="4068512" y="0"/>
                  <a:pt x="5241966" y="390120"/>
                  <a:pt x="5241966" y="871358"/>
                </a:cubicBezTo>
                <a:cubicBezTo>
                  <a:pt x="5241966" y="1292441"/>
                  <a:pt x="4343541" y="1643762"/>
                  <a:pt x="3149203" y="1725013"/>
                </a:cubicBezTo>
                <a:lnTo>
                  <a:pt x="2889208" y="1738205"/>
                </a:lnTo>
                <a:lnTo>
                  <a:pt x="2881219" y="1785605"/>
                </a:lnTo>
                <a:cubicBezTo>
                  <a:pt x="2753644" y="2158493"/>
                  <a:pt x="2202021" y="2438993"/>
                  <a:pt x="1540863" y="2438993"/>
                </a:cubicBezTo>
                <a:cubicBezTo>
                  <a:pt x="785254" y="2438993"/>
                  <a:pt x="172711" y="2072625"/>
                  <a:pt x="172711" y="1620688"/>
                </a:cubicBezTo>
                <a:cubicBezTo>
                  <a:pt x="172711" y="1507704"/>
                  <a:pt x="210995" y="1400068"/>
                  <a:pt x="280227" y="1302167"/>
                </a:cubicBezTo>
                <a:lnTo>
                  <a:pt x="302765" y="1277332"/>
                </a:lnTo>
                <a:lnTo>
                  <a:pt x="205970" y="1210530"/>
                </a:lnTo>
                <a:cubicBezTo>
                  <a:pt x="73341" y="1106282"/>
                  <a:pt x="0" y="991668"/>
                  <a:pt x="0" y="871358"/>
                </a:cubicBezTo>
                <a:cubicBezTo>
                  <a:pt x="0" y="390120"/>
                  <a:pt x="1173454" y="0"/>
                  <a:pt x="2620983" y="0"/>
                </a:cubicBezTo>
                <a:close/>
              </a:path>
            </a:pathLst>
          </a:custGeom>
          <a:solidFill>
            <a:srgbClr val="FFC000">
              <a:alpha val="27843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90631" y="2306252"/>
            <a:ext cx="4608512" cy="2358307"/>
          </a:xfrm>
          <a:prstGeom prst="ellipse">
            <a:avLst/>
          </a:prstGeom>
          <a:solidFill>
            <a:schemeClr val="accent1">
              <a:alpha val="18824"/>
            </a:schemeClr>
          </a:solidFill>
          <a:ln w="38100">
            <a:solidFill>
              <a:srgbClr val="4A7EB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2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22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47" y="606788"/>
            <a:ext cx="5506938" cy="4555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23750" b="13250"/>
          <a:stretch/>
        </p:blipFill>
        <p:spPr>
          <a:xfrm>
            <a:off x="7918875" y="1268760"/>
            <a:ext cx="769771" cy="1247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028950" y="1268760"/>
            <a:ext cx="773399" cy="12470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4187113" y="2722871"/>
            <a:ext cx="1863581" cy="1232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493400" y="3112457"/>
            <a:ext cx="1720212" cy="1492275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1951016" y="466378"/>
            <a:ext cx="5241966" cy="2438993"/>
          </a:xfrm>
          <a:custGeom>
            <a:avLst/>
            <a:gdLst>
              <a:gd name="connsiteX0" fmla="*/ 2620983 w 5241966"/>
              <a:gd name="connsiteY0" fmla="*/ 0 h 2438993"/>
              <a:gd name="connsiteX1" fmla="*/ 5241966 w 5241966"/>
              <a:gd name="connsiteY1" fmla="*/ 871358 h 2438993"/>
              <a:gd name="connsiteX2" fmla="*/ 3149203 w 5241966"/>
              <a:gd name="connsiteY2" fmla="*/ 1725013 h 2438993"/>
              <a:gd name="connsiteX3" fmla="*/ 2889208 w 5241966"/>
              <a:gd name="connsiteY3" fmla="*/ 1738205 h 2438993"/>
              <a:gd name="connsiteX4" fmla="*/ 2881219 w 5241966"/>
              <a:gd name="connsiteY4" fmla="*/ 1785605 h 2438993"/>
              <a:gd name="connsiteX5" fmla="*/ 1540863 w 5241966"/>
              <a:gd name="connsiteY5" fmla="*/ 2438993 h 2438993"/>
              <a:gd name="connsiteX6" fmla="*/ 172711 w 5241966"/>
              <a:gd name="connsiteY6" fmla="*/ 1620688 h 2438993"/>
              <a:gd name="connsiteX7" fmla="*/ 280227 w 5241966"/>
              <a:gd name="connsiteY7" fmla="*/ 1302167 h 2438993"/>
              <a:gd name="connsiteX8" fmla="*/ 302765 w 5241966"/>
              <a:gd name="connsiteY8" fmla="*/ 1277332 h 2438993"/>
              <a:gd name="connsiteX9" fmla="*/ 205970 w 5241966"/>
              <a:gd name="connsiteY9" fmla="*/ 1210530 h 2438993"/>
              <a:gd name="connsiteX10" fmla="*/ 0 w 5241966"/>
              <a:gd name="connsiteY10" fmla="*/ 871358 h 2438993"/>
              <a:gd name="connsiteX11" fmla="*/ 2620983 w 5241966"/>
              <a:gd name="connsiteY11" fmla="*/ 0 h 243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1966" h="2438993">
                <a:moveTo>
                  <a:pt x="2620983" y="0"/>
                </a:moveTo>
                <a:cubicBezTo>
                  <a:pt x="4068512" y="0"/>
                  <a:pt x="5241966" y="390120"/>
                  <a:pt x="5241966" y="871358"/>
                </a:cubicBezTo>
                <a:cubicBezTo>
                  <a:pt x="5241966" y="1292441"/>
                  <a:pt x="4343541" y="1643762"/>
                  <a:pt x="3149203" y="1725013"/>
                </a:cubicBezTo>
                <a:lnTo>
                  <a:pt x="2889208" y="1738205"/>
                </a:lnTo>
                <a:lnTo>
                  <a:pt x="2881219" y="1785605"/>
                </a:lnTo>
                <a:cubicBezTo>
                  <a:pt x="2753644" y="2158493"/>
                  <a:pt x="2202021" y="2438993"/>
                  <a:pt x="1540863" y="2438993"/>
                </a:cubicBezTo>
                <a:cubicBezTo>
                  <a:pt x="785254" y="2438993"/>
                  <a:pt x="172711" y="2072625"/>
                  <a:pt x="172711" y="1620688"/>
                </a:cubicBezTo>
                <a:cubicBezTo>
                  <a:pt x="172711" y="1507704"/>
                  <a:pt x="210995" y="1400068"/>
                  <a:pt x="280227" y="1302167"/>
                </a:cubicBezTo>
                <a:lnTo>
                  <a:pt x="302765" y="1277332"/>
                </a:lnTo>
                <a:lnTo>
                  <a:pt x="205970" y="1210530"/>
                </a:lnTo>
                <a:cubicBezTo>
                  <a:pt x="73341" y="1106282"/>
                  <a:pt x="0" y="991668"/>
                  <a:pt x="0" y="871358"/>
                </a:cubicBezTo>
                <a:cubicBezTo>
                  <a:pt x="0" y="390120"/>
                  <a:pt x="1173454" y="0"/>
                  <a:pt x="2620983" y="0"/>
                </a:cubicBezTo>
                <a:close/>
              </a:path>
            </a:pathLst>
          </a:custGeom>
          <a:solidFill>
            <a:srgbClr val="FFC000">
              <a:alpha val="27843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90631" y="2306252"/>
            <a:ext cx="4608512" cy="2358307"/>
          </a:xfrm>
          <a:prstGeom prst="ellipse">
            <a:avLst/>
          </a:prstGeom>
          <a:solidFill>
            <a:schemeClr val="accent1">
              <a:alpha val="18824"/>
            </a:schemeClr>
          </a:solidFill>
          <a:ln w="38100">
            <a:solidFill>
              <a:srgbClr val="4A7EB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11760" y="2905371"/>
            <a:ext cx="4801852" cy="2899893"/>
          </a:xfrm>
          <a:prstGeom prst="ellipse">
            <a:avLst/>
          </a:prstGeom>
          <a:solidFill>
            <a:srgbClr val="FF0000">
              <a:alpha val="18824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8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23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47" y="606788"/>
            <a:ext cx="5506938" cy="4555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23750" b="13250"/>
          <a:stretch/>
        </p:blipFill>
        <p:spPr>
          <a:xfrm>
            <a:off x="7918875" y="1268760"/>
            <a:ext cx="769771" cy="1247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028950" y="1268760"/>
            <a:ext cx="773399" cy="12470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4187113" y="2722871"/>
            <a:ext cx="1863581" cy="1232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493400" y="3112457"/>
            <a:ext cx="1720212" cy="1492275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1951016" y="466378"/>
            <a:ext cx="5241966" cy="2438993"/>
          </a:xfrm>
          <a:custGeom>
            <a:avLst/>
            <a:gdLst>
              <a:gd name="connsiteX0" fmla="*/ 2620983 w 5241966"/>
              <a:gd name="connsiteY0" fmla="*/ 0 h 2438993"/>
              <a:gd name="connsiteX1" fmla="*/ 5241966 w 5241966"/>
              <a:gd name="connsiteY1" fmla="*/ 871358 h 2438993"/>
              <a:gd name="connsiteX2" fmla="*/ 3149203 w 5241966"/>
              <a:gd name="connsiteY2" fmla="*/ 1725013 h 2438993"/>
              <a:gd name="connsiteX3" fmla="*/ 2889208 w 5241966"/>
              <a:gd name="connsiteY3" fmla="*/ 1738205 h 2438993"/>
              <a:gd name="connsiteX4" fmla="*/ 2881219 w 5241966"/>
              <a:gd name="connsiteY4" fmla="*/ 1785605 h 2438993"/>
              <a:gd name="connsiteX5" fmla="*/ 1540863 w 5241966"/>
              <a:gd name="connsiteY5" fmla="*/ 2438993 h 2438993"/>
              <a:gd name="connsiteX6" fmla="*/ 172711 w 5241966"/>
              <a:gd name="connsiteY6" fmla="*/ 1620688 h 2438993"/>
              <a:gd name="connsiteX7" fmla="*/ 280227 w 5241966"/>
              <a:gd name="connsiteY7" fmla="*/ 1302167 h 2438993"/>
              <a:gd name="connsiteX8" fmla="*/ 302765 w 5241966"/>
              <a:gd name="connsiteY8" fmla="*/ 1277332 h 2438993"/>
              <a:gd name="connsiteX9" fmla="*/ 205970 w 5241966"/>
              <a:gd name="connsiteY9" fmla="*/ 1210530 h 2438993"/>
              <a:gd name="connsiteX10" fmla="*/ 0 w 5241966"/>
              <a:gd name="connsiteY10" fmla="*/ 871358 h 2438993"/>
              <a:gd name="connsiteX11" fmla="*/ 2620983 w 5241966"/>
              <a:gd name="connsiteY11" fmla="*/ 0 h 243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1966" h="2438993">
                <a:moveTo>
                  <a:pt x="2620983" y="0"/>
                </a:moveTo>
                <a:cubicBezTo>
                  <a:pt x="4068512" y="0"/>
                  <a:pt x="5241966" y="390120"/>
                  <a:pt x="5241966" y="871358"/>
                </a:cubicBezTo>
                <a:cubicBezTo>
                  <a:pt x="5241966" y="1292441"/>
                  <a:pt x="4343541" y="1643762"/>
                  <a:pt x="3149203" y="1725013"/>
                </a:cubicBezTo>
                <a:lnTo>
                  <a:pt x="2889208" y="1738205"/>
                </a:lnTo>
                <a:lnTo>
                  <a:pt x="2881219" y="1785605"/>
                </a:lnTo>
                <a:cubicBezTo>
                  <a:pt x="2753644" y="2158493"/>
                  <a:pt x="2202021" y="2438993"/>
                  <a:pt x="1540863" y="2438993"/>
                </a:cubicBezTo>
                <a:cubicBezTo>
                  <a:pt x="785254" y="2438993"/>
                  <a:pt x="172711" y="2072625"/>
                  <a:pt x="172711" y="1620688"/>
                </a:cubicBezTo>
                <a:cubicBezTo>
                  <a:pt x="172711" y="1507704"/>
                  <a:pt x="210995" y="1400068"/>
                  <a:pt x="280227" y="1302167"/>
                </a:cubicBezTo>
                <a:lnTo>
                  <a:pt x="302765" y="1277332"/>
                </a:lnTo>
                <a:lnTo>
                  <a:pt x="205970" y="1210530"/>
                </a:lnTo>
                <a:cubicBezTo>
                  <a:pt x="73341" y="1106282"/>
                  <a:pt x="0" y="991668"/>
                  <a:pt x="0" y="871358"/>
                </a:cubicBezTo>
                <a:cubicBezTo>
                  <a:pt x="0" y="390120"/>
                  <a:pt x="1173454" y="0"/>
                  <a:pt x="2620983" y="0"/>
                </a:cubicBezTo>
                <a:close/>
              </a:path>
            </a:pathLst>
          </a:custGeom>
          <a:solidFill>
            <a:srgbClr val="FFC000">
              <a:alpha val="27843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90631" y="2306252"/>
            <a:ext cx="4608512" cy="2358307"/>
          </a:xfrm>
          <a:prstGeom prst="ellipse">
            <a:avLst/>
          </a:prstGeom>
          <a:solidFill>
            <a:schemeClr val="accent1">
              <a:alpha val="18824"/>
            </a:schemeClr>
          </a:solidFill>
          <a:ln w="38100">
            <a:solidFill>
              <a:srgbClr val="4A7EB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11760" y="2905371"/>
            <a:ext cx="4801852" cy="2899893"/>
          </a:xfrm>
          <a:prstGeom prst="ellipse">
            <a:avLst/>
          </a:prstGeom>
          <a:solidFill>
            <a:srgbClr val="FF0000">
              <a:alpha val="18824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179511" y="1685874"/>
            <a:ext cx="2462655" cy="1115954"/>
          </a:xfrm>
          <a:prstGeom prst="wedgeRectCallout">
            <a:avLst>
              <a:gd name="adj1" fmla="val 75414"/>
              <a:gd name="adj2" fmla="val -458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Сбор требований и «</a:t>
            </a:r>
            <a:r>
              <a:rPr lang="ru-RU" dirty="0" err="1" smtClean="0"/>
              <a:t>хотелок</a:t>
            </a:r>
            <a:r>
              <a:rPr lang="ru-RU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Анализ требований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Постановка задач</a:t>
            </a:r>
          </a:p>
        </p:txBody>
      </p:sp>
    </p:spTree>
    <p:extLst>
      <p:ext uri="{BB962C8B-B14F-4D97-AF65-F5344CB8AC3E}">
        <p14:creationId xmlns:p14="http://schemas.microsoft.com/office/powerpoint/2010/main" val="15190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47" y="606788"/>
            <a:ext cx="5506938" cy="4555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23750" b="13250"/>
          <a:stretch/>
        </p:blipFill>
        <p:spPr>
          <a:xfrm>
            <a:off x="7918875" y="1268760"/>
            <a:ext cx="769771" cy="1247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028950" y="1268760"/>
            <a:ext cx="773399" cy="12470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4187113" y="2722871"/>
            <a:ext cx="1863581" cy="1232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493400" y="3112457"/>
            <a:ext cx="1720212" cy="1492275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1951016" y="466378"/>
            <a:ext cx="5241966" cy="2438993"/>
          </a:xfrm>
          <a:custGeom>
            <a:avLst/>
            <a:gdLst>
              <a:gd name="connsiteX0" fmla="*/ 2620983 w 5241966"/>
              <a:gd name="connsiteY0" fmla="*/ 0 h 2438993"/>
              <a:gd name="connsiteX1" fmla="*/ 5241966 w 5241966"/>
              <a:gd name="connsiteY1" fmla="*/ 871358 h 2438993"/>
              <a:gd name="connsiteX2" fmla="*/ 3149203 w 5241966"/>
              <a:gd name="connsiteY2" fmla="*/ 1725013 h 2438993"/>
              <a:gd name="connsiteX3" fmla="*/ 2889208 w 5241966"/>
              <a:gd name="connsiteY3" fmla="*/ 1738205 h 2438993"/>
              <a:gd name="connsiteX4" fmla="*/ 2881219 w 5241966"/>
              <a:gd name="connsiteY4" fmla="*/ 1785605 h 2438993"/>
              <a:gd name="connsiteX5" fmla="*/ 1540863 w 5241966"/>
              <a:gd name="connsiteY5" fmla="*/ 2438993 h 2438993"/>
              <a:gd name="connsiteX6" fmla="*/ 172711 w 5241966"/>
              <a:gd name="connsiteY6" fmla="*/ 1620688 h 2438993"/>
              <a:gd name="connsiteX7" fmla="*/ 280227 w 5241966"/>
              <a:gd name="connsiteY7" fmla="*/ 1302167 h 2438993"/>
              <a:gd name="connsiteX8" fmla="*/ 302765 w 5241966"/>
              <a:gd name="connsiteY8" fmla="*/ 1277332 h 2438993"/>
              <a:gd name="connsiteX9" fmla="*/ 205970 w 5241966"/>
              <a:gd name="connsiteY9" fmla="*/ 1210530 h 2438993"/>
              <a:gd name="connsiteX10" fmla="*/ 0 w 5241966"/>
              <a:gd name="connsiteY10" fmla="*/ 871358 h 2438993"/>
              <a:gd name="connsiteX11" fmla="*/ 2620983 w 5241966"/>
              <a:gd name="connsiteY11" fmla="*/ 0 h 243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1966" h="2438993">
                <a:moveTo>
                  <a:pt x="2620983" y="0"/>
                </a:moveTo>
                <a:cubicBezTo>
                  <a:pt x="4068512" y="0"/>
                  <a:pt x="5241966" y="390120"/>
                  <a:pt x="5241966" y="871358"/>
                </a:cubicBezTo>
                <a:cubicBezTo>
                  <a:pt x="5241966" y="1292441"/>
                  <a:pt x="4343541" y="1643762"/>
                  <a:pt x="3149203" y="1725013"/>
                </a:cubicBezTo>
                <a:lnTo>
                  <a:pt x="2889208" y="1738205"/>
                </a:lnTo>
                <a:lnTo>
                  <a:pt x="2881219" y="1785605"/>
                </a:lnTo>
                <a:cubicBezTo>
                  <a:pt x="2753644" y="2158493"/>
                  <a:pt x="2202021" y="2438993"/>
                  <a:pt x="1540863" y="2438993"/>
                </a:cubicBezTo>
                <a:cubicBezTo>
                  <a:pt x="785254" y="2438993"/>
                  <a:pt x="172711" y="2072625"/>
                  <a:pt x="172711" y="1620688"/>
                </a:cubicBezTo>
                <a:cubicBezTo>
                  <a:pt x="172711" y="1507704"/>
                  <a:pt x="210995" y="1400068"/>
                  <a:pt x="280227" y="1302167"/>
                </a:cubicBezTo>
                <a:lnTo>
                  <a:pt x="302765" y="1277332"/>
                </a:lnTo>
                <a:lnTo>
                  <a:pt x="205970" y="1210530"/>
                </a:lnTo>
                <a:cubicBezTo>
                  <a:pt x="73341" y="1106282"/>
                  <a:pt x="0" y="991668"/>
                  <a:pt x="0" y="871358"/>
                </a:cubicBezTo>
                <a:cubicBezTo>
                  <a:pt x="0" y="390120"/>
                  <a:pt x="1173454" y="0"/>
                  <a:pt x="2620983" y="0"/>
                </a:cubicBezTo>
                <a:close/>
              </a:path>
            </a:pathLst>
          </a:custGeom>
          <a:solidFill>
            <a:srgbClr val="FFC000">
              <a:alpha val="27843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90631" y="2306252"/>
            <a:ext cx="4608512" cy="2358307"/>
          </a:xfrm>
          <a:prstGeom prst="ellipse">
            <a:avLst/>
          </a:prstGeom>
          <a:solidFill>
            <a:schemeClr val="accent1">
              <a:alpha val="18824"/>
            </a:schemeClr>
          </a:solidFill>
          <a:ln w="38100">
            <a:solidFill>
              <a:srgbClr val="4A7EB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11760" y="2905371"/>
            <a:ext cx="4801852" cy="2899893"/>
          </a:xfrm>
          <a:prstGeom prst="ellipse">
            <a:avLst/>
          </a:prstGeom>
          <a:solidFill>
            <a:srgbClr val="FF0000">
              <a:alpha val="18824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3" name="Прямоугольная выноска 22"/>
          <p:cNvSpPr/>
          <p:nvPr/>
        </p:nvSpPr>
        <p:spPr>
          <a:xfrm>
            <a:off x="179511" y="1685874"/>
            <a:ext cx="2462655" cy="1115954"/>
          </a:xfrm>
          <a:prstGeom prst="wedgeRectCallout">
            <a:avLst>
              <a:gd name="adj1" fmla="val 75414"/>
              <a:gd name="adj2" fmla="val -4588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Сбор требований и «</a:t>
            </a:r>
            <a:r>
              <a:rPr lang="ru-RU" dirty="0" err="1" smtClean="0"/>
              <a:t>хотелок</a:t>
            </a:r>
            <a:r>
              <a:rPr lang="ru-RU" dirty="0" smtClean="0"/>
              <a:t>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Анализ требований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Постановка задач</a:t>
            </a:r>
          </a:p>
        </p:txBody>
      </p:sp>
      <p:sp>
        <p:nvSpPr>
          <p:cNvPr id="24" name="Прямоугольная выноска 23"/>
          <p:cNvSpPr/>
          <p:nvPr/>
        </p:nvSpPr>
        <p:spPr>
          <a:xfrm>
            <a:off x="5841105" y="4147723"/>
            <a:ext cx="3051375" cy="1554327"/>
          </a:xfrm>
          <a:prstGeom prst="wedgeRectCallout">
            <a:avLst>
              <a:gd name="adj1" fmla="val -67133"/>
              <a:gd name="adj2" fmla="val -835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по задачам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Эксплуатация и сопровождение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Технологическое развитие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Стабильность!</a:t>
            </a:r>
          </a:p>
        </p:txBody>
      </p:sp>
    </p:spTree>
    <p:extLst>
      <p:ext uri="{BB962C8B-B14F-4D97-AF65-F5344CB8AC3E}">
        <p14:creationId xmlns:p14="http://schemas.microsoft.com/office/powerpoint/2010/main" val="38569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25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1647" y="606788"/>
            <a:ext cx="5506938" cy="4555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23750" b="13250"/>
          <a:stretch/>
        </p:blipFill>
        <p:spPr>
          <a:xfrm>
            <a:off x="7918875" y="1268760"/>
            <a:ext cx="769771" cy="1247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028950" y="1268760"/>
            <a:ext cx="773399" cy="12470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4187113" y="2722871"/>
            <a:ext cx="1863581" cy="1232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493400" y="3112457"/>
            <a:ext cx="1720212" cy="1492275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1095197" y="188640"/>
            <a:ext cx="6953605" cy="3461778"/>
          </a:xfrm>
          <a:custGeom>
            <a:avLst/>
            <a:gdLst>
              <a:gd name="connsiteX0" fmla="*/ 2620983 w 5241966"/>
              <a:gd name="connsiteY0" fmla="*/ 0 h 2438993"/>
              <a:gd name="connsiteX1" fmla="*/ 5241966 w 5241966"/>
              <a:gd name="connsiteY1" fmla="*/ 871358 h 2438993"/>
              <a:gd name="connsiteX2" fmla="*/ 3149203 w 5241966"/>
              <a:gd name="connsiteY2" fmla="*/ 1725013 h 2438993"/>
              <a:gd name="connsiteX3" fmla="*/ 2889208 w 5241966"/>
              <a:gd name="connsiteY3" fmla="*/ 1738205 h 2438993"/>
              <a:gd name="connsiteX4" fmla="*/ 2881219 w 5241966"/>
              <a:gd name="connsiteY4" fmla="*/ 1785605 h 2438993"/>
              <a:gd name="connsiteX5" fmla="*/ 1540863 w 5241966"/>
              <a:gd name="connsiteY5" fmla="*/ 2438993 h 2438993"/>
              <a:gd name="connsiteX6" fmla="*/ 172711 w 5241966"/>
              <a:gd name="connsiteY6" fmla="*/ 1620688 h 2438993"/>
              <a:gd name="connsiteX7" fmla="*/ 280227 w 5241966"/>
              <a:gd name="connsiteY7" fmla="*/ 1302167 h 2438993"/>
              <a:gd name="connsiteX8" fmla="*/ 302765 w 5241966"/>
              <a:gd name="connsiteY8" fmla="*/ 1277332 h 2438993"/>
              <a:gd name="connsiteX9" fmla="*/ 205970 w 5241966"/>
              <a:gd name="connsiteY9" fmla="*/ 1210530 h 2438993"/>
              <a:gd name="connsiteX10" fmla="*/ 0 w 5241966"/>
              <a:gd name="connsiteY10" fmla="*/ 871358 h 2438993"/>
              <a:gd name="connsiteX11" fmla="*/ 2620983 w 5241966"/>
              <a:gd name="connsiteY11" fmla="*/ 0 h 243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1966" h="2438993">
                <a:moveTo>
                  <a:pt x="2620983" y="0"/>
                </a:moveTo>
                <a:cubicBezTo>
                  <a:pt x="4068512" y="0"/>
                  <a:pt x="5241966" y="390120"/>
                  <a:pt x="5241966" y="871358"/>
                </a:cubicBezTo>
                <a:cubicBezTo>
                  <a:pt x="5241966" y="1292441"/>
                  <a:pt x="4343541" y="1643762"/>
                  <a:pt x="3149203" y="1725013"/>
                </a:cubicBezTo>
                <a:lnTo>
                  <a:pt x="2889208" y="1738205"/>
                </a:lnTo>
                <a:lnTo>
                  <a:pt x="2881219" y="1785605"/>
                </a:lnTo>
                <a:cubicBezTo>
                  <a:pt x="2753644" y="2158493"/>
                  <a:pt x="2202021" y="2438993"/>
                  <a:pt x="1540863" y="2438993"/>
                </a:cubicBezTo>
                <a:cubicBezTo>
                  <a:pt x="785254" y="2438993"/>
                  <a:pt x="172711" y="2072625"/>
                  <a:pt x="172711" y="1620688"/>
                </a:cubicBezTo>
                <a:cubicBezTo>
                  <a:pt x="172711" y="1507704"/>
                  <a:pt x="210995" y="1400068"/>
                  <a:pt x="280227" y="1302167"/>
                </a:cubicBezTo>
                <a:lnTo>
                  <a:pt x="302765" y="1277332"/>
                </a:lnTo>
                <a:lnTo>
                  <a:pt x="205970" y="1210530"/>
                </a:lnTo>
                <a:cubicBezTo>
                  <a:pt x="73341" y="1106282"/>
                  <a:pt x="0" y="991668"/>
                  <a:pt x="0" y="871358"/>
                </a:cubicBezTo>
                <a:cubicBezTo>
                  <a:pt x="0" y="390120"/>
                  <a:pt x="1173454" y="0"/>
                  <a:pt x="2620983" y="0"/>
                </a:cubicBezTo>
                <a:close/>
              </a:path>
            </a:pathLst>
          </a:custGeom>
          <a:solidFill>
            <a:srgbClr val="FFC000">
              <a:alpha val="27843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531356" y="1628800"/>
            <a:ext cx="6334012" cy="3035759"/>
          </a:xfrm>
          <a:prstGeom prst="ellipse">
            <a:avLst/>
          </a:prstGeom>
          <a:solidFill>
            <a:schemeClr val="accent1">
              <a:alpha val="18824"/>
            </a:schemeClr>
          </a:solidFill>
          <a:ln w="38100">
            <a:solidFill>
              <a:srgbClr val="4A7EB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1531355" y="2905371"/>
            <a:ext cx="6208997" cy="2899893"/>
          </a:xfrm>
          <a:prstGeom prst="ellipse">
            <a:avLst/>
          </a:prstGeom>
          <a:solidFill>
            <a:srgbClr val="FF0000">
              <a:alpha val="18824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8878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26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47" y="606788"/>
            <a:ext cx="5506938" cy="4555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23750" b="13250"/>
          <a:stretch/>
        </p:blipFill>
        <p:spPr>
          <a:xfrm>
            <a:off x="7918875" y="1268760"/>
            <a:ext cx="769771" cy="1247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028950" y="1268760"/>
            <a:ext cx="773399" cy="12470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4187113" y="2722871"/>
            <a:ext cx="1863581" cy="1232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493928" y="2806215"/>
            <a:ext cx="1720212" cy="1492275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1531357" y="476672"/>
            <a:ext cx="5776948" cy="2549930"/>
          </a:xfrm>
          <a:custGeom>
            <a:avLst/>
            <a:gdLst>
              <a:gd name="connsiteX0" fmla="*/ 2620983 w 5241966"/>
              <a:gd name="connsiteY0" fmla="*/ 0 h 2438993"/>
              <a:gd name="connsiteX1" fmla="*/ 5241966 w 5241966"/>
              <a:gd name="connsiteY1" fmla="*/ 871358 h 2438993"/>
              <a:gd name="connsiteX2" fmla="*/ 3149203 w 5241966"/>
              <a:gd name="connsiteY2" fmla="*/ 1725013 h 2438993"/>
              <a:gd name="connsiteX3" fmla="*/ 2889208 w 5241966"/>
              <a:gd name="connsiteY3" fmla="*/ 1738205 h 2438993"/>
              <a:gd name="connsiteX4" fmla="*/ 2881219 w 5241966"/>
              <a:gd name="connsiteY4" fmla="*/ 1785605 h 2438993"/>
              <a:gd name="connsiteX5" fmla="*/ 1540863 w 5241966"/>
              <a:gd name="connsiteY5" fmla="*/ 2438993 h 2438993"/>
              <a:gd name="connsiteX6" fmla="*/ 172711 w 5241966"/>
              <a:gd name="connsiteY6" fmla="*/ 1620688 h 2438993"/>
              <a:gd name="connsiteX7" fmla="*/ 280227 w 5241966"/>
              <a:gd name="connsiteY7" fmla="*/ 1302167 h 2438993"/>
              <a:gd name="connsiteX8" fmla="*/ 302765 w 5241966"/>
              <a:gd name="connsiteY8" fmla="*/ 1277332 h 2438993"/>
              <a:gd name="connsiteX9" fmla="*/ 205970 w 5241966"/>
              <a:gd name="connsiteY9" fmla="*/ 1210530 h 2438993"/>
              <a:gd name="connsiteX10" fmla="*/ 0 w 5241966"/>
              <a:gd name="connsiteY10" fmla="*/ 871358 h 2438993"/>
              <a:gd name="connsiteX11" fmla="*/ 2620983 w 5241966"/>
              <a:gd name="connsiteY11" fmla="*/ 0 h 243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1966" h="2438993">
                <a:moveTo>
                  <a:pt x="2620983" y="0"/>
                </a:moveTo>
                <a:cubicBezTo>
                  <a:pt x="4068512" y="0"/>
                  <a:pt x="5241966" y="390120"/>
                  <a:pt x="5241966" y="871358"/>
                </a:cubicBezTo>
                <a:cubicBezTo>
                  <a:pt x="5241966" y="1292441"/>
                  <a:pt x="4343541" y="1643762"/>
                  <a:pt x="3149203" y="1725013"/>
                </a:cubicBezTo>
                <a:lnTo>
                  <a:pt x="2889208" y="1738205"/>
                </a:lnTo>
                <a:lnTo>
                  <a:pt x="2881219" y="1785605"/>
                </a:lnTo>
                <a:cubicBezTo>
                  <a:pt x="2753644" y="2158493"/>
                  <a:pt x="2202021" y="2438993"/>
                  <a:pt x="1540863" y="2438993"/>
                </a:cubicBezTo>
                <a:cubicBezTo>
                  <a:pt x="785254" y="2438993"/>
                  <a:pt x="172711" y="2072625"/>
                  <a:pt x="172711" y="1620688"/>
                </a:cubicBezTo>
                <a:cubicBezTo>
                  <a:pt x="172711" y="1507704"/>
                  <a:pt x="210995" y="1400068"/>
                  <a:pt x="280227" y="1302167"/>
                </a:cubicBezTo>
                <a:lnTo>
                  <a:pt x="302765" y="1277332"/>
                </a:lnTo>
                <a:lnTo>
                  <a:pt x="205970" y="1210530"/>
                </a:lnTo>
                <a:cubicBezTo>
                  <a:pt x="73341" y="1106282"/>
                  <a:pt x="0" y="991668"/>
                  <a:pt x="0" y="871358"/>
                </a:cubicBezTo>
                <a:cubicBezTo>
                  <a:pt x="0" y="390120"/>
                  <a:pt x="1173454" y="0"/>
                  <a:pt x="2620983" y="0"/>
                </a:cubicBezTo>
                <a:close/>
              </a:path>
            </a:pathLst>
          </a:custGeom>
          <a:solidFill>
            <a:srgbClr val="FFC000">
              <a:alpha val="27843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1763688" y="1916832"/>
            <a:ext cx="5869583" cy="2038781"/>
          </a:xfrm>
          <a:prstGeom prst="ellipse">
            <a:avLst/>
          </a:prstGeom>
          <a:solidFill>
            <a:schemeClr val="accent1">
              <a:alpha val="18824"/>
            </a:schemeClr>
          </a:solidFill>
          <a:ln w="38100">
            <a:solidFill>
              <a:srgbClr val="4A7EB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Умножение 1"/>
          <p:cNvSpPr/>
          <p:nvPr/>
        </p:nvSpPr>
        <p:spPr>
          <a:xfrm>
            <a:off x="2483768" y="4221088"/>
            <a:ext cx="4608512" cy="940776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26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27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71647" y="606788"/>
            <a:ext cx="5506938" cy="45550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23750" b="13250"/>
          <a:stretch/>
        </p:blipFill>
        <p:spPr>
          <a:xfrm>
            <a:off x="7918875" y="1268760"/>
            <a:ext cx="769771" cy="1247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028950" y="1268760"/>
            <a:ext cx="773399" cy="12470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4187113" y="2722871"/>
            <a:ext cx="1863581" cy="1232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493400" y="3112457"/>
            <a:ext cx="1720212" cy="1492275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1951016" y="466378"/>
            <a:ext cx="5241966" cy="2438993"/>
          </a:xfrm>
          <a:custGeom>
            <a:avLst/>
            <a:gdLst>
              <a:gd name="connsiteX0" fmla="*/ 2620983 w 5241966"/>
              <a:gd name="connsiteY0" fmla="*/ 0 h 2438993"/>
              <a:gd name="connsiteX1" fmla="*/ 5241966 w 5241966"/>
              <a:gd name="connsiteY1" fmla="*/ 871358 h 2438993"/>
              <a:gd name="connsiteX2" fmla="*/ 3149203 w 5241966"/>
              <a:gd name="connsiteY2" fmla="*/ 1725013 h 2438993"/>
              <a:gd name="connsiteX3" fmla="*/ 2889208 w 5241966"/>
              <a:gd name="connsiteY3" fmla="*/ 1738205 h 2438993"/>
              <a:gd name="connsiteX4" fmla="*/ 2881219 w 5241966"/>
              <a:gd name="connsiteY4" fmla="*/ 1785605 h 2438993"/>
              <a:gd name="connsiteX5" fmla="*/ 1540863 w 5241966"/>
              <a:gd name="connsiteY5" fmla="*/ 2438993 h 2438993"/>
              <a:gd name="connsiteX6" fmla="*/ 172711 w 5241966"/>
              <a:gd name="connsiteY6" fmla="*/ 1620688 h 2438993"/>
              <a:gd name="connsiteX7" fmla="*/ 280227 w 5241966"/>
              <a:gd name="connsiteY7" fmla="*/ 1302167 h 2438993"/>
              <a:gd name="connsiteX8" fmla="*/ 302765 w 5241966"/>
              <a:gd name="connsiteY8" fmla="*/ 1277332 h 2438993"/>
              <a:gd name="connsiteX9" fmla="*/ 205970 w 5241966"/>
              <a:gd name="connsiteY9" fmla="*/ 1210530 h 2438993"/>
              <a:gd name="connsiteX10" fmla="*/ 0 w 5241966"/>
              <a:gd name="connsiteY10" fmla="*/ 871358 h 2438993"/>
              <a:gd name="connsiteX11" fmla="*/ 2620983 w 5241966"/>
              <a:gd name="connsiteY11" fmla="*/ 0 h 243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1966" h="2438993">
                <a:moveTo>
                  <a:pt x="2620983" y="0"/>
                </a:moveTo>
                <a:cubicBezTo>
                  <a:pt x="4068512" y="0"/>
                  <a:pt x="5241966" y="390120"/>
                  <a:pt x="5241966" y="871358"/>
                </a:cubicBezTo>
                <a:cubicBezTo>
                  <a:pt x="5241966" y="1292441"/>
                  <a:pt x="4343541" y="1643762"/>
                  <a:pt x="3149203" y="1725013"/>
                </a:cubicBezTo>
                <a:lnTo>
                  <a:pt x="2889208" y="1738205"/>
                </a:lnTo>
                <a:lnTo>
                  <a:pt x="2881219" y="1785605"/>
                </a:lnTo>
                <a:cubicBezTo>
                  <a:pt x="2753644" y="2158493"/>
                  <a:pt x="2202021" y="2438993"/>
                  <a:pt x="1540863" y="2438993"/>
                </a:cubicBezTo>
                <a:cubicBezTo>
                  <a:pt x="785254" y="2438993"/>
                  <a:pt x="172711" y="2072625"/>
                  <a:pt x="172711" y="1620688"/>
                </a:cubicBezTo>
                <a:cubicBezTo>
                  <a:pt x="172711" y="1507704"/>
                  <a:pt x="210995" y="1400068"/>
                  <a:pt x="280227" y="1302167"/>
                </a:cubicBezTo>
                <a:lnTo>
                  <a:pt x="302765" y="1277332"/>
                </a:lnTo>
                <a:lnTo>
                  <a:pt x="205970" y="1210530"/>
                </a:lnTo>
                <a:cubicBezTo>
                  <a:pt x="73341" y="1106282"/>
                  <a:pt x="0" y="991668"/>
                  <a:pt x="0" y="871358"/>
                </a:cubicBezTo>
                <a:cubicBezTo>
                  <a:pt x="0" y="390120"/>
                  <a:pt x="1173454" y="0"/>
                  <a:pt x="2620983" y="0"/>
                </a:cubicBezTo>
                <a:close/>
              </a:path>
            </a:pathLst>
          </a:custGeom>
          <a:solidFill>
            <a:srgbClr val="FFC000">
              <a:alpha val="27843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90631" y="2306252"/>
            <a:ext cx="4608512" cy="2358307"/>
          </a:xfrm>
          <a:prstGeom prst="ellipse">
            <a:avLst/>
          </a:prstGeom>
          <a:solidFill>
            <a:schemeClr val="accent1">
              <a:alpha val="18824"/>
            </a:schemeClr>
          </a:solidFill>
          <a:ln w="38100">
            <a:solidFill>
              <a:srgbClr val="4A7EB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11760" y="2905371"/>
            <a:ext cx="4801852" cy="2899893"/>
          </a:xfrm>
          <a:prstGeom prst="ellipse">
            <a:avLst/>
          </a:prstGeom>
          <a:solidFill>
            <a:srgbClr val="FF0000">
              <a:alpha val="18824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323528" y="1916832"/>
            <a:ext cx="2252634" cy="648072"/>
          </a:xfrm>
          <a:prstGeom prst="wedgeRectCallout">
            <a:avLst>
              <a:gd name="adj1" fmla="val 46750"/>
              <a:gd name="adj2" fmla="val -133485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Предметная область</a:t>
            </a:r>
            <a:endParaRPr lang="ru-RU" dirty="0"/>
          </a:p>
        </p:txBody>
      </p:sp>
      <p:sp>
        <p:nvSpPr>
          <p:cNvPr id="15" name="Прямоугольная выноска 14"/>
          <p:cNvSpPr/>
          <p:nvPr/>
        </p:nvSpPr>
        <p:spPr>
          <a:xfrm>
            <a:off x="291413" y="2691170"/>
            <a:ext cx="2252634" cy="648072"/>
          </a:xfrm>
          <a:prstGeom prst="wedgeRectCallout">
            <a:avLst>
              <a:gd name="adj1" fmla="val 71007"/>
              <a:gd name="adj2" fmla="val -78424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Размер команды</a:t>
            </a:r>
            <a:endParaRPr lang="ru-RU" dirty="0"/>
          </a:p>
        </p:txBody>
      </p:sp>
      <p:sp>
        <p:nvSpPr>
          <p:cNvPr id="16" name="Прямоугольная выноска 15"/>
          <p:cNvSpPr/>
          <p:nvPr/>
        </p:nvSpPr>
        <p:spPr>
          <a:xfrm>
            <a:off x="291413" y="3475220"/>
            <a:ext cx="2252634" cy="648072"/>
          </a:xfrm>
          <a:prstGeom prst="wedgeRectCallout">
            <a:avLst>
              <a:gd name="adj1" fmla="val 61106"/>
              <a:gd name="adj2" fmla="val 112571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Применяемые технологии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2853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47" y="606788"/>
            <a:ext cx="5506938" cy="45550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28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23750" b="13250"/>
          <a:stretch/>
        </p:blipFill>
        <p:spPr>
          <a:xfrm>
            <a:off x="7918875" y="1268760"/>
            <a:ext cx="769771" cy="1247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028950" y="1268760"/>
            <a:ext cx="773399" cy="12470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4187113" y="2722871"/>
            <a:ext cx="1863581" cy="1232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493400" y="3112457"/>
            <a:ext cx="1720212" cy="149227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2530391" y="1087373"/>
            <a:ext cx="773399" cy="124702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2100389" y="653133"/>
            <a:ext cx="773399" cy="12470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2121895" y="1588142"/>
            <a:ext cx="773399" cy="124702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652354" y="759292"/>
            <a:ext cx="773399" cy="124702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5650761" y="578658"/>
            <a:ext cx="773399" cy="124702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6477750" y="653133"/>
            <a:ext cx="773399" cy="124702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156916" y="97409"/>
            <a:ext cx="773399" cy="124702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2473433" y="2680331"/>
            <a:ext cx="1863581" cy="12327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5754550" y="1861901"/>
            <a:ext cx="1863581" cy="123274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6825065" y="2393570"/>
            <a:ext cx="1863581" cy="12327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2259939" y="4167074"/>
            <a:ext cx="1720212" cy="14922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3985875" y="4398991"/>
            <a:ext cx="1720212" cy="149227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875571" y="4420697"/>
            <a:ext cx="1720212" cy="1492275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1951016" y="466378"/>
            <a:ext cx="5241966" cy="2438993"/>
          </a:xfrm>
          <a:custGeom>
            <a:avLst/>
            <a:gdLst>
              <a:gd name="connsiteX0" fmla="*/ 2620983 w 5241966"/>
              <a:gd name="connsiteY0" fmla="*/ 0 h 2438993"/>
              <a:gd name="connsiteX1" fmla="*/ 5241966 w 5241966"/>
              <a:gd name="connsiteY1" fmla="*/ 871358 h 2438993"/>
              <a:gd name="connsiteX2" fmla="*/ 3149203 w 5241966"/>
              <a:gd name="connsiteY2" fmla="*/ 1725013 h 2438993"/>
              <a:gd name="connsiteX3" fmla="*/ 2889208 w 5241966"/>
              <a:gd name="connsiteY3" fmla="*/ 1738205 h 2438993"/>
              <a:gd name="connsiteX4" fmla="*/ 2881219 w 5241966"/>
              <a:gd name="connsiteY4" fmla="*/ 1785605 h 2438993"/>
              <a:gd name="connsiteX5" fmla="*/ 1540863 w 5241966"/>
              <a:gd name="connsiteY5" fmla="*/ 2438993 h 2438993"/>
              <a:gd name="connsiteX6" fmla="*/ 172711 w 5241966"/>
              <a:gd name="connsiteY6" fmla="*/ 1620688 h 2438993"/>
              <a:gd name="connsiteX7" fmla="*/ 280227 w 5241966"/>
              <a:gd name="connsiteY7" fmla="*/ 1302167 h 2438993"/>
              <a:gd name="connsiteX8" fmla="*/ 302765 w 5241966"/>
              <a:gd name="connsiteY8" fmla="*/ 1277332 h 2438993"/>
              <a:gd name="connsiteX9" fmla="*/ 205970 w 5241966"/>
              <a:gd name="connsiteY9" fmla="*/ 1210530 h 2438993"/>
              <a:gd name="connsiteX10" fmla="*/ 0 w 5241966"/>
              <a:gd name="connsiteY10" fmla="*/ 871358 h 2438993"/>
              <a:gd name="connsiteX11" fmla="*/ 2620983 w 5241966"/>
              <a:gd name="connsiteY11" fmla="*/ 0 h 243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1966" h="2438993">
                <a:moveTo>
                  <a:pt x="2620983" y="0"/>
                </a:moveTo>
                <a:cubicBezTo>
                  <a:pt x="4068512" y="0"/>
                  <a:pt x="5241966" y="390120"/>
                  <a:pt x="5241966" y="871358"/>
                </a:cubicBezTo>
                <a:cubicBezTo>
                  <a:pt x="5241966" y="1292441"/>
                  <a:pt x="4343541" y="1643762"/>
                  <a:pt x="3149203" y="1725013"/>
                </a:cubicBezTo>
                <a:lnTo>
                  <a:pt x="2889208" y="1738205"/>
                </a:lnTo>
                <a:lnTo>
                  <a:pt x="2881219" y="1785605"/>
                </a:lnTo>
                <a:cubicBezTo>
                  <a:pt x="2753644" y="2158493"/>
                  <a:pt x="2202021" y="2438993"/>
                  <a:pt x="1540863" y="2438993"/>
                </a:cubicBezTo>
                <a:cubicBezTo>
                  <a:pt x="785254" y="2438993"/>
                  <a:pt x="172711" y="2072625"/>
                  <a:pt x="172711" y="1620688"/>
                </a:cubicBezTo>
                <a:cubicBezTo>
                  <a:pt x="172711" y="1507704"/>
                  <a:pt x="210995" y="1400068"/>
                  <a:pt x="280227" y="1302167"/>
                </a:cubicBezTo>
                <a:lnTo>
                  <a:pt x="302765" y="1277332"/>
                </a:lnTo>
                <a:lnTo>
                  <a:pt x="205970" y="1210530"/>
                </a:lnTo>
                <a:cubicBezTo>
                  <a:pt x="73341" y="1106282"/>
                  <a:pt x="0" y="991668"/>
                  <a:pt x="0" y="871358"/>
                </a:cubicBezTo>
                <a:cubicBezTo>
                  <a:pt x="0" y="390120"/>
                  <a:pt x="1173454" y="0"/>
                  <a:pt x="2620983" y="0"/>
                </a:cubicBezTo>
                <a:close/>
              </a:path>
            </a:pathLst>
          </a:custGeom>
          <a:solidFill>
            <a:srgbClr val="FFC000">
              <a:alpha val="27843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90631" y="2306252"/>
            <a:ext cx="4608512" cy="2358307"/>
          </a:xfrm>
          <a:prstGeom prst="ellipse">
            <a:avLst/>
          </a:prstGeom>
          <a:solidFill>
            <a:schemeClr val="accent1">
              <a:alpha val="18824"/>
            </a:schemeClr>
          </a:solidFill>
          <a:ln w="38100">
            <a:solidFill>
              <a:srgbClr val="4A7EB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11760" y="2905371"/>
            <a:ext cx="4801852" cy="2899893"/>
          </a:xfrm>
          <a:prstGeom prst="ellipse">
            <a:avLst/>
          </a:prstGeom>
          <a:solidFill>
            <a:srgbClr val="FF0000">
              <a:alpha val="18824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29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47" y="606788"/>
            <a:ext cx="5506938" cy="45550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29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23750" b="13250"/>
          <a:stretch/>
        </p:blipFill>
        <p:spPr>
          <a:xfrm>
            <a:off x="7918875" y="1268760"/>
            <a:ext cx="769771" cy="1247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028950" y="1268760"/>
            <a:ext cx="773399" cy="12470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4187113" y="2722871"/>
            <a:ext cx="1863581" cy="1232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493400" y="3112457"/>
            <a:ext cx="1720212" cy="149227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2530391" y="1087373"/>
            <a:ext cx="773399" cy="124702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2100389" y="653133"/>
            <a:ext cx="773399" cy="12470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2121895" y="1588142"/>
            <a:ext cx="773399" cy="124702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652354" y="759292"/>
            <a:ext cx="773399" cy="124702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5650761" y="578658"/>
            <a:ext cx="773399" cy="124702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6477750" y="653133"/>
            <a:ext cx="773399" cy="124702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156916" y="97409"/>
            <a:ext cx="773399" cy="124702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2473433" y="2680331"/>
            <a:ext cx="1863581" cy="12327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5754550" y="1861901"/>
            <a:ext cx="1863581" cy="123274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6825065" y="2393570"/>
            <a:ext cx="1863581" cy="12327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2259939" y="4167074"/>
            <a:ext cx="1720212" cy="14922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3985875" y="4398991"/>
            <a:ext cx="1720212" cy="149227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875571" y="4420697"/>
            <a:ext cx="1720212" cy="1492275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1951016" y="466378"/>
            <a:ext cx="5241966" cy="2438993"/>
          </a:xfrm>
          <a:custGeom>
            <a:avLst/>
            <a:gdLst>
              <a:gd name="connsiteX0" fmla="*/ 2620983 w 5241966"/>
              <a:gd name="connsiteY0" fmla="*/ 0 h 2438993"/>
              <a:gd name="connsiteX1" fmla="*/ 5241966 w 5241966"/>
              <a:gd name="connsiteY1" fmla="*/ 871358 h 2438993"/>
              <a:gd name="connsiteX2" fmla="*/ 3149203 w 5241966"/>
              <a:gd name="connsiteY2" fmla="*/ 1725013 h 2438993"/>
              <a:gd name="connsiteX3" fmla="*/ 2889208 w 5241966"/>
              <a:gd name="connsiteY3" fmla="*/ 1738205 h 2438993"/>
              <a:gd name="connsiteX4" fmla="*/ 2881219 w 5241966"/>
              <a:gd name="connsiteY4" fmla="*/ 1785605 h 2438993"/>
              <a:gd name="connsiteX5" fmla="*/ 1540863 w 5241966"/>
              <a:gd name="connsiteY5" fmla="*/ 2438993 h 2438993"/>
              <a:gd name="connsiteX6" fmla="*/ 172711 w 5241966"/>
              <a:gd name="connsiteY6" fmla="*/ 1620688 h 2438993"/>
              <a:gd name="connsiteX7" fmla="*/ 280227 w 5241966"/>
              <a:gd name="connsiteY7" fmla="*/ 1302167 h 2438993"/>
              <a:gd name="connsiteX8" fmla="*/ 302765 w 5241966"/>
              <a:gd name="connsiteY8" fmla="*/ 1277332 h 2438993"/>
              <a:gd name="connsiteX9" fmla="*/ 205970 w 5241966"/>
              <a:gd name="connsiteY9" fmla="*/ 1210530 h 2438993"/>
              <a:gd name="connsiteX10" fmla="*/ 0 w 5241966"/>
              <a:gd name="connsiteY10" fmla="*/ 871358 h 2438993"/>
              <a:gd name="connsiteX11" fmla="*/ 2620983 w 5241966"/>
              <a:gd name="connsiteY11" fmla="*/ 0 h 243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1966" h="2438993">
                <a:moveTo>
                  <a:pt x="2620983" y="0"/>
                </a:moveTo>
                <a:cubicBezTo>
                  <a:pt x="4068512" y="0"/>
                  <a:pt x="5241966" y="390120"/>
                  <a:pt x="5241966" y="871358"/>
                </a:cubicBezTo>
                <a:cubicBezTo>
                  <a:pt x="5241966" y="1292441"/>
                  <a:pt x="4343541" y="1643762"/>
                  <a:pt x="3149203" y="1725013"/>
                </a:cubicBezTo>
                <a:lnTo>
                  <a:pt x="2889208" y="1738205"/>
                </a:lnTo>
                <a:lnTo>
                  <a:pt x="2881219" y="1785605"/>
                </a:lnTo>
                <a:cubicBezTo>
                  <a:pt x="2753644" y="2158493"/>
                  <a:pt x="2202021" y="2438993"/>
                  <a:pt x="1540863" y="2438993"/>
                </a:cubicBezTo>
                <a:cubicBezTo>
                  <a:pt x="785254" y="2438993"/>
                  <a:pt x="172711" y="2072625"/>
                  <a:pt x="172711" y="1620688"/>
                </a:cubicBezTo>
                <a:cubicBezTo>
                  <a:pt x="172711" y="1507704"/>
                  <a:pt x="210995" y="1400068"/>
                  <a:pt x="280227" y="1302167"/>
                </a:cubicBezTo>
                <a:lnTo>
                  <a:pt x="302765" y="1277332"/>
                </a:lnTo>
                <a:lnTo>
                  <a:pt x="205970" y="1210530"/>
                </a:lnTo>
                <a:cubicBezTo>
                  <a:pt x="73341" y="1106282"/>
                  <a:pt x="0" y="991668"/>
                  <a:pt x="0" y="871358"/>
                </a:cubicBezTo>
                <a:cubicBezTo>
                  <a:pt x="0" y="390120"/>
                  <a:pt x="1173454" y="0"/>
                  <a:pt x="2620983" y="0"/>
                </a:cubicBezTo>
                <a:close/>
              </a:path>
            </a:pathLst>
          </a:custGeom>
          <a:solidFill>
            <a:srgbClr val="FFC000">
              <a:alpha val="27843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90631" y="2306252"/>
            <a:ext cx="4608512" cy="2358307"/>
          </a:xfrm>
          <a:prstGeom prst="ellipse">
            <a:avLst/>
          </a:prstGeom>
          <a:solidFill>
            <a:schemeClr val="accent1">
              <a:alpha val="18824"/>
            </a:schemeClr>
          </a:solidFill>
          <a:ln w="38100">
            <a:solidFill>
              <a:srgbClr val="4A7EB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11760" y="2905371"/>
            <a:ext cx="4801852" cy="2899893"/>
          </a:xfrm>
          <a:prstGeom prst="ellipse">
            <a:avLst/>
          </a:prstGeom>
          <a:solidFill>
            <a:srgbClr val="FF0000">
              <a:alpha val="18824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7" name="Прямоугольная выноска 26"/>
          <p:cNvSpPr/>
          <p:nvPr/>
        </p:nvSpPr>
        <p:spPr>
          <a:xfrm>
            <a:off x="179511" y="1382804"/>
            <a:ext cx="2834969" cy="1776568"/>
          </a:xfrm>
          <a:prstGeom prst="wedgeRectCallout">
            <a:avLst>
              <a:gd name="adj1" fmla="val 88492"/>
              <a:gd name="adj2" fmla="val -381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Реализуемость требований всех ЗЛ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Удовлетворение требований всех ЗЛ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99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3" y="1124744"/>
            <a:ext cx="3678102" cy="403244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3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Москва 2018</a:t>
            </a:r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923928" y="606165"/>
            <a:ext cx="4930874" cy="2132916"/>
          </a:xfrm>
          <a:prstGeom prst="wedgeRectCallout">
            <a:avLst>
              <a:gd name="adj1" fmla="val -58601"/>
              <a:gd name="adj2" fmla="val 269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/>
              <a:t>Что делает </a:t>
            </a:r>
            <a:r>
              <a:rPr lang="ru-RU" sz="2800" b="1"/>
              <a:t>системный архитектор </a:t>
            </a:r>
            <a:r>
              <a:rPr lang="ru-RU" sz="2800"/>
              <a:t>в проектах </a:t>
            </a:r>
            <a:r>
              <a:rPr lang="ru-RU" sz="2800" b="1"/>
              <a:t>заказной разработки информационных систем</a:t>
            </a:r>
            <a:r>
              <a:rPr lang="ru-RU" sz="2800"/>
              <a:t>?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351069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635"/>
    </mc:Choice>
    <mc:Fallback xmlns="">
      <p:transition spd="slow" advTm="60635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47" y="606788"/>
            <a:ext cx="5506938" cy="45550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30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23750" b="13250"/>
          <a:stretch/>
        </p:blipFill>
        <p:spPr>
          <a:xfrm>
            <a:off x="7918875" y="1268760"/>
            <a:ext cx="769771" cy="1247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028950" y="1268760"/>
            <a:ext cx="773399" cy="12470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4187113" y="2722871"/>
            <a:ext cx="1863581" cy="1232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493400" y="3112457"/>
            <a:ext cx="1720212" cy="149227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2530391" y="1087373"/>
            <a:ext cx="773399" cy="124702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2100389" y="653133"/>
            <a:ext cx="773399" cy="12470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2121895" y="1588142"/>
            <a:ext cx="773399" cy="124702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652354" y="759292"/>
            <a:ext cx="773399" cy="124702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5650761" y="578658"/>
            <a:ext cx="773399" cy="124702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6477750" y="653133"/>
            <a:ext cx="773399" cy="124702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156916" y="97409"/>
            <a:ext cx="773399" cy="124702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2473433" y="2680331"/>
            <a:ext cx="1863581" cy="12327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5754550" y="1861901"/>
            <a:ext cx="1863581" cy="123274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6825065" y="2393570"/>
            <a:ext cx="1863581" cy="12327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2259939" y="4167074"/>
            <a:ext cx="1720212" cy="14922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3985875" y="4398991"/>
            <a:ext cx="1720212" cy="149227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875571" y="4420697"/>
            <a:ext cx="1720212" cy="1492275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1951016" y="466378"/>
            <a:ext cx="5241966" cy="2438993"/>
          </a:xfrm>
          <a:custGeom>
            <a:avLst/>
            <a:gdLst>
              <a:gd name="connsiteX0" fmla="*/ 2620983 w 5241966"/>
              <a:gd name="connsiteY0" fmla="*/ 0 h 2438993"/>
              <a:gd name="connsiteX1" fmla="*/ 5241966 w 5241966"/>
              <a:gd name="connsiteY1" fmla="*/ 871358 h 2438993"/>
              <a:gd name="connsiteX2" fmla="*/ 3149203 w 5241966"/>
              <a:gd name="connsiteY2" fmla="*/ 1725013 h 2438993"/>
              <a:gd name="connsiteX3" fmla="*/ 2889208 w 5241966"/>
              <a:gd name="connsiteY3" fmla="*/ 1738205 h 2438993"/>
              <a:gd name="connsiteX4" fmla="*/ 2881219 w 5241966"/>
              <a:gd name="connsiteY4" fmla="*/ 1785605 h 2438993"/>
              <a:gd name="connsiteX5" fmla="*/ 1540863 w 5241966"/>
              <a:gd name="connsiteY5" fmla="*/ 2438993 h 2438993"/>
              <a:gd name="connsiteX6" fmla="*/ 172711 w 5241966"/>
              <a:gd name="connsiteY6" fmla="*/ 1620688 h 2438993"/>
              <a:gd name="connsiteX7" fmla="*/ 280227 w 5241966"/>
              <a:gd name="connsiteY7" fmla="*/ 1302167 h 2438993"/>
              <a:gd name="connsiteX8" fmla="*/ 302765 w 5241966"/>
              <a:gd name="connsiteY8" fmla="*/ 1277332 h 2438993"/>
              <a:gd name="connsiteX9" fmla="*/ 205970 w 5241966"/>
              <a:gd name="connsiteY9" fmla="*/ 1210530 h 2438993"/>
              <a:gd name="connsiteX10" fmla="*/ 0 w 5241966"/>
              <a:gd name="connsiteY10" fmla="*/ 871358 h 2438993"/>
              <a:gd name="connsiteX11" fmla="*/ 2620983 w 5241966"/>
              <a:gd name="connsiteY11" fmla="*/ 0 h 243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1966" h="2438993">
                <a:moveTo>
                  <a:pt x="2620983" y="0"/>
                </a:moveTo>
                <a:cubicBezTo>
                  <a:pt x="4068512" y="0"/>
                  <a:pt x="5241966" y="390120"/>
                  <a:pt x="5241966" y="871358"/>
                </a:cubicBezTo>
                <a:cubicBezTo>
                  <a:pt x="5241966" y="1292441"/>
                  <a:pt x="4343541" y="1643762"/>
                  <a:pt x="3149203" y="1725013"/>
                </a:cubicBezTo>
                <a:lnTo>
                  <a:pt x="2889208" y="1738205"/>
                </a:lnTo>
                <a:lnTo>
                  <a:pt x="2881219" y="1785605"/>
                </a:lnTo>
                <a:cubicBezTo>
                  <a:pt x="2753644" y="2158493"/>
                  <a:pt x="2202021" y="2438993"/>
                  <a:pt x="1540863" y="2438993"/>
                </a:cubicBezTo>
                <a:cubicBezTo>
                  <a:pt x="785254" y="2438993"/>
                  <a:pt x="172711" y="2072625"/>
                  <a:pt x="172711" y="1620688"/>
                </a:cubicBezTo>
                <a:cubicBezTo>
                  <a:pt x="172711" y="1507704"/>
                  <a:pt x="210995" y="1400068"/>
                  <a:pt x="280227" y="1302167"/>
                </a:cubicBezTo>
                <a:lnTo>
                  <a:pt x="302765" y="1277332"/>
                </a:lnTo>
                <a:lnTo>
                  <a:pt x="205970" y="1210530"/>
                </a:lnTo>
                <a:cubicBezTo>
                  <a:pt x="73341" y="1106282"/>
                  <a:pt x="0" y="991668"/>
                  <a:pt x="0" y="871358"/>
                </a:cubicBezTo>
                <a:cubicBezTo>
                  <a:pt x="0" y="390120"/>
                  <a:pt x="1173454" y="0"/>
                  <a:pt x="2620983" y="0"/>
                </a:cubicBezTo>
                <a:close/>
              </a:path>
            </a:pathLst>
          </a:custGeom>
          <a:solidFill>
            <a:srgbClr val="FFC000">
              <a:alpha val="27843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90631" y="2306252"/>
            <a:ext cx="4608512" cy="2358307"/>
          </a:xfrm>
          <a:prstGeom prst="ellipse">
            <a:avLst/>
          </a:prstGeom>
          <a:solidFill>
            <a:schemeClr val="accent1">
              <a:alpha val="18824"/>
            </a:schemeClr>
          </a:solidFill>
          <a:ln w="38100">
            <a:solidFill>
              <a:srgbClr val="4A7EB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11760" y="2905371"/>
            <a:ext cx="4801852" cy="2899893"/>
          </a:xfrm>
          <a:prstGeom prst="ellipse">
            <a:avLst/>
          </a:prstGeom>
          <a:solidFill>
            <a:srgbClr val="FF0000">
              <a:alpha val="18824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41" name="Прямоугольная выноска 40"/>
          <p:cNvSpPr/>
          <p:nvPr/>
        </p:nvSpPr>
        <p:spPr>
          <a:xfrm>
            <a:off x="5176127" y="4818601"/>
            <a:ext cx="3506208" cy="1309845"/>
          </a:xfrm>
          <a:prstGeom prst="wedgeRectCallout">
            <a:avLst>
              <a:gd name="adj1" fmla="val -35776"/>
              <a:gd name="adj2" fmla="val -11009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Целостное решение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План/ структура работ</a:t>
            </a:r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179511" y="1382804"/>
            <a:ext cx="2834969" cy="1776568"/>
          </a:xfrm>
          <a:prstGeom prst="wedgeRectCallout">
            <a:avLst>
              <a:gd name="adj1" fmla="val 88492"/>
              <a:gd name="adj2" fmla="val -381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Реализуемость требований всех ЗЛ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Удовлетворение требований всех ЗЛ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49578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47" y="606788"/>
            <a:ext cx="5506938" cy="45550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31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23750" b="13250"/>
          <a:stretch/>
        </p:blipFill>
        <p:spPr>
          <a:xfrm>
            <a:off x="7918875" y="1268760"/>
            <a:ext cx="769771" cy="1247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028950" y="1268760"/>
            <a:ext cx="773399" cy="124702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4187113" y="2722871"/>
            <a:ext cx="1863581" cy="1232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493400" y="3112457"/>
            <a:ext cx="1720212" cy="149227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2530391" y="1087373"/>
            <a:ext cx="773399" cy="124702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2100389" y="653133"/>
            <a:ext cx="773399" cy="12470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2121895" y="1588142"/>
            <a:ext cx="773399" cy="124702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652354" y="759292"/>
            <a:ext cx="773399" cy="124702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5650761" y="578658"/>
            <a:ext cx="773399" cy="124702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6477750" y="653133"/>
            <a:ext cx="773399" cy="124702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156916" y="97409"/>
            <a:ext cx="773399" cy="124702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2473433" y="2680331"/>
            <a:ext cx="1863581" cy="12327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5754550" y="1861901"/>
            <a:ext cx="1863581" cy="123274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6825065" y="2393570"/>
            <a:ext cx="1863581" cy="12327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2259939" y="4167074"/>
            <a:ext cx="1720212" cy="14922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3985875" y="4398991"/>
            <a:ext cx="1720212" cy="149227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875571" y="4420697"/>
            <a:ext cx="1720212" cy="1492275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1951016" y="466378"/>
            <a:ext cx="5241966" cy="2438993"/>
          </a:xfrm>
          <a:custGeom>
            <a:avLst/>
            <a:gdLst>
              <a:gd name="connsiteX0" fmla="*/ 2620983 w 5241966"/>
              <a:gd name="connsiteY0" fmla="*/ 0 h 2438993"/>
              <a:gd name="connsiteX1" fmla="*/ 5241966 w 5241966"/>
              <a:gd name="connsiteY1" fmla="*/ 871358 h 2438993"/>
              <a:gd name="connsiteX2" fmla="*/ 3149203 w 5241966"/>
              <a:gd name="connsiteY2" fmla="*/ 1725013 h 2438993"/>
              <a:gd name="connsiteX3" fmla="*/ 2889208 w 5241966"/>
              <a:gd name="connsiteY3" fmla="*/ 1738205 h 2438993"/>
              <a:gd name="connsiteX4" fmla="*/ 2881219 w 5241966"/>
              <a:gd name="connsiteY4" fmla="*/ 1785605 h 2438993"/>
              <a:gd name="connsiteX5" fmla="*/ 1540863 w 5241966"/>
              <a:gd name="connsiteY5" fmla="*/ 2438993 h 2438993"/>
              <a:gd name="connsiteX6" fmla="*/ 172711 w 5241966"/>
              <a:gd name="connsiteY6" fmla="*/ 1620688 h 2438993"/>
              <a:gd name="connsiteX7" fmla="*/ 280227 w 5241966"/>
              <a:gd name="connsiteY7" fmla="*/ 1302167 h 2438993"/>
              <a:gd name="connsiteX8" fmla="*/ 302765 w 5241966"/>
              <a:gd name="connsiteY8" fmla="*/ 1277332 h 2438993"/>
              <a:gd name="connsiteX9" fmla="*/ 205970 w 5241966"/>
              <a:gd name="connsiteY9" fmla="*/ 1210530 h 2438993"/>
              <a:gd name="connsiteX10" fmla="*/ 0 w 5241966"/>
              <a:gd name="connsiteY10" fmla="*/ 871358 h 2438993"/>
              <a:gd name="connsiteX11" fmla="*/ 2620983 w 5241966"/>
              <a:gd name="connsiteY11" fmla="*/ 0 h 243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1966" h="2438993">
                <a:moveTo>
                  <a:pt x="2620983" y="0"/>
                </a:moveTo>
                <a:cubicBezTo>
                  <a:pt x="4068512" y="0"/>
                  <a:pt x="5241966" y="390120"/>
                  <a:pt x="5241966" y="871358"/>
                </a:cubicBezTo>
                <a:cubicBezTo>
                  <a:pt x="5241966" y="1292441"/>
                  <a:pt x="4343541" y="1643762"/>
                  <a:pt x="3149203" y="1725013"/>
                </a:cubicBezTo>
                <a:lnTo>
                  <a:pt x="2889208" y="1738205"/>
                </a:lnTo>
                <a:lnTo>
                  <a:pt x="2881219" y="1785605"/>
                </a:lnTo>
                <a:cubicBezTo>
                  <a:pt x="2753644" y="2158493"/>
                  <a:pt x="2202021" y="2438993"/>
                  <a:pt x="1540863" y="2438993"/>
                </a:cubicBezTo>
                <a:cubicBezTo>
                  <a:pt x="785254" y="2438993"/>
                  <a:pt x="172711" y="2072625"/>
                  <a:pt x="172711" y="1620688"/>
                </a:cubicBezTo>
                <a:cubicBezTo>
                  <a:pt x="172711" y="1507704"/>
                  <a:pt x="210995" y="1400068"/>
                  <a:pt x="280227" y="1302167"/>
                </a:cubicBezTo>
                <a:lnTo>
                  <a:pt x="302765" y="1277332"/>
                </a:lnTo>
                <a:lnTo>
                  <a:pt x="205970" y="1210530"/>
                </a:lnTo>
                <a:cubicBezTo>
                  <a:pt x="73341" y="1106282"/>
                  <a:pt x="0" y="991668"/>
                  <a:pt x="0" y="871358"/>
                </a:cubicBezTo>
                <a:cubicBezTo>
                  <a:pt x="0" y="390120"/>
                  <a:pt x="1173454" y="0"/>
                  <a:pt x="2620983" y="0"/>
                </a:cubicBezTo>
                <a:close/>
              </a:path>
            </a:pathLst>
          </a:custGeom>
          <a:solidFill>
            <a:srgbClr val="FFC000">
              <a:alpha val="27843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90631" y="2306252"/>
            <a:ext cx="4608512" cy="2358307"/>
          </a:xfrm>
          <a:prstGeom prst="ellipse">
            <a:avLst/>
          </a:prstGeom>
          <a:solidFill>
            <a:schemeClr val="accent1">
              <a:alpha val="18824"/>
            </a:schemeClr>
          </a:solidFill>
          <a:ln w="38100">
            <a:solidFill>
              <a:srgbClr val="4A7EB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11760" y="2905371"/>
            <a:ext cx="4801852" cy="2899893"/>
          </a:xfrm>
          <a:prstGeom prst="ellipse">
            <a:avLst/>
          </a:prstGeom>
          <a:solidFill>
            <a:srgbClr val="FF0000">
              <a:alpha val="18824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79511" y="1382804"/>
            <a:ext cx="2834969" cy="1776568"/>
          </a:xfrm>
          <a:prstGeom prst="wedgeRectCallout">
            <a:avLst>
              <a:gd name="adj1" fmla="val 88492"/>
              <a:gd name="adj2" fmla="val -38156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Реализуемость требований всех ЗЛ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Удовлетворение требований всех ЗЛ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5493400" y="1672629"/>
            <a:ext cx="2102383" cy="943263"/>
          </a:xfrm>
          <a:prstGeom prst="wedgeRectCallout">
            <a:avLst>
              <a:gd name="adj1" fmla="val 71354"/>
              <a:gd name="adj2" fmla="val -3636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Эффективные коммуникации и (или) процесс</a:t>
            </a:r>
            <a:endParaRPr lang="ru-RU" dirty="0"/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176127" y="4818601"/>
            <a:ext cx="3506208" cy="1309845"/>
          </a:xfrm>
          <a:prstGeom prst="wedgeRectCallout">
            <a:avLst>
              <a:gd name="adj1" fmla="val -35776"/>
              <a:gd name="adj2" fmla="val -11009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Целостное решение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План/ структура работ</a:t>
            </a:r>
          </a:p>
        </p:txBody>
      </p:sp>
    </p:spTree>
    <p:extLst>
      <p:ext uri="{BB962C8B-B14F-4D97-AF65-F5344CB8AC3E}">
        <p14:creationId xmlns:p14="http://schemas.microsoft.com/office/powerpoint/2010/main" val="3913549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47" y="606788"/>
            <a:ext cx="5506938" cy="45550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32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Москва 2018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01" r="23750" b="13250"/>
          <a:stretch/>
        </p:blipFill>
        <p:spPr>
          <a:xfrm>
            <a:off x="7918875" y="1268760"/>
            <a:ext cx="769771" cy="12470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028950" y="1268760"/>
            <a:ext cx="773399" cy="12470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0"/>
          <a:stretch/>
        </p:blipFill>
        <p:spPr>
          <a:xfrm>
            <a:off x="304611" y="3802732"/>
            <a:ext cx="1585927" cy="135913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4187113" y="2722871"/>
            <a:ext cx="1863581" cy="123274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493400" y="3112457"/>
            <a:ext cx="1720212" cy="1492275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2530391" y="1087373"/>
            <a:ext cx="773399" cy="124702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2100389" y="653133"/>
            <a:ext cx="773399" cy="124702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2121895" y="1588142"/>
            <a:ext cx="773399" cy="124702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652354" y="759292"/>
            <a:ext cx="773399" cy="124702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5650761" y="578658"/>
            <a:ext cx="773399" cy="124702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6477750" y="653133"/>
            <a:ext cx="773399" cy="124702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3156916" y="97409"/>
            <a:ext cx="773399" cy="124702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2473433" y="2680331"/>
            <a:ext cx="1863581" cy="123274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5754550" y="1861901"/>
            <a:ext cx="1863581" cy="1232742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26" b="28525"/>
          <a:stretch/>
        </p:blipFill>
        <p:spPr>
          <a:xfrm>
            <a:off x="6825065" y="2393570"/>
            <a:ext cx="1863581" cy="1232742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2259939" y="4167074"/>
            <a:ext cx="1720212" cy="1492275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3985875" y="4398991"/>
            <a:ext cx="1720212" cy="149227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0"/>
          <a:stretch/>
        </p:blipFill>
        <p:spPr>
          <a:xfrm>
            <a:off x="5875571" y="4420697"/>
            <a:ext cx="1720212" cy="1492275"/>
          </a:xfrm>
          <a:prstGeom prst="rect">
            <a:avLst/>
          </a:prstGeom>
        </p:spPr>
      </p:pic>
      <p:sp>
        <p:nvSpPr>
          <p:cNvPr id="19" name="Полилиния 18"/>
          <p:cNvSpPr/>
          <p:nvPr/>
        </p:nvSpPr>
        <p:spPr>
          <a:xfrm>
            <a:off x="1951016" y="466378"/>
            <a:ext cx="5241966" cy="2438993"/>
          </a:xfrm>
          <a:custGeom>
            <a:avLst/>
            <a:gdLst>
              <a:gd name="connsiteX0" fmla="*/ 2620983 w 5241966"/>
              <a:gd name="connsiteY0" fmla="*/ 0 h 2438993"/>
              <a:gd name="connsiteX1" fmla="*/ 5241966 w 5241966"/>
              <a:gd name="connsiteY1" fmla="*/ 871358 h 2438993"/>
              <a:gd name="connsiteX2" fmla="*/ 3149203 w 5241966"/>
              <a:gd name="connsiteY2" fmla="*/ 1725013 h 2438993"/>
              <a:gd name="connsiteX3" fmla="*/ 2889208 w 5241966"/>
              <a:gd name="connsiteY3" fmla="*/ 1738205 h 2438993"/>
              <a:gd name="connsiteX4" fmla="*/ 2881219 w 5241966"/>
              <a:gd name="connsiteY4" fmla="*/ 1785605 h 2438993"/>
              <a:gd name="connsiteX5" fmla="*/ 1540863 w 5241966"/>
              <a:gd name="connsiteY5" fmla="*/ 2438993 h 2438993"/>
              <a:gd name="connsiteX6" fmla="*/ 172711 w 5241966"/>
              <a:gd name="connsiteY6" fmla="*/ 1620688 h 2438993"/>
              <a:gd name="connsiteX7" fmla="*/ 280227 w 5241966"/>
              <a:gd name="connsiteY7" fmla="*/ 1302167 h 2438993"/>
              <a:gd name="connsiteX8" fmla="*/ 302765 w 5241966"/>
              <a:gd name="connsiteY8" fmla="*/ 1277332 h 2438993"/>
              <a:gd name="connsiteX9" fmla="*/ 205970 w 5241966"/>
              <a:gd name="connsiteY9" fmla="*/ 1210530 h 2438993"/>
              <a:gd name="connsiteX10" fmla="*/ 0 w 5241966"/>
              <a:gd name="connsiteY10" fmla="*/ 871358 h 2438993"/>
              <a:gd name="connsiteX11" fmla="*/ 2620983 w 5241966"/>
              <a:gd name="connsiteY11" fmla="*/ 0 h 24389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41966" h="2438993">
                <a:moveTo>
                  <a:pt x="2620983" y="0"/>
                </a:moveTo>
                <a:cubicBezTo>
                  <a:pt x="4068512" y="0"/>
                  <a:pt x="5241966" y="390120"/>
                  <a:pt x="5241966" y="871358"/>
                </a:cubicBezTo>
                <a:cubicBezTo>
                  <a:pt x="5241966" y="1292441"/>
                  <a:pt x="4343541" y="1643762"/>
                  <a:pt x="3149203" y="1725013"/>
                </a:cubicBezTo>
                <a:lnTo>
                  <a:pt x="2889208" y="1738205"/>
                </a:lnTo>
                <a:lnTo>
                  <a:pt x="2881219" y="1785605"/>
                </a:lnTo>
                <a:cubicBezTo>
                  <a:pt x="2753644" y="2158493"/>
                  <a:pt x="2202021" y="2438993"/>
                  <a:pt x="1540863" y="2438993"/>
                </a:cubicBezTo>
                <a:cubicBezTo>
                  <a:pt x="785254" y="2438993"/>
                  <a:pt x="172711" y="2072625"/>
                  <a:pt x="172711" y="1620688"/>
                </a:cubicBezTo>
                <a:cubicBezTo>
                  <a:pt x="172711" y="1507704"/>
                  <a:pt x="210995" y="1400068"/>
                  <a:pt x="280227" y="1302167"/>
                </a:cubicBezTo>
                <a:lnTo>
                  <a:pt x="302765" y="1277332"/>
                </a:lnTo>
                <a:lnTo>
                  <a:pt x="205970" y="1210530"/>
                </a:lnTo>
                <a:cubicBezTo>
                  <a:pt x="73341" y="1106282"/>
                  <a:pt x="0" y="991668"/>
                  <a:pt x="0" y="871358"/>
                </a:cubicBezTo>
                <a:cubicBezTo>
                  <a:pt x="0" y="390120"/>
                  <a:pt x="1173454" y="0"/>
                  <a:pt x="2620983" y="0"/>
                </a:cubicBezTo>
                <a:close/>
              </a:path>
            </a:pathLst>
          </a:custGeom>
          <a:solidFill>
            <a:srgbClr val="FFC000">
              <a:alpha val="27843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2590631" y="2306252"/>
            <a:ext cx="4608512" cy="2358307"/>
          </a:xfrm>
          <a:prstGeom prst="ellipse">
            <a:avLst/>
          </a:prstGeom>
          <a:solidFill>
            <a:schemeClr val="accent1">
              <a:alpha val="18824"/>
            </a:schemeClr>
          </a:solidFill>
          <a:ln w="38100">
            <a:solidFill>
              <a:srgbClr val="4A7EBB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2411760" y="2905371"/>
            <a:ext cx="4801852" cy="2899893"/>
          </a:xfrm>
          <a:prstGeom prst="ellipse">
            <a:avLst/>
          </a:prstGeom>
          <a:solidFill>
            <a:srgbClr val="FF0000">
              <a:alpha val="18824"/>
            </a:srgbClr>
          </a:solidFill>
          <a:ln w="38100">
            <a:solidFill>
              <a:schemeClr val="accent1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dk1"/>
              </a:solidFill>
            </a:endParaRPr>
          </a:p>
        </p:txBody>
      </p:sp>
      <p:sp>
        <p:nvSpPr>
          <p:cNvPr id="2" name="Прямоугольная выноска 1"/>
          <p:cNvSpPr/>
          <p:nvPr/>
        </p:nvSpPr>
        <p:spPr>
          <a:xfrm>
            <a:off x="179511" y="1382804"/>
            <a:ext cx="2834969" cy="1776568"/>
          </a:xfrm>
          <a:prstGeom prst="wedgeRectCallout">
            <a:avLst>
              <a:gd name="adj1" fmla="val -24583"/>
              <a:gd name="adj2" fmla="val 860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Реализуемость требований всех ЗЛ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Удовлетворение требований всех </a:t>
            </a:r>
            <a:r>
              <a:rPr lang="ru-RU" dirty="0" smtClean="0"/>
              <a:t>ЗЛ</a:t>
            </a:r>
            <a:endParaRPr lang="ru-RU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5493400" y="1672629"/>
            <a:ext cx="2102383" cy="943263"/>
          </a:xfrm>
          <a:prstGeom prst="wedgeRectCallout">
            <a:avLst>
              <a:gd name="adj1" fmla="val -226102"/>
              <a:gd name="adj2" fmla="val 2154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Эффективные коммуникации и (или) процесс</a:t>
            </a:r>
            <a:endParaRPr lang="ru-RU" dirty="0"/>
          </a:p>
        </p:txBody>
      </p:sp>
      <p:sp>
        <p:nvSpPr>
          <p:cNvPr id="42" name="Прямоугольная выноска 41"/>
          <p:cNvSpPr/>
          <p:nvPr/>
        </p:nvSpPr>
        <p:spPr>
          <a:xfrm>
            <a:off x="200400" y="5333866"/>
            <a:ext cx="1750616" cy="903445"/>
          </a:xfrm>
          <a:prstGeom prst="wedgeRectCallout">
            <a:avLst>
              <a:gd name="adj1" fmla="val -16392"/>
              <a:gd name="adj2" fmla="val -9892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Архитектор (или команда архитекторов)</a:t>
            </a:r>
            <a:endParaRPr lang="ru-RU" dirty="0"/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176127" y="4818601"/>
            <a:ext cx="3506208" cy="1309845"/>
          </a:xfrm>
          <a:prstGeom prst="wedgeRectCallout">
            <a:avLst>
              <a:gd name="adj1" fmla="val -148787"/>
              <a:gd name="adj2" fmla="val -761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Целостное решение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/>
              <a:t>План/ структура </a:t>
            </a:r>
            <a:r>
              <a:rPr lang="ru-RU" dirty="0" smtClean="0"/>
              <a:t>работ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2613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Дождались!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9852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34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Москва 2018</a:t>
            </a:r>
            <a:endParaRPr lang="ru-RU" dirty="0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9912" y="1377286"/>
            <a:ext cx="234351" cy="154765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2877688"/>
            <a:ext cx="6896498" cy="277902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42141" y="667892"/>
            <a:ext cx="2109891" cy="74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270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051"/>
    </mc:Choice>
    <mc:Fallback xmlns="">
      <p:transition spd="slow" advTm="170051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1647" y="606788"/>
            <a:ext cx="5506938" cy="4555076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35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0"/>
          <a:stretch/>
        </p:blipFill>
        <p:spPr>
          <a:xfrm>
            <a:off x="304611" y="3802732"/>
            <a:ext cx="1585927" cy="135913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42" r="22724" b="13360"/>
          <a:stretch/>
        </p:blipFill>
        <p:spPr>
          <a:xfrm>
            <a:off x="2121895" y="1588142"/>
            <a:ext cx="773399" cy="1247024"/>
          </a:xfrm>
          <a:prstGeom prst="rect">
            <a:avLst/>
          </a:prstGeom>
        </p:spPr>
      </p:pic>
      <p:sp>
        <p:nvSpPr>
          <p:cNvPr id="2" name="Прямоугольная выноска 1"/>
          <p:cNvSpPr/>
          <p:nvPr/>
        </p:nvSpPr>
        <p:spPr>
          <a:xfrm>
            <a:off x="179511" y="1382804"/>
            <a:ext cx="2834969" cy="1776568"/>
          </a:xfrm>
          <a:prstGeom prst="wedgeRectCallout">
            <a:avLst>
              <a:gd name="adj1" fmla="val -24583"/>
              <a:gd name="adj2" fmla="val 86082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Анализ архитектурных требований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3" name="Прямоугольная выноска 2"/>
          <p:cNvSpPr/>
          <p:nvPr/>
        </p:nvSpPr>
        <p:spPr>
          <a:xfrm>
            <a:off x="5493400" y="1672629"/>
            <a:ext cx="2102383" cy="943263"/>
          </a:xfrm>
          <a:prstGeom prst="wedgeRectCallout">
            <a:avLst>
              <a:gd name="adj1" fmla="val -226102"/>
              <a:gd name="adj2" fmla="val 215459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Коммуникация</a:t>
            </a:r>
            <a:endParaRPr lang="ru-RU" dirty="0"/>
          </a:p>
        </p:txBody>
      </p:sp>
      <p:sp>
        <p:nvSpPr>
          <p:cNvPr id="43" name="Прямоугольная выноска 42"/>
          <p:cNvSpPr/>
          <p:nvPr/>
        </p:nvSpPr>
        <p:spPr>
          <a:xfrm>
            <a:off x="5176127" y="4818601"/>
            <a:ext cx="3506208" cy="1309845"/>
          </a:xfrm>
          <a:prstGeom prst="wedgeRectCallout">
            <a:avLst>
              <a:gd name="adj1" fmla="val -148787"/>
              <a:gd name="adj2" fmla="val -76130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/>
              <a:t>Разработка архитектуры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77953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Пул задач: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52596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Анализ НФТ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Участие в сборе ФТ вместе с аналитиком (особенно на ранних этапах)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Архитектурный дизайн - принятие обоснованных требованиями технических решений на протяжении ЖЦ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Документирование архитектурного дизайна с их обоснованиями</a:t>
            </a:r>
            <a:r>
              <a:rPr lang="en-US" sz="2000" dirty="0" smtClean="0"/>
              <a:t> (</a:t>
            </a:r>
            <a:r>
              <a:rPr lang="ru-RU" sz="2000" dirty="0" smtClean="0"/>
              <a:t>отчуждаемость) и донесение/разъяснение их до команды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Выявление </a:t>
            </a:r>
            <a:r>
              <a:rPr lang="ru-RU" sz="2000" dirty="0"/>
              <a:t>рисков, что система не будет обеспечивать требуемых внешних свойств (т.е. поведения и качества</a:t>
            </a:r>
            <a:r>
              <a:rPr lang="ru-RU" sz="2000" dirty="0" smtClean="0"/>
              <a:t>), и их обработка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Коммуникации с командой, сопровождение решений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Коммуникации с заказчиком, презентации и согласование решений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000" dirty="0" smtClean="0"/>
              <a:t>И др. (например, </a:t>
            </a:r>
            <a:r>
              <a:rPr lang="en-US" sz="2000" dirty="0" smtClean="0"/>
              <a:t>Proof-of-Concept</a:t>
            </a:r>
            <a:r>
              <a:rPr lang="ru-RU" sz="2000" dirty="0"/>
              <a:t>)</a:t>
            </a:r>
            <a:r>
              <a:rPr lang="ru-RU" sz="2000" dirty="0" smtClean="0"/>
              <a:t> </a:t>
            </a:r>
            <a:endParaRPr lang="ru-RU" sz="20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1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36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0"/>
          <a:stretch/>
        </p:blipFill>
        <p:spPr>
          <a:xfrm>
            <a:off x="611560" y="230740"/>
            <a:ext cx="1585927" cy="13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44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«</a:t>
            </a:r>
            <a:r>
              <a:rPr lang="en-US" dirty="0" smtClean="0"/>
              <a:t>Skillset +</a:t>
            </a:r>
            <a:r>
              <a:rPr lang="ru-RU" dirty="0" smtClean="0"/>
              <a:t> </a:t>
            </a:r>
            <a:r>
              <a:rPr lang="en-US" dirty="0" smtClean="0"/>
              <a:t>Mindset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0"/>
            <a:ext cx="8496944" cy="4525963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/>
              <a:t>«Я вижу вас насквозь!»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/>
              <a:t>«Идеальный шар»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4000" dirty="0" smtClean="0"/>
              <a:t>«Стальные… нервы и воля»</a:t>
            </a:r>
            <a:endParaRPr lang="ru-RU" sz="40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37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0"/>
          <a:stretch/>
        </p:blipFill>
        <p:spPr>
          <a:xfrm>
            <a:off x="7072404" y="2636912"/>
            <a:ext cx="1585927" cy="13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87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Критерии «полезности»: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1"/>
            <a:ext cx="8496944" cy="298092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«Масштабный» проект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НФТ (явные </a:t>
            </a:r>
            <a:r>
              <a:rPr lang="ru-RU" dirty="0"/>
              <a:t>или неявные)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Перспективы развития или долгой эксплуатации</a:t>
            </a:r>
            <a:endParaRPr lang="ru-RU" dirty="0"/>
          </a:p>
          <a:p>
            <a:pPr marL="0" indent="0"/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38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0"/>
          <a:stretch/>
        </p:blipFill>
        <p:spPr>
          <a:xfrm>
            <a:off x="71853" y="370053"/>
            <a:ext cx="1585927" cy="1359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3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Критерии «полезности»: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00201"/>
            <a:ext cx="8496944" cy="298092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«Масштабный» проект</a:t>
            </a:r>
            <a:endParaRPr lang="ru-RU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НФТ (явные </a:t>
            </a:r>
            <a:r>
              <a:rPr lang="ru-RU" dirty="0"/>
              <a:t>или неявные)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dirty="0" smtClean="0"/>
              <a:t>Перспективы развития или долгой эксплуатации</a:t>
            </a:r>
            <a:endParaRPr lang="ru-RU" dirty="0"/>
          </a:p>
          <a:p>
            <a:pPr marL="0" indent="0"/>
            <a:endParaRPr lang="ru-RU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ru-RU" sz="2800" dirty="0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39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00"/>
          <a:stretch/>
        </p:blipFill>
        <p:spPr>
          <a:xfrm>
            <a:off x="71853" y="370053"/>
            <a:ext cx="1585927" cy="1359132"/>
          </a:xfrm>
          <a:prstGeom prst="rect">
            <a:avLst/>
          </a:prstGeom>
        </p:spPr>
      </p:pic>
      <p:sp>
        <p:nvSpPr>
          <p:cNvPr id="8" name="Объект 2"/>
          <p:cNvSpPr txBox="1">
            <a:spLocks/>
          </p:cNvSpPr>
          <p:nvPr/>
        </p:nvSpPr>
        <p:spPr>
          <a:xfrm rot="20516812">
            <a:off x="2406759" y="2491323"/>
            <a:ext cx="5894679" cy="904158"/>
          </a:xfrm>
          <a:prstGeom prst="rect">
            <a:avLst/>
          </a:prstGeom>
          <a:ln w="38100">
            <a:solidFill>
              <a:srgbClr val="FF0000"/>
            </a:solidFill>
            <a:prstDash val="dash"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/>
            <a:r>
              <a:rPr lang="ru-RU" sz="4800" b="1" dirty="0" smtClean="0">
                <a:solidFill>
                  <a:srgbClr val="FF0000"/>
                </a:solidFill>
              </a:rPr>
              <a:t>Высокие риски!</a:t>
            </a:r>
          </a:p>
        </p:txBody>
      </p:sp>
    </p:spTree>
    <p:extLst>
      <p:ext uri="{BB962C8B-B14F-4D97-AF65-F5344CB8AC3E}">
        <p14:creationId xmlns:p14="http://schemas.microsoft.com/office/powerpoint/2010/main" val="3910109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023" y="1124744"/>
            <a:ext cx="3678102" cy="4032448"/>
          </a:xfrm>
        </p:spPr>
      </p:pic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4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10" name="Нижний колонтитул 9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Москва 2018</a:t>
            </a:r>
            <a:endParaRPr lang="ru-RU" dirty="0"/>
          </a:p>
        </p:txBody>
      </p:sp>
      <p:sp>
        <p:nvSpPr>
          <p:cNvPr id="6" name="Прямоугольная выноска 5"/>
          <p:cNvSpPr/>
          <p:nvPr/>
        </p:nvSpPr>
        <p:spPr>
          <a:xfrm>
            <a:off x="3923928" y="606165"/>
            <a:ext cx="4930874" cy="2132916"/>
          </a:xfrm>
          <a:prstGeom prst="wedgeRectCallout">
            <a:avLst>
              <a:gd name="adj1" fmla="val -58601"/>
              <a:gd name="adj2" fmla="val 26948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/>
              <a:t>Что делает </a:t>
            </a:r>
            <a:r>
              <a:rPr lang="ru-RU" sz="2800" b="1"/>
              <a:t>системный архитектор </a:t>
            </a:r>
            <a:r>
              <a:rPr lang="ru-RU" sz="2800"/>
              <a:t>в проектах </a:t>
            </a:r>
            <a:r>
              <a:rPr lang="ru-RU" sz="2800" b="1"/>
              <a:t>заказной разработки информационных систем</a:t>
            </a:r>
            <a:r>
              <a:rPr lang="ru-RU" sz="2800"/>
              <a:t>?</a:t>
            </a:r>
            <a:endParaRPr lang="ru-RU" sz="2800" dirty="0"/>
          </a:p>
        </p:txBody>
      </p:sp>
      <p:sp>
        <p:nvSpPr>
          <p:cNvPr id="12" name="Прямоугольная выноска 11"/>
          <p:cNvSpPr/>
          <p:nvPr/>
        </p:nvSpPr>
        <p:spPr>
          <a:xfrm>
            <a:off x="4788024" y="3246642"/>
            <a:ext cx="4093732" cy="1694526"/>
          </a:xfrm>
          <a:prstGeom prst="wedgeRectCallout">
            <a:avLst>
              <a:gd name="adj1" fmla="val -72869"/>
              <a:gd name="adj2" fmla="val -38774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dirty="0" smtClean="0"/>
              <a:t>Проектирует архитектуру системы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40680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096"/>
    </mc:Choice>
    <mc:Fallback xmlns="">
      <p:transition spd="slow" advTm="13096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23976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6762"/>
            <a:ext cx="9144000" cy="609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6790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Спасибо за </a:t>
            </a:r>
            <a:r>
              <a:rPr lang="ru-RU" dirty="0" smtClean="0"/>
              <a:t>внимание. Вопросы?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600" dirty="0" err="1" smtClean="0"/>
              <a:t>Шаломович</a:t>
            </a:r>
            <a:r>
              <a:rPr lang="ru-RU" sz="3600" dirty="0" smtClean="0"/>
              <a:t> Максим</a:t>
            </a:r>
            <a:endParaRPr lang="ru-RU" sz="3600" dirty="0"/>
          </a:p>
          <a:p>
            <a:r>
              <a:rPr lang="ru-RU" sz="3600" dirty="0" smtClean="0"/>
              <a:t>ЛАНИТ</a:t>
            </a:r>
            <a:endParaRPr lang="en-US" sz="3600" dirty="0"/>
          </a:p>
          <a:p>
            <a:r>
              <a:rPr lang="en-US" dirty="0" smtClean="0">
                <a:hlinkClick r:id="rId3"/>
              </a:rPr>
              <a:t>shalomovich@lanit.ru</a:t>
            </a:r>
            <a:endParaRPr lang="en-US" dirty="0" smtClean="0"/>
          </a:p>
          <a:p>
            <a:r>
              <a:rPr lang="en-US" dirty="0">
                <a:hlinkClick r:id="rId4"/>
              </a:rPr>
              <a:t>https://www.facebook.com/max.shalomovich</a:t>
            </a:r>
            <a:endParaRPr lang="en-US" dirty="0"/>
          </a:p>
          <a:p>
            <a:r>
              <a:rPr lang="en-US" dirty="0">
                <a:hlinkClick r:id="rId4"/>
              </a:rPr>
              <a:t>https://</a:t>
            </a:r>
            <a:r>
              <a:rPr lang="en-US" dirty="0" smtClean="0">
                <a:hlinkClick r:id="rId4"/>
              </a:rPr>
              <a:t>www.linkedin.com/in/maxshalomovich</a:t>
            </a: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C5E73BB-DC72-43CE-9F51-CCD8083FC1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90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P.S. </a:t>
            </a:r>
            <a:r>
              <a:rPr lang="ru-RU" dirty="0" smtClean="0"/>
              <a:t>Полезные материалы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340768"/>
            <a:ext cx="8686800" cy="48965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</a:rPr>
              <a:t>Отец всея архитектуры </a:t>
            </a:r>
            <a:r>
              <a:rPr lang="en-US" sz="2400" spc="-150" dirty="0" smtClean="0">
                <a:solidFill>
                  <a:schemeClr val="accent4">
                    <a:lumMod val="75000"/>
                  </a:schemeClr>
                </a:solidFill>
              </a:rPr>
              <a:t>TOGAF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spc="-150" dirty="0">
                <a:solidFill>
                  <a:schemeClr val="accent4">
                    <a:lumMod val="75000"/>
                  </a:schemeClr>
                </a:solidFill>
              </a:rPr>
              <a:t>http://pubs.opengroup.org/architecture/togaf9-doc/arch/index.html</a:t>
            </a:r>
            <a:endParaRPr lang="ru-RU" sz="20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</a:rPr>
              <a:t>Стандарты и практики в области архитектуры систем:</a:t>
            </a:r>
            <a:endParaRPr lang="en-US" sz="24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000" spc="-150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https://</a:t>
            </a:r>
            <a:r>
              <a:rPr lang="en-US" sz="2000" spc="-150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www.sei.cmu.edu/research-capabilities/all-work/display.cfm?customel_datapageid_4050=21328</a:t>
            </a:r>
            <a:endParaRPr lang="en-US" sz="20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000" spc="-150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http://</a:t>
            </a:r>
            <a:r>
              <a:rPr lang="en-US" sz="2000" spc="-150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www.sebokwiki.org/wiki/System_Architecture</a:t>
            </a:r>
            <a:endParaRPr lang="en-US" sz="20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ru-RU" sz="2000" spc="-150" dirty="0" smtClean="0">
                <a:solidFill>
                  <a:schemeClr val="accent4">
                    <a:lumMod val="75000"/>
                  </a:schemeClr>
                </a:solidFill>
              </a:rPr>
              <a:t>ГОСТ Р 57800-2016. Системная и программная инженерия. Описание архитектуры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spc="-150" dirty="0" smtClean="0">
                <a:solidFill>
                  <a:schemeClr val="accent4">
                    <a:lumMod val="75000"/>
                  </a:schemeClr>
                </a:solidFill>
              </a:rPr>
              <a:t>ISO/IEC/IEEE 42010:2011</a:t>
            </a:r>
            <a:endParaRPr lang="ru-RU" sz="20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000" spc="-150" dirty="0" smtClean="0">
                <a:solidFill>
                  <a:schemeClr val="accent4">
                    <a:lumMod val="75000"/>
                  </a:schemeClr>
                </a:solidFill>
              </a:rPr>
              <a:t>Oracle Reference Architecture</a:t>
            </a:r>
            <a:endParaRPr lang="ru-RU" sz="20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</a:rPr>
              <a:t>Презентации: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000" spc="-150" dirty="0">
                <a:solidFill>
                  <a:schemeClr val="accent4">
                    <a:lumMod val="75000"/>
                  </a:schemeClr>
                </a:solidFill>
              </a:rPr>
              <a:t>Доклад Игоря </a:t>
            </a:r>
            <a:r>
              <a:rPr lang="ru-RU" sz="2000" spc="-150" dirty="0" err="1">
                <a:solidFill>
                  <a:schemeClr val="accent4">
                    <a:lumMod val="75000"/>
                  </a:schemeClr>
                </a:solidFill>
              </a:rPr>
              <a:t>Беспальчука</a:t>
            </a:r>
            <a:r>
              <a:rPr lang="ru-RU" sz="2000" spc="-150" dirty="0">
                <a:solidFill>
                  <a:schemeClr val="accent4">
                    <a:lumMod val="75000"/>
                  </a:schemeClr>
                </a:solidFill>
              </a:rPr>
              <a:t> «Архитектура: естественное и искусственное</a:t>
            </a:r>
            <a:r>
              <a:rPr lang="ru-RU" sz="2000" spc="-150" dirty="0" smtClean="0">
                <a:solidFill>
                  <a:schemeClr val="accent4">
                    <a:lumMod val="75000"/>
                  </a:schemeClr>
                </a:solidFill>
              </a:rPr>
              <a:t>»: </a:t>
            </a:r>
            <a:r>
              <a:rPr lang="ru-RU" sz="2000" spc="-150" dirty="0" smtClean="0">
                <a:solidFill>
                  <a:schemeClr val="accent4">
                    <a:lumMod val="75000"/>
                  </a:schemeClr>
                </a:solidFill>
                <a:hlinkClick r:id="rId5"/>
              </a:rPr>
              <a:t>http</a:t>
            </a:r>
            <a:r>
              <a:rPr lang="ru-RU" sz="2000" spc="-150" dirty="0">
                <a:solidFill>
                  <a:schemeClr val="accent4">
                    <a:lumMod val="75000"/>
                  </a:schemeClr>
                </a:solidFill>
                <a:hlinkClick r:id="rId5"/>
              </a:rPr>
              <a:t>://</a:t>
            </a:r>
            <a:r>
              <a:rPr lang="ru-RU" sz="2000" spc="-150" dirty="0" smtClean="0">
                <a:solidFill>
                  <a:schemeClr val="accent4">
                    <a:lumMod val="75000"/>
                  </a:schemeClr>
                </a:solidFill>
                <a:hlinkClick r:id="rId5"/>
              </a:rPr>
              <a:t>2015.secr.ru/program/submitted-presentations/architecture-natural-and-artificial</a:t>
            </a:r>
            <a:r>
              <a:rPr lang="ru-RU" sz="2000" spc="-15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</a:p>
          <a:p>
            <a:pPr lvl="1" algn="l">
              <a:buFont typeface="Arial" pitchFamily="34" charset="0"/>
              <a:buChar char="•"/>
            </a:pPr>
            <a:r>
              <a:rPr lang="ru-RU" sz="2000" spc="-150" dirty="0" err="1" smtClean="0">
                <a:solidFill>
                  <a:schemeClr val="accent4">
                    <a:lumMod val="75000"/>
                  </a:schemeClr>
                </a:solidFill>
              </a:rPr>
              <a:t>Вебинар</a:t>
            </a:r>
            <a:r>
              <a:rPr lang="ru-RU" sz="2000" spc="-150" dirty="0" smtClean="0">
                <a:solidFill>
                  <a:schemeClr val="accent4">
                    <a:lumMod val="75000"/>
                  </a:schemeClr>
                </a:solidFill>
              </a:rPr>
              <a:t> Максима Смирнова про архитектуру решений: </a:t>
            </a:r>
            <a:r>
              <a:rPr lang="en-US" sz="2000" spc="-150" dirty="0">
                <a:solidFill>
                  <a:schemeClr val="accent4">
                    <a:lumMod val="75000"/>
                  </a:schemeClr>
                </a:solidFill>
                <a:hlinkClick r:id="rId6"/>
              </a:rPr>
              <a:t>https://</a:t>
            </a:r>
            <a:r>
              <a:rPr lang="en-US" sz="2000" spc="-150" dirty="0" smtClean="0">
                <a:solidFill>
                  <a:schemeClr val="accent4">
                    <a:lumMod val="75000"/>
                  </a:schemeClr>
                </a:solidFill>
                <a:hlinkClick r:id="rId6"/>
              </a:rPr>
              <a:t>www.youtube.com/watch?v=VJrj5pcdPYI&amp;t=4s</a:t>
            </a:r>
            <a:r>
              <a:rPr lang="ru-RU" sz="2000" spc="-150" dirty="0" smtClean="0">
                <a:solidFill>
                  <a:schemeClr val="accent4">
                    <a:lumMod val="75000"/>
                  </a:schemeClr>
                </a:solidFill>
              </a:rPr>
              <a:t>  </a:t>
            </a:r>
            <a:endParaRPr lang="ru-RU" sz="2000" spc="-150" dirty="0">
              <a:solidFill>
                <a:schemeClr val="accent4">
                  <a:lumMod val="75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en-US" sz="2000" spc="-15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913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P.S. </a:t>
            </a:r>
            <a:r>
              <a:rPr lang="ru-RU" dirty="0" smtClean="0"/>
              <a:t>Полезные материалы</a:t>
            </a:r>
            <a:endParaRPr lang="ru-RU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457200" y="1600200"/>
            <a:ext cx="8686800" cy="46371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buFont typeface="Arial" pitchFamily="34" charset="0"/>
              <a:buChar char="•"/>
            </a:pPr>
            <a: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</a:rPr>
              <a:t>Книги: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spc="-150" dirty="0">
                <a:solidFill>
                  <a:schemeClr val="accent4">
                    <a:lumMod val="75000"/>
                  </a:schemeClr>
                </a:solidFill>
                <a:hlinkClick r:id="rId3"/>
              </a:rPr>
              <a:t>https://www.amazon.com/Software-Systems-Architecture-Stakeholders-Perspectives/dp/032171833X/ref=pd_lpo_sbs_14_t_0/146-0955566-7563356?_</a:t>
            </a:r>
            <a:r>
              <a:rPr lang="en-US" sz="2000" spc="-150" dirty="0" smtClean="0">
                <a:solidFill>
                  <a:schemeClr val="accent4">
                    <a:lumMod val="75000"/>
                  </a:schemeClr>
                </a:solidFill>
                <a:hlinkClick r:id="rId3"/>
              </a:rPr>
              <a:t>encoding=UTF8&amp;psc=1&amp;refRID=TAQ14DZ8M1AT66SB2DY6</a:t>
            </a:r>
            <a:endParaRPr lang="en-US" sz="20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000" spc="-150" dirty="0">
                <a:solidFill>
                  <a:schemeClr val="accent4">
                    <a:lumMod val="75000"/>
                  </a:schemeClr>
                </a:solidFill>
                <a:hlinkClick r:id="rId4"/>
              </a:rPr>
              <a:t>https://</a:t>
            </a:r>
            <a:r>
              <a:rPr lang="en-US" sz="2000" spc="-150" dirty="0" smtClean="0">
                <a:solidFill>
                  <a:schemeClr val="accent4">
                    <a:lumMod val="75000"/>
                  </a:schemeClr>
                </a:solidFill>
                <a:hlinkClick r:id="rId4"/>
              </a:rPr>
              <a:t>www.ivarjacobson.com/publications/white-papers/use-case-ebook</a:t>
            </a:r>
            <a:r>
              <a:rPr lang="en-US" sz="2000" spc="-15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ru-RU" sz="20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sz="2400" spc="-150" dirty="0" smtClean="0">
                <a:solidFill>
                  <a:schemeClr val="accent4">
                    <a:lumMod val="75000"/>
                  </a:schemeClr>
                </a:solidFill>
              </a:rPr>
              <a:t>Сайты: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spc="-150" dirty="0">
                <a:solidFill>
                  <a:schemeClr val="accent4">
                    <a:lumMod val="75000"/>
                  </a:schemeClr>
                </a:solidFill>
                <a:hlinkClick r:id="rId5"/>
              </a:rPr>
              <a:t>http://alistair.cockburn.us/</a:t>
            </a:r>
          </a:p>
          <a:p>
            <a:pPr lvl="1" algn="l">
              <a:buFont typeface="Arial" pitchFamily="34" charset="0"/>
              <a:buChar char="•"/>
            </a:pPr>
            <a:r>
              <a:rPr lang="en-US" sz="2000" spc="-150" dirty="0" smtClean="0">
                <a:solidFill>
                  <a:schemeClr val="accent4">
                    <a:lumMod val="75000"/>
                  </a:schemeClr>
                </a:solidFill>
                <a:hlinkClick r:id="rId5"/>
              </a:rPr>
              <a:t>http</a:t>
            </a:r>
            <a:r>
              <a:rPr lang="en-US" sz="2000" spc="-150" dirty="0">
                <a:solidFill>
                  <a:schemeClr val="accent4">
                    <a:lumMod val="75000"/>
                  </a:schemeClr>
                </a:solidFill>
                <a:hlinkClick r:id="rId5"/>
              </a:rPr>
              <a:t>://www.codingthearchitecture.com</a:t>
            </a:r>
            <a:r>
              <a:rPr lang="en-US" sz="2000" spc="-150" dirty="0" smtClean="0">
                <a:solidFill>
                  <a:schemeClr val="accent4">
                    <a:lumMod val="75000"/>
                  </a:schemeClr>
                </a:solidFill>
                <a:hlinkClick r:id="rId5"/>
              </a:rPr>
              <a:t>/</a:t>
            </a:r>
            <a:endParaRPr lang="ru-RU" sz="20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000" spc="-150" dirty="0">
                <a:solidFill>
                  <a:schemeClr val="accent4">
                    <a:lumMod val="75000"/>
                  </a:schemeClr>
                </a:solidFill>
                <a:hlinkClick r:id="rId6"/>
              </a:rPr>
              <a:t>https://c4model.com</a:t>
            </a:r>
            <a:r>
              <a:rPr lang="en-US" sz="2000" spc="-150" dirty="0" smtClean="0">
                <a:solidFill>
                  <a:schemeClr val="accent4">
                    <a:lumMod val="75000"/>
                  </a:schemeClr>
                </a:solidFill>
                <a:hlinkClick r:id="rId6"/>
              </a:rPr>
              <a:t>/</a:t>
            </a:r>
            <a:endParaRPr lang="ru-RU" sz="20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000" spc="-150" dirty="0">
                <a:solidFill>
                  <a:schemeClr val="accent4">
                    <a:lumMod val="75000"/>
                  </a:schemeClr>
                </a:solidFill>
                <a:hlinkClick r:id="rId7"/>
              </a:rPr>
              <a:t>https://www.viewpoints-and-perspectives.info</a:t>
            </a:r>
            <a:r>
              <a:rPr lang="en-US" sz="2000" spc="-150" dirty="0" smtClean="0">
                <a:solidFill>
                  <a:schemeClr val="accent4">
                    <a:lumMod val="75000"/>
                  </a:schemeClr>
                </a:solidFill>
                <a:hlinkClick r:id="rId7"/>
              </a:rPr>
              <a:t>/</a:t>
            </a:r>
            <a:endParaRPr lang="en-US" sz="20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000" spc="-150" dirty="0">
                <a:solidFill>
                  <a:schemeClr val="accent4">
                    <a:lumMod val="75000"/>
                  </a:schemeClr>
                </a:solidFill>
                <a:hlinkClick r:id="rId8"/>
              </a:rPr>
              <a:t>https://martinfowler.com/eaaCatalog</a:t>
            </a:r>
            <a:r>
              <a:rPr lang="en-US" sz="2000" spc="-150" dirty="0" smtClean="0">
                <a:solidFill>
                  <a:schemeClr val="accent4">
                    <a:lumMod val="75000"/>
                  </a:schemeClr>
                </a:solidFill>
                <a:hlinkClick r:id="rId8"/>
              </a:rPr>
              <a:t>/</a:t>
            </a:r>
            <a:endParaRPr lang="en-US" sz="20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r>
              <a:rPr lang="en-US" sz="2000" spc="-150" dirty="0">
                <a:solidFill>
                  <a:schemeClr val="accent4">
                    <a:lumMod val="75000"/>
                  </a:schemeClr>
                </a:solidFill>
                <a:hlinkClick r:id="rId9"/>
              </a:rPr>
              <a:t>http://www.enterpriseintegrationpatterns.com</a:t>
            </a:r>
            <a:r>
              <a:rPr lang="en-US" sz="2000" spc="-150" dirty="0" smtClean="0">
                <a:solidFill>
                  <a:schemeClr val="accent4">
                    <a:lumMod val="75000"/>
                  </a:schemeClr>
                </a:solidFill>
                <a:hlinkClick r:id="rId9"/>
              </a:rPr>
              <a:t>/</a:t>
            </a:r>
            <a:endParaRPr lang="en-US" sz="20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ru-RU" sz="2000" spc="-150" dirty="0" smtClean="0">
              <a:solidFill>
                <a:schemeClr val="accent4">
                  <a:lumMod val="75000"/>
                </a:schemeClr>
              </a:solidFill>
            </a:endParaRPr>
          </a:p>
          <a:p>
            <a:pPr lvl="1" algn="l">
              <a:buFont typeface="Arial" pitchFamily="34" charset="0"/>
              <a:buChar char="•"/>
            </a:pPr>
            <a:endParaRPr lang="ru-RU" sz="1600" spc="-150" dirty="0" smtClean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37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Базовые понятия и контекст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2254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50"/>
    </mc:Choice>
    <mc:Fallback xmlns="">
      <p:transition spd="slow" advTm="185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Москва 2018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64181-07E1-4CA6-BDAF-86CD0CF8B73E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857250"/>
            <a:ext cx="4572000" cy="51435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>
          <a:xfrm>
            <a:off x="4572000" y="856488"/>
            <a:ext cx="4572000" cy="51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385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2"/>
    </mc:Choice>
    <mc:Fallback xmlns="">
      <p:transition spd="slow" advTm="52892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7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Москва 2018</a:t>
            </a:r>
            <a:endParaRPr lang="ru-RU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5576" y="1700808"/>
            <a:ext cx="6896498" cy="27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826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59"/>
    </mc:Choice>
    <mc:Fallback xmlns="">
      <p:transition spd="slow" advTm="3959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8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Москва 2018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764796"/>
            <a:ext cx="5144551" cy="1592196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576" y="2877688"/>
            <a:ext cx="6896498" cy="27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189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956"/>
    </mc:Choice>
    <mc:Fallback xmlns="">
      <p:transition spd="slow" advTm="31956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F69965B-647E-4F60-A4A0-73F115165788}" type="slidenum">
              <a:rPr lang="ru-RU" smtClean="0"/>
              <a:t>9</a:t>
            </a:fld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14FF0FE-E618-4B8C-BA39-FC7ACDBAE4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5368" y="12846"/>
            <a:ext cx="1207273" cy="593319"/>
          </a:xfrm>
          <a:prstGeom prst="rect">
            <a:avLst/>
          </a:prstGeom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ru-RU" dirty="0" smtClean="0"/>
              <a:t>Москва 2018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9632" y="1764796"/>
            <a:ext cx="5144551" cy="159219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7744" y="664595"/>
            <a:ext cx="3046557" cy="118022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576" y="2877688"/>
            <a:ext cx="6896498" cy="2779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494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665"/>
    </mc:Choice>
    <mc:Fallback xmlns="">
      <p:transition spd="slow" advTm="9665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-templa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Презентация1" id="{65853D8E-0126-4B3C-AA55-98C4365E9D5B}" vid="{5B92CDAC-8680-455E-A253-5CF1C58B6D28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TM03457515[[fn=Вид]]</Template>
  <TotalTime>14320</TotalTime>
  <Words>775</Words>
  <Application>Microsoft Office PowerPoint</Application>
  <PresentationFormat>Экран (4:3)</PresentationFormat>
  <Paragraphs>207</Paragraphs>
  <Slides>44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44</vt:i4>
      </vt:variant>
    </vt:vector>
  </HeadingPairs>
  <TitlesOfParts>
    <vt:vector size="47" baseType="lpstr">
      <vt:lpstr>Arial</vt:lpstr>
      <vt:lpstr>Calibri</vt:lpstr>
      <vt:lpstr>presentation-template</vt:lpstr>
      <vt:lpstr>Архитектор в заказной разработке </vt:lpstr>
      <vt:lpstr>Вступление</vt:lpstr>
      <vt:lpstr>Презентация PowerPoint</vt:lpstr>
      <vt:lpstr>Презентация PowerPoint</vt:lpstr>
      <vt:lpstr>Базовые понятия и контекст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Еще чуть-чуть об архитектуре</vt:lpstr>
      <vt:lpstr>Еще чуть-чуть об архитектуре</vt:lpstr>
      <vt:lpstr>Еще чуть-чуть об архитектуре</vt:lpstr>
      <vt:lpstr>Еще чуть-чуть об архитектуре</vt:lpstr>
      <vt:lpstr>Еще чуть-чуть об архитектуре</vt:lpstr>
      <vt:lpstr>Уже скоро будет про архитектора…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Дождались!</vt:lpstr>
      <vt:lpstr>Презентация PowerPoint</vt:lpstr>
      <vt:lpstr>Презентация PowerPoint</vt:lpstr>
      <vt:lpstr>Пул задач:</vt:lpstr>
      <vt:lpstr>«Skillset + Mindset»</vt:lpstr>
      <vt:lpstr>Критерии «полезности»:</vt:lpstr>
      <vt:lpstr>Критерии «полезности»:</vt:lpstr>
      <vt:lpstr>ИТОГ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доклада</dc:title>
  <dc:creator>Maxim Shalomovich</dc:creator>
  <cp:lastModifiedBy>Maxim Shalomovich</cp:lastModifiedBy>
  <cp:revision>133</cp:revision>
  <dcterms:created xsi:type="dcterms:W3CDTF">2018-03-01T13:33:18Z</dcterms:created>
  <dcterms:modified xsi:type="dcterms:W3CDTF">2018-04-25T13:24:24Z</dcterms:modified>
</cp:coreProperties>
</file>