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308" r:id="rId3"/>
    <p:sldId id="312" r:id="rId4"/>
    <p:sldId id="313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1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7" autoAdjust="0"/>
    <p:restoredTop sz="92467" autoAdjust="0"/>
  </p:normalViewPr>
  <p:slideViewPr>
    <p:cSldViewPr>
      <p:cViewPr varScale="1">
        <p:scale>
          <a:sx n="83" d="100"/>
          <a:sy n="83" d="100"/>
        </p:scale>
        <p:origin x="13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E44A9E-1B18-4D44-848F-4ACB868CFE0D}" type="doc">
      <dgm:prSet loTypeId="urn:microsoft.com/office/officeart/2008/layout/VerticalCurvedList" loCatId="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75E79C53-2CE7-294D-B58A-9B4E87709FA7}">
      <dgm:prSet phldrT="[Текст]"/>
      <dgm:spPr/>
      <dgm:t>
        <a:bodyPr/>
        <a:lstStyle/>
        <a:p>
          <a:r>
            <a:rPr lang="ru-RU" dirty="0" smtClean="0"/>
            <a:t>Законодательство (например, ФЗ-54, Алкоголь, Меркурий, Табак)</a:t>
          </a:r>
          <a:endParaRPr lang="ru-RU" dirty="0"/>
        </a:p>
      </dgm:t>
    </dgm:pt>
    <dgm:pt modelId="{DFF04568-86F8-7E4B-B1BC-BE4E6684CF87}" type="parTrans" cxnId="{156A1717-F523-B445-9D14-748086874B20}">
      <dgm:prSet/>
      <dgm:spPr/>
      <dgm:t>
        <a:bodyPr/>
        <a:lstStyle/>
        <a:p>
          <a:endParaRPr lang="ru-RU"/>
        </a:p>
      </dgm:t>
    </dgm:pt>
    <dgm:pt modelId="{81DA8060-3C90-0348-8CBD-E83B29FEA65B}" type="sibTrans" cxnId="{156A1717-F523-B445-9D14-748086874B20}">
      <dgm:prSet/>
      <dgm:spPr/>
      <dgm:t>
        <a:bodyPr/>
        <a:lstStyle/>
        <a:p>
          <a:endParaRPr lang="ru-RU"/>
        </a:p>
      </dgm:t>
    </dgm:pt>
    <dgm:pt modelId="{60198F3E-A13B-7C4D-BDE7-F1EB462D5B11}">
      <dgm:prSet phldrT="[Текст]"/>
      <dgm:spPr/>
      <dgm:t>
        <a:bodyPr/>
        <a:lstStyle/>
        <a:p>
          <a:r>
            <a:rPr lang="ru-RU" dirty="0" smtClean="0"/>
            <a:t>Маркетинг (новые партнеры, лояльность клиентов)</a:t>
          </a:r>
          <a:endParaRPr lang="ru-RU" dirty="0"/>
        </a:p>
      </dgm:t>
    </dgm:pt>
    <dgm:pt modelId="{4DCE7B44-9CA2-C249-BC8F-4818F4617B3A}" type="parTrans" cxnId="{7B42903F-ACB7-C140-8CC1-DB909EA75C34}">
      <dgm:prSet/>
      <dgm:spPr/>
      <dgm:t>
        <a:bodyPr/>
        <a:lstStyle/>
        <a:p>
          <a:endParaRPr lang="ru-RU"/>
        </a:p>
      </dgm:t>
    </dgm:pt>
    <dgm:pt modelId="{E18E5924-EC82-DD41-9B7F-47D7800304D7}" type="sibTrans" cxnId="{7B42903F-ACB7-C140-8CC1-DB909EA75C34}">
      <dgm:prSet/>
      <dgm:spPr/>
      <dgm:t>
        <a:bodyPr/>
        <a:lstStyle/>
        <a:p>
          <a:endParaRPr lang="ru-RU"/>
        </a:p>
      </dgm:t>
    </dgm:pt>
    <dgm:pt modelId="{E7B74B89-5C24-9A46-ABC0-EB749FEB7FE3}">
      <dgm:prSet phldrT="[Текст]"/>
      <dgm:spPr/>
      <dgm:t>
        <a:bodyPr/>
        <a:lstStyle/>
        <a:p>
          <a:r>
            <a:rPr lang="ru-RU" dirty="0" smtClean="0"/>
            <a:t>Скорость принятия решений (аналитика, </a:t>
          </a:r>
          <a:r>
            <a:rPr lang="ru-RU" dirty="0" err="1" smtClean="0"/>
            <a:t>юзабилити</a:t>
          </a:r>
          <a:r>
            <a:rPr lang="ru-RU" dirty="0" smtClean="0"/>
            <a:t>)</a:t>
          </a:r>
          <a:endParaRPr lang="ru-RU" dirty="0"/>
        </a:p>
      </dgm:t>
    </dgm:pt>
    <dgm:pt modelId="{873E500C-437F-104D-B666-4799335DB601}" type="parTrans" cxnId="{12113E1B-BA17-4A41-9D9A-3E97AE35038E}">
      <dgm:prSet/>
      <dgm:spPr/>
      <dgm:t>
        <a:bodyPr/>
        <a:lstStyle/>
        <a:p>
          <a:endParaRPr lang="ru-RU"/>
        </a:p>
      </dgm:t>
    </dgm:pt>
    <dgm:pt modelId="{539536DC-4750-6C4D-8E68-5EF67AAA5650}" type="sibTrans" cxnId="{12113E1B-BA17-4A41-9D9A-3E97AE35038E}">
      <dgm:prSet/>
      <dgm:spPr/>
      <dgm:t>
        <a:bodyPr/>
        <a:lstStyle/>
        <a:p>
          <a:endParaRPr lang="ru-RU"/>
        </a:p>
      </dgm:t>
    </dgm:pt>
    <dgm:pt modelId="{0D83A612-C3B2-C949-8CC7-B40FEAC286B1}" type="pres">
      <dgm:prSet presAssocID="{8EE44A9E-1B18-4D44-848F-4ACB868CFE0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77DFA02-55D4-9941-8B1D-F8EAB1B3E938}" type="pres">
      <dgm:prSet presAssocID="{8EE44A9E-1B18-4D44-848F-4ACB868CFE0D}" presName="Name1" presStyleCnt="0"/>
      <dgm:spPr/>
    </dgm:pt>
    <dgm:pt modelId="{EFCE75A2-5AD3-8740-812E-ED3394D22C98}" type="pres">
      <dgm:prSet presAssocID="{8EE44A9E-1B18-4D44-848F-4ACB868CFE0D}" presName="cycle" presStyleCnt="0"/>
      <dgm:spPr/>
    </dgm:pt>
    <dgm:pt modelId="{F5B3C557-4CE2-A743-AA0A-A91BBF668BA0}" type="pres">
      <dgm:prSet presAssocID="{8EE44A9E-1B18-4D44-848F-4ACB868CFE0D}" presName="srcNode" presStyleLbl="node1" presStyleIdx="0" presStyleCnt="3"/>
      <dgm:spPr/>
    </dgm:pt>
    <dgm:pt modelId="{D1AAEA23-D803-5D40-9F62-3EB3881EE313}" type="pres">
      <dgm:prSet presAssocID="{8EE44A9E-1B18-4D44-848F-4ACB868CFE0D}" presName="conn" presStyleLbl="parChTrans1D2" presStyleIdx="0" presStyleCnt="1"/>
      <dgm:spPr/>
      <dgm:t>
        <a:bodyPr/>
        <a:lstStyle/>
        <a:p>
          <a:endParaRPr lang="ru-RU"/>
        </a:p>
      </dgm:t>
    </dgm:pt>
    <dgm:pt modelId="{F3871F39-97DC-B244-9B70-65200A73481E}" type="pres">
      <dgm:prSet presAssocID="{8EE44A9E-1B18-4D44-848F-4ACB868CFE0D}" presName="extraNode" presStyleLbl="node1" presStyleIdx="0" presStyleCnt="3"/>
      <dgm:spPr/>
    </dgm:pt>
    <dgm:pt modelId="{EDB7770B-6314-1949-9A23-5939236B137D}" type="pres">
      <dgm:prSet presAssocID="{8EE44A9E-1B18-4D44-848F-4ACB868CFE0D}" presName="dstNode" presStyleLbl="node1" presStyleIdx="0" presStyleCnt="3"/>
      <dgm:spPr/>
    </dgm:pt>
    <dgm:pt modelId="{1AA14B0E-F1AC-814F-9EF0-E2F168C260E8}" type="pres">
      <dgm:prSet presAssocID="{75E79C53-2CE7-294D-B58A-9B4E87709FA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6ADC94-6952-5E4F-A800-6D169651D92E}" type="pres">
      <dgm:prSet presAssocID="{75E79C53-2CE7-294D-B58A-9B4E87709FA7}" presName="accent_1" presStyleCnt="0"/>
      <dgm:spPr/>
    </dgm:pt>
    <dgm:pt modelId="{7F7E19F4-77CB-964E-80C2-3329F7EEC85D}" type="pres">
      <dgm:prSet presAssocID="{75E79C53-2CE7-294D-B58A-9B4E87709FA7}" presName="accentRepeatNode" presStyleLbl="solidFgAcc1" presStyleIdx="0" presStyleCnt="3"/>
      <dgm:spPr/>
    </dgm:pt>
    <dgm:pt modelId="{929BF5F2-F53D-6647-B84D-AB159C726D13}" type="pres">
      <dgm:prSet presAssocID="{60198F3E-A13B-7C4D-BDE7-F1EB462D5B11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3B4DD-FA18-BE42-B623-55D1285EE86C}" type="pres">
      <dgm:prSet presAssocID="{60198F3E-A13B-7C4D-BDE7-F1EB462D5B11}" presName="accent_2" presStyleCnt="0"/>
      <dgm:spPr/>
    </dgm:pt>
    <dgm:pt modelId="{2B2605E7-2D3B-8649-BF4A-9EB19B2C3015}" type="pres">
      <dgm:prSet presAssocID="{60198F3E-A13B-7C4D-BDE7-F1EB462D5B11}" presName="accentRepeatNode" presStyleLbl="solidFgAcc1" presStyleIdx="1" presStyleCnt="3"/>
      <dgm:spPr/>
    </dgm:pt>
    <dgm:pt modelId="{65A38D3D-04A5-DA4E-AE57-2FE51BC1B6A5}" type="pres">
      <dgm:prSet presAssocID="{E7B74B89-5C24-9A46-ABC0-EB749FEB7FE3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E2A71E-0664-0249-8E2B-FA96C75934BD}" type="pres">
      <dgm:prSet presAssocID="{E7B74B89-5C24-9A46-ABC0-EB749FEB7FE3}" presName="accent_3" presStyleCnt="0"/>
      <dgm:spPr/>
    </dgm:pt>
    <dgm:pt modelId="{5B46280B-4AA1-0649-AB67-78F3502D4325}" type="pres">
      <dgm:prSet presAssocID="{E7B74B89-5C24-9A46-ABC0-EB749FEB7FE3}" presName="accentRepeatNode" presStyleLbl="solidFgAcc1" presStyleIdx="2" presStyleCnt="3"/>
      <dgm:spPr/>
    </dgm:pt>
  </dgm:ptLst>
  <dgm:cxnLst>
    <dgm:cxn modelId="{7B42903F-ACB7-C140-8CC1-DB909EA75C34}" srcId="{8EE44A9E-1B18-4D44-848F-4ACB868CFE0D}" destId="{60198F3E-A13B-7C4D-BDE7-F1EB462D5B11}" srcOrd="1" destOrd="0" parTransId="{4DCE7B44-9CA2-C249-BC8F-4818F4617B3A}" sibTransId="{E18E5924-EC82-DD41-9B7F-47D7800304D7}"/>
    <dgm:cxn modelId="{17A4D4D5-8263-694B-89D9-F5ACC8E6FF28}" type="presOf" srcId="{E7B74B89-5C24-9A46-ABC0-EB749FEB7FE3}" destId="{65A38D3D-04A5-DA4E-AE57-2FE51BC1B6A5}" srcOrd="0" destOrd="0" presId="urn:microsoft.com/office/officeart/2008/layout/VerticalCurvedList"/>
    <dgm:cxn modelId="{09A76D69-13F1-3D4B-9BE1-2E4564B83008}" type="presOf" srcId="{60198F3E-A13B-7C4D-BDE7-F1EB462D5B11}" destId="{929BF5F2-F53D-6647-B84D-AB159C726D13}" srcOrd="0" destOrd="0" presId="urn:microsoft.com/office/officeart/2008/layout/VerticalCurvedList"/>
    <dgm:cxn modelId="{8173AC6E-72B4-6549-AE3F-074CE4492CB6}" type="presOf" srcId="{8EE44A9E-1B18-4D44-848F-4ACB868CFE0D}" destId="{0D83A612-C3B2-C949-8CC7-B40FEAC286B1}" srcOrd="0" destOrd="0" presId="urn:microsoft.com/office/officeart/2008/layout/VerticalCurvedList"/>
    <dgm:cxn modelId="{4E9FACB0-17B4-B34D-9A44-E7351307BFE1}" type="presOf" srcId="{75E79C53-2CE7-294D-B58A-9B4E87709FA7}" destId="{1AA14B0E-F1AC-814F-9EF0-E2F168C260E8}" srcOrd="0" destOrd="0" presId="urn:microsoft.com/office/officeart/2008/layout/VerticalCurvedList"/>
    <dgm:cxn modelId="{156A1717-F523-B445-9D14-748086874B20}" srcId="{8EE44A9E-1B18-4D44-848F-4ACB868CFE0D}" destId="{75E79C53-2CE7-294D-B58A-9B4E87709FA7}" srcOrd="0" destOrd="0" parTransId="{DFF04568-86F8-7E4B-B1BC-BE4E6684CF87}" sibTransId="{81DA8060-3C90-0348-8CBD-E83B29FEA65B}"/>
    <dgm:cxn modelId="{EC64E6D2-FFF2-E24D-8F89-1558642CDE9E}" type="presOf" srcId="{81DA8060-3C90-0348-8CBD-E83B29FEA65B}" destId="{D1AAEA23-D803-5D40-9F62-3EB3881EE313}" srcOrd="0" destOrd="0" presId="urn:microsoft.com/office/officeart/2008/layout/VerticalCurvedList"/>
    <dgm:cxn modelId="{12113E1B-BA17-4A41-9D9A-3E97AE35038E}" srcId="{8EE44A9E-1B18-4D44-848F-4ACB868CFE0D}" destId="{E7B74B89-5C24-9A46-ABC0-EB749FEB7FE3}" srcOrd="2" destOrd="0" parTransId="{873E500C-437F-104D-B666-4799335DB601}" sibTransId="{539536DC-4750-6C4D-8E68-5EF67AAA5650}"/>
    <dgm:cxn modelId="{59D53101-771B-3A43-B781-91B43253681E}" type="presParOf" srcId="{0D83A612-C3B2-C949-8CC7-B40FEAC286B1}" destId="{C77DFA02-55D4-9941-8B1D-F8EAB1B3E938}" srcOrd="0" destOrd="0" presId="urn:microsoft.com/office/officeart/2008/layout/VerticalCurvedList"/>
    <dgm:cxn modelId="{5A209EC3-EDBC-D744-A682-B631B8951E60}" type="presParOf" srcId="{C77DFA02-55D4-9941-8B1D-F8EAB1B3E938}" destId="{EFCE75A2-5AD3-8740-812E-ED3394D22C98}" srcOrd="0" destOrd="0" presId="urn:microsoft.com/office/officeart/2008/layout/VerticalCurvedList"/>
    <dgm:cxn modelId="{274D3129-D445-684C-8A00-1BEA220C84CA}" type="presParOf" srcId="{EFCE75A2-5AD3-8740-812E-ED3394D22C98}" destId="{F5B3C557-4CE2-A743-AA0A-A91BBF668BA0}" srcOrd="0" destOrd="0" presId="urn:microsoft.com/office/officeart/2008/layout/VerticalCurvedList"/>
    <dgm:cxn modelId="{69D76245-E101-5E40-BFBF-0EBFF279F484}" type="presParOf" srcId="{EFCE75A2-5AD3-8740-812E-ED3394D22C98}" destId="{D1AAEA23-D803-5D40-9F62-3EB3881EE313}" srcOrd="1" destOrd="0" presId="urn:microsoft.com/office/officeart/2008/layout/VerticalCurvedList"/>
    <dgm:cxn modelId="{FE96A862-98F1-0B44-8EA1-AF8EFC6DDB20}" type="presParOf" srcId="{EFCE75A2-5AD3-8740-812E-ED3394D22C98}" destId="{F3871F39-97DC-B244-9B70-65200A73481E}" srcOrd="2" destOrd="0" presId="urn:microsoft.com/office/officeart/2008/layout/VerticalCurvedList"/>
    <dgm:cxn modelId="{2091BFCD-E9A5-EB46-B825-CFD13E8A0678}" type="presParOf" srcId="{EFCE75A2-5AD3-8740-812E-ED3394D22C98}" destId="{EDB7770B-6314-1949-9A23-5939236B137D}" srcOrd="3" destOrd="0" presId="urn:microsoft.com/office/officeart/2008/layout/VerticalCurvedList"/>
    <dgm:cxn modelId="{398E6E7F-B22A-E841-80C7-6B8FF65DB655}" type="presParOf" srcId="{C77DFA02-55D4-9941-8B1D-F8EAB1B3E938}" destId="{1AA14B0E-F1AC-814F-9EF0-E2F168C260E8}" srcOrd="1" destOrd="0" presId="urn:microsoft.com/office/officeart/2008/layout/VerticalCurvedList"/>
    <dgm:cxn modelId="{56B195F7-D6DD-7242-AFB7-B8261B973389}" type="presParOf" srcId="{C77DFA02-55D4-9941-8B1D-F8EAB1B3E938}" destId="{766ADC94-6952-5E4F-A800-6D169651D92E}" srcOrd="2" destOrd="0" presId="urn:microsoft.com/office/officeart/2008/layout/VerticalCurvedList"/>
    <dgm:cxn modelId="{3C0B25E5-5A96-4B4E-89AB-57335A08016B}" type="presParOf" srcId="{766ADC94-6952-5E4F-A800-6D169651D92E}" destId="{7F7E19F4-77CB-964E-80C2-3329F7EEC85D}" srcOrd="0" destOrd="0" presId="urn:microsoft.com/office/officeart/2008/layout/VerticalCurvedList"/>
    <dgm:cxn modelId="{A34951A9-26B2-3F40-A66C-8D7AB892C22D}" type="presParOf" srcId="{C77DFA02-55D4-9941-8B1D-F8EAB1B3E938}" destId="{929BF5F2-F53D-6647-B84D-AB159C726D13}" srcOrd="3" destOrd="0" presId="urn:microsoft.com/office/officeart/2008/layout/VerticalCurvedList"/>
    <dgm:cxn modelId="{1C04719E-32A1-FA41-B057-E3A2ADE1275B}" type="presParOf" srcId="{C77DFA02-55D4-9941-8B1D-F8EAB1B3E938}" destId="{E213B4DD-FA18-BE42-B623-55D1285EE86C}" srcOrd="4" destOrd="0" presId="urn:microsoft.com/office/officeart/2008/layout/VerticalCurvedList"/>
    <dgm:cxn modelId="{85738CE5-4EEA-0A4F-A225-536042A28510}" type="presParOf" srcId="{E213B4DD-FA18-BE42-B623-55D1285EE86C}" destId="{2B2605E7-2D3B-8649-BF4A-9EB19B2C3015}" srcOrd="0" destOrd="0" presId="urn:microsoft.com/office/officeart/2008/layout/VerticalCurvedList"/>
    <dgm:cxn modelId="{C8F19135-1763-3140-B504-1CDFBB82AAE3}" type="presParOf" srcId="{C77DFA02-55D4-9941-8B1D-F8EAB1B3E938}" destId="{65A38D3D-04A5-DA4E-AE57-2FE51BC1B6A5}" srcOrd="5" destOrd="0" presId="urn:microsoft.com/office/officeart/2008/layout/VerticalCurvedList"/>
    <dgm:cxn modelId="{2D55DBBF-AA0A-A441-9B27-037F2AC58710}" type="presParOf" srcId="{C77DFA02-55D4-9941-8B1D-F8EAB1B3E938}" destId="{1CE2A71E-0664-0249-8E2B-FA96C75934BD}" srcOrd="6" destOrd="0" presId="urn:microsoft.com/office/officeart/2008/layout/VerticalCurvedList"/>
    <dgm:cxn modelId="{07CD4AA1-8580-A645-BE9A-F1FEF1ABE022}" type="presParOf" srcId="{1CE2A71E-0664-0249-8E2B-FA96C75934BD}" destId="{5B46280B-4AA1-0649-AB67-78F3502D432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127CD3-9D31-6149-9F1D-0A4AA7EE58E7}" type="doc">
      <dgm:prSet loTypeId="urn:microsoft.com/office/officeart/2008/layout/VerticalCurvedList" loCatId="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8396E35E-C302-F943-BCBA-326D6534A760}">
      <dgm:prSet phldrT="[Текст]" custT="1"/>
      <dgm:spPr/>
      <dgm:t>
        <a:bodyPr/>
        <a:lstStyle/>
        <a:p>
          <a:r>
            <a:rPr lang="ru-RU" sz="1800" dirty="0" smtClean="0"/>
            <a:t>Бизнес не хочет терять то, что есть, что как-то работает</a:t>
          </a:r>
          <a:endParaRPr lang="ru-RU" sz="1800" dirty="0"/>
        </a:p>
      </dgm:t>
    </dgm:pt>
    <dgm:pt modelId="{4080DE1A-D778-B849-AE95-146DC3EB4E2F}" type="parTrans" cxnId="{7F358A9C-C07C-5241-BB4C-F673ED4C27B3}">
      <dgm:prSet/>
      <dgm:spPr/>
      <dgm:t>
        <a:bodyPr/>
        <a:lstStyle/>
        <a:p>
          <a:endParaRPr lang="ru-RU"/>
        </a:p>
      </dgm:t>
    </dgm:pt>
    <dgm:pt modelId="{6E22EAFE-BB1A-364E-BB5B-1044FD7C4361}" type="sibTrans" cxnId="{7F358A9C-C07C-5241-BB4C-F673ED4C27B3}">
      <dgm:prSet/>
      <dgm:spPr/>
      <dgm:t>
        <a:bodyPr/>
        <a:lstStyle/>
        <a:p>
          <a:endParaRPr lang="ru-RU"/>
        </a:p>
      </dgm:t>
    </dgm:pt>
    <dgm:pt modelId="{D8F74438-340A-8C41-AA24-E2445C9F17D7}">
      <dgm:prSet phldrT="[Текст]" custT="1"/>
      <dgm:spPr/>
      <dgm:t>
        <a:bodyPr/>
        <a:lstStyle/>
        <a:p>
          <a:r>
            <a:rPr lang="ru-RU" sz="1800" dirty="0" smtClean="0"/>
            <a:t>Остановка не столько системы, а бизнес-процесса приводит к потере выгоды (например,</a:t>
          </a:r>
          <a:r>
            <a:rPr lang="en-US" sz="1800" dirty="0" smtClean="0"/>
            <a:t> </a:t>
          </a:r>
          <a:r>
            <a:rPr lang="ru-RU" sz="1800" dirty="0" smtClean="0"/>
            <a:t>продажа на кассе, приемка в магазине) – для </a:t>
          </a:r>
          <a:r>
            <a:rPr lang="en-US" sz="1800" dirty="0" smtClean="0"/>
            <a:t>business critical </a:t>
          </a:r>
          <a:r>
            <a:rPr lang="ru-RU" sz="1800" dirty="0" smtClean="0"/>
            <a:t>систем</a:t>
          </a:r>
          <a:endParaRPr lang="ru-RU" sz="1800" dirty="0"/>
        </a:p>
      </dgm:t>
    </dgm:pt>
    <dgm:pt modelId="{692BF778-48B7-A748-B746-800187AF09F1}" type="sibTrans" cxnId="{B3A5E970-940F-7046-9EE6-44B0BFFB2D0C}">
      <dgm:prSet/>
      <dgm:spPr/>
      <dgm:t>
        <a:bodyPr/>
        <a:lstStyle/>
        <a:p>
          <a:endParaRPr lang="ru-RU"/>
        </a:p>
      </dgm:t>
    </dgm:pt>
    <dgm:pt modelId="{301ED37A-5DCB-A74A-AA1B-2C0ACEE51935}" type="parTrans" cxnId="{B3A5E970-940F-7046-9EE6-44B0BFFB2D0C}">
      <dgm:prSet/>
      <dgm:spPr/>
      <dgm:t>
        <a:bodyPr/>
        <a:lstStyle/>
        <a:p>
          <a:endParaRPr lang="ru-RU"/>
        </a:p>
      </dgm:t>
    </dgm:pt>
    <dgm:pt modelId="{F24F86CF-3999-A844-B938-4261AC26DAC4}">
      <dgm:prSet phldrT="[Текст]" custT="1"/>
      <dgm:spPr/>
      <dgm:t>
        <a:bodyPr/>
        <a:lstStyle/>
        <a:p>
          <a:r>
            <a:rPr lang="ru-RU" sz="1800" dirty="0" smtClean="0"/>
            <a:t>Переход мгновенно и без ошибок</a:t>
          </a:r>
          <a:r>
            <a:rPr lang="ru-RU" sz="1800" baseline="0" dirty="0" smtClean="0"/>
            <a:t> – это возможно?</a:t>
          </a:r>
          <a:endParaRPr lang="ru-RU" sz="1800" dirty="0"/>
        </a:p>
      </dgm:t>
    </dgm:pt>
    <dgm:pt modelId="{2FC68D28-3487-3D46-BDF2-BA6F2B622FDE}" type="sibTrans" cxnId="{FD2BC590-E320-304B-B5AF-7EE2FDEA3B17}">
      <dgm:prSet/>
      <dgm:spPr/>
      <dgm:t>
        <a:bodyPr/>
        <a:lstStyle/>
        <a:p>
          <a:endParaRPr lang="ru-RU"/>
        </a:p>
      </dgm:t>
    </dgm:pt>
    <dgm:pt modelId="{016883BA-6EA5-AF46-980D-6F7E54AF9D90}" type="parTrans" cxnId="{FD2BC590-E320-304B-B5AF-7EE2FDEA3B17}">
      <dgm:prSet/>
      <dgm:spPr/>
      <dgm:t>
        <a:bodyPr/>
        <a:lstStyle/>
        <a:p>
          <a:endParaRPr lang="ru-RU"/>
        </a:p>
      </dgm:t>
    </dgm:pt>
    <dgm:pt modelId="{4AFB388C-6E33-BA43-96A0-3C8A7B321BC1}" type="pres">
      <dgm:prSet presAssocID="{68127CD3-9D31-6149-9F1D-0A4AA7EE58E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A45865B-C9E9-1B42-9D5B-32295A2E131B}" type="pres">
      <dgm:prSet presAssocID="{68127CD3-9D31-6149-9F1D-0A4AA7EE58E7}" presName="Name1" presStyleCnt="0"/>
      <dgm:spPr/>
    </dgm:pt>
    <dgm:pt modelId="{211458DF-AFD0-6142-8AF4-2C098E7C4B46}" type="pres">
      <dgm:prSet presAssocID="{68127CD3-9D31-6149-9F1D-0A4AA7EE58E7}" presName="cycle" presStyleCnt="0"/>
      <dgm:spPr/>
    </dgm:pt>
    <dgm:pt modelId="{4814994D-0DC3-6946-A266-D15DC2CEB2D8}" type="pres">
      <dgm:prSet presAssocID="{68127CD3-9D31-6149-9F1D-0A4AA7EE58E7}" presName="srcNode" presStyleLbl="node1" presStyleIdx="0" presStyleCnt="3"/>
      <dgm:spPr/>
    </dgm:pt>
    <dgm:pt modelId="{5C159F3D-1C92-754F-A2D1-FA4F41610F66}" type="pres">
      <dgm:prSet presAssocID="{68127CD3-9D31-6149-9F1D-0A4AA7EE58E7}" presName="conn" presStyleLbl="parChTrans1D2" presStyleIdx="0" presStyleCnt="1"/>
      <dgm:spPr/>
      <dgm:t>
        <a:bodyPr/>
        <a:lstStyle/>
        <a:p>
          <a:endParaRPr lang="ru-RU"/>
        </a:p>
      </dgm:t>
    </dgm:pt>
    <dgm:pt modelId="{DADDA1E7-0CFA-C54E-B4AF-35F79A14AE5A}" type="pres">
      <dgm:prSet presAssocID="{68127CD3-9D31-6149-9F1D-0A4AA7EE58E7}" presName="extraNode" presStyleLbl="node1" presStyleIdx="0" presStyleCnt="3"/>
      <dgm:spPr/>
    </dgm:pt>
    <dgm:pt modelId="{D40B3C3F-3E90-2847-851A-CCB0AE28D3E3}" type="pres">
      <dgm:prSet presAssocID="{68127CD3-9D31-6149-9F1D-0A4AA7EE58E7}" presName="dstNode" presStyleLbl="node1" presStyleIdx="0" presStyleCnt="3"/>
      <dgm:spPr/>
    </dgm:pt>
    <dgm:pt modelId="{A699E007-CE27-6A45-AFF3-576E3A9F87AA}" type="pres">
      <dgm:prSet presAssocID="{8396E35E-C302-F943-BCBA-326D6534A76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92105E-31E5-2747-AAB9-BD1CFB383363}" type="pres">
      <dgm:prSet presAssocID="{8396E35E-C302-F943-BCBA-326D6534A760}" presName="accent_1" presStyleCnt="0"/>
      <dgm:spPr/>
    </dgm:pt>
    <dgm:pt modelId="{1BF95076-B16E-F74E-9A33-0F54C2688096}" type="pres">
      <dgm:prSet presAssocID="{8396E35E-C302-F943-BCBA-326D6534A760}" presName="accentRepeatNode" presStyleLbl="solidFgAcc1" presStyleIdx="0" presStyleCnt="3"/>
      <dgm:spPr/>
    </dgm:pt>
    <dgm:pt modelId="{6C0928F6-8EC5-2746-AE13-4B42FFD80ED4}" type="pres">
      <dgm:prSet presAssocID="{D8F74438-340A-8C41-AA24-E2445C9F17D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68A0F-3F2F-C44E-AC2F-D298E5B3D36D}" type="pres">
      <dgm:prSet presAssocID="{D8F74438-340A-8C41-AA24-E2445C9F17D7}" presName="accent_2" presStyleCnt="0"/>
      <dgm:spPr/>
    </dgm:pt>
    <dgm:pt modelId="{47CC6CFC-F4CF-FD4F-95DC-FC2B6035F7B5}" type="pres">
      <dgm:prSet presAssocID="{D8F74438-340A-8C41-AA24-E2445C9F17D7}" presName="accentRepeatNode" presStyleLbl="solidFgAcc1" presStyleIdx="1" presStyleCnt="3"/>
      <dgm:spPr/>
    </dgm:pt>
    <dgm:pt modelId="{C9BB1DCA-10C9-7C45-8C62-8B2A0B660D8B}" type="pres">
      <dgm:prSet presAssocID="{F24F86CF-3999-A844-B938-4261AC26DAC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7D0D80-C5DC-6142-BFF3-A88A47F1AD42}" type="pres">
      <dgm:prSet presAssocID="{F24F86CF-3999-A844-B938-4261AC26DAC4}" presName="accent_3" presStyleCnt="0"/>
      <dgm:spPr/>
    </dgm:pt>
    <dgm:pt modelId="{D61590B7-5818-C345-9ADB-455C42C78F7B}" type="pres">
      <dgm:prSet presAssocID="{F24F86CF-3999-A844-B938-4261AC26DAC4}" presName="accentRepeatNode" presStyleLbl="solidFgAcc1" presStyleIdx="2" presStyleCnt="3"/>
      <dgm:spPr/>
    </dgm:pt>
  </dgm:ptLst>
  <dgm:cxnLst>
    <dgm:cxn modelId="{ACE779E0-8DCF-D642-BB5F-16A78945C25A}" type="presOf" srcId="{68127CD3-9D31-6149-9F1D-0A4AA7EE58E7}" destId="{4AFB388C-6E33-BA43-96A0-3C8A7B321BC1}" srcOrd="0" destOrd="0" presId="urn:microsoft.com/office/officeart/2008/layout/VerticalCurvedList"/>
    <dgm:cxn modelId="{FD2BC590-E320-304B-B5AF-7EE2FDEA3B17}" srcId="{68127CD3-9D31-6149-9F1D-0A4AA7EE58E7}" destId="{F24F86CF-3999-A844-B938-4261AC26DAC4}" srcOrd="2" destOrd="0" parTransId="{016883BA-6EA5-AF46-980D-6F7E54AF9D90}" sibTransId="{2FC68D28-3487-3D46-BDF2-BA6F2B622FDE}"/>
    <dgm:cxn modelId="{768A61D3-3E1C-6449-9AD3-23DD4A5EDA73}" type="presOf" srcId="{6E22EAFE-BB1A-364E-BB5B-1044FD7C4361}" destId="{5C159F3D-1C92-754F-A2D1-FA4F41610F66}" srcOrd="0" destOrd="0" presId="urn:microsoft.com/office/officeart/2008/layout/VerticalCurvedList"/>
    <dgm:cxn modelId="{BBEDC4E2-320A-C844-8AD9-B99CAF151587}" type="presOf" srcId="{F24F86CF-3999-A844-B938-4261AC26DAC4}" destId="{C9BB1DCA-10C9-7C45-8C62-8B2A0B660D8B}" srcOrd="0" destOrd="0" presId="urn:microsoft.com/office/officeart/2008/layout/VerticalCurvedList"/>
    <dgm:cxn modelId="{B2CB5877-B5B1-AB43-A83B-D2F61CEAA4AE}" type="presOf" srcId="{8396E35E-C302-F943-BCBA-326D6534A760}" destId="{A699E007-CE27-6A45-AFF3-576E3A9F87AA}" srcOrd="0" destOrd="0" presId="urn:microsoft.com/office/officeart/2008/layout/VerticalCurvedList"/>
    <dgm:cxn modelId="{7F358A9C-C07C-5241-BB4C-F673ED4C27B3}" srcId="{68127CD3-9D31-6149-9F1D-0A4AA7EE58E7}" destId="{8396E35E-C302-F943-BCBA-326D6534A760}" srcOrd="0" destOrd="0" parTransId="{4080DE1A-D778-B849-AE95-146DC3EB4E2F}" sibTransId="{6E22EAFE-BB1A-364E-BB5B-1044FD7C4361}"/>
    <dgm:cxn modelId="{B3A5E970-940F-7046-9EE6-44B0BFFB2D0C}" srcId="{68127CD3-9D31-6149-9F1D-0A4AA7EE58E7}" destId="{D8F74438-340A-8C41-AA24-E2445C9F17D7}" srcOrd="1" destOrd="0" parTransId="{301ED37A-5DCB-A74A-AA1B-2C0ACEE51935}" sibTransId="{692BF778-48B7-A748-B746-800187AF09F1}"/>
    <dgm:cxn modelId="{63BC03FE-9732-CA45-A1D3-F3512ECAA80C}" type="presOf" srcId="{D8F74438-340A-8C41-AA24-E2445C9F17D7}" destId="{6C0928F6-8EC5-2746-AE13-4B42FFD80ED4}" srcOrd="0" destOrd="0" presId="urn:microsoft.com/office/officeart/2008/layout/VerticalCurvedList"/>
    <dgm:cxn modelId="{40E1AD28-21AE-3346-BA1F-AAC74D6620F4}" type="presParOf" srcId="{4AFB388C-6E33-BA43-96A0-3C8A7B321BC1}" destId="{9A45865B-C9E9-1B42-9D5B-32295A2E131B}" srcOrd="0" destOrd="0" presId="urn:microsoft.com/office/officeart/2008/layout/VerticalCurvedList"/>
    <dgm:cxn modelId="{16E983A3-9485-A94E-AD5E-9F752015A31D}" type="presParOf" srcId="{9A45865B-C9E9-1B42-9D5B-32295A2E131B}" destId="{211458DF-AFD0-6142-8AF4-2C098E7C4B46}" srcOrd="0" destOrd="0" presId="urn:microsoft.com/office/officeart/2008/layout/VerticalCurvedList"/>
    <dgm:cxn modelId="{CF4A37B4-A45F-C04B-A47E-E99CFB196A83}" type="presParOf" srcId="{211458DF-AFD0-6142-8AF4-2C098E7C4B46}" destId="{4814994D-0DC3-6946-A266-D15DC2CEB2D8}" srcOrd="0" destOrd="0" presId="urn:microsoft.com/office/officeart/2008/layout/VerticalCurvedList"/>
    <dgm:cxn modelId="{FB7AC9CB-33EE-B546-9981-D775A091B7E4}" type="presParOf" srcId="{211458DF-AFD0-6142-8AF4-2C098E7C4B46}" destId="{5C159F3D-1C92-754F-A2D1-FA4F41610F66}" srcOrd="1" destOrd="0" presId="urn:microsoft.com/office/officeart/2008/layout/VerticalCurvedList"/>
    <dgm:cxn modelId="{2BFC03FB-3681-D24F-8029-E45B6F9039C3}" type="presParOf" srcId="{211458DF-AFD0-6142-8AF4-2C098E7C4B46}" destId="{DADDA1E7-0CFA-C54E-B4AF-35F79A14AE5A}" srcOrd="2" destOrd="0" presId="urn:microsoft.com/office/officeart/2008/layout/VerticalCurvedList"/>
    <dgm:cxn modelId="{61CBB65F-0A31-F34D-9D45-2BA2563FECDB}" type="presParOf" srcId="{211458DF-AFD0-6142-8AF4-2C098E7C4B46}" destId="{D40B3C3F-3E90-2847-851A-CCB0AE28D3E3}" srcOrd="3" destOrd="0" presId="urn:microsoft.com/office/officeart/2008/layout/VerticalCurvedList"/>
    <dgm:cxn modelId="{D2C83E93-AAAE-154B-87F2-C0B8CDC5DF33}" type="presParOf" srcId="{9A45865B-C9E9-1B42-9D5B-32295A2E131B}" destId="{A699E007-CE27-6A45-AFF3-576E3A9F87AA}" srcOrd="1" destOrd="0" presId="urn:microsoft.com/office/officeart/2008/layout/VerticalCurvedList"/>
    <dgm:cxn modelId="{05F88AC6-9999-774B-B036-3EFC1EAF5EAE}" type="presParOf" srcId="{9A45865B-C9E9-1B42-9D5B-32295A2E131B}" destId="{8092105E-31E5-2747-AAB9-BD1CFB383363}" srcOrd="2" destOrd="0" presId="urn:microsoft.com/office/officeart/2008/layout/VerticalCurvedList"/>
    <dgm:cxn modelId="{68415F7C-CF3B-DD41-A4A8-79745BE7426E}" type="presParOf" srcId="{8092105E-31E5-2747-AAB9-BD1CFB383363}" destId="{1BF95076-B16E-F74E-9A33-0F54C2688096}" srcOrd="0" destOrd="0" presId="urn:microsoft.com/office/officeart/2008/layout/VerticalCurvedList"/>
    <dgm:cxn modelId="{B1AE5C9C-F8C2-F444-AD49-043F30EECD18}" type="presParOf" srcId="{9A45865B-C9E9-1B42-9D5B-32295A2E131B}" destId="{6C0928F6-8EC5-2746-AE13-4B42FFD80ED4}" srcOrd="3" destOrd="0" presId="urn:microsoft.com/office/officeart/2008/layout/VerticalCurvedList"/>
    <dgm:cxn modelId="{7D755A15-4D84-3848-B2A9-8D355CEDAE4C}" type="presParOf" srcId="{9A45865B-C9E9-1B42-9D5B-32295A2E131B}" destId="{7EB68A0F-3F2F-C44E-AC2F-D298E5B3D36D}" srcOrd="4" destOrd="0" presId="urn:microsoft.com/office/officeart/2008/layout/VerticalCurvedList"/>
    <dgm:cxn modelId="{1D1561E9-85AC-3146-B9C0-2A37603FAEBE}" type="presParOf" srcId="{7EB68A0F-3F2F-C44E-AC2F-D298E5B3D36D}" destId="{47CC6CFC-F4CF-FD4F-95DC-FC2B6035F7B5}" srcOrd="0" destOrd="0" presId="urn:microsoft.com/office/officeart/2008/layout/VerticalCurvedList"/>
    <dgm:cxn modelId="{4D6824E4-CF15-9C45-8D0E-7DAEE93F0D67}" type="presParOf" srcId="{9A45865B-C9E9-1B42-9D5B-32295A2E131B}" destId="{C9BB1DCA-10C9-7C45-8C62-8B2A0B660D8B}" srcOrd="5" destOrd="0" presId="urn:microsoft.com/office/officeart/2008/layout/VerticalCurvedList"/>
    <dgm:cxn modelId="{F133C527-74F2-8D42-BF27-D236241D0DD4}" type="presParOf" srcId="{9A45865B-C9E9-1B42-9D5B-32295A2E131B}" destId="{B37D0D80-C5DC-6142-BFF3-A88A47F1AD42}" srcOrd="6" destOrd="0" presId="urn:microsoft.com/office/officeart/2008/layout/VerticalCurvedList"/>
    <dgm:cxn modelId="{9A0C39B0-4F34-684A-BB54-9F2A0C831B7F}" type="presParOf" srcId="{B37D0D80-C5DC-6142-BFF3-A88A47F1AD42}" destId="{D61590B7-5818-C345-9ADB-455C42C78F7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127CD3-9D31-6149-9F1D-0A4AA7EE58E7}" type="doc">
      <dgm:prSet loTypeId="urn:microsoft.com/office/officeart/2008/layout/VerticalCurvedList" loCatId="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8396E35E-C302-F943-BCBA-326D6534A760}">
      <dgm:prSet phldrT="[Текст]" custT="1"/>
      <dgm:spPr/>
      <dgm:t>
        <a:bodyPr/>
        <a:lstStyle/>
        <a:p>
          <a:r>
            <a:rPr lang="ru-RU" sz="1800" dirty="0" smtClean="0"/>
            <a:t>Наследие старой системы – технологии и архитектура более 20 лет назад</a:t>
          </a:r>
          <a:endParaRPr lang="ru-RU" sz="1800" dirty="0"/>
        </a:p>
      </dgm:t>
    </dgm:pt>
    <dgm:pt modelId="{4080DE1A-D778-B849-AE95-146DC3EB4E2F}" type="parTrans" cxnId="{7F358A9C-C07C-5241-BB4C-F673ED4C27B3}">
      <dgm:prSet/>
      <dgm:spPr/>
      <dgm:t>
        <a:bodyPr/>
        <a:lstStyle/>
        <a:p>
          <a:endParaRPr lang="ru-RU"/>
        </a:p>
      </dgm:t>
    </dgm:pt>
    <dgm:pt modelId="{6E22EAFE-BB1A-364E-BB5B-1044FD7C4361}" type="sibTrans" cxnId="{7F358A9C-C07C-5241-BB4C-F673ED4C27B3}">
      <dgm:prSet/>
      <dgm:spPr/>
      <dgm:t>
        <a:bodyPr/>
        <a:lstStyle/>
        <a:p>
          <a:endParaRPr lang="ru-RU"/>
        </a:p>
      </dgm:t>
    </dgm:pt>
    <dgm:pt modelId="{D8F74438-340A-8C41-AA24-E2445C9F17D7}">
      <dgm:prSet phldrT="[Текст]" custT="1"/>
      <dgm:spPr/>
      <dgm:t>
        <a:bodyPr/>
        <a:lstStyle/>
        <a:p>
          <a:r>
            <a:rPr lang="en-US" sz="1800" dirty="0" smtClean="0"/>
            <a:t>GAP</a:t>
          </a:r>
          <a:r>
            <a:rPr lang="ru-RU" sz="1800" dirty="0" smtClean="0"/>
            <a:t> –</a:t>
          </a:r>
          <a:r>
            <a:rPr lang="ru-RU" sz="1800" baseline="0" dirty="0" smtClean="0"/>
            <a:t> анализ</a:t>
          </a:r>
          <a:endParaRPr lang="ru-RU" sz="1800" dirty="0"/>
        </a:p>
      </dgm:t>
    </dgm:pt>
    <dgm:pt modelId="{692BF778-48B7-A748-B746-800187AF09F1}" type="sibTrans" cxnId="{B3A5E970-940F-7046-9EE6-44B0BFFB2D0C}">
      <dgm:prSet/>
      <dgm:spPr/>
      <dgm:t>
        <a:bodyPr/>
        <a:lstStyle/>
        <a:p>
          <a:endParaRPr lang="ru-RU"/>
        </a:p>
      </dgm:t>
    </dgm:pt>
    <dgm:pt modelId="{301ED37A-5DCB-A74A-AA1B-2C0ACEE51935}" type="parTrans" cxnId="{B3A5E970-940F-7046-9EE6-44B0BFFB2D0C}">
      <dgm:prSet/>
      <dgm:spPr/>
      <dgm:t>
        <a:bodyPr/>
        <a:lstStyle/>
        <a:p>
          <a:endParaRPr lang="ru-RU"/>
        </a:p>
      </dgm:t>
    </dgm:pt>
    <dgm:pt modelId="{F24F86CF-3999-A844-B938-4261AC26DAC4}">
      <dgm:prSet phldrT="[Текст]" custT="1"/>
      <dgm:spPr/>
      <dgm:t>
        <a:bodyPr/>
        <a:lstStyle/>
        <a:p>
          <a:r>
            <a:rPr lang="ru-RU" sz="1800" dirty="0" smtClean="0"/>
            <a:t>Выбор средств моделирования</a:t>
          </a:r>
          <a:r>
            <a:rPr lang="ru-RU" sz="1800" baseline="0" dirty="0" smtClean="0"/>
            <a:t> и документирования – важен не только инструмент, но и процесс работы с ним группы </a:t>
          </a:r>
          <a:r>
            <a:rPr lang="ru-RU" sz="1800" baseline="0" dirty="0" smtClean="0"/>
            <a:t>аналитики (например</a:t>
          </a:r>
          <a:r>
            <a:rPr lang="ru-RU" sz="1800" baseline="0" dirty="0" smtClean="0"/>
            <a:t>, </a:t>
          </a:r>
          <a:r>
            <a:rPr lang="en-US" sz="1800" baseline="0" dirty="0" smtClean="0"/>
            <a:t>Confluence)</a:t>
          </a:r>
          <a:endParaRPr lang="ru-RU" sz="1800" dirty="0"/>
        </a:p>
      </dgm:t>
    </dgm:pt>
    <dgm:pt modelId="{2FC68D28-3487-3D46-BDF2-BA6F2B622FDE}" type="sibTrans" cxnId="{FD2BC590-E320-304B-B5AF-7EE2FDEA3B17}">
      <dgm:prSet/>
      <dgm:spPr/>
      <dgm:t>
        <a:bodyPr/>
        <a:lstStyle/>
        <a:p>
          <a:endParaRPr lang="ru-RU"/>
        </a:p>
      </dgm:t>
    </dgm:pt>
    <dgm:pt modelId="{016883BA-6EA5-AF46-980D-6F7E54AF9D90}" type="parTrans" cxnId="{FD2BC590-E320-304B-B5AF-7EE2FDEA3B17}">
      <dgm:prSet/>
      <dgm:spPr/>
      <dgm:t>
        <a:bodyPr/>
        <a:lstStyle/>
        <a:p>
          <a:endParaRPr lang="ru-RU"/>
        </a:p>
      </dgm:t>
    </dgm:pt>
    <dgm:pt modelId="{4AFB388C-6E33-BA43-96A0-3C8A7B321BC1}" type="pres">
      <dgm:prSet presAssocID="{68127CD3-9D31-6149-9F1D-0A4AA7EE58E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A45865B-C9E9-1B42-9D5B-32295A2E131B}" type="pres">
      <dgm:prSet presAssocID="{68127CD3-9D31-6149-9F1D-0A4AA7EE58E7}" presName="Name1" presStyleCnt="0"/>
      <dgm:spPr/>
    </dgm:pt>
    <dgm:pt modelId="{211458DF-AFD0-6142-8AF4-2C098E7C4B46}" type="pres">
      <dgm:prSet presAssocID="{68127CD3-9D31-6149-9F1D-0A4AA7EE58E7}" presName="cycle" presStyleCnt="0"/>
      <dgm:spPr/>
    </dgm:pt>
    <dgm:pt modelId="{4814994D-0DC3-6946-A266-D15DC2CEB2D8}" type="pres">
      <dgm:prSet presAssocID="{68127CD3-9D31-6149-9F1D-0A4AA7EE58E7}" presName="srcNode" presStyleLbl="node1" presStyleIdx="0" presStyleCnt="3"/>
      <dgm:spPr/>
    </dgm:pt>
    <dgm:pt modelId="{5C159F3D-1C92-754F-A2D1-FA4F41610F66}" type="pres">
      <dgm:prSet presAssocID="{68127CD3-9D31-6149-9F1D-0A4AA7EE58E7}" presName="conn" presStyleLbl="parChTrans1D2" presStyleIdx="0" presStyleCnt="1"/>
      <dgm:spPr/>
      <dgm:t>
        <a:bodyPr/>
        <a:lstStyle/>
        <a:p>
          <a:endParaRPr lang="ru-RU"/>
        </a:p>
      </dgm:t>
    </dgm:pt>
    <dgm:pt modelId="{DADDA1E7-0CFA-C54E-B4AF-35F79A14AE5A}" type="pres">
      <dgm:prSet presAssocID="{68127CD3-9D31-6149-9F1D-0A4AA7EE58E7}" presName="extraNode" presStyleLbl="node1" presStyleIdx="0" presStyleCnt="3"/>
      <dgm:spPr/>
    </dgm:pt>
    <dgm:pt modelId="{D40B3C3F-3E90-2847-851A-CCB0AE28D3E3}" type="pres">
      <dgm:prSet presAssocID="{68127CD3-9D31-6149-9F1D-0A4AA7EE58E7}" presName="dstNode" presStyleLbl="node1" presStyleIdx="0" presStyleCnt="3"/>
      <dgm:spPr/>
    </dgm:pt>
    <dgm:pt modelId="{A699E007-CE27-6A45-AFF3-576E3A9F87AA}" type="pres">
      <dgm:prSet presAssocID="{8396E35E-C302-F943-BCBA-326D6534A76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92105E-31E5-2747-AAB9-BD1CFB383363}" type="pres">
      <dgm:prSet presAssocID="{8396E35E-C302-F943-BCBA-326D6534A760}" presName="accent_1" presStyleCnt="0"/>
      <dgm:spPr/>
    </dgm:pt>
    <dgm:pt modelId="{1BF95076-B16E-F74E-9A33-0F54C2688096}" type="pres">
      <dgm:prSet presAssocID="{8396E35E-C302-F943-BCBA-326D6534A760}" presName="accentRepeatNode" presStyleLbl="solidFgAcc1" presStyleIdx="0" presStyleCnt="3"/>
      <dgm:spPr/>
    </dgm:pt>
    <dgm:pt modelId="{6C0928F6-8EC5-2746-AE13-4B42FFD80ED4}" type="pres">
      <dgm:prSet presAssocID="{D8F74438-340A-8C41-AA24-E2445C9F17D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B68A0F-3F2F-C44E-AC2F-D298E5B3D36D}" type="pres">
      <dgm:prSet presAssocID="{D8F74438-340A-8C41-AA24-E2445C9F17D7}" presName="accent_2" presStyleCnt="0"/>
      <dgm:spPr/>
    </dgm:pt>
    <dgm:pt modelId="{47CC6CFC-F4CF-FD4F-95DC-FC2B6035F7B5}" type="pres">
      <dgm:prSet presAssocID="{D8F74438-340A-8C41-AA24-E2445C9F17D7}" presName="accentRepeatNode" presStyleLbl="solidFgAcc1" presStyleIdx="1" presStyleCnt="3"/>
      <dgm:spPr/>
    </dgm:pt>
    <dgm:pt modelId="{C9BB1DCA-10C9-7C45-8C62-8B2A0B660D8B}" type="pres">
      <dgm:prSet presAssocID="{F24F86CF-3999-A844-B938-4261AC26DAC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7D0D80-C5DC-6142-BFF3-A88A47F1AD42}" type="pres">
      <dgm:prSet presAssocID="{F24F86CF-3999-A844-B938-4261AC26DAC4}" presName="accent_3" presStyleCnt="0"/>
      <dgm:spPr/>
    </dgm:pt>
    <dgm:pt modelId="{D61590B7-5818-C345-9ADB-455C42C78F7B}" type="pres">
      <dgm:prSet presAssocID="{F24F86CF-3999-A844-B938-4261AC26DAC4}" presName="accentRepeatNode" presStyleLbl="solidFgAcc1" presStyleIdx="2" presStyleCnt="3"/>
      <dgm:spPr/>
    </dgm:pt>
  </dgm:ptLst>
  <dgm:cxnLst>
    <dgm:cxn modelId="{EFE4FA55-656E-7941-BB59-7192453CC1CF}" type="presOf" srcId="{8396E35E-C302-F943-BCBA-326D6534A760}" destId="{A699E007-CE27-6A45-AFF3-576E3A9F87AA}" srcOrd="0" destOrd="0" presId="urn:microsoft.com/office/officeart/2008/layout/VerticalCurvedList"/>
    <dgm:cxn modelId="{FD2BC590-E320-304B-B5AF-7EE2FDEA3B17}" srcId="{68127CD3-9D31-6149-9F1D-0A4AA7EE58E7}" destId="{F24F86CF-3999-A844-B938-4261AC26DAC4}" srcOrd="2" destOrd="0" parTransId="{016883BA-6EA5-AF46-980D-6F7E54AF9D90}" sibTransId="{2FC68D28-3487-3D46-BDF2-BA6F2B622FDE}"/>
    <dgm:cxn modelId="{9EAB77DD-C8E8-B94A-8EE3-A111725CCB1A}" type="presOf" srcId="{F24F86CF-3999-A844-B938-4261AC26DAC4}" destId="{C9BB1DCA-10C9-7C45-8C62-8B2A0B660D8B}" srcOrd="0" destOrd="0" presId="urn:microsoft.com/office/officeart/2008/layout/VerticalCurvedList"/>
    <dgm:cxn modelId="{59DF3C57-0CB3-3E4E-B814-43A65709FA0F}" type="presOf" srcId="{6E22EAFE-BB1A-364E-BB5B-1044FD7C4361}" destId="{5C159F3D-1C92-754F-A2D1-FA4F41610F66}" srcOrd="0" destOrd="0" presId="urn:microsoft.com/office/officeart/2008/layout/VerticalCurvedList"/>
    <dgm:cxn modelId="{7F358A9C-C07C-5241-BB4C-F673ED4C27B3}" srcId="{68127CD3-9D31-6149-9F1D-0A4AA7EE58E7}" destId="{8396E35E-C302-F943-BCBA-326D6534A760}" srcOrd="0" destOrd="0" parTransId="{4080DE1A-D778-B849-AE95-146DC3EB4E2F}" sibTransId="{6E22EAFE-BB1A-364E-BB5B-1044FD7C4361}"/>
    <dgm:cxn modelId="{7D02C01B-EA5F-4A48-AC36-E403ABE5FE23}" type="presOf" srcId="{68127CD3-9D31-6149-9F1D-0A4AA7EE58E7}" destId="{4AFB388C-6E33-BA43-96A0-3C8A7B321BC1}" srcOrd="0" destOrd="0" presId="urn:microsoft.com/office/officeart/2008/layout/VerticalCurvedList"/>
    <dgm:cxn modelId="{95990D4B-5354-CC4E-B191-50CF678BC40D}" type="presOf" srcId="{D8F74438-340A-8C41-AA24-E2445C9F17D7}" destId="{6C0928F6-8EC5-2746-AE13-4B42FFD80ED4}" srcOrd="0" destOrd="0" presId="urn:microsoft.com/office/officeart/2008/layout/VerticalCurvedList"/>
    <dgm:cxn modelId="{B3A5E970-940F-7046-9EE6-44B0BFFB2D0C}" srcId="{68127CD3-9D31-6149-9F1D-0A4AA7EE58E7}" destId="{D8F74438-340A-8C41-AA24-E2445C9F17D7}" srcOrd="1" destOrd="0" parTransId="{301ED37A-5DCB-A74A-AA1B-2C0ACEE51935}" sibTransId="{692BF778-48B7-A748-B746-800187AF09F1}"/>
    <dgm:cxn modelId="{2F4AB8ED-8FE5-884F-AF13-886513FA7FA6}" type="presParOf" srcId="{4AFB388C-6E33-BA43-96A0-3C8A7B321BC1}" destId="{9A45865B-C9E9-1B42-9D5B-32295A2E131B}" srcOrd="0" destOrd="0" presId="urn:microsoft.com/office/officeart/2008/layout/VerticalCurvedList"/>
    <dgm:cxn modelId="{2F170415-BA62-FF43-AF2D-EE2341020AE1}" type="presParOf" srcId="{9A45865B-C9E9-1B42-9D5B-32295A2E131B}" destId="{211458DF-AFD0-6142-8AF4-2C098E7C4B46}" srcOrd="0" destOrd="0" presId="urn:microsoft.com/office/officeart/2008/layout/VerticalCurvedList"/>
    <dgm:cxn modelId="{7CB4C903-0974-6F45-A9F5-0C9886935EFC}" type="presParOf" srcId="{211458DF-AFD0-6142-8AF4-2C098E7C4B46}" destId="{4814994D-0DC3-6946-A266-D15DC2CEB2D8}" srcOrd="0" destOrd="0" presId="urn:microsoft.com/office/officeart/2008/layout/VerticalCurvedList"/>
    <dgm:cxn modelId="{FE07AD6A-E601-2245-A4AE-79BC59145A57}" type="presParOf" srcId="{211458DF-AFD0-6142-8AF4-2C098E7C4B46}" destId="{5C159F3D-1C92-754F-A2D1-FA4F41610F66}" srcOrd="1" destOrd="0" presId="urn:microsoft.com/office/officeart/2008/layout/VerticalCurvedList"/>
    <dgm:cxn modelId="{B6604B3E-8269-7B4D-9F30-A202AA4241DB}" type="presParOf" srcId="{211458DF-AFD0-6142-8AF4-2C098E7C4B46}" destId="{DADDA1E7-0CFA-C54E-B4AF-35F79A14AE5A}" srcOrd="2" destOrd="0" presId="urn:microsoft.com/office/officeart/2008/layout/VerticalCurvedList"/>
    <dgm:cxn modelId="{A74E9906-EED5-9F4F-921A-4C011CDB8163}" type="presParOf" srcId="{211458DF-AFD0-6142-8AF4-2C098E7C4B46}" destId="{D40B3C3F-3E90-2847-851A-CCB0AE28D3E3}" srcOrd="3" destOrd="0" presId="urn:microsoft.com/office/officeart/2008/layout/VerticalCurvedList"/>
    <dgm:cxn modelId="{0A9B5B33-BB84-BA4C-8607-2ADE3BFDB274}" type="presParOf" srcId="{9A45865B-C9E9-1B42-9D5B-32295A2E131B}" destId="{A699E007-CE27-6A45-AFF3-576E3A9F87AA}" srcOrd="1" destOrd="0" presId="urn:microsoft.com/office/officeart/2008/layout/VerticalCurvedList"/>
    <dgm:cxn modelId="{1222A598-D782-2F42-ADB3-5DB91AFB33A4}" type="presParOf" srcId="{9A45865B-C9E9-1B42-9D5B-32295A2E131B}" destId="{8092105E-31E5-2747-AAB9-BD1CFB383363}" srcOrd="2" destOrd="0" presId="urn:microsoft.com/office/officeart/2008/layout/VerticalCurvedList"/>
    <dgm:cxn modelId="{28C16DDA-95D0-F248-BA57-B957915DC6D3}" type="presParOf" srcId="{8092105E-31E5-2747-AAB9-BD1CFB383363}" destId="{1BF95076-B16E-F74E-9A33-0F54C2688096}" srcOrd="0" destOrd="0" presId="urn:microsoft.com/office/officeart/2008/layout/VerticalCurvedList"/>
    <dgm:cxn modelId="{423DE437-26DE-1043-A38A-1FDF351E115F}" type="presParOf" srcId="{9A45865B-C9E9-1B42-9D5B-32295A2E131B}" destId="{6C0928F6-8EC5-2746-AE13-4B42FFD80ED4}" srcOrd="3" destOrd="0" presId="urn:microsoft.com/office/officeart/2008/layout/VerticalCurvedList"/>
    <dgm:cxn modelId="{5106D512-4273-814B-85C9-15CD38E8A591}" type="presParOf" srcId="{9A45865B-C9E9-1B42-9D5B-32295A2E131B}" destId="{7EB68A0F-3F2F-C44E-AC2F-D298E5B3D36D}" srcOrd="4" destOrd="0" presId="urn:microsoft.com/office/officeart/2008/layout/VerticalCurvedList"/>
    <dgm:cxn modelId="{77583C4C-FF77-FF4C-B550-B4AB1C5813C6}" type="presParOf" srcId="{7EB68A0F-3F2F-C44E-AC2F-D298E5B3D36D}" destId="{47CC6CFC-F4CF-FD4F-95DC-FC2B6035F7B5}" srcOrd="0" destOrd="0" presId="urn:microsoft.com/office/officeart/2008/layout/VerticalCurvedList"/>
    <dgm:cxn modelId="{720FCB7C-864A-C14E-8711-47D90F9A6FDE}" type="presParOf" srcId="{9A45865B-C9E9-1B42-9D5B-32295A2E131B}" destId="{C9BB1DCA-10C9-7C45-8C62-8B2A0B660D8B}" srcOrd="5" destOrd="0" presId="urn:microsoft.com/office/officeart/2008/layout/VerticalCurvedList"/>
    <dgm:cxn modelId="{91307B13-830F-3B4E-8ACA-E845BC7645C9}" type="presParOf" srcId="{9A45865B-C9E9-1B42-9D5B-32295A2E131B}" destId="{B37D0D80-C5DC-6142-BFF3-A88A47F1AD42}" srcOrd="6" destOrd="0" presId="urn:microsoft.com/office/officeart/2008/layout/VerticalCurvedList"/>
    <dgm:cxn modelId="{4A13ECDF-D360-4A43-94B3-2E866A96B2FC}" type="presParOf" srcId="{B37D0D80-C5DC-6142-BFF3-A88A47F1AD42}" destId="{D61590B7-5818-C345-9ADB-455C42C78F7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AAEA23-D803-5D40-9F62-3EB3881EE313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A14B0E-F1AC-814F-9EF0-E2F168C260E8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Законодательство (например, ФЗ-54, Алкоголь, Меркурий, Табак)</a:t>
          </a:r>
          <a:endParaRPr lang="ru-RU" sz="2400" kern="1200" dirty="0"/>
        </a:p>
      </dsp:txBody>
      <dsp:txXfrm>
        <a:off x="564979" y="406400"/>
        <a:ext cx="5475833" cy="812800"/>
      </dsp:txXfrm>
    </dsp:sp>
    <dsp:sp modelId="{7F7E19F4-77CB-964E-80C2-3329F7EEC85D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29BF5F2-F53D-6647-B84D-AB159C726D13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109453"/>
                <a:satOff val="-716"/>
                <a:lumOff val="12277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109453"/>
                <a:satOff val="-716"/>
                <a:lumOff val="12277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109453"/>
                <a:satOff val="-716"/>
                <a:lumOff val="122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Маркетинг (новые партнеры, лояльность клиентов)</a:t>
          </a:r>
          <a:endParaRPr lang="ru-RU" sz="2400" kern="1200" dirty="0"/>
        </a:p>
      </dsp:txBody>
      <dsp:txXfrm>
        <a:off x="860432" y="1625599"/>
        <a:ext cx="5180380" cy="812800"/>
      </dsp:txXfrm>
    </dsp:sp>
    <dsp:sp modelId="{2B2605E7-2D3B-8649-BF4A-9EB19B2C3015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109453"/>
              <a:satOff val="-716"/>
              <a:lumOff val="122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5A38D3D-04A5-DA4E-AE57-2FE51BC1B6A5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gradFill rotWithShape="0">
          <a:gsLst>
            <a:gs pos="0">
              <a:schemeClr val="accent3">
                <a:shade val="80000"/>
                <a:hueOff val="218906"/>
                <a:satOff val="-1431"/>
                <a:lumOff val="24554"/>
                <a:alphaOff val="0"/>
                <a:tint val="50000"/>
                <a:satMod val="300000"/>
              </a:schemeClr>
            </a:gs>
            <a:gs pos="35000">
              <a:schemeClr val="accent3">
                <a:shade val="80000"/>
                <a:hueOff val="218906"/>
                <a:satOff val="-1431"/>
                <a:lumOff val="24554"/>
                <a:alphaOff val="0"/>
                <a:tint val="37000"/>
                <a:satMod val="300000"/>
              </a:schemeClr>
            </a:gs>
            <a:gs pos="100000">
              <a:schemeClr val="accent3">
                <a:shade val="80000"/>
                <a:hueOff val="218906"/>
                <a:satOff val="-1431"/>
                <a:lumOff val="2455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51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Скорость принятия решений (аналитика, </a:t>
          </a:r>
          <a:r>
            <a:rPr lang="ru-RU" sz="2400" kern="1200" dirty="0" err="1" smtClean="0"/>
            <a:t>юзабилити</a:t>
          </a:r>
          <a:r>
            <a:rPr lang="ru-RU" sz="2400" kern="1200" dirty="0" smtClean="0"/>
            <a:t>)</a:t>
          </a:r>
          <a:endParaRPr lang="ru-RU" sz="2400" kern="1200" dirty="0"/>
        </a:p>
      </dsp:txBody>
      <dsp:txXfrm>
        <a:off x="564979" y="2844800"/>
        <a:ext cx="5475833" cy="812800"/>
      </dsp:txXfrm>
    </dsp:sp>
    <dsp:sp modelId="{5B46280B-4AA1-0649-AB67-78F3502D4325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80000"/>
              <a:hueOff val="218906"/>
              <a:satOff val="-1431"/>
              <a:lumOff val="245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159F3D-1C92-754F-A2D1-FA4F41610F66}">
      <dsp:nvSpPr>
        <dsp:cNvPr id="0" name=""/>
        <dsp:cNvSpPr/>
      </dsp:nvSpPr>
      <dsp:spPr>
        <a:xfrm>
          <a:off x="-5878614" y="-899860"/>
          <a:ext cx="7000073" cy="7000073"/>
        </a:xfrm>
        <a:prstGeom prst="blockArc">
          <a:avLst>
            <a:gd name="adj1" fmla="val 18900000"/>
            <a:gd name="adj2" fmla="val 2700000"/>
            <a:gd name="adj3" fmla="val 309"/>
          </a:avLst>
        </a:prstGeom>
        <a:noFill/>
        <a:ln w="25400" cap="flat" cmpd="sng" algn="ctr">
          <a:solidFill>
            <a:schemeClr val="accent4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99E007-CE27-6A45-AFF3-576E3A9F87AA}">
      <dsp:nvSpPr>
        <dsp:cNvPr id="0" name=""/>
        <dsp:cNvSpPr/>
      </dsp:nvSpPr>
      <dsp:spPr>
        <a:xfrm>
          <a:off x="721808" y="520035"/>
          <a:ext cx="6297218" cy="104007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5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Бизнес не хочет терять то, что есть, что как-то работает</a:t>
          </a:r>
          <a:endParaRPr lang="ru-RU" sz="1800" kern="1200" dirty="0"/>
        </a:p>
      </dsp:txBody>
      <dsp:txXfrm>
        <a:off x="721808" y="520035"/>
        <a:ext cx="6297218" cy="1040070"/>
      </dsp:txXfrm>
    </dsp:sp>
    <dsp:sp modelId="{1BF95076-B16E-F74E-9A33-0F54C2688096}">
      <dsp:nvSpPr>
        <dsp:cNvPr id="0" name=""/>
        <dsp:cNvSpPr/>
      </dsp:nvSpPr>
      <dsp:spPr>
        <a:xfrm>
          <a:off x="71764" y="390026"/>
          <a:ext cx="1300088" cy="130008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C0928F6-8EC5-2746-AE13-4B42FFD80ED4}">
      <dsp:nvSpPr>
        <dsp:cNvPr id="0" name=""/>
        <dsp:cNvSpPr/>
      </dsp:nvSpPr>
      <dsp:spPr>
        <a:xfrm>
          <a:off x="1099874" y="2080140"/>
          <a:ext cx="5919152" cy="104007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88279"/>
                <a:satOff val="-2183"/>
                <a:lumOff val="12494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5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Остановка не столько системы, а бизнес-процесса приводит к потере выгоды (например,</a:t>
          </a:r>
          <a:r>
            <a:rPr lang="en-US" sz="1800" kern="1200" dirty="0" smtClean="0"/>
            <a:t> </a:t>
          </a:r>
          <a:r>
            <a:rPr lang="ru-RU" sz="1800" kern="1200" dirty="0" smtClean="0"/>
            <a:t>продажа на кассе, приемка в магазине) – для </a:t>
          </a:r>
          <a:r>
            <a:rPr lang="en-US" sz="1800" kern="1200" dirty="0" smtClean="0"/>
            <a:t>business critical </a:t>
          </a:r>
          <a:r>
            <a:rPr lang="ru-RU" sz="1800" kern="1200" dirty="0" smtClean="0"/>
            <a:t>систем</a:t>
          </a:r>
          <a:endParaRPr lang="ru-RU" sz="1800" kern="1200" dirty="0"/>
        </a:p>
      </dsp:txBody>
      <dsp:txXfrm>
        <a:off x="1099874" y="2080140"/>
        <a:ext cx="5919152" cy="1040070"/>
      </dsp:txXfrm>
    </dsp:sp>
    <dsp:sp modelId="{47CC6CFC-F4CF-FD4F-95DC-FC2B6035F7B5}">
      <dsp:nvSpPr>
        <dsp:cNvPr id="0" name=""/>
        <dsp:cNvSpPr/>
      </dsp:nvSpPr>
      <dsp:spPr>
        <a:xfrm>
          <a:off x="449830" y="1950132"/>
          <a:ext cx="1300088" cy="130008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80000"/>
              <a:hueOff val="-88279"/>
              <a:satOff val="-2183"/>
              <a:lumOff val="124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9BB1DCA-10C9-7C45-8C62-8B2A0B660D8B}">
      <dsp:nvSpPr>
        <dsp:cNvPr id="0" name=""/>
        <dsp:cNvSpPr/>
      </dsp:nvSpPr>
      <dsp:spPr>
        <a:xfrm>
          <a:off x="721808" y="3640246"/>
          <a:ext cx="6297218" cy="104007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176558"/>
                <a:satOff val="-4365"/>
                <a:lumOff val="24988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5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Переход мгновенно и без ошибок</a:t>
          </a:r>
          <a:r>
            <a:rPr lang="ru-RU" sz="1800" kern="1200" baseline="0" dirty="0" smtClean="0"/>
            <a:t> – это возможно?</a:t>
          </a:r>
          <a:endParaRPr lang="ru-RU" sz="1800" kern="1200" dirty="0"/>
        </a:p>
      </dsp:txBody>
      <dsp:txXfrm>
        <a:off x="721808" y="3640246"/>
        <a:ext cx="6297218" cy="1040070"/>
      </dsp:txXfrm>
    </dsp:sp>
    <dsp:sp modelId="{D61590B7-5818-C345-9ADB-455C42C78F7B}">
      <dsp:nvSpPr>
        <dsp:cNvPr id="0" name=""/>
        <dsp:cNvSpPr/>
      </dsp:nvSpPr>
      <dsp:spPr>
        <a:xfrm>
          <a:off x="71764" y="3510237"/>
          <a:ext cx="1300088" cy="130008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80000"/>
              <a:hueOff val="-176558"/>
              <a:satOff val="-4365"/>
              <a:lumOff val="249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159F3D-1C92-754F-A2D1-FA4F41610F66}">
      <dsp:nvSpPr>
        <dsp:cNvPr id="0" name=""/>
        <dsp:cNvSpPr/>
      </dsp:nvSpPr>
      <dsp:spPr>
        <a:xfrm>
          <a:off x="-5541020" y="-848446"/>
          <a:ext cx="6598327" cy="6598327"/>
        </a:xfrm>
        <a:prstGeom prst="blockArc">
          <a:avLst>
            <a:gd name="adj1" fmla="val 18900000"/>
            <a:gd name="adj2" fmla="val 2700000"/>
            <a:gd name="adj3" fmla="val 327"/>
          </a:avLst>
        </a:pr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99E007-CE27-6A45-AFF3-576E3A9F87AA}">
      <dsp:nvSpPr>
        <dsp:cNvPr id="0" name=""/>
        <dsp:cNvSpPr/>
      </dsp:nvSpPr>
      <dsp:spPr>
        <a:xfrm>
          <a:off x="680319" y="490143"/>
          <a:ext cx="6417885" cy="98028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7810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Наследие старой системы – технологии и архитектура более 20 лет назад</a:t>
          </a:r>
          <a:endParaRPr lang="ru-RU" sz="1800" kern="1200" dirty="0"/>
        </a:p>
      </dsp:txBody>
      <dsp:txXfrm>
        <a:off x="680319" y="490143"/>
        <a:ext cx="6417885" cy="980286"/>
      </dsp:txXfrm>
    </dsp:sp>
    <dsp:sp modelId="{1BF95076-B16E-F74E-9A33-0F54C2688096}">
      <dsp:nvSpPr>
        <dsp:cNvPr id="0" name=""/>
        <dsp:cNvSpPr/>
      </dsp:nvSpPr>
      <dsp:spPr>
        <a:xfrm>
          <a:off x="67639" y="367607"/>
          <a:ext cx="1225358" cy="12253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C0928F6-8EC5-2746-AE13-4B42FFD80ED4}">
      <dsp:nvSpPr>
        <dsp:cNvPr id="0" name=""/>
        <dsp:cNvSpPr/>
      </dsp:nvSpPr>
      <dsp:spPr>
        <a:xfrm>
          <a:off x="1036653" y="1960573"/>
          <a:ext cx="6061550" cy="98028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17936"/>
                <a:satOff val="-2012"/>
                <a:lumOff val="1284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7810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GAP</a:t>
          </a:r>
          <a:r>
            <a:rPr lang="ru-RU" sz="1800" kern="1200" dirty="0" smtClean="0"/>
            <a:t> –</a:t>
          </a:r>
          <a:r>
            <a:rPr lang="ru-RU" sz="1800" kern="1200" baseline="0" dirty="0" smtClean="0"/>
            <a:t> анализ</a:t>
          </a:r>
          <a:endParaRPr lang="ru-RU" sz="1800" kern="1200" dirty="0"/>
        </a:p>
      </dsp:txBody>
      <dsp:txXfrm>
        <a:off x="1036653" y="1960573"/>
        <a:ext cx="6061550" cy="980286"/>
      </dsp:txXfrm>
    </dsp:sp>
    <dsp:sp modelId="{47CC6CFC-F4CF-FD4F-95DC-FC2B6035F7B5}">
      <dsp:nvSpPr>
        <dsp:cNvPr id="0" name=""/>
        <dsp:cNvSpPr/>
      </dsp:nvSpPr>
      <dsp:spPr>
        <a:xfrm>
          <a:off x="423974" y="1838037"/>
          <a:ext cx="1225358" cy="12253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80000"/>
              <a:hueOff val="-17936"/>
              <a:satOff val="-2012"/>
              <a:lumOff val="1284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9BB1DCA-10C9-7C45-8C62-8B2A0B660D8B}">
      <dsp:nvSpPr>
        <dsp:cNvPr id="0" name=""/>
        <dsp:cNvSpPr/>
      </dsp:nvSpPr>
      <dsp:spPr>
        <a:xfrm>
          <a:off x="680319" y="3431003"/>
          <a:ext cx="6417885" cy="980286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-35872"/>
                <a:satOff val="-4024"/>
                <a:lumOff val="2568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7810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Выбор средств моделирования</a:t>
          </a:r>
          <a:r>
            <a:rPr lang="ru-RU" sz="1800" kern="1200" baseline="0" dirty="0" smtClean="0"/>
            <a:t> и документирования – важен не только инструмент, но и процесс работы с ним группы </a:t>
          </a:r>
          <a:r>
            <a:rPr lang="ru-RU" sz="1800" kern="1200" baseline="0" dirty="0" smtClean="0"/>
            <a:t>аналитики (например</a:t>
          </a:r>
          <a:r>
            <a:rPr lang="ru-RU" sz="1800" kern="1200" baseline="0" dirty="0" smtClean="0"/>
            <a:t>, </a:t>
          </a:r>
          <a:r>
            <a:rPr lang="en-US" sz="1800" kern="1200" baseline="0" dirty="0" smtClean="0"/>
            <a:t>Confluence)</a:t>
          </a:r>
          <a:endParaRPr lang="ru-RU" sz="1800" kern="1200" dirty="0"/>
        </a:p>
      </dsp:txBody>
      <dsp:txXfrm>
        <a:off x="680319" y="3431003"/>
        <a:ext cx="6417885" cy="980286"/>
      </dsp:txXfrm>
    </dsp:sp>
    <dsp:sp modelId="{D61590B7-5818-C345-9ADB-455C42C78F7B}">
      <dsp:nvSpPr>
        <dsp:cNvPr id="0" name=""/>
        <dsp:cNvSpPr/>
      </dsp:nvSpPr>
      <dsp:spPr>
        <a:xfrm>
          <a:off x="67639" y="3308467"/>
          <a:ext cx="1225358" cy="122535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80000"/>
              <a:hueOff val="-35872"/>
              <a:satOff val="-4024"/>
              <a:lumOff val="2568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74F7E-2A86-46E1-81F3-1D7CB250E9E6}" type="datetimeFigureOut">
              <a:rPr lang="ru-RU" smtClean="0"/>
              <a:pPr/>
              <a:t>22.11.18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CBB6D-3102-4938-A0BE-C73099B69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31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349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748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700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482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772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58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350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87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643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826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298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278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772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61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Андрей Майоров (</a:t>
            </a:r>
            <a:r>
              <a:rPr lang="en-US"/>
              <a:t>xor@byte-force.com, twitter.com/xorets)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Андрей Майоров (</a:t>
            </a:r>
            <a:r>
              <a:rPr lang="en-US"/>
              <a:t>xor@byte-force.com, twitter.com/xorets)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/>
            </a:lvl1pPr>
            <a:lvl2pP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Андрей Майоров (</a:t>
            </a:r>
            <a:r>
              <a:rPr lang="en-US"/>
              <a:t>xor@byte-force.com, twitter.com/xorets)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Андрей Майоров (</a:t>
            </a:r>
            <a:r>
              <a:rPr lang="en-US"/>
              <a:t>xor@byte-force.com, twitter.com/xorets)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Андрей Майоров (</a:t>
            </a:r>
            <a:r>
              <a:rPr lang="en-US"/>
              <a:t>xor@byte-force.com, twitter.com/xorets)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Андрей Майоров (</a:t>
            </a:r>
            <a:r>
              <a:rPr lang="en-US"/>
              <a:t>xor@byte-force.com, twitter.com/xorets)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Андрей Майоров (</a:t>
            </a:r>
            <a:r>
              <a:rPr lang="en-US"/>
              <a:t>xor@byte-force.com, twitter.com/xorets)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Андрей Майоров (</a:t>
            </a:r>
            <a:r>
              <a:rPr lang="en-US"/>
              <a:t>xor@byte-force.com, twitter.com/xorets)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7" name="Рисунок 6" descr="add-logo-big.png"/>
          <p:cNvPicPr>
            <a:picLocks noChangeAspect="1"/>
          </p:cNvPicPr>
          <p:nvPr/>
        </p:nvPicPr>
        <p:blipFill>
          <a:blip r:embed="rId13" cstate="print"/>
          <a:srcRect r="70596"/>
          <a:stretch>
            <a:fillRect/>
          </a:stretch>
        </p:blipFill>
        <p:spPr>
          <a:xfrm>
            <a:off x="8776172" y="61216"/>
            <a:ext cx="332332" cy="3024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jpg"/><Relationship Id="rId5" Type="http://schemas.openxmlformats.org/officeDocument/2006/relationships/diagramData" Target="../diagrams/data2.xml"/><Relationship Id="rId6" Type="http://schemas.openxmlformats.org/officeDocument/2006/relationships/diagramLayout" Target="../diagrams/layout2.xml"/><Relationship Id="rId7" Type="http://schemas.openxmlformats.org/officeDocument/2006/relationships/diagramQuickStyle" Target="../diagrams/quickStyle2.xml"/><Relationship Id="rId8" Type="http://schemas.openxmlformats.org/officeDocument/2006/relationships/diagramColors" Target="../diagrams/colors2.xml"/><Relationship Id="rId9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jpg"/><Relationship Id="rId5" Type="http://schemas.openxmlformats.org/officeDocument/2006/relationships/diagramData" Target="../diagrams/data3.xml"/><Relationship Id="rId6" Type="http://schemas.openxmlformats.org/officeDocument/2006/relationships/diagramLayout" Target="../diagrams/layout3.xml"/><Relationship Id="rId7" Type="http://schemas.openxmlformats.org/officeDocument/2006/relationships/diagramQuickStyle" Target="../diagrams/quickStyle3.xml"/><Relationship Id="rId8" Type="http://schemas.openxmlformats.org/officeDocument/2006/relationships/diagramColors" Target="../diagrams/colors3.xml"/><Relationship Id="rId9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Ekaterina.poznyakova@x5.ru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jpg"/><Relationship Id="rId5" Type="http://schemas.openxmlformats.org/officeDocument/2006/relationships/diagramData" Target="../diagrams/data1.xml"/><Relationship Id="rId6" Type="http://schemas.openxmlformats.org/officeDocument/2006/relationships/diagramLayout" Target="../diagrams/layout1.xml"/><Relationship Id="rId7" Type="http://schemas.openxmlformats.org/officeDocument/2006/relationships/diagramQuickStyle" Target="../diagrams/quickStyle1.xml"/><Relationship Id="rId8" Type="http://schemas.openxmlformats.org/officeDocument/2006/relationships/diagramColors" Target="../diagrams/colors1.xml"/><Relationship Id="rId9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ru-RU" dirty="0" smtClean="0"/>
              <a:t>«Снежный ком»: </a:t>
            </a:r>
            <a:r>
              <a:rPr lang="ru-RU" dirty="0"/>
              <a:t>управление требованиями при реинжиниринге ИС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47592"/>
            <a:ext cx="6400800" cy="1201688"/>
          </a:xfrm>
        </p:spPr>
        <p:txBody>
          <a:bodyPr>
            <a:normAutofit/>
          </a:bodyPr>
          <a:lstStyle/>
          <a:p>
            <a:r>
              <a:rPr lang="ru-RU" dirty="0" smtClean="0"/>
              <a:t>Екатерина Тихомирова</a:t>
            </a:r>
            <a:endParaRPr lang="ru-RU" dirty="0"/>
          </a:p>
          <a:p>
            <a:r>
              <a:rPr lang="en-US" dirty="0" smtClean="0"/>
              <a:t>X5 Retail Group</a:t>
            </a:r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D7C14F6-0F1B-4F40-8250-DACEBAABB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025" y="476672"/>
            <a:ext cx="2555950" cy="12363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Раз</a:t>
            </a:r>
            <a:r>
              <a:rPr lang="is-IS" dirty="0"/>
              <a:t>…</a:t>
            </a:r>
            <a:r>
              <a:rPr lang="ru-RU" dirty="0"/>
              <a:t> и новая система!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6F6CF32-0BBD-4C7E-A5F4-3C23B808B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591"/>
            <a:ext cx="1216154" cy="58826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376264"/>
            <a:ext cx="1700808" cy="1700808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11217606"/>
              </p:ext>
            </p:extLst>
          </p:nvPr>
        </p:nvGraphicFramePr>
        <p:xfrm>
          <a:off x="1596008" y="1196752"/>
          <a:ext cx="7090792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40744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Давно забытое старое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6F6CF32-0BBD-4C7E-A5F4-3C23B808B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591"/>
            <a:ext cx="1216154" cy="588265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80928"/>
            <a:ext cx="1686384" cy="1934071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929952112"/>
              </p:ext>
            </p:extLst>
          </p:nvPr>
        </p:nvGraphicFramePr>
        <p:xfrm>
          <a:off x="1726636" y="1407886"/>
          <a:ext cx="7165844" cy="4901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26165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Что делать?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6F6CF32-0BBD-4C7E-A5F4-3C23B808B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591"/>
            <a:ext cx="1216154" cy="588265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charset="2"/>
              <a:buChar char="§"/>
            </a:pPr>
            <a:r>
              <a:rPr lang="ru-RU" dirty="0" smtClean="0">
                <a:solidFill>
                  <a:srgbClr val="0070C0"/>
                </a:solidFill>
              </a:rPr>
              <a:t>Выбор оптимальной стратегии перехода</a:t>
            </a:r>
            <a:r>
              <a:rPr lang="en-US" dirty="0" smtClean="0">
                <a:solidFill>
                  <a:srgbClr val="0070C0"/>
                </a:solidFill>
              </a:rPr>
              <a:t> (</a:t>
            </a:r>
            <a:r>
              <a:rPr lang="ru-RU" dirty="0" smtClean="0">
                <a:solidFill>
                  <a:srgbClr val="0070C0"/>
                </a:solidFill>
              </a:rPr>
              <a:t>взвешенная оценка)</a:t>
            </a:r>
          </a:p>
          <a:p>
            <a:pPr marL="457200" indent="-457200" algn="l">
              <a:buFont typeface="Wingdings" charset="2"/>
              <a:buChar char="§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Заморозка изменений в старой системе</a:t>
            </a:r>
          </a:p>
          <a:p>
            <a:pPr marL="457200" indent="-457200" algn="l">
              <a:buFont typeface="Wingdings" charset="2"/>
              <a:buChar char="§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Поддержка бизнеса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(awareness)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indent="-457200" algn="l">
              <a:buFont typeface="Wingdings" charset="2"/>
              <a:buChar char="§"/>
            </a:pPr>
            <a:r>
              <a:rPr lang="ru-RU" dirty="0" smtClean="0">
                <a:solidFill>
                  <a:srgbClr val="7030A0"/>
                </a:solidFill>
              </a:rPr>
              <a:t>Понимание конечного результата </a:t>
            </a:r>
            <a:r>
              <a:rPr lang="en-US" dirty="0" smtClean="0">
                <a:solidFill>
                  <a:srgbClr val="7030A0"/>
                </a:solidFill>
              </a:rPr>
              <a:t>(vision)</a:t>
            </a:r>
            <a:endParaRPr lang="ru-RU" dirty="0" smtClean="0">
              <a:solidFill>
                <a:srgbClr val="7030A0"/>
              </a:solidFill>
            </a:endParaRPr>
          </a:p>
          <a:p>
            <a:pPr marL="457200" indent="-457200" algn="l">
              <a:buFont typeface="Wingdings" charset="2"/>
              <a:buChar char="§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Авторитет и компетенции Владельца продукта</a:t>
            </a:r>
          </a:p>
          <a:p>
            <a:pPr marL="457200" indent="-457200" algn="l">
              <a:buFont typeface="Wingdings" charset="2"/>
              <a:buChar char="§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Качественный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GAP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анализ и проектирование (инструменты, аналитики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457200" indent="-457200" algn="l">
              <a:buFont typeface="Wingdings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131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6F6CF32-0BBD-4C7E-A5F4-3C23B808B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591"/>
            <a:ext cx="1216154" cy="58826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96752"/>
            <a:ext cx="439248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2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09600" y="23600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Спасибо моей семье и моим коллегам за поддержку и советы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4293096"/>
            <a:ext cx="8229600" cy="183306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/>
              <a:t>Екатерина Тихомирова</a:t>
            </a:r>
            <a:endParaRPr lang="ru-RU" sz="3600" dirty="0"/>
          </a:p>
          <a:p>
            <a:r>
              <a:rPr lang="en-US" sz="3600" dirty="0" smtClean="0"/>
              <a:t>X5 Retail Group</a:t>
            </a:r>
            <a:endParaRPr lang="en-US" sz="3600" dirty="0"/>
          </a:p>
          <a:p>
            <a:r>
              <a:rPr lang="en-US" sz="3600" dirty="0">
                <a:hlinkClick r:id="rId3"/>
              </a:rPr>
              <a:t>e</a:t>
            </a:r>
            <a:r>
              <a:rPr lang="en-US" sz="3600" dirty="0" smtClean="0">
                <a:hlinkClick r:id="rId3"/>
              </a:rPr>
              <a:t>katerina.poznyakova@x5.ru</a:t>
            </a:r>
            <a:r>
              <a:rPr lang="en-US" sz="3600" dirty="0" smtClean="0"/>
              <a:t> </a:t>
            </a:r>
            <a:endParaRPr lang="en-US" sz="3600" dirty="0"/>
          </a:p>
          <a:p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E8191A0-42F4-42C0-B467-B653BC6CFC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591"/>
            <a:ext cx="1216154" cy="58826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3906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"Пускай река сама несет меня!"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6F6CF32-0BBD-4C7E-A5F4-3C23B808B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591"/>
            <a:ext cx="1216154" cy="588265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916832"/>
            <a:ext cx="4120561" cy="407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Где у него стоп-кран?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6F6CF32-0BBD-4C7E-A5F4-3C23B808B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591"/>
            <a:ext cx="1216154" cy="588265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256" y="1916832"/>
            <a:ext cx="4189487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26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Виды реинжиниринга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6F6CF32-0BBD-4C7E-A5F4-3C23B808B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591"/>
            <a:ext cx="1216154" cy="588265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812800" y="1930400"/>
            <a:ext cx="12700" cy="36703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825500" y="5600700"/>
            <a:ext cx="70358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825500" y="2108200"/>
            <a:ext cx="6311900" cy="24384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825500" y="3924300"/>
            <a:ext cx="1562100" cy="167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387600" y="3924300"/>
            <a:ext cx="660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3060700" y="3695700"/>
            <a:ext cx="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3060700" y="3695700"/>
            <a:ext cx="6477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708400" y="3594100"/>
            <a:ext cx="0" cy="10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3708400" y="3594100"/>
            <a:ext cx="190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898900" y="3479800"/>
            <a:ext cx="0" cy="114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3898900" y="3479800"/>
            <a:ext cx="40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 rot="20434885">
            <a:off x="2347641" y="3281822"/>
            <a:ext cx="2151493" cy="596900"/>
          </a:xfrm>
          <a:prstGeom prst="ellips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4305300" y="2984500"/>
            <a:ext cx="538297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4856298" y="2984500"/>
            <a:ext cx="51580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5372100" y="2794000"/>
            <a:ext cx="12700" cy="190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5375364" y="2793999"/>
            <a:ext cx="381000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760857" y="2692400"/>
            <a:ext cx="0" cy="1015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5756365" y="2692399"/>
            <a:ext cx="192151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 rot="20434885">
            <a:off x="4971927" y="2624165"/>
            <a:ext cx="990237" cy="383325"/>
          </a:xfrm>
          <a:prstGeom prst="ellipse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5221887" y="2404872"/>
            <a:ext cx="1175039" cy="31831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5946862" y="2692399"/>
            <a:ext cx="50859" cy="7874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6396926" y="2404872"/>
            <a:ext cx="241618" cy="5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638544" y="2309369"/>
            <a:ext cx="0" cy="955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6651245" y="2309115"/>
            <a:ext cx="241618" cy="5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892863" y="2213612"/>
            <a:ext cx="0" cy="955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6892863" y="2206501"/>
            <a:ext cx="241618" cy="5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396926" y="3367309"/>
            <a:ext cx="0" cy="1979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997721" y="3479800"/>
            <a:ext cx="399205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Выноска 1 (черта) 34"/>
          <p:cNvSpPr/>
          <p:nvPr/>
        </p:nvSpPr>
        <p:spPr>
          <a:xfrm>
            <a:off x="2227361" y="4756150"/>
            <a:ext cx="1511011" cy="443401"/>
          </a:xfrm>
          <a:prstGeom prst="accentCallout1">
            <a:avLst>
              <a:gd name="adj1" fmla="val 105542"/>
              <a:gd name="adj2" fmla="val -8333"/>
              <a:gd name="adj3" fmla="val 48349"/>
              <a:gd name="adj4" fmla="val -5132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Разработка системы</a:t>
            </a:r>
            <a:endParaRPr lang="ru-RU" sz="1400" dirty="0"/>
          </a:p>
        </p:txBody>
      </p:sp>
      <p:sp>
        <p:nvSpPr>
          <p:cNvPr id="36" name="Выноска 1 (черта) 35"/>
          <p:cNvSpPr/>
          <p:nvPr/>
        </p:nvSpPr>
        <p:spPr>
          <a:xfrm>
            <a:off x="3794583" y="4048494"/>
            <a:ext cx="1511011" cy="443401"/>
          </a:xfrm>
          <a:prstGeom prst="accentCallout1">
            <a:avLst>
              <a:gd name="adj1" fmla="val 105542"/>
              <a:gd name="adj2" fmla="val -8333"/>
              <a:gd name="adj3" fmla="val -17643"/>
              <a:gd name="adj4" fmla="val -45268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Сопровождение</a:t>
            </a:r>
            <a:endParaRPr lang="ru-RU" sz="1400" dirty="0"/>
          </a:p>
        </p:txBody>
      </p:sp>
      <p:sp>
        <p:nvSpPr>
          <p:cNvPr id="37" name="Выноска 1 (черта) 36"/>
          <p:cNvSpPr/>
          <p:nvPr/>
        </p:nvSpPr>
        <p:spPr>
          <a:xfrm>
            <a:off x="4549275" y="1786548"/>
            <a:ext cx="1511011" cy="443401"/>
          </a:xfrm>
          <a:prstGeom prst="accentCallout1">
            <a:avLst>
              <a:gd name="adj1" fmla="val 105542"/>
              <a:gd name="adj2" fmla="val -8333"/>
              <a:gd name="adj3" fmla="val 180332"/>
              <a:gd name="adj4" fmla="val 49136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Сопровождение</a:t>
            </a:r>
            <a:endParaRPr lang="ru-RU" sz="1400" dirty="0"/>
          </a:p>
        </p:txBody>
      </p:sp>
      <p:sp>
        <p:nvSpPr>
          <p:cNvPr id="38" name="TextBox 37"/>
          <p:cNvSpPr txBox="1"/>
          <p:nvPr/>
        </p:nvSpPr>
        <p:spPr>
          <a:xfrm rot="20214596">
            <a:off x="911441" y="3421027"/>
            <a:ext cx="222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Требования бизнеса</a:t>
            </a:r>
            <a:endParaRPr lang="ru-RU" b="1" dirty="0"/>
          </a:p>
        </p:txBody>
      </p:sp>
      <p:sp>
        <p:nvSpPr>
          <p:cNvPr id="39" name="TextBox 38"/>
          <p:cNvSpPr txBox="1"/>
          <p:nvPr/>
        </p:nvSpPr>
        <p:spPr>
          <a:xfrm rot="17372537">
            <a:off x="4683595" y="4814028"/>
            <a:ext cx="1181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Система 2</a:t>
            </a:r>
            <a:endParaRPr lang="ru-RU" b="1" dirty="0"/>
          </a:p>
        </p:txBody>
      </p:sp>
      <p:sp>
        <p:nvSpPr>
          <p:cNvPr id="40" name="TextBox 39"/>
          <p:cNvSpPr txBox="1"/>
          <p:nvPr/>
        </p:nvSpPr>
        <p:spPr>
          <a:xfrm rot="18748907">
            <a:off x="741925" y="4617642"/>
            <a:ext cx="1181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Система 1</a:t>
            </a:r>
            <a:endParaRPr lang="ru-RU" b="1" dirty="0"/>
          </a:p>
        </p:txBody>
      </p:sp>
      <p:sp>
        <p:nvSpPr>
          <p:cNvPr id="41" name="Выноска 1 (черта) 40"/>
          <p:cNvSpPr/>
          <p:nvPr/>
        </p:nvSpPr>
        <p:spPr>
          <a:xfrm>
            <a:off x="6816459" y="3550146"/>
            <a:ext cx="1511011" cy="443401"/>
          </a:xfrm>
          <a:prstGeom prst="accentCallout1">
            <a:avLst>
              <a:gd name="adj1" fmla="val 105542"/>
              <a:gd name="adj2" fmla="val -8333"/>
              <a:gd name="adj3" fmla="val -2061"/>
              <a:gd name="adj4" fmla="val -4254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smtClean="0"/>
              <a:t>Замещение</a:t>
            </a:r>
            <a:endParaRPr lang="ru-RU" sz="1400" dirty="0"/>
          </a:p>
        </p:txBody>
      </p:sp>
      <p:sp>
        <p:nvSpPr>
          <p:cNvPr id="42" name="Выноска 1 (черта) 41"/>
          <p:cNvSpPr/>
          <p:nvPr/>
        </p:nvSpPr>
        <p:spPr>
          <a:xfrm>
            <a:off x="2465423" y="2108199"/>
            <a:ext cx="1496205" cy="432184"/>
          </a:xfrm>
          <a:prstGeom prst="accentCallout1">
            <a:avLst>
              <a:gd name="adj1" fmla="val 105542"/>
              <a:gd name="adj2" fmla="val -8333"/>
              <a:gd name="adj3" fmla="val 200684"/>
              <a:gd name="adj4" fmla="val 151581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Модернизация</a:t>
            </a:r>
            <a:endParaRPr lang="ru-RU" sz="1400" dirty="0"/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6060286" y="2008249"/>
            <a:ext cx="588041" cy="205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35367" y="1651133"/>
            <a:ext cx="440313" cy="4182683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1400" b="1" dirty="0" smtClean="0"/>
              <a:t>Функциональность</a:t>
            </a:r>
            <a:endParaRPr lang="ru-RU" sz="14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6899929" y="5544527"/>
            <a:ext cx="760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Время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622905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Методы перехода на новую систему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6F6CF32-0BBD-4C7E-A5F4-3C23B808B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591"/>
            <a:ext cx="1216154" cy="588265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1781646"/>
            <a:ext cx="7115042" cy="431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25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Пример проекта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6F6CF32-0BBD-4C7E-A5F4-3C23B808B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591"/>
            <a:ext cx="1216154" cy="588265"/>
          </a:xfrm>
          <a:prstGeom prst="rect">
            <a:avLst/>
          </a:prstGeom>
        </p:spPr>
      </p:pic>
      <p:graphicFrame>
        <p:nvGraphicFramePr>
          <p:cNvPr id="6" name="Group 28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2377298"/>
              </p:ext>
            </p:extLst>
          </p:nvPr>
        </p:nvGraphicFramePr>
        <p:xfrm>
          <a:off x="89291" y="1405812"/>
          <a:ext cx="8902994" cy="5119532"/>
        </p:xfrm>
        <a:graphic>
          <a:graphicData uri="http://schemas.openxmlformats.org/drawingml/2006/table">
            <a:tbl>
              <a:tblPr/>
              <a:tblGrid>
                <a:gridCol w="1239262"/>
                <a:gridCol w="1388563"/>
                <a:gridCol w="1312973"/>
                <a:gridCol w="1240977"/>
                <a:gridCol w="1242695"/>
                <a:gridCol w="1239262"/>
                <a:gridCol w="1239262"/>
              </a:tblGrid>
              <a:tr h="46921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4647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vert="eaVert" horzOverflow="overflow">
                    <a:lnL w="28575" cap="flat" cmpd="sng" algn="ctr">
                      <a:solidFill>
                        <a:srgbClr val="527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4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lg"/>
                    </a:lnT>
                    <a:lnB w="28575" cap="flat" cmpd="sng" algn="ctr">
                      <a:solidFill>
                        <a:srgbClr val="3F56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4647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vert="eaVert" horzOverflow="overflow">
                    <a:lnL w="12700" cap="flat" cmpd="sng" algn="ctr">
                      <a:solidFill>
                        <a:srgbClr val="214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4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lg"/>
                    </a:lnT>
                    <a:lnB w="28575" cap="flat" cmpd="sng" algn="ctr">
                      <a:solidFill>
                        <a:srgbClr val="3F56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4647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vert="eaVert" horzOverflow="overflow">
                    <a:lnL w="12700" cap="flat" cmpd="sng" algn="ctr">
                      <a:solidFill>
                        <a:srgbClr val="214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4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lg"/>
                    </a:lnT>
                    <a:lnB w="28575" cap="flat" cmpd="sng" algn="ctr">
                      <a:solidFill>
                        <a:srgbClr val="3F56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4647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vert="eaVert" horzOverflow="overflow">
                    <a:lnL w="12700" cap="flat" cmpd="sng" algn="ctr">
                      <a:solidFill>
                        <a:srgbClr val="214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4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lg"/>
                    </a:lnT>
                    <a:lnB w="28575" cap="flat" cmpd="sng" algn="ctr">
                      <a:solidFill>
                        <a:srgbClr val="3F56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4647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14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4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lg"/>
                    </a:lnT>
                    <a:lnB w="28575" cap="flat" cmpd="sng" algn="ctr">
                      <a:solidFill>
                        <a:srgbClr val="3F56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4647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14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4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lg"/>
                    </a:lnT>
                    <a:lnB w="28575" cap="flat" cmpd="sng" algn="ctr">
                      <a:solidFill>
                        <a:srgbClr val="3F56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4647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214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4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lg"/>
                    </a:lnT>
                    <a:lnB w="28575" cap="flat" cmpd="sng" algn="ctr">
                      <a:solidFill>
                        <a:srgbClr val="3F56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3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464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Сентябрь-ноябрь 2017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rgbClr val="527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4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F56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4647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Январь 2018 – Июнь 2018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214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4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F56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464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Июль 2018 –Октябрь 2018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214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4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F56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4647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октябрь- 2018 – декабрь 2018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214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4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F56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464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Январь 2018 – май 2018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214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4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F56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464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Июнь 2019 – декабрь 2019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214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4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F56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44647F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</a:rPr>
                        <a:t>2020 год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rgbClr val="214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1448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F568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Пятиугольник 7"/>
          <p:cNvSpPr/>
          <p:nvPr/>
        </p:nvSpPr>
        <p:spPr>
          <a:xfrm>
            <a:off x="1687149" y="2125892"/>
            <a:ext cx="1053919" cy="576064"/>
          </a:xfrm>
          <a:prstGeom prst="homePlate">
            <a:avLst>
              <a:gd name="adj" fmla="val 2114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 Narrow" pitchFamily="34" charset="0"/>
              </a:rPr>
              <a:t>Концептуальное проектирование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Arial Narrow" pitchFamily="34" charset="0"/>
              </a:rPr>
              <a:t>GAP 1 </a:t>
            </a:r>
            <a:r>
              <a:rPr lang="ru-RU" sz="1000" dirty="0" smtClean="0">
                <a:latin typeface="Arial Narrow" pitchFamily="34" charset="0"/>
              </a:rPr>
              <a:t>приоритета</a:t>
            </a:r>
            <a:endParaRPr lang="ru-RU" sz="1000" dirty="0">
              <a:latin typeface="Arial Narrow" pitchFamily="34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2588681" y="2801888"/>
            <a:ext cx="1193403" cy="386086"/>
          </a:xfrm>
          <a:prstGeom prst="homePlate">
            <a:avLst>
              <a:gd name="adj" fmla="val 2114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ru-RU" sz="900" dirty="0">
                <a:latin typeface="Arial Narrow" pitchFamily="34" charset="0"/>
              </a:rPr>
              <a:t>Конфигурация и доработка Системы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4939073" y="5186740"/>
            <a:ext cx="671410" cy="443016"/>
          </a:xfrm>
          <a:prstGeom prst="homePlate">
            <a:avLst>
              <a:gd name="adj" fmla="val 2114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 smtClean="0">
                <a:latin typeface="Arial Narrow" pitchFamily="34" charset="0"/>
              </a:rPr>
              <a:t>Тестирование</a:t>
            </a:r>
            <a:endParaRPr lang="ru-RU" sz="900" dirty="0">
              <a:latin typeface="Arial Narrow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4499992" y="5654284"/>
            <a:ext cx="3096344" cy="334198"/>
          </a:xfrm>
          <a:prstGeom prst="homePlate">
            <a:avLst>
              <a:gd name="adj" fmla="val 2114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 smtClean="0">
                <a:latin typeface="Arial Narrow" pitchFamily="34" charset="0"/>
              </a:rPr>
              <a:t>Реализация </a:t>
            </a:r>
            <a:r>
              <a:rPr lang="en-US" sz="900" dirty="0" smtClean="0">
                <a:latin typeface="Arial Narrow" pitchFamily="34" charset="0"/>
              </a:rPr>
              <a:t>GAP</a:t>
            </a:r>
            <a:r>
              <a:rPr lang="ru-RU" sz="900" dirty="0" smtClean="0">
                <a:latin typeface="Arial Narrow" pitchFamily="34" charset="0"/>
              </a:rPr>
              <a:t> 3 приоритета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115991" y="1746194"/>
            <a:ext cx="1678155" cy="379698"/>
          </a:xfrm>
          <a:prstGeom prst="homePlate">
            <a:avLst>
              <a:gd name="adj" fmla="val 2114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Arial Narrow" pitchFamily="34" charset="0"/>
              </a:rPr>
              <a:t>GAP </a:t>
            </a:r>
            <a:r>
              <a:rPr lang="ru-RU" sz="1000" dirty="0" smtClean="0">
                <a:latin typeface="Arial Narrow" pitchFamily="34" charset="0"/>
              </a:rPr>
              <a:t>анализ и подготовка проекта</a:t>
            </a:r>
            <a:endParaRPr lang="ru-RU" sz="1000" dirty="0"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5388" y="4838591"/>
            <a:ext cx="2476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u="sng" dirty="0" smtClean="0">
                <a:solidFill>
                  <a:srgbClr val="FF0000"/>
                </a:solidFill>
              </a:rPr>
              <a:t>Тираж 1 этап (300 магазинов)</a:t>
            </a:r>
            <a:endParaRPr lang="ru-RU" sz="1400" b="1" u="sng" dirty="0">
              <a:solidFill>
                <a:srgbClr val="FF0000"/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3332432" y="3235338"/>
            <a:ext cx="548597" cy="424844"/>
          </a:xfrm>
          <a:prstGeom prst="homePlate">
            <a:avLst>
              <a:gd name="adj" fmla="val 2114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ru-RU" sz="900" dirty="0" smtClean="0">
                <a:latin typeface="Arial Narrow" pitchFamily="34" charset="0"/>
              </a:rPr>
              <a:t>Тестирование</a:t>
            </a:r>
            <a:endParaRPr lang="ru-RU" sz="900" dirty="0">
              <a:latin typeface="Arial Narrow" pitchFamily="34" charset="0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4033347" y="4756648"/>
            <a:ext cx="1186725" cy="390147"/>
          </a:xfrm>
          <a:prstGeom prst="homePlate">
            <a:avLst>
              <a:gd name="adj" fmla="val 2114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smtClean="0">
                <a:latin typeface="Arial Narrow" pitchFamily="34" charset="0"/>
              </a:rPr>
              <a:t>Разработка</a:t>
            </a:r>
            <a:endParaRPr lang="ru-RU" sz="800" dirty="0">
              <a:latin typeface="Arial Narrow" pitchFamily="34" charset="0"/>
            </a:endParaRPr>
          </a:p>
        </p:txBody>
      </p:sp>
      <p:cxnSp>
        <p:nvCxnSpPr>
          <p:cNvPr id="16" name="Прямая соединительная линия 15"/>
          <p:cNvCxnSpPr>
            <a:stCxn id="17" idx="0"/>
          </p:cNvCxnSpPr>
          <p:nvPr/>
        </p:nvCxnSpPr>
        <p:spPr>
          <a:xfrm flipV="1">
            <a:off x="7630315" y="5146368"/>
            <a:ext cx="123522" cy="576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ятиугольник 16"/>
          <p:cNvSpPr/>
          <p:nvPr/>
        </p:nvSpPr>
        <p:spPr>
          <a:xfrm>
            <a:off x="2741068" y="4269957"/>
            <a:ext cx="1638744" cy="399456"/>
          </a:xfrm>
          <a:prstGeom prst="homePlate">
            <a:avLst>
              <a:gd name="adj" fmla="val 2114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dirty="0" smtClean="0">
                <a:latin typeface="Arial Narrow" pitchFamily="34" charset="0"/>
              </a:rPr>
              <a:t>Проектирование </a:t>
            </a:r>
            <a:r>
              <a:rPr lang="en-US" sz="900" dirty="0" smtClean="0">
                <a:latin typeface="Arial Narrow" pitchFamily="34" charset="0"/>
              </a:rPr>
              <a:t>GAP</a:t>
            </a:r>
            <a:r>
              <a:rPr lang="ru-RU" sz="900" dirty="0" smtClean="0">
                <a:latin typeface="Arial Narrow" pitchFamily="34" charset="0"/>
              </a:rPr>
              <a:t> 2 приоритета</a:t>
            </a:r>
            <a:endParaRPr lang="ru-RU" sz="900" dirty="0">
              <a:latin typeface="Arial Narrow" pitchFamily="34" charset="0"/>
            </a:endParaRPr>
          </a:p>
        </p:txBody>
      </p:sp>
      <p:sp>
        <p:nvSpPr>
          <p:cNvPr id="18" name="Пятно 1 17"/>
          <p:cNvSpPr/>
          <p:nvPr/>
        </p:nvSpPr>
        <p:spPr>
          <a:xfrm>
            <a:off x="7497737" y="5722843"/>
            <a:ext cx="197197" cy="260476"/>
          </a:xfrm>
          <a:prstGeom prst="irregularSeal1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19" name="TextBox 18"/>
          <p:cNvSpPr txBox="1"/>
          <p:nvPr/>
        </p:nvSpPr>
        <p:spPr>
          <a:xfrm>
            <a:off x="2447613" y="1801160"/>
            <a:ext cx="19175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u="sng" dirty="0" smtClean="0">
                <a:solidFill>
                  <a:srgbClr val="FF0000"/>
                </a:solidFill>
              </a:rPr>
              <a:t>GAP 1 </a:t>
            </a:r>
            <a:r>
              <a:rPr lang="ru-RU" sz="1000" b="1" u="sng" dirty="0" smtClean="0">
                <a:solidFill>
                  <a:srgbClr val="FF0000"/>
                </a:solidFill>
              </a:rPr>
              <a:t>приоритета согласованы</a:t>
            </a:r>
            <a:endParaRPr lang="ru-RU" sz="1000" b="1" u="sng" dirty="0">
              <a:solidFill>
                <a:srgbClr val="FF0000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2758842" y="2007739"/>
            <a:ext cx="690081" cy="47819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ятиугольник 20"/>
          <p:cNvSpPr/>
          <p:nvPr/>
        </p:nvSpPr>
        <p:spPr>
          <a:xfrm>
            <a:off x="3448923" y="3705309"/>
            <a:ext cx="553168" cy="390147"/>
          </a:xfrm>
          <a:prstGeom prst="homePlate">
            <a:avLst>
              <a:gd name="adj" fmla="val 2114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/>
            <a:r>
              <a:rPr lang="ru-RU" sz="900" dirty="0" smtClean="0">
                <a:latin typeface="Arial Narrow" pitchFamily="34" charset="0"/>
              </a:rPr>
              <a:t>Подготовка к пилоту</a:t>
            </a:r>
            <a:endParaRPr lang="ru-RU" sz="900" dirty="0"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54951" y="2715001"/>
            <a:ext cx="17571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u="sng" dirty="0" smtClean="0">
                <a:solidFill>
                  <a:srgbClr val="00B050"/>
                </a:solidFill>
              </a:rPr>
              <a:t>Пилот 2 магазина</a:t>
            </a:r>
            <a:endParaRPr lang="ru-RU" sz="1600" b="1" u="sng" dirty="0">
              <a:solidFill>
                <a:srgbClr val="00B050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4051883" y="2976447"/>
            <a:ext cx="716336" cy="829592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ятно 1 23"/>
          <p:cNvSpPr/>
          <p:nvPr/>
        </p:nvSpPr>
        <p:spPr>
          <a:xfrm>
            <a:off x="3942421" y="3784327"/>
            <a:ext cx="197890" cy="219741"/>
          </a:xfrm>
          <a:prstGeom prst="irregularSeal1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25" name="TextBox 24"/>
          <p:cNvSpPr txBox="1"/>
          <p:nvPr/>
        </p:nvSpPr>
        <p:spPr>
          <a:xfrm>
            <a:off x="4739338" y="4198444"/>
            <a:ext cx="333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u="sng" smtClean="0">
                <a:solidFill>
                  <a:srgbClr val="00B050"/>
                </a:solidFill>
              </a:rPr>
              <a:t>Расширение пилота (20 магазинов)</a:t>
            </a:r>
            <a:endParaRPr lang="en-US" sz="1600" b="1" u="sng" dirty="0" smtClean="0">
              <a:solidFill>
                <a:srgbClr val="00B050"/>
              </a:solidFill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5693296" y="4421872"/>
            <a:ext cx="418944" cy="919165"/>
          </a:xfrm>
          <a:prstGeom prst="lin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ятно 1 26"/>
          <p:cNvSpPr/>
          <p:nvPr/>
        </p:nvSpPr>
        <p:spPr>
          <a:xfrm>
            <a:off x="5550187" y="5291422"/>
            <a:ext cx="197890" cy="219741"/>
          </a:xfrm>
          <a:prstGeom prst="irregularSeal1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28" name="Пятно 1 27"/>
          <p:cNvSpPr/>
          <p:nvPr/>
        </p:nvSpPr>
        <p:spPr>
          <a:xfrm>
            <a:off x="2659897" y="2363297"/>
            <a:ext cx="197890" cy="219741"/>
          </a:xfrm>
          <a:prstGeom prst="irregularSeal1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1452861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Ожидание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6F6CF32-0BBD-4C7E-A5F4-3C23B808B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591"/>
            <a:ext cx="1216154" cy="588265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7" y="1434683"/>
            <a:ext cx="9084503" cy="545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99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Реальность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6F6CF32-0BBD-4C7E-A5F4-3C23B808B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591"/>
            <a:ext cx="1216154" cy="588265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80375"/>
            <a:ext cx="2747102" cy="18309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2033920"/>
            <a:ext cx="5194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charset="2"/>
              <a:buChar char="q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Бизнес развивается, появляются новые требования</a:t>
            </a:r>
          </a:p>
          <a:p>
            <a:pPr marL="214313" indent="-214313">
              <a:buFont typeface="Wingdings" charset="2"/>
              <a:buChar char="q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Ряд бизнес-подразделений «не спешит» менять привычный уклад</a:t>
            </a:r>
          </a:p>
          <a:p>
            <a:pPr marL="214313" indent="-214313">
              <a:buFont typeface="Wingdings" charset="2"/>
              <a:buChar char="q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Компромисс между сроками и качеством</a:t>
            </a:r>
          </a:p>
          <a:p>
            <a:pPr marL="214313" indent="-214313">
              <a:buFont typeface="Wingdings" charset="2"/>
              <a:buChar char="q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Отсутствие документации для старой системы </a:t>
            </a:r>
          </a:p>
          <a:p>
            <a:pPr marL="214313" indent="-214313">
              <a:buFont typeface="Wingdings" charset="2"/>
              <a:buChar char="q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Требуется частичный реинжиниринг бизнес-процессов, а не перенос «старых костылей»</a:t>
            </a:r>
          </a:p>
          <a:p>
            <a:pPr marL="214313" indent="-214313">
              <a:buFont typeface="Wingdings" charset="2"/>
              <a:buChar char="q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Сложность построения полноценной модели для учета взаимосвязей между бизнес-процессами</a:t>
            </a: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20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Новые требования – откуда?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6F6CF32-0BBD-4C7E-A5F4-3C23B808B5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591"/>
            <a:ext cx="1216154" cy="588265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90793"/>
            <a:ext cx="2641085" cy="1650678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91483350"/>
              </p:ext>
            </p:extLst>
          </p:nvPr>
        </p:nvGraphicFramePr>
        <p:xfrm>
          <a:off x="2590800" y="141763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1281695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-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FA69AB36-F199-4ED2-AF6A-ED32E291CF5E}" vid="{EDE085A7-08A3-4520-9C0A-DDCA55ED4F1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ookv4xpx38073</Template>
  <TotalTime>27999</TotalTime>
  <Words>379</Words>
  <Application>Microsoft Macintosh PowerPoint</Application>
  <PresentationFormat>Экран (4:3)</PresentationFormat>
  <Paragraphs>85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 Narrow</vt:lpstr>
      <vt:lpstr>Calibri</vt:lpstr>
      <vt:lpstr>Wingdings</vt:lpstr>
      <vt:lpstr>Arial</vt:lpstr>
      <vt:lpstr>presentation-template</vt:lpstr>
      <vt:lpstr> «Снежный ком»: управление требованиями при реинжиниринге 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«Снежный ком»: управление требованиями при реинжиниринге ИС</dc:title>
  <dc:creator>Екатерина Познякова</dc:creator>
  <cp:lastModifiedBy>Екатерина Познякова</cp:lastModifiedBy>
  <cp:revision>20</cp:revision>
  <dcterms:created xsi:type="dcterms:W3CDTF">2018-09-26T09:08:24Z</dcterms:created>
  <dcterms:modified xsi:type="dcterms:W3CDTF">2018-11-26T11:15:45Z</dcterms:modified>
</cp:coreProperties>
</file>