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312" r:id="rId3"/>
    <p:sldId id="344" r:id="rId4"/>
    <p:sldId id="343" r:id="rId5"/>
    <p:sldId id="345" r:id="rId6"/>
    <p:sldId id="335" r:id="rId7"/>
    <p:sldId id="338" r:id="rId8"/>
    <p:sldId id="336" r:id="rId9"/>
    <p:sldId id="337" r:id="rId10"/>
    <p:sldId id="315" r:id="rId11"/>
    <p:sldId id="327" r:id="rId12"/>
    <p:sldId id="319" r:id="rId13"/>
    <p:sldId id="320" r:id="rId14"/>
    <p:sldId id="328" r:id="rId15"/>
    <p:sldId id="329" r:id="rId16"/>
    <p:sldId id="348" r:id="rId17"/>
    <p:sldId id="325" r:id="rId18"/>
    <p:sldId id="340" r:id="rId19"/>
    <p:sldId id="342" r:id="rId20"/>
    <p:sldId id="341" r:id="rId21"/>
    <p:sldId id="332" r:id="rId22"/>
    <p:sldId id="347" r:id="rId23"/>
    <p:sldId id="346" r:id="rId24"/>
    <p:sldId id="311"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1F67B0"/>
    <a:srgbClr val="6D9A39"/>
    <a:srgbClr val="DCE6F2"/>
    <a:srgbClr val="A6A6A6"/>
    <a:srgbClr val="ADADAD"/>
    <a:srgbClr val="3DAA13"/>
    <a:srgbClr val="66ACDC"/>
    <a:srgbClr val="359BEE"/>
    <a:srgbClr val="D6E0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5797" autoAdjust="0"/>
  </p:normalViewPr>
  <p:slideViewPr>
    <p:cSldViewPr>
      <p:cViewPr>
        <p:scale>
          <a:sx n="112" d="100"/>
          <a:sy n="112" d="100"/>
        </p:scale>
        <p:origin x="-656" y="-80"/>
      </p:cViewPr>
      <p:guideLst>
        <p:guide orient="horz" pos="2160"/>
        <p:guide pos="2880"/>
      </p:guideLst>
    </p:cSldViewPr>
  </p:slideViewPr>
  <p:notesTextViewPr>
    <p:cViewPr>
      <p:scale>
        <a:sx n="100" d="100"/>
        <a:sy n="100" d="100"/>
      </p:scale>
      <p:origin x="0" y="0"/>
    </p:cViewPr>
  </p:notesTextViewPr>
  <p:sorterViewPr>
    <p:cViewPr>
      <p:scale>
        <a:sx n="355" d="100"/>
        <a:sy n="355" d="100"/>
      </p:scale>
      <p:origin x="0" y="0"/>
    </p:cViewPr>
  </p:sorterViewPr>
  <p:notesViewPr>
    <p:cSldViewPr>
      <p:cViewPr varScale="1">
        <p:scale>
          <a:sx n="73" d="100"/>
          <a:sy n="73" d="100"/>
        </p:scale>
        <p:origin x="-256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274F7E-2A86-46E1-81F3-1D7CB250E9E6}" type="datetimeFigureOut">
              <a:rPr lang="ru-RU" smtClean="0"/>
              <a:pPr/>
              <a:t>29.11.18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ECBB6D-3102-4938-A0BE-C73099B6994B}" type="slidenum">
              <a:rPr lang="ru-RU" smtClean="0"/>
              <a:pPr/>
              <a:t>‹#›</a:t>
            </a:fld>
            <a:endParaRPr lang="ru-RU"/>
          </a:p>
        </p:txBody>
      </p:sp>
    </p:spTree>
    <p:extLst>
      <p:ext uri="{BB962C8B-B14F-4D97-AF65-F5344CB8AC3E}">
        <p14:creationId xmlns:p14="http://schemas.microsoft.com/office/powerpoint/2010/main" val="3233319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Font typeface="Arial" charset="0"/>
              <a:buNone/>
            </a:pPr>
            <a:endParaRPr lang="ru-RU" dirty="0"/>
          </a:p>
        </p:txBody>
      </p:sp>
      <p:sp>
        <p:nvSpPr>
          <p:cNvPr id="4" name="Номер слайда 3"/>
          <p:cNvSpPr>
            <a:spLocks noGrp="1"/>
          </p:cNvSpPr>
          <p:nvPr>
            <p:ph type="sldNum" sz="quarter" idx="10"/>
          </p:nvPr>
        </p:nvSpPr>
        <p:spPr/>
        <p:txBody>
          <a:bodyPr/>
          <a:lstStyle/>
          <a:p>
            <a:fld id="{40ECBB6D-3102-4938-A0BE-C73099B6994B}"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sz="1200" b="0" baseline="0" dirty="0" smtClean="0"/>
              <a:t>В чем ценность инициативы по моделированию бизнес-процессов в рамках перехода к процессной модели управления? Ценность моделирования</a:t>
            </a:r>
            <a:r>
              <a:rPr lang="en-US" sz="1200" b="0" baseline="0" dirty="0" smtClean="0"/>
              <a:t> – </a:t>
            </a:r>
            <a:r>
              <a:rPr lang="ru-RU" sz="1200" b="0" baseline="0" dirty="0" smtClean="0"/>
              <a:t>то, к чему в конечном итоге стремится руководство – состоит в том, чтобы иметь карту бизнес-процессов по компании, иметь возможность </a:t>
            </a:r>
            <a:r>
              <a:rPr lang="ru-RU" sz="1200" b="0" i="0" u="none" strike="noStrike" kern="1200" dirty="0" smtClean="0">
                <a:solidFill>
                  <a:schemeClr val="tx1"/>
                </a:solidFill>
                <a:effectLst/>
                <a:latin typeface="+mn-lt"/>
                <a:ea typeface="+mn-ea"/>
                <a:cs typeface="+mn-cs"/>
              </a:rPr>
              <a:t>сопоставить </a:t>
            </a:r>
            <a:r>
              <a:rPr lang="ru-RU" sz="1200" b="0" i="0" u="none" strike="noStrike" kern="1200" baseline="0" dirty="0" smtClean="0">
                <a:solidFill>
                  <a:schemeClr val="tx1"/>
                </a:solidFill>
                <a:effectLst/>
                <a:latin typeface="+mn-lt"/>
                <a:ea typeface="+mn-ea"/>
                <a:cs typeface="+mn-cs"/>
              </a:rPr>
              <a:t>с</a:t>
            </a:r>
            <a:r>
              <a:rPr lang="ru-RU" sz="1200" b="0" i="0" u="none" strike="noStrike" kern="1200" dirty="0" smtClean="0">
                <a:solidFill>
                  <a:schemeClr val="tx1"/>
                </a:solidFill>
                <a:effectLst/>
                <a:latin typeface="+mn-lt"/>
                <a:ea typeface="+mn-ea"/>
                <a:cs typeface="+mn-cs"/>
              </a:rPr>
              <a:t>ебестоимость процессов </a:t>
            </a:r>
            <a:r>
              <a:rPr lang="ru-RU" sz="1200" b="0" i="0" u="none" strike="noStrike" kern="1200" dirty="0" err="1" smtClean="0">
                <a:solidFill>
                  <a:schemeClr val="tx1"/>
                </a:solidFill>
                <a:effectLst/>
                <a:latin typeface="+mn-lt"/>
                <a:ea typeface="+mn-ea"/>
                <a:cs typeface="+mn-cs"/>
              </a:rPr>
              <a:t>c</a:t>
            </a:r>
            <a:r>
              <a:rPr lang="ru-RU" sz="1200" b="0" i="0" u="none" strike="noStrike" kern="1200" dirty="0" smtClean="0">
                <a:solidFill>
                  <a:schemeClr val="tx1"/>
                </a:solidFill>
                <a:effectLst/>
                <a:latin typeface="+mn-lt"/>
                <a:ea typeface="+mn-ea"/>
                <a:cs typeface="+mn-cs"/>
              </a:rPr>
              <a:t> их ценностью.</a:t>
            </a:r>
            <a:endParaRPr lang="ru-RU" sz="1200" b="0" baseline="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sz="1200" b="0" baseline="0" dirty="0" smtClean="0"/>
              <a:t>Нам нужно разработать инструмент балансирования нагрузки на ресурсы, который в конечном счете  обеспечит переход от должностных инструкций к бизнес-ролям в компании. </a:t>
            </a:r>
            <a:r>
              <a:rPr lang="en-US" sz="1200" b="0" i="1" u="none" strike="noStrike" kern="1200" baseline="0" dirty="0" smtClean="0">
                <a:solidFill>
                  <a:schemeClr val="tx1"/>
                </a:solidFill>
                <a:effectLst/>
                <a:latin typeface="+mn-lt"/>
                <a:ea typeface="+mn-ea"/>
                <a:cs typeface="+mn-cs"/>
                <a:sym typeface="Wingdings"/>
              </a:rPr>
              <a:t></a:t>
            </a:r>
            <a:endParaRPr lang="ru-RU" dirty="0"/>
          </a:p>
        </p:txBody>
      </p:sp>
      <p:sp>
        <p:nvSpPr>
          <p:cNvPr id="4" name="Номер слайда 3"/>
          <p:cNvSpPr>
            <a:spLocks noGrp="1"/>
          </p:cNvSpPr>
          <p:nvPr>
            <p:ph type="sldNum" sz="quarter" idx="10"/>
          </p:nvPr>
        </p:nvSpPr>
        <p:spPr/>
        <p:txBody>
          <a:bodyPr/>
          <a:lstStyle/>
          <a:p>
            <a:fld id="{40ECBB6D-3102-4938-A0BE-C73099B6994B}"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Font typeface="Arial" charset="0"/>
              <a:buNone/>
            </a:pPr>
            <a:r>
              <a:rPr lang="ru-RU" dirty="0" smtClean="0"/>
              <a:t>Теперь о том, </a:t>
            </a:r>
            <a:r>
              <a:rPr lang="ru-RU" baseline="0" dirty="0" smtClean="0"/>
              <a:t>как происходит работа, к</a:t>
            </a:r>
            <a:r>
              <a:rPr lang="ru-RU" dirty="0" smtClean="0"/>
              <a:t>то</a:t>
            </a:r>
            <a:r>
              <a:rPr lang="ru-RU" baseline="0" dirty="0" smtClean="0"/>
              <a:t> </a:t>
            </a:r>
            <a:r>
              <a:rPr lang="ru-RU" dirty="0" smtClean="0"/>
              <a:t>и каким образом ее выполняет. </a:t>
            </a:r>
            <a:endParaRPr lang="en-US" dirty="0" smtClean="0"/>
          </a:p>
          <a:p>
            <a:pPr>
              <a:buFont typeface="Arial" charset="0"/>
              <a:buNone/>
            </a:pPr>
            <a:endParaRPr lang="ru-RU"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sz="1200" b="0" i="0" u="none" strike="noStrike" kern="1200" baseline="0" dirty="0" smtClean="0">
                <a:solidFill>
                  <a:schemeClr val="tx1"/>
                </a:solidFill>
                <a:effectLst/>
                <a:latin typeface="+mn-lt"/>
                <a:ea typeface="+mn-ea"/>
                <a:cs typeface="+mn-cs"/>
              </a:rPr>
              <a:t>Самим моделированием процессов занимается отдел аналитиков в количестве 5 человек. Моделирование выполняется в нотации </a:t>
            </a:r>
            <a:r>
              <a:rPr lang="en-US" sz="1200" b="0" i="0" u="none" strike="noStrike" kern="1200" baseline="0" dirty="0" smtClean="0">
                <a:solidFill>
                  <a:schemeClr val="tx1"/>
                </a:solidFill>
                <a:effectLst/>
                <a:latin typeface="+mn-lt"/>
                <a:ea typeface="+mn-ea"/>
                <a:cs typeface="+mn-cs"/>
              </a:rPr>
              <a:t>ARIS. </a:t>
            </a:r>
            <a:r>
              <a:rPr lang="ru-RU" sz="1200" b="0" i="0" u="none" strike="noStrike" kern="1200" baseline="0" dirty="0" smtClean="0">
                <a:solidFill>
                  <a:schemeClr val="tx1"/>
                </a:solidFill>
                <a:effectLst/>
                <a:latin typeface="+mn-lt"/>
                <a:ea typeface="+mn-ea"/>
                <a:cs typeface="+mn-cs"/>
              </a:rPr>
              <a:t>Однако прежде чем начать моделирование, нужно выполнить определенные подготовительные работы.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ru-RU"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sz="1200" b="0" i="0" u="none" strike="noStrike" kern="1200" baseline="0" dirty="0" smtClean="0">
                <a:solidFill>
                  <a:schemeClr val="tx1"/>
                </a:solidFill>
                <a:effectLst/>
                <a:latin typeface="+mn-lt"/>
                <a:ea typeface="+mn-ea"/>
                <a:cs typeface="+mn-cs"/>
              </a:rPr>
              <a:t>Нужно понять, чем сотрудники фактически занимаются; как их функции пересекаются между собой в компании, какие функции существуют у управлений и отделов. Как эти функции между собой связаны, какие существуют проблемы и каким образом их можно устранить. Нужно </a:t>
            </a:r>
            <a:r>
              <a:rPr lang="en-US" sz="1200" b="0" i="0" u="none" strike="noStrike" kern="1200" baseline="0" dirty="0" smtClean="0">
                <a:solidFill>
                  <a:schemeClr val="tx1"/>
                </a:solidFill>
                <a:effectLst/>
                <a:latin typeface="+mn-lt"/>
                <a:ea typeface="+mn-ea"/>
                <a:cs typeface="+mn-cs"/>
              </a:rPr>
              <a:t>п</a:t>
            </a:r>
            <a:r>
              <a:rPr lang="ru-RU" sz="1200" b="0" i="0" u="none" strike="noStrike" kern="1200" baseline="0" dirty="0" err="1" smtClean="0">
                <a:solidFill>
                  <a:schemeClr val="tx1"/>
                </a:solidFill>
                <a:effectLst/>
                <a:latin typeface="+mn-lt"/>
                <a:ea typeface="+mn-ea"/>
                <a:cs typeface="+mn-cs"/>
              </a:rPr>
              <a:t>ровести</a:t>
            </a:r>
            <a:r>
              <a:rPr lang="ru-RU" sz="1200" b="0" i="0" u="none" strike="noStrike" kern="1200" baseline="0" dirty="0" smtClean="0">
                <a:solidFill>
                  <a:schemeClr val="tx1"/>
                </a:solidFill>
                <a:effectLst/>
                <a:latin typeface="+mn-lt"/>
                <a:ea typeface="+mn-ea"/>
                <a:cs typeface="+mn-cs"/>
              </a:rPr>
              <a:t> инвентаризацию бизнес-процессов компании. </a:t>
            </a:r>
          </a:p>
          <a:p>
            <a:pPr>
              <a:buFont typeface="Arial" charset="0"/>
              <a:buNone/>
            </a:pPr>
            <a:endParaRPr lang="ru-RU" sz="1200" b="0" i="0" u="none" strike="noStrike" kern="1200" baseline="0" dirty="0" smtClean="0">
              <a:solidFill>
                <a:schemeClr val="tx1"/>
              </a:solidFill>
              <a:effectLst/>
              <a:latin typeface="+mn-lt"/>
              <a:ea typeface="+mn-ea"/>
              <a:cs typeface="+mn-cs"/>
            </a:endParaRPr>
          </a:p>
          <a:p>
            <a:pPr>
              <a:buFont typeface="Arial" charset="0"/>
              <a:buNone/>
            </a:pPr>
            <a:r>
              <a:rPr lang="ru-RU" sz="1200" b="0" i="0" u="none" strike="noStrike" kern="1200" baseline="0" dirty="0" smtClean="0">
                <a:solidFill>
                  <a:schemeClr val="tx1"/>
                </a:solidFill>
                <a:effectLst/>
                <a:latin typeface="+mn-lt"/>
                <a:ea typeface="+mn-ea"/>
                <a:cs typeface="+mn-cs"/>
              </a:rPr>
              <a:t>Речь идет о компании со штатной численностью  </a:t>
            </a:r>
            <a:r>
              <a:rPr lang="en-US" sz="1200" b="0" i="0" u="none" strike="noStrike" kern="1200" baseline="0" dirty="0" smtClean="0">
                <a:solidFill>
                  <a:schemeClr val="tx1"/>
                </a:solidFill>
                <a:effectLst/>
                <a:latin typeface="+mn-lt"/>
                <a:ea typeface="+mn-ea"/>
                <a:cs typeface="+mn-cs"/>
              </a:rPr>
              <a:t>~</a:t>
            </a:r>
            <a:r>
              <a:rPr lang="ru-RU" sz="1200" b="0" i="0" u="none" strike="noStrike" kern="1200" baseline="0" dirty="0" smtClean="0">
                <a:solidFill>
                  <a:schemeClr val="tx1"/>
                </a:solidFill>
                <a:effectLst/>
                <a:latin typeface="+mn-lt"/>
                <a:ea typeface="+mn-ea"/>
                <a:cs typeface="+mn-cs"/>
              </a:rPr>
              <a:t>1 000 чел. </a:t>
            </a:r>
            <a:r>
              <a:rPr lang="en-US" sz="1200" b="0" i="0" u="none" strike="noStrike" kern="1200" baseline="0" dirty="0" smtClean="0">
                <a:solidFill>
                  <a:schemeClr val="tx1"/>
                </a:solidFill>
                <a:effectLst/>
                <a:latin typeface="+mn-lt"/>
                <a:ea typeface="+mn-ea"/>
                <a:cs typeface="+mn-cs"/>
              </a:rPr>
              <a:t>п</a:t>
            </a:r>
            <a:r>
              <a:rPr lang="ru-RU" sz="1200" b="0" i="0" u="none" strike="noStrike" kern="1200" baseline="0" dirty="0" smtClean="0">
                <a:solidFill>
                  <a:schemeClr val="tx1"/>
                </a:solidFill>
                <a:effectLst/>
                <a:latin typeface="+mn-lt"/>
                <a:ea typeface="+mn-ea"/>
                <a:cs typeface="+mn-cs"/>
              </a:rPr>
              <a:t>о 20 подразделениям. Проект по моделированию подразумевает установленные сроки (около 6 месяцев) на завершение работ от и до. </a:t>
            </a:r>
            <a:endParaRPr lang="en-US" sz="1200" b="0" i="0" u="none" strike="noStrike" kern="1200" baseline="0" dirty="0" smtClean="0">
              <a:solidFill>
                <a:schemeClr val="tx1"/>
              </a:solidFill>
              <a:effectLst/>
              <a:latin typeface="+mn-lt"/>
              <a:ea typeface="+mn-ea"/>
              <a:cs typeface="+mn-cs"/>
            </a:endParaRPr>
          </a:p>
          <a:p>
            <a:pPr>
              <a:buFont typeface="Arial" charset="0"/>
              <a:buNone/>
            </a:pPr>
            <a:endParaRPr lang="en-US" sz="1200" b="0" i="0" u="none" strike="noStrike" kern="1200" baseline="0" dirty="0" smtClean="0">
              <a:solidFill>
                <a:schemeClr val="tx1"/>
              </a:solidFill>
              <a:effectLst/>
              <a:latin typeface="+mn-lt"/>
              <a:ea typeface="+mn-ea"/>
              <a:cs typeface="+mn-cs"/>
            </a:endParaRPr>
          </a:p>
          <a:p>
            <a:pPr>
              <a:buFont typeface="Arial" charset="0"/>
              <a:buNone/>
            </a:pPr>
            <a:r>
              <a:rPr lang="ru-RU" sz="1200" b="0" i="0" u="none" strike="noStrike" kern="1200" baseline="0" dirty="0" smtClean="0">
                <a:solidFill>
                  <a:schemeClr val="tx1"/>
                </a:solidFill>
                <a:effectLst/>
                <a:latin typeface="+mn-lt"/>
                <a:ea typeface="+mn-ea"/>
                <a:cs typeface="+mn-cs"/>
              </a:rPr>
              <a:t>Встает вопрос  проработки большого объема информации в условиях </a:t>
            </a:r>
            <a:r>
              <a:rPr lang="ru-RU" sz="1200" b="1" i="0" u="none" strike="noStrike" kern="1200" baseline="0" dirty="0" smtClean="0">
                <a:solidFill>
                  <a:schemeClr val="tx1"/>
                </a:solidFill>
                <a:effectLst/>
                <a:latin typeface="+mn-lt"/>
                <a:ea typeface="+mn-ea"/>
                <a:cs typeface="+mn-cs"/>
              </a:rPr>
              <a:t>ограничения по ресурсам и срокам</a:t>
            </a:r>
            <a:r>
              <a:rPr lang="ru-RU" sz="1200" b="0" i="0" u="none" strike="noStrike" kern="1200" baseline="0" dirty="0" smtClean="0">
                <a:solidFill>
                  <a:schemeClr val="tx1"/>
                </a:solidFill>
                <a:effectLst/>
                <a:latin typeface="+mn-lt"/>
                <a:ea typeface="+mn-ea"/>
                <a:cs typeface="+mn-cs"/>
              </a:rPr>
              <a:t>. По хорошему только на вовлечение всех заинтересованных сторон в проект и повышение их заинтересованности уйдет немалое время </a:t>
            </a:r>
            <a:r>
              <a:rPr lang="en-US" sz="1200" b="0" i="1" u="none" strike="noStrike" kern="1200" baseline="0" dirty="0" smtClean="0">
                <a:solidFill>
                  <a:schemeClr val="tx1"/>
                </a:solidFill>
                <a:effectLst/>
                <a:latin typeface="+mn-lt"/>
                <a:ea typeface="+mn-ea"/>
                <a:cs typeface="+mn-cs"/>
                <a:sym typeface="Wingdings"/>
              </a:rPr>
              <a:t></a:t>
            </a:r>
            <a:endParaRPr lang="ru-RU" dirty="0" smtClean="0"/>
          </a:p>
          <a:p>
            <a:pPr>
              <a:buFont typeface="Arial" charset="0"/>
              <a:buNone/>
            </a:pPr>
            <a:endParaRPr lang="ru-RU" baseline="0" dirty="0" smtClean="0"/>
          </a:p>
          <a:p>
            <a:pPr>
              <a:buFont typeface="Arial" charset="0"/>
              <a:buNone/>
            </a:pPr>
            <a:endParaRPr lang="ru-RU" baseline="0" dirty="0" smtClean="0"/>
          </a:p>
        </p:txBody>
      </p:sp>
      <p:sp>
        <p:nvSpPr>
          <p:cNvPr id="4" name="Номер слайда 3"/>
          <p:cNvSpPr>
            <a:spLocks noGrp="1"/>
          </p:cNvSpPr>
          <p:nvPr>
            <p:ph type="sldNum" sz="quarter" idx="10"/>
          </p:nvPr>
        </p:nvSpPr>
        <p:spPr/>
        <p:txBody>
          <a:bodyPr/>
          <a:lstStyle/>
          <a:p>
            <a:fld id="{40ECBB6D-3102-4938-A0BE-C73099B6994B}"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Font typeface="Arial" charset="0"/>
              <a:buNone/>
            </a:pPr>
            <a:r>
              <a:rPr lang="ru-RU" sz="1200" b="0" i="0" u="none" strike="noStrike" kern="1200" dirty="0" smtClean="0">
                <a:solidFill>
                  <a:schemeClr val="tx1"/>
                </a:solidFill>
                <a:effectLst/>
                <a:latin typeface="+mn-lt"/>
                <a:ea typeface="+mn-ea"/>
                <a:cs typeface="+mn-cs"/>
              </a:rPr>
              <a:t>В нашем</a:t>
            </a:r>
            <a:r>
              <a:rPr lang="ru-RU" sz="1200" b="0" i="0" u="none" strike="noStrike" kern="1200" baseline="0" dirty="0" smtClean="0">
                <a:solidFill>
                  <a:schemeClr val="tx1"/>
                </a:solidFill>
                <a:effectLst/>
                <a:latin typeface="+mn-lt"/>
                <a:ea typeface="+mn-ea"/>
                <a:cs typeface="+mn-cs"/>
              </a:rPr>
              <a:t> случае руководство понимает ценность проводимой инициативы. В Газпроме принят директивный стиль управления, т.е. </a:t>
            </a:r>
            <a:r>
              <a:rPr lang="en-US" sz="1200" b="0" i="0" u="none" strike="noStrike" kern="1200" baseline="0" dirty="0" err="1" smtClean="0">
                <a:solidFill>
                  <a:schemeClr val="tx1"/>
                </a:solidFill>
                <a:effectLst/>
                <a:latin typeface="+mn-lt"/>
                <a:ea typeface="+mn-ea"/>
                <a:cs typeface="+mn-cs"/>
              </a:rPr>
              <a:t>м</a:t>
            </a:r>
            <a:r>
              <a:rPr lang="ru-RU" sz="1200" b="0" i="0" u="none" strike="noStrike" kern="1200" baseline="0" dirty="0" err="1" smtClean="0">
                <a:solidFill>
                  <a:schemeClr val="tx1"/>
                </a:solidFill>
                <a:effectLst/>
                <a:latin typeface="+mn-lt"/>
                <a:ea typeface="+mn-ea"/>
                <a:cs typeface="+mn-cs"/>
              </a:rPr>
              <a:t>отивация</a:t>
            </a:r>
            <a:r>
              <a:rPr lang="ru-RU" sz="1200" b="0" i="0" u="none" strike="noStrike" kern="1200" baseline="0" dirty="0" smtClean="0">
                <a:solidFill>
                  <a:schemeClr val="tx1"/>
                </a:solidFill>
                <a:effectLst/>
                <a:latin typeface="+mn-lt"/>
                <a:ea typeface="+mn-ea"/>
                <a:cs typeface="+mn-cs"/>
              </a:rPr>
              <a:t> исполнителей происходит посредством приказа, который имеет реальную силу в компании. Поэтому мы (как аналитики) лишены необходимости повышать вовлеченность заинтересованных сторон в проект по моделированию –  все воспитаны в духе директивного управления. Наш опыт может подойти не всем; у других компаний другая корпоративная культура, поэтому и подход к мотивации может быть иной. Но суть подготовки к моделированию неизменна: первичная информация должна быть собрана.</a:t>
            </a:r>
            <a:endParaRPr lang="ru-RU" sz="1200" b="0" i="0" u="none" strike="noStrike" kern="1200" dirty="0" smtClean="0">
              <a:solidFill>
                <a:schemeClr val="tx1"/>
              </a:solidFill>
              <a:effectLst/>
              <a:latin typeface="+mn-lt"/>
              <a:ea typeface="+mn-ea"/>
              <a:cs typeface="+mn-cs"/>
            </a:endParaRPr>
          </a:p>
          <a:p>
            <a:pPr>
              <a:buFont typeface="Arial" charset="0"/>
              <a:buNone/>
            </a:pPr>
            <a:endParaRPr lang="ru-RU" sz="1200" b="0" i="0" u="none" strike="noStrike" kern="1200" dirty="0" smtClean="0">
              <a:solidFill>
                <a:schemeClr val="tx1"/>
              </a:solidFill>
              <a:effectLst/>
              <a:latin typeface="+mn-lt"/>
              <a:ea typeface="+mn-ea"/>
              <a:cs typeface="+mn-cs"/>
            </a:endParaRPr>
          </a:p>
          <a:p>
            <a:pPr>
              <a:buFont typeface="Arial" charset="0"/>
              <a:buNone/>
            </a:pPr>
            <a:r>
              <a:rPr lang="ru-RU" sz="1200" b="0" i="0" u="none" strike="noStrike" kern="1200" dirty="0" smtClean="0">
                <a:solidFill>
                  <a:schemeClr val="tx1"/>
                </a:solidFill>
                <a:effectLst/>
                <a:latin typeface="+mn-lt"/>
                <a:ea typeface="+mn-ea"/>
                <a:cs typeface="+mn-cs"/>
              </a:rPr>
              <a:t>Как это было сделано у нас: приказом</a:t>
            </a:r>
            <a:r>
              <a:rPr lang="ru-RU" sz="1200" b="0" i="0" u="none" strike="noStrike" kern="1200" baseline="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rPr>
              <a:t>была создана работая группа, куда</a:t>
            </a:r>
            <a:r>
              <a:rPr lang="ru-RU" sz="1200" b="0" i="0" u="none" strike="noStrike" kern="1200" baseline="0" dirty="0" smtClean="0">
                <a:solidFill>
                  <a:schemeClr val="tx1"/>
                </a:solidFill>
                <a:effectLst/>
                <a:latin typeface="+mn-lt"/>
                <a:ea typeface="+mn-ea"/>
                <a:cs typeface="+mn-cs"/>
              </a:rPr>
              <a:t> вошли сотрудники от подразделений, ответственные за подготовку первичной информации.</a:t>
            </a:r>
          </a:p>
          <a:p>
            <a:pPr>
              <a:buFont typeface="Arial" charset="0"/>
              <a:buNone/>
            </a:pPr>
            <a:endParaRPr lang="ru-RU" sz="1200" b="0" i="0" u="none" strike="noStrike" kern="1200" dirty="0" smtClean="0">
              <a:solidFill>
                <a:schemeClr val="tx1"/>
              </a:solidFill>
              <a:effectLst/>
              <a:latin typeface="+mn-lt"/>
              <a:ea typeface="+mn-ea"/>
              <a:cs typeface="+mn-cs"/>
            </a:endParaRPr>
          </a:p>
          <a:p>
            <a:r>
              <a:rPr lang="ru-RU" sz="800" kern="1200" baseline="0" dirty="0" smtClean="0">
                <a:solidFill>
                  <a:schemeClr val="tx1"/>
                </a:solidFill>
                <a:latin typeface="+mn-lt"/>
                <a:ea typeface="+mn-ea"/>
                <a:cs typeface="+mn-cs"/>
              </a:rPr>
              <a:t>Аналитики не всегда имеют детальное представление о функциях, которые выполняют тем или иные подразделения в настоящий момент времени. </a:t>
            </a:r>
            <a:r>
              <a:rPr lang="ru-RU" sz="1200" b="0" kern="1200" baseline="0" dirty="0" smtClean="0">
                <a:solidFill>
                  <a:schemeClr val="tx1"/>
                </a:solidFill>
                <a:latin typeface="+mn-lt"/>
                <a:ea typeface="+mn-ea"/>
                <a:cs typeface="+mn-cs"/>
              </a:rPr>
              <a:t>Поэтому им в помощь </a:t>
            </a:r>
            <a:r>
              <a:rPr lang="ru-RU" sz="1200" b="0" baseline="0" dirty="0" smtClean="0"/>
              <a:t>были назначены ответственные от подразделений, как сотрудники, которые могут оперативно помочь выявить и зафиксировать расхождения. </a:t>
            </a:r>
            <a:r>
              <a:rPr lang="ru-RU" sz="1200" baseline="0" dirty="0" smtClean="0"/>
              <a:t>От владельцев бизнес-процессов требуется содействовать аналитикам в работе в рамках рабочей группы. </a:t>
            </a:r>
            <a:endParaRPr lang="ru-RU"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b="1" dirty="0" smtClean="0"/>
              <a:t>По сути, нам необходимо</a:t>
            </a:r>
            <a:r>
              <a:rPr lang="ru-RU" b="1" baseline="0" dirty="0" smtClean="0"/>
              <a:t> чтобы все подразделения сами описали свои фактические исполняемые функции, а также проанализировали собственные положения об подразделениях. Мы уже на основе этих входных данных перенесем их в нотацию, устранив все проблемные вопросы</a:t>
            </a:r>
            <a:r>
              <a:rPr lang="en-US" b="1" baseline="0" dirty="0" smtClean="0"/>
              <a:t>. </a:t>
            </a:r>
            <a:r>
              <a:rPr lang="ru-RU" b="1" baseline="0" dirty="0" smtClean="0"/>
              <a:t>Этим оптимизируется работа.</a:t>
            </a:r>
            <a:r>
              <a:rPr lang="en-US" b="1" baseline="0" dirty="0" smtClean="0"/>
              <a:t> </a:t>
            </a:r>
            <a:endParaRPr lang="en-US" sz="1200" b="1" dirty="0" smtClean="0"/>
          </a:p>
          <a:p>
            <a:pPr>
              <a:buFont typeface="Arial" charset="0"/>
              <a:buNone/>
            </a:pPr>
            <a:endParaRPr lang="ru-RU" sz="1200" b="0" i="0" u="none" strike="noStrike" kern="1200" baseline="0" dirty="0" smtClean="0">
              <a:solidFill>
                <a:schemeClr val="tx1"/>
              </a:solidFill>
              <a:effectLst/>
              <a:latin typeface="+mn-lt"/>
              <a:ea typeface="+mn-ea"/>
              <a:cs typeface="+mn-cs"/>
            </a:endParaRPr>
          </a:p>
          <a:p>
            <a:pPr>
              <a:buFont typeface="Arial" charset="0"/>
              <a:buNone/>
            </a:pPr>
            <a:r>
              <a:rPr lang="ru-RU" sz="1200" b="0" i="0" u="none" strike="noStrike" kern="1200" baseline="0" dirty="0" smtClean="0">
                <a:solidFill>
                  <a:schemeClr val="tx1"/>
                </a:solidFill>
                <a:effectLst/>
                <a:latin typeface="+mn-lt"/>
                <a:ea typeface="+mn-ea"/>
                <a:cs typeface="+mn-cs"/>
              </a:rPr>
              <a:t>Тут могут возникнуть вопросы: что вы от нас хотите? Есть положения о подразделениях, там все описано, вы аналитики, берите и разбирайтесь.</a:t>
            </a:r>
          </a:p>
          <a:p>
            <a:pPr>
              <a:buFont typeface="Arial" charset="0"/>
              <a:buNone/>
            </a:pPr>
            <a:endParaRPr lang="ru-RU" sz="1200" b="0" i="0" u="none" strike="noStrike" kern="1200" baseline="0" dirty="0" smtClean="0">
              <a:solidFill>
                <a:schemeClr val="tx1"/>
              </a:solidFill>
              <a:effectLst/>
              <a:latin typeface="+mn-lt"/>
              <a:ea typeface="+mn-ea"/>
              <a:cs typeface="+mn-cs"/>
            </a:endParaRPr>
          </a:p>
          <a:p>
            <a:pPr>
              <a:buFont typeface="Arial" charset="0"/>
              <a:buNone/>
            </a:pPr>
            <a:r>
              <a:rPr lang="ru-RU" sz="1200" b="0" i="0" u="none" strike="noStrike" kern="1200" baseline="0" dirty="0" smtClean="0">
                <a:solidFill>
                  <a:schemeClr val="tx1"/>
                </a:solidFill>
                <a:effectLst/>
                <a:latin typeface="+mn-lt"/>
                <a:ea typeface="+mn-ea"/>
                <a:cs typeface="+mn-cs"/>
              </a:rPr>
              <a:t>Основной посыл от нас, как от аналитиков (с поддержкой административного ресурса), в том, что м</a:t>
            </a:r>
            <a:r>
              <a:rPr lang="ru-RU" sz="1200" b="0" i="0" u="none" strike="noStrike" kern="1200" dirty="0" smtClean="0">
                <a:solidFill>
                  <a:schemeClr val="tx1"/>
                </a:solidFill>
                <a:effectLst/>
                <a:latin typeface="+mn-lt"/>
                <a:ea typeface="+mn-ea"/>
                <a:cs typeface="+mn-cs"/>
              </a:rPr>
              <a:t>ы не можем и не должны из должностных инструкций понимать что и как. Кто чем занимается. Это</a:t>
            </a:r>
            <a:r>
              <a:rPr lang="ru-RU" sz="1200" b="0" i="0" u="none" strike="noStrike" kern="1200" baseline="0" dirty="0" smtClean="0">
                <a:solidFill>
                  <a:schemeClr val="tx1"/>
                </a:solidFill>
                <a:effectLst/>
                <a:latin typeface="+mn-lt"/>
                <a:ea typeface="+mn-ea"/>
                <a:cs typeface="+mn-cs"/>
              </a:rPr>
              <a:t> понимание должны нам продемонстрировать сами сотрудники подразделений. Е</a:t>
            </a:r>
            <a:r>
              <a:rPr lang="ru-RU" sz="1200" b="0" i="0" u="none" strike="noStrike" kern="1200" dirty="0" smtClean="0">
                <a:solidFill>
                  <a:schemeClr val="tx1"/>
                </a:solidFill>
                <a:effectLst/>
                <a:latin typeface="+mn-lt"/>
                <a:ea typeface="+mn-ea"/>
                <a:cs typeface="+mn-cs"/>
              </a:rPr>
              <a:t>сли нет информации о процессе </a:t>
            </a:r>
            <a:r>
              <a:rPr lang="en-US" sz="1200" b="0" i="0" u="none" strike="noStrike" kern="1200" dirty="0" smtClean="0">
                <a:solidFill>
                  <a:schemeClr val="tx1"/>
                </a:solidFill>
                <a:effectLst/>
                <a:latin typeface="+mn-lt"/>
                <a:ea typeface="+mn-ea"/>
                <a:cs typeface="+mn-cs"/>
              </a:rPr>
              <a:t>–</a:t>
            </a:r>
            <a:r>
              <a:rPr lang="ru-RU" sz="1200" b="0" i="0" u="none" strike="noStrike" kern="1200" dirty="0" smtClean="0">
                <a:solidFill>
                  <a:schemeClr val="tx1"/>
                </a:solidFill>
                <a:effectLst/>
                <a:latin typeface="+mn-lt"/>
                <a:ea typeface="+mn-ea"/>
                <a:cs typeface="+mn-cs"/>
              </a:rPr>
              <a:t> значит нет процесса. Мы рисуем пустое место. И в карте процессов не будет ни процесса, ни участников. </a:t>
            </a:r>
            <a:r>
              <a:rPr lang="en-US" sz="1200" b="0" i="1" u="none" strike="noStrike" kern="1200" baseline="0" dirty="0" smtClean="0">
                <a:solidFill>
                  <a:schemeClr val="tx1"/>
                </a:solidFill>
                <a:effectLst/>
                <a:latin typeface="+mn-lt"/>
                <a:ea typeface="+mn-ea"/>
                <a:cs typeface="+mn-cs"/>
                <a:sym typeface="Wingdings"/>
              </a:rPr>
              <a:t></a:t>
            </a:r>
            <a:endParaRPr lang="ru-RU" sz="1200" b="0" i="0" u="none" strike="noStrike" kern="1200" dirty="0" smtClean="0">
              <a:solidFill>
                <a:schemeClr val="tx1"/>
              </a:solidFill>
              <a:effectLst/>
              <a:latin typeface="+mn-lt"/>
              <a:ea typeface="+mn-ea"/>
              <a:cs typeface="+mn-cs"/>
            </a:endParaRPr>
          </a:p>
          <a:p>
            <a:pPr>
              <a:buFont typeface="Arial" charset="0"/>
              <a:buNone/>
            </a:pPr>
            <a:endParaRPr lang="ru-RU" sz="1200" b="0" i="0" u="none" strike="noStrike" kern="1200" baseline="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0ECBB6D-3102-4938-A0BE-C73099B6994B}"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Font typeface="Arial" charset="0"/>
              <a:buNone/>
            </a:pPr>
            <a:r>
              <a:rPr lang="ru-RU" dirty="0" smtClean="0"/>
              <a:t>При сборе первичной информации мы понимаем, что уровень</a:t>
            </a:r>
            <a:r>
              <a:rPr lang="ru-RU" baseline="0" dirty="0" smtClean="0"/>
              <a:t> владения программными средствами отличается по Компании. Также мы максимально расположены к своим экспертам и даем им широкие возможности по донесению информации. Кто-то владеет </a:t>
            </a:r>
            <a:r>
              <a:rPr lang="en-US" baseline="0" dirty="0" smtClean="0"/>
              <a:t>MS Visio</a:t>
            </a:r>
            <a:r>
              <a:rPr lang="ru-RU" baseline="0" dirty="0" smtClean="0"/>
              <a:t>, кто-то может ясно выразить свои мысли только посредством карандаша и бумаги – в этом нет ничего страшного, в любом случае это первичная информация, которая будет впоследствии все равно переноситься в нотацию.</a:t>
            </a:r>
          </a:p>
          <a:p>
            <a:pPr>
              <a:buFont typeface="Arial" charset="0"/>
              <a:buNone/>
            </a:pPr>
            <a:endParaRPr lang="ru-RU" baseline="0" dirty="0" smtClean="0"/>
          </a:p>
          <a:p>
            <a:pPr>
              <a:buFont typeface="Arial" charset="0"/>
              <a:buNone/>
            </a:pPr>
            <a:r>
              <a:rPr lang="ru-RU" baseline="0" dirty="0" smtClean="0"/>
              <a:t>По итогам анализа положений об управлениях было выявлено большое количество расхождений и несоответствий. Наиболее критичные вынесены на слайд, например, в положениях об одном управлении указаны функции и задачи другого; или в положении об управлении не учтена часть функций отделов, входящих в него и </a:t>
            </a:r>
            <a:r>
              <a:rPr lang="ru-RU" baseline="0" dirty="0" err="1" smtClean="0"/>
              <a:t>тд</a:t>
            </a:r>
            <a:r>
              <a:rPr lang="ru-RU" baseline="0" dirty="0" smtClean="0"/>
              <a:t>. </a:t>
            </a:r>
          </a:p>
          <a:p>
            <a:pPr>
              <a:buFont typeface="Arial" charset="0"/>
              <a:buNone/>
            </a:pPr>
            <a:endParaRPr lang="ru-RU" sz="1200" b="0" i="1" u="none" strike="noStrike" kern="1200" baseline="0" dirty="0" smtClean="0">
              <a:solidFill>
                <a:schemeClr val="tx1"/>
              </a:solidFill>
              <a:effectLst/>
              <a:latin typeface="+mn-lt"/>
              <a:ea typeface="+mn-ea"/>
              <a:cs typeface="+mn-cs"/>
              <a:sym typeface="Wingdings"/>
            </a:endParaRPr>
          </a:p>
          <a:p>
            <a:pPr>
              <a:buFont typeface="Arial" charset="0"/>
              <a:buNone/>
            </a:pPr>
            <a:r>
              <a:rPr lang="ru-RU" sz="1200" b="1" i="0" u="none" strike="noStrike" kern="1200" baseline="0" dirty="0" smtClean="0">
                <a:solidFill>
                  <a:schemeClr val="tx1"/>
                </a:solidFill>
                <a:effectLst/>
                <a:latin typeface="+mn-lt"/>
                <a:ea typeface="+mn-ea"/>
                <a:cs typeface="+mn-cs"/>
                <a:sym typeface="Wingdings"/>
              </a:rPr>
              <a:t>Для повышения эффективности компании и прозрачности бизнес процессов необходимо эти несоответствия устранить. </a:t>
            </a:r>
            <a:r>
              <a:rPr lang="en-US" sz="1200" b="0" i="1" u="none" strike="noStrike" kern="1200" baseline="0" dirty="0" smtClean="0">
                <a:solidFill>
                  <a:schemeClr val="tx1"/>
                </a:solidFill>
                <a:effectLst/>
                <a:latin typeface="+mn-lt"/>
                <a:ea typeface="+mn-ea"/>
                <a:cs typeface="+mn-cs"/>
                <a:sym typeface="Wingdings"/>
              </a:rPr>
              <a:t></a:t>
            </a:r>
            <a:endParaRPr lang="ru-RU" baseline="0" dirty="0" smtClean="0"/>
          </a:p>
          <a:p>
            <a:pPr algn="l"/>
            <a:endParaRPr lang="ru-RU" sz="1200" dirty="0" smtClean="0">
              <a:latin typeface="Arial"/>
              <a:cs typeface="Arial"/>
            </a:endParaRPr>
          </a:p>
          <a:p>
            <a:pPr>
              <a:buFont typeface="Arial" charset="0"/>
              <a:buNone/>
            </a:pPr>
            <a:endParaRPr lang="ru-RU" dirty="0"/>
          </a:p>
        </p:txBody>
      </p:sp>
      <p:sp>
        <p:nvSpPr>
          <p:cNvPr id="4" name="Номер слайда 3"/>
          <p:cNvSpPr>
            <a:spLocks noGrp="1"/>
          </p:cNvSpPr>
          <p:nvPr>
            <p:ph type="sldNum" sz="quarter" idx="10"/>
          </p:nvPr>
        </p:nvSpPr>
        <p:spPr/>
        <p:txBody>
          <a:bodyPr/>
          <a:lstStyle/>
          <a:p>
            <a:fld id="{40ECBB6D-3102-4938-A0BE-C73099B6994B}"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b="0" dirty="0" smtClean="0"/>
              <a:t>И в заключении первой</a:t>
            </a:r>
            <a:r>
              <a:rPr lang="ru-RU" b="0" baseline="0" dirty="0" smtClean="0"/>
              <a:t> части пару слов о планировании.</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ru-RU" b="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b="0" dirty="0" smtClean="0"/>
              <a:t>Основные</a:t>
            </a:r>
            <a:r>
              <a:rPr lang="ru-RU" b="0" baseline="0" dirty="0" smtClean="0"/>
              <a:t> вехи проекта: выход приказа о создании рабочей группы; факт сформированной рабочей группы; факт утверждения плана моделирования.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b="0" baseline="0" dirty="0" smtClean="0"/>
              <a:t>На практике мы начали выявлять ключевые процессы (1 уровень детализации) еще до подготовки плана и инвентаризации процессов, после выхода Приказа о создании рабочей группы – 10 ключевых процессов утверждались на уровне ЗГД.</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ru-RU" b="0" baseline="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b="0" baseline="0" dirty="0" smtClean="0"/>
              <a:t>А вот для описания второго и тем более третьего уровней процессов план моделирования с датами просто необходим. Он устанавливает очередность коммуникаций ответственных от подразделений с аналитиками для оформления конечных результатов моделирования. </a:t>
            </a:r>
          </a:p>
          <a:p>
            <a:pPr>
              <a:buFont typeface="Arial" charset="0"/>
              <a:buNone/>
            </a:pPr>
            <a:endParaRPr lang="ru-RU" baseline="0" dirty="0" smtClean="0"/>
          </a:p>
          <a:p>
            <a:pPr>
              <a:buFont typeface="Arial" charset="0"/>
              <a:buNone/>
            </a:pPr>
            <a:r>
              <a:rPr lang="ru-RU" b="1" baseline="0" dirty="0" smtClean="0"/>
              <a:t>По плану мы организовали моделирование следующим образом</a:t>
            </a:r>
            <a:r>
              <a:rPr lang="ru-RU" b="0" baseline="0" dirty="0" smtClean="0"/>
              <a:t>. Сначала по списку управлений для каждого из них были описаны процессы второго уровня. Только после стыковки всех процессов на втором уровне мы приступили к описанию  третьего. Это сделано потому, что уже на этом уровне функции управлений пересекаются. Идти по каждому управлению вглубь до уровня 3 не имеет смысла. Потому что в этом случае многое придется переделывать при описании процессов следующего по списку управления.</a:t>
            </a:r>
          </a:p>
          <a:p>
            <a:pPr>
              <a:buFont typeface="Arial" charset="0"/>
              <a:buNone/>
            </a:pPr>
            <a:endParaRPr lang="ru-RU" dirty="0" smtClean="0"/>
          </a:p>
          <a:p>
            <a:pPr>
              <a:buFont typeface="Arial" charset="0"/>
              <a:buNone/>
            </a:pPr>
            <a:r>
              <a:rPr lang="ru-RU" dirty="0" smtClean="0"/>
              <a:t>Даты, указанные</a:t>
            </a:r>
            <a:r>
              <a:rPr lang="ru-RU" baseline="0" dirty="0" smtClean="0"/>
              <a:t> в плане, означают то время, которое аналитики уделяют формализации процессов подразделения в нотации. Это не те даты, в которые должны уложиться сотрудники подразделений для описания процессов «Как есть» – начать они могут раньше.</a:t>
            </a:r>
          </a:p>
          <a:p>
            <a:pPr>
              <a:buFont typeface="Arial" charset="0"/>
              <a:buNone/>
            </a:pPr>
            <a:endParaRPr lang="ru-RU" baseline="0" dirty="0" smtClean="0"/>
          </a:p>
          <a:p>
            <a:pPr>
              <a:buFont typeface="Arial" charset="0"/>
              <a:buNone/>
            </a:pPr>
            <a:endParaRPr lang="ru-RU" baseline="0" dirty="0" smtClean="0"/>
          </a:p>
          <a:p>
            <a:pPr>
              <a:buFont typeface="Arial" charset="0"/>
              <a:buNone/>
            </a:pPr>
            <a:r>
              <a:rPr lang="ru-RU" baseline="0" dirty="0" smtClean="0"/>
              <a:t>_____</a:t>
            </a:r>
          </a:p>
          <a:p>
            <a:pPr>
              <a:buFont typeface="Arial" charset="0"/>
              <a:buNone/>
            </a:pPr>
            <a:endParaRPr lang="ru-RU" baseline="0" dirty="0" smtClean="0"/>
          </a:p>
          <a:p>
            <a:pPr>
              <a:buFont typeface="Arial" charset="0"/>
              <a:buNone/>
            </a:pPr>
            <a:r>
              <a:rPr lang="ru-RU" dirty="0" smtClean="0"/>
              <a:t>Далее,</a:t>
            </a:r>
            <a:r>
              <a:rPr lang="ru-RU" baseline="0" dirty="0" smtClean="0"/>
              <a:t> после проведения вводного совещания и назначения ответственных, запускается процесс самого моделирования. Первое подразделение согласно плану моделирования готовит описание своих процессов и приходит с подготовленными данными в ОСАИМ, где выполняется моделирование в нотации.</a:t>
            </a:r>
          </a:p>
          <a:p>
            <a:pPr>
              <a:buFont typeface="Arial" charset="0"/>
              <a:buNone/>
            </a:pPr>
            <a:r>
              <a:rPr lang="ru-RU" baseline="0" dirty="0" smtClean="0"/>
              <a:t>Моделирование выполняется согласно плана по уровням. В первую очередь все подразделения описывают свои ценности на уровне организации. </a:t>
            </a:r>
            <a:r>
              <a:rPr lang="ru-RU" sz="1200" baseline="0" dirty="0" smtClean="0"/>
              <a:t>Н</a:t>
            </a:r>
            <a:r>
              <a:rPr lang="ru-RU" sz="1200" dirty="0" smtClean="0"/>
              <a:t>орма 3-7 ключевых процессов</a:t>
            </a:r>
            <a:r>
              <a:rPr lang="ru-RU" sz="1200" baseline="0" dirty="0" smtClean="0"/>
              <a:t> для подразделения</a:t>
            </a:r>
            <a:r>
              <a:rPr lang="ru-RU" baseline="0" dirty="0" smtClean="0"/>
              <a:t>. Это самый верхний уровень, например, «разработка и внедрение ИС»</a:t>
            </a:r>
          </a:p>
          <a:p>
            <a:pPr>
              <a:buFont typeface="Arial" charset="0"/>
              <a:buNone/>
            </a:pPr>
            <a:endParaRPr lang="ru-RU" baseline="0" dirty="0" smtClean="0"/>
          </a:p>
          <a:p>
            <a:pPr>
              <a:buFont typeface="Arial" charset="0"/>
              <a:buNone/>
            </a:pPr>
            <a:r>
              <a:rPr lang="ru-RU" baseline="0" dirty="0" smtClean="0"/>
              <a:t>Далее, каждый процесс 1-го уровня расписывается на </a:t>
            </a:r>
            <a:r>
              <a:rPr lang="ru-RU" baseline="0" dirty="0" err="1" smtClean="0"/>
              <a:t>подпроцессы</a:t>
            </a:r>
            <a:r>
              <a:rPr lang="ru-RU" baseline="0" dirty="0" smtClean="0"/>
              <a:t> (цепочки добавленного качества). Это уровень 2. Например, из каких </a:t>
            </a:r>
            <a:r>
              <a:rPr lang="ru-RU" baseline="0" dirty="0" err="1" smtClean="0"/>
              <a:t>подпроцессов</a:t>
            </a:r>
            <a:r>
              <a:rPr lang="ru-RU" baseline="0" dirty="0" smtClean="0"/>
              <a:t> состоит процесс «Разработка и внедрение ИС»: запуск проекта по разработке ИС, детализация </a:t>
            </a:r>
            <a:r>
              <a:rPr lang="ru-RU" baseline="0" dirty="0" err="1" smtClean="0"/>
              <a:t>предпроектных</a:t>
            </a:r>
            <a:r>
              <a:rPr lang="ru-RU" baseline="0" dirty="0" smtClean="0"/>
              <a:t> работ</a:t>
            </a:r>
            <a:r>
              <a:rPr lang="is-IS" baseline="0" dirty="0" smtClean="0"/>
              <a:t>…</a:t>
            </a:r>
            <a:endParaRPr lang="ru-RU" baseline="0" dirty="0" smtClean="0"/>
          </a:p>
          <a:p>
            <a:pPr>
              <a:buFont typeface="Arial" charset="0"/>
              <a:buNone/>
            </a:pPr>
            <a:endParaRPr lang="ru-RU" baseline="0" dirty="0" smtClean="0"/>
          </a:p>
          <a:p>
            <a:pPr>
              <a:buFont typeface="Arial" charset="0"/>
              <a:buNone/>
            </a:pPr>
            <a:r>
              <a:rPr lang="ru-RU" baseline="0" dirty="0" smtClean="0"/>
              <a:t>Последний уровень, до которого мы выполняем моделирование в этом проекте, это третий уровень (уровень отдела). Тут описывается логическая последовательность процедур внутри каждого из процессов цепочки добавленного качества.</a:t>
            </a:r>
          </a:p>
          <a:p>
            <a:pPr>
              <a:buFont typeface="Arial" charset="0"/>
              <a:buNone/>
            </a:pPr>
            <a:r>
              <a:rPr lang="ru-RU" dirty="0" smtClean="0"/>
              <a:t>Теперь перейдем ко второй части доклада, где расскажу про взаимодействие основных участников процесса разработки и внедрения ИС. </a:t>
            </a:r>
            <a:endParaRPr lang="en-US" dirty="0" smtClean="0"/>
          </a:p>
          <a:p>
            <a:pPr>
              <a:buFont typeface="Arial" charset="0"/>
              <a:buNone/>
            </a:pPr>
            <a:endParaRPr lang="en-US" dirty="0" smtClean="0"/>
          </a:p>
          <a:p>
            <a:pPr>
              <a:buFont typeface="Arial" charset="0"/>
              <a:buNone/>
            </a:pPr>
            <a:r>
              <a:rPr lang="en-US" dirty="0" err="1" smtClean="0"/>
              <a:t>К</a:t>
            </a:r>
            <a:r>
              <a:rPr lang="ru-RU" dirty="0" err="1" smtClean="0"/>
              <a:t>акие</a:t>
            </a:r>
            <a:r>
              <a:rPr lang="ru-RU" dirty="0" smtClean="0"/>
              <a:t> задачи поставлены при моделировании БП разработки, БП БА</a:t>
            </a:r>
          </a:p>
          <a:p>
            <a:pPr>
              <a:buFont typeface="Arial" charset="0"/>
              <a:buNone/>
            </a:pPr>
            <a:r>
              <a:rPr lang="en-US" dirty="0" smtClean="0"/>
              <a:t>Д</a:t>
            </a:r>
            <a:r>
              <a:rPr lang="ru-RU" dirty="0" err="1" smtClean="0"/>
              <a:t>обавить</a:t>
            </a:r>
            <a:r>
              <a:rPr lang="ru-RU" baseline="0" dirty="0" smtClean="0"/>
              <a:t> </a:t>
            </a:r>
            <a:r>
              <a:rPr lang="ru-RU" baseline="0" dirty="0" err="1" smtClean="0"/>
              <a:t>предпроект</a:t>
            </a:r>
            <a:r>
              <a:rPr lang="ru-RU" baseline="0" dirty="0" smtClean="0"/>
              <a:t> (потенциал для оптимизации)</a:t>
            </a:r>
          </a:p>
          <a:p>
            <a:pPr>
              <a:buFont typeface="Arial" charset="0"/>
              <a:buNone/>
            </a:pPr>
            <a:endParaRPr lang="ru-RU" dirty="0" smtClean="0"/>
          </a:p>
          <a:p>
            <a:pPr>
              <a:buFont typeface="Arial" charset="0"/>
              <a:buNone/>
            </a:pPr>
            <a:endParaRPr lang="ru-RU" dirty="0"/>
          </a:p>
        </p:txBody>
      </p:sp>
      <p:sp>
        <p:nvSpPr>
          <p:cNvPr id="4" name="Номер слайда 3"/>
          <p:cNvSpPr>
            <a:spLocks noGrp="1"/>
          </p:cNvSpPr>
          <p:nvPr>
            <p:ph type="sldNum" sz="quarter" idx="10"/>
          </p:nvPr>
        </p:nvSpPr>
        <p:spPr/>
        <p:txBody>
          <a:bodyPr/>
          <a:lstStyle/>
          <a:p>
            <a:fld id="{40ECBB6D-3102-4938-A0BE-C73099B6994B}"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Font typeface="Arial" charset="0"/>
              <a:buNone/>
            </a:pPr>
            <a:r>
              <a:rPr lang="ru-RU" dirty="0" smtClean="0"/>
              <a:t>Теперь про частный </a:t>
            </a:r>
            <a:r>
              <a:rPr lang="ru-RU" baseline="0" dirty="0" smtClean="0"/>
              <a:t>случай моделирования процессов управления информационно-управляющих систем.</a:t>
            </a:r>
          </a:p>
          <a:p>
            <a:pPr>
              <a:buFont typeface="Arial" charset="0"/>
              <a:buNone/>
            </a:pPr>
            <a:r>
              <a:rPr lang="ru-RU" baseline="0" dirty="0" smtClean="0"/>
              <a:t>Мы оптимизировали процесс разработки и внедрения ИС. Основные участники процесса – бизнес-заказчики, разработчики, аналитики. В их взаимодействии существовали определенные сложности, о которых расскажу. Основная сложность выстраивания оптимального взаимодействия в этой связке – стыковка процессов на втором уровне с </a:t>
            </a:r>
            <a:r>
              <a:rPr lang="ru-RU" baseline="0" dirty="0" err="1" smtClean="0"/>
              <a:t>учетомб</a:t>
            </a:r>
            <a:r>
              <a:rPr lang="ru-RU" baseline="0" dirty="0" smtClean="0"/>
              <a:t> задач, которые поступают разработчикам.</a:t>
            </a:r>
            <a:r>
              <a:rPr lang="en-US" sz="1200" b="0" i="1" u="none" strike="noStrike" kern="1200" baseline="0" dirty="0" smtClean="0">
                <a:solidFill>
                  <a:schemeClr val="tx1"/>
                </a:solidFill>
                <a:effectLst/>
                <a:latin typeface="+mn-lt"/>
                <a:ea typeface="+mn-ea"/>
                <a:cs typeface="+mn-cs"/>
                <a:sym typeface="Wingdings"/>
              </a:rPr>
              <a:t></a:t>
            </a:r>
            <a:endParaRPr lang="ru-RU" baseline="0" dirty="0" smtClean="0"/>
          </a:p>
        </p:txBody>
      </p:sp>
      <p:sp>
        <p:nvSpPr>
          <p:cNvPr id="4" name="Номер слайда 3"/>
          <p:cNvSpPr>
            <a:spLocks noGrp="1"/>
          </p:cNvSpPr>
          <p:nvPr>
            <p:ph type="sldNum" sz="quarter" idx="10"/>
          </p:nvPr>
        </p:nvSpPr>
        <p:spPr/>
        <p:txBody>
          <a:bodyPr/>
          <a:lstStyle/>
          <a:p>
            <a:fld id="{40ECBB6D-3102-4938-A0BE-C73099B6994B}"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dirty="0" smtClean="0"/>
              <a:t>Все нюансы рассказывать</a:t>
            </a:r>
            <a:r>
              <a:rPr lang="ru-RU" baseline="0" dirty="0" smtClean="0"/>
              <a:t> будет долго, поэтому для наглядности я покажу такую схему.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dirty="0" smtClean="0"/>
              <a:t>В</a:t>
            </a:r>
            <a:r>
              <a:rPr lang="ru-RU" baseline="0" dirty="0" smtClean="0"/>
              <a:t> ГК есть внедрен электронный документооборот, </a:t>
            </a:r>
            <a:r>
              <a:rPr lang="ru-RU" baseline="0" dirty="0" err="1" smtClean="0"/>
              <a:t>интранет</a:t>
            </a:r>
            <a:r>
              <a:rPr lang="ru-RU" baseline="0" dirty="0" smtClean="0"/>
              <a:t> портал, а также другие системы, которые требуют ресурса разработчиков. Исходные данные берутся в основном из</a:t>
            </a:r>
            <a:r>
              <a:rPr lang="en-US" baseline="0" dirty="0" smtClean="0"/>
              <a:t> ERP</a:t>
            </a:r>
            <a:r>
              <a:rPr lang="ru-RU" baseline="0" dirty="0" smtClean="0"/>
              <a:t> системы</a:t>
            </a:r>
            <a:r>
              <a:rPr lang="en-US" baseline="0" dirty="0" smtClean="0"/>
              <a:t> </a:t>
            </a:r>
            <a:r>
              <a:rPr lang="ru-RU" baseline="0" dirty="0" smtClean="0"/>
              <a:t>на базе </a:t>
            </a:r>
            <a:r>
              <a:rPr lang="en-US" baseline="0" dirty="0" smtClean="0"/>
              <a:t>SAP.</a:t>
            </a:r>
            <a:r>
              <a:rPr lang="ru-RU" baseline="0" dirty="0" smtClean="0"/>
              <a:t> В этой системе компания ведет учет поставок. Это можно сказать ключевой элемент в ИТ инфраструктуре компании, учитывая специфику деятельности.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ru-RU" baseline="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baseline="0" dirty="0" smtClean="0"/>
              <a:t>Поддержкой </a:t>
            </a:r>
            <a:r>
              <a:rPr lang="en-US" baseline="0" dirty="0" smtClean="0"/>
              <a:t>SAP</a:t>
            </a:r>
            <a:r>
              <a:rPr lang="ru-RU" baseline="0" dirty="0" smtClean="0"/>
              <a:t> системы</a:t>
            </a:r>
            <a:r>
              <a:rPr lang="en-US" baseline="0" dirty="0" smtClean="0"/>
              <a:t> </a:t>
            </a:r>
            <a:r>
              <a:rPr lang="ru-RU" baseline="0" dirty="0" smtClean="0"/>
              <a:t>занимается сторонняя компания Газпром </a:t>
            </a:r>
            <a:r>
              <a:rPr lang="ru-RU" baseline="0" dirty="0" err="1" smtClean="0"/>
              <a:t>информ</a:t>
            </a:r>
            <a:r>
              <a:rPr lang="ru-RU" baseline="0" dirty="0" smtClean="0"/>
              <a:t>. Изначально при внедрении </a:t>
            </a:r>
            <a:r>
              <a:rPr lang="en-US" baseline="0" dirty="0" smtClean="0"/>
              <a:t>ERP</a:t>
            </a:r>
            <a:r>
              <a:rPr lang="ru-RU" baseline="0" dirty="0" smtClean="0"/>
              <a:t> отдел аналитиков в компании создавался для взаимодействия с</a:t>
            </a:r>
            <a:r>
              <a:rPr lang="en-US" baseline="0" dirty="0" smtClean="0"/>
              <a:t> </a:t>
            </a:r>
            <a:r>
              <a:rPr lang="ru-RU" baseline="0" dirty="0" smtClean="0"/>
              <a:t>внутренними бизнес-заказчиками и внешним подрядчиком Газпром </a:t>
            </a:r>
            <a:r>
              <a:rPr lang="ru-RU" baseline="0" dirty="0" err="1" smtClean="0"/>
              <a:t>информ</a:t>
            </a:r>
            <a:r>
              <a:rPr lang="ru-RU" baseline="0" dirty="0" smtClean="0"/>
              <a:t> по вопросам написания требований к </a:t>
            </a:r>
            <a:r>
              <a:rPr lang="en-US" baseline="0" dirty="0" smtClean="0"/>
              <a:t>SAP.</a:t>
            </a:r>
            <a:endParaRPr lang="ru-RU"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baseline="0" dirty="0" smtClean="0"/>
              <a:t>ИТ отдел в компании это по сути сервисное подразделение, куда заказчики от бизнеса приходят со своими потребностями и задачами и обращаются напрямую к разработчикам.</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baseline="0" dirty="0" smtClean="0"/>
              <a:t>Аналитики по минимуму вовлечены во взаимодействие с внутренними разработчиками, т.к. в основном ориентированы на внешних.</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ru-RU" baseline="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baseline="0" dirty="0" smtClean="0"/>
              <a:t>В этом кроется корень проблемы, которая состоит в том,  </a:t>
            </a:r>
            <a:r>
              <a:rPr lang="en-US" sz="1200" b="0" i="1" u="none" strike="noStrike" kern="1200" baseline="0" dirty="0" smtClean="0">
                <a:solidFill>
                  <a:schemeClr val="tx1"/>
                </a:solidFill>
                <a:effectLst/>
                <a:latin typeface="+mn-lt"/>
                <a:ea typeface="+mn-ea"/>
                <a:cs typeface="+mn-cs"/>
                <a:sym typeface="Wingdings"/>
              </a:rPr>
              <a:t></a:t>
            </a:r>
            <a:endParaRPr lang="ru-RU" i="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ru-RU" baseline="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baseline="0" dirty="0" smtClean="0"/>
              <a:t> </a:t>
            </a:r>
          </a:p>
          <a:p>
            <a:pPr>
              <a:buFont typeface="Arial" charset="0"/>
              <a:buNone/>
            </a:pPr>
            <a:endParaRPr lang="ru-RU" dirty="0" smtClean="0"/>
          </a:p>
          <a:p>
            <a:pPr>
              <a:buFont typeface="Arial" charset="0"/>
              <a:buNone/>
            </a:pPr>
            <a:endParaRPr lang="ru-RU" dirty="0" smtClean="0"/>
          </a:p>
          <a:p>
            <a:pPr>
              <a:buFont typeface="Arial" charset="0"/>
              <a:buNone/>
            </a:pPr>
            <a:endParaRPr lang="ru-RU" sz="1200" kern="1200" dirty="0" smtClean="0">
              <a:solidFill>
                <a:schemeClr val="tx1"/>
              </a:solidFill>
              <a:effectLst/>
              <a:latin typeface="+mn-lt"/>
              <a:ea typeface="+mn-ea"/>
              <a:cs typeface="+mn-cs"/>
            </a:endParaRPr>
          </a:p>
          <a:p>
            <a:pPr>
              <a:buFont typeface="Arial" charset="0"/>
              <a:buNone/>
            </a:pPr>
            <a:endParaRPr lang="ru-RU" dirty="0" smtClean="0"/>
          </a:p>
          <a:p>
            <a:endParaRPr lang="ru-RU" baseline="0" dirty="0" smtClean="0"/>
          </a:p>
          <a:p>
            <a:r>
              <a:rPr lang="ru-RU" sz="1200" kern="1200" dirty="0" smtClean="0">
                <a:solidFill>
                  <a:schemeClr val="tx1"/>
                </a:solidFill>
                <a:effectLst/>
                <a:latin typeface="+mn-lt"/>
                <a:ea typeface="+mn-ea"/>
                <a:cs typeface="+mn-cs"/>
              </a:rPr>
              <a:t> </a:t>
            </a:r>
          </a:p>
          <a:p>
            <a:endParaRPr lang="ru-RU" dirty="0" smtClean="0"/>
          </a:p>
          <a:p>
            <a:pPr>
              <a:buFont typeface="Arial" charset="0"/>
              <a:buNone/>
            </a:pPr>
            <a:endParaRPr lang="ru-RU" dirty="0" smtClean="0"/>
          </a:p>
          <a:p>
            <a:pPr>
              <a:buFont typeface="Arial" charset="0"/>
              <a:buNone/>
            </a:pPr>
            <a:endParaRPr lang="ru-RU" dirty="0" smtClean="0"/>
          </a:p>
          <a:p>
            <a:pPr>
              <a:buFont typeface="Arial" charset="0"/>
              <a:buNone/>
            </a:pPr>
            <a:endParaRPr lang="ru-RU" dirty="0"/>
          </a:p>
        </p:txBody>
      </p:sp>
      <p:sp>
        <p:nvSpPr>
          <p:cNvPr id="4" name="Номер слайда 3"/>
          <p:cNvSpPr>
            <a:spLocks noGrp="1"/>
          </p:cNvSpPr>
          <p:nvPr>
            <p:ph type="sldNum" sz="quarter" idx="10"/>
          </p:nvPr>
        </p:nvSpPr>
        <p:spPr/>
        <p:txBody>
          <a:bodyPr/>
          <a:lstStyle/>
          <a:p>
            <a:fld id="{40ECBB6D-3102-4938-A0BE-C73099B6994B}"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dirty="0" smtClean="0"/>
              <a:t>Которую мы в рамках</a:t>
            </a:r>
            <a:r>
              <a:rPr lang="ru-RU" baseline="0" dirty="0" smtClean="0"/>
              <a:t> проекта по моделированию стремились устранить, обеспечив уход разработчиков от прямого общения с бизнес-заказчиками.</a:t>
            </a:r>
            <a:endParaRPr lang="ru-RU" dirty="0" smtClean="0"/>
          </a:p>
          <a:p>
            <a:pPr>
              <a:buFont typeface="Arial" charset="0"/>
              <a:buNone/>
            </a:pPr>
            <a:endParaRPr lang="ru-RU"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b="1" dirty="0" smtClean="0"/>
              <a:t>В чем мы увидели проблему в</a:t>
            </a:r>
            <a:r>
              <a:rPr lang="ru-RU" b="1" baseline="0" dirty="0" smtClean="0"/>
              <a:t> ситуации КАК ЕСТЬ с разработкой</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ru-RU" baseline="0" dirty="0" smtClean="0"/>
          </a:p>
          <a:p>
            <a:pPr>
              <a:buFont typeface="Arial" charset="0"/>
              <a:buNone/>
            </a:pPr>
            <a:r>
              <a:rPr lang="ru-RU" baseline="0" dirty="0" smtClean="0"/>
              <a:t>При разработке ИС, особенно при для проектов «с нуля», где успех проекта по большей части закладывается на этапе </a:t>
            </a:r>
            <a:r>
              <a:rPr lang="ru-RU" baseline="0" dirty="0" err="1" smtClean="0"/>
              <a:t>предпроекта</a:t>
            </a:r>
            <a:r>
              <a:rPr lang="ru-RU" baseline="0" dirty="0" smtClean="0"/>
              <a:t>, важна аналитическая работа на этапе </a:t>
            </a:r>
            <a:r>
              <a:rPr lang="ru-RU" baseline="0" dirty="0" err="1" smtClean="0"/>
              <a:t>предпроекта</a:t>
            </a:r>
            <a:r>
              <a:rPr lang="ru-RU" baseline="0" dirty="0" smtClean="0"/>
              <a:t>. Она определяет качество всего будущего продукта. Эти </a:t>
            </a:r>
            <a:r>
              <a:rPr lang="ru-RU" baseline="0" dirty="0" err="1" smtClean="0"/>
              <a:t>предпроектные</a:t>
            </a:r>
            <a:r>
              <a:rPr lang="ru-RU" baseline="0" dirty="0" smtClean="0"/>
              <a:t> работы необходимо выполнять.</a:t>
            </a:r>
          </a:p>
          <a:p>
            <a:pPr>
              <a:buFont typeface="Arial" charset="0"/>
              <a:buNone/>
            </a:pPr>
            <a:endParaRPr lang="ru-RU" baseline="0" dirty="0" smtClean="0"/>
          </a:p>
          <a:p>
            <a:pPr>
              <a:buFont typeface="Arial" charset="0"/>
              <a:buNone/>
            </a:pPr>
            <a:r>
              <a:rPr lang="ru-RU" baseline="0" dirty="0" smtClean="0"/>
              <a:t>1) З</a:t>
            </a:r>
            <a:r>
              <a:rPr lang="ru-RU" dirty="0" smtClean="0"/>
              <a:t>аказчик может на своей стороне выделить ответственного за проведение аналитической работы,</a:t>
            </a:r>
            <a:r>
              <a:rPr lang="ru-RU" baseline="0" dirty="0" smtClean="0"/>
              <a:t> </a:t>
            </a:r>
            <a:r>
              <a:rPr lang="ru-RU" dirty="0" smtClean="0"/>
              <a:t>написание ТЗ и формулирования требований таким образом, чтобы получить приемлемый результат (этого часто хотят разработчики).</a:t>
            </a:r>
          </a:p>
          <a:p>
            <a:pPr>
              <a:buFont typeface="Arial" charset="0"/>
              <a:buNone/>
            </a:pPr>
            <a:endParaRPr lang="ru-RU" dirty="0" smtClean="0"/>
          </a:p>
          <a:p>
            <a:pPr>
              <a:buFont typeface="Arial" charset="0"/>
              <a:buNone/>
            </a:pPr>
            <a:r>
              <a:rPr lang="ru-RU" dirty="0" smtClean="0"/>
              <a:t>2) Также как и разработчики</a:t>
            </a:r>
            <a:r>
              <a:rPr lang="ru-RU" baseline="0" dirty="0" smtClean="0"/>
              <a:t> </a:t>
            </a:r>
            <a:r>
              <a:rPr lang="ru-RU" dirty="0" smtClean="0"/>
              <a:t>могут создавать сервисы и инструменты, которые будут опережать потребности бизнес-заказчиков и полностью их закрывать. Например, путем</a:t>
            </a:r>
            <a:r>
              <a:rPr lang="ru-RU" baseline="0" dirty="0" smtClean="0"/>
              <a:t> проведения НИОКР и того же общения с потенциальными заказчиками (этого часто хотят бизнес-заказчики). </a:t>
            </a:r>
          </a:p>
          <a:p>
            <a:pPr>
              <a:buFont typeface="Arial" charset="0"/>
              <a:buNone/>
            </a:pPr>
            <a:endParaRPr lang="ru-RU" baseline="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baseline="0" dirty="0" smtClean="0"/>
              <a:t>Оба подхода имеют право на существование. Недостаток этих подходов в том, что в оба этих случая подразумевают выполнение подразделениями непрофильных задач. В нашей специфике заказчик знает свою предметную область </a:t>
            </a:r>
            <a:r>
              <a:rPr lang="ru-RU" dirty="0" smtClean="0"/>
              <a:t>и может сформулировать требования к решению,</a:t>
            </a:r>
            <a:r>
              <a:rPr lang="ru-RU" baseline="0" dirty="0" smtClean="0"/>
              <a:t> но это не будет полноценным ТЗ. Как следствие, может упускаться из вида системность и гибкость решений. ИТ нам нужен для реализации задач бизнеса. Если разгрузить разработчиков от постоянных совещаний с бизнесом, от участия в подготовке требований, то они смогут погрузиться в свою профильную деятельность – разработку. </a:t>
            </a:r>
            <a:endParaRPr lang="ru-RU" sz="1200" b="0" i="0" u="none" strike="noStrike" kern="1200" dirty="0" smtClean="0">
              <a:solidFill>
                <a:schemeClr val="tx1"/>
              </a:solidFill>
              <a:effectLst/>
              <a:latin typeface="+mn-lt"/>
              <a:ea typeface="+mn-ea"/>
              <a:cs typeface="+mn-cs"/>
            </a:endParaRPr>
          </a:p>
          <a:p>
            <a:pPr>
              <a:buFont typeface="Arial" charset="0"/>
              <a:buNone/>
            </a:pPr>
            <a:endParaRPr lang="ru-RU" baseline="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baseline="0" dirty="0" smtClean="0"/>
              <a:t>Поэтому наиболее оптимальный вариант мы увидели в том, чтобы создать для разработчиков представителей заказчика, интерфейс взаимодействия ИТ и бизнеса в лице отдела аналитиков. </a:t>
            </a:r>
            <a:r>
              <a:rPr lang="en-US" sz="1200" b="0" i="1" u="none" strike="noStrike" kern="1200" baseline="0" dirty="0" smtClean="0">
                <a:solidFill>
                  <a:schemeClr val="tx1"/>
                </a:solidFill>
                <a:effectLst/>
                <a:latin typeface="+mn-lt"/>
                <a:ea typeface="+mn-ea"/>
                <a:cs typeface="+mn-cs"/>
                <a:sym typeface="Wingdings"/>
              </a:rPr>
              <a:t></a:t>
            </a:r>
            <a:endParaRPr lang="ru-RU" dirty="0" smtClean="0"/>
          </a:p>
        </p:txBody>
      </p:sp>
      <p:sp>
        <p:nvSpPr>
          <p:cNvPr id="4" name="Номер слайда 3"/>
          <p:cNvSpPr>
            <a:spLocks noGrp="1"/>
          </p:cNvSpPr>
          <p:nvPr>
            <p:ph type="sldNum" sz="quarter" idx="10"/>
          </p:nvPr>
        </p:nvSpPr>
        <p:spPr/>
        <p:txBody>
          <a:bodyPr/>
          <a:lstStyle/>
          <a:p>
            <a:fld id="{40ECBB6D-3102-4938-A0BE-C73099B6994B}"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b="1" baseline="0" dirty="0" smtClean="0"/>
              <a:t>Каким образом мы это сделали? Мы добавили блок аналитики и </a:t>
            </a:r>
            <a:r>
              <a:rPr lang="ru-RU" b="1" baseline="0" dirty="0" err="1" smtClean="0"/>
              <a:t>приоритизации</a:t>
            </a:r>
            <a:r>
              <a:rPr lang="ru-RU" b="1" baseline="0" dirty="0" smtClean="0"/>
              <a:t> задач в процесс разработки и внедрения ИС.</a:t>
            </a:r>
          </a:p>
          <a:p>
            <a:pPr algn="l">
              <a:buFont typeface="Arial" pitchFamily="34" charset="0"/>
              <a:buNone/>
            </a:pPr>
            <a:endParaRPr lang="ru-RU" sz="1200" dirty="0" smtClean="0">
              <a:solidFill>
                <a:srgbClr val="0D0D0D"/>
              </a:solidFill>
            </a:endParaRPr>
          </a:p>
          <a:p>
            <a:pPr algn="l">
              <a:buFont typeface="Arial" pitchFamily="34" charset="0"/>
              <a:buNone/>
            </a:pPr>
            <a:r>
              <a:rPr lang="ru-RU" sz="1200" dirty="0" smtClean="0">
                <a:solidFill>
                  <a:srgbClr val="0D0D0D"/>
                </a:solidFill>
              </a:rPr>
              <a:t>На слайде показаны</a:t>
            </a:r>
            <a:r>
              <a:rPr lang="ru-RU" sz="1200" baseline="0" dirty="0" smtClean="0">
                <a:solidFill>
                  <a:srgbClr val="0D0D0D"/>
                </a:solidFill>
              </a:rPr>
              <a:t> процессы второго уровня детализации для разработки и внедрения ИС. Синим обозначена область ответственности отдела разработки. Зеленым – компетенции аналитиков, которые мы добавили в процесс. Эти области ответственности пересекаются в общем процессе разработки и внедрения ИС. </a:t>
            </a:r>
            <a:r>
              <a:rPr lang="en-US" sz="1200" b="0" i="1" u="none" strike="noStrike" kern="1200" baseline="0" dirty="0" smtClean="0">
                <a:solidFill>
                  <a:schemeClr val="tx1"/>
                </a:solidFill>
                <a:effectLst/>
                <a:latin typeface="+mn-lt"/>
                <a:ea typeface="+mn-ea"/>
                <a:cs typeface="+mn-cs"/>
                <a:sym typeface="Wingdings"/>
              </a:rPr>
              <a:t></a:t>
            </a:r>
            <a:endParaRPr lang="ru-RU" sz="1200" b="0" i="1" u="none" strike="noStrike" kern="1200" baseline="0" dirty="0" smtClean="0">
              <a:solidFill>
                <a:schemeClr val="tx1"/>
              </a:solidFill>
              <a:effectLst/>
              <a:latin typeface="+mn-lt"/>
              <a:ea typeface="+mn-ea"/>
              <a:cs typeface="+mn-cs"/>
              <a:sym typeface="Wingding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ru-RU" dirty="0" smtClean="0"/>
          </a:p>
          <a:p>
            <a:pPr algn="l">
              <a:buFont typeface="Arial" pitchFamily="34" charset="0"/>
              <a:buNone/>
            </a:pPr>
            <a:endParaRPr lang="ru-RU" sz="1200" dirty="0" smtClean="0">
              <a:solidFill>
                <a:srgbClr val="0D0D0D"/>
              </a:solidFill>
            </a:endParaRPr>
          </a:p>
        </p:txBody>
      </p:sp>
      <p:sp>
        <p:nvSpPr>
          <p:cNvPr id="4" name="Номер слайда 3"/>
          <p:cNvSpPr>
            <a:spLocks noGrp="1"/>
          </p:cNvSpPr>
          <p:nvPr>
            <p:ph type="sldNum" sz="quarter" idx="10"/>
          </p:nvPr>
        </p:nvSpPr>
        <p:spPr/>
        <p:txBody>
          <a:bodyPr/>
          <a:lstStyle/>
          <a:p>
            <a:fld id="{40ECBB6D-3102-4938-A0BE-C73099B6994B}"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sz="1200" b="1" dirty="0" smtClean="0">
                <a:solidFill>
                  <a:srgbClr val="0D0D0D"/>
                </a:solidFill>
              </a:rPr>
              <a:t>До оптимизации процесс</a:t>
            </a:r>
            <a:r>
              <a:rPr lang="ru-RU" sz="1200" b="1" baseline="0" dirty="0" smtClean="0">
                <a:solidFill>
                  <a:srgbClr val="0D0D0D"/>
                </a:solidFill>
              </a:rPr>
              <a:t> выглядел следующим образом</a:t>
            </a:r>
            <a:endParaRPr lang="ru-RU" sz="1200" b="1" dirty="0" smtClean="0">
              <a:solidFill>
                <a:srgbClr val="0D0D0D"/>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sz="1200" dirty="0" smtClean="0">
                <a:solidFill>
                  <a:srgbClr val="0D0D0D"/>
                </a:solidFill>
              </a:rPr>
              <a:t>При прямом</a:t>
            </a:r>
            <a:r>
              <a:rPr lang="ru-RU" sz="1200" baseline="0" dirty="0" smtClean="0">
                <a:solidFill>
                  <a:srgbClr val="0D0D0D"/>
                </a:solidFill>
              </a:rPr>
              <a:t> взаимодействии разработчиков и бизнеса по 80</a:t>
            </a:r>
            <a:r>
              <a:rPr lang="en-US" sz="1200" baseline="0" dirty="0" smtClean="0">
                <a:solidFill>
                  <a:srgbClr val="0D0D0D"/>
                </a:solidFill>
              </a:rPr>
              <a:t>% </a:t>
            </a:r>
            <a:r>
              <a:rPr lang="ru-RU" sz="1200" baseline="0" dirty="0" smtClean="0">
                <a:solidFill>
                  <a:srgbClr val="0D0D0D"/>
                </a:solidFill>
              </a:rPr>
              <a:t>поступающих задач разработчики закрывали потребность бизнеса. В эти 80</a:t>
            </a:r>
            <a:r>
              <a:rPr lang="en-US" sz="1200" baseline="0" dirty="0" smtClean="0">
                <a:solidFill>
                  <a:srgbClr val="0D0D0D"/>
                </a:solidFill>
              </a:rPr>
              <a:t>% </a:t>
            </a:r>
            <a:r>
              <a:rPr lang="ru-RU" sz="1200" baseline="0" dirty="0" smtClean="0">
                <a:solidFill>
                  <a:srgbClr val="0D0D0D"/>
                </a:solidFill>
              </a:rPr>
              <a:t>входят мелкие и средние задачи, например: разработать маршрут для СЭД или создать какой-либо отчет для</a:t>
            </a:r>
            <a:r>
              <a:rPr lang="en-US" sz="1200" baseline="0" dirty="0" smtClean="0">
                <a:solidFill>
                  <a:srgbClr val="0D0D0D"/>
                </a:solidFill>
              </a:rPr>
              <a:t> WEB </a:t>
            </a:r>
            <a:r>
              <a:rPr lang="ru-RU" sz="1200" baseline="0" dirty="0" smtClean="0">
                <a:solidFill>
                  <a:srgbClr val="0D0D0D"/>
                </a:solidFill>
              </a:rPr>
              <a:t>и </a:t>
            </a:r>
            <a:r>
              <a:rPr lang="ru-RU" sz="1200" baseline="0" dirty="0" err="1" smtClean="0">
                <a:solidFill>
                  <a:srgbClr val="0D0D0D"/>
                </a:solidFill>
              </a:rPr>
              <a:t>тд</a:t>
            </a:r>
            <a:r>
              <a:rPr lang="ru-RU" sz="1200" baseline="0" dirty="0" smtClean="0">
                <a:solidFill>
                  <a:srgbClr val="0D0D0D"/>
                </a:solidFill>
              </a:rPr>
              <a:t>. Разработчики справляются с 80</a:t>
            </a:r>
            <a:r>
              <a:rPr lang="en-US" sz="1200" baseline="0" dirty="0" smtClean="0">
                <a:solidFill>
                  <a:srgbClr val="0D0D0D"/>
                </a:solidFill>
              </a:rPr>
              <a:t>% </a:t>
            </a:r>
            <a:r>
              <a:rPr lang="ru-RU" sz="1200" baseline="0" dirty="0" smtClean="0">
                <a:solidFill>
                  <a:srgbClr val="0D0D0D"/>
                </a:solidFill>
              </a:rPr>
              <a:t>задач, </a:t>
            </a:r>
            <a:r>
              <a:rPr lang="ru-RU" sz="1200" b="0" baseline="0" dirty="0" smtClean="0">
                <a:solidFill>
                  <a:srgbClr val="0D0D0D"/>
                </a:solidFill>
              </a:rPr>
              <a:t>но в среднесрочной перспективе это дестабилизирует ИТ-архитектуру, т.к. </a:t>
            </a:r>
            <a:r>
              <a:rPr lang="en-US" sz="1200" b="0" baseline="0" dirty="0" err="1" smtClean="0">
                <a:solidFill>
                  <a:srgbClr val="0D0D0D"/>
                </a:solidFill>
              </a:rPr>
              <a:t>н</a:t>
            </a:r>
            <a:r>
              <a:rPr lang="ru-RU" sz="1200" b="0" baseline="0" dirty="0" err="1" smtClean="0">
                <a:solidFill>
                  <a:srgbClr val="0D0D0D"/>
                </a:solidFill>
              </a:rPr>
              <a:t>ет</a:t>
            </a:r>
            <a:r>
              <a:rPr lang="ru-RU" sz="1200" b="0" baseline="0" dirty="0" smtClean="0">
                <a:solidFill>
                  <a:srgbClr val="0D0D0D"/>
                </a:solidFill>
              </a:rPr>
              <a:t> единого ответственного лица за планирование, за систематизацию и </a:t>
            </a:r>
            <a:r>
              <a:rPr lang="ru-RU" sz="1200" b="0" baseline="0" dirty="0" err="1" smtClean="0">
                <a:solidFill>
                  <a:srgbClr val="0D0D0D"/>
                </a:solidFill>
              </a:rPr>
              <a:t>приоритизацию</a:t>
            </a:r>
            <a:r>
              <a:rPr lang="ru-RU" sz="1200" b="0" baseline="0" dirty="0" smtClean="0">
                <a:solidFill>
                  <a:srgbClr val="0D0D0D"/>
                </a:solidFill>
              </a:rPr>
              <a:t> задач, за развитие ИТ решений. </a:t>
            </a:r>
            <a:endParaRPr lang="ru-RU" sz="1200" baseline="0" dirty="0" smtClean="0">
              <a:solidFill>
                <a:srgbClr val="0D0D0D"/>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ru-RU" sz="1200" baseline="0" dirty="0" smtClean="0">
              <a:solidFill>
                <a:srgbClr val="0D0D0D"/>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sz="1200" dirty="0" smtClean="0">
                <a:solidFill>
                  <a:srgbClr val="0D0D0D"/>
                </a:solidFill>
              </a:rPr>
              <a:t>Для оставшихся 20</a:t>
            </a:r>
            <a:r>
              <a:rPr lang="en-US" sz="1200" dirty="0" smtClean="0">
                <a:solidFill>
                  <a:srgbClr val="0D0D0D"/>
                </a:solidFill>
              </a:rPr>
              <a:t>%</a:t>
            </a:r>
            <a:r>
              <a:rPr lang="en-US" sz="1200" baseline="0" dirty="0" smtClean="0">
                <a:solidFill>
                  <a:srgbClr val="0D0D0D"/>
                </a:solidFill>
              </a:rPr>
              <a:t> </a:t>
            </a:r>
            <a:r>
              <a:rPr lang="ru-RU" sz="1200" baseline="0" dirty="0" smtClean="0">
                <a:solidFill>
                  <a:srgbClr val="0D0D0D"/>
                </a:solidFill>
              </a:rPr>
              <a:t>задач ситуация складывается несколько иначе. В их число входят крупные проекты, требующие полноценных </a:t>
            </a:r>
            <a:r>
              <a:rPr lang="ru-RU" sz="1200" baseline="0" dirty="0" err="1" smtClean="0">
                <a:solidFill>
                  <a:srgbClr val="0D0D0D"/>
                </a:solidFill>
              </a:rPr>
              <a:t>предпроектных</a:t>
            </a:r>
            <a:r>
              <a:rPr lang="ru-RU" sz="1200" baseline="0" dirty="0" smtClean="0">
                <a:solidFill>
                  <a:srgbClr val="0D0D0D"/>
                </a:solidFill>
              </a:rPr>
              <a:t> работ с привлечением аналитиков и бизнес-заказчиков. Тут высока неопределенность, которую нужно устранять на начальном этапе работы, чтобы потом не вносить многочисленные правки в проект. Отсутствие </a:t>
            </a:r>
            <a:r>
              <a:rPr lang="ru-RU" sz="1200" baseline="0" dirty="0" err="1" smtClean="0">
                <a:solidFill>
                  <a:srgbClr val="0D0D0D"/>
                </a:solidFill>
              </a:rPr>
              <a:t>предпроектных</a:t>
            </a:r>
            <a:r>
              <a:rPr lang="ru-RU" sz="1200" baseline="0" dirty="0" smtClean="0">
                <a:solidFill>
                  <a:srgbClr val="0D0D0D"/>
                </a:solidFill>
              </a:rPr>
              <a:t> работ в процессе </a:t>
            </a:r>
            <a:r>
              <a:rPr lang="en-US" sz="1200" baseline="0" dirty="0" smtClean="0">
                <a:solidFill>
                  <a:srgbClr val="0D0D0D"/>
                </a:solidFill>
              </a:rPr>
              <a:t>–</a:t>
            </a:r>
            <a:r>
              <a:rPr lang="ru-RU" sz="1200" baseline="0" dirty="0" smtClean="0">
                <a:solidFill>
                  <a:srgbClr val="0D0D0D"/>
                </a:solidFill>
              </a:rPr>
              <a:t> это проблема, которую требуется устранить путем оптимизации процесса. </a:t>
            </a:r>
            <a:r>
              <a:rPr lang="en-US" sz="1200" b="0" i="1" u="none" strike="noStrike" kern="1200" baseline="0" dirty="0" smtClean="0">
                <a:solidFill>
                  <a:schemeClr val="tx1"/>
                </a:solidFill>
                <a:effectLst/>
                <a:latin typeface="+mn-lt"/>
                <a:ea typeface="+mn-ea"/>
                <a:cs typeface="+mn-cs"/>
                <a:sym typeface="Wingdings"/>
              </a:rPr>
              <a:t></a:t>
            </a:r>
            <a:endParaRPr lang="ru-RU"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ru-RU" sz="1200" b="0" baseline="0" dirty="0" smtClean="0">
              <a:solidFill>
                <a:srgbClr val="0D0D0D"/>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ru-RU" sz="1200" b="1" baseline="0" dirty="0" smtClean="0">
              <a:solidFill>
                <a:srgbClr val="0D0D0D"/>
              </a:solidFill>
            </a:endParaRPr>
          </a:p>
        </p:txBody>
      </p:sp>
      <p:sp>
        <p:nvSpPr>
          <p:cNvPr id="4" name="Номер слайда 3"/>
          <p:cNvSpPr>
            <a:spLocks noGrp="1"/>
          </p:cNvSpPr>
          <p:nvPr>
            <p:ph type="sldNum" sz="quarter" idx="10"/>
          </p:nvPr>
        </p:nvSpPr>
        <p:spPr/>
        <p:txBody>
          <a:bodyPr/>
          <a:lstStyle/>
          <a:p>
            <a:fld id="{40ECBB6D-3102-4938-A0BE-C73099B6994B}"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rtl="0"/>
            <a:r>
              <a:rPr lang="ru-RU" sz="1200" b="0" i="1" u="none" strike="noStrike" kern="1200" dirty="0" smtClean="0">
                <a:solidFill>
                  <a:schemeClr val="tx1"/>
                </a:solidFill>
                <a:effectLst/>
                <a:latin typeface="+mn-lt"/>
                <a:ea typeface="+mn-ea"/>
                <a:cs typeface="+mn-cs"/>
              </a:rPr>
              <a:t>Расскажу о практике моделирования БП при переходе конкретной компании к процессной модели управления. Доклад</a:t>
            </a:r>
            <a:r>
              <a:rPr lang="ru-RU" sz="1200" b="0" i="1" u="none" strike="noStrike" kern="1200" baseline="0" dirty="0" smtClean="0">
                <a:solidFill>
                  <a:schemeClr val="tx1"/>
                </a:solidFill>
                <a:effectLst/>
                <a:latin typeface="+mn-lt"/>
                <a:ea typeface="+mn-ea"/>
                <a:cs typeface="+mn-cs"/>
              </a:rPr>
              <a:t> состоит из двух частей. Первая часть – о предпосылках проекта, содержит некоторую теорию, которой мы придерживались. Там же я отмечу организационные моменты проекта. Во второй части я опишу практику выстраивания оптимального бизнес-процесса между заказчиками от бизнеса и исполнителями от разработки.</a:t>
            </a:r>
            <a:endParaRPr lang="ru-RU" sz="1200" b="0" i="1" u="none" strike="noStrike" kern="1200" dirty="0" smtClean="0">
              <a:solidFill>
                <a:schemeClr val="tx1"/>
              </a:solidFill>
              <a:effectLst/>
              <a:latin typeface="+mn-lt"/>
              <a:ea typeface="+mn-ea"/>
              <a:cs typeface="+mn-cs"/>
            </a:endParaRPr>
          </a:p>
          <a:p>
            <a:pPr rtl="0"/>
            <a:r>
              <a:rPr lang="ru-RU" sz="1200" b="0" i="1" u="none" strike="noStrike" kern="1200" dirty="0" smtClean="0">
                <a:solidFill>
                  <a:schemeClr val="tx1"/>
                </a:solidFill>
                <a:effectLst/>
                <a:latin typeface="+mn-lt"/>
                <a:ea typeface="+mn-ea"/>
                <a:cs typeface="+mn-cs"/>
              </a:rPr>
              <a:t>И</a:t>
            </a:r>
            <a:r>
              <a:rPr lang="ru-RU" sz="1200" b="0" i="1" u="none" strike="noStrike" kern="1200" baseline="0" dirty="0" smtClean="0">
                <a:solidFill>
                  <a:schemeClr val="tx1"/>
                </a:solidFill>
                <a:effectLst/>
                <a:latin typeface="+mn-lt"/>
                <a:ea typeface="+mn-ea"/>
                <a:cs typeface="+mn-cs"/>
              </a:rPr>
              <a:t> по итогам доклада хотел бы, чтобы на основе описанного мной опыта у вас сложилось представление</a:t>
            </a:r>
            <a:r>
              <a:rPr lang="is-IS" sz="1200" b="0" i="1" u="none" strike="noStrike" kern="1200" baseline="0" dirty="0" smtClean="0">
                <a:solidFill>
                  <a:schemeClr val="tx1"/>
                </a:solidFill>
                <a:effectLst/>
                <a:latin typeface="+mn-lt"/>
                <a:ea typeface="+mn-ea"/>
                <a:cs typeface="+mn-cs"/>
              </a:rPr>
              <a:t>…</a:t>
            </a:r>
            <a:r>
              <a:rPr lang="ru-RU" sz="1200" b="0" i="1" u="none" strike="noStrike" kern="1200" baseline="0" dirty="0" smtClean="0">
                <a:solidFill>
                  <a:schemeClr val="tx1"/>
                </a:solidFill>
                <a:effectLst/>
                <a:latin typeface="+mn-lt"/>
                <a:ea typeface="+mn-ea"/>
                <a:cs typeface="+mn-cs"/>
              </a:rPr>
              <a:t> </a:t>
            </a:r>
            <a:r>
              <a:rPr lang="en-US" sz="1200" b="0" i="1" u="none" strike="noStrike" kern="1200" baseline="0" dirty="0" smtClean="0">
                <a:solidFill>
                  <a:schemeClr val="tx1"/>
                </a:solidFill>
                <a:effectLst/>
                <a:latin typeface="+mn-lt"/>
                <a:ea typeface="+mn-ea"/>
                <a:cs typeface="+mn-cs"/>
                <a:sym typeface="Wingdings"/>
              </a:rPr>
              <a:t></a:t>
            </a:r>
            <a:endParaRPr lang="ru-RU" sz="1200" b="0" i="1" u="none" strike="noStrike" kern="1200" dirty="0" smtClean="0">
              <a:solidFill>
                <a:schemeClr val="tx1"/>
              </a:solidFill>
              <a:effectLst/>
              <a:latin typeface="+mn-lt"/>
              <a:ea typeface="+mn-ea"/>
              <a:cs typeface="+mn-cs"/>
            </a:endParaRPr>
          </a:p>
          <a:p>
            <a:pPr rtl="0"/>
            <a:endParaRPr lang="ru-RU" sz="1200" b="0" i="1" u="none" strike="noStrike" kern="1200" dirty="0" smtClean="0">
              <a:solidFill>
                <a:schemeClr val="tx1"/>
              </a:solidFill>
              <a:effectLst/>
              <a:latin typeface="+mn-lt"/>
              <a:ea typeface="+mn-ea"/>
              <a:cs typeface="+mn-cs"/>
            </a:endParaRPr>
          </a:p>
          <a:p>
            <a:pPr rtl="0"/>
            <a:endParaRPr lang="ru-RU" dirty="0"/>
          </a:p>
        </p:txBody>
      </p:sp>
      <p:sp>
        <p:nvSpPr>
          <p:cNvPr id="4" name="Номер слайда 3"/>
          <p:cNvSpPr>
            <a:spLocks noGrp="1"/>
          </p:cNvSpPr>
          <p:nvPr>
            <p:ph type="sldNum" sz="quarter" idx="10"/>
          </p:nvPr>
        </p:nvSpPr>
        <p:spPr/>
        <p:txBody>
          <a:bodyPr/>
          <a:lstStyle/>
          <a:p>
            <a:fld id="{40ECBB6D-3102-4938-A0BE-C73099B6994B}"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sz="1200" b="1" baseline="0" dirty="0" smtClean="0">
                <a:solidFill>
                  <a:srgbClr val="0D0D0D"/>
                </a:solidFill>
              </a:rPr>
              <a:t>Оптимизация в том, что мы добавили </a:t>
            </a:r>
            <a:r>
              <a:rPr lang="ru-RU" sz="1200" b="1" baseline="0" dirty="0" err="1" smtClean="0">
                <a:solidFill>
                  <a:srgbClr val="0D0D0D"/>
                </a:solidFill>
              </a:rPr>
              <a:t>предпроект</a:t>
            </a:r>
            <a:r>
              <a:rPr lang="ru-RU" sz="1200" b="1" baseline="0" dirty="0" smtClean="0">
                <a:solidFill>
                  <a:srgbClr val="0D0D0D"/>
                </a:solidFill>
              </a:rPr>
              <a:t> в процесс разработки и внедрения ИС.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baseline="0" dirty="0" smtClean="0"/>
              <a:t>В</a:t>
            </a:r>
            <a:r>
              <a:rPr lang="ru-RU" dirty="0" smtClean="0"/>
              <a:t>се задачи от бизнеса для разработки, все коммуникации с заказчиком теперь </a:t>
            </a:r>
            <a:r>
              <a:rPr lang="ru-RU" baseline="0" dirty="0" smtClean="0"/>
              <a:t>проходят </a:t>
            </a:r>
            <a:r>
              <a:rPr lang="ru-RU" dirty="0" smtClean="0"/>
              <a:t>через отдел</a:t>
            </a:r>
            <a:r>
              <a:rPr lang="ru-RU" baseline="0" dirty="0" smtClean="0"/>
              <a:t> аналитиков и только потом попадают к разработчикам.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ru-RU" sz="1200" b="1" baseline="0" dirty="0" smtClean="0">
              <a:solidFill>
                <a:srgbClr val="0D0D0D"/>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sz="1200" b="0" baseline="0" dirty="0" smtClean="0">
                <a:solidFill>
                  <a:srgbClr val="0D0D0D"/>
                </a:solidFill>
              </a:rPr>
              <a:t>Этим мы устраняем проблемы:</a:t>
            </a:r>
          </a:p>
          <a:p>
            <a:pPr marL="228600" marR="0" indent="-2286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ru-RU" sz="1200" b="0" baseline="0" dirty="0" smtClean="0">
                <a:solidFill>
                  <a:srgbClr val="0D0D0D"/>
                </a:solidFill>
              </a:rPr>
              <a:t>Разгружаем сотрудников от выполнения непрофильных задач </a:t>
            </a:r>
            <a:r>
              <a:rPr lang="en-US" sz="1200" b="0" baseline="0" dirty="0" smtClean="0">
                <a:solidFill>
                  <a:srgbClr val="0D0D0D"/>
                </a:solidFill>
              </a:rPr>
              <a:t>–</a:t>
            </a:r>
            <a:r>
              <a:rPr lang="ru-RU" sz="1200" b="0" baseline="0" dirty="0" smtClean="0">
                <a:solidFill>
                  <a:srgbClr val="0D0D0D"/>
                </a:solidFill>
              </a:rPr>
              <a:t> каждый занимается своим делом</a:t>
            </a:r>
          </a:p>
          <a:p>
            <a:pPr marL="228600" marR="0" indent="-2286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en-US" sz="1200" b="0" baseline="0" dirty="0" err="1" smtClean="0">
                <a:solidFill>
                  <a:srgbClr val="0D0D0D"/>
                </a:solidFill>
              </a:rPr>
              <a:t>С</a:t>
            </a:r>
            <a:r>
              <a:rPr lang="ru-RU" sz="1200" b="0" baseline="0" dirty="0" err="1" smtClean="0">
                <a:solidFill>
                  <a:srgbClr val="0D0D0D"/>
                </a:solidFill>
              </a:rPr>
              <a:t>оздаем</a:t>
            </a:r>
            <a:r>
              <a:rPr lang="ru-RU" sz="1200" b="0" baseline="0" dirty="0" smtClean="0">
                <a:solidFill>
                  <a:srgbClr val="0D0D0D"/>
                </a:solidFill>
              </a:rPr>
              <a:t> единый центр ответственности по планированию, систематизации и </a:t>
            </a:r>
            <a:r>
              <a:rPr lang="ru-RU" sz="1200" b="0" baseline="0" dirty="0" err="1" smtClean="0">
                <a:solidFill>
                  <a:srgbClr val="0D0D0D"/>
                </a:solidFill>
              </a:rPr>
              <a:t>приоритизации</a:t>
            </a:r>
            <a:r>
              <a:rPr lang="ru-RU" sz="1200" b="0" baseline="0" dirty="0" smtClean="0">
                <a:solidFill>
                  <a:srgbClr val="0D0D0D"/>
                </a:solidFill>
              </a:rPr>
              <a:t> задач, а также по развитию ИТ-решений</a:t>
            </a:r>
          </a:p>
          <a:p>
            <a:pPr marL="228600" marR="0" indent="-2286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ru-RU" sz="1200" b="0" baseline="0" dirty="0" smtClean="0">
                <a:solidFill>
                  <a:srgbClr val="0D0D0D"/>
                </a:solidFill>
              </a:rPr>
              <a:t>Закрываем потребность бизнеса по основным типам существующих задач. Главным образом для 20</a:t>
            </a:r>
            <a:r>
              <a:rPr lang="en-US" sz="1200" b="0" baseline="0" dirty="0" smtClean="0">
                <a:solidFill>
                  <a:srgbClr val="0D0D0D"/>
                </a:solidFill>
              </a:rPr>
              <a:t>% </a:t>
            </a:r>
            <a:r>
              <a:rPr lang="ru-RU" sz="1200" b="0" baseline="0" dirty="0" smtClean="0">
                <a:solidFill>
                  <a:srgbClr val="0D0D0D"/>
                </a:solidFill>
              </a:rPr>
              <a:t>случаев обеспечиваем полноценные </a:t>
            </a:r>
            <a:r>
              <a:rPr lang="ru-RU" sz="1200" b="0" baseline="0" dirty="0" err="1" smtClean="0">
                <a:solidFill>
                  <a:srgbClr val="0D0D0D"/>
                </a:solidFill>
              </a:rPr>
              <a:t>предпроектные</a:t>
            </a:r>
            <a:r>
              <a:rPr lang="ru-RU" sz="1200" b="0" baseline="0" dirty="0" smtClean="0">
                <a:solidFill>
                  <a:srgbClr val="0D0D0D"/>
                </a:solidFill>
              </a:rPr>
              <a:t> работы.</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ru-RU" sz="1200" b="1" baseline="0" dirty="0" smtClean="0">
              <a:solidFill>
                <a:srgbClr val="0D0D0D"/>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sz="1200" b="0" baseline="0" dirty="0" smtClean="0">
                <a:solidFill>
                  <a:srgbClr val="0D0D0D"/>
                </a:solidFill>
              </a:rPr>
              <a:t>Мы разработали адаптивный механизм для реализации каждой конкретной задачи/проекта от бизнеса.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sz="1200" b="0" baseline="0" dirty="0" smtClean="0">
                <a:solidFill>
                  <a:srgbClr val="0D0D0D"/>
                </a:solidFill>
              </a:rPr>
              <a:t>На слайде 6 ключевых процессов, но это не значит, что каждая задача должна проходить последовательно все этапы – определение ресурсов на реализацию задач мы оставили в области ответственности аналитиков. Реализовали функционал учета задач и ресурсов в СЭД </a:t>
            </a:r>
            <a:r>
              <a:rPr lang="en-US" sz="1200" b="0" baseline="0" dirty="0" err="1" smtClean="0">
                <a:solidFill>
                  <a:srgbClr val="0D0D0D"/>
                </a:solidFill>
              </a:rPr>
              <a:t>Directum</a:t>
            </a:r>
            <a:r>
              <a:rPr lang="ru-RU" sz="1200" b="0" baseline="0" dirty="0" smtClean="0">
                <a:solidFill>
                  <a:srgbClr val="0D0D0D"/>
                </a:solidFill>
              </a:rPr>
              <a:t>. </a:t>
            </a:r>
            <a:r>
              <a:rPr lang="en-US" sz="1200" b="0" i="1" u="none" strike="noStrike" kern="1200" baseline="0" dirty="0" smtClean="0">
                <a:solidFill>
                  <a:schemeClr val="tx1"/>
                </a:solidFill>
                <a:effectLst/>
                <a:latin typeface="+mn-lt"/>
                <a:ea typeface="+mn-ea"/>
                <a:cs typeface="+mn-cs"/>
                <a:sym typeface="Wingdings"/>
              </a:rPr>
              <a:t></a:t>
            </a:r>
            <a:endParaRPr lang="ru-RU"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ru-RU" sz="1200" b="0" baseline="0" dirty="0" smtClean="0">
              <a:solidFill>
                <a:srgbClr val="0D0D0D"/>
              </a:solidFill>
            </a:endParaRPr>
          </a:p>
          <a:p>
            <a:pPr algn="l">
              <a:buFont typeface="Arial" pitchFamily="34" charset="0"/>
              <a:buNone/>
            </a:pPr>
            <a:endParaRPr lang="ru-RU" sz="1200" b="1" baseline="0" dirty="0" smtClean="0">
              <a:solidFill>
                <a:srgbClr val="0D0D0D"/>
              </a:solidFill>
            </a:endParaRPr>
          </a:p>
          <a:p>
            <a:pPr marL="342900" indent="-342900">
              <a:buFont typeface="+mj-lt"/>
              <a:buAutoNum type="arabicPeriod"/>
            </a:pPr>
            <a:endParaRPr lang="en-US" sz="1200" dirty="0" smtClean="0">
              <a:solidFill>
                <a:srgbClr val="000000"/>
              </a:solidFill>
              <a:latin typeface="Arial"/>
              <a:cs typeface="Arial"/>
            </a:endParaRPr>
          </a:p>
          <a:p>
            <a:pPr algn="l">
              <a:buFont typeface="Arial" pitchFamily="34" charset="0"/>
              <a:buNone/>
            </a:pPr>
            <a:endParaRPr lang="ru-RU" sz="1200" dirty="0" smtClean="0">
              <a:solidFill>
                <a:srgbClr val="0D0D0D"/>
              </a:solidFill>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ru-RU" sz="1200" spc="-150" dirty="0" smtClean="0">
              <a:solidFill>
                <a:srgbClr val="0D0D0D"/>
              </a:solidFill>
            </a:endParaRPr>
          </a:p>
        </p:txBody>
      </p:sp>
      <p:sp>
        <p:nvSpPr>
          <p:cNvPr id="4" name="Номер слайда 3"/>
          <p:cNvSpPr>
            <a:spLocks noGrp="1"/>
          </p:cNvSpPr>
          <p:nvPr>
            <p:ph type="sldNum" sz="quarter" idx="10"/>
          </p:nvPr>
        </p:nvSpPr>
        <p:spPr/>
        <p:txBody>
          <a:bodyPr/>
          <a:lstStyle/>
          <a:p>
            <a:fld id="{40ECBB6D-3102-4938-A0BE-C73099B6994B}"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dirty="0" smtClean="0"/>
              <a:t>Ключевой документ для задачи/проекта в СЭД – это заявка на изменение ИС. По ней отслеживается эффективность проектной работы.</a:t>
            </a:r>
          </a:p>
          <a:p>
            <a:pPr>
              <a:buFont typeface="Arial" charset="0"/>
              <a:buNone/>
            </a:pPr>
            <a:r>
              <a:rPr lang="uk-UA" dirty="0" smtClean="0"/>
              <a:t>Аналитик</a:t>
            </a:r>
            <a:r>
              <a:rPr lang="ru-RU" dirty="0" err="1" smtClean="0"/>
              <a:t>ам</a:t>
            </a:r>
            <a:r>
              <a:rPr lang="uk-UA" baseline="0" dirty="0" smtClean="0"/>
              <a:t> поступают заявки, аналитики назначают задачам приоритет. </a:t>
            </a:r>
          </a:p>
          <a:p>
            <a:pPr>
              <a:buFont typeface="Arial" charset="0"/>
              <a:buNone/>
            </a:pPr>
            <a:r>
              <a:rPr lang="uk-UA" baseline="0" dirty="0" smtClean="0"/>
              <a:t>Далее у</a:t>
            </a:r>
            <a:r>
              <a:rPr lang="ru-RU" dirty="0" err="1" smtClean="0"/>
              <a:t>казывают</a:t>
            </a:r>
            <a:r>
              <a:rPr lang="ru-RU" dirty="0" smtClean="0"/>
              <a:t> работы, которые необходимо выполнить по этим задачам</a:t>
            </a:r>
            <a:r>
              <a:rPr lang="ru-RU" baseline="0" dirty="0" smtClean="0"/>
              <a:t>. </a:t>
            </a:r>
          </a:p>
          <a:p>
            <a:pPr>
              <a:buFont typeface="Arial" charset="0"/>
              <a:buNone/>
            </a:pPr>
            <a:r>
              <a:rPr lang="ru-RU" baseline="0" dirty="0" smtClean="0"/>
              <a:t>Указывают артефакты, которые будут подготовлены по результатам этих работ.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err="1" smtClean="0"/>
              <a:t>Н</a:t>
            </a:r>
            <a:r>
              <a:rPr lang="ru-RU" baseline="0" dirty="0" err="1" smtClean="0"/>
              <a:t>азначают</a:t>
            </a:r>
            <a:r>
              <a:rPr lang="ru-RU" baseline="0" dirty="0" smtClean="0"/>
              <a:t> ресурсы для выполнения работ из числа аналитиков и разработчиков. </a:t>
            </a:r>
            <a:r>
              <a:rPr lang="en-US" sz="1200" b="0" i="1" u="none" strike="noStrike" kern="1200" baseline="0" dirty="0" smtClean="0">
                <a:solidFill>
                  <a:schemeClr val="tx1"/>
                </a:solidFill>
                <a:effectLst/>
                <a:latin typeface="+mn-lt"/>
                <a:ea typeface="+mn-ea"/>
                <a:cs typeface="+mn-cs"/>
                <a:sym typeface="Wingdings"/>
              </a:rPr>
              <a:t></a:t>
            </a:r>
            <a:endParaRPr lang="ru-RU" dirty="0" smtClean="0"/>
          </a:p>
          <a:p>
            <a:pPr>
              <a:buFont typeface="Arial" charset="0"/>
              <a:buNone/>
            </a:pPr>
            <a:endParaRPr lang="ru-RU" dirty="0"/>
          </a:p>
        </p:txBody>
      </p:sp>
      <p:sp>
        <p:nvSpPr>
          <p:cNvPr id="4" name="Номер слайда 3"/>
          <p:cNvSpPr>
            <a:spLocks noGrp="1"/>
          </p:cNvSpPr>
          <p:nvPr>
            <p:ph type="sldNum" sz="quarter" idx="10"/>
          </p:nvPr>
        </p:nvSpPr>
        <p:spPr/>
        <p:txBody>
          <a:bodyPr/>
          <a:lstStyle/>
          <a:p>
            <a:fld id="{40ECBB6D-3102-4938-A0BE-C73099B6994B}"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Font typeface="Arial" charset="0"/>
              <a:buNone/>
            </a:pPr>
            <a:r>
              <a:rPr lang="ru-RU" dirty="0" smtClean="0"/>
              <a:t>Допустили ли мы ошибки? Допустили. Я считаю</a:t>
            </a:r>
            <a:r>
              <a:rPr lang="ru-RU" baseline="0" dirty="0" smtClean="0"/>
              <a:t>, что когда поступила директива о внедрении процессного управления, мы в компании, возможно, попали в «ловушку эксперта».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baseline="0" dirty="0" smtClean="0"/>
              <a:t>Ловушка эксперта это ситуация, когда, имея глубокое понимание отрасли, бизнеса, специфики, мы думаем что на новые возникающие проблемы (задачи) внутри этого опыта есть ответ. Практика же показала, что это далеко не так.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ru-RU" baseline="0" dirty="0" smtClean="0"/>
          </a:p>
          <a:p>
            <a:pPr>
              <a:buFont typeface="Arial" charset="0"/>
              <a:buNone/>
            </a:pPr>
            <a:r>
              <a:rPr lang="ru-RU" baseline="0" dirty="0" smtClean="0"/>
              <a:t>Изначально мы недооценили ценность моделирования, как базового этапа в рамках внедрения процессной модели управления. </a:t>
            </a:r>
            <a:endParaRPr lang="en-US" baseline="0" dirty="0" smtClean="0"/>
          </a:p>
          <a:p>
            <a:pPr>
              <a:buFont typeface="Arial" charset="0"/>
              <a:buNone/>
            </a:pPr>
            <a:r>
              <a:rPr lang="ru-RU" baseline="0" dirty="0" smtClean="0"/>
              <a:t>Мы пошли с логическим опережением этапов, направив усилия на разработку системы контроля </a:t>
            </a:r>
            <a:r>
              <a:rPr lang="en-US" baseline="0" dirty="0" smtClean="0"/>
              <a:t>‘</a:t>
            </a:r>
            <a:r>
              <a:rPr lang="ru-RU" baseline="0" dirty="0" smtClean="0"/>
              <a:t>эффективности компании на базе КПЭ. </a:t>
            </a:r>
          </a:p>
          <a:p>
            <a:pPr>
              <a:buFont typeface="Arial" charset="0"/>
              <a:buNone/>
            </a:pPr>
            <a:endParaRPr lang="ru-RU" baseline="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Д</a:t>
            </a:r>
            <a:r>
              <a:rPr lang="ru-RU" baseline="0" dirty="0" smtClean="0"/>
              <a:t>ля начала нужно было обеспечить эффективность компании путем моделирования БП, и только после этого внедрять механизм контроля на базе КПЭ. </a:t>
            </a:r>
            <a:r>
              <a:rPr lang="en-US" sz="1200" b="0" i="1" u="none" strike="noStrike" kern="1200" baseline="0" dirty="0" smtClean="0">
                <a:solidFill>
                  <a:schemeClr val="tx1"/>
                </a:solidFill>
                <a:effectLst/>
                <a:latin typeface="+mn-lt"/>
                <a:ea typeface="+mn-ea"/>
                <a:cs typeface="+mn-cs"/>
                <a:sym typeface="Wingdings"/>
              </a:rPr>
              <a:t></a:t>
            </a:r>
            <a:endParaRPr lang="ru-RU" dirty="0" smtClean="0"/>
          </a:p>
          <a:p>
            <a:pPr>
              <a:buFont typeface="Arial" charset="0"/>
              <a:buNone/>
            </a:pPr>
            <a:endParaRPr lang="ru-RU" baseline="0" dirty="0" smtClean="0"/>
          </a:p>
        </p:txBody>
      </p:sp>
      <p:sp>
        <p:nvSpPr>
          <p:cNvPr id="4" name="Номер слайда 3"/>
          <p:cNvSpPr>
            <a:spLocks noGrp="1"/>
          </p:cNvSpPr>
          <p:nvPr>
            <p:ph type="sldNum" sz="quarter" idx="10"/>
          </p:nvPr>
        </p:nvSpPr>
        <p:spPr/>
        <p:txBody>
          <a:bodyPr/>
          <a:lstStyle/>
          <a:p>
            <a:fld id="{40ECBB6D-3102-4938-A0BE-C73099B6994B}"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rtl="0"/>
            <a:r>
              <a:rPr lang="ru-RU" sz="1200" b="0" i="0" u="none" strike="noStrike" kern="1200" dirty="0" smtClean="0">
                <a:solidFill>
                  <a:schemeClr val="tx1"/>
                </a:solidFill>
                <a:effectLst/>
                <a:latin typeface="+mn-lt"/>
                <a:ea typeface="+mn-ea"/>
                <a:cs typeface="+mn-cs"/>
              </a:rPr>
              <a:t>Т</a:t>
            </a:r>
            <a:r>
              <a:rPr lang="en-US" sz="1200" b="0" i="0" u="none" strike="noStrike" kern="1200" dirty="0" err="1" smtClean="0">
                <a:solidFill>
                  <a:schemeClr val="tx1"/>
                </a:solidFill>
                <a:effectLst/>
                <a:latin typeface="+mn-lt"/>
                <a:ea typeface="+mn-ea"/>
                <a:cs typeface="+mn-cs"/>
              </a:rPr>
              <a:t>еперь</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effectLst/>
                <a:latin typeface="+mn-lt"/>
                <a:ea typeface="+mn-ea"/>
                <a:cs typeface="+mn-cs"/>
              </a:rPr>
              <a:t>о</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effectLst/>
                <a:latin typeface="+mn-lt"/>
                <a:ea typeface="+mn-ea"/>
                <a:cs typeface="+mn-cs"/>
              </a:rPr>
              <a:t>выводах</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effectLst/>
                <a:latin typeface="+mn-lt"/>
                <a:ea typeface="+mn-ea"/>
                <a:cs typeface="+mn-cs"/>
              </a:rPr>
              <a:t>которые</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effectLst/>
                <a:latin typeface="+mn-lt"/>
                <a:ea typeface="+mn-ea"/>
                <a:cs typeface="+mn-cs"/>
              </a:rPr>
              <a:t>я</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effectLst/>
                <a:latin typeface="+mn-lt"/>
                <a:ea typeface="+mn-ea"/>
                <a:cs typeface="+mn-cs"/>
              </a:rPr>
              <a:t>сделал</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effectLst/>
                <a:latin typeface="+mn-lt"/>
                <a:ea typeface="+mn-ea"/>
                <a:cs typeface="+mn-cs"/>
              </a:rPr>
              <a:t>по</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effectLst/>
                <a:latin typeface="+mn-lt"/>
                <a:ea typeface="+mn-ea"/>
                <a:cs typeface="+mn-cs"/>
              </a:rPr>
              <a:t>итогам</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effectLst/>
                <a:latin typeface="+mn-lt"/>
                <a:ea typeface="+mn-ea"/>
                <a:cs typeface="+mn-cs"/>
              </a:rPr>
              <a:t>проекта</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effectLst/>
                <a:latin typeface="+mn-lt"/>
                <a:ea typeface="+mn-ea"/>
                <a:cs typeface="+mn-cs"/>
              </a:rPr>
              <a:t>и</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effectLst/>
                <a:latin typeface="+mn-lt"/>
                <a:ea typeface="+mn-ea"/>
                <a:cs typeface="+mn-cs"/>
              </a:rPr>
              <a:t>по</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effectLst/>
                <a:latin typeface="+mn-lt"/>
                <a:ea typeface="+mn-ea"/>
                <a:cs typeface="+mn-cs"/>
              </a:rPr>
              <a:t>факту</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effectLst/>
                <a:latin typeface="+mn-lt"/>
                <a:ea typeface="+mn-ea"/>
                <a:cs typeface="+mn-cs"/>
              </a:rPr>
              <a:t>допущенных</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effectLst/>
                <a:latin typeface="+mn-lt"/>
                <a:ea typeface="+mn-ea"/>
                <a:cs typeface="+mn-cs"/>
              </a:rPr>
              <a:t>ошибок</a:t>
            </a:r>
            <a:r>
              <a:rPr lang="en-US" sz="1200" b="0" i="0" u="none" strike="noStrike" kern="1200" baseline="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rPr>
              <a:t>Нашу компанию можно </a:t>
            </a:r>
            <a:r>
              <a:rPr lang="ru-RU" sz="1200" b="0" i="0" u="none" strike="noStrike" kern="1200" dirty="0" err="1" smtClean="0">
                <a:solidFill>
                  <a:schemeClr val="tx1"/>
                </a:solidFill>
                <a:effectLst/>
                <a:latin typeface="+mn-lt"/>
                <a:ea typeface="+mn-ea"/>
                <a:cs typeface="+mn-cs"/>
              </a:rPr>
              <a:t>рассмотривать</a:t>
            </a:r>
            <a:r>
              <a:rPr lang="ru-RU" sz="1200" b="0" i="0" u="none" strike="noStrike" kern="1200" dirty="0" smtClean="0">
                <a:solidFill>
                  <a:schemeClr val="tx1"/>
                </a:solidFill>
                <a:effectLst/>
                <a:latin typeface="+mn-lt"/>
                <a:ea typeface="+mn-ea"/>
                <a:cs typeface="+mn-cs"/>
              </a:rPr>
              <a:t> как систему, находящуюся в динамике.</a:t>
            </a:r>
          </a:p>
          <a:p>
            <a:pPr rtl="0"/>
            <a:endParaRPr lang="ru-RU"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smtClean="0">
                <a:solidFill>
                  <a:schemeClr val="tx1"/>
                </a:solidFill>
                <a:effectLst/>
                <a:latin typeface="+mn-lt"/>
                <a:ea typeface="+mn-ea"/>
                <a:cs typeface="+mn-cs"/>
              </a:rPr>
              <a:t>Для выбора подхода к решению задач внутри подобных систем существует модель </a:t>
            </a:r>
            <a:r>
              <a:rPr lang="ru-RU" sz="1200" b="0" i="0" u="none" strike="noStrike" kern="1200" baseline="0" dirty="0" err="1" smtClean="0">
                <a:solidFill>
                  <a:schemeClr val="tx1"/>
                </a:solidFill>
                <a:effectLst/>
                <a:latin typeface="+mn-lt"/>
                <a:ea typeface="+mn-ea"/>
                <a:cs typeface="+mn-cs"/>
              </a:rPr>
              <a:t>КеневИн</a:t>
            </a:r>
            <a:r>
              <a:rPr lang="ru-RU" sz="1200" b="0" i="0" u="none" strike="noStrike" kern="1200" baseline="0" dirty="0" smtClean="0">
                <a:solidFill>
                  <a:schemeClr val="tx1"/>
                </a:solidFill>
                <a:effectLst/>
                <a:latin typeface="+mn-lt"/>
                <a:ea typeface="+mn-ea"/>
                <a:cs typeface="+mn-cs"/>
              </a:rPr>
              <a:t>. Эта модель может служить профилактикой против ловушки эксперта, в которую мы попали.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dirty="0" smtClean="0">
                <a:solidFill>
                  <a:schemeClr val="tx1"/>
                </a:solidFill>
                <a:effectLst/>
                <a:latin typeface="+mn-lt"/>
                <a:ea typeface="+mn-ea"/>
                <a:cs typeface="+mn-cs"/>
              </a:rPr>
              <a:t>Для того, чтобы уйти от специфики, рассмотрим результат работы через модель </a:t>
            </a:r>
            <a:r>
              <a:rPr lang="ru-RU" sz="1200" b="0" i="0" u="none" strike="noStrike" kern="1200" dirty="0" err="1" smtClean="0">
                <a:solidFill>
                  <a:schemeClr val="tx1"/>
                </a:solidFill>
                <a:effectLst/>
                <a:latin typeface="+mn-lt"/>
                <a:ea typeface="+mn-ea"/>
                <a:cs typeface="+mn-cs"/>
              </a:rPr>
              <a:t>кеневИн</a:t>
            </a:r>
            <a:r>
              <a:rPr lang="ru-RU" sz="1200" b="0" i="0" u="none" strike="noStrike" kern="1200" dirty="0" smtClean="0">
                <a:solidFill>
                  <a:schemeClr val="tx1"/>
                </a:solidFill>
                <a:effectLst/>
                <a:latin typeface="+mn-lt"/>
                <a:ea typeface="+mn-ea"/>
                <a:cs typeface="+mn-cs"/>
              </a:rPr>
              <a:t>, </a:t>
            </a:r>
            <a:r>
              <a:rPr lang="ru-RU" sz="1200" b="0" i="0" u="none" strike="noStrike" kern="1200" dirty="0" err="1" smtClean="0">
                <a:solidFill>
                  <a:schemeClr val="tx1"/>
                </a:solidFill>
                <a:effectLst/>
                <a:latin typeface="+mn-lt"/>
                <a:ea typeface="+mn-ea"/>
                <a:cs typeface="+mn-cs"/>
              </a:rPr>
              <a:t>тк</a:t>
            </a:r>
            <a:r>
              <a:rPr lang="ru-RU" sz="1200" b="0" i="0" u="none" strike="noStrike" kern="1200" dirty="0" smtClean="0">
                <a:solidFill>
                  <a:schemeClr val="tx1"/>
                </a:solidFill>
                <a:effectLst/>
                <a:latin typeface="+mn-lt"/>
                <a:ea typeface="+mn-ea"/>
                <a:cs typeface="+mn-cs"/>
              </a:rPr>
              <a:t> это больше про менеджмент, чем про отрасль.</a:t>
            </a:r>
            <a:endParaRPr lang="ru-RU"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i="0" u="none" strike="noStrike" kern="1200" dirty="0" smtClean="0">
              <a:solidFill>
                <a:schemeClr val="tx1"/>
              </a:solidFill>
              <a:effectLst/>
              <a:latin typeface="+mn-lt"/>
              <a:ea typeface="+mn-ea"/>
              <a:cs typeface="+mn-cs"/>
            </a:endParaRPr>
          </a:p>
          <a:p>
            <a:pPr rtl="0"/>
            <a:r>
              <a:rPr lang="ru-RU" sz="1200" b="0" i="0" u="none" strike="noStrike" kern="1200" dirty="0" smtClean="0">
                <a:solidFill>
                  <a:schemeClr val="tx1"/>
                </a:solidFill>
                <a:effectLst/>
                <a:latin typeface="+mn-lt"/>
                <a:ea typeface="+mn-ea"/>
                <a:cs typeface="+mn-cs"/>
              </a:rPr>
              <a:t>Суть модели заключается в том, что все существующие системы можно отнести к одному из 5 уровней «запутанности», и на каждом уровне существует наиболее подходящая стратегия решения задач, управления этой системой и людьми и также закономерный путь упрощения этой системы.</a:t>
            </a:r>
          </a:p>
          <a:p>
            <a:pPr rtl="0"/>
            <a:endParaRPr lang="ru-RU" sz="1200" b="0" i="0" u="none" strike="noStrike" kern="1200" dirty="0" smtClean="0">
              <a:solidFill>
                <a:schemeClr val="tx1"/>
              </a:solidFill>
              <a:effectLst/>
              <a:latin typeface="+mn-lt"/>
              <a:ea typeface="+mn-ea"/>
              <a:cs typeface="+mn-cs"/>
            </a:endParaRPr>
          </a:p>
          <a:p>
            <a:pPr rtl="0"/>
            <a:r>
              <a:rPr lang="ru-RU" sz="1200" b="1" i="0" u="none" strike="noStrike" kern="1200" dirty="0" smtClean="0">
                <a:solidFill>
                  <a:schemeClr val="tx1"/>
                </a:solidFill>
                <a:effectLst/>
                <a:latin typeface="+mn-lt"/>
                <a:ea typeface="+mn-ea"/>
                <a:cs typeface="+mn-cs"/>
              </a:rPr>
              <a:t>Эти пять уровней показаны на слайде</a:t>
            </a:r>
          </a:p>
          <a:p>
            <a:pPr rtl="0"/>
            <a:r>
              <a:rPr lang="ru-RU" sz="1200" b="0" i="0" u="none" strike="noStrike" kern="1200" dirty="0" smtClean="0">
                <a:solidFill>
                  <a:schemeClr val="tx1"/>
                </a:solidFill>
                <a:effectLst/>
                <a:latin typeface="+mn-lt"/>
                <a:ea typeface="+mn-ea"/>
                <a:cs typeface="+mn-cs"/>
              </a:rPr>
              <a:t>Между</a:t>
            </a:r>
            <a:r>
              <a:rPr lang="ru-RU" sz="1200" b="0" i="0" u="none" strike="noStrike" kern="1200" baseline="0" dirty="0" smtClean="0">
                <a:solidFill>
                  <a:schemeClr val="tx1"/>
                </a:solidFill>
                <a:effectLst/>
                <a:latin typeface="+mn-lt"/>
                <a:ea typeface="+mn-ea"/>
                <a:cs typeface="+mn-cs"/>
              </a:rPr>
              <a:t> собой эти уровни отличаются степенью легкости установления причинно-следственных связей.</a:t>
            </a:r>
          </a:p>
          <a:p>
            <a:pPr rtl="0"/>
            <a:endParaRPr lang="ru-RU"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П</a:t>
            </a:r>
            <a:r>
              <a:rPr lang="ru-RU" sz="1200" b="0" i="0" u="none" strike="noStrike" kern="1200" dirty="0" err="1" smtClean="0">
                <a:solidFill>
                  <a:schemeClr val="tx1"/>
                </a:solidFill>
                <a:effectLst/>
                <a:latin typeface="+mn-lt"/>
                <a:ea typeface="+mn-ea"/>
                <a:cs typeface="+mn-cs"/>
              </a:rPr>
              <a:t>ростые</a:t>
            </a:r>
            <a:r>
              <a:rPr lang="ru-RU" sz="1200" b="0" i="0" u="none" strike="noStrike" kern="1200" dirty="0" smtClean="0">
                <a:solidFill>
                  <a:schemeClr val="tx1"/>
                </a:solidFill>
                <a:effectLst/>
                <a:latin typeface="+mn-lt"/>
                <a:ea typeface="+mn-ea"/>
                <a:cs typeface="+mn-cs"/>
              </a:rPr>
              <a:t> системы –</a:t>
            </a:r>
            <a:r>
              <a:rPr lang="ru-RU" sz="1200" b="0" i="0" u="none" strike="noStrike" kern="1200" baseline="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rPr>
              <a:t>простые и понятные причинно-следственные связи, определяемые набором правил. Есть инструкции, описывающие оптимальный способ достижения результата.</a:t>
            </a:r>
            <a:r>
              <a:rPr lang="ru-RU" sz="1200" b="0" i="0" u="none" strike="noStrike" kern="1200" baseline="0" dirty="0" smtClean="0">
                <a:solidFill>
                  <a:schemeClr val="tx1"/>
                </a:solidFill>
                <a:effectLst/>
                <a:latin typeface="+mn-lt"/>
                <a:ea typeface="+mn-ea"/>
                <a:cs typeface="+mn-cs"/>
              </a:rPr>
              <a:t> Задача сотрудников на местах – придерживаться инструкций.</a:t>
            </a:r>
            <a:r>
              <a:rPr lang="ru-RU" sz="1200" b="0" i="0" u="none" strike="noStrike" kern="1200" dirty="0" smtClean="0">
                <a:solidFill>
                  <a:schemeClr val="tx1"/>
                </a:solidFill>
                <a:effectLst/>
                <a:latin typeface="+mn-lt"/>
                <a:ea typeface="+mn-ea"/>
                <a:cs typeface="+mn-cs"/>
              </a:rPr>
              <a:t> Это наиболее подходящий вариант для директивного стиля управления.</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dirty="0" smtClean="0">
                <a:solidFill>
                  <a:schemeClr val="tx1"/>
                </a:solidFill>
                <a:effectLst/>
                <a:latin typeface="+mn-lt"/>
                <a:ea typeface="+mn-ea"/>
                <a:cs typeface="+mn-cs"/>
              </a:rPr>
              <a:t>Сложные системы –</a:t>
            </a:r>
            <a:r>
              <a:rPr lang="ru-RU" sz="1200" b="0" i="0" u="none" strike="noStrike" kern="1200" baseline="0" dirty="0" smtClean="0">
                <a:solidFill>
                  <a:schemeClr val="tx1"/>
                </a:solidFill>
                <a:effectLst/>
                <a:latin typeface="+mn-lt"/>
                <a:ea typeface="+mn-ea"/>
                <a:cs typeface="+mn-cs"/>
              </a:rPr>
              <a:t> тут </a:t>
            </a:r>
            <a:r>
              <a:rPr lang="ru-RU" sz="1200" b="0" i="0" u="none" strike="noStrike" kern="1200" dirty="0" smtClean="0">
                <a:solidFill>
                  <a:schemeClr val="tx1"/>
                </a:solidFill>
                <a:effectLst/>
                <a:latin typeface="+mn-lt"/>
                <a:ea typeface="+mn-ea"/>
                <a:cs typeface="+mn-cs"/>
              </a:rPr>
              <a:t>чтобы выявить причинно-следственные связи, необходимо проанализировать множество факторов. Для решения задачи сложно найти единственно правильный ответ –</a:t>
            </a:r>
            <a:r>
              <a:rPr lang="ru-RU" sz="1200" b="0" i="0" u="none" strike="noStrike" kern="1200" baseline="0" dirty="0" smtClean="0">
                <a:solidFill>
                  <a:schemeClr val="tx1"/>
                </a:solidFill>
                <a:effectLst/>
                <a:latin typeface="+mn-lt"/>
                <a:ea typeface="+mn-ea"/>
                <a:cs typeface="+mn-cs"/>
              </a:rPr>
              <a:t> нужно привлекать экспертов. </a:t>
            </a:r>
            <a:r>
              <a:rPr lang="ru-RU" sz="1200" b="0" i="0" u="none" strike="noStrike" kern="1200" dirty="0" smtClean="0">
                <a:solidFill>
                  <a:schemeClr val="tx1"/>
                </a:solidFill>
                <a:effectLst/>
                <a:latin typeface="+mn-lt"/>
                <a:ea typeface="+mn-ea"/>
                <a:cs typeface="+mn-cs"/>
              </a:rPr>
              <a:t>Это</a:t>
            </a:r>
            <a:r>
              <a:rPr lang="ru-RU" sz="1200" b="0" i="0" u="none" strike="noStrike" kern="1200" baseline="0" dirty="0" smtClean="0">
                <a:solidFill>
                  <a:schemeClr val="tx1"/>
                </a:solidFill>
                <a:effectLst/>
                <a:latin typeface="+mn-lt"/>
                <a:ea typeface="+mn-ea"/>
                <a:cs typeface="+mn-cs"/>
              </a:rPr>
              <a:t> не подходит для директивного стиля управления.</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dirty="0" smtClean="0">
                <a:solidFill>
                  <a:schemeClr val="tx1"/>
                </a:solidFill>
                <a:effectLst/>
                <a:latin typeface="+mn-lt"/>
                <a:ea typeface="+mn-ea"/>
                <a:cs typeface="+mn-cs"/>
              </a:rPr>
              <a:t>Запутанные системы – причинно-следственные связи неоднозначны. При одинаковых воздействиях на систему результаты могут оказаться разными. Это больше для </a:t>
            </a:r>
            <a:r>
              <a:rPr lang="en-US" sz="1200" b="0" i="0" u="none" strike="noStrike" kern="1200" dirty="0" smtClean="0">
                <a:solidFill>
                  <a:schemeClr val="tx1"/>
                </a:solidFill>
                <a:effectLst/>
                <a:latin typeface="+mn-lt"/>
                <a:ea typeface="+mn-ea"/>
                <a:cs typeface="+mn-cs"/>
              </a:rPr>
              <a:t>agile</a:t>
            </a:r>
            <a:r>
              <a:rPr lang="ru-RU" sz="1200" b="0" i="0" u="none" strike="noStrike" kern="1200" dirty="0" smtClean="0">
                <a:solidFill>
                  <a:schemeClr val="tx1"/>
                </a:solidFill>
                <a:effectLst/>
                <a:latin typeface="+mn-lt"/>
                <a:ea typeface="+mn-ea"/>
                <a:cs typeface="+mn-cs"/>
              </a:rPr>
              <a:t>,</a:t>
            </a:r>
            <a:r>
              <a:rPr lang="ru-RU" sz="1200" b="0" i="0" u="none" strike="noStrike" kern="1200" baseline="0" dirty="0" smtClean="0">
                <a:solidFill>
                  <a:schemeClr val="tx1"/>
                </a:solidFill>
                <a:effectLst/>
                <a:latin typeface="+mn-lt"/>
                <a:ea typeface="+mn-ea"/>
                <a:cs typeface="+mn-cs"/>
              </a:rPr>
              <a:t> для организаций, создающих новые продукты, инновации.</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dirty="0" smtClean="0">
                <a:solidFill>
                  <a:schemeClr val="tx1"/>
                </a:solidFill>
                <a:effectLst/>
                <a:latin typeface="+mn-lt"/>
                <a:ea typeface="+mn-ea"/>
                <a:cs typeface="+mn-cs"/>
              </a:rPr>
              <a:t>Хаос – причинно-следственные связи выявить невозможно. Вместе с тем надо быстро действовать,</a:t>
            </a:r>
            <a:r>
              <a:rPr lang="ru-RU" sz="1200" b="0" i="0" u="none" strike="noStrike" kern="1200" baseline="0" dirty="0" smtClean="0">
                <a:solidFill>
                  <a:schemeClr val="tx1"/>
                </a:solidFill>
                <a:effectLst/>
                <a:latin typeface="+mn-lt"/>
                <a:ea typeface="+mn-ea"/>
                <a:cs typeface="+mn-cs"/>
              </a:rPr>
              <a:t> чтобы выйти из хаоса. Вопрос куда. В один из прочих уровней.</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dirty="0" smtClean="0">
                <a:solidFill>
                  <a:schemeClr val="tx1"/>
                </a:solidFill>
                <a:effectLst/>
                <a:latin typeface="+mn-lt"/>
                <a:ea typeface="+mn-ea"/>
                <a:cs typeface="+mn-cs"/>
              </a:rPr>
              <a:t>Наконец, неопределенные</a:t>
            </a:r>
            <a:r>
              <a:rPr lang="ru-RU" sz="1200" b="0" i="0" u="none" strike="noStrike" kern="1200" baseline="0" dirty="0" smtClean="0">
                <a:solidFill>
                  <a:schemeClr val="tx1"/>
                </a:solidFill>
                <a:effectLst/>
                <a:latin typeface="+mn-lt"/>
                <a:ea typeface="+mn-ea"/>
                <a:cs typeface="+mn-cs"/>
              </a:rPr>
              <a:t> системы – содержат в себе черты всех предыдущих систем, или находятся в переходе с одного уровня на другой. Их сложно классифицировать. Это как раз наш случай, у нас было все. </a:t>
            </a:r>
            <a:r>
              <a:rPr lang="en-US" sz="1200" b="0" i="1" u="none" strike="noStrike" kern="1200" baseline="0" dirty="0" smtClean="0">
                <a:solidFill>
                  <a:schemeClr val="tx1"/>
                </a:solidFill>
                <a:effectLst/>
                <a:latin typeface="+mn-lt"/>
                <a:ea typeface="+mn-ea"/>
                <a:cs typeface="+mn-cs"/>
                <a:sym typeface="Wingdings"/>
              </a:rPr>
              <a:t></a:t>
            </a:r>
            <a:endParaRPr lang="ru-RU" dirty="0" smtClean="0"/>
          </a:p>
        </p:txBody>
      </p:sp>
      <p:sp>
        <p:nvSpPr>
          <p:cNvPr id="4" name="Номер слайда 3"/>
          <p:cNvSpPr>
            <a:spLocks noGrp="1"/>
          </p:cNvSpPr>
          <p:nvPr>
            <p:ph type="sldNum" sz="quarter" idx="10"/>
          </p:nvPr>
        </p:nvSpPr>
        <p:spPr/>
        <p:txBody>
          <a:bodyPr/>
          <a:lstStyle/>
          <a:p>
            <a:fld id="{40ECBB6D-3102-4938-A0BE-C73099B6994B}"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Font typeface="Arial" charset="0"/>
              <a:buNone/>
            </a:pPr>
            <a:endParaRPr lang="ru-RU" dirty="0"/>
          </a:p>
        </p:txBody>
      </p:sp>
      <p:sp>
        <p:nvSpPr>
          <p:cNvPr id="4" name="Номер слайда 3"/>
          <p:cNvSpPr>
            <a:spLocks noGrp="1"/>
          </p:cNvSpPr>
          <p:nvPr>
            <p:ph type="sldNum" sz="quarter" idx="10"/>
          </p:nvPr>
        </p:nvSpPr>
        <p:spPr/>
        <p:txBody>
          <a:bodyPr/>
          <a:lstStyle/>
          <a:p>
            <a:fld id="{40ECBB6D-3102-4938-A0BE-C73099B6994B}" type="slidenum">
              <a:rPr lang="ru-RU" smtClean="0"/>
              <a:pPr/>
              <a:t>24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rtl="0"/>
            <a:r>
              <a:rPr lang="ru-RU" dirty="0" smtClean="0"/>
              <a:t>О том, какова ценность самой инициативы моделирования БП.</a:t>
            </a:r>
            <a:r>
              <a:rPr lang="ru-RU" baseline="0" dirty="0" smtClean="0"/>
              <a:t> Что в конечном итоге может хотеть от него руководство при переходе к процессной модели управления.</a:t>
            </a:r>
            <a:endParaRPr lang="ru-RU" dirty="0" smtClean="0"/>
          </a:p>
          <a:p>
            <a:pPr rtl="0"/>
            <a:r>
              <a:rPr lang="ru-RU" dirty="0" smtClean="0"/>
              <a:t>О</a:t>
            </a:r>
            <a:r>
              <a:rPr lang="ru-RU" baseline="0" dirty="0" smtClean="0"/>
              <a:t> том, каким </a:t>
            </a:r>
            <a:r>
              <a:rPr lang="ru-RU" dirty="0" smtClean="0"/>
              <a:t>образом можно организовать подход к моделированию  в условиях неопределенности для компании со</a:t>
            </a:r>
            <a:r>
              <a:rPr lang="ru-RU" baseline="0" dirty="0" smtClean="0"/>
              <a:t> штатом </a:t>
            </a:r>
            <a:r>
              <a:rPr lang="en-US" baseline="0" dirty="0" smtClean="0"/>
              <a:t>~</a:t>
            </a:r>
            <a:r>
              <a:rPr lang="ru-RU" baseline="0" dirty="0" smtClean="0"/>
              <a:t>1000 человек. </a:t>
            </a:r>
          </a:p>
          <a:p>
            <a:pPr rtl="0"/>
            <a:r>
              <a:rPr lang="ru-RU" baseline="0" dirty="0" smtClean="0"/>
              <a:t>А  также о том, для чего в компании при взаимодействии бизнес-заказчиков и И</a:t>
            </a:r>
            <a:r>
              <a:rPr lang="en-US" baseline="0" dirty="0" err="1" smtClean="0"/>
              <a:t>Т</a:t>
            </a:r>
            <a:r>
              <a:rPr lang="ru-RU" baseline="0" dirty="0" err="1" smtClean="0"/>
              <a:t>шников</a:t>
            </a:r>
            <a:r>
              <a:rPr lang="ru-RU" baseline="0" dirty="0" smtClean="0"/>
              <a:t> внедрен интерфейс в лице аналитиков. </a:t>
            </a:r>
            <a:r>
              <a:rPr lang="en-US" sz="1200" b="0" i="1" u="none" strike="noStrike" kern="1200" baseline="0" dirty="0" smtClean="0">
                <a:solidFill>
                  <a:schemeClr val="tx1"/>
                </a:solidFill>
                <a:effectLst/>
                <a:latin typeface="+mn-lt"/>
                <a:ea typeface="+mn-ea"/>
                <a:cs typeface="+mn-cs"/>
                <a:sym typeface="Wingdings"/>
              </a:rPr>
              <a:t></a:t>
            </a:r>
            <a:endParaRPr lang="ru-RU" baseline="0" dirty="0" smtClean="0"/>
          </a:p>
        </p:txBody>
      </p:sp>
      <p:sp>
        <p:nvSpPr>
          <p:cNvPr id="4" name="Номер слайда 3"/>
          <p:cNvSpPr>
            <a:spLocks noGrp="1"/>
          </p:cNvSpPr>
          <p:nvPr>
            <p:ph type="sldNum" sz="quarter" idx="10"/>
          </p:nvPr>
        </p:nvSpPr>
        <p:spPr/>
        <p:txBody>
          <a:bodyPr/>
          <a:lstStyle/>
          <a:p>
            <a:fld id="{40ECBB6D-3102-4938-A0BE-C73099B6994B}"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rtl="0"/>
            <a:r>
              <a:rPr lang="ru-RU" sz="1200" b="0" i="0" u="none" strike="noStrike" kern="1200" baseline="0" dirty="0" smtClean="0">
                <a:solidFill>
                  <a:schemeClr val="tx1"/>
                </a:solidFill>
                <a:effectLst/>
                <a:latin typeface="+mn-lt"/>
                <a:ea typeface="+mn-ea"/>
                <a:cs typeface="+mn-cs"/>
              </a:rPr>
              <a:t>Мой взгляд на предметную область – это взгляд аналитика и одновременно ИТ-менеджера. На проекте я был не 100</a:t>
            </a:r>
            <a:r>
              <a:rPr lang="en-US" sz="1200" b="0" i="0" u="none" strike="noStrike" kern="1200" baseline="0" dirty="0" smtClean="0">
                <a:solidFill>
                  <a:schemeClr val="tx1"/>
                </a:solidFill>
                <a:effectLst/>
                <a:latin typeface="+mn-lt"/>
                <a:ea typeface="+mn-ea"/>
                <a:cs typeface="+mn-cs"/>
              </a:rPr>
              <a:t>% BPM, </a:t>
            </a:r>
            <a:r>
              <a:rPr lang="ru-RU" sz="1200" b="0" i="0" u="none" strike="noStrike" kern="1200" baseline="0" dirty="0" smtClean="0">
                <a:solidFill>
                  <a:schemeClr val="tx1"/>
                </a:solidFill>
                <a:effectLst/>
                <a:latin typeface="+mn-lt"/>
                <a:ea typeface="+mn-ea"/>
                <a:cs typeface="+mn-cs"/>
              </a:rPr>
              <a:t>хотя оптимизировал процессы в области аналитики, разработки и внедрения</a:t>
            </a:r>
            <a:r>
              <a:rPr lang="en-US" sz="1200" b="0" i="0" u="none" strike="noStrike" kern="1200" baseline="0" dirty="0" smtClean="0">
                <a:solidFill>
                  <a:schemeClr val="tx1"/>
                </a:solidFill>
                <a:effectLst/>
                <a:latin typeface="+mn-lt"/>
                <a:ea typeface="+mn-ea"/>
                <a:cs typeface="+mn-cs"/>
              </a:rPr>
              <a:t> </a:t>
            </a:r>
            <a:r>
              <a:rPr lang="ru-RU" sz="1200" b="0" i="0" u="none" strike="noStrike" kern="1200" baseline="0" dirty="0" smtClean="0">
                <a:solidFill>
                  <a:schemeClr val="tx1"/>
                </a:solidFill>
                <a:effectLst/>
                <a:latin typeface="+mn-lt"/>
                <a:ea typeface="+mn-ea"/>
                <a:cs typeface="+mn-cs"/>
              </a:rPr>
              <a:t>ИС. Это область, которая мне понятна и знакома, потому что в компанию я пришел в 2014 году в качестве аналитика, ушел в ноябре 2018 с позиции заместителя начальника отдела системного анализа в связи с отказом от переезда в Питер вместе с работодателем. </a:t>
            </a:r>
          </a:p>
          <a:p>
            <a:pPr rtl="0"/>
            <a:r>
              <a:rPr lang="ru-RU" sz="1200" b="0" i="0" u="none" strike="noStrike" kern="1200" baseline="0" dirty="0" smtClean="0">
                <a:solidFill>
                  <a:schemeClr val="tx1"/>
                </a:solidFill>
                <a:effectLst/>
                <a:latin typeface="+mn-lt"/>
                <a:ea typeface="+mn-ea"/>
                <a:cs typeface="+mn-cs"/>
              </a:rPr>
              <a:t>На момент старта проекта по моделированию БП я успел поучаствовать в разработке линейки ИТ-продуктов от концепции до релиза для нужд внутренних бизнес-заказчиков в качестве связующего звена между бизнесом и ИТ. </a:t>
            </a:r>
            <a:r>
              <a:rPr lang="en-US" sz="1200" b="0" i="1" u="none" strike="noStrike" kern="1200" baseline="0" dirty="0" smtClean="0">
                <a:solidFill>
                  <a:schemeClr val="tx1"/>
                </a:solidFill>
                <a:effectLst/>
                <a:latin typeface="+mn-lt"/>
                <a:ea typeface="+mn-ea"/>
                <a:cs typeface="+mn-cs"/>
                <a:sym typeface="Wingdings"/>
              </a:rPr>
              <a:t></a:t>
            </a:r>
            <a:endParaRPr lang="ru-RU" sz="1200" b="0" i="1" u="none" strike="noStrike" kern="1200" baseline="0" dirty="0" smtClean="0">
              <a:solidFill>
                <a:schemeClr val="tx1"/>
              </a:solidFill>
              <a:effectLst/>
              <a:latin typeface="+mn-lt"/>
              <a:ea typeface="+mn-ea"/>
              <a:cs typeface="+mn-cs"/>
              <a:sym typeface="Wingdings"/>
            </a:endParaRPr>
          </a:p>
          <a:p>
            <a:pPr rtl="0"/>
            <a:endParaRPr lang="ru-RU" sz="1200" b="0" i="1" u="none" strike="noStrike" kern="1200" baseline="0" dirty="0" smtClean="0">
              <a:solidFill>
                <a:schemeClr val="tx1"/>
              </a:solidFill>
              <a:effectLst/>
              <a:latin typeface="+mn-lt"/>
              <a:ea typeface="+mn-ea"/>
              <a:cs typeface="+mn-cs"/>
              <a:sym typeface="Wingdings"/>
            </a:endParaRPr>
          </a:p>
        </p:txBody>
      </p:sp>
      <p:sp>
        <p:nvSpPr>
          <p:cNvPr id="4" name="Номер слайда 3"/>
          <p:cNvSpPr>
            <a:spLocks noGrp="1"/>
          </p:cNvSpPr>
          <p:nvPr>
            <p:ph type="sldNum" sz="quarter" idx="10"/>
          </p:nvPr>
        </p:nvSpPr>
        <p:spPr/>
        <p:txBody>
          <a:bodyPr/>
          <a:lstStyle/>
          <a:p>
            <a:fld id="{40ECBB6D-3102-4938-A0BE-C73099B6994B}"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rtl="0"/>
            <a:r>
              <a:rPr lang="ru-RU" sz="1200" b="0" i="0" u="none" strike="noStrike" kern="1200" baseline="0" dirty="0" smtClean="0">
                <a:solidFill>
                  <a:srgbClr val="FF0000"/>
                </a:solidFill>
                <a:effectLst/>
                <a:latin typeface="+mn-lt"/>
                <a:ea typeface="+mn-ea"/>
                <a:cs typeface="+mn-cs"/>
              </a:rPr>
              <a:t>«Газпром комплектация» это 100</a:t>
            </a:r>
            <a:r>
              <a:rPr lang="en-US" sz="1200" b="0" i="0" u="none" strike="noStrike" kern="1200" baseline="0" dirty="0" smtClean="0">
                <a:solidFill>
                  <a:srgbClr val="FF0000"/>
                </a:solidFill>
                <a:effectLst/>
                <a:latin typeface="+mn-lt"/>
                <a:ea typeface="+mn-ea"/>
                <a:cs typeface="+mn-cs"/>
              </a:rPr>
              <a:t>% </a:t>
            </a:r>
            <a:r>
              <a:rPr lang="ru-RU" sz="1200" b="0" i="0" u="none" strike="noStrike" kern="1200" baseline="0" dirty="0" smtClean="0">
                <a:solidFill>
                  <a:srgbClr val="FF0000"/>
                </a:solidFill>
                <a:effectLst/>
                <a:latin typeface="+mn-lt"/>
                <a:ea typeface="+mn-ea"/>
                <a:cs typeface="+mn-cs"/>
              </a:rPr>
              <a:t>дочернее общество ПАО «Газпром», главная задача которого в том, чтобы организовывать своевременные поставки материально-технических ресурсов для нужд Газпрома и его дочерних обществ в необходимом объеме, требуемого качества и на экономически выгодных условиях. МТР это все, что может быть необходимо для комплектации такого объекта строительства, как например магистральный газопровод: трубы, оборудование, горюче-смазочные материалы и </a:t>
            </a:r>
            <a:r>
              <a:rPr lang="ru-RU" sz="1200" b="0" i="0" u="none" strike="noStrike" kern="1200" baseline="0" dirty="0" err="1" smtClean="0">
                <a:solidFill>
                  <a:srgbClr val="FF0000"/>
                </a:solidFill>
                <a:effectLst/>
                <a:latin typeface="+mn-lt"/>
                <a:ea typeface="+mn-ea"/>
                <a:cs typeface="+mn-cs"/>
              </a:rPr>
              <a:t>тд</a:t>
            </a:r>
            <a:r>
              <a:rPr lang="ru-RU" sz="1200" b="0" i="0" u="none" strike="noStrike" kern="1200" baseline="0" dirty="0" smtClean="0">
                <a:solidFill>
                  <a:srgbClr val="FF0000"/>
                </a:solidFill>
                <a:effectLst/>
                <a:latin typeface="+mn-lt"/>
                <a:ea typeface="+mn-ea"/>
                <a:cs typeface="+mn-cs"/>
              </a:rPr>
              <a:t>.</a:t>
            </a:r>
          </a:p>
          <a:p>
            <a:pPr rtl="0"/>
            <a:r>
              <a:rPr lang="ru-RU" sz="1200" b="0" i="0" u="none" strike="noStrike" kern="1200" baseline="0" dirty="0" smtClean="0">
                <a:solidFill>
                  <a:srgbClr val="FF0000"/>
                </a:solidFill>
                <a:effectLst/>
                <a:latin typeface="+mn-lt"/>
                <a:ea typeface="+mn-ea"/>
                <a:cs typeface="+mn-cs"/>
              </a:rPr>
              <a:t>Бизнес-модель компании построена по агентской схеме: компания взимает комиссию за поставляемые ресурсы. К ключевым БП можно отнести те, которые отмечены на слайде. </a:t>
            </a:r>
            <a:r>
              <a:rPr lang="en-US" sz="1200" b="0" i="1" u="none" strike="noStrike" kern="1200" baseline="0" dirty="0" smtClean="0">
                <a:solidFill>
                  <a:schemeClr val="tx1"/>
                </a:solidFill>
                <a:effectLst/>
                <a:latin typeface="+mn-lt"/>
                <a:ea typeface="+mn-ea"/>
                <a:cs typeface="+mn-cs"/>
                <a:sym typeface="Wingdings"/>
              </a:rPr>
              <a:t></a:t>
            </a:r>
            <a:endParaRPr lang="ru-RU" sz="1200" b="0" i="0" u="none" strike="noStrike" kern="1200" baseline="0" dirty="0" smtClean="0">
              <a:solidFill>
                <a:srgbClr val="FF0000"/>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0ECBB6D-3102-4938-A0BE-C73099B6994B}"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dirty="0" smtClean="0"/>
              <a:t>Итак,</a:t>
            </a:r>
            <a:r>
              <a:rPr lang="ru-RU" baseline="0" dirty="0" smtClean="0"/>
              <a:t> о предпосылках проекта</a:t>
            </a:r>
            <a:r>
              <a:rPr lang="ru-RU" sz="1200" b="0" i="0" u="none" strike="noStrike" kern="1200" baseline="0" dirty="0" smtClean="0">
                <a:solidFill>
                  <a:schemeClr val="tx1"/>
                </a:solidFill>
                <a:effectLst/>
                <a:latin typeface="+mn-lt"/>
                <a:ea typeface="+mn-ea"/>
                <a:cs typeface="+mn-cs"/>
              </a:rPr>
              <a:t>. Почему речь пойдет о моделировании и для чего говорить про процессный подход. ПАО Газпром полномасштабно переходит на процессную модель управления, и все дочерние общества также должны ее у себя внедрить.</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ru-RU"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sz="1200" b="0" i="0" u="none" strike="noStrike" kern="1200" baseline="0" dirty="0" smtClean="0">
                <a:solidFill>
                  <a:schemeClr val="tx1"/>
                </a:solidFill>
                <a:effectLst/>
                <a:latin typeface="+mn-lt"/>
                <a:ea typeface="+mn-ea"/>
                <a:cs typeface="+mn-cs"/>
              </a:rPr>
              <a:t>Вообще процессное управление – тема довольно непростая, возможно, это предмет отдельного обсуждения и доклада, но ее  необходимо затронуть для общего понимания предпосылок проекта.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ru-RU"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sz="1200" b="0" i="0" u="none" strike="noStrike" kern="1200" baseline="0" dirty="0" smtClean="0">
                <a:solidFill>
                  <a:schemeClr val="tx1"/>
                </a:solidFill>
                <a:effectLst/>
                <a:latin typeface="+mn-lt"/>
                <a:ea typeface="+mn-ea"/>
                <a:cs typeface="+mn-cs"/>
              </a:rPr>
              <a:t>Суть в том, что при управлении деятельностью и ресурсами, организация рассматривается как система взаимосвязанных процессов. В идеале процессный подход позволяет видеть вклад каждого участника бизнес-процесса в конечный результат деятельности компании. Этот вклад можно оценить путем контроля/мониторинга определенных показателей эффективности: </a:t>
            </a:r>
            <a:r>
              <a:rPr lang="en-US" sz="1200" b="0" i="0" u="none" strike="noStrike" kern="1200" baseline="0" dirty="0" smtClean="0">
                <a:solidFill>
                  <a:schemeClr val="tx1"/>
                </a:solidFill>
                <a:effectLst/>
                <a:latin typeface="+mn-lt"/>
                <a:ea typeface="+mn-ea"/>
                <a:cs typeface="+mn-cs"/>
              </a:rPr>
              <a:t>KPI/</a:t>
            </a:r>
            <a:r>
              <a:rPr lang="ru-RU" sz="1200" b="0" i="0" u="none" strike="noStrike" kern="1200" baseline="0" dirty="0" smtClean="0">
                <a:solidFill>
                  <a:schemeClr val="tx1"/>
                </a:solidFill>
                <a:effectLst/>
                <a:latin typeface="+mn-lt"/>
                <a:ea typeface="+mn-ea"/>
                <a:cs typeface="+mn-cs"/>
              </a:rPr>
              <a:t>КПЭ.</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ru-RU"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sz="1200" b="0" i="0" u="none" strike="noStrike" kern="1200" baseline="0" dirty="0" smtClean="0">
                <a:solidFill>
                  <a:schemeClr val="tx1"/>
                </a:solidFill>
                <a:effectLst/>
                <a:latin typeface="+mn-lt"/>
                <a:ea typeface="+mn-ea"/>
                <a:cs typeface="+mn-cs"/>
              </a:rPr>
              <a:t>Соответственно, при внедрении процессного подхода в числе ключевых моментов находится моделирование бизнес-процессов. Описание порядка их взаимодействия в общей сети бизнес-процессов организации. </a:t>
            </a:r>
            <a:r>
              <a:rPr lang="en-US" sz="1200" b="0" i="1" u="none" strike="noStrike" kern="1200" baseline="0" dirty="0" smtClean="0">
                <a:solidFill>
                  <a:schemeClr val="tx1"/>
                </a:solidFill>
                <a:effectLst/>
                <a:latin typeface="+mn-lt"/>
                <a:ea typeface="+mn-ea"/>
                <a:cs typeface="+mn-cs"/>
                <a:sym typeface="Wingdings"/>
              </a:rPr>
              <a:t></a:t>
            </a:r>
            <a:endParaRPr lang="ru-RU"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ru-RU" sz="1200" b="0" i="0" u="none" strike="noStrike" kern="1200" baseline="0" dirty="0" smtClean="0">
              <a:solidFill>
                <a:schemeClr val="tx1"/>
              </a:solidFill>
              <a:effectLst/>
              <a:latin typeface="+mn-lt"/>
              <a:ea typeface="+mn-ea"/>
              <a:cs typeface="+mn-cs"/>
            </a:endParaRPr>
          </a:p>
          <a:p>
            <a:pPr>
              <a:buFont typeface="Arial" charset="0"/>
              <a:buNone/>
            </a:pPr>
            <a:endParaRPr lang="ru-RU" baseline="0" dirty="0" smtClean="0"/>
          </a:p>
          <a:p>
            <a:pPr>
              <a:buFont typeface="Arial" charset="0"/>
              <a:buNone/>
            </a:pPr>
            <a:endParaRPr lang="ru-RU" dirty="0"/>
          </a:p>
        </p:txBody>
      </p:sp>
      <p:sp>
        <p:nvSpPr>
          <p:cNvPr id="4" name="Номер слайда 3"/>
          <p:cNvSpPr>
            <a:spLocks noGrp="1"/>
          </p:cNvSpPr>
          <p:nvPr>
            <p:ph type="sldNum" sz="quarter" idx="10"/>
          </p:nvPr>
        </p:nvSpPr>
        <p:spPr/>
        <p:txBody>
          <a:bodyPr/>
          <a:lstStyle/>
          <a:p>
            <a:fld id="{40ECBB6D-3102-4938-A0BE-C73099B6994B}"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rtl="0"/>
            <a:r>
              <a:rPr lang="ru-RU" dirty="0" smtClean="0"/>
              <a:t>Теперь </a:t>
            </a:r>
            <a:r>
              <a:rPr lang="ru-RU" baseline="0" dirty="0" smtClean="0"/>
              <a:t>о том, как мы рассматриваем процесс. Мы рассматриваем его как деятельность по преобразованию входов в выходы, создающая определенную ценность для организации. И у каждого процесса в организации есть (или должен быть) владелец, то есть ответственное лицо.</a:t>
            </a:r>
          </a:p>
          <a:p>
            <a:pPr rtl="0"/>
            <a:endParaRPr lang="ru-RU" baseline="0" dirty="0" smtClean="0"/>
          </a:p>
          <a:p>
            <a:pPr rtl="0"/>
            <a:r>
              <a:rPr lang="ru-RU" baseline="0" dirty="0" smtClean="0"/>
              <a:t>Процесс можно описать по-разному. Можно описать в общих чертах, обозначив основные параметры,  а можно детально, вплоть до его мелких составных частей. Для этого в моделировании при описании процессов существуют разные уровни детализации процессов. Чтобы не изобретать велосипед, предлагаю рассмотреть схему из книги «Процессный подход к управлению», адаптированную под специфику компании «Газпром комплектация» </a:t>
            </a:r>
            <a:r>
              <a:rPr lang="en-US" sz="1200" b="0" i="1" u="none" strike="noStrike" kern="1200" baseline="0" dirty="0" smtClean="0">
                <a:solidFill>
                  <a:schemeClr val="tx1"/>
                </a:solidFill>
                <a:effectLst/>
                <a:latin typeface="+mn-lt"/>
                <a:ea typeface="+mn-ea"/>
                <a:cs typeface="+mn-cs"/>
                <a:sym typeface="Wingdings"/>
              </a:rPr>
              <a:t></a:t>
            </a:r>
            <a:r>
              <a:rPr lang="ru-RU" baseline="0" dirty="0" smtClean="0"/>
              <a:t> </a:t>
            </a:r>
          </a:p>
          <a:p>
            <a:pPr rtl="0"/>
            <a:endParaRPr lang="ru-RU" baseline="0" dirty="0" smtClean="0"/>
          </a:p>
          <a:p>
            <a:pPr rtl="0"/>
            <a:endParaRPr lang="ru-RU" b="0" dirty="0"/>
          </a:p>
        </p:txBody>
      </p:sp>
      <p:sp>
        <p:nvSpPr>
          <p:cNvPr id="4" name="Номер слайда 3"/>
          <p:cNvSpPr>
            <a:spLocks noGrp="1"/>
          </p:cNvSpPr>
          <p:nvPr>
            <p:ph type="sldNum" sz="quarter" idx="10"/>
          </p:nvPr>
        </p:nvSpPr>
        <p:spPr/>
        <p:txBody>
          <a:bodyPr/>
          <a:lstStyle/>
          <a:p>
            <a:fld id="{40ECBB6D-3102-4938-A0BE-C73099B6994B}"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Font typeface="Arial" charset="0"/>
              <a:buNone/>
            </a:pPr>
            <a:r>
              <a:rPr lang="ru-RU" dirty="0" smtClean="0"/>
              <a:t>Мы выделили три уровня детализации процессов.</a:t>
            </a:r>
          </a:p>
          <a:p>
            <a:pPr>
              <a:buFont typeface="Arial" charset="0"/>
              <a:buNone/>
            </a:pPr>
            <a:endParaRPr lang="ru-RU" dirty="0" smtClean="0"/>
          </a:p>
          <a:p>
            <a:pPr>
              <a:buFont typeface="Arial" charset="0"/>
              <a:buNone/>
            </a:pPr>
            <a:r>
              <a:rPr lang="ru-RU" dirty="0" smtClean="0"/>
              <a:t>Первый</a:t>
            </a:r>
            <a:r>
              <a:rPr lang="ru-RU" baseline="0" dirty="0" smtClean="0"/>
              <a:t> уровень процессов – уровень предприятия. Это те основные процессы, которые добавляют ценность организации, уровень бизнес-единиц. Обычно на этом уровне выделяют от 3 до 7 процессов. У нас получилось 10: например, управление информационными технологиями или юридическое сопровождение и </a:t>
            </a:r>
            <a:r>
              <a:rPr lang="ru-RU" baseline="0" dirty="0" err="1" smtClean="0"/>
              <a:t>тд</a:t>
            </a:r>
            <a:r>
              <a:rPr lang="ru-RU" baseline="0" dirty="0" smtClean="0"/>
              <a:t>.</a:t>
            </a:r>
          </a:p>
          <a:p>
            <a:pPr>
              <a:buFont typeface="Arial" charset="0"/>
              <a:buNone/>
            </a:pPr>
            <a:endParaRPr lang="ru-RU" baseline="0" dirty="0" smtClean="0"/>
          </a:p>
          <a:p>
            <a:pPr>
              <a:buFont typeface="Arial" charset="0"/>
              <a:buNone/>
            </a:pPr>
            <a:r>
              <a:rPr lang="ru-RU" baseline="0" dirty="0" smtClean="0"/>
              <a:t>Второй уровень детализации – это уровень управлений. Здесь процессов уже гораздо больше, у нас получилось 65. Управление информационными технологиями декомпозируется на: разработку и внедрение ИС, обеспечение эксплуатации инфраструктуры ИС, сопровождение пользователей ИС, методологическое обеспечение процессов и </a:t>
            </a:r>
            <a:r>
              <a:rPr lang="ru-RU" baseline="0" dirty="0" err="1" smtClean="0"/>
              <a:t>тд</a:t>
            </a:r>
            <a:r>
              <a:rPr lang="ru-RU" baseline="0" dirty="0" smtClean="0"/>
              <a:t>.</a:t>
            </a:r>
          </a:p>
          <a:p>
            <a:pPr>
              <a:buFont typeface="Arial" charset="0"/>
              <a:buNone/>
            </a:pPr>
            <a:endParaRPr lang="ru-RU" baseline="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baseline="0" dirty="0" smtClean="0"/>
              <a:t>И третий уровень детализации – уровень описания деятельности отделов. М</a:t>
            </a:r>
            <a:r>
              <a:rPr lang="ru-RU" dirty="0" smtClean="0"/>
              <a:t>ы</a:t>
            </a:r>
            <a:r>
              <a:rPr lang="ru-RU" baseline="0" dirty="0" smtClean="0"/>
              <a:t> остановились на описании процессов до третьего уровня, т.к. </a:t>
            </a:r>
            <a:r>
              <a:rPr lang="ru-RU" b="1" baseline="0" dirty="0" smtClean="0"/>
              <a:t>с каждым новым уровнем количество объектов моделей растет в геометрической прогрессии</a:t>
            </a:r>
            <a:r>
              <a:rPr lang="ru-RU" baseline="0" dirty="0" smtClean="0"/>
              <a:t>. </a:t>
            </a:r>
            <a:endParaRPr lang="ru-RU" dirty="0" smtClean="0"/>
          </a:p>
          <a:p>
            <a:pPr>
              <a:buFont typeface="Arial" charset="0"/>
              <a:buNone/>
            </a:pPr>
            <a:endParaRPr lang="ru-RU"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dirty="0" smtClean="0"/>
              <a:t>Есть еще четвертый уровень, он описывает функции, выполняемые сотрудниками на местах,</a:t>
            </a:r>
            <a:r>
              <a:rPr lang="ru-RU" baseline="0" dirty="0" smtClean="0"/>
              <a:t> 5-й – уровень операций </a:t>
            </a:r>
            <a:r>
              <a:rPr lang="en-US" sz="1200" b="0" i="1" u="none" strike="noStrike" kern="1200" baseline="0" dirty="0" smtClean="0">
                <a:solidFill>
                  <a:schemeClr val="tx1"/>
                </a:solidFill>
                <a:effectLst/>
                <a:latin typeface="+mn-lt"/>
                <a:ea typeface="+mn-ea"/>
                <a:cs typeface="+mn-cs"/>
                <a:sym typeface="Wingdings"/>
              </a:rPr>
              <a:t></a:t>
            </a:r>
            <a:endParaRPr lang="ru-RU" i="1" dirty="0" smtClean="0"/>
          </a:p>
        </p:txBody>
      </p:sp>
      <p:sp>
        <p:nvSpPr>
          <p:cNvPr id="4" name="Номер слайда 3"/>
          <p:cNvSpPr>
            <a:spLocks noGrp="1"/>
          </p:cNvSpPr>
          <p:nvPr>
            <p:ph type="sldNum" sz="quarter" idx="10"/>
          </p:nvPr>
        </p:nvSpPr>
        <p:spPr/>
        <p:txBody>
          <a:bodyPr/>
          <a:lstStyle/>
          <a:p>
            <a:fld id="{40ECBB6D-3102-4938-A0BE-C73099B6994B}"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ru-RU" dirty="0" smtClean="0">
                <a:solidFill>
                  <a:schemeClr val="tx1">
                    <a:lumMod val="95000"/>
                    <a:lumOff val="5000"/>
                  </a:schemeClr>
                </a:solidFill>
              </a:rPr>
              <a:t>Еще один важный момент. В компании существует организационная структура,</a:t>
            </a:r>
            <a:r>
              <a:rPr lang="ru-RU" baseline="0" dirty="0" smtClean="0">
                <a:solidFill>
                  <a:schemeClr val="tx1">
                    <a:lumMod val="95000"/>
                    <a:lumOff val="5000"/>
                  </a:schemeClr>
                </a:solidFill>
              </a:rPr>
              <a:t> и</a:t>
            </a:r>
            <a:r>
              <a:rPr lang="ru-RU" dirty="0" smtClean="0">
                <a:solidFill>
                  <a:schemeClr val="tx1">
                    <a:lumMod val="95000"/>
                    <a:lumOff val="5000"/>
                  </a:schemeClr>
                </a:solidFill>
              </a:rPr>
              <a:t> </a:t>
            </a:r>
            <a:r>
              <a:rPr lang="ru-RU" dirty="0" smtClean="0">
                <a:solidFill>
                  <a:schemeClr val="tx1"/>
                </a:solidFill>
              </a:rPr>
              <a:t>с</a:t>
            </a:r>
            <a:r>
              <a:rPr lang="ru-RU" dirty="0" smtClean="0"/>
              <a:t>лои бизнес-процессов</a:t>
            </a:r>
            <a:r>
              <a:rPr lang="ru-RU" baseline="0" dirty="0" smtClean="0"/>
              <a:t> не тождественны слоям </a:t>
            </a:r>
            <a:r>
              <a:rPr lang="ru-RU" baseline="0" dirty="0" err="1" smtClean="0"/>
              <a:t>оргструктуры</a:t>
            </a:r>
            <a:r>
              <a:rPr lang="ru-RU" baseline="0" dirty="0" smtClean="0"/>
              <a:t>! Проще говоря, это не одно и то же в разном виде. </a:t>
            </a:r>
            <a:r>
              <a:rPr lang="ru-RU" dirty="0" smtClean="0">
                <a:solidFill>
                  <a:schemeClr val="tx1">
                    <a:lumMod val="95000"/>
                    <a:lumOff val="5000"/>
                  </a:schemeClr>
                </a:solidFill>
              </a:rPr>
              <a:t>Процесс – это</a:t>
            </a:r>
            <a:r>
              <a:rPr lang="ru-RU" baseline="0" dirty="0" smtClean="0">
                <a:solidFill>
                  <a:schemeClr val="tx1">
                    <a:lumMod val="95000"/>
                    <a:lumOff val="5000"/>
                  </a:schemeClr>
                </a:solidFill>
              </a:rPr>
              <a:t> не просто поток работ, проходящих в определенной последовательности. </a:t>
            </a:r>
            <a:r>
              <a:rPr lang="en-US" baseline="0" dirty="0" smtClean="0">
                <a:solidFill>
                  <a:schemeClr val="tx1">
                    <a:lumMod val="95000"/>
                    <a:lumOff val="5000"/>
                  </a:schemeClr>
                </a:solidFill>
              </a:rPr>
              <a:t>П</a:t>
            </a:r>
            <a:r>
              <a:rPr lang="ru-RU" baseline="0" dirty="0" err="1" smtClean="0">
                <a:solidFill>
                  <a:schemeClr val="tx1">
                    <a:lumMod val="95000"/>
                    <a:lumOff val="5000"/>
                  </a:schemeClr>
                </a:solidFill>
              </a:rPr>
              <a:t>оток</a:t>
            </a:r>
            <a:r>
              <a:rPr lang="ru-RU" baseline="0" dirty="0" smtClean="0">
                <a:solidFill>
                  <a:schemeClr val="tx1">
                    <a:lumMod val="95000"/>
                    <a:lumOff val="5000"/>
                  </a:schemeClr>
                </a:solidFill>
              </a:rPr>
              <a:t> работ для достижения цели может проходить в разных направлениях в рамках разных функциональных единиц. О</a:t>
            </a:r>
            <a:r>
              <a:rPr lang="ru-RU" dirty="0" smtClean="0">
                <a:solidFill>
                  <a:schemeClr val="tx1">
                    <a:lumMod val="95000"/>
                    <a:lumOff val="5000"/>
                  </a:schemeClr>
                </a:solidFill>
              </a:rPr>
              <a:t>рганизационная структура</a:t>
            </a:r>
            <a:r>
              <a:rPr lang="ru-RU" baseline="0" dirty="0" smtClean="0">
                <a:solidFill>
                  <a:schemeClr val="tx1">
                    <a:lumMod val="95000"/>
                    <a:lumOff val="5000"/>
                  </a:schemeClr>
                </a:solidFill>
              </a:rPr>
              <a:t> </a:t>
            </a:r>
            <a:r>
              <a:rPr lang="ru-RU" dirty="0" smtClean="0">
                <a:solidFill>
                  <a:schemeClr val="tx1">
                    <a:lumMod val="95000"/>
                    <a:lumOff val="5000"/>
                  </a:schemeClr>
                </a:solidFill>
              </a:rPr>
              <a:t>не может отражать всей сложности протекающих в компании процессов. </a:t>
            </a:r>
            <a:r>
              <a:rPr lang="ru-RU" baseline="0" dirty="0" smtClean="0">
                <a:solidFill>
                  <a:schemeClr val="tx1">
                    <a:lumMod val="95000"/>
                    <a:lumOff val="5000"/>
                  </a:schemeClr>
                </a:solidFill>
              </a:rPr>
              <a:t>Для того, чтобы выявить все скрытые взаимодействия, и проводится моделирование. </a:t>
            </a:r>
            <a:r>
              <a:rPr lang="en-US" sz="1200" b="0" i="1" u="none" strike="noStrike" kern="1200" baseline="0" dirty="0" smtClean="0">
                <a:solidFill>
                  <a:schemeClr val="tx1"/>
                </a:solidFill>
                <a:effectLst/>
                <a:latin typeface="+mn-lt"/>
                <a:ea typeface="+mn-ea"/>
                <a:cs typeface="+mn-cs"/>
                <a:sym typeface="Wingdings"/>
              </a:rPr>
              <a:t></a:t>
            </a:r>
            <a:endParaRPr lang="ru-RU" dirty="0" smtClean="0">
              <a:solidFill>
                <a:schemeClr val="tx1">
                  <a:lumMod val="95000"/>
                  <a:lumOff val="5000"/>
                </a:schemeClr>
              </a:solidFill>
            </a:endParaRPr>
          </a:p>
          <a:p>
            <a:pPr>
              <a:buFont typeface="Arial" charset="0"/>
              <a:buNone/>
            </a:pPr>
            <a:endParaRPr lang="ru-RU" dirty="0" smtClean="0"/>
          </a:p>
          <a:p>
            <a:pPr>
              <a:buFont typeface="Arial" charset="0"/>
              <a:buNone/>
            </a:pPr>
            <a:endParaRPr lang="ru-RU" dirty="0" smtClean="0"/>
          </a:p>
        </p:txBody>
      </p:sp>
      <p:sp>
        <p:nvSpPr>
          <p:cNvPr id="4" name="Номер слайда 3"/>
          <p:cNvSpPr>
            <a:spLocks noGrp="1"/>
          </p:cNvSpPr>
          <p:nvPr>
            <p:ph type="sldNum" sz="quarter" idx="10"/>
          </p:nvPr>
        </p:nvSpPr>
        <p:spPr/>
        <p:txBody>
          <a:bodyPr/>
          <a:lstStyle/>
          <a:p>
            <a:fld id="{40ECBB6D-3102-4938-A0BE-C73099B6994B}"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Click to edit Master title style</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Click to edit Master subtitle style</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4" name="Дата 3"/>
          <p:cNvSpPr>
            <a:spLocks noGrp="1"/>
          </p:cNvSpPr>
          <p:nvPr>
            <p:ph type="dt" sz="half" idx="10"/>
          </p:nvPr>
        </p:nvSpPr>
        <p:spPr>
          <a:xfrm>
            <a:off x="1691680" y="6356350"/>
            <a:ext cx="1152128" cy="365125"/>
          </a:xfrm>
          <a:prstGeom prst="rect">
            <a:avLst/>
          </a:prstGeom>
        </p:spPr>
        <p:txBody>
          <a:bodyPr/>
          <a:lstStyle/>
          <a:p>
            <a:endParaRPr lang="ru-RU"/>
          </a:p>
        </p:txBody>
      </p:sp>
      <p:sp>
        <p:nvSpPr>
          <p:cNvPr id="5" name="Нижний колонтитул 4"/>
          <p:cNvSpPr>
            <a:spLocks noGrp="1"/>
          </p:cNvSpPr>
          <p:nvPr>
            <p:ph type="ftr" sz="quarter" idx="11"/>
          </p:nvPr>
        </p:nvSpPr>
        <p:spPr>
          <a:xfrm>
            <a:off x="1187624" y="6420810"/>
            <a:ext cx="6408712" cy="365125"/>
          </a:xfrm>
          <a:prstGeom prst="rect">
            <a:avLst/>
          </a:prstGeom>
        </p:spPr>
        <p:txBody>
          <a:bodyPr/>
          <a:lstStyle/>
          <a:p>
            <a:r>
              <a:rPr lang="ru-RU"/>
              <a:t>Андрей Майоров (</a:t>
            </a:r>
            <a:r>
              <a:rPr lang="en-US"/>
              <a:t>xor@byte-force.com, twitter.com/xorets)</a:t>
            </a:r>
            <a:endParaRPr lang="ru-RU"/>
          </a:p>
        </p:txBody>
      </p:sp>
      <p:sp>
        <p:nvSpPr>
          <p:cNvPr id="6" name="Номер слайда 5"/>
          <p:cNvSpPr>
            <a:spLocks noGrp="1"/>
          </p:cNvSpPr>
          <p:nvPr>
            <p:ph type="sldNum" sz="quarter" idx="12"/>
          </p:nvPr>
        </p:nvSpPr>
        <p:spPr>
          <a:xfrm>
            <a:off x="7812360" y="6438726"/>
            <a:ext cx="899120" cy="365125"/>
          </a:xfrm>
          <a:prstGeom prst="rect">
            <a:avLst/>
          </a:prstGeom>
        </p:spPr>
        <p:txBody>
          <a:bodyPr/>
          <a:lstStyle/>
          <a:p>
            <a:fld id="{82464181-07E1-4CA6-BDAF-86CD0CF8B73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Click to edit Master title style</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4" name="Дата 3"/>
          <p:cNvSpPr>
            <a:spLocks noGrp="1"/>
          </p:cNvSpPr>
          <p:nvPr>
            <p:ph type="dt" sz="half" idx="10"/>
          </p:nvPr>
        </p:nvSpPr>
        <p:spPr>
          <a:xfrm>
            <a:off x="1691680" y="6356350"/>
            <a:ext cx="1152128" cy="365125"/>
          </a:xfrm>
          <a:prstGeom prst="rect">
            <a:avLst/>
          </a:prstGeom>
        </p:spPr>
        <p:txBody>
          <a:bodyPr/>
          <a:lstStyle/>
          <a:p>
            <a:endParaRPr lang="ru-RU"/>
          </a:p>
        </p:txBody>
      </p:sp>
      <p:sp>
        <p:nvSpPr>
          <p:cNvPr id="5" name="Нижний колонтитул 4"/>
          <p:cNvSpPr>
            <a:spLocks noGrp="1"/>
          </p:cNvSpPr>
          <p:nvPr>
            <p:ph type="ftr" sz="quarter" idx="11"/>
          </p:nvPr>
        </p:nvSpPr>
        <p:spPr>
          <a:xfrm>
            <a:off x="1187624" y="6420810"/>
            <a:ext cx="6408712" cy="365125"/>
          </a:xfrm>
          <a:prstGeom prst="rect">
            <a:avLst/>
          </a:prstGeom>
        </p:spPr>
        <p:txBody>
          <a:bodyPr/>
          <a:lstStyle/>
          <a:p>
            <a:r>
              <a:rPr lang="ru-RU"/>
              <a:t>Андрей Майоров (</a:t>
            </a:r>
            <a:r>
              <a:rPr lang="en-US"/>
              <a:t>xor@byte-force.com, twitter.com/xorets)</a:t>
            </a:r>
            <a:endParaRPr lang="ru-RU"/>
          </a:p>
        </p:txBody>
      </p:sp>
      <p:sp>
        <p:nvSpPr>
          <p:cNvPr id="6" name="Номер слайда 5"/>
          <p:cNvSpPr>
            <a:spLocks noGrp="1"/>
          </p:cNvSpPr>
          <p:nvPr>
            <p:ph type="sldNum" sz="quarter" idx="12"/>
          </p:nvPr>
        </p:nvSpPr>
        <p:spPr>
          <a:xfrm>
            <a:off x="7812360" y="6438726"/>
            <a:ext cx="899120" cy="365125"/>
          </a:xfrm>
          <a:prstGeom prst="rect">
            <a:avLst/>
          </a:prstGeom>
        </p:spPr>
        <p:txBody>
          <a:bodyPr/>
          <a:lstStyle/>
          <a:p>
            <a:fld id="{82464181-07E1-4CA6-BDAF-86CD0CF8B73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ctr">
              <a:defRPr/>
            </a:lvl1pPr>
          </a:lstStyle>
          <a:p>
            <a:r>
              <a:rPr lang="ru-RU" smtClean="0"/>
              <a:t>Click to edit Master title style</a:t>
            </a:r>
            <a:endParaRPr lang="ru-RU" dirty="0"/>
          </a:p>
        </p:txBody>
      </p:sp>
      <p:sp>
        <p:nvSpPr>
          <p:cNvPr id="3" name="Содержимое 2"/>
          <p:cNvSpPr>
            <a:spLocks noGrp="1"/>
          </p:cNvSpPr>
          <p:nvPr>
            <p:ph idx="1"/>
          </p:nvPr>
        </p:nvSpPr>
        <p:spPr/>
        <p:txBody>
          <a:bodyPr/>
          <a:lstStyle>
            <a:lvl1pPr>
              <a:buFontTx/>
              <a:buNone/>
              <a:defRPr/>
            </a:lvl1pPr>
            <a:lvl2pPr>
              <a:buFont typeface="Arial" pitchFamily="34" charset="0"/>
              <a:buChar char="•"/>
              <a:defRPr/>
            </a:lvl2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Click to edit Master title style</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Click to edit Master title style</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5" name="Дата 4"/>
          <p:cNvSpPr>
            <a:spLocks noGrp="1"/>
          </p:cNvSpPr>
          <p:nvPr>
            <p:ph type="dt" sz="half" idx="10"/>
          </p:nvPr>
        </p:nvSpPr>
        <p:spPr>
          <a:xfrm>
            <a:off x="1691680" y="6356350"/>
            <a:ext cx="1152128" cy="365125"/>
          </a:xfrm>
          <a:prstGeom prst="rect">
            <a:avLst/>
          </a:prstGeom>
        </p:spPr>
        <p:txBody>
          <a:bodyPr/>
          <a:lstStyle/>
          <a:p>
            <a:endParaRPr lang="ru-RU"/>
          </a:p>
        </p:txBody>
      </p:sp>
      <p:sp>
        <p:nvSpPr>
          <p:cNvPr id="6" name="Нижний колонтитул 5"/>
          <p:cNvSpPr>
            <a:spLocks noGrp="1"/>
          </p:cNvSpPr>
          <p:nvPr>
            <p:ph type="ftr" sz="quarter" idx="11"/>
          </p:nvPr>
        </p:nvSpPr>
        <p:spPr>
          <a:xfrm>
            <a:off x="1187624" y="6420810"/>
            <a:ext cx="6408712" cy="365125"/>
          </a:xfrm>
          <a:prstGeom prst="rect">
            <a:avLst/>
          </a:prstGeom>
        </p:spPr>
        <p:txBody>
          <a:bodyPr/>
          <a:lstStyle/>
          <a:p>
            <a:r>
              <a:rPr lang="ru-RU"/>
              <a:t>Андрей Майоров (</a:t>
            </a:r>
            <a:r>
              <a:rPr lang="en-US"/>
              <a:t>xor@byte-force.com, twitter.com/xorets)</a:t>
            </a:r>
            <a:endParaRPr lang="ru-RU"/>
          </a:p>
        </p:txBody>
      </p:sp>
      <p:sp>
        <p:nvSpPr>
          <p:cNvPr id="7" name="Номер слайда 6"/>
          <p:cNvSpPr>
            <a:spLocks noGrp="1"/>
          </p:cNvSpPr>
          <p:nvPr>
            <p:ph type="sldNum" sz="quarter" idx="12"/>
          </p:nvPr>
        </p:nvSpPr>
        <p:spPr>
          <a:xfrm>
            <a:off x="7812360" y="6438726"/>
            <a:ext cx="899120" cy="365125"/>
          </a:xfrm>
          <a:prstGeom prst="rect">
            <a:avLst/>
          </a:prstGeom>
        </p:spPr>
        <p:txBody>
          <a:bodyPr/>
          <a:lstStyle/>
          <a:p>
            <a:fld id="{82464181-07E1-4CA6-BDAF-86CD0CF8B73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Click to edit Master title style</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Click to edit Master text styles</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Click to edit Master text styles</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7" name="Дата 6"/>
          <p:cNvSpPr>
            <a:spLocks noGrp="1"/>
          </p:cNvSpPr>
          <p:nvPr>
            <p:ph type="dt" sz="half" idx="10"/>
          </p:nvPr>
        </p:nvSpPr>
        <p:spPr>
          <a:xfrm>
            <a:off x="1691680" y="6356350"/>
            <a:ext cx="1152128" cy="365125"/>
          </a:xfrm>
          <a:prstGeom prst="rect">
            <a:avLst/>
          </a:prstGeom>
        </p:spPr>
        <p:txBody>
          <a:bodyPr/>
          <a:lstStyle/>
          <a:p>
            <a:endParaRPr lang="ru-RU"/>
          </a:p>
        </p:txBody>
      </p:sp>
      <p:sp>
        <p:nvSpPr>
          <p:cNvPr id="8" name="Нижний колонтитул 7"/>
          <p:cNvSpPr>
            <a:spLocks noGrp="1"/>
          </p:cNvSpPr>
          <p:nvPr>
            <p:ph type="ftr" sz="quarter" idx="11"/>
          </p:nvPr>
        </p:nvSpPr>
        <p:spPr>
          <a:xfrm>
            <a:off x="1187624" y="6420810"/>
            <a:ext cx="6408712" cy="365125"/>
          </a:xfrm>
          <a:prstGeom prst="rect">
            <a:avLst/>
          </a:prstGeom>
        </p:spPr>
        <p:txBody>
          <a:bodyPr/>
          <a:lstStyle/>
          <a:p>
            <a:r>
              <a:rPr lang="ru-RU"/>
              <a:t>Андрей Майоров (</a:t>
            </a:r>
            <a:r>
              <a:rPr lang="en-US"/>
              <a:t>xor@byte-force.com, twitter.com/xorets)</a:t>
            </a:r>
            <a:endParaRPr lang="ru-RU"/>
          </a:p>
        </p:txBody>
      </p:sp>
      <p:sp>
        <p:nvSpPr>
          <p:cNvPr id="9" name="Номер слайда 8"/>
          <p:cNvSpPr>
            <a:spLocks noGrp="1"/>
          </p:cNvSpPr>
          <p:nvPr>
            <p:ph type="sldNum" sz="quarter" idx="12"/>
          </p:nvPr>
        </p:nvSpPr>
        <p:spPr>
          <a:xfrm>
            <a:off x="7812360" y="6438726"/>
            <a:ext cx="899120" cy="365125"/>
          </a:xfrm>
          <a:prstGeom prst="rect">
            <a:avLst/>
          </a:prstGeom>
        </p:spPr>
        <p:txBody>
          <a:bodyPr/>
          <a:lstStyle/>
          <a:p>
            <a:fld id="{82464181-07E1-4CA6-BDAF-86CD0CF8B73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Click to edit Master title style</a:t>
            </a:r>
            <a:endParaRPr lang="ru-RU"/>
          </a:p>
        </p:txBody>
      </p:sp>
      <p:sp>
        <p:nvSpPr>
          <p:cNvPr id="3" name="Дата 2"/>
          <p:cNvSpPr>
            <a:spLocks noGrp="1"/>
          </p:cNvSpPr>
          <p:nvPr>
            <p:ph type="dt" sz="half" idx="10"/>
          </p:nvPr>
        </p:nvSpPr>
        <p:spPr>
          <a:xfrm>
            <a:off x="1691680" y="6356350"/>
            <a:ext cx="1152128" cy="365125"/>
          </a:xfrm>
          <a:prstGeom prst="rect">
            <a:avLst/>
          </a:prstGeom>
        </p:spPr>
        <p:txBody>
          <a:bodyPr/>
          <a:lstStyle/>
          <a:p>
            <a:endParaRPr lang="ru-RU"/>
          </a:p>
        </p:txBody>
      </p:sp>
      <p:sp>
        <p:nvSpPr>
          <p:cNvPr id="4" name="Нижний колонтитул 3"/>
          <p:cNvSpPr>
            <a:spLocks noGrp="1"/>
          </p:cNvSpPr>
          <p:nvPr>
            <p:ph type="ftr" sz="quarter" idx="11"/>
          </p:nvPr>
        </p:nvSpPr>
        <p:spPr>
          <a:xfrm>
            <a:off x="1187624" y="6420810"/>
            <a:ext cx="6408712" cy="365125"/>
          </a:xfrm>
          <a:prstGeom prst="rect">
            <a:avLst/>
          </a:prstGeom>
        </p:spPr>
        <p:txBody>
          <a:bodyPr/>
          <a:lstStyle/>
          <a:p>
            <a:r>
              <a:rPr lang="ru-RU"/>
              <a:t>Андрей Майоров (</a:t>
            </a:r>
            <a:r>
              <a:rPr lang="en-US"/>
              <a:t>xor@byte-force.com, twitter.com/xorets)</a:t>
            </a:r>
            <a:endParaRPr lang="ru-RU"/>
          </a:p>
        </p:txBody>
      </p:sp>
      <p:sp>
        <p:nvSpPr>
          <p:cNvPr id="5" name="Номер слайда 4"/>
          <p:cNvSpPr>
            <a:spLocks noGrp="1"/>
          </p:cNvSpPr>
          <p:nvPr>
            <p:ph type="sldNum" sz="quarter" idx="12"/>
          </p:nvPr>
        </p:nvSpPr>
        <p:spPr>
          <a:xfrm>
            <a:off x="7812360" y="6438726"/>
            <a:ext cx="899120" cy="365125"/>
          </a:xfrm>
          <a:prstGeom prst="rect">
            <a:avLst/>
          </a:prstGeom>
        </p:spPr>
        <p:txBody>
          <a:bodyPr/>
          <a:lstStyle/>
          <a:p>
            <a:fld id="{82464181-07E1-4CA6-BDAF-86CD0CF8B73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1691680" y="6356350"/>
            <a:ext cx="1152128" cy="365125"/>
          </a:xfrm>
          <a:prstGeom prst="rect">
            <a:avLst/>
          </a:prstGeom>
        </p:spPr>
        <p:txBody>
          <a:bodyPr/>
          <a:lstStyle/>
          <a:p>
            <a:endParaRPr lang="ru-RU"/>
          </a:p>
        </p:txBody>
      </p:sp>
      <p:sp>
        <p:nvSpPr>
          <p:cNvPr id="3" name="Нижний колонтитул 2"/>
          <p:cNvSpPr>
            <a:spLocks noGrp="1"/>
          </p:cNvSpPr>
          <p:nvPr>
            <p:ph type="ftr" sz="quarter" idx="11"/>
          </p:nvPr>
        </p:nvSpPr>
        <p:spPr>
          <a:xfrm>
            <a:off x="1187624" y="6420810"/>
            <a:ext cx="6408712" cy="365125"/>
          </a:xfrm>
          <a:prstGeom prst="rect">
            <a:avLst/>
          </a:prstGeom>
        </p:spPr>
        <p:txBody>
          <a:bodyPr/>
          <a:lstStyle/>
          <a:p>
            <a:r>
              <a:rPr lang="ru-RU"/>
              <a:t>Андрей Майоров (</a:t>
            </a:r>
            <a:r>
              <a:rPr lang="en-US"/>
              <a:t>xor@byte-force.com, twitter.com/xorets)</a:t>
            </a:r>
            <a:endParaRPr lang="ru-RU"/>
          </a:p>
        </p:txBody>
      </p:sp>
      <p:sp>
        <p:nvSpPr>
          <p:cNvPr id="4" name="Номер слайда 3"/>
          <p:cNvSpPr>
            <a:spLocks noGrp="1"/>
          </p:cNvSpPr>
          <p:nvPr>
            <p:ph type="sldNum" sz="quarter" idx="12"/>
          </p:nvPr>
        </p:nvSpPr>
        <p:spPr>
          <a:xfrm>
            <a:off x="7812360" y="6438726"/>
            <a:ext cx="899120" cy="365125"/>
          </a:xfrm>
          <a:prstGeom prst="rect">
            <a:avLst/>
          </a:prstGeom>
        </p:spPr>
        <p:txBody>
          <a:bodyPr/>
          <a:lstStyle/>
          <a:p>
            <a:fld id="{82464181-07E1-4CA6-BDAF-86CD0CF8B73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Click to edit Master title style</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Click to edit Master text styles</a:t>
            </a:r>
          </a:p>
        </p:txBody>
      </p:sp>
      <p:sp>
        <p:nvSpPr>
          <p:cNvPr id="5" name="Дата 4"/>
          <p:cNvSpPr>
            <a:spLocks noGrp="1"/>
          </p:cNvSpPr>
          <p:nvPr>
            <p:ph type="dt" sz="half" idx="10"/>
          </p:nvPr>
        </p:nvSpPr>
        <p:spPr>
          <a:xfrm>
            <a:off x="1691680" y="6356350"/>
            <a:ext cx="1152128" cy="365125"/>
          </a:xfrm>
          <a:prstGeom prst="rect">
            <a:avLst/>
          </a:prstGeom>
        </p:spPr>
        <p:txBody>
          <a:bodyPr/>
          <a:lstStyle/>
          <a:p>
            <a:endParaRPr lang="ru-RU"/>
          </a:p>
        </p:txBody>
      </p:sp>
      <p:sp>
        <p:nvSpPr>
          <p:cNvPr id="6" name="Нижний колонтитул 5"/>
          <p:cNvSpPr>
            <a:spLocks noGrp="1"/>
          </p:cNvSpPr>
          <p:nvPr>
            <p:ph type="ftr" sz="quarter" idx="11"/>
          </p:nvPr>
        </p:nvSpPr>
        <p:spPr>
          <a:xfrm>
            <a:off x="1187624" y="6420810"/>
            <a:ext cx="6408712" cy="365125"/>
          </a:xfrm>
          <a:prstGeom prst="rect">
            <a:avLst/>
          </a:prstGeom>
        </p:spPr>
        <p:txBody>
          <a:bodyPr/>
          <a:lstStyle/>
          <a:p>
            <a:r>
              <a:rPr lang="ru-RU"/>
              <a:t>Андрей Майоров (</a:t>
            </a:r>
            <a:r>
              <a:rPr lang="en-US"/>
              <a:t>xor@byte-force.com, twitter.com/xorets)</a:t>
            </a:r>
            <a:endParaRPr lang="ru-RU"/>
          </a:p>
        </p:txBody>
      </p:sp>
      <p:sp>
        <p:nvSpPr>
          <p:cNvPr id="7" name="Номер слайда 6"/>
          <p:cNvSpPr>
            <a:spLocks noGrp="1"/>
          </p:cNvSpPr>
          <p:nvPr>
            <p:ph type="sldNum" sz="quarter" idx="12"/>
          </p:nvPr>
        </p:nvSpPr>
        <p:spPr>
          <a:xfrm>
            <a:off x="7812360" y="6438726"/>
            <a:ext cx="899120" cy="365125"/>
          </a:xfrm>
          <a:prstGeom prst="rect">
            <a:avLst/>
          </a:prstGeom>
        </p:spPr>
        <p:txBody>
          <a:bodyPr/>
          <a:lstStyle/>
          <a:p>
            <a:fld id="{82464181-07E1-4CA6-BDAF-86CD0CF8B73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Click to edit Master title style</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Drag picture to placeholder or click icon to add</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Click to edit Master text styles</a:t>
            </a:r>
          </a:p>
        </p:txBody>
      </p:sp>
      <p:sp>
        <p:nvSpPr>
          <p:cNvPr id="5" name="Дата 4"/>
          <p:cNvSpPr>
            <a:spLocks noGrp="1"/>
          </p:cNvSpPr>
          <p:nvPr>
            <p:ph type="dt" sz="half" idx="10"/>
          </p:nvPr>
        </p:nvSpPr>
        <p:spPr>
          <a:xfrm>
            <a:off x="1691680" y="6356350"/>
            <a:ext cx="1152128" cy="365125"/>
          </a:xfrm>
          <a:prstGeom prst="rect">
            <a:avLst/>
          </a:prstGeom>
        </p:spPr>
        <p:txBody>
          <a:bodyPr/>
          <a:lstStyle/>
          <a:p>
            <a:endParaRPr lang="ru-RU"/>
          </a:p>
        </p:txBody>
      </p:sp>
      <p:sp>
        <p:nvSpPr>
          <p:cNvPr id="6" name="Нижний колонтитул 5"/>
          <p:cNvSpPr>
            <a:spLocks noGrp="1"/>
          </p:cNvSpPr>
          <p:nvPr>
            <p:ph type="ftr" sz="quarter" idx="11"/>
          </p:nvPr>
        </p:nvSpPr>
        <p:spPr>
          <a:xfrm>
            <a:off x="1187624" y="6420810"/>
            <a:ext cx="6408712" cy="365125"/>
          </a:xfrm>
          <a:prstGeom prst="rect">
            <a:avLst/>
          </a:prstGeom>
        </p:spPr>
        <p:txBody>
          <a:bodyPr/>
          <a:lstStyle/>
          <a:p>
            <a:r>
              <a:rPr lang="ru-RU"/>
              <a:t>Андрей Майоров (</a:t>
            </a:r>
            <a:r>
              <a:rPr lang="en-US"/>
              <a:t>xor@byte-force.com, twitter.com/xorets)</a:t>
            </a:r>
            <a:endParaRPr lang="ru-RU"/>
          </a:p>
        </p:txBody>
      </p:sp>
      <p:sp>
        <p:nvSpPr>
          <p:cNvPr id="7" name="Номер слайда 6"/>
          <p:cNvSpPr>
            <a:spLocks noGrp="1"/>
          </p:cNvSpPr>
          <p:nvPr>
            <p:ph type="sldNum" sz="quarter" idx="12"/>
          </p:nvPr>
        </p:nvSpPr>
        <p:spPr>
          <a:xfrm>
            <a:off x="7812360" y="6438726"/>
            <a:ext cx="899120" cy="365125"/>
          </a:xfrm>
          <a:prstGeom prst="rect">
            <a:avLst/>
          </a:prstGeom>
        </p:spPr>
        <p:txBody>
          <a:bodyPr/>
          <a:lstStyle/>
          <a:p>
            <a:fld id="{82464181-07E1-4CA6-BDAF-86CD0CF8B73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pic>
        <p:nvPicPr>
          <p:cNvPr id="7" name="Рисунок 6" descr="add-logo-big.png"/>
          <p:cNvPicPr>
            <a:picLocks noChangeAspect="1"/>
          </p:cNvPicPr>
          <p:nvPr/>
        </p:nvPicPr>
        <p:blipFill>
          <a:blip r:embed="rId13" cstate="print"/>
          <a:srcRect r="70596"/>
          <a:stretch>
            <a:fillRect/>
          </a:stretch>
        </p:blipFill>
        <p:spPr>
          <a:xfrm>
            <a:off x="8776172" y="61216"/>
            <a:ext cx="332332" cy="30242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1.jpe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0.png"/><Relationship Id="rId5"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mailto:xor@byte-force.com" TargetMode="External"/><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emf"/><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emf"/><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7047"/>
            <a:ext cx="7772400" cy="1470025"/>
          </a:xfrm>
        </p:spPr>
        <p:txBody>
          <a:bodyPr>
            <a:normAutofit/>
          </a:bodyPr>
          <a:lstStyle/>
          <a:p>
            <a:r>
              <a:rPr lang="ru-RU" dirty="0" smtClean="0"/>
              <a:t>Аналитика и разработка</a:t>
            </a:r>
            <a:r>
              <a:rPr lang="ru-RU" b="1" dirty="0" smtClean="0"/>
              <a:t/>
            </a:r>
            <a:br>
              <a:rPr lang="ru-RU" b="1" dirty="0" smtClean="0"/>
            </a:br>
            <a:r>
              <a:rPr lang="ru-RU" sz="2700" b="0" dirty="0" smtClean="0"/>
              <a:t>баланс для бизнеса</a:t>
            </a:r>
            <a:endParaRPr lang="ru-RU" sz="2700" b="0" dirty="0"/>
          </a:p>
        </p:txBody>
      </p:sp>
      <p:sp>
        <p:nvSpPr>
          <p:cNvPr id="3" name="Подзаголовок 2"/>
          <p:cNvSpPr>
            <a:spLocks noGrp="1"/>
          </p:cNvSpPr>
          <p:nvPr>
            <p:ph type="subTitle" idx="1"/>
          </p:nvPr>
        </p:nvSpPr>
        <p:spPr>
          <a:xfrm>
            <a:off x="1371600" y="4747592"/>
            <a:ext cx="6400800" cy="1201688"/>
          </a:xfrm>
        </p:spPr>
        <p:txBody>
          <a:bodyPr>
            <a:normAutofit/>
          </a:bodyPr>
          <a:lstStyle/>
          <a:p>
            <a:r>
              <a:rPr lang="ru-RU" dirty="0" err="1" smtClean="0"/>
              <a:t>Борисовский</a:t>
            </a:r>
            <a:r>
              <a:rPr lang="ru-RU" dirty="0" smtClean="0"/>
              <a:t> Дмитрий</a:t>
            </a:r>
            <a:endParaRPr lang="ru-RU" dirty="0"/>
          </a:p>
          <a:p>
            <a:r>
              <a:rPr lang="tr-TR" dirty="0" err="1" smtClean="0"/>
              <a:t>facebook.com</a:t>
            </a:r>
            <a:r>
              <a:rPr lang="tr-TR" dirty="0"/>
              <a:t>/</a:t>
            </a:r>
            <a:r>
              <a:rPr lang="tr-TR" dirty="0" err="1"/>
              <a:t>dmitriy.borisovskiy</a:t>
            </a:r>
            <a:endParaRPr lang="ru-RU" dirty="0"/>
          </a:p>
        </p:txBody>
      </p:sp>
      <p:pic>
        <p:nvPicPr>
          <p:cNvPr id="6" name="Рисунок 5">
            <a:extLst>
              <a:ext uri="{FF2B5EF4-FFF2-40B4-BE49-F238E27FC236}">
                <a16:creationId xmlns:a16="http://schemas.microsoft.com/office/drawing/2014/main" xmlns="" id="{FD7C14F6-0F1B-4F40-8250-DACEBAABB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025" y="476672"/>
            <a:ext cx="2555950" cy="12363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dirty="0" err="1" smtClean="0"/>
              <a:t>Ц</a:t>
            </a:r>
            <a:r>
              <a:rPr lang="ru-RU" dirty="0" err="1" smtClean="0"/>
              <a:t>енность</a:t>
            </a:r>
            <a:r>
              <a:rPr lang="ru-RU" dirty="0" smtClean="0"/>
              <a:t> инициативы</a:t>
            </a:r>
            <a:endParaRPr lang="ru-RU" dirty="0"/>
          </a:p>
        </p:txBody>
      </p:sp>
      <p:pic>
        <p:nvPicPr>
          <p:cNvPr id="9" name="Рисунок 8">
            <a:extLst>
              <a:ext uri="{FF2B5EF4-FFF2-40B4-BE49-F238E27FC236}">
                <a16:creationId xmlns:a16="http://schemas.microsoft.com/office/drawing/2014/main" xmlns="" id="{22142F15-32C0-4816-AD50-969C9C533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sp>
        <p:nvSpPr>
          <p:cNvPr id="2" name="TextBox 1"/>
          <p:cNvSpPr txBox="1"/>
          <p:nvPr/>
        </p:nvSpPr>
        <p:spPr>
          <a:xfrm>
            <a:off x="-787791" y="2219935"/>
            <a:ext cx="184666" cy="369332"/>
          </a:xfrm>
          <a:prstGeom prst="rect">
            <a:avLst/>
          </a:prstGeom>
          <a:noFill/>
        </p:spPr>
        <p:txBody>
          <a:bodyPr wrap="none" rtlCol="0">
            <a:spAutoFit/>
          </a:bodyPr>
          <a:lstStyle/>
          <a:p>
            <a:endParaRPr lang="en-US" dirty="0"/>
          </a:p>
        </p:txBody>
      </p:sp>
      <p:sp>
        <p:nvSpPr>
          <p:cNvPr id="13" name="Rectangle 12"/>
          <p:cNvSpPr/>
          <p:nvPr/>
        </p:nvSpPr>
        <p:spPr>
          <a:xfrm>
            <a:off x="1043608" y="4365104"/>
            <a:ext cx="6984776" cy="360040"/>
          </a:xfrm>
          <a:prstGeom prst="rect">
            <a:avLst/>
          </a:prstGeom>
          <a:solidFill>
            <a:srgbClr val="FFD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rgbClr val="000000"/>
              </a:solidFill>
              <a:latin typeface="Arial"/>
              <a:cs typeface="Arial"/>
            </a:endParaRPr>
          </a:p>
        </p:txBody>
      </p:sp>
      <p:sp>
        <p:nvSpPr>
          <p:cNvPr id="3" name="Rectangle 2"/>
          <p:cNvSpPr/>
          <p:nvPr/>
        </p:nvSpPr>
        <p:spPr>
          <a:xfrm>
            <a:off x="251520" y="4365104"/>
            <a:ext cx="8712968" cy="1323439"/>
          </a:xfrm>
          <a:prstGeom prst="rect">
            <a:avLst/>
          </a:prstGeom>
        </p:spPr>
        <p:txBody>
          <a:bodyPr wrap="square">
            <a:spAutoFit/>
          </a:bodyPr>
          <a:lstStyle/>
          <a:p>
            <a:pPr algn="ctr"/>
            <a:r>
              <a:rPr lang="ru-RU" sz="1600" b="1" dirty="0" smtClean="0">
                <a:latin typeface="Arial"/>
                <a:cs typeface="Arial"/>
              </a:rPr>
              <a:t>Переход </a:t>
            </a:r>
            <a:r>
              <a:rPr lang="ru-RU" sz="1600" b="1" dirty="0">
                <a:latin typeface="Arial"/>
                <a:cs typeface="Arial"/>
              </a:rPr>
              <a:t>от должностных инструкций к бизнес-ролям в К</a:t>
            </a:r>
            <a:r>
              <a:rPr lang="ru-RU" sz="1600" b="1" dirty="0" smtClean="0">
                <a:latin typeface="Arial"/>
                <a:cs typeface="Arial"/>
              </a:rPr>
              <a:t>омпании</a:t>
            </a:r>
            <a:r>
              <a:rPr lang="ru-RU" sz="1600" dirty="0">
                <a:latin typeface="Arial"/>
                <a:cs typeface="Arial"/>
              </a:rPr>
              <a:t/>
            </a:r>
            <a:br>
              <a:rPr lang="ru-RU" sz="1600" dirty="0">
                <a:latin typeface="Arial"/>
                <a:cs typeface="Arial"/>
              </a:rPr>
            </a:br>
            <a:endParaRPr lang="ru-RU" sz="1600" dirty="0">
              <a:latin typeface="Arial"/>
              <a:cs typeface="Arial"/>
            </a:endParaRPr>
          </a:p>
          <a:p>
            <a:r>
              <a:rPr lang="ru-RU" sz="1600" dirty="0">
                <a:latin typeface="Arial"/>
                <a:cs typeface="Arial"/>
              </a:rPr>
              <a:t>П</a:t>
            </a:r>
            <a:r>
              <a:rPr lang="ru-RU" sz="1600" dirty="0" smtClean="0">
                <a:latin typeface="Arial"/>
                <a:cs typeface="Arial"/>
              </a:rPr>
              <a:t>редварительное моделирование необходимо </a:t>
            </a:r>
            <a:r>
              <a:rPr lang="ru-RU" sz="1600" dirty="0">
                <a:latin typeface="Arial"/>
                <a:cs typeface="Arial"/>
              </a:rPr>
              <a:t>для дальнейшей оптимизации </a:t>
            </a:r>
            <a:endParaRPr lang="ru-RU" sz="1600" dirty="0" smtClean="0">
              <a:latin typeface="Arial"/>
              <a:cs typeface="Arial"/>
            </a:endParaRPr>
          </a:p>
          <a:p>
            <a:r>
              <a:rPr lang="ru-RU" sz="1600" dirty="0" smtClean="0">
                <a:latin typeface="Arial"/>
                <a:cs typeface="Arial"/>
              </a:rPr>
              <a:t>деятельности Компании. Оно создает руководству </a:t>
            </a:r>
            <a:r>
              <a:rPr lang="ru-RU" sz="1600" dirty="0">
                <a:latin typeface="Arial"/>
                <a:cs typeface="Arial"/>
              </a:rPr>
              <a:t>инструментарий в рамках процессного </a:t>
            </a:r>
            <a:r>
              <a:rPr lang="ru-RU" sz="1600" dirty="0" smtClean="0">
                <a:latin typeface="Arial"/>
                <a:cs typeface="Arial"/>
              </a:rPr>
              <a:t>подхода  </a:t>
            </a:r>
            <a:endParaRPr lang="en-US" sz="1600" dirty="0">
              <a:latin typeface="Arial"/>
              <a:cs typeface="Arial"/>
            </a:endParaRPr>
          </a:p>
        </p:txBody>
      </p:sp>
      <p:sp>
        <p:nvSpPr>
          <p:cNvPr id="14" name="Rectangle 13"/>
          <p:cNvSpPr/>
          <p:nvPr/>
        </p:nvSpPr>
        <p:spPr>
          <a:xfrm>
            <a:off x="251520" y="2060848"/>
            <a:ext cx="2736304" cy="1728192"/>
          </a:xfrm>
          <a:prstGeom prst="rect">
            <a:avLst/>
          </a:prstGeom>
          <a:solidFill>
            <a:srgbClr val="DCE6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dirty="0" smtClean="0">
                <a:solidFill>
                  <a:schemeClr val="tx1">
                    <a:lumMod val="95000"/>
                    <a:lumOff val="5000"/>
                  </a:schemeClr>
                </a:solidFill>
                <a:latin typeface="Arial"/>
                <a:cs typeface="Arial"/>
              </a:rPr>
              <a:t>Балансирование нагрузки, стремление Компании к идеальному состоянию</a:t>
            </a:r>
            <a:endParaRPr lang="en-US" sz="1400" b="1" dirty="0" smtClean="0">
              <a:solidFill>
                <a:schemeClr val="tx1">
                  <a:lumMod val="95000"/>
                  <a:lumOff val="5000"/>
                </a:schemeClr>
              </a:solidFill>
              <a:latin typeface="Arial"/>
              <a:cs typeface="Arial"/>
            </a:endParaRPr>
          </a:p>
          <a:p>
            <a:pPr algn="ctr"/>
            <a:endParaRPr lang="en-US" sz="1400" dirty="0"/>
          </a:p>
        </p:txBody>
      </p:sp>
      <p:sp>
        <p:nvSpPr>
          <p:cNvPr id="15" name="Rectangle 14"/>
          <p:cNvSpPr/>
          <p:nvPr/>
        </p:nvSpPr>
        <p:spPr>
          <a:xfrm>
            <a:off x="3275856" y="2060848"/>
            <a:ext cx="2736304" cy="1728192"/>
          </a:xfrm>
          <a:prstGeom prst="rect">
            <a:avLst/>
          </a:prstGeom>
          <a:solidFill>
            <a:srgbClr val="DCE6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dirty="0" smtClean="0">
                <a:solidFill>
                  <a:srgbClr val="0D0D0D"/>
                </a:solidFill>
                <a:latin typeface="Arial"/>
                <a:cs typeface="Arial"/>
              </a:rPr>
              <a:t>Оптимизация стоимости каждой конкретной </a:t>
            </a:r>
          </a:p>
          <a:p>
            <a:pPr algn="ctr"/>
            <a:r>
              <a:rPr lang="ru-RU" sz="1400" b="1" dirty="0" smtClean="0">
                <a:solidFill>
                  <a:srgbClr val="0D0D0D"/>
                </a:solidFill>
                <a:latin typeface="Arial"/>
                <a:cs typeface="Arial"/>
              </a:rPr>
              <a:t>услуги</a:t>
            </a:r>
            <a:endParaRPr lang="en-US" sz="1400" b="1" dirty="0">
              <a:solidFill>
                <a:srgbClr val="0D0D0D"/>
              </a:solidFill>
              <a:latin typeface="Arial"/>
              <a:cs typeface="Arial"/>
            </a:endParaRPr>
          </a:p>
        </p:txBody>
      </p:sp>
      <p:sp>
        <p:nvSpPr>
          <p:cNvPr id="16" name="Rectangle 15"/>
          <p:cNvSpPr/>
          <p:nvPr/>
        </p:nvSpPr>
        <p:spPr>
          <a:xfrm>
            <a:off x="6228184" y="2060848"/>
            <a:ext cx="2736304" cy="1728192"/>
          </a:xfrm>
          <a:prstGeom prst="rect">
            <a:avLst/>
          </a:prstGeom>
          <a:solidFill>
            <a:srgbClr val="DCE6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dirty="0">
                <a:solidFill>
                  <a:srgbClr val="0D0D0D"/>
                </a:solidFill>
                <a:latin typeface="Arial"/>
                <a:cs typeface="Arial"/>
              </a:rPr>
              <a:t>Себестоимость процессов сопоставить с их </a:t>
            </a:r>
            <a:r>
              <a:rPr lang="ru-RU" sz="1400" b="1" dirty="0" smtClean="0">
                <a:solidFill>
                  <a:srgbClr val="0D0D0D"/>
                </a:solidFill>
                <a:latin typeface="Arial"/>
                <a:cs typeface="Arial"/>
              </a:rPr>
              <a:t>ценностью</a:t>
            </a:r>
            <a:endParaRPr lang="en-US" sz="1400" b="1" dirty="0">
              <a:solidFill>
                <a:srgbClr val="0D0D0D"/>
              </a:solidFill>
              <a:latin typeface="Arial"/>
              <a:cs typeface="Arial"/>
            </a:endParaRPr>
          </a:p>
        </p:txBody>
      </p:sp>
    </p:spTree>
    <p:extLst>
      <p:ext uri="{BB962C8B-B14F-4D97-AF65-F5344CB8AC3E}">
        <p14:creationId xmlns:p14="http://schemas.microsoft.com/office/powerpoint/2010/main" val="13220186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292080" y="2204864"/>
            <a:ext cx="3240360" cy="1368152"/>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655985" y="2923203"/>
            <a:ext cx="1440160" cy="360040"/>
          </a:xfrm>
          <a:prstGeom prst="rect">
            <a:avLst/>
          </a:prstGeom>
          <a:solidFill>
            <a:srgbClr val="FFD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rgbClr val="000000"/>
              </a:solidFill>
              <a:latin typeface="Arial"/>
              <a:cs typeface="Arial"/>
            </a:endParaRPr>
          </a:p>
        </p:txBody>
      </p:sp>
      <p:sp>
        <p:nvSpPr>
          <p:cNvPr id="20" name="Rectangle 19"/>
          <p:cNvSpPr/>
          <p:nvPr/>
        </p:nvSpPr>
        <p:spPr>
          <a:xfrm>
            <a:off x="5935905" y="2563163"/>
            <a:ext cx="1800200" cy="360040"/>
          </a:xfrm>
          <a:prstGeom prst="rect">
            <a:avLst/>
          </a:prstGeom>
          <a:solidFill>
            <a:srgbClr val="FFD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rgbClr val="000000"/>
              </a:solidFill>
              <a:latin typeface="Arial"/>
              <a:cs typeface="Arial"/>
            </a:endParaRPr>
          </a:p>
        </p:txBody>
      </p:sp>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dirty="0" smtClean="0"/>
              <a:t>На практике</a:t>
            </a:r>
            <a:endParaRPr lang="ru-RU" dirty="0"/>
          </a:p>
        </p:txBody>
      </p:sp>
      <p:pic>
        <p:nvPicPr>
          <p:cNvPr id="9" name="Рисунок 8">
            <a:extLst>
              <a:ext uri="{FF2B5EF4-FFF2-40B4-BE49-F238E27FC236}">
                <a16:creationId xmlns:a16="http://schemas.microsoft.com/office/drawing/2014/main" xmlns="" id="{22142F15-32C0-4816-AD50-969C9C533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sp>
        <p:nvSpPr>
          <p:cNvPr id="10" name="Rectangle 9"/>
          <p:cNvSpPr/>
          <p:nvPr/>
        </p:nvSpPr>
        <p:spPr>
          <a:xfrm>
            <a:off x="5466523" y="2492896"/>
            <a:ext cx="2691925" cy="747897"/>
          </a:xfrm>
          <a:prstGeom prst="rect">
            <a:avLst/>
          </a:prstGeom>
        </p:spPr>
        <p:txBody>
          <a:bodyPr wrap="none">
            <a:spAutoFit/>
          </a:bodyPr>
          <a:lstStyle/>
          <a:p>
            <a:pPr algn="ctr">
              <a:lnSpc>
                <a:spcPct val="120000"/>
              </a:lnSpc>
            </a:pPr>
            <a:r>
              <a:rPr lang="en-US" dirty="0" smtClean="0">
                <a:solidFill>
                  <a:srgbClr val="0D0D0D"/>
                </a:solidFill>
                <a:latin typeface="Arial"/>
                <a:cs typeface="Arial"/>
              </a:rPr>
              <a:t>~</a:t>
            </a:r>
            <a:r>
              <a:rPr lang="en-US" b="1" dirty="0" smtClean="0">
                <a:solidFill>
                  <a:srgbClr val="0D0D0D"/>
                </a:solidFill>
                <a:latin typeface="Arial"/>
                <a:cs typeface="Arial"/>
              </a:rPr>
              <a:t>1000 </a:t>
            </a:r>
            <a:r>
              <a:rPr lang="ru-RU" b="1" dirty="0" smtClean="0">
                <a:solidFill>
                  <a:srgbClr val="0D0D0D"/>
                </a:solidFill>
                <a:latin typeface="Arial"/>
                <a:cs typeface="Arial"/>
              </a:rPr>
              <a:t>человек</a:t>
            </a:r>
          </a:p>
          <a:p>
            <a:pPr algn="ctr">
              <a:lnSpc>
                <a:spcPct val="120000"/>
              </a:lnSpc>
            </a:pPr>
            <a:r>
              <a:rPr lang="ru-RU" dirty="0" smtClean="0">
                <a:solidFill>
                  <a:srgbClr val="0D0D0D"/>
                </a:solidFill>
                <a:latin typeface="Arial"/>
                <a:cs typeface="Arial"/>
              </a:rPr>
              <a:t>– штатная численность</a:t>
            </a:r>
            <a:endParaRPr lang="ru-RU" dirty="0">
              <a:solidFill>
                <a:srgbClr val="0D0D0D"/>
              </a:solidFill>
              <a:latin typeface="Arial"/>
              <a:cs typeface="Arial"/>
            </a:endParaRPr>
          </a:p>
        </p:txBody>
      </p:sp>
      <p:pic>
        <p:nvPicPr>
          <p:cNvPr id="13" name="Picture 12" descr="ari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755" y="3861048"/>
            <a:ext cx="2376365" cy="1628800"/>
          </a:xfrm>
          <a:prstGeom prst="rect">
            <a:avLst/>
          </a:prstGeom>
        </p:spPr>
      </p:pic>
      <p:sp>
        <p:nvSpPr>
          <p:cNvPr id="14" name="Rectangle 13"/>
          <p:cNvSpPr/>
          <p:nvPr/>
        </p:nvSpPr>
        <p:spPr>
          <a:xfrm>
            <a:off x="467544" y="2204864"/>
            <a:ext cx="3240360" cy="1368152"/>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827584" y="2924944"/>
            <a:ext cx="1008112" cy="360040"/>
          </a:xfrm>
          <a:prstGeom prst="rect">
            <a:avLst/>
          </a:prstGeom>
          <a:solidFill>
            <a:srgbClr val="FFD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rgbClr val="000000"/>
              </a:solidFill>
              <a:latin typeface="Arial"/>
              <a:cs typeface="Arial"/>
            </a:endParaRPr>
          </a:p>
        </p:txBody>
      </p:sp>
      <p:sp>
        <p:nvSpPr>
          <p:cNvPr id="19" name="Rectangle 18"/>
          <p:cNvSpPr/>
          <p:nvPr/>
        </p:nvSpPr>
        <p:spPr>
          <a:xfrm>
            <a:off x="1331640" y="2564904"/>
            <a:ext cx="1296144" cy="360040"/>
          </a:xfrm>
          <a:prstGeom prst="rect">
            <a:avLst/>
          </a:prstGeom>
          <a:solidFill>
            <a:srgbClr val="FFD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rgbClr val="000000"/>
              </a:solidFill>
              <a:latin typeface="Arial"/>
              <a:cs typeface="Arial"/>
            </a:endParaRPr>
          </a:p>
        </p:txBody>
      </p:sp>
      <p:sp>
        <p:nvSpPr>
          <p:cNvPr id="17" name="Rectangle 16"/>
          <p:cNvSpPr/>
          <p:nvPr/>
        </p:nvSpPr>
        <p:spPr>
          <a:xfrm>
            <a:off x="843008" y="2492896"/>
            <a:ext cx="2289885" cy="747897"/>
          </a:xfrm>
          <a:prstGeom prst="rect">
            <a:avLst/>
          </a:prstGeom>
        </p:spPr>
        <p:txBody>
          <a:bodyPr wrap="none">
            <a:spAutoFit/>
          </a:bodyPr>
          <a:lstStyle/>
          <a:p>
            <a:pPr algn="ctr">
              <a:lnSpc>
                <a:spcPct val="120000"/>
              </a:lnSpc>
            </a:pPr>
            <a:r>
              <a:rPr lang="en-US" b="1" dirty="0" smtClean="0">
                <a:solidFill>
                  <a:srgbClr val="0D0D0D"/>
                </a:solidFill>
                <a:latin typeface="Arial"/>
                <a:cs typeface="Arial"/>
              </a:rPr>
              <a:t>5</a:t>
            </a:r>
            <a:r>
              <a:rPr lang="en-US" dirty="0" smtClean="0">
                <a:solidFill>
                  <a:srgbClr val="0D0D0D"/>
                </a:solidFill>
                <a:latin typeface="Arial"/>
                <a:cs typeface="Arial"/>
              </a:rPr>
              <a:t> </a:t>
            </a:r>
            <a:r>
              <a:rPr lang="ru-RU" b="1" dirty="0" smtClean="0">
                <a:solidFill>
                  <a:srgbClr val="0D0D0D"/>
                </a:solidFill>
                <a:latin typeface="Arial"/>
                <a:cs typeface="Arial"/>
              </a:rPr>
              <a:t>человек</a:t>
            </a:r>
          </a:p>
          <a:p>
            <a:pPr algn="ctr">
              <a:lnSpc>
                <a:spcPct val="120000"/>
              </a:lnSpc>
            </a:pPr>
            <a:r>
              <a:rPr lang="ru-RU" dirty="0" smtClean="0">
                <a:solidFill>
                  <a:srgbClr val="0D0D0D"/>
                </a:solidFill>
                <a:latin typeface="Arial"/>
                <a:cs typeface="Arial"/>
              </a:rPr>
              <a:t>– отдел аналитиков</a:t>
            </a:r>
            <a:endParaRPr lang="ru-RU" dirty="0">
              <a:solidFill>
                <a:srgbClr val="0D0D0D"/>
              </a:solidFill>
              <a:latin typeface="Arial"/>
              <a:cs typeface="Arial"/>
            </a:endParaRPr>
          </a:p>
        </p:txBody>
      </p:sp>
    </p:spTree>
    <p:extLst>
      <p:ext uri="{BB962C8B-B14F-4D97-AF65-F5344CB8AC3E}">
        <p14:creationId xmlns:p14="http://schemas.microsoft.com/office/powerpoint/2010/main" val="27849601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ПРИКАЗ.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16" y="1545547"/>
            <a:ext cx="6911752" cy="1883453"/>
          </a:xfrm>
          <a:prstGeom prst="rect">
            <a:avLst/>
          </a:prstGeom>
        </p:spPr>
      </p:pic>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dirty="0" smtClean="0"/>
              <a:t>Подготовка к моделированию</a:t>
            </a:r>
            <a:endParaRPr lang="ru-RU" dirty="0"/>
          </a:p>
        </p:txBody>
      </p:sp>
      <p:pic>
        <p:nvPicPr>
          <p:cNvPr id="9" name="Рисунок 8">
            <a:extLst>
              <a:ext uri="{FF2B5EF4-FFF2-40B4-BE49-F238E27FC236}">
                <a16:creationId xmlns:a16="http://schemas.microsoft.com/office/drawing/2014/main" xmlns="" id="{22142F15-32C0-4816-AD50-969C9C533F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sp>
        <p:nvSpPr>
          <p:cNvPr id="21" name="Rectangle 20"/>
          <p:cNvSpPr/>
          <p:nvPr/>
        </p:nvSpPr>
        <p:spPr>
          <a:xfrm>
            <a:off x="6910886" y="5589240"/>
            <a:ext cx="1477538" cy="646331"/>
          </a:xfrm>
          <a:prstGeom prst="rect">
            <a:avLst/>
          </a:prstGeom>
        </p:spPr>
        <p:txBody>
          <a:bodyPr wrap="none">
            <a:spAutoFit/>
          </a:bodyPr>
          <a:lstStyle/>
          <a:p>
            <a:r>
              <a:rPr lang="ru-RU" sz="1200" dirty="0" smtClean="0">
                <a:latin typeface="Arial"/>
                <a:cs typeface="Arial"/>
              </a:rPr>
              <a:t>Модели </a:t>
            </a:r>
          </a:p>
          <a:p>
            <a:r>
              <a:rPr lang="ru-RU" sz="1200" dirty="0" smtClean="0">
                <a:latin typeface="Arial"/>
                <a:cs typeface="Arial"/>
              </a:rPr>
              <a:t>бизнес-процессов</a:t>
            </a:r>
          </a:p>
          <a:p>
            <a:r>
              <a:rPr lang="ru-RU" sz="1200" dirty="0" smtClean="0">
                <a:latin typeface="Arial"/>
                <a:cs typeface="Arial"/>
              </a:rPr>
              <a:t>компании</a:t>
            </a:r>
            <a:endParaRPr lang="en-US" sz="1200" dirty="0"/>
          </a:p>
        </p:txBody>
      </p:sp>
      <p:sp>
        <p:nvSpPr>
          <p:cNvPr id="22" name="Rectangle 21"/>
          <p:cNvSpPr/>
          <p:nvPr/>
        </p:nvSpPr>
        <p:spPr>
          <a:xfrm>
            <a:off x="2338245" y="5590981"/>
            <a:ext cx="1297651" cy="646331"/>
          </a:xfrm>
          <a:prstGeom prst="rect">
            <a:avLst/>
          </a:prstGeom>
        </p:spPr>
        <p:txBody>
          <a:bodyPr wrap="none">
            <a:spAutoFit/>
          </a:bodyPr>
          <a:lstStyle/>
          <a:p>
            <a:r>
              <a:rPr lang="ru-RU" sz="1200" dirty="0" smtClean="0">
                <a:latin typeface="Arial"/>
                <a:cs typeface="Arial"/>
              </a:rPr>
              <a:t>Первичная</a:t>
            </a:r>
          </a:p>
          <a:p>
            <a:r>
              <a:rPr lang="ru-RU" sz="1200" dirty="0" smtClean="0">
                <a:latin typeface="Arial"/>
                <a:cs typeface="Arial"/>
              </a:rPr>
              <a:t>информация от </a:t>
            </a:r>
            <a:endParaRPr lang="en-US" sz="1200" dirty="0" smtClean="0">
              <a:latin typeface="Arial"/>
              <a:cs typeface="Arial"/>
            </a:endParaRPr>
          </a:p>
          <a:p>
            <a:r>
              <a:rPr lang="ru-RU" sz="1200" dirty="0" smtClean="0">
                <a:latin typeface="Arial"/>
                <a:cs typeface="Arial"/>
              </a:rPr>
              <a:t>подразделений</a:t>
            </a:r>
            <a:endParaRPr lang="en-US" sz="1200" dirty="0"/>
          </a:p>
        </p:txBody>
      </p:sp>
      <p:sp>
        <p:nvSpPr>
          <p:cNvPr id="24" name="Right Arrow 23"/>
          <p:cNvSpPr/>
          <p:nvPr/>
        </p:nvSpPr>
        <p:spPr>
          <a:xfrm>
            <a:off x="1759397" y="4437112"/>
            <a:ext cx="436339" cy="423333"/>
          </a:xfrm>
          <a:prstGeom prst="rightArrow">
            <a:avLst/>
          </a:prstGeom>
          <a:solidFill>
            <a:srgbClr val="1F67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grou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4005064"/>
            <a:ext cx="1224136" cy="1224136"/>
          </a:xfrm>
          <a:prstGeom prst="rect">
            <a:avLst/>
          </a:prstGeom>
        </p:spPr>
      </p:pic>
      <p:sp>
        <p:nvSpPr>
          <p:cNvPr id="25" name="Rectangle 24"/>
          <p:cNvSpPr/>
          <p:nvPr/>
        </p:nvSpPr>
        <p:spPr>
          <a:xfrm>
            <a:off x="251520" y="5085184"/>
            <a:ext cx="1368152" cy="50405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dirty="0" smtClean="0">
                <a:solidFill>
                  <a:srgbClr val="0D0D0D"/>
                </a:solidFill>
                <a:latin typeface="Arial"/>
                <a:cs typeface="Arial"/>
              </a:rPr>
              <a:t>Рабочая </a:t>
            </a:r>
          </a:p>
          <a:p>
            <a:pPr algn="ctr"/>
            <a:r>
              <a:rPr lang="ru-RU" sz="1400" b="1" dirty="0" smtClean="0">
                <a:solidFill>
                  <a:srgbClr val="0D0D0D"/>
                </a:solidFill>
                <a:latin typeface="Arial"/>
                <a:cs typeface="Arial"/>
              </a:rPr>
              <a:t>группа</a:t>
            </a:r>
            <a:endParaRPr lang="en-US" sz="1400" b="1" dirty="0">
              <a:solidFill>
                <a:srgbClr val="0D0D0D"/>
              </a:solidFill>
              <a:latin typeface="Arial"/>
              <a:cs typeface="Arial"/>
            </a:endParaRPr>
          </a:p>
        </p:txBody>
      </p:sp>
      <p:sp>
        <p:nvSpPr>
          <p:cNvPr id="26" name="Multidocument 25"/>
          <p:cNvSpPr/>
          <p:nvPr/>
        </p:nvSpPr>
        <p:spPr>
          <a:xfrm>
            <a:off x="2411760" y="3933056"/>
            <a:ext cx="1728192" cy="1556792"/>
          </a:xfrm>
          <a:prstGeom prst="flowChartMultidocument">
            <a:avLst/>
          </a:prstGeom>
          <a:solidFill>
            <a:srgbClr val="DCE6F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latin typeface="Arial"/>
                <a:cs typeface="Arial"/>
              </a:rPr>
              <a:t>AS IS</a:t>
            </a:r>
            <a:endParaRPr lang="ru-RU" sz="2400" b="1" dirty="0">
              <a:solidFill>
                <a:schemeClr val="tx1"/>
              </a:solidFill>
              <a:latin typeface="Arial"/>
              <a:cs typeface="Arial"/>
            </a:endParaRPr>
          </a:p>
          <a:p>
            <a:pPr algn="ctr"/>
            <a:r>
              <a:rPr lang="ru-RU" sz="1100" dirty="0">
                <a:solidFill>
                  <a:schemeClr val="tx1"/>
                </a:solidFill>
                <a:latin typeface="Arial"/>
                <a:cs typeface="Arial"/>
              </a:rPr>
              <a:t>Управление 1</a:t>
            </a:r>
          </a:p>
          <a:p>
            <a:pPr algn="ctr"/>
            <a:r>
              <a:rPr lang="ru-RU" sz="1100" dirty="0">
                <a:solidFill>
                  <a:schemeClr val="tx1"/>
                </a:solidFill>
                <a:latin typeface="Arial"/>
                <a:cs typeface="Arial"/>
              </a:rPr>
              <a:t>Управление 2</a:t>
            </a:r>
            <a:endParaRPr lang="en-US" sz="1100" dirty="0">
              <a:solidFill>
                <a:schemeClr val="tx1"/>
              </a:solidFill>
            </a:endParaRPr>
          </a:p>
          <a:p>
            <a:pPr algn="ctr"/>
            <a:r>
              <a:rPr lang="is-IS" sz="1100" dirty="0">
                <a:solidFill>
                  <a:schemeClr val="tx1"/>
                </a:solidFill>
              </a:rPr>
              <a:t>…</a:t>
            </a:r>
            <a:endParaRPr lang="en-US" sz="1100" dirty="0">
              <a:solidFill>
                <a:schemeClr val="tx1"/>
              </a:solidFill>
            </a:endParaRPr>
          </a:p>
          <a:p>
            <a:pPr algn="ctr"/>
            <a:r>
              <a:rPr lang="ru-RU" sz="1100" dirty="0">
                <a:solidFill>
                  <a:schemeClr val="tx1"/>
                </a:solidFill>
                <a:latin typeface="Arial"/>
                <a:cs typeface="Arial"/>
              </a:rPr>
              <a:t>Управление </a:t>
            </a:r>
            <a:r>
              <a:rPr lang="en-US" sz="1100" dirty="0">
                <a:solidFill>
                  <a:schemeClr val="tx1"/>
                </a:solidFill>
                <a:latin typeface="Arial"/>
                <a:cs typeface="Arial"/>
              </a:rPr>
              <a:t>N</a:t>
            </a:r>
            <a:endParaRPr lang="ru-RU" sz="1100" dirty="0">
              <a:solidFill>
                <a:schemeClr val="tx1"/>
              </a:solidFill>
              <a:latin typeface="Arial"/>
              <a:cs typeface="Arial"/>
            </a:endParaRPr>
          </a:p>
          <a:p>
            <a:pPr algn="ctr"/>
            <a:endParaRPr lang="en-US" sz="1200" dirty="0"/>
          </a:p>
        </p:txBody>
      </p:sp>
      <p:sp>
        <p:nvSpPr>
          <p:cNvPr id="27" name="Multidocument 26"/>
          <p:cNvSpPr/>
          <p:nvPr/>
        </p:nvSpPr>
        <p:spPr>
          <a:xfrm>
            <a:off x="7020272" y="3933056"/>
            <a:ext cx="1728192" cy="1556792"/>
          </a:xfrm>
          <a:prstGeom prst="flowChartMultidocument">
            <a:avLst/>
          </a:prstGeom>
          <a:solidFill>
            <a:srgbClr val="DCE6F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latin typeface="Arial"/>
                <a:cs typeface="Arial"/>
              </a:rPr>
              <a:t>TO BE</a:t>
            </a:r>
            <a:endParaRPr lang="ru-RU" sz="2400" b="1" dirty="0">
              <a:solidFill>
                <a:schemeClr val="tx1"/>
              </a:solidFill>
              <a:latin typeface="Arial"/>
              <a:cs typeface="Arial"/>
            </a:endParaRPr>
          </a:p>
          <a:p>
            <a:pPr algn="ctr"/>
            <a:r>
              <a:rPr lang="ru-RU" sz="1100" dirty="0">
                <a:solidFill>
                  <a:schemeClr val="tx1"/>
                </a:solidFill>
                <a:latin typeface="Arial"/>
                <a:cs typeface="Arial"/>
              </a:rPr>
              <a:t>Управление 1</a:t>
            </a:r>
          </a:p>
          <a:p>
            <a:pPr algn="ctr"/>
            <a:r>
              <a:rPr lang="ru-RU" sz="1100" dirty="0">
                <a:solidFill>
                  <a:schemeClr val="tx1"/>
                </a:solidFill>
                <a:latin typeface="Arial"/>
                <a:cs typeface="Arial"/>
              </a:rPr>
              <a:t>Управление 2</a:t>
            </a:r>
            <a:endParaRPr lang="en-US" sz="1100" dirty="0">
              <a:solidFill>
                <a:schemeClr val="tx1"/>
              </a:solidFill>
            </a:endParaRPr>
          </a:p>
          <a:p>
            <a:pPr algn="ctr"/>
            <a:r>
              <a:rPr lang="is-IS" sz="1100" dirty="0">
                <a:solidFill>
                  <a:schemeClr val="tx1"/>
                </a:solidFill>
              </a:rPr>
              <a:t>…</a:t>
            </a:r>
            <a:endParaRPr lang="en-US" sz="1100" dirty="0">
              <a:solidFill>
                <a:schemeClr val="tx1"/>
              </a:solidFill>
            </a:endParaRPr>
          </a:p>
          <a:p>
            <a:pPr algn="ctr"/>
            <a:r>
              <a:rPr lang="ru-RU" sz="1100" dirty="0">
                <a:solidFill>
                  <a:schemeClr val="tx1"/>
                </a:solidFill>
                <a:latin typeface="Arial"/>
                <a:cs typeface="Arial"/>
              </a:rPr>
              <a:t>Управление </a:t>
            </a:r>
            <a:r>
              <a:rPr lang="en-US" sz="1100" dirty="0">
                <a:solidFill>
                  <a:schemeClr val="tx1"/>
                </a:solidFill>
                <a:latin typeface="Arial"/>
                <a:cs typeface="Arial"/>
              </a:rPr>
              <a:t>N</a:t>
            </a:r>
            <a:endParaRPr lang="ru-RU" sz="1100" dirty="0">
              <a:solidFill>
                <a:schemeClr val="tx1"/>
              </a:solidFill>
              <a:latin typeface="Arial"/>
              <a:cs typeface="Arial"/>
            </a:endParaRPr>
          </a:p>
          <a:p>
            <a:pPr algn="ctr"/>
            <a:endParaRPr lang="en-US" sz="1100" dirty="0"/>
          </a:p>
        </p:txBody>
      </p:sp>
      <p:pic>
        <p:nvPicPr>
          <p:cNvPr id="29" name="Picture 28" descr="grou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4005064"/>
            <a:ext cx="1224136" cy="1224136"/>
          </a:xfrm>
          <a:prstGeom prst="rect">
            <a:avLst/>
          </a:prstGeom>
        </p:spPr>
      </p:pic>
      <p:sp>
        <p:nvSpPr>
          <p:cNvPr id="30" name="Rectangle 29"/>
          <p:cNvSpPr/>
          <p:nvPr/>
        </p:nvSpPr>
        <p:spPr>
          <a:xfrm>
            <a:off x="4788024" y="4941168"/>
            <a:ext cx="1656184" cy="7920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dirty="0" smtClean="0">
                <a:solidFill>
                  <a:srgbClr val="0D0D0D"/>
                </a:solidFill>
                <a:latin typeface="Arial"/>
                <a:cs typeface="Arial"/>
              </a:rPr>
              <a:t>Аналитики</a:t>
            </a:r>
            <a:br>
              <a:rPr lang="ru-RU" sz="1400" b="1" dirty="0" smtClean="0">
                <a:solidFill>
                  <a:srgbClr val="0D0D0D"/>
                </a:solidFill>
                <a:latin typeface="Arial"/>
                <a:cs typeface="Arial"/>
              </a:rPr>
            </a:br>
            <a:r>
              <a:rPr lang="ru-RU" sz="1400" b="1" dirty="0" smtClean="0">
                <a:solidFill>
                  <a:srgbClr val="0D0D0D"/>
                </a:solidFill>
                <a:latin typeface="Arial"/>
                <a:cs typeface="Arial"/>
              </a:rPr>
              <a:t>+ </a:t>
            </a:r>
            <a:r>
              <a:rPr lang="ru-RU" sz="1400" dirty="0" smtClean="0">
                <a:solidFill>
                  <a:srgbClr val="0D0D0D"/>
                </a:solidFill>
                <a:latin typeface="Arial"/>
                <a:cs typeface="Arial"/>
              </a:rPr>
              <a:t>рабочая группа</a:t>
            </a:r>
            <a:endParaRPr lang="en-US" sz="1400" dirty="0">
              <a:solidFill>
                <a:srgbClr val="0D0D0D"/>
              </a:solidFill>
              <a:latin typeface="Arial"/>
              <a:cs typeface="Arial"/>
            </a:endParaRPr>
          </a:p>
        </p:txBody>
      </p:sp>
      <p:sp>
        <p:nvSpPr>
          <p:cNvPr id="31" name="Right Arrow 30"/>
          <p:cNvSpPr/>
          <p:nvPr/>
        </p:nvSpPr>
        <p:spPr>
          <a:xfrm>
            <a:off x="6372200" y="4437112"/>
            <a:ext cx="436339" cy="423333"/>
          </a:xfrm>
          <a:prstGeom prst="rightArrow">
            <a:avLst/>
          </a:prstGeom>
          <a:solidFill>
            <a:srgbClr val="1F67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ight Arrow 31"/>
          <p:cNvSpPr/>
          <p:nvPr/>
        </p:nvSpPr>
        <p:spPr>
          <a:xfrm>
            <a:off x="4423693" y="4437112"/>
            <a:ext cx="436339" cy="423333"/>
          </a:xfrm>
          <a:prstGeom prst="rightArrow">
            <a:avLst/>
          </a:prstGeom>
          <a:solidFill>
            <a:srgbClr val="1F67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787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868144" y="3212976"/>
            <a:ext cx="2151856" cy="288032"/>
          </a:xfrm>
          <a:prstGeom prst="rect">
            <a:avLst/>
          </a:prstGeom>
          <a:solidFill>
            <a:srgbClr val="FFD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dirty="0">
              <a:solidFill>
                <a:srgbClr val="000000"/>
              </a:solidFill>
              <a:latin typeface="Arial"/>
              <a:cs typeface="Arial"/>
            </a:endParaRPr>
          </a:p>
        </p:txBody>
      </p:sp>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dirty="0" smtClean="0"/>
              <a:t>Подготовка к моделированию</a:t>
            </a:r>
            <a:endParaRPr lang="ru-RU" dirty="0"/>
          </a:p>
        </p:txBody>
      </p:sp>
      <p:pic>
        <p:nvPicPr>
          <p:cNvPr id="9" name="Рисунок 8">
            <a:extLst>
              <a:ext uri="{FF2B5EF4-FFF2-40B4-BE49-F238E27FC236}">
                <a16:creationId xmlns:a16="http://schemas.microsoft.com/office/drawing/2014/main" xmlns="" id="{22142F15-32C0-4816-AD50-969C9C533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69" y="2681028"/>
            <a:ext cx="2808271" cy="204411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7449" y="2708920"/>
            <a:ext cx="1436559" cy="1944216"/>
          </a:xfrm>
          <a:prstGeom prst="rect">
            <a:avLst/>
          </a:prstGeom>
        </p:spPr>
      </p:pic>
      <p:sp>
        <p:nvSpPr>
          <p:cNvPr id="16" name="Rectangle 15"/>
          <p:cNvSpPr/>
          <p:nvPr/>
        </p:nvSpPr>
        <p:spPr>
          <a:xfrm>
            <a:off x="323528" y="4725144"/>
            <a:ext cx="4320480" cy="1944216"/>
          </a:xfrm>
          <a:prstGeom prst="rect">
            <a:avLst/>
          </a:prstGeom>
          <a:solidFill>
            <a:srgbClr val="DCE6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indent="-285750">
              <a:lnSpc>
                <a:spcPct val="120000"/>
              </a:lnSpc>
              <a:buFont typeface="Arial"/>
              <a:buChar char="•"/>
            </a:pPr>
            <a:r>
              <a:rPr lang="en-US" sz="1400" dirty="0" err="1">
                <a:solidFill>
                  <a:schemeClr val="tx1">
                    <a:lumMod val="95000"/>
                    <a:lumOff val="5000"/>
                  </a:schemeClr>
                </a:solidFill>
                <a:latin typeface="Arial"/>
                <a:cs typeface="Arial"/>
              </a:rPr>
              <a:t>Название</a:t>
            </a:r>
            <a:r>
              <a:rPr lang="en-US" sz="1400" dirty="0">
                <a:solidFill>
                  <a:schemeClr val="tx1">
                    <a:lumMod val="95000"/>
                    <a:lumOff val="5000"/>
                  </a:schemeClr>
                </a:solidFill>
                <a:latin typeface="Arial"/>
                <a:cs typeface="Arial"/>
              </a:rPr>
              <a:t> </a:t>
            </a:r>
            <a:r>
              <a:rPr lang="en-US" sz="1400" dirty="0" err="1">
                <a:solidFill>
                  <a:schemeClr val="tx1">
                    <a:lumMod val="95000"/>
                    <a:lumOff val="5000"/>
                  </a:schemeClr>
                </a:solidFill>
                <a:latin typeface="Arial"/>
                <a:cs typeface="Arial"/>
              </a:rPr>
              <a:t>процесса</a:t>
            </a:r>
            <a:r>
              <a:rPr lang="en-US" sz="1400" dirty="0">
                <a:solidFill>
                  <a:schemeClr val="tx1">
                    <a:lumMod val="95000"/>
                    <a:lumOff val="5000"/>
                  </a:schemeClr>
                </a:solidFill>
                <a:latin typeface="Arial"/>
                <a:cs typeface="Arial"/>
              </a:rPr>
              <a:t> / </a:t>
            </a:r>
            <a:r>
              <a:rPr lang="en-US" sz="1400" dirty="0" err="1">
                <a:solidFill>
                  <a:schemeClr val="tx1">
                    <a:lumMod val="95000"/>
                    <a:lumOff val="5000"/>
                  </a:schemeClr>
                </a:solidFill>
                <a:latin typeface="Arial"/>
                <a:cs typeface="Arial"/>
              </a:rPr>
              <a:t>подпроцессов</a:t>
            </a:r>
            <a:endParaRPr lang="en-US" sz="1400" dirty="0">
              <a:solidFill>
                <a:schemeClr val="tx1">
                  <a:lumMod val="95000"/>
                  <a:lumOff val="5000"/>
                </a:schemeClr>
              </a:solidFill>
              <a:latin typeface="Arial"/>
              <a:cs typeface="Arial"/>
            </a:endParaRPr>
          </a:p>
          <a:p>
            <a:pPr indent="-285750">
              <a:lnSpc>
                <a:spcPct val="120000"/>
              </a:lnSpc>
              <a:buFont typeface="Arial"/>
              <a:buChar char="•"/>
            </a:pPr>
            <a:r>
              <a:rPr lang="en-US" sz="1400" dirty="0" err="1">
                <a:solidFill>
                  <a:schemeClr val="tx1">
                    <a:lumMod val="95000"/>
                    <a:lumOff val="5000"/>
                  </a:schemeClr>
                </a:solidFill>
                <a:latin typeface="Arial"/>
                <a:cs typeface="Arial"/>
              </a:rPr>
              <a:t>Цель</a:t>
            </a:r>
            <a:r>
              <a:rPr lang="en-US" sz="1400" dirty="0">
                <a:solidFill>
                  <a:schemeClr val="tx1">
                    <a:lumMod val="95000"/>
                    <a:lumOff val="5000"/>
                  </a:schemeClr>
                </a:solidFill>
                <a:latin typeface="Arial"/>
                <a:cs typeface="Arial"/>
              </a:rPr>
              <a:t> </a:t>
            </a:r>
            <a:r>
              <a:rPr lang="en-US" sz="1400" dirty="0" err="1">
                <a:solidFill>
                  <a:schemeClr val="tx1">
                    <a:lumMod val="95000"/>
                    <a:lumOff val="5000"/>
                  </a:schemeClr>
                </a:solidFill>
                <a:latin typeface="Arial"/>
                <a:cs typeface="Arial"/>
              </a:rPr>
              <a:t>процесса</a:t>
            </a:r>
            <a:endParaRPr lang="en-US" sz="1400" dirty="0">
              <a:solidFill>
                <a:schemeClr val="tx1">
                  <a:lumMod val="95000"/>
                  <a:lumOff val="5000"/>
                </a:schemeClr>
              </a:solidFill>
              <a:latin typeface="Arial"/>
              <a:cs typeface="Arial"/>
            </a:endParaRPr>
          </a:p>
          <a:p>
            <a:pPr indent="-285750">
              <a:lnSpc>
                <a:spcPct val="120000"/>
              </a:lnSpc>
              <a:buFont typeface="Arial"/>
              <a:buChar char="•"/>
            </a:pPr>
            <a:r>
              <a:rPr lang="en-US" sz="1400" dirty="0">
                <a:solidFill>
                  <a:schemeClr val="tx1">
                    <a:lumMod val="95000"/>
                    <a:lumOff val="5000"/>
                  </a:schemeClr>
                </a:solidFill>
                <a:latin typeface="Arial"/>
                <a:cs typeface="Arial"/>
              </a:rPr>
              <a:t>В</a:t>
            </a:r>
            <a:r>
              <a:rPr lang="ru-RU" sz="1400" dirty="0" err="1">
                <a:solidFill>
                  <a:schemeClr val="tx1">
                    <a:lumMod val="95000"/>
                    <a:lumOff val="5000"/>
                  </a:schemeClr>
                </a:solidFill>
                <a:latin typeface="Arial"/>
                <a:cs typeface="Arial"/>
              </a:rPr>
              <a:t>ходные</a:t>
            </a:r>
            <a:r>
              <a:rPr lang="ru-RU" sz="1400" dirty="0">
                <a:solidFill>
                  <a:schemeClr val="tx1">
                    <a:lumMod val="95000"/>
                    <a:lumOff val="5000"/>
                  </a:schemeClr>
                </a:solidFill>
                <a:latin typeface="Arial"/>
                <a:cs typeface="Arial"/>
              </a:rPr>
              <a:t> / выходные </a:t>
            </a:r>
            <a:r>
              <a:rPr lang="ru-RU" sz="1400" dirty="0" smtClean="0">
                <a:solidFill>
                  <a:schemeClr val="tx1">
                    <a:lumMod val="95000"/>
                    <a:lumOff val="5000"/>
                  </a:schemeClr>
                </a:solidFill>
                <a:latin typeface="Arial"/>
                <a:cs typeface="Arial"/>
              </a:rPr>
              <a:t>данные</a:t>
            </a:r>
          </a:p>
          <a:p>
            <a:pPr indent="-285750">
              <a:lnSpc>
                <a:spcPct val="120000"/>
              </a:lnSpc>
              <a:buFont typeface="Arial"/>
              <a:buChar char="•"/>
            </a:pPr>
            <a:r>
              <a:rPr lang="ru-RU" sz="1400" dirty="0" smtClean="0">
                <a:solidFill>
                  <a:schemeClr val="tx1">
                    <a:lumMod val="95000"/>
                    <a:lumOff val="5000"/>
                  </a:schemeClr>
                </a:solidFill>
                <a:latin typeface="Arial"/>
                <a:cs typeface="Arial"/>
              </a:rPr>
              <a:t>Участники процесса</a:t>
            </a:r>
          </a:p>
          <a:p>
            <a:pPr indent="-285750">
              <a:lnSpc>
                <a:spcPct val="120000"/>
              </a:lnSpc>
              <a:buFont typeface="Arial"/>
              <a:buChar char="•"/>
            </a:pPr>
            <a:r>
              <a:rPr lang="ru-RU" sz="1400" dirty="0" smtClean="0">
                <a:solidFill>
                  <a:schemeClr val="tx1">
                    <a:lumMod val="95000"/>
                    <a:lumOff val="5000"/>
                  </a:schemeClr>
                </a:solidFill>
                <a:latin typeface="Arial"/>
                <a:cs typeface="Arial"/>
              </a:rPr>
              <a:t>Стартовые события</a:t>
            </a:r>
            <a:endParaRPr lang="ru-RU" sz="1400" dirty="0">
              <a:solidFill>
                <a:schemeClr val="tx1">
                  <a:lumMod val="95000"/>
                  <a:lumOff val="5000"/>
                </a:schemeClr>
              </a:solidFill>
              <a:latin typeface="Arial"/>
              <a:cs typeface="Arial"/>
            </a:endParaRPr>
          </a:p>
        </p:txBody>
      </p:sp>
      <p:pic>
        <p:nvPicPr>
          <p:cNvPr id="3" name="Picture 2" descr="curso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2000" y="3140968"/>
            <a:ext cx="333896" cy="333896"/>
          </a:xfrm>
          <a:prstGeom prst="rect">
            <a:avLst/>
          </a:prstGeom>
        </p:spPr>
      </p:pic>
      <p:sp>
        <p:nvSpPr>
          <p:cNvPr id="10" name="Rectangle 9"/>
          <p:cNvSpPr/>
          <p:nvPr/>
        </p:nvSpPr>
        <p:spPr>
          <a:xfrm>
            <a:off x="323528" y="1628800"/>
            <a:ext cx="4320480" cy="648072"/>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dirty="0">
                <a:solidFill>
                  <a:schemeClr val="tx1">
                    <a:lumMod val="95000"/>
                    <a:lumOff val="5000"/>
                  </a:schemeClr>
                </a:solidFill>
                <a:latin typeface="Arial"/>
                <a:cs typeface="Arial"/>
              </a:rPr>
              <a:t>Способы передачи </a:t>
            </a:r>
            <a:endParaRPr lang="en-US" sz="1400" b="1" dirty="0">
              <a:solidFill>
                <a:schemeClr val="tx1">
                  <a:lumMod val="95000"/>
                  <a:lumOff val="5000"/>
                </a:schemeClr>
              </a:solidFill>
              <a:latin typeface="Arial"/>
              <a:cs typeface="Arial"/>
            </a:endParaRPr>
          </a:p>
          <a:p>
            <a:pPr algn="ctr"/>
            <a:r>
              <a:rPr lang="ru-RU" sz="1400" b="1" dirty="0">
                <a:solidFill>
                  <a:schemeClr val="tx1">
                    <a:lumMod val="95000"/>
                    <a:lumOff val="5000"/>
                  </a:schemeClr>
                </a:solidFill>
                <a:latin typeface="Arial"/>
                <a:cs typeface="Arial"/>
              </a:rPr>
              <a:t>и типы </a:t>
            </a:r>
            <a:r>
              <a:rPr lang="ru-RU" sz="1400" b="1" dirty="0" smtClean="0">
                <a:solidFill>
                  <a:schemeClr val="tx1">
                    <a:lumMod val="95000"/>
                    <a:lumOff val="5000"/>
                  </a:schemeClr>
                </a:solidFill>
                <a:latin typeface="Arial"/>
                <a:cs typeface="Arial"/>
              </a:rPr>
              <a:t>данных</a:t>
            </a:r>
            <a:endParaRPr lang="ru-RU" sz="1400" b="1" dirty="0">
              <a:solidFill>
                <a:schemeClr val="tx1">
                  <a:lumMod val="95000"/>
                  <a:lumOff val="5000"/>
                </a:schemeClr>
              </a:solidFill>
              <a:latin typeface="Arial"/>
              <a:cs typeface="Arial"/>
            </a:endParaRPr>
          </a:p>
        </p:txBody>
      </p:sp>
      <p:sp>
        <p:nvSpPr>
          <p:cNvPr id="18" name="Rectangle 17"/>
          <p:cNvSpPr/>
          <p:nvPr/>
        </p:nvSpPr>
        <p:spPr>
          <a:xfrm>
            <a:off x="5436096" y="3429000"/>
            <a:ext cx="3096344" cy="288032"/>
          </a:xfrm>
          <a:prstGeom prst="rect">
            <a:avLst/>
          </a:prstGeom>
          <a:solidFill>
            <a:srgbClr val="FFD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dirty="0">
              <a:solidFill>
                <a:srgbClr val="000000"/>
              </a:solidFill>
              <a:latin typeface="Arial"/>
              <a:cs typeface="Arial"/>
            </a:endParaRPr>
          </a:p>
        </p:txBody>
      </p:sp>
      <p:sp>
        <p:nvSpPr>
          <p:cNvPr id="19" name="Rectangle 18"/>
          <p:cNvSpPr/>
          <p:nvPr/>
        </p:nvSpPr>
        <p:spPr>
          <a:xfrm>
            <a:off x="5975896" y="3645024"/>
            <a:ext cx="1980480" cy="260590"/>
          </a:xfrm>
          <a:prstGeom prst="rect">
            <a:avLst/>
          </a:prstGeom>
          <a:solidFill>
            <a:srgbClr val="FFD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dirty="0">
              <a:solidFill>
                <a:srgbClr val="000000"/>
              </a:solidFill>
              <a:latin typeface="Arial"/>
              <a:cs typeface="Arial"/>
            </a:endParaRPr>
          </a:p>
        </p:txBody>
      </p:sp>
      <p:sp>
        <p:nvSpPr>
          <p:cNvPr id="21" name="Rectangle 20"/>
          <p:cNvSpPr/>
          <p:nvPr/>
        </p:nvSpPr>
        <p:spPr>
          <a:xfrm>
            <a:off x="4932040" y="4725144"/>
            <a:ext cx="3816424" cy="1944216"/>
          </a:xfrm>
          <a:prstGeom prst="rect">
            <a:avLst/>
          </a:prstGeom>
          <a:solidFill>
            <a:srgbClr val="DCE6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ru-RU" sz="1050" dirty="0">
                <a:solidFill>
                  <a:schemeClr val="tx1"/>
                </a:solidFill>
                <a:latin typeface="Arial"/>
                <a:cs typeface="Arial"/>
              </a:rPr>
              <a:t>наличие неактуальных функций в положениях о управлениях</a:t>
            </a:r>
          </a:p>
          <a:p>
            <a:pPr marL="285750" indent="-285750">
              <a:buFont typeface="Arial"/>
              <a:buChar char="•"/>
            </a:pPr>
            <a:r>
              <a:rPr lang="ru-RU" sz="1050" dirty="0">
                <a:solidFill>
                  <a:schemeClr val="tx1"/>
                </a:solidFill>
                <a:latin typeface="Arial"/>
                <a:cs typeface="Arial"/>
              </a:rPr>
              <a:t>функции управления не распределены по отделам </a:t>
            </a:r>
          </a:p>
          <a:p>
            <a:pPr marL="285750" indent="-285750">
              <a:buFont typeface="Arial"/>
              <a:buChar char="•"/>
            </a:pPr>
            <a:r>
              <a:rPr lang="ru-RU" sz="1050" dirty="0">
                <a:solidFill>
                  <a:schemeClr val="tx1"/>
                </a:solidFill>
                <a:latin typeface="Arial"/>
                <a:cs typeface="Arial"/>
              </a:rPr>
              <a:t>в положении об управлении не учтена часть функций и задач отделов</a:t>
            </a:r>
          </a:p>
          <a:p>
            <a:pPr marL="285750" indent="-285750">
              <a:buFont typeface="Arial"/>
              <a:buChar char="•"/>
            </a:pPr>
            <a:r>
              <a:rPr lang="ru-RU" sz="1050" dirty="0">
                <a:solidFill>
                  <a:schemeClr val="tx1"/>
                </a:solidFill>
                <a:latin typeface="Arial"/>
                <a:cs typeface="Arial"/>
              </a:rPr>
              <a:t>в положении об управлениях указаны функции и задачи, отсутствующие в положениях об отделах</a:t>
            </a:r>
          </a:p>
          <a:p>
            <a:pPr marL="285750" indent="-285750">
              <a:buFont typeface="Arial"/>
              <a:buChar char="•"/>
            </a:pPr>
            <a:r>
              <a:rPr lang="ru-RU" sz="1050" dirty="0">
                <a:solidFill>
                  <a:schemeClr val="tx1"/>
                </a:solidFill>
                <a:latin typeface="Arial"/>
                <a:cs typeface="Arial"/>
              </a:rPr>
              <a:t>наличие функций и задач, нуждающихся в переформулировке</a:t>
            </a:r>
          </a:p>
          <a:p>
            <a:pPr marL="285750" indent="-285750">
              <a:buFont typeface="Arial"/>
              <a:buChar char="•"/>
            </a:pPr>
            <a:r>
              <a:rPr lang="ru-RU" sz="1050" dirty="0">
                <a:solidFill>
                  <a:schemeClr val="tx1"/>
                </a:solidFill>
                <a:latin typeface="Arial"/>
                <a:cs typeface="Arial"/>
              </a:rPr>
              <a:t>в положениях об управлении </a:t>
            </a:r>
            <a:r>
              <a:rPr lang="en-US" sz="1050" dirty="0">
                <a:solidFill>
                  <a:schemeClr val="tx1"/>
                </a:solidFill>
                <a:latin typeface="Arial"/>
                <a:cs typeface="Arial"/>
              </a:rPr>
              <a:t>A </a:t>
            </a:r>
            <a:r>
              <a:rPr lang="ru-RU" sz="1050" dirty="0">
                <a:solidFill>
                  <a:schemeClr val="tx1"/>
                </a:solidFill>
                <a:latin typeface="Arial"/>
                <a:cs typeface="Arial"/>
              </a:rPr>
              <a:t>указаны функции и задачи управления Б</a:t>
            </a:r>
          </a:p>
        </p:txBody>
      </p:sp>
      <p:sp>
        <p:nvSpPr>
          <p:cNvPr id="22" name="Rectangle 21"/>
          <p:cNvSpPr/>
          <p:nvPr/>
        </p:nvSpPr>
        <p:spPr>
          <a:xfrm>
            <a:off x="5364088" y="3212976"/>
            <a:ext cx="3203848" cy="738664"/>
          </a:xfrm>
          <a:prstGeom prst="rect">
            <a:avLst/>
          </a:prstGeom>
        </p:spPr>
        <p:txBody>
          <a:bodyPr wrap="square">
            <a:spAutoFit/>
          </a:bodyPr>
          <a:lstStyle/>
          <a:p>
            <a:pPr algn="ctr"/>
            <a:r>
              <a:rPr lang="ru-RU" sz="1400" dirty="0">
                <a:solidFill>
                  <a:srgbClr val="0D0D0D"/>
                </a:solidFill>
                <a:latin typeface="Arial"/>
                <a:cs typeface="Arial"/>
              </a:rPr>
              <a:t>В</a:t>
            </a:r>
            <a:r>
              <a:rPr lang="ru-RU" sz="1400" dirty="0" smtClean="0">
                <a:solidFill>
                  <a:srgbClr val="0D0D0D"/>
                </a:solidFill>
                <a:latin typeface="Arial"/>
                <a:cs typeface="Arial"/>
              </a:rPr>
              <a:t>есомые </a:t>
            </a:r>
            <a:r>
              <a:rPr lang="en-US" sz="1400" dirty="0" err="1" smtClean="0">
                <a:solidFill>
                  <a:srgbClr val="0D0D0D"/>
                </a:solidFill>
                <a:latin typeface="Arial"/>
                <a:cs typeface="Arial"/>
              </a:rPr>
              <a:t>р</a:t>
            </a:r>
            <a:r>
              <a:rPr lang="ru-RU" sz="1400" dirty="0" err="1" smtClean="0">
                <a:solidFill>
                  <a:srgbClr val="0D0D0D"/>
                </a:solidFill>
                <a:latin typeface="Arial"/>
                <a:cs typeface="Arial"/>
              </a:rPr>
              <a:t>асхождения</a:t>
            </a:r>
            <a:r>
              <a:rPr lang="ru-RU" sz="1400" dirty="0" smtClean="0">
                <a:solidFill>
                  <a:srgbClr val="0D0D0D"/>
                </a:solidFill>
                <a:latin typeface="Arial"/>
                <a:cs typeface="Arial"/>
              </a:rPr>
              <a:t> </a:t>
            </a:r>
            <a:endParaRPr lang="en-US" sz="1400" dirty="0" smtClean="0">
              <a:solidFill>
                <a:srgbClr val="0D0D0D"/>
              </a:solidFill>
              <a:latin typeface="Arial"/>
              <a:cs typeface="Arial"/>
            </a:endParaRPr>
          </a:p>
          <a:p>
            <a:pPr algn="ctr"/>
            <a:r>
              <a:rPr lang="ru-RU" sz="1400" dirty="0" smtClean="0">
                <a:solidFill>
                  <a:srgbClr val="0D0D0D"/>
                </a:solidFill>
                <a:latin typeface="Arial"/>
                <a:cs typeface="Arial"/>
              </a:rPr>
              <a:t>и несоответствия</a:t>
            </a:r>
            <a:r>
              <a:rPr lang="en-US" sz="1400" dirty="0">
                <a:solidFill>
                  <a:srgbClr val="0D0D0D"/>
                </a:solidFill>
                <a:latin typeface="Arial"/>
                <a:cs typeface="Arial"/>
              </a:rPr>
              <a:t> </a:t>
            </a:r>
            <a:r>
              <a:rPr lang="ru-RU" sz="1400" dirty="0" smtClean="0">
                <a:solidFill>
                  <a:srgbClr val="0D0D0D"/>
                </a:solidFill>
                <a:latin typeface="Arial"/>
                <a:cs typeface="Arial"/>
              </a:rPr>
              <a:t>в положениях </a:t>
            </a:r>
            <a:endParaRPr lang="en-US" sz="1400" dirty="0" smtClean="0">
              <a:solidFill>
                <a:srgbClr val="0D0D0D"/>
              </a:solidFill>
              <a:latin typeface="Arial"/>
              <a:cs typeface="Arial"/>
            </a:endParaRPr>
          </a:p>
          <a:p>
            <a:pPr algn="ctr"/>
            <a:r>
              <a:rPr lang="en-US" sz="1400" dirty="0" err="1" smtClean="0">
                <a:solidFill>
                  <a:srgbClr val="0D0D0D"/>
                </a:solidFill>
                <a:latin typeface="Arial"/>
                <a:cs typeface="Arial"/>
              </a:rPr>
              <a:t>о</a:t>
            </a:r>
            <a:r>
              <a:rPr lang="ru-RU" sz="1400" dirty="0" smtClean="0">
                <a:solidFill>
                  <a:srgbClr val="0D0D0D"/>
                </a:solidFill>
                <a:latin typeface="Arial"/>
                <a:cs typeface="Arial"/>
              </a:rPr>
              <a:t> </a:t>
            </a:r>
            <a:r>
              <a:rPr lang="ru-RU" sz="1400" dirty="0">
                <a:solidFill>
                  <a:srgbClr val="0D0D0D"/>
                </a:solidFill>
                <a:latin typeface="Arial"/>
                <a:cs typeface="Arial"/>
              </a:rPr>
              <a:t>подразделениях</a:t>
            </a:r>
          </a:p>
        </p:txBody>
      </p:sp>
      <p:sp>
        <p:nvSpPr>
          <p:cNvPr id="24" name="Rectangle 23"/>
          <p:cNvSpPr/>
          <p:nvPr/>
        </p:nvSpPr>
        <p:spPr>
          <a:xfrm>
            <a:off x="4932040" y="1628800"/>
            <a:ext cx="3960440" cy="648072"/>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dirty="0" smtClean="0">
                <a:solidFill>
                  <a:schemeClr val="tx1">
                    <a:lumMod val="95000"/>
                    <a:lumOff val="5000"/>
                  </a:schemeClr>
                </a:solidFill>
                <a:latin typeface="Arial"/>
                <a:cs typeface="Arial"/>
              </a:rPr>
              <a:t>Итоги анализа </a:t>
            </a:r>
          </a:p>
          <a:p>
            <a:pPr algn="ctr"/>
            <a:r>
              <a:rPr lang="ru-RU" sz="1400" b="1" dirty="0" smtClean="0">
                <a:solidFill>
                  <a:schemeClr val="tx1">
                    <a:lumMod val="95000"/>
                    <a:lumOff val="5000"/>
                  </a:schemeClr>
                </a:solidFill>
                <a:latin typeface="Arial"/>
                <a:cs typeface="Arial"/>
              </a:rPr>
              <a:t>первичных данных</a:t>
            </a:r>
            <a:endParaRPr lang="ru-RU" sz="1400" b="1" dirty="0">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39180631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dirty="0" smtClean="0"/>
              <a:t>Планирование</a:t>
            </a:r>
            <a:endParaRPr lang="ru-RU" dirty="0"/>
          </a:p>
        </p:txBody>
      </p:sp>
      <p:pic>
        <p:nvPicPr>
          <p:cNvPr id="9" name="Рисунок 8">
            <a:extLst>
              <a:ext uri="{FF2B5EF4-FFF2-40B4-BE49-F238E27FC236}">
                <a16:creationId xmlns:a16="http://schemas.microsoft.com/office/drawing/2014/main" xmlns="" id="{22142F15-32C0-4816-AD50-969C9C533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3356992"/>
            <a:ext cx="4746226" cy="4680204"/>
          </a:xfrm>
          <a:prstGeom prst="rect">
            <a:avLst/>
          </a:prstGeom>
        </p:spPr>
      </p:pic>
      <p:sp>
        <p:nvSpPr>
          <p:cNvPr id="10" name="Oval 9"/>
          <p:cNvSpPr/>
          <p:nvPr/>
        </p:nvSpPr>
        <p:spPr>
          <a:xfrm>
            <a:off x="2987824" y="5577152"/>
            <a:ext cx="610515" cy="216298"/>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10" idx="7"/>
            <a:endCxn id="13" idx="1"/>
          </p:cNvCxnSpPr>
          <p:nvPr/>
        </p:nvCxnSpPr>
        <p:spPr>
          <a:xfrm flipV="1">
            <a:off x="3508931" y="5589240"/>
            <a:ext cx="2104967" cy="19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5613898" y="4725144"/>
            <a:ext cx="2916832" cy="1728192"/>
          </a:xfrm>
          <a:prstGeom prst="rect">
            <a:avLst/>
          </a:prstGeom>
          <a:solidFill>
            <a:srgbClr val="DCE6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20000"/>
              </a:lnSpc>
            </a:pPr>
            <a:r>
              <a:rPr lang="ru-RU" sz="1200" dirty="0">
                <a:solidFill>
                  <a:schemeClr val="tx1"/>
                </a:solidFill>
                <a:latin typeface="Arial"/>
                <a:cs typeface="Arial"/>
              </a:rPr>
              <a:t>Даты оформления конечных результатов работы </a:t>
            </a:r>
          </a:p>
          <a:p>
            <a:pPr>
              <a:lnSpc>
                <a:spcPct val="120000"/>
              </a:lnSpc>
            </a:pPr>
            <a:r>
              <a:rPr lang="ru-RU" sz="1200" dirty="0">
                <a:solidFill>
                  <a:schemeClr val="tx1"/>
                </a:solidFill>
                <a:latin typeface="Arial"/>
                <a:cs typeface="Arial"/>
              </a:rPr>
              <a:t>совместно с </a:t>
            </a:r>
            <a:r>
              <a:rPr lang="ru-RU" sz="1200" dirty="0" smtClean="0">
                <a:solidFill>
                  <a:schemeClr val="tx1"/>
                </a:solidFill>
                <a:latin typeface="Arial"/>
                <a:cs typeface="Arial"/>
              </a:rPr>
              <a:t>аналитиками</a:t>
            </a:r>
          </a:p>
          <a:p>
            <a:pPr>
              <a:lnSpc>
                <a:spcPct val="120000"/>
              </a:lnSpc>
            </a:pPr>
            <a:endParaRPr lang="ru-RU" sz="1200" dirty="0">
              <a:solidFill>
                <a:schemeClr val="tx1"/>
              </a:solidFill>
              <a:latin typeface="Arial"/>
              <a:cs typeface="Arial"/>
            </a:endParaRPr>
          </a:p>
          <a:p>
            <a:pPr>
              <a:lnSpc>
                <a:spcPct val="120000"/>
              </a:lnSpc>
            </a:pPr>
            <a:r>
              <a:rPr lang="ru-RU" sz="1200" b="1" dirty="0" smtClean="0">
                <a:solidFill>
                  <a:schemeClr val="tx1"/>
                </a:solidFill>
                <a:latin typeface="Arial"/>
                <a:cs typeface="Arial"/>
              </a:rPr>
              <a:t>Аналитики приступают </a:t>
            </a:r>
          </a:p>
          <a:p>
            <a:pPr>
              <a:lnSpc>
                <a:spcPct val="120000"/>
              </a:lnSpc>
            </a:pPr>
            <a:r>
              <a:rPr lang="ru-RU" sz="1200" b="1" dirty="0" smtClean="0">
                <a:solidFill>
                  <a:schemeClr val="tx1"/>
                </a:solidFill>
                <a:latin typeface="Arial"/>
                <a:cs typeface="Arial"/>
              </a:rPr>
              <a:t>к </a:t>
            </a:r>
            <a:r>
              <a:rPr lang="ru-RU" sz="1200" b="1" dirty="0">
                <a:solidFill>
                  <a:schemeClr val="tx1"/>
                </a:solidFill>
                <a:latin typeface="Arial"/>
                <a:cs typeface="Arial"/>
              </a:rPr>
              <a:t>работе </a:t>
            </a:r>
            <a:r>
              <a:rPr lang="ru-RU" sz="1200" b="1" dirty="0" smtClean="0">
                <a:solidFill>
                  <a:schemeClr val="tx1"/>
                </a:solidFill>
                <a:latin typeface="Arial"/>
                <a:cs typeface="Arial"/>
              </a:rPr>
              <a:t>в указанные даты</a:t>
            </a:r>
            <a:endParaRPr lang="en-US" sz="1200" b="1" dirty="0">
              <a:solidFill>
                <a:schemeClr val="tx1"/>
              </a:solidFill>
            </a:endParaRPr>
          </a:p>
        </p:txBody>
      </p:sp>
      <p:sp>
        <p:nvSpPr>
          <p:cNvPr id="45" name="Chevron 44"/>
          <p:cNvSpPr/>
          <p:nvPr/>
        </p:nvSpPr>
        <p:spPr>
          <a:xfrm>
            <a:off x="4067943" y="2204864"/>
            <a:ext cx="2304256" cy="504056"/>
          </a:xfrm>
          <a:prstGeom prst="chevron">
            <a:avLst/>
          </a:prstGeom>
          <a:solidFill>
            <a:srgbClr val="1F68B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dirty="0" smtClean="0">
                <a:solidFill>
                  <a:schemeClr val="bg1"/>
                </a:solidFill>
                <a:latin typeface="Arial"/>
                <a:cs typeface="Arial"/>
              </a:rPr>
              <a:t>Инвентаризация существующих БП</a:t>
            </a:r>
            <a:endParaRPr lang="en-US" sz="1100" dirty="0">
              <a:solidFill>
                <a:schemeClr val="bg1"/>
              </a:solidFill>
              <a:latin typeface="Arial"/>
              <a:cs typeface="Arial"/>
            </a:endParaRPr>
          </a:p>
        </p:txBody>
      </p:sp>
      <p:sp>
        <p:nvSpPr>
          <p:cNvPr id="46" name="Rectangle 45"/>
          <p:cNvSpPr/>
          <p:nvPr/>
        </p:nvSpPr>
        <p:spPr>
          <a:xfrm>
            <a:off x="2051719" y="1311151"/>
            <a:ext cx="1440161" cy="461665"/>
          </a:xfrm>
          <a:prstGeom prst="rect">
            <a:avLst/>
          </a:prstGeom>
        </p:spPr>
        <p:txBody>
          <a:bodyPr wrap="square">
            <a:spAutoFit/>
          </a:bodyPr>
          <a:lstStyle/>
          <a:p>
            <a:r>
              <a:rPr lang="ru-RU" sz="1200" i="1" dirty="0">
                <a:solidFill>
                  <a:srgbClr val="008000"/>
                </a:solidFill>
                <a:latin typeface="Arial"/>
                <a:cs typeface="Arial"/>
              </a:rPr>
              <a:t>Р</a:t>
            </a:r>
            <a:r>
              <a:rPr lang="ru-RU" sz="1200" i="1" dirty="0" smtClean="0">
                <a:solidFill>
                  <a:srgbClr val="008000"/>
                </a:solidFill>
                <a:latin typeface="Arial"/>
                <a:cs typeface="Arial"/>
              </a:rPr>
              <a:t>абочая группа</a:t>
            </a:r>
          </a:p>
          <a:p>
            <a:r>
              <a:rPr lang="ru-RU" sz="1200" i="1" dirty="0" smtClean="0">
                <a:solidFill>
                  <a:srgbClr val="008000"/>
                </a:solidFill>
                <a:latin typeface="Arial"/>
                <a:cs typeface="Arial"/>
              </a:rPr>
              <a:t>сформирована</a:t>
            </a:r>
            <a:endParaRPr lang="en-US" sz="1200" i="1" dirty="0">
              <a:solidFill>
                <a:srgbClr val="008000"/>
              </a:solidFill>
              <a:latin typeface="Arial"/>
              <a:cs typeface="Arial"/>
            </a:endParaRP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1805" y="1684102"/>
            <a:ext cx="469955" cy="520762"/>
          </a:xfrm>
          <a:prstGeom prst="rect">
            <a:avLst/>
          </a:prstGeom>
        </p:spPr>
      </p:pic>
      <p:sp>
        <p:nvSpPr>
          <p:cNvPr id="48" name="Rectangle 47"/>
          <p:cNvSpPr/>
          <p:nvPr/>
        </p:nvSpPr>
        <p:spPr>
          <a:xfrm>
            <a:off x="3923927" y="1937157"/>
            <a:ext cx="2301870" cy="261610"/>
          </a:xfrm>
          <a:prstGeom prst="rect">
            <a:avLst/>
          </a:prstGeom>
        </p:spPr>
        <p:txBody>
          <a:bodyPr wrap="none">
            <a:spAutoFit/>
          </a:bodyPr>
          <a:lstStyle/>
          <a:p>
            <a:r>
              <a:rPr lang="ru-RU" sz="1100" dirty="0" smtClean="0">
                <a:solidFill>
                  <a:srgbClr val="0D0D0D"/>
                </a:solidFill>
                <a:latin typeface="Arial"/>
                <a:cs typeface="Arial"/>
              </a:rPr>
              <a:t>12.03.18                        30.03.18</a:t>
            </a:r>
            <a:endParaRPr lang="ru-RU" sz="1100" b="1" dirty="0" smtClean="0">
              <a:solidFill>
                <a:srgbClr val="0D0D0D"/>
              </a:solidFill>
              <a:latin typeface="Arial"/>
              <a:cs typeface="Arial"/>
            </a:endParaRPr>
          </a:p>
        </p:txBody>
      </p:sp>
      <p:sp>
        <p:nvSpPr>
          <p:cNvPr id="50" name="Chevron 49"/>
          <p:cNvSpPr/>
          <p:nvPr/>
        </p:nvSpPr>
        <p:spPr>
          <a:xfrm>
            <a:off x="2123727" y="2204864"/>
            <a:ext cx="2088232" cy="504056"/>
          </a:xfrm>
          <a:prstGeom prst="chevron">
            <a:avLst/>
          </a:prstGeom>
          <a:solidFill>
            <a:srgbClr val="1F68B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dirty="0" smtClean="0">
                <a:solidFill>
                  <a:schemeClr val="bg1"/>
                </a:solidFill>
                <a:latin typeface="Arial"/>
                <a:cs typeface="Arial"/>
              </a:rPr>
              <a:t>Подготовка Плана моделирования БП</a:t>
            </a:r>
            <a:endParaRPr lang="en-US" sz="1100" dirty="0">
              <a:solidFill>
                <a:schemeClr val="bg1"/>
              </a:solidFill>
              <a:latin typeface="Arial"/>
              <a:cs typeface="Arial"/>
            </a:endParaRPr>
          </a:p>
        </p:txBody>
      </p:sp>
      <p:sp>
        <p:nvSpPr>
          <p:cNvPr id="51" name="Chevron 50"/>
          <p:cNvSpPr/>
          <p:nvPr/>
        </p:nvSpPr>
        <p:spPr>
          <a:xfrm>
            <a:off x="323528" y="2204864"/>
            <a:ext cx="1944216" cy="504056"/>
          </a:xfrm>
          <a:prstGeom prst="chevron">
            <a:avLst/>
          </a:prstGeom>
          <a:solidFill>
            <a:srgbClr val="1F68B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dirty="0" smtClean="0">
                <a:solidFill>
                  <a:schemeClr val="bg1"/>
                </a:solidFill>
                <a:latin typeface="Arial"/>
                <a:cs typeface="Arial"/>
              </a:rPr>
              <a:t>Формирование рабочей группы</a:t>
            </a:r>
            <a:endParaRPr lang="en-US" sz="1100" dirty="0">
              <a:solidFill>
                <a:schemeClr val="bg1"/>
              </a:solidFill>
              <a:latin typeface="Arial"/>
              <a:cs typeface="Arial"/>
            </a:endParaRPr>
          </a:p>
        </p:txBody>
      </p:sp>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2160" y="1667396"/>
            <a:ext cx="469955" cy="520762"/>
          </a:xfrm>
          <a:prstGeom prst="rect">
            <a:avLst/>
          </a:prstGeom>
        </p:spPr>
      </p:pic>
      <p:sp>
        <p:nvSpPr>
          <p:cNvPr id="5" name="Rectangle 4"/>
          <p:cNvSpPr/>
          <p:nvPr/>
        </p:nvSpPr>
        <p:spPr>
          <a:xfrm>
            <a:off x="8028384" y="2599020"/>
            <a:ext cx="708810" cy="253916"/>
          </a:xfrm>
          <a:prstGeom prst="rect">
            <a:avLst/>
          </a:prstGeom>
        </p:spPr>
        <p:txBody>
          <a:bodyPr wrap="none">
            <a:spAutoFit/>
          </a:bodyPr>
          <a:lstStyle/>
          <a:p>
            <a:r>
              <a:rPr lang="ru-RU" sz="1050" dirty="0" smtClean="0">
                <a:solidFill>
                  <a:srgbClr val="0D0D0D"/>
                </a:solidFill>
                <a:latin typeface="Arial"/>
                <a:cs typeface="Arial"/>
              </a:rPr>
              <a:t>31.08.18</a:t>
            </a:r>
            <a:endParaRPr lang="ru-RU" sz="1050" b="1" dirty="0">
              <a:solidFill>
                <a:srgbClr val="0D0D0D"/>
              </a:solidFill>
              <a:latin typeface="Arial"/>
              <a:cs typeface="Arial"/>
            </a:endParaRPr>
          </a:p>
        </p:txBody>
      </p:sp>
      <p:sp>
        <p:nvSpPr>
          <p:cNvPr id="55" name="Rectangle 54"/>
          <p:cNvSpPr/>
          <p:nvPr/>
        </p:nvSpPr>
        <p:spPr>
          <a:xfrm>
            <a:off x="6156176" y="1311151"/>
            <a:ext cx="1440160" cy="461665"/>
          </a:xfrm>
          <a:prstGeom prst="rect">
            <a:avLst/>
          </a:prstGeom>
        </p:spPr>
        <p:txBody>
          <a:bodyPr wrap="square">
            <a:spAutoFit/>
          </a:bodyPr>
          <a:lstStyle/>
          <a:p>
            <a:r>
              <a:rPr lang="ru-RU" sz="1200" i="1" dirty="0" smtClean="0">
                <a:solidFill>
                  <a:srgbClr val="008000"/>
                </a:solidFill>
                <a:latin typeface="Arial"/>
                <a:cs typeface="Arial"/>
              </a:rPr>
              <a:t>Первичные </a:t>
            </a:r>
          </a:p>
          <a:p>
            <a:r>
              <a:rPr lang="en-US" sz="1200" i="1" dirty="0">
                <a:solidFill>
                  <a:srgbClr val="008000"/>
                </a:solidFill>
                <a:latin typeface="Arial"/>
                <a:cs typeface="Arial"/>
              </a:rPr>
              <a:t>д</a:t>
            </a:r>
            <a:r>
              <a:rPr lang="ru-RU" sz="1200" i="1" dirty="0" err="1" smtClean="0">
                <a:solidFill>
                  <a:srgbClr val="008000"/>
                </a:solidFill>
                <a:latin typeface="Arial"/>
                <a:cs typeface="Arial"/>
              </a:rPr>
              <a:t>анные</a:t>
            </a:r>
            <a:r>
              <a:rPr lang="ru-RU" sz="1200" i="1" dirty="0" smtClean="0">
                <a:solidFill>
                  <a:srgbClr val="008000"/>
                </a:solidFill>
                <a:latin typeface="Arial"/>
                <a:cs typeface="Arial"/>
              </a:rPr>
              <a:t> получены</a:t>
            </a:r>
            <a:endParaRPr lang="en-US" sz="1200" i="1" dirty="0">
              <a:solidFill>
                <a:srgbClr val="008000"/>
              </a:solidFill>
              <a:latin typeface="Arial"/>
              <a:cs typeface="Arial"/>
            </a:endParaRPr>
          </a:p>
        </p:txBody>
      </p:sp>
      <p:sp>
        <p:nvSpPr>
          <p:cNvPr id="21" name="Rectangle 20"/>
          <p:cNvSpPr/>
          <p:nvPr/>
        </p:nvSpPr>
        <p:spPr>
          <a:xfrm>
            <a:off x="251520" y="1124744"/>
            <a:ext cx="1872208" cy="646331"/>
          </a:xfrm>
          <a:prstGeom prst="rect">
            <a:avLst/>
          </a:prstGeom>
        </p:spPr>
        <p:txBody>
          <a:bodyPr wrap="square">
            <a:spAutoFit/>
          </a:bodyPr>
          <a:lstStyle/>
          <a:p>
            <a:r>
              <a:rPr lang="ru-RU" sz="1200" i="1" dirty="0" smtClean="0">
                <a:solidFill>
                  <a:srgbClr val="008000"/>
                </a:solidFill>
                <a:latin typeface="Arial"/>
                <a:cs typeface="Arial"/>
              </a:rPr>
              <a:t>Вышел Приказ о создании </a:t>
            </a:r>
            <a:r>
              <a:rPr lang="en-US" sz="1200" i="1" dirty="0" err="1">
                <a:solidFill>
                  <a:srgbClr val="008000"/>
                </a:solidFill>
                <a:latin typeface="Arial"/>
                <a:cs typeface="Arial"/>
              </a:rPr>
              <a:t>р</a:t>
            </a:r>
            <a:r>
              <a:rPr lang="ru-RU" sz="1200" i="1" dirty="0" err="1" smtClean="0">
                <a:solidFill>
                  <a:srgbClr val="008000"/>
                </a:solidFill>
                <a:latin typeface="Arial"/>
                <a:cs typeface="Arial"/>
              </a:rPr>
              <a:t>абочей</a:t>
            </a:r>
            <a:r>
              <a:rPr lang="ru-RU" sz="1200" i="1" dirty="0" smtClean="0">
                <a:solidFill>
                  <a:srgbClr val="008000"/>
                </a:solidFill>
                <a:latin typeface="Arial"/>
                <a:cs typeface="Arial"/>
              </a:rPr>
              <a:t> группы</a:t>
            </a:r>
            <a:endParaRPr lang="en-US" sz="1200" i="1" dirty="0">
              <a:solidFill>
                <a:srgbClr val="008000"/>
              </a:solidFill>
              <a:latin typeface="Arial"/>
              <a:cs typeface="Arial"/>
            </a:endParaRP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673069"/>
            <a:ext cx="469955" cy="520762"/>
          </a:xfrm>
          <a:prstGeom prst="rect">
            <a:avLst/>
          </a:prstGeom>
        </p:spPr>
      </p:pic>
      <p:sp>
        <p:nvSpPr>
          <p:cNvPr id="52" name="Chevron 51"/>
          <p:cNvSpPr/>
          <p:nvPr/>
        </p:nvSpPr>
        <p:spPr>
          <a:xfrm>
            <a:off x="1187624" y="2852936"/>
            <a:ext cx="7632847" cy="504056"/>
          </a:xfrm>
          <a:prstGeom prst="chevron">
            <a:avLst/>
          </a:prstGeom>
          <a:solidFill>
            <a:srgbClr val="1F68B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200" b="1" dirty="0">
                <a:solidFill>
                  <a:schemeClr val="bg1"/>
                </a:solidFill>
                <a:latin typeface="Arial"/>
                <a:cs typeface="Arial"/>
              </a:rPr>
              <a:t>Моделирование</a:t>
            </a: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20" y="1684102"/>
            <a:ext cx="469955" cy="520762"/>
          </a:xfrm>
          <a:prstGeom prst="rect">
            <a:avLst/>
          </a:prstGeom>
        </p:spPr>
      </p:pic>
      <p:sp>
        <p:nvSpPr>
          <p:cNvPr id="24" name="Rectangle 23"/>
          <p:cNvSpPr/>
          <p:nvPr/>
        </p:nvSpPr>
        <p:spPr>
          <a:xfrm>
            <a:off x="3995936" y="1327857"/>
            <a:ext cx="1944216" cy="461665"/>
          </a:xfrm>
          <a:prstGeom prst="rect">
            <a:avLst/>
          </a:prstGeom>
        </p:spPr>
        <p:txBody>
          <a:bodyPr wrap="square">
            <a:spAutoFit/>
          </a:bodyPr>
          <a:lstStyle/>
          <a:p>
            <a:r>
              <a:rPr lang="ru-RU" sz="1200" i="1" dirty="0" smtClean="0">
                <a:solidFill>
                  <a:srgbClr val="008000"/>
                </a:solidFill>
                <a:latin typeface="Arial"/>
                <a:cs typeface="Arial"/>
              </a:rPr>
              <a:t>Утвержден</a:t>
            </a:r>
            <a:endParaRPr lang="en-US" sz="1200" i="1" dirty="0">
              <a:solidFill>
                <a:srgbClr val="008000"/>
              </a:solidFill>
              <a:latin typeface="Arial"/>
              <a:cs typeface="Arial"/>
            </a:endParaRPr>
          </a:p>
          <a:p>
            <a:r>
              <a:rPr lang="en-US" sz="1200" i="1" dirty="0" smtClean="0">
                <a:solidFill>
                  <a:srgbClr val="008000"/>
                </a:solidFill>
                <a:latin typeface="Arial"/>
                <a:cs typeface="Arial"/>
              </a:rPr>
              <a:t>П</a:t>
            </a:r>
            <a:r>
              <a:rPr lang="ru-RU" sz="1200" i="1" dirty="0" smtClean="0">
                <a:solidFill>
                  <a:srgbClr val="008000"/>
                </a:solidFill>
                <a:latin typeface="Arial"/>
                <a:cs typeface="Arial"/>
              </a:rPr>
              <a:t>лан моделирования </a:t>
            </a:r>
          </a:p>
        </p:txBody>
      </p:sp>
    </p:spTree>
    <p:extLst>
      <p:ext uri="{BB962C8B-B14F-4D97-AF65-F5344CB8AC3E}">
        <p14:creationId xmlns:p14="http://schemas.microsoft.com/office/powerpoint/2010/main" val="34471787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dirty="0"/>
              <a:t>Часть </a:t>
            </a:r>
            <a:r>
              <a:rPr lang="ru-RU" dirty="0" smtClean="0"/>
              <a:t>2. Моделирование</a:t>
            </a:r>
            <a:endParaRPr lang="ru-RU" dirty="0"/>
          </a:p>
        </p:txBody>
      </p:sp>
      <p:pic>
        <p:nvPicPr>
          <p:cNvPr id="9" name="Рисунок 8">
            <a:extLst>
              <a:ext uri="{FF2B5EF4-FFF2-40B4-BE49-F238E27FC236}">
                <a16:creationId xmlns:a16="http://schemas.microsoft.com/office/drawing/2014/main" xmlns="" id="{22142F15-32C0-4816-AD50-969C9C533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sp>
        <p:nvSpPr>
          <p:cNvPr id="2" name="TextBox 1"/>
          <p:cNvSpPr txBox="1"/>
          <p:nvPr/>
        </p:nvSpPr>
        <p:spPr>
          <a:xfrm>
            <a:off x="-787791" y="1929001"/>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744" y="1772816"/>
            <a:ext cx="4429461" cy="4411744"/>
          </a:xfrm>
          <a:prstGeom prst="rect">
            <a:avLst/>
          </a:prstGeom>
        </p:spPr>
      </p:pic>
      <p:sp>
        <p:nvSpPr>
          <p:cNvPr id="13" name="Rectangle 12"/>
          <p:cNvSpPr/>
          <p:nvPr/>
        </p:nvSpPr>
        <p:spPr>
          <a:xfrm>
            <a:off x="23694" y="1475492"/>
            <a:ext cx="9120305" cy="369332"/>
          </a:xfrm>
          <a:prstGeom prst="rect">
            <a:avLst/>
          </a:prstGeom>
        </p:spPr>
        <p:txBody>
          <a:bodyPr wrap="square">
            <a:spAutoFit/>
          </a:bodyPr>
          <a:lstStyle/>
          <a:p>
            <a:pPr algn="ctr"/>
            <a:r>
              <a:rPr lang="ru-RU" dirty="0" smtClean="0">
                <a:solidFill>
                  <a:schemeClr val="tx1">
                    <a:lumMod val="95000"/>
                    <a:lumOff val="5000"/>
                  </a:schemeClr>
                </a:solidFill>
                <a:latin typeface="Arial"/>
                <a:cs typeface="Arial"/>
              </a:rPr>
              <a:t>Бизнес /</a:t>
            </a:r>
            <a:r>
              <a:rPr lang="en-US" dirty="0" smtClean="0">
                <a:solidFill>
                  <a:schemeClr val="tx1">
                    <a:lumMod val="95000"/>
                    <a:lumOff val="5000"/>
                  </a:schemeClr>
                </a:solidFill>
                <a:latin typeface="Arial"/>
                <a:cs typeface="Arial"/>
              </a:rPr>
              <a:t> </a:t>
            </a:r>
            <a:r>
              <a:rPr lang="ru-RU" dirty="0" smtClean="0">
                <a:solidFill>
                  <a:schemeClr val="tx1">
                    <a:lumMod val="95000"/>
                    <a:lumOff val="5000"/>
                  </a:schemeClr>
                </a:solidFill>
                <a:latin typeface="Arial"/>
                <a:cs typeface="Arial"/>
              </a:rPr>
              <a:t>аналитика / разработка</a:t>
            </a:r>
            <a:endParaRPr lang="ru-RU" dirty="0">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30706909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spc="-150" dirty="0" smtClean="0">
                <a:solidFill>
                  <a:srgbClr val="0D0D0D"/>
                </a:solidFill>
              </a:rPr>
              <a:t>Ситуация на момент старта проекта </a:t>
            </a:r>
            <a:endParaRPr lang="ru-RU" dirty="0"/>
          </a:p>
        </p:txBody>
      </p:sp>
      <p:pic>
        <p:nvPicPr>
          <p:cNvPr id="9" name="Рисунок 8">
            <a:extLst>
              <a:ext uri="{FF2B5EF4-FFF2-40B4-BE49-F238E27FC236}">
                <a16:creationId xmlns:a16="http://schemas.microsoft.com/office/drawing/2014/main" xmlns="" id="{22142F15-32C0-4816-AD50-969C9C533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pic>
        <p:nvPicPr>
          <p:cNvPr id="28" name="Picture 4" descr="\\s-rdsh-profile\personal$\DBorisovskiy\Documents\My Pictures\directum_kz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3" y="6093296"/>
            <a:ext cx="1036105" cy="576064"/>
          </a:xfrm>
          <a:prstGeom prst="rect">
            <a:avLst/>
          </a:prstGeom>
          <a:noFill/>
          <a:extLst>
            <a:ext uri="{909E8E84-426E-40dd-AFC4-6F175D3DCCD1}">
              <a14:hiddenFill xmlns:a14="http://schemas.microsoft.com/office/drawing/2010/main">
                <a:solidFill>
                  <a:srgbClr val="FFFFFF"/>
                </a:solidFill>
              </a14:hiddenFill>
            </a:ext>
          </a:extLst>
        </p:spPr>
      </p:pic>
      <p:pic>
        <p:nvPicPr>
          <p:cNvPr id="29" name="Изображение 10" descr="logo-internet-explor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4365104"/>
            <a:ext cx="648072" cy="648072"/>
          </a:xfrm>
          <a:prstGeom prst="rect">
            <a:avLst/>
          </a:prstGeom>
        </p:spPr>
      </p:pic>
      <p:sp>
        <p:nvSpPr>
          <p:cNvPr id="5" name="Rectangle 4"/>
          <p:cNvSpPr/>
          <p:nvPr/>
        </p:nvSpPr>
        <p:spPr>
          <a:xfrm>
            <a:off x="1475656" y="1340768"/>
            <a:ext cx="3602068" cy="369332"/>
          </a:xfrm>
          <a:prstGeom prst="rect">
            <a:avLst/>
          </a:prstGeom>
        </p:spPr>
        <p:txBody>
          <a:bodyPr wrap="none">
            <a:spAutoFit/>
          </a:bodyPr>
          <a:lstStyle/>
          <a:p>
            <a:r>
              <a:rPr lang="ru-RU" dirty="0" smtClean="0">
                <a:latin typeface="Arial"/>
                <a:cs typeface="Arial"/>
              </a:rPr>
              <a:t>ИТ-инфраструктура (выдержка)</a:t>
            </a:r>
            <a:endParaRPr lang="ru-RU" dirty="0">
              <a:latin typeface="Arial"/>
              <a:cs typeface="Arial"/>
            </a:endParaRPr>
          </a:p>
        </p:txBody>
      </p:sp>
      <p:pic>
        <p:nvPicPr>
          <p:cNvPr id="6" name="Picture 5" descr="zapro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5229200"/>
            <a:ext cx="432048" cy="792999"/>
          </a:xfrm>
          <a:prstGeom prst="rect">
            <a:avLst/>
          </a:prstGeom>
        </p:spPr>
      </p:pic>
      <p:pic>
        <p:nvPicPr>
          <p:cNvPr id="40" name="Изображение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2778" y="1916832"/>
            <a:ext cx="4362992" cy="4728096"/>
          </a:xfrm>
          <a:prstGeom prst="rect">
            <a:avLst/>
          </a:prstGeom>
        </p:spPr>
      </p:pic>
      <p:pic>
        <p:nvPicPr>
          <p:cNvPr id="27" name="Picture 3" descr="\\s-rdsh-profile\personal$\DBorisovskiy\Documents\My Pictures\sap.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04" y="2825843"/>
            <a:ext cx="996231" cy="747173"/>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6597358" y="1915091"/>
            <a:ext cx="1850321" cy="360040"/>
          </a:xfrm>
          <a:prstGeom prst="rect">
            <a:avLst/>
          </a:prstGeom>
          <a:solidFill>
            <a:srgbClr val="FFD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rgbClr val="000000"/>
              </a:solidFill>
              <a:latin typeface="Arial"/>
              <a:cs typeface="Arial"/>
            </a:endParaRPr>
          </a:p>
        </p:txBody>
      </p:sp>
      <p:sp>
        <p:nvSpPr>
          <p:cNvPr id="43" name="Rectangle 42"/>
          <p:cNvSpPr/>
          <p:nvPr/>
        </p:nvSpPr>
        <p:spPr>
          <a:xfrm>
            <a:off x="5942717" y="1844824"/>
            <a:ext cx="3137134" cy="1412694"/>
          </a:xfrm>
          <a:prstGeom prst="rect">
            <a:avLst/>
          </a:prstGeom>
        </p:spPr>
        <p:txBody>
          <a:bodyPr wrap="none">
            <a:spAutoFit/>
          </a:bodyPr>
          <a:lstStyle/>
          <a:p>
            <a:pPr algn="ctr">
              <a:lnSpc>
                <a:spcPct val="120000"/>
              </a:lnSpc>
            </a:pPr>
            <a:r>
              <a:rPr lang="ru-RU" dirty="0" smtClean="0">
                <a:solidFill>
                  <a:srgbClr val="0D0D0D"/>
                </a:solidFill>
                <a:latin typeface="Arial"/>
                <a:cs typeface="Arial"/>
              </a:rPr>
              <a:t>Аналитики</a:t>
            </a:r>
          </a:p>
          <a:p>
            <a:pPr algn="ctr">
              <a:lnSpc>
                <a:spcPct val="120000"/>
              </a:lnSpc>
            </a:pPr>
            <a:r>
              <a:rPr lang="en-US" dirty="0" err="1">
                <a:solidFill>
                  <a:srgbClr val="0D0D0D"/>
                </a:solidFill>
                <a:latin typeface="Arial"/>
                <a:cs typeface="Arial"/>
              </a:rPr>
              <a:t>в</a:t>
            </a:r>
            <a:r>
              <a:rPr lang="ru-RU" dirty="0" err="1" smtClean="0">
                <a:solidFill>
                  <a:srgbClr val="0D0D0D"/>
                </a:solidFill>
                <a:latin typeface="Arial"/>
                <a:cs typeface="Arial"/>
              </a:rPr>
              <a:t>заимодействуют</a:t>
            </a:r>
            <a:r>
              <a:rPr lang="ru-RU" dirty="0" smtClean="0">
                <a:solidFill>
                  <a:srgbClr val="0D0D0D"/>
                </a:solidFill>
                <a:latin typeface="Arial"/>
                <a:cs typeface="Arial"/>
              </a:rPr>
              <a:t> с</a:t>
            </a:r>
          </a:p>
          <a:p>
            <a:pPr algn="ctr">
              <a:lnSpc>
                <a:spcPct val="120000"/>
              </a:lnSpc>
            </a:pPr>
            <a:r>
              <a:rPr lang="en-US" dirty="0" err="1" smtClean="0">
                <a:solidFill>
                  <a:srgbClr val="0D0D0D"/>
                </a:solidFill>
                <a:latin typeface="Arial"/>
                <a:cs typeface="Arial"/>
              </a:rPr>
              <a:t>в</a:t>
            </a:r>
            <a:r>
              <a:rPr lang="ru-RU" dirty="0" err="1" smtClean="0">
                <a:solidFill>
                  <a:srgbClr val="0D0D0D"/>
                </a:solidFill>
                <a:latin typeface="Arial"/>
                <a:cs typeface="Arial"/>
              </a:rPr>
              <a:t>нешним</a:t>
            </a:r>
            <a:r>
              <a:rPr lang="ru-RU" dirty="0" smtClean="0">
                <a:solidFill>
                  <a:srgbClr val="0D0D0D"/>
                </a:solidFill>
                <a:latin typeface="Arial"/>
                <a:cs typeface="Arial"/>
              </a:rPr>
              <a:t> подрядчиком</a:t>
            </a:r>
          </a:p>
          <a:p>
            <a:pPr algn="ctr">
              <a:lnSpc>
                <a:spcPct val="120000"/>
              </a:lnSpc>
            </a:pPr>
            <a:r>
              <a:rPr lang="en-US" dirty="0" smtClean="0">
                <a:solidFill>
                  <a:srgbClr val="0D0D0D"/>
                </a:solidFill>
                <a:latin typeface="Arial"/>
                <a:cs typeface="Arial"/>
              </a:rPr>
              <a:t>п</a:t>
            </a:r>
            <a:r>
              <a:rPr lang="ru-RU" dirty="0" smtClean="0">
                <a:solidFill>
                  <a:srgbClr val="0D0D0D"/>
                </a:solidFill>
                <a:latin typeface="Arial"/>
                <a:cs typeface="Arial"/>
              </a:rPr>
              <a:t>о части требований к </a:t>
            </a:r>
            <a:r>
              <a:rPr lang="en-US" dirty="0" smtClean="0">
                <a:solidFill>
                  <a:srgbClr val="0D0D0D"/>
                </a:solidFill>
                <a:latin typeface="Arial"/>
                <a:cs typeface="Arial"/>
              </a:rPr>
              <a:t>SAP</a:t>
            </a:r>
            <a:r>
              <a:rPr lang="ru-RU" dirty="0" smtClean="0">
                <a:solidFill>
                  <a:srgbClr val="0D0D0D"/>
                </a:solidFill>
                <a:latin typeface="Arial"/>
                <a:cs typeface="Arial"/>
              </a:rPr>
              <a:t> </a:t>
            </a:r>
            <a:endParaRPr lang="ru-RU" dirty="0">
              <a:solidFill>
                <a:srgbClr val="0D0D0D"/>
              </a:solidFill>
              <a:latin typeface="Arial"/>
              <a:cs typeface="Arial"/>
            </a:endParaRPr>
          </a:p>
        </p:txBody>
      </p:sp>
      <p:sp>
        <p:nvSpPr>
          <p:cNvPr id="45" name="Rectangle 44"/>
          <p:cNvSpPr/>
          <p:nvPr/>
        </p:nvSpPr>
        <p:spPr>
          <a:xfrm>
            <a:off x="6597358" y="4030789"/>
            <a:ext cx="1850321" cy="360040"/>
          </a:xfrm>
          <a:prstGeom prst="rect">
            <a:avLst/>
          </a:prstGeom>
          <a:solidFill>
            <a:srgbClr val="FFD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rgbClr val="000000"/>
              </a:solidFill>
              <a:latin typeface="Arial"/>
              <a:cs typeface="Arial"/>
            </a:endParaRPr>
          </a:p>
        </p:txBody>
      </p:sp>
      <p:sp>
        <p:nvSpPr>
          <p:cNvPr id="46" name="Rectangle 45"/>
          <p:cNvSpPr/>
          <p:nvPr/>
        </p:nvSpPr>
        <p:spPr>
          <a:xfrm>
            <a:off x="6343629" y="3960522"/>
            <a:ext cx="2335307" cy="1412694"/>
          </a:xfrm>
          <a:prstGeom prst="rect">
            <a:avLst/>
          </a:prstGeom>
        </p:spPr>
        <p:txBody>
          <a:bodyPr wrap="none">
            <a:spAutoFit/>
          </a:bodyPr>
          <a:lstStyle/>
          <a:p>
            <a:pPr algn="ctr">
              <a:lnSpc>
                <a:spcPct val="120000"/>
              </a:lnSpc>
            </a:pPr>
            <a:r>
              <a:rPr lang="ru-RU" dirty="0" smtClean="0">
                <a:solidFill>
                  <a:srgbClr val="0D0D0D"/>
                </a:solidFill>
                <a:latin typeface="Arial"/>
                <a:cs typeface="Arial"/>
              </a:rPr>
              <a:t>Разработчики</a:t>
            </a:r>
          </a:p>
          <a:p>
            <a:pPr algn="ctr">
              <a:lnSpc>
                <a:spcPct val="120000"/>
              </a:lnSpc>
            </a:pPr>
            <a:r>
              <a:rPr lang="en-US" dirty="0" err="1">
                <a:solidFill>
                  <a:srgbClr val="0D0D0D"/>
                </a:solidFill>
                <a:latin typeface="Arial"/>
                <a:cs typeface="Arial"/>
              </a:rPr>
              <a:t>в</a:t>
            </a:r>
            <a:r>
              <a:rPr lang="ru-RU" dirty="0" err="1" smtClean="0">
                <a:solidFill>
                  <a:srgbClr val="0D0D0D"/>
                </a:solidFill>
                <a:latin typeface="Arial"/>
                <a:cs typeface="Arial"/>
              </a:rPr>
              <a:t>заимодействуют</a:t>
            </a:r>
            <a:r>
              <a:rPr lang="ru-RU" dirty="0" smtClean="0">
                <a:solidFill>
                  <a:srgbClr val="0D0D0D"/>
                </a:solidFill>
                <a:latin typeface="Arial"/>
                <a:cs typeface="Arial"/>
              </a:rPr>
              <a:t> с</a:t>
            </a:r>
          </a:p>
          <a:p>
            <a:pPr algn="ctr">
              <a:lnSpc>
                <a:spcPct val="120000"/>
              </a:lnSpc>
            </a:pPr>
            <a:r>
              <a:rPr lang="ru-RU" dirty="0" smtClean="0">
                <a:solidFill>
                  <a:srgbClr val="0D0D0D"/>
                </a:solidFill>
                <a:latin typeface="Arial"/>
                <a:cs typeface="Arial"/>
              </a:rPr>
              <a:t>внутренними </a:t>
            </a:r>
          </a:p>
          <a:p>
            <a:pPr algn="ctr">
              <a:lnSpc>
                <a:spcPct val="120000"/>
              </a:lnSpc>
            </a:pPr>
            <a:r>
              <a:rPr lang="en-US" dirty="0" err="1">
                <a:solidFill>
                  <a:srgbClr val="0D0D0D"/>
                </a:solidFill>
                <a:latin typeface="Arial"/>
                <a:cs typeface="Arial"/>
              </a:rPr>
              <a:t>б</a:t>
            </a:r>
            <a:r>
              <a:rPr lang="ru-RU" dirty="0" err="1" smtClean="0">
                <a:solidFill>
                  <a:srgbClr val="0D0D0D"/>
                </a:solidFill>
                <a:latin typeface="Arial"/>
                <a:cs typeface="Arial"/>
              </a:rPr>
              <a:t>изнес</a:t>
            </a:r>
            <a:r>
              <a:rPr lang="ru-RU" dirty="0" smtClean="0">
                <a:solidFill>
                  <a:srgbClr val="0D0D0D"/>
                </a:solidFill>
                <a:latin typeface="Arial"/>
                <a:cs typeface="Arial"/>
              </a:rPr>
              <a:t>-заказчиками</a:t>
            </a:r>
          </a:p>
        </p:txBody>
      </p:sp>
    </p:spTree>
    <p:extLst>
      <p:ext uri="{BB962C8B-B14F-4D97-AF65-F5344CB8AC3E}">
        <p14:creationId xmlns:p14="http://schemas.microsoft.com/office/powerpoint/2010/main" val="3521816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spc="-150" dirty="0" smtClean="0">
                <a:solidFill>
                  <a:srgbClr val="0D0D0D"/>
                </a:solidFill>
              </a:rPr>
              <a:t>К чему мы стремимся?</a:t>
            </a:r>
            <a:endParaRPr lang="ru-RU" dirty="0"/>
          </a:p>
        </p:txBody>
      </p:sp>
      <p:pic>
        <p:nvPicPr>
          <p:cNvPr id="9" name="Рисунок 8">
            <a:extLst>
              <a:ext uri="{FF2B5EF4-FFF2-40B4-BE49-F238E27FC236}">
                <a16:creationId xmlns:a16="http://schemas.microsoft.com/office/drawing/2014/main" xmlns="" id="{22142F15-32C0-4816-AD50-969C9C533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sp>
        <p:nvSpPr>
          <p:cNvPr id="2" name="TextBox 1"/>
          <p:cNvSpPr txBox="1"/>
          <p:nvPr/>
        </p:nvSpPr>
        <p:spPr>
          <a:xfrm>
            <a:off x="-787791" y="1929001"/>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4426" y="2299320"/>
            <a:ext cx="2167574" cy="22098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7123" y="2744068"/>
            <a:ext cx="2155117" cy="21971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7864" y="2564904"/>
            <a:ext cx="2167574" cy="2209799"/>
          </a:xfrm>
          <a:prstGeom prst="rect">
            <a:avLst/>
          </a:prstGeom>
        </p:spPr>
      </p:pic>
      <p:sp>
        <p:nvSpPr>
          <p:cNvPr id="12" name="Rectangle 11"/>
          <p:cNvSpPr/>
          <p:nvPr/>
        </p:nvSpPr>
        <p:spPr>
          <a:xfrm>
            <a:off x="23694" y="1475492"/>
            <a:ext cx="9120305" cy="369332"/>
          </a:xfrm>
          <a:prstGeom prst="rect">
            <a:avLst/>
          </a:prstGeom>
        </p:spPr>
        <p:txBody>
          <a:bodyPr wrap="square">
            <a:spAutoFit/>
          </a:bodyPr>
          <a:lstStyle/>
          <a:p>
            <a:pPr algn="ctr"/>
            <a:r>
              <a:rPr lang="en-US" dirty="0">
                <a:solidFill>
                  <a:schemeClr val="tx1">
                    <a:lumMod val="95000"/>
                    <a:lumOff val="5000"/>
                  </a:schemeClr>
                </a:solidFill>
                <a:latin typeface="Arial"/>
                <a:cs typeface="Arial"/>
              </a:rPr>
              <a:t>п</a:t>
            </a:r>
            <a:r>
              <a:rPr lang="ru-RU" dirty="0" err="1" smtClean="0">
                <a:solidFill>
                  <a:schemeClr val="tx1">
                    <a:lumMod val="95000"/>
                    <a:lumOff val="5000"/>
                  </a:schemeClr>
                </a:solidFill>
                <a:latin typeface="Arial"/>
                <a:cs typeface="Arial"/>
              </a:rPr>
              <a:t>ри</a:t>
            </a:r>
            <a:r>
              <a:rPr lang="ru-RU" dirty="0" smtClean="0">
                <a:solidFill>
                  <a:schemeClr val="tx1">
                    <a:lumMod val="95000"/>
                    <a:lumOff val="5000"/>
                  </a:schemeClr>
                </a:solidFill>
                <a:latin typeface="Arial"/>
                <a:cs typeface="Arial"/>
              </a:rPr>
              <a:t> разработке и внедрении информационных систем</a:t>
            </a:r>
            <a:endParaRPr lang="ru-RU" dirty="0">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2600016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07947E-6 -7.41084E-7 L -0.12927 -7.41084E-7 " pathEditMode="relative" rAng="0" ptsTypes="AA">
                                      <p:cBhvr>
                                        <p:cTn id="6" dur="1500" fill="hold"/>
                                        <p:tgtEl>
                                          <p:spTgt spid="6"/>
                                        </p:tgtEl>
                                        <p:attrNameLst>
                                          <p:attrName>ppt_x</p:attrName>
                                          <p:attrName>ppt_y</p:attrName>
                                        </p:attrNameLst>
                                      </p:cBhvr>
                                      <p:rCtr x="-6472" y="0"/>
                                    </p:animMotion>
                                  </p:childTnLst>
                                </p:cTn>
                              </p:par>
                              <p:par>
                                <p:cTn id="7" presetID="0" presetClass="path" presetSubtype="0" accel="50000" decel="50000" fill="hold" nodeType="withEffect">
                                  <p:stCondLst>
                                    <p:cond delay="0"/>
                                  </p:stCondLst>
                                  <p:childTnLst>
                                    <p:animMotion origin="layout" path="M 4.56518E-6 2.66543E-6 L 0.10206 2.66543E-6 " pathEditMode="relative" rAng="0" ptsTypes="AA">
                                      <p:cBhvr>
                                        <p:cTn id="8" dur="1500" fill="hold"/>
                                        <p:tgtEl>
                                          <p:spTgt spid="8"/>
                                        </p:tgtEl>
                                        <p:attrNameLst>
                                          <p:attrName>ppt_x</p:attrName>
                                          <p:attrName>ppt_y</p:attrName>
                                        </p:attrNameLst>
                                      </p:cBhvr>
                                      <p:rCtr x="5103" y="0"/>
                                    </p:animMotion>
                                  </p:childTnLst>
                                </p:cTn>
                              </p:par>
                            </p:childTnLst>
                          </p:cTn>
                        </p:par>
                        <p:par>
                          <p:cTn id="9" fill="hold">
                            <p:stCondLst>
                              <p:cond delay="1500"/>
                            </p:stCondLst>
                            <p:childTnLst>
                              <p:par>
                                <p:cTn id="10" presetID="2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sz="4000" spc="-150" dirty="0" smtClean="0">
                <a:solidFill>
                  <a:srgbClr val="0D0D0D"/>
                </a:solidFill>
              </a:rPr>
              <a:t>Группы процессов уровня 2 </a:t>
            </a:r>
          </a:p>
          <a:p>
            <a:r>
              <a:rPr lang="ru-RU" sz="4000" spc="-150" dirty="0" smtClean="0">
                <a:solidFill>
                  <a:srgbClr val="0D0D0D"/>
                </a:solidFill>
              </a:rPr>
              <a:t>по разработке и внедрению ИС</a:t>
            </a:r>
            <a:endParaRPr lang="ru-RU" sz="4000" dirty="0"/>
          </a:p>
        </p:txBody>
      </p:sp>
      <p:pic>
        <p:nvPicPr>
          <p:cNvPr id="9" name="Рисунок 8">
            <a:extLst>
              <a:ext uri="{FF2B5EF4-FFF2-40B4-BE49-F238E27FC236}">
                <a16:creationId xmlns:a16="http://schemas.microsoft.com/office/drawing/2014/main" xmlns="" id="{22142F15-32C0-4816-AD50-969C9C533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sp>
        <p:nvSpPr>
          <p:cNvPr id="2" name="TextBox 1"/>
          <p:cNvSpPr txBox="1"/>
          <p:nvPr/>
        </p:nvSpPr>
        <p:spPr>
          <a:xfrm>
            <a:off x="-787791" y="1929001"/>
            <a:ext cx="184666" cy="369332"/>
          </a:xfrm>
          <a:prstGeom prst="rect">
            <a:avLst/>
          </a:prstGeom>
          <a:noFill/>
        </p:spPr>
        <p:txBody>
          <a:bodyPr wrap="none" rtlCol="0">
            <a:spAutoFit/>
          </a:bodyPr>
          <a:lstStyle/>
          <a:p>
            <a:endParaRPr lang="en-US" dirty="0"/>
          </a:p>
        </p:txBody>
      </p:sp>
      <p:sp>
        <p:nvSpPr>
          <p:cNvPr id="4" name="Chevron 3"/>
          <p:cNvSpPr/>
          <p:nvPr/>
        </p:nvSpPr>
        <p:spPr>
          <a:xfrm>
            <a:off x="1212636" y="1556792"/>
            <a:ext cx="7031772" cy="648072"/>
          </a:xfrm>
          <a:prstGeom prst="chevron">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smtClean="0">
                <a:solidFill>
                  <a:srgbClr val="FFFFFF"/>
                </a:solidFill>
                <a:latin typeface="Arial"/>
                <a:cs typeface="Arial"/>
              </a:rPr>
              <a:t>Запуск проекта по разработке ИС</a:t>
            </a:r>
            <a:endParaRPr lang="en-US" dirty="0">
              <a:solidFill>
                <a:srgbClr val="FFFFFF"/>
              </a:solidFill>
              <a:latin typeface="Arial"/>
              <a:cs typeface="Arial"/>
            </a:endParaRPr>
          </a:p>
        </p:txBody>
      </p:sp>
      <p:sp>
        <p:nvSpPr>
          <p:cNvPr id="8" name="Chevron 7"/>
          <p:cNvSpPr/>
          <p:nvPr/>
        </p:nvSpPr>
        <p:spPr>
          <a:xfrm>
            <a:off x="1212636" y="2420888"/>
            <a:ext cx="7031772" cy="648072"/>
          </a:xfrm>
          <a:prstGeom prst="chevron">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smtClean="0">
                <a:solidFill>
                  <a:schemeClr val="bg1"/>
                </a:solidFill>
                <a:latin typeface="Arial"/>
                <a:cs typeface="Arial"/>
              </a:rPr>
              <a:t>Детализация предпроектных работ</a:t>
            </a:r>
            <a:endParaRPr lang="en-US" dirty="0">
              <a:solidFill>
                <a:schemeClr val="bg1"/>
              </a:solidFill>
              <a:latin typeface="Arial"/>
              <a:cs typeface="Arial"/>
            </a:endParaRPr>
          </a:p>
        </p:txBody>
      </p:sp>
      <p:sp>
        <p:nvSpPr>
          <p:cNvPr id="11" name="Chevron 10"/>
          <p:cNvSpPr/>
          <p:nvPr/>
        </p:nvSpPr>
        <p:spPr>
          <a:xfrm>
            <a:off x="1212636" y="3284984"/>
            <a:ext cx="7031772" cy="648072"/>
          </a:xfrm>
          <a:prstGeom prst="chevron">
            <a:avLst/>
          </a:prstGeom>
          <a:solidFill>
            <a:srgbClr val="1F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smtClean="0">
                <a:solidFill>
                  <a:schemeClr val="bg1"/>
                </a:solidFill>
                <a:latin typeface="Arial"/>
                <a:cs typeface="Arial"/>
              </a:rPr>
              <a:t>Планирование разработки ИС</a:t>
            </a:r>
            <a:endParaRPr lang="en-US" dirty="0">
              <a:solidFill>
                <a:schemeClr val="bg1"/>
              </a:solidFill>
              <a:latin typeface="Arial"/>
              <a:cs typeface="Arial"/>
            </a:endParaRPr>
          </a:p>
        </p:txBody>
      </p:sp>
      <p:sp>
        <p:nvSpPr>
          <p:cNvPr id="32" name="Rectangle 31"/>
          <p:cNvSpPr/>
          <p:nvPr/>
        </p:nvSpPr>
        <p:spPr>
          <a:xfrm>
            <a:off x="755576" y="1700808"/>
            <a:ext cx="413102" cy="369332"/>
          </a:xfrm>
          <a:prstGeom prst="rect">
            <a:avLst/>
          </a:prstGeom>
        </p:spPr>
        <p:txBody>
          <a:bodyPr wrap="square">
            <a:spAutoFit/>
          </a:bodyPr>
          <a:lstStyle/>
          <a:p>
            <a:r>
              <a:rPr lang="ru-RU" dirty="0" smtClean="0">
                <a:latin typeface="Arial"/>
                <a:cs typeface="Arial"/>
              </a:rPr>
              <a:t>1</a:t>
            </a:r>
            <a:endParaRPr lang="en-US" dirty="0"/>
          </a:p>
        </p:txBody>
      </p:sp>
      <p:sp>
        <p:nvSpPr>
          <p:cNvPr id="33" name="Rectangle 32"/>
          <p:cNvSpPr/>
          <p:nvPr/>
        </p:nvSpPr>
        <p:spPr>
          <a:xfrm>
            <a:off x="755576" y="2555612"/>
            <a:ext cx="413102" cy="369332"/>
          </a:xfrm>
          <a:prstGeom prst="rect">
            <a:avLst/>
          </a:prstGeom>
        </p:spPr>
        <p:txBody>
          <a:bodyPr wrap="square">
            <a:spAutoFit/>
          </a:bodyPr>
          <a:lstStyle/>
          <a:p>
            <a:r>
              <a:rPr lang="ru-RU" dirty="0">
                <a:latin typeface="Arial"/>
                <a:cs typeface="Arial"/>
              </a:rPr>
              <a:t>2</a:t>
            </a:r>
            <a:endParaRPr lang="en-US" dirty="0"/>
          </a:p>
        </p:txBody>
      </p:sp>
      <p:sp>
        <p:nvSpPr>
          <p:cNvPr id="35" name="Rectangle 34"/>
          <p:cNvSpPr/>
          <p:nvPr/>
        </p:nvSpPr>
        <p:spPr>
          <a:xfrm>
            <a:off x="755576" y="3429000"/>
            <a:ext cx="413102" cy="369332"/>
          </a:xfrm>
          <a:prstGeom prst="rect">
            <a:avLst/>
          </a:prstGeom>
        </p:spPr>
        <p:txBody>
          <a:bodyPr wrap="square">
            <a:spAutoFit/>
          </a:bodyPr>
          <a:lstStyle/>
          <a:p>
            <a:r>
              <a:rPr lang="ru-RU" dirty="0">
                <a:latin typeface="Arial"/>
                <a:cs typeface="Arial"/>
              </a:rPr>
              <a:t>3</a:t>
            </a:r>
            <a:endParaRPr lang="en-US" dirty="0"/>
          </a:p>
        </p:txBody>
      </p:sp>
      <p:sp>
        <p:nvSpPr>
          <p:cNvPr id="36" name="Rectangle 35"/>
          <p:cNvSpPr/>
          <p:nvPr/>
        </p:nvSpPr>
        <p:spPr>
          <a:xfrm>
            <a:off x="755576" y="4283804"/>
            <a:ext cx="413102" cy="369332"/>
          </a:xfrm>
          <a:prstGeom prst="rect">
            <a:avLst/>
          </a:prstGeom>
        </p:spPr>
        <p:txBody>
          <a:bodyPr wrap="square">
            <a:spAutoFit/>
          </a:bodyPr>
          <a:lstStyle/>
          <a:p>
            <a:r>
              <a:rPr lang="ru-RU" dirty="0" smtClean="0">
                <a:latin typeface="Arial"/>
                <a:cs typeface="Arial"/>
              </a:rPr>
              <a:t>4</a:t>
            </a:r>
            <a:endParaRPr lang="en-US" dirty="0"/>
          </a:p>
        </p:txBody>
      </p:sp>
      <p:sp>
        <p:nvSpPr>
          <p:cNvPr id="37" name="Rectangle 36"/>
          <p:cNvSpPr/>
          <p:nvPr/>
        </p:nvSpPr>
        <p:spPr>
          <a:xfrm>
            <a:off x="755576" y="5147900"/>
            <a:ext cx="413102" cy="369332"/>
          </a:xfrm>
          <a:prstGeom prst="rect">
            <a:avLst/>
          </a:prstGeom>
        </p:spPr>
        <p:txBody>
          <a:bodyPr wrap="square">
            <a:spAutoFit/>
          </a:bodyPr>
          <a:lstStyle/>
          <a:p>
            <a:r>
              <a:rPr lang="ru-RU" dirty="0">
                <a:latin typeface="Arial"/>
                <a:cs typeface="Arial"/>
              </a:rPr>
              <a:t>5</a:t>
            </a:r>
            <a:endParaRPr lang="en-US" dirty="0"/>
          </a:p>
        </p:txBody>
      </p:sp>
      <p:sp>
        <p:nvSpPr>
          <p:cNvPr id="38" name="Rectangle 37"/>
          <p:cNvSpPr/>
          <p:nvPr/>
        </p:nvSpPr>
        <p:spPr>
          <a:xfrm>
            <a:off x="755576" y="6011996"/>
            <a:ext cx="413102" cy="369332"/>
          </a:xfrm>
          <a:prstGeom prst="rect">
            <a:avLst/>
          </a:prstGeom>
        </p:spPr>
        <p:txBody>
          <a:bodyPr wrap="square">
            <a:spAutoFit/>
          </a:bodyPr>
          <a:lstStyle/>
          <a:p>
            <a:r>
              <a:rPr lang="ru-RU" dirty="0" smtClean="0">
                <a:latin typeface="Arial"/>
                <a:cs typeface="Arial"/>
              </a:rPr>
              <a:t>6</a:t>
            </a:r>
            <a:endParaRPr lang="en-US" dirty="0"/>
          </a:p>
        </p:txBody>
      </p:sp>
      <p:sp>
        <p:nvSpPr>
          <p:cNvPr id="18" name="Chevron 17"/>
          <p:cNvSpPr/>
          <p:nvPr/>
        </p:nvSpPr>
        <p:spPr>
          <a:xfrm>
            <a:off x="1187624" y="4149080"/>
            <a:ext cx="7031772" cy="648072"/>
          </a:xfrm>
          <a:prstGeom prst="chevron">
            <a:avLst/>
          </a:prstGeom>
          <a:solidFill>
            <a:srgbClr val="1F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solidFill>
                  <a:schemeClr val="bg1"/>
                </a:solidFill>
                <a:latin typeface="Arial"/>
                <a:cs typeface="Arial"/>
              </a:rPr>
              <a:t>Реализация, тестирование и отладка</a:t>
            </a:r>
            <a:endParaRPr lang="en-US" dirty="0">
              <a:solidFill>
                <a:schemeClr val="bg1"/>
              </a:solidFill>
              <a:latin typeface="Arial"/>
              <a:cs typeface="Arial"/>
            </a:endParaRPr>
          </a:p>
        </p:txBody>
      </p:sp>
      <p:sp>
        <p:nvSpPr>
          <p:cNvPr id="19" name="Chevron 18"/>
          <p:cNvSpPr/>
          <p:nvPr/>
        </p:nvSpPr>
        <p:spPr>
          <a:xfrm>
            <a:off x="1187624" y="5013176"/>
            <a:ext cx="7031772" cy="648072"/>
          </a:xfrm>
          <a:prstGeom prst="chevron">
            <a:avLst/>
          </a:prstGeom>
          <a:solidFill>
            <a:srgbClr val="1F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solidFill>
                  <a:schemeClr val="bg1"/>
                </a:solidFill>
                <a:latin typeface="Arial"/>
                <a:cs typeface="Arial"/>
              </a:rPr>
              <a:t>Разработка документации и тестовая эксплуатация</a:t>
            </a:r>
            <a:endParaRPr lang="en-US" dirty="0">
              <a:solidFill>
                <a:schemeClr val="bg1"/>
              </a:solidFill>
              <a:latin typeface="Arial"/>
              <a:cs typeface="Arial"/>
            </a:endParaRPr>
          </a:p>
        </p:txBody>
      </p:sp>
      <p:sp>
        <p:nvSpPr>
          <p:cNvPr id="20" name="Chevron 19"/>
          <p:cNvSpPr/>
          <p:nvPr/>
        </p:nvSpPr>
        <p:spPr>
          <a:xfrm>
            <a:off x="1187624" y="5877272"/>
            <a:ext cx="7031772" cy="648072"/>
          </a:xfrm>
          <a:prstGeom prst="chevron">
            <a:avLst/>
          </a:prstGeom>
          <a:solidFill>
            <a:srgbClr val="1F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solidFill>
                  <a:schemeClr val="bg1"/>
                </a:solidFill>
                <a:latin typeface="Arial"/>
                <a:cs typeface="Arial"/>
              </a:rPr>
              <a:t>Внедрение ИС</a:t>
            </a:r>
            <a:endParaRPr lang="en-US" dirty="0">
              <a:solidFill>
                <a:schemeClr val="bg1"/>
              </a:solidFill>
              <a:latin typeface="Arial"/>
              <a:cs typeface="Arial"/>
            </a:endParaRPr>
          </a:p>
        </p:txBody>
      </p:sp>
    </p:spTree>
    <p:extLst>
      <p:ext uri="{BB962C8B-B14F-4D97-AF65-F5344CB8AC3E}">
        <p14:creationId xmlns:p14="http://schemas.microsoft.com/office/powerpoint/2010/main" val="22937436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sz="4000" spc="-150" dirty="0" smtClean="0">
                <a:solidFill>
                  <a:srgbClr val="0D0D0D"/>
                </a:solidFill>
              </a:rPr>
              <a:t>Процесс разработки и внедрения ИС</a:t>
            </a:r>
            <a:endParaRPr lang="ru-RU" sz="4000" dirty="0"/>
          </a:p>
        </p:txBody>
      </p:sp>
      <p:pic>
        <p:nvPicPr>
          <p:cNvPr id="9" name="Рисунок 8">
            <a:extLst>
              <a:ext uri="{FF2B5EF4-FFF2-40B4-BE49-F238E27FC236}">
                <a16:creationId xmlns:a16="http://schemas.microsoft.com/office/drawing/2014/main" xmlns="" id="{22142F15-32C0-4816-AD50-969C9C533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620" y="3059464"/>
            <a:ext cx="1173907" cy="1196776"/>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3059464"/>
            <a:ext cx="1173907" cy="1196776"/>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0141" y="3059464"/>
            <a:ext cx="1173907" cy="1196776"/>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6565" y="3059464"/>
            <a:ext cx="1173907" cy="1196776"/>
          </a:xfrm>
          <a:prstGeom prst="rect">
            <a:avLst/>
          </a:prstGeom>
        </p:spPr>
      </p:pic>
      <p:sp>
        <p:nvSpPr>
          <p:cNvPr id="37" name="Rectangle 36"/>
          <p:cNvSpPr/>
          <p:nvPr/>
        </p:nvSpPr>
        <p:spPr>
          <a:xfrm>
            <a:off x="4253272" y="3427700"/>
            <a:ext cx="343932" cy="400110"/>
          </a:xfrm>
          <a:prstGeom prst="rect">
            <a:avLst/>
          </a:prstGeom>
        </p:spPr>
        <p:txBody>
          <a:bodyPr wrap="square">
            <a:spAutoFit/>
          </a:bodyPr>
          <a:lstStyle/>
          <a:p>
            <a:r>
              <a:rPr lang="en-US" sz="2000" dirty="0" smtClean="0">
                <a:latin typeface="Arial"/>
                <a:cs typeface="Arial"/>
              </a:rPr>
              <a:t>3</a:t>
            </a:r>
            <a:endParaRPr lang="en-US" sz="2000" dirty="0"/>
          </a:p>
        </p:txBody>
      </p:sp>
      <p:sp>
        <p:nvSpPr>
          <p:cNvPr id="38" name="Rectangle 37"/>
          <p:cNvSpPr/>
          <p:nvPr/>
        </p:nvSpPr>
        <p:spPr>
          <a:xfrm>
            <a:off x="5529884" y="3446864"/>
            <a:ext cx="343932" cy="400110"/>
          </a:xfrm>
          <a:prstGeom prst="rect">
            <a:avLst/>
          </a:prstGeom>
        </p:spPr>
        <p:txBody>
          <a:bodyPr wrap="square">
            <a:spAutoFit/>
          </a:bodyPr>
          <a:lstStyle/>
          <a:p>
            <a:r>
              <a:rPr lang="en-US" sz="2000" dirty="0">
                <a:latin typeface="Arial"/>
                <a:cs typeface="Arial"/>
              </a:rPr>
              <a:t>4</a:t>
            </a:r>
            <a:endParaRPr lang="en-US" sz="2000" dirty="0"/>
          </a:p>
        </p:txBody>
      </p:sp>
      <p:sp>
        <p:nvSpPr>
          <p:cNvPr id="46" name="Rectangle 45"/>
          <p:cNvSpPr/>
          <p:nvPr/>
        </p:nvSpPr>
        <p:spPr>
          <a:xfrm>
            <a:off x="6815448" y="3455060"/>
            <a:ext cx="343932" cy="400110"/>
          </a:xfrm>
          <a:prstGeom prst="rect">
            <a:avLst/>
          </a:prstGeom>
        </p:spPr>
        <p:txBody>
          <a:bodyPr wrap="square">
            <a:spAutoFit/>
          </a:bodyPr>
          <a:lstStyle/>
          <a:p>
            <a:r>
              <a:rPr lang="en-US" sz="2000" dirty="0">
                <a:latin typeface="Arial"/>
                <a:cs typeface="Arial"/>
              </a:rPr>
              <a:t>5</a:t>
            </a:r>
            <a:endParaRPr lang="en-US" sz="2000" dirty="0"/>
          </a:p>
        </p:txBody>
      </p:sp>
      <p:sp>
        <p:nvSpPr>
          <p:cNvPr id="47" name="Rectangle 46"/>
          <p:cNvSpPr/>
          <p:nvPr/>
        </p:nvSpPr>
        <p:spPr>
          <a:xfrm>
            <a:off x="8100393" y="3446864"/>
            <a:ext cx="343932" cy="400110"/>
          </a:xfrm>
          <a:prstGeom prst="rect">
            <a:avLst/>
          </a:prstGeom>
        </p:spPr>
        <p:txBody>
          <a:bodyPr wrap="square">
            <a:spAutoFit/>
          </a:bodyPr>
          <a:lstStyle/>
          <a:p>
            <a:r>
              <a:rPr lang="en-US" sz="2000" dirty="0">
                <a:latin typeface="Arial"/>
                <a:cs typeface="Arial"/>
              </a:rPr>
              <a:t>6</a:t>
            </a:r>
            <a:endParaRPr lang="en-US" sz="2000" dirty="0"/>
          </a:p>
        </p:txBody>
      </p:sp>
      <p:sp>
        <p:nvSpPr>
          <p:cNvPr id="25" name="Rectangle 24"/>
          <p:cNvSpPr/>
          <p:nvPr/>
        </p:nvSpPr>
        <p:spPr>
          <a:xfrm>
            <a:off x="3779912" y="4304947"/>
            <a:ext cx="1255465" cy="430887"/>
          </a:xfrm>
          <a:prstGeom prst="rect">
            <a:avLst/>
          </a:prstGeom>
        </p:spPr>
        <p:txBody>
          <a:bodyPr wrap="square">
            <a:spAutoFit/>
          </a:bodyPr>
          <a:lstStyle/>
          <a:p>
            <a:pPr algn="ctr"/>
            <a:r>
              <a:rPr lang="ru-RU" sz="1100" dirty="0">
                <a:solidFill>
                  <a:srgbClr val="000000"/>
                </a:solidFill>
                <a:latin typeface="Arial"/>
                <a:cs typeface="Arial"/>
              </a:rPr>
              <a:t>Планирование </a:t>
            </a:r>
            <a:endParaRPr lang="en-US" sz="1100" dirty="0" smtClean="0">
              <a:solidFill>
                <a:srgbClr val="000000"/>
              </a:solidFill>
              <a:latin typeface="Arial"/>
              <a:cs typeface="Arial"/>
            </a:endParaRPr>
          </a:p>
          <a:p>
            <a:pPr algn="ctr"/>
            <a:r>
              <a:rPr lang="ru-RU" sz="1100" dirty="0" smtClean="0">
                <a:solidFill>
                  <a:srgbClr val="000000"/>
                </a:solidFill>
                <a:latin typeface="Arial"/>
                <a:cs typeface="Arial"/>
              </a:rPr>
              <a:t>разработки </a:t>
            </a:r>
            <a:r>
              <a:rPr lang="ru-RU" sz="1100" dirty="0">
                <a:solidFill>
                  <a:srgbClr val="000000"/>
                </a:solidFill>
                <a:latin typeface="Arial"/>
                <a:cs typeface="Arial"/>
              </a:rPr>
              <a:t>ИС</a:t>
            </a:r>
          </a:p>
        </p:txBody>
      </p:sp>
      <p:sp>
        <p:nvSpPr>
          <p:cNvPr id="26" name="Rectangle 25"/>
          <p:cNvSpPr/>
          <p:nvPr/>
        </p:nvSpPr>
        <p:spPr>
          <a:xfrm>
            <a:off x="5095036" y="4360183"/>
            <a:ext cx="1178717" cy="600164"/>
          </a:xfrm>
          <a:prstGeom prst="rect">
            <a:avLst/>
          </a:prstGeom>
        </p:spPr>
        <p:txBody>
          <a:bodyPr wrap="square">
            <a:spAutoFit/>
          </a:bodyPr>
          <a:lstStyle/>
          <a:p>
            <a:pPr algn="ctr"/>
            <a:r>
              <a:rPr lang="ru-RU" sz="1100" dirty="0">
                <a:solidFill>
                  <a:srgbClr val="000000"/>
                </a:solidFill>
                <a:latin typeface="Arial"/>
                <a:cs typeface="Arial"/>
              </a:rPr>
              <a:t>Реализация, </a:t>
            </a:r>
            <a:endParaRPr lang="en-US" sz="1100" dirty="0" smtClean="0">
              <a:solidFill>
                <a:srgbClr val="000000"/>
              </a:solidFill>
              <a:latin typeface="Arial"/>
              <a:cs typeface="Arial"/>
            </a:endParaRPr>
          </a:p>
          <a:p>
            <a:pPr algn="ctr"/>
            <a:r>
              <a:rPr lang="ru-RU" sz="1100" dirty="0" smtClean="0">
                <a:solidFill>
                  <a:srgbClr val="000000"/>
                </a:solidFill>
                <a:latin typeface="Arial"/>
                <a:cs typeface="Arial"/>
              </a:rPr>
              <a:t>тестирование </a:t>
            </a:r>
            <a:endParaRPr lang="en-US" sz="1100" dirty="0" smtClean="0">
              <a:solidFill>
                <a:srgbClr val="000000"/>
              </a:solidFill>
              <a:latin typeface="Arial"/>
              <a:cs typeface="Arial"/>
            </a:endParaRPr>
          </a:p>
          <a:p>
            <a:pPr algn="ctr"/>
            <a:r>
              <a:rPr lang="ru-RU" sz="1100" dirty="0" smtClean="0">
                <a:solidFill>
                  <a:srgbClr val="000000"/>
                </a:solidFill>
                <a:latin typeface="Arial"/>
                <a:cs typeface="Arial"/>
              </a:rPr>
              <a:t>и </a:t>
            </a:r>
            <a:r>
              <a:rPr lang="ru-RU" sz="1100" dirty="0">
                <a:solidFill>
                  <a:srgbClr val="000000"/>
                </a:solidFill>
                <a:latin typeface="Arial"/>
                <a:cs typeface="Arial"/>
              </a:rPr>
              <a:t>отладка</a:t>
            </a:r>
          </a:p>
        </p:txBody>
      </p:sp>
      <p:sp>
        <p:nvSpPr>
          <p:cNvPr id="27" name="Rectangle 26"/>
          <p:cNvSpPr/>
          <p:nvPr/>
        </p:nvSpPr>
        <p:spPr>
          <a:xfrm>
            <a:off x="6133731" y="4405615"/>
            <a:ext cx="1678629" cy="769441"/>
          </a:xfrm>
          <a:prstGeom prst="rect">
            <a:avLst/>
          </a:prstGeom>
        </p:spPr>
        <p:txBody>
          <a:bodyPr wrap="square">
            <a:spAutoFit/>
          </a:bodyPr>
          <a:lstStyle/>
          <a:p>
            <a:pPr algn="ctr"/>
            <a:r>
              <a:rPr lang="ru-RU" sz="1100" dirty="0">
                <a:solidFill>
                  <a:srgbClr val="000000"/>
                </a:solidFill>
                <a:latin typeface="Arial"/>
                <a:cs typeface="Arial"/>
              </a:rPr>
              <a:t>Разработка </a:t>
            </a:r>
            <a:endParaRPr lang="en-US" sz="1100" dirty="0" smtClean="0">
              <a:solidFill>
                <a:srgbClr val="000000"/>
              </a:solidFill>
              <a:latin typeface="Arial"/>
              <a:cs typeface="Arial"/>
            </a:endParaRPr>
          </a:p>
          <a:p>
            <a:pPr algn="ctr"/>
            <a:r>
              <a:rPr lang="ru-RU" sz="1100" dirty="0" smtClean="0">
                <a:solidFill>
                  <a:srgbClr val="000000"/>
                </a:solidFill>
                <a:latin typeface="Arial"/>
                <a:cs typeface="Arial"/>
              </a:rPr>
              <a:t>документации </a:t>
            </a:r>
            <a:endParaRPr lang="en-US" sz="1100" dirty="0" smtClean="0">
              <a:solidFill>
                <a:srgbClr val="000000"/>
              </a:solidFill>
              <a:latin typeface="Arial"/>
              <a:cs typeface="Arial"/>
            </a:endParaRPr>
          </a:p>
          <a:p>
            <a:pPr algn="ctr"/>
            <a:r>
              <a:rPr lang="ru-RU" sz="1100" dirty="0" smtClean="0">
                <a:solidFill>
                  <a:srgbClr val="000000"/>
                </a:solidFill>
                <a:latin typeface="Arial"/>
                <a:cs typeface="Arial"/>
              </a:rPr>
              <a:t>и </a:t>
            </a:r>
            <a:r>
              <a:rPr lang="ru-RU" sz="1100" dirty="0">
                <a:solidFill>
                  <a:srgbClr val="000000"/>
                </a:solidFill>
                <a:latin typeface="Arial"/>
                <a:cs typeface="Arial"/>
              </a:rPr>
              <a:t>тестовая </a:t>
            </a:r>
            <a:endParaRPr lang="en-US" sz="1100" dirty="0" smtClean="0">
              <a:solidFill>
                <a:srgbClr val="000000"/>
              </a:solidFill>
              <a:latin typeface="Arial"/>
              <a:cs typeface="Arial"/>
            </a:endParaRPr>
          </a:p>
          <a:p>
            <a:pPr algn="ctr"/>
            <a:r>
              <a:rPr lang="ru-RU" sz="1100" dirty="0" smtClean="0">
                <a:solidFill>
                  <a:srgbClr val="000000"/>
                </a:solidFill>
                <a:latin typeface="Arial"/>
                <a:cs typeface="Arial"/>
              </a:rPr>
              <a:t>эксплуатация</a:t>
            </a:r>
            <a:endParaRPr lang="en-US" sz="1100" dirty="0">
              <a:solidFill>
                <a:srgbClr val="000000"/>
              </a:solidFill>
              <a:latin typeface="Arial"/>
              <a:cs typeface="Arial"/>
            </a:endParaRPr>
          </a:p>
        </p:txBody>
      </p:sp>
      <p:sp>
        <p:nvSpPr>
          <p:cNvPr id="28" name="Rectangle 27"/>
          <p:cNvSpPr/>
          <p:nvPr/>
        </p:nvSpPr>
        <p:spPr>
          <a:xfrm>
            <a:off x="7745347" y="4324111"/>
            <a:ext cx="975857" cy="430887"/>
          </a:xfrm>
          <a:prstGeom prst="rect">
            <a:avLst/>
          </a:prstGeom>
        </p:spPr>
        <p:txBody>
          <a:bodyPr wrap="square">
            <a:spAutoFit/>
          </a:bodyPr>
          <a:lstStyle/>
          <a:p>
            <a:pPr algn="ctr"/>
            <a:r>
              <a:rPr lang="ru-RU" sz="1100" dirty="0">
                <a:solidFill>
                  <a:srgbClr val="000000"/>
                </a:solidFill>
                <a:latin typeface="Arial"/>
                <a:cs typeface="Arial"/>
              </a:rPr>
              <a:t>Внедрение </a:t>
            </a:r>
            <a:endParaRPr lang="en-US" sz="1100" dirty="0" smtClean="0">
              <a:solidFill>
                <a:srgbClr val="000000"/>
              </a:solidFill>
              <a:latin typeface="Arial"/>
              <a:cs typeface="Arial"/>
            </a:endParaRPr>
          </a:p>
          <a:p>
            <a:pPr algn="ctr"/>
            <a:r>
              <a:rPr lang="ru-RU" sz="1100" dirty="0" smtClean="0">
                <a:solidFill>
                  <a:srgbClr val="000000"/>
                </a:solidFill>
                <a:latin typeface="Arial"/>
                <a:cs typeface="Arial"/>
              </a:rPr>
              <a:t>ИС</a:t>
            </a:r>
            <a:endParaRPr lang="en-US" sz="1100" dirty="0">
              <a:solidFill>
                <a:srgbClr val="000000"/>
              </a:solidFill>
              <a:latin typeface="Arial"/>
              <a:cs typeface="Arial"/>
            </a:endParaRPr>
          </a:p>
        </p:txBody>
      </p:sp>
      <p:sp>
        <p:nvSpPr>
          <p:cNvPr id="50" name="Rectangle 49"/>
          <p:cNvSpPr/>
          <p:nvPr/>
        </p:nvSpPr>
        <p:spPr>
          <a:xfrm>
            <a:off x="0" y="1412776"/>
            <a:ext cx="9144000" cy="648072"/>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latin typeface="Arial"/>
                <a:cs typeface="Arial"/>
              </a:rPr>
              <a:t>AS </a:t>
            </a:r>
            <a:r>
              <a:rPr lang="en-US" sz="2800" b="1" dirty="0" smtClean="0">
                <a:solidFill>
                  <a:schemeClr val="tx1"/>
                </a:solidFill>
                <a:latin typeface="Arial"/>
                <a:cs typeface="Arial"/>
              </a:rPr>
              <a:t>IS</a:t>
            </a:r>
          </a:p>
        </p:txBody>
      </p:sp>
      <p:sp>
        <p:nvSpPr>
          <p:cNvPr id="60" name="Rectangle 59"/>
          <p:cNvSpPr/>
          <p:nvPr/>
        </p:nvSpPr>
        <p:spPr>
          <a:xfrm>
            <a:off x="107504" y="2319263"/>
            <a:ext cx="1296144" cy="461665"/>
          </a:xfrm>
          <a:prstGeom prst="rect">
            <a:avLst/>
          </a:prstGeom>
        </p:spPr>
        <p:txBody>
          <a:bodyPr wrap="square">
            <a:spAutoFit/>
          </a:bodyPr>
          <a:lstStyle/>
          <a:p>
            <a:pPr algn="ctr"/>
            <a:r>
              <a:rPr lang="en-US" sz="1200" b="1" dirty="0">
                <a:latin typeface="Arial"/>
                <a:cs typeface="Arial"/>
              </a:rPr>
              <a:t>П</a:t>
            </a:r>
            <a:r>
              <a:rPr lang="ru-RU" sz="1200" b="1" dirty="0" err="1" smtClean="0">
                <a:latin typeface="Arial"/>
                <a:cs typeface="Arial"/>
              </a:rPr>
              <a:t>отребность</a:t>
            </a:r>
            <a:r>
              <a:rPr lang="ru-RU" sz="1200" b="1" dirty="0" smtClean="0">
                <a:latin typeface="Arial"/>
                <a:cs typeface="Arial"/>
              </a:rPr>
              <a:t> от бизнеса</a:t>
            </a:r>
            <a:endParaRPr lang="ru-RU" sz="1200" b="1" dirty="0">
              <a:latin typeface="Arial"/>
              <a:cs typeface="Arial"/>
            </a:endParaRPr>
          </a:p>
        </p:txBody>
      </p:sp>
      <p:sp>
        <p:nvSpPr>
          <p:cNvPr id="32" name="Rounded Rectangle 31"/>
          <p:cNvSpPr/>
          <p:nvPr/>
        </p:nvSpPr>
        <p:spPr>
          <a:xfrm>
            <a:off x="1979712" y="2924944"/>
            <a:ext cx="936104" cy="2448272"/>
          </a:xfrm>
          <a:prstGeom prst="roundRect">
            <a:avLst/>
          </a:prstGeom>
          <a:solidFill>
            <a:schemeClr val="bg1">
              <a:lumMod val="8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2339752" y="5373216"/>
            <a:ext cx="216024" cy="1484784"/>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3600400" y="5480352"/>
            <a:ext cx="5364088" cy="461665"/>
          </a:xfrm>
          <a:prstGeom prst="rect">
            <a:avLst/>
          </a:prstGeom>
        </p:spPr>
        <p:txBody>
          <a:bodyPr wrap="square">
            <a:spAutoFit/>
          </a:bodyPr>
          <a:lstStyle/>
          <a:p>
            <a:r>
              <a:rPr lang="ru-RU" sz="1200" b="1" dirty="0" smtClean="0">
                <a:solidFill>
                  <a:srgbClr val="49AA14"/>
                </a:solidFill>
                <a:latin typeface="Arial"/>
                <a:cs typeface="Arial"/>
              </a:rPr>
              <a:t>80</a:t>
            </a:r>
            <a:r>
              <a:rPr lang="en-US" sz="1200" b="1" dirty="0" smtClean="0">
                <a:solidFill>
                  <a:srgbClr val="49AA14"/>
                </a:solidFill>
                <a:latin typeface="Arial"/>
                <a:cs typeface="Arial"/>
              </a:rPr>
              <a:t>% </a:t>
            </a:r>
            <a:r>
              <a:rPr lang="ru-RU" sz="1200" b="1" dirty="0" smtClean="0">
                <a:solidFill>
                  <a:srgbClr val="49AA14"/>
                </a:solidFill>
                <a:latin typeface="Arial"/>
                <a:cs typeface="Arial"/>
              </a:rPr>
              <a:t>задач мелкие и средние</a:t>
            </a:r>
            <a:r>
              <a:rPr lang="ru-RU" sz="1200" b="1" dirty="0" smtClean="0">
                <a:solidFill>
                  <a:srgbClr val="000000"/>
                </a:solidFill>
                <a:latin typeface="Arial"/>
                <a:cs typeface="Arial"/>
              </a:rPr>
              <a:t> </a:t>
            </a:r>
            <a:r>
              <a:rPr lang="ru-RU" sz="1200" dirty="0" smtClean="0">
                <a:solidFill>
                  <a:srgbClr val="000000"/>
                </a:solidFill>
                <a:latin typeface="Arial"/>
                <a:cs typeface="Arial"/>
              </a:rPr>
              <a:t>– в целом реализуются, но ИТ-архитектура в перспективе расшатывается</a:t>
            </a:r>
            <a:r>
              <a:rPr lang="ru-RU" sz="1200" b="1" dirty="0" smtClean="0">
                <a:solidFill>
                  <a:srgbClr val="000000"/>
                </a:solidFill>
                <a:latin typeface="Arial"/>
                <a:cs typeface="Arial"/>
              </a:rPr>
              <a:t> </a:t>
            </a:r>
          </a:p>
        </p:txBody>
      </p:sp>
      <p:sp>
        <p:nvSpPr>
          <p:cNvPr id="34" name="Right Arrow 33"/>
          <p:cNvSpPr/>
          <p:nvPr/>
        </p:nvSpPr>
        <p:spPr>
          <a:xfrm>
            <a:off x="1403648" y="4715648"/>
            <a:ext cx="504056" cy="423333"/>
          </a:xfrm>
          <a:prstGeom prst="rightArrow">
            <a:avLst/>
          </a:prstGeom>
          <a:solidFill>
            <a:srgbClr val="49AA14">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3635896" y="2924944"/>
            <a:ext cx="5365104" cy="2448272"/>
          </a:xfrm>
          <a:prstGeom prst="roundRect">
            <a:avLst>
              <a:gd name="adj" fmla="val 7303"/>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5328592" y="2319263"/>
            <a:ext cx="1874206" cy="461665"/>
          </a:xfrm>
          <a:prstGeom prst="rect">
            <a:avLst/>
          </a:prstGeom>
        </p:spPr>
        <p:txBody>
          <a:bodyPr wrap="none">
            <a:spAutoFit/>
          </a:bodyPr>
          <a:lstStyle/>
          <a:p>
            <a:pPr algn="ctr"/>
            <a:r>
              <a:rPr lang="ru-RU" sz="1200" b="1" dirty="0" smtClean="0">
                <a:latin typeface="Arial"/>
                <a:cs typeface="Arial"/>
              </a:rPr>
              <a:t>Разработка</a:t>
            </a:r>
            <a:r>
              <a:rPr lang="en-US" sz="1200" b="1" dirty="0" smtClean="0">
                <a:latin typeface="Arial"/>
                <a:cs typeface="Arial"/>
              </a:rPr>
              <a:t> </a:t>
            </a:r>
            <a:r>
              <a:rPr lang="ru-RU" sz="1200" b="1" dirty="0" smtClean="0">
                <a:latin typeface="Arial"/>
                <a:cs typeface="Arial"/>
              </a:rPr>
              <a:t>должна</a:t>
            </a:r>
          </a:p>
          <a:p>
            <a:pPr algn="ctr"/>
            <a:r>
              <a:rPr lang="ru-RU" sz="1200" b="1" dirty="0" smtClean="0">
                <a:latin typeface="Arial"/>
                <a:cs typeface="Arial"/>
              </a:rPr>
              <a:t> закрыть потребность</a:t>
            </a:r>
            <a:endParaRPr lang="ru-RU" sz="1200" b="1" dirty="0">
              <a:latin typeface="Arial"/>
              <a:cs typeface="Arial"/>
            </a:endParaRPr>
          </a:p>
        </p:txBody>
      </p:sp>
      <p:sp>
        <p:nvSpPr>
          <p:cNvPr id="53" name="Hexagon 52"/>
          <p:cNvSpPr/>
          <p:nvPr/>
        </p:nvSpPr>
        <p:spPr>
          <a:xfrm>
            <a:off x="179512" y="4583633"/>
            <a:ext cx="1080120" cy="708079"/>
          </a:xfrm>
          <a:prstGeom prst="hexagon">
            <a:avLst/>
          </a:prstGeom>
          <a:solidFill>
            <a:srgbClr val="D6E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1F68B1"/>
                </a:solidFill>
                <a:latin typeface="Arial"/>
                <a:cs typeface="Arial"/>
              </a:rPr>
              <a:t>80%</a:t>
            </a:r>
          </a:p>
          <a:p>
            <a:pPr algn="ctr"/>
            <a:r>
              <a:rPr lang="ru-RU" sz="1600" dirty="0" smtClean="0">
                <a:solidFill>
                  <a:srgbClr val="1F68B1"/>
                </a:solidFill>
                <a:latin typeface="Arial"/>
                <a:cs typeface="Arial"/>
              </a:rPr>
              <a:t>задач</a:t>
            </a:r>
            <a:endParaRPr lang="en-US" sz="1600" dirty="0">
              <a:solidFill>
                <a:srgbClr val="1F68B1"/>
              </a:solidFill>
              <a:latin typeface="Arial"/>
              <a:cs typeface="Arial"/>
            </a:endParaRPr>
          </a:p>
        </p:txBody>
      </p:sp>
      <p:sp>
        <p:nvSpPr>
          <p:cNvPr id="59" name="Oval 58"/>
          <p:cNvSpPr/>
          <p:nvPr/>
        </p:nvSpPr>
        <p:spPr>
          <a:xfrm>
            <a:off x="2195736" y="3059464"/>
            <a:ext cx="504056" cy="504056"/>
          </a:xfrm>
          <a:prstGeom prst="ellipse">
            <a:avLst/>
          </a:prstGeom>
          <a:solidFill>
            <a:srgbClr val="ADA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Hexagon 61"/>
          <p:cNvSpPr/>
          <p:nvPr/>
        </p:nvSpPr>
        <p:spPr>
          <a:xfrm>
            <a:off x="179512" y="3779544"/>
            <a:ext cx="1080120" cy="708079"/>
          </a:xfrm>
          <a:prstGeom prst="hexagon">
            <a:avLst/>
          </a:prstGeom>
          <a:solidFill>
            <a:srgbClr val="D6E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000" b="1" dirty="0" smtClean="0">
                <a:solidFill>
                  <a:srgbClr val="FF0000"/>
                </a:solidFill>
                <a:latin typeface="Arial"/>
                <a:cs typeface="Arial"/>
              </a:rPr>
              <a:t>2</a:t>
            </a:r>
            <a:r>
              <a:rPr lang="en-US" sz="2000" b="1" dirty="0" smtClean="0">
                <a:solidFill>
                  <a:srgbClr val="FF0000"/>
                </a:solidFill>
                <a:latin typeface="Arial"/>
                <a:cs typeface="Arial"/>
              </a:rPr>
              <a:t>0</a:t>
            </a:r>
            <a:r>
              <a:rPr lang="en-US" sz="2000" b="1" dirty="0">
                <a:solidFill>
                  <a:srgbClr val="FF0000"/>
                </a:solidFill>
                <a:latin typeface="Arial"/>
                <a:cs typeface="Arial"/>
              </a:rPr>
              <a:t>%</a:t>
            </a:r>
          </a:p>
          <a:p>
            <a:pPr algn="ctr"/>
            <a:r>
              <a:rPr lang="ru-RU" sz="1600" dirty="0" smtClean="0">
                <a:solidFill>
                  <a:srgbClr val="FF0000"/>
                </a:solidFill>
                <a:latin typeface="Arial"/>
                <a:cs typeface="Arial"/>
              </a:rPr>
              <a:t>задач</a:t>
            </a:r>
            <a:endParaRPr lang="en-US" sz="1600" dirty="0">
              <a:solidFill>
                <a:srgbClr val="FF0000"/>
              </a:solidFill>
              <a:latin typeface="Arial"/>
              <a:cs typeface="Arial"/>
            </a:endParaRPr>
          </a:p>
        </p:txBody>
      </p:sp>
      <p:sp>
        <p:nvSpPr>
          <p:cNvPr id="63" name="Right Arrow 62"/>
          <p:cNvSpPr/>
          <p:nvPr/>
        </p:nvSpPr>
        <p:spPr>
          <a:xfrm>
            <a:off x="1403648" y="3932275"/>
            <a:ext cx="504056" cy="423333"/>
          </a:xfrm>
          <a:prstGeom prst="rightArrow">
            <a:avLst/>
          </a:prstGeom>
          <a:solidFill>
            <a:srgbClr val="FF66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ight Arrow 64"/>
          <p:cNvSpPr/>
          <p:nvPr/>
        </p:nvSpPr>
        <p:spPr>
          <a:xfrm>
            <a:off x="3059832" y="4706933"/>
            <a:ext cx="504056" cy="423333"/>
          </a:xfrm>
          <a:prstGeom prst="rightArrow">
            <a:avLst/>
          </a:prstGeom>
          <a:solidFill>
            <a:srgbClr val="49AA14">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ight Arrow 65"/>
          <p:cNvSpPr/>
          <p:nvPr/>
        </p:nvSpPr>
        <p:spPr>
          <a:xfrm>
            <a:off x="3059832" y="3923560"/>
            <a:ext cx="504056" cy="423333"/>
          </a:xfrm>
          <a:prstGeom prst="rightArrow">
            <a:avLst/>
          </a:prstGeom>
          <a:solidFill>
            <a:srgbClr val="FF66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3600400" y="5957024"/>
            <a:ext cx="5364088" cy="461665"/>
          </a:xfrm>
          <a:prstGeom prst="rect">
            <a:avLst/>
          </a:prstGeom>
        </p:spPr>
        <p:txBody>
          <a:bodyPr wrap="square">
            <a:spAutoFit/>
          </a:bodyPr>
          <a:lstStyle/>
          <a:p>
            <a:r>
              <a:rPr lang="ru-RU" sz="1200" b="1" dirty="0">
                <a:solidFill>
                  <a:srgbClr val="FF6600"/>
                </a:solidFill>
                <a:latin typeface="Arial"/>
                <a:cs typeface="Arial"/>
              </a:rPr>
              <a:t>2</a:t>
            </a:r>
            <a:r>
              <a:rPr lang="ru-RU" sz="1200" b="1" dirty="0" smtClean="0">
                <a:solidFill>
                  <a:srgbClr val="FF6600"/>
                </a:solidFill>
                <a:latin typeface="Arial"/>
                <a:cs typeface="Arial"/>
              </a:rPr>
              <a:t>0</a:t>
            </a:r>
            <a:r>
              <a:rPr lang="en-US" sz="1200" b="1" dirty="0" smtClean="0">
                <a:solidFill>
                  <a:srgbClr val="FF6600"/>
                </a:solidFill>
                <a:latin typeface="Arial"/>
                <a:cs typeface="Arial"/>
              </a:rPr>
              <a:t>% </a:t>
            </a:r>
            <a:r>
              <a:rPr lang="ru-RU" sz="1200" b="1" dirty="0" smtClean="0">
                <a:solidFill>
                  <a:srgbClr val="FF6600"/>
                </a:solidFill>
                <a:latin typeface="Arial"/>
                <a:cs typeface="Arial"/>
              </a:rPr>
              <a:t>задач крупные </a:t>
            </a:r>
            <a:r>
              <a:rPr lang="ru-RU" sz="1200" dirty="0" smtClean="0">
                <a:solidFill>
                  <a:srgbClr val="000000"/>
                </a:solidFill>
                <a:latin typeface="Arial"/>
                <a:cs typeface="Arial"/>
              </a:rPr>
              <a:t>– требуют </a:t>
            </a:r>
            <a:r>
              <a:rPr lang="ru-RU" sz="1200" dirty="0" err="1" smtClean="0">
                <a:solidFill>
                  <a:srgbClr val="000000"/>
                </a:solidFill>
                <a:latin typeface="Arial"/>
                <a:cs typeface="Arial"/>
              </a:rPr>
              <a:t>предпроектных</a:t>
            </a:r>
            <a:r>
              <a:rPr lang="ru-RU" sz="1200" dirty="0" smtClean="0">
                <a:solidFill>
                  <a:srgbClr val="000000"/>
                </a:solidFill>
                <a:latin typeface="Arial"/>
                <a:cs typeface="Arial"/>
              </a:rPr>
              <a:t> работ, </a:t>
            </a:r>
            <a:r>
              <a:rPr lang="en-US" sz="1200" dirty="0" err="1" smtClean="0">
                <a:solidFill>
                  <a:srgbClr val="000000"/>
                </a:solidFill>
                <a:latin typeface="Arial"/>
                <a:cs typeface="Arial"/>
              </a:rPr>
              <a:t>в</a:t>
            </a:r>
            <a:r>
              <a:rPr lang="ru-RU" sz="1200" dirty="0" err="1" smtClean="0">
                <a:solidFill>
                  <a:srgbClr val="000000"/>
                </a:solidFill>
                <a:latin typeface="Arial"/>
                <a:cs typeface="Arial"/>
              </a:rPr>
              <a:t>ысока</a:t>
            </a:r>
            <a:r>
              <a:rPr lang="ru-RU" sz="1200" dirty="0" smtClean="0">
                <a:solidFill>
                  <a:srgbClr val="000000"/>
                </a:solidFill>
                <a:latin typeface="Arial"/>
                <a:cs typeface="Arial"/>
              </a:rPr>
              <a:t> неопределенность</a:t>
            </a:r>
          </a:p>
        </p:txBody>
      </p:sp>
      <p:sp>
        <p:nvSpPr>
          <p:cNvPr id="70" name="Oval 69"/>
          <p:cNvSpPr/>
          <p:nvPr/>
        </p:nvSpPr>
        <p:spPr>
          <a:xfrm>
            <a:off x="2195736" y="3824168"/>
            <a:ext cx="504056" cy="504056"/>
          </a:xfrm>
          <a:prstGeom prst="ellipse">
            <a:avLst/>
          </a:prstGeom>
          <a:solidFill>
            <a:srgbClr val="ADA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195736" y="4616256"/>
            <a:ext cx="504056" cy="504056"/>
          </a:xfrm>
          <a:prstGeom prst="ellipse">
            <a:avLst/>
          </a:prstGeom>
          <a:solidFill>
            <a:srgbClr val="ADA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1"/>
          <p:cNvSpPr/>
          <p:nvPr/>
        </p:nvSpPr>
        <p:spPr>
          <a:xfrm>
            <a:off x="2195736" y="4616256"/>
            <a:ext cx="504056" cy="504056"/>
          </a:xfrm>
          <a:prstGeom prst="ellipse">
            <a:avLst/>
          </a:prstGeom>
          <a:solidFill>
            <a:srgbClr val="49AA14"/>
          </a:solidFill>
          <a:ln>
            <a:solidFill>
              <a:schemeClr val="bg1"/>
            </a:solidFill>
          </a:ln>
          <a:effectLst>
            <a:glow rad="228600">
              <a:schemeClr val="accent3">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2195736" y="3824168"/>
            <a:ext cx="504056" cy="504056"/>
          </a:xfrm>
          <a:prstGeom prst="ellipse">
            <a:avLst/>
          </a:prstGeom>
          <a:solidFill>
            <a:srgbClr val="FF6600"/>
          </a:solidFill>
          <a:ln>
            <a:solidFill>
              <a:srgbClr val="FFFFFF"/>
            </a:solidFill>
          </a:ln>
          <a:effectLst>
            <a:glow rad="228600">
              <a:schemeClr val="accent6">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800" b="1" dirty="0" smtClean="0"/>
              <a:t>!</a:t>
            </a:r>
            <a:endParaRPr lang="en-US" sz="2800" b="1" dirty="0"/>
          </a:p>
        </p:txBody>
      </p:sp>
    </p:spTree>
    <p:extLst>
      <p:ext uri="{BB962C8B-B14F-4D97-AF65-F5344CB8AC3E}">
        <p14:creationId xmlns:p14="http://schemas.microsoft.com/office/powerpoint/2010/main" val="4153160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p:cTn id="23" dur="500" fill="hold"/>
                                        <p:tgtEl>
                                          <p:spTgt spid="62"/>
                                        </p:tgtEl>
                                        <p:attrNameLst>
                                          <p:attrName>ppt_w</p:attrName>
                                        </p:attrNameLst>
                                      </p:cBhvr>
                                      <p:tavLst>
                                        <p:tav tm="0">
                                          <p:val>
                                            <p:fltVal val="0"/>
                                          </p:val>
                                        </p:tav>
                                        <p:tav tm="100000">
                                          <p:val>
                                            <p:strVal val="#ppt_w"/>
                                          </p:val>
                                        </p:tav>
                                      </p:tavLst>
                                    </p:anim>
                                    <p:anim calcmode="lin" valueType="num">
                                      <p:cBhvr>
                                        <p:cTn id="24" dur="500" fill="hold"/>
                                        <p:tgtEl>
                                          <p:spTgt spid="62"/>
                                        </p:tgtEl>
                                        <p:attrNameLst>
                                          <p:attrName>ppt_h</p:attrName>
                                        </p:attrNameLst>
                                      </p:cBhvr>
                                      <p:tavLst>
                                        <p:tav tm="0">
                                          <p:val>
                                            <p:fltVal val="0"/>
                                          </p:val>
                                        </p:tav>
                                        <p:tav tm="100000">
                                          <p:val>
                                            <p:strVal val="#ppt_h"/>
                                          </p:val>
                                        </p:tav>
                                      </p:tavLst>
                                    </p:anim>
                                    <p:animEffect transition="in" filter="fade">
                                      <p:cBhvr>
                                        <p:cTn id="25" dur="500"/>
                                        <p:tgtEl>
                                          <p:spTgt spid="62"/>
                                        </p:tgtEl>
                                      </p:cBhvr>
                                    </p:animEffect>
                                  </p:childTnLst>
                                </p:cTn>
                              </p:par>
                            </p:childTnLst>
                          </p:cTn>
                        </p:par>
                        <p:par>
                          <p:cTn id="26" fill="hold">
                            <p:stCondLst>
                              <p:cond delay="1500"/>
                            </p:stCondLst>
                            <p:childTnLst>
                              <p:par>
                                <p:cTn id="27" presetID="1" presetClass="entr" presetSubtype="0"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500"/>
                                        <p:tgtEl>
                                          <p:spTgt spid="6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animBg="1"/>
      <p:bldP spid="53" grpId="0" animBg="1"/>
      <p:bldP spid="62" grpId="0" animBg="1"/>
      <p:bldP spid="63" grpId="0" animBg="1"/>
      <p:bldP spid="65" grpId="0" animBg="1"/>
      <p:bldP spid="66" grpId="0" animBg="1"/>
      <p:bldP spid="69" grpId="0"/>
      <p:bldP spid="2"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73211" y="-1"/>
            <a:ext cx="14374003" cy="6858001"/>
          </a:xfrm>
          <a:prstGeom prst="rect">
            <a:avLst/>
          </a:prstGeom>
          <a:blipFill dpi="0" rotWithShape="1">
            <a:blip r:embed="rId4"/>
            <a:srcRect/>
            <a:tile tx="0" ty="0" sx="100000" sy="100000" flip="none" algn="tl"/>
          </a:blipFill>
          <a:effectLst/>
          <a:extLst/>
        </p:spPr>
      </p:pic>
      <p:sp>
        <p:nvSpPr>
          <p:cNvPr id="13" name="Rectangle 12"/>
          <p:cNvSpPr/>
          <p:nvPr/>
        </p:nvSpPr>
        <p:spPr>
          <a:xfrm>
            <a:off x="4716016" y="1628800"/>
            <a:ext cx="3960440" cy="2376264"/>
          </a:xfrm>
          <a:prstGeom prst="rect">
            <a:avLst/>
          </a:prstGeom>
          <a:solidFill>
            <a:srgbClr val="DCE6F2">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395536" y="1628800"/>
            <a:ext cx="3960440" cy="2376264"/>
          </a:xfrm>
          <a:prstGeom prst="rect">
            <a:avLst/>
          </a:prstGeom>
          <a:solidFill>
            <a:srgbClr val="DCE6F2">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313184" y="1844824"/>
            <a:ext cx="418680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sz="3200" dirty="0" smtClean="0">
                <a:solidFill>
                  <a:srgbClr val="1F68B1"/>
                </a:solidFill>
                <a:latin typeface="Arial"/>
                <a:cs typeface="Arial"/>
              </a:rPr>
              <a:t>Часть 1</a:t>
            </a:r>
            <a:endParaRPr lang="ru-RU" sz="3200" dirty="0">
              <a:solidFill>
                <a:srgbClr val="1F68B1"/>
              </a:solidFill>
              <a:latin typeface="Arial"/>
              <a:cs typeface="Arial"/>
            </a:endParaRPr>
          </a:p>
        </p:txBody>
      </p:sp>
      <p:pic>
        <p:nvPicPr>
          <p:cNvPr id="9" name="Рисунок 8">
            <a:extLst>
              <a:ext uri="{FF2B5EF4-FFF2-40B4-BE49-F238E27FC236}">
                <a16:creationId xmlns:a16="http://schemas.microsoft.com/office/drawing/2014/main" xmlns="" id="{22142F15-32C0-4816-AD50-969C9C533F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sp>
        <p:nvSpPr>
          <p:cNvPr id="15" name="Rectangle 14"/>
          <p:cNvSpPr/>
          <p:nvPr/>
        </p:nvSpPr>
        <p:spPr>
          <a:xfrm>
            <a:off x="23695" y="2766938"/>
            <a:ext cx="4639954" cy="584776"/>
          </a:xfrm>
          <a:prstGeom prst="rect">
            <a:avLst/>
          </a:prstGeom>
        </p:spPr>
        <p:txBody>
          <a:bodyPr wrap="square">
            <a:spAutoFit/>
          </a:bodyPr>
          <a:lstStyle/>
          <a:p>
            <a:pPr algn="ctr"/>
            <a:r>
              <a:rPr lang="ru-RU" sz="1600" dirty="0" smtClean="0">
                <a:solidFill>
                  <a:schemeClr val="tx1">
                    <a:lumMod val="95000"/>
                    <a:lumOff val="5000"/>
                  </a:schemeClr>
                </a:solidFill>
                <a:latin typeface="Arial"/>
                <a:cs typeface="Arial"/>
              </a:rPr>
              <a:t>Процессное управление</a:t>
            </a:r>
            <a:r>
              <a:rPr lang="en-US" sz="1600" dirty="0">
                <a:solidFill>
                  <a:schemeClr val="tx1">
                    <a:lumMod val="95000"/>
                    <a:lumOff val="5000"/>
                  </a:schemeClr>
                </a:solidFill>
                <a:latin typeface="Arial"/>
                <a:cs typeface="Arial"/>
              </a:rPr>
              <a:t>:</a:t>
            </a:r>
          </a:p>
          <a:p>
            <a:pPr algn="ctr"/>
            <a:r>
              <a:rPr lang="ru-RU" sz="1600" dirty="0" smtClean="0">
                <a:solidFill>
                  <a:schemeClr val="tx1">
                    <a:lumMod val="95000"/>
                    <a:lumOff val="5000"/>
                  </a:schemeClr>
                </a:solidFill>
                <a:latin typeface="Arial"/>
                <a:cs typeface="Arial"/>
              </a:rPr>
              <a:t>Газпром комплектация</a:t>
            </a:r>
          </a:p>
        </p:txBody>
      </p:sp>
      <p:sp>
        <p:nvSpPr>
          <p:cNvPr id="10" name="Title 1"/>
          <p:cNvSpPr txBox="1">
            <a:spLocks/>
          </p:cNvSpPr>
          <p:nvPr/>
        </p:nvSpPr>
        <p:spPr>
          <a:xfrm>
            <a:off x="4573457" y="1844824"/>
            <a:ext cx="418680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sz="3200" dirty="0" smtClean="0">
                <a:solidFill>
                  <a:srgbClr val="1F68B1"/>
                </a:solidFill>
                <a:latin typeface="Arial"/>
                <a:cs typeface="Arial"/>
              </a:rPr>
              <a:t>Часть 2</a:t>
            </a:r>
            <a:endParaRPr lang="ru-RU" sz="3200" dirty="0">
              <a:solidFill>
                <a:srgbClr val="1F68B1"/>
              </a:solidFill>
              <a:latin typeface="Arial"/>
              <a:cs typeface="Arial"/>
            </a:endParaRPr>
          </a:p>
        </p:txBody>
      </p:sp>
      <p:sp>
        <p:nvSpPr>
          <p:cNvPr id="11" name="Rectangle 10"/>
          <p:cNvSpPr/>
          <p:nvPr/>
        </p:nvSpPr>
        <p:spPr>
          <a:xfrm>
            <a:off x="4644008" y="2766938"/>
            <a:ext cx="4135898" cy="584776"/>
          </a:xfrm>
          <a:prstGeom prst="rect">
            <a:avLst/>
          </a:prstGeom>
        </p:spPr>
        <p:txBody>
          <a:bodyPr wrap="square">
            <a:spAutoFit/>
          </a:bodyPr>
          <a:lstStyle/>
          <a:p>
            <a:pPr algn="ctr"/>
            <a:r>
              <a:rPr lang="ru-RU" sz="1600" dirty="0" smtClean="0">
                <a:solidFill>
                  <a:schemeClr val="tx1">
                    <a:lumMod val="95000"/>
                    <a:lumOff val="5000"/>
                  </a:schemeClr>
                </a:solidFill>
                <a:latin typeface="Arial"/>
                <a:cs typeface="Arial"/>
              </a:rPr>
              <a:t>Бизнес </a:t>
            </a:r>
            <a:r>
              <a:rPr lang="en-US" sz="1600" dirty="0" smtClean="0">
                <a:solidFill>
                  <a:schemeClr val="tx1">
                    <a:lumMod val="95000"/>
                    <a:lumOff val="5000"/>
                  </a:schemeClr>
                </a:solidFill>
                <a:latin typeface="Arial"/>
                <a:cs typeface="Arial"/>
              </a:rPr>
              <a:t>/</a:t>
            </a:r>
            <a:r>
              <a:rPr lang="ru-RU" sz="1600" dirty="0">
                <a:solidFill>
                  <a:schemeClr val="tx1">
                    <a:lumMod val="95000"/>
                    <a:lumOff val="5000"/>
                  </a:schemeClr>
                </a:solidFill>
                <a:latin typeface="Arial"/>
                <a:cs typeface="Arial"/>
              </a:rPr>
              <a:t> аналитика / </a:t>
            </a:r>
            <a:r>
              <a:rPr lang="ru-RU" sz="1600" dirty="0" smtClean="0">
                <a:solidFill>
                  <a:schemeClr val="tx1">
                    <a:lumMod val="95000"/>
                    <a:lumOff val="5000"/>
                  </a:schemeClr>
                </a:solidFill>
                <a:latin typeface="Arial"/>
                <a:cs typeface="Arial"/>
              </a:rPr>
              <a:t>разработка: </a:t>
            </a:r>
          </a:p>
          <a:p>
            <a:pPr algn="ctr"/>
            <a:r>
              <a:rPr lang="ru-RU" sz="1600" dirty="0" smtClean="0">
                <a:solidFill>
                  <a:schemeClr val="tx1">
                    <a:lumMod val="95000"/>
                    <a:lumOff val="5000"/>
                  </a:schemeClr>
                </a:solidFill>
                <a:latin typeface="Arial"/>
                <a:cs typeface="Arial"/>
              </a:rPr>
              <a:t>оптимальное взаимодействие</a:t>
            </a:r>
            <a:endParaRPr lang="ru-RU" sz="1600" dirty="0">
              <a:solidFill>
                <a:schemeClr val="tx1">
                  <a:lumMod val="95000"/>
                  <a:lumOff val="5000"/>
                </a:schemeClr>
              </a:solidFill>
              <a:latin typeface="Arial"/>
              <a:cs typeface="Arial"/>
            </a:endParaRPr>
          </a:p>
        </p:txBody>
      </p:sp>
      <p:sp>
        <p:nvSpPr>
          <p:cNvPr id="1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dirty="0" smtClean="0">
                <a:solidFill>
                  <a:schemeClr val="bg1"/>
                </a:solidFill>
                <a:effectLst>
                  <a:outerShdw blurRad="50800" dist="38100" dir="2700000" algn="tl" rotWithShape="0">
                    <a:prstClr val="black">
                      <a:alpha val="40000"/>
                    </a:prstClr>
                  </a:outerShdw>
                </a:effectLst>
              </a:rPr>
              <a:t>В докладе рассматривается</a:t>
            </a:r>
            <a:endParaRPr lang="ru-RU"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1723743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ounded Rectangle 124"/>
          <p:cNvSpPr/>
          <p:nvPr/>
        </p:nvSpPr>
        <p:spPr>
          <a:xfrm>
            <a:off x="3635896" y="2924944"/>
            <a:ext cx="5365104" cy="2448272"/>
          </a:xfrm>
          <a:prstGeom prst="roundRect">
            <a:avLst>
              <a:gd name="adj" fmla="val 7303"/>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Рисунок 8">
            <a:extLst>
              <a:ext uri="{FF2B5EF4-FFF2-40B4-BE49-F238E27FC236}">
                <a16:creationId xmlns:a16="http://schemas.microsoft.com/office/drawing/2014/main" xmlns="" id="{22142F15-32C0-4816-AD50-969C9C533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sz="4000" spc="-150" dirty="0" smtClean="0">
                <a:solidFill>
                  <a:srgbClr val="0D0D0D"/>
                </a:solidFill>
              </a:rPr>
              <a:t>Процесс разработки и внедрения ИС</a:t>
            </a:r>
            <a:endParaRPr lang="ru-RU" sz="4000" dirty="0"/>
          </a:p>
        </p:txBody>
      </p:sp>
      <p:pic>
        <p:nvPicPr>
          <p:cNvPr id="7" name="Рисунок 8">
            <a:extLst>
              <a:ext uri="{FF2B5EF4-FFF2-40B4-BE49-F238E27FC236}">
                <a16:creationId xmlns:a16="http://schemas.microsoft.com/office/drawing/2014/main" xmlns="" id="{22142F15-32C0-4816-AD50-969C9C533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9899" y="4917068"/>
            <a:ext cx="1111883" cy="1133543"/>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4960" y="3135452"/>
            <a:ext cx="1111883" cy="1133543"/>
          </a:xfrm>
          <a:prstGeom prst="rect">
            <a:avLst/>
          </a:prstGeom>
        </p:spPr>
      </p:pic>
      <p:sp>
        <p:nvSpPr>
          <p:cNvPr id="27" name="Rectangle 26"/>
          <p:cNvSpPr/>
          <p:nvPr/>
        </p:nvSpPr>
        <p:spPr>
          <a:xfrm>
            <a:off x="2299779" y="3501008"/>
            <a:ext cx="227263" cy="400110"/>
          </a:xfrm>
          <a:prstGeom prst="rect">
            <a:avLst/>
          </a:prstGeom>
        </p:spPr>
        <p:txBody>
          <a:bodyPr wrap="square">
            <a:spAutoFit/>
          </a:bodyPr>
          <a:lstStyle/>
          <a:p>
            <a:r>
              <a:rPr lang="en-US" sz="2000" b="1" dirty="0">
                <a:latin typeface="Arial"/>
                <a:cs typeface="Arial"/>
              </a:rPr>
              <a:t>1</a:t>
            </a:r>
            <a:endParaRPr lang="en-US" sz="2000" b="1" dirty="0"/>
          </a:p>
        </p:txBody>
      </p:sp>
      <p:sp>
        <p:nvSpPr>
          <p:cNvPr id="28" name="Rectangle 27"/>
          <p:cNvSpPr/>
          <p:nvPr/>
        </p:nvSpPr>
        <p:spPr>
          <a:xfrm>
            <a:off x="2255941" y="5309046"/>
            <a:ext cx="227263" cy="400110"/>
          </a:xfrm>
          <a:prstGeom prst="rect">
            <a:avLst/>
          </a:prstGeom>
        </p:spPr>
        <p:txBody>
          <a:bodyPr wrap="square">
            <a:spAutoFit/>
          </a:bodyPr>
          <a:lstStyle/>
          <a:p>
            <a:r>
              <a:rPr lang="en-US" sz="2000" b="1" dirty="0" smtClean="0">
                <a:latin typeface="Arial"/>
                <a:cs typeface="Arial"/>
              </a:rPr>
              <a:t>2</a:t>
            </a:r>
            <a:endParaRPr lang="en-US" sz="2000" b="1" dirty="0"/>
          </a:p>
        </p:txBody>
      </p:sp>
      <p:sp>
        <p:nvSpPr>
          <p:cNvPr id="31" name="Rectangle 30"/>
          <p:cNvSpPr/>
          <p:nvPr/>
        </p:nvSpPr>
        <p:spPr>
          <a:xfrm>
            <a:off x="1763689" y="4268996"/>
            <a:ext cx="1351752" cy="600164"/>
          </a:xfrm>
          <a:prstGeom prst="rect">
            <a:avLst/>
          </a:prstGeom>
        </p:spPr>
        <p:txBody>
          <a:bodyPr wrap="square">
            <a:spAutoFit/>
          </a:bodyPr>
          <a:lstStyle/>
          <a:p>
            <a:pPr algn="ctr"/>
            <a:r>
              <a:rPr lang="ru-RU" sz="1100" b="1" dirty="0">
                <a:solidFill>
                  <a:srgbClr val="000000"/>
                </a:solidFill>
                <a:latin typeface="Arial"/>
                <a:cs typeface="Arial"/>
              </a:rPr>
              <a:t>Запуск проекта </a:t>
            </a:r>
            <a:endParaRPr lang="en-US" sz="1100" b="1" dirty="0" smtClean="0">
              <a:solidFill>
                <a:srgbClr val="000000"/>
              </a:solidFill>
              <a:latin typeface="Arial"/>
              <a:cs typeface="Arial"/>
            </a:endParaRPr>
          </a:p>
          <a:p>
            <a:pPr algn="ctr"/>
            <a:r>
              <a:rPr lang="ru-RU" sz="1100" b="1" dirty="0" smtClean="0">
                <a:solidFill>
                  <a:srgbClr val="000000"/>
                </a:solidFill>
                <a:latin typeface="Arial"/>
                <a:cs typeface="Arial"/>
              </a:rPr>
              <a:t>по </a:t>
            </a:r>
            <a:r>
              <a:rPr lang="ru-RU" sz="1100" b="1" dirty="0">
                <a:solidFill>
                  <a:srgbClr val="000000"/>
                </a:solidFill>
                <a:latin typeface="Arial"/>
                <a:cs typeface="Arial"/>
              </a:rPr>
              <a:t>разработке </a:t>
            </a:r>
            <a:endParaRPr lang="en-US" sz="1100" b="1" dirty="0" smtClean="0">
              <a:solidFill>
                <a:srgbClr val="000000"/>
              </a:solidFill>
              <a:latin typeface="Arial"/>
              <a:cs typeface="Arial"/>
            </a:endParaRPr>
          </a:p>
          <a:p>
            <a:pPr algn="ctr"/>
            <a:r>
              <a:rPr lang="ru-RU" sz="1100" b="1" dirty="0" smtClean="0">
                <a:solidFill>
                  <a:srgbClr val="000000"/>
                </a:solidFill>
                <a:latin typeface="Arial"/>
                <a:cs typeface="Arial"/>
              </a:rPr>
              <a:t>ИС</a:t>
            </a:r>
            <a:endParaRPr lang="ru-RU" sz="1100" b="1" dirty="0">
              <a:solidFill>
                <a:srgbClr val="000000"/>
              </a:solidFill>
              <a:latin typeface="Arial"/>
              <a:cs typeface="Arial"/>
            </a:endParaRPr>
          </a:p>
        </p:txBody>
      </p:sp>
      <p:sp>
        <p:nvSpPr>
          <p:cNvPr id="32" name="Rectangle 31"/>
          <p:cNvSpPr/>
          <p:nvPr/>
        </p:nvSpPr>
        <p:spPr>
          <a:xfrm>
            <a:off x="1691680" y="6069196"/>
            <a:ext cx="1384949" cy="600164"/>
          </a:xfrm>
          <a:prstGeom prst="rect">
            <a:avLst/>
          </a:prstGeom>
        </p:spPr>
        <p:txBody>
          <a:bodyPr wrap="square">
            <a:spAutoFit/>
          </a:bodyPr>
          <a:lstStyle/>
          <a:p>
            <a:pPr algn="ctr"/>
            <a:r>
              <a:rPr lang="ru-RU" sz="1100" b="1" dirty="0">
                <a:solidFill>
                  <a:srgbClr val="000000"/>
                </a:solidFill>
                <a:latin typeface="Arial"/>
                <a:cs typeface="Arial"/>
              </a:rPr>
              <a:t>Детализация </a:t>
            </a:r>
            <a:endParaRPr lang="en-US" sz="1100" b="1" dirty="0" smtClean="0">
              <a:solidFill>
                <a:srgbClr val="000000"/>
              </a:solidFill>
              <a:latin typeface="Arial"/>
              <a:cs typeface="Arial"/>
            </a:endParaRPr>
          </a:p>
          <a:p>
            <a:pPr algn="ctr"/>
            <a:r>
              <a:rPr lang="ru-RU" sz="1100" b="1" dirty="0" smtClean="0">
                <a:solidFill>
                  <a:srgbClr val="000000"/>
                </a:solidFill>
                <a:latin typeface="Arial"/>
                <a:cs typeface="Arial"/>
              </a:rPr>
              <a:t>предпроектных </a:t>
            </a:r>
            <a:endParaRPr lang="en-US" sz="1100" b="1" dirty="0" smtClean="0">
              <a:solidFill>
                <a:srgbClr val="000000"/>
              </a:solidFill>
              <a:latin typeface="Arial"/>
              <a:cs typeface="Arial"/>
            </a:endParaRPr>
          </a:p>
          <a:p>
            <a:pPr algn="ctr"/>
            <a:r>
              <a:rPr lang="ru-RU" sz="1100" b="1" dirty="0" smtClean="0">
                <a:solidFill>
                  <a:srgbClr val="000000"/>
                </a:solidFill>
                <a:latin typeface="Arial"/>
                <a:cs typeface="Arial"/>
              </a:rPr>
              <a:t>работ</a:t>
            </a:r>
            <a:endParaRPr lang="ru-RU" sz="1100" b="1" dirty="0">
              <a:solidFill>
                <a:srgbClr val="000000"/>
              </a:solidFill>
              <a:latin typeface="Arial"/>
              <a:cs typeface="Arial"/>
            </a:endParaRPr>
          </a:p>
        </p:txBody>
      </p:sp>
      <p:sp>
        <p:nvSpPr>
          <p:cNvPr id="64" name="Rectangle 63"/>
          <p:cNvSpPr/>
          <p:nvPr/>
        </p:nvSpPr>
        <p:spPr>
          <a:xfrm>
            <a:off x="0" y="1412776"/>
            <a:ext cx="9144000" cy="648072"/>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latin typeface="Arial"/>
                <a:cs typeface="Arial"/>
              </a:rPr>
              <a:t>TO BE</a:t>
            </a:r>
          </a:p>
        </p:txBody>
      </p:sp>
      <p:sp>
        <p:nvSpPr>
          <p:cNvPr id="102" name="Rounded Rectangle 101"/>
          <p:cNvSpPr/>
          <p:nvPr/>
        </p:nvSpPr>
        <p:spPr>
          <a:xfrm>
            <a:off x="1547664" y="2924944"/>
            <a:ext cx="1728192" cy="3816424"/>
          </a:xfrm>
          <a:prstGeom prst="roundRect">
            <a:avLst>
              <a:gd name="adj" fmla="val 9927"/>
            </a:avLst>
          </a:prstGeom>
          <a:noFill/>
          <a:ln w="28575" cmpd="sng">
            <a:solidFill>
              <a:srgbClr val="6D9A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1620" y="3059464"/>
            <a:ext cx="1173907" cy="1196776"/>
          </a:xfrm>
          <a:prstGeom prst="rect">
            <a:avLst/>
          </a:prstGeom>
        </p:spPr>
      </p:pic>
      <p:pic>
        <p:nvPicPr>
          <p:cNvPr id="104" name="Picture 10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3059464"/>
            <a:ext cx="1173907" cy="1196776"/>
          </a:xfrm>
          <a:prstGeom prst="rect">
            <a:avLst/>
          </a:prstGeom>
        </p:spPr>
      </p:pic>
      <p:pic>
        <p:nvPicPr>
          <p:cNvPr id="105" name="Picture 10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0141" y="3059464"/>
            <a:ext cx="1173907" cy="1196776"/>
          </a:xfrm>
          <a:prstGeom prst="rect">
            <a:avLst/>
          </a:prstGeom>
        </p:spPr>
      </p:pic>
      <p:pic>
        <p:nvPicPr>
          <p:cNvPr id="106" name="Picture 10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6565" y="3059464"/>
            <a:ext cx="1173907" cy="1196776"/>
          </a:xfrm>
          <a:prstGeom prst="rect">
            <a:avLst/>
          </a:prstGeom>
        </p:spPr>
      </p:pic>
      <p:sp>
        <p:nvSpPr>
          <p:cNvPr id="107" name="Rectangle 106"/>
          <p:cNvSpPr/>
          <p:nvPr/>
        </p:nvSpPr>
        <p:spPr>
          <a:xfrm>
            <a:off x="4253272" y="3427700"/>
            <a:ext cx="343932" cy="400110"/>
          </a:xfrm>
          <a:prstGeom prst="rect">
            <a:avLst/>
          </a:prstGeom>
        </p:spPr>
        <p:txBody>
          <a:bodyPr wrap="square">
            <a:spAutoFit/>
          </a:bodyPr>
          <a:lstStyle/>
          <a:p>
            <a:r>
              <a:rPr lang="en-US" sz="2000" dirty="0" smtClean="0">
                <a:latin typeface="Arial"/>
                <a:cs typeface="Arial"/>
              </a:rPr>
              <a:t>3</a:t>
            </a:r>
            <a:endParaRPr lang="en-US" sz="2000" dirty="0"/>
          </a:p>
        </p:txBody>
      </p:sp>
      <p:sp>
        <p:nvSpPr>
          <p:cNvPr id="108" name="Rectangle 107"/>
          <p:cNvSpPr/>
          <p:nvPr/>
        </p:nvSpPr>
        <p:spPr>
          <a:xfrm>
            <a:off x="5529884" y="3446864"/>
            <a:ext cx="343932" cy="400110"/>
          </a:xfrm>
          <a:prstGeom prst="rect">
            <a:avLst/>
          </a:prstGeom>
        </p:spPr>
        <p:txBody>
          <a:bodyPr wrap="square">
            <a:spAutoFit/>
          </a:bodyPr>
          <a:lstStyle/>
          <a:p>
            <a:r>
              <a:rPr lang="en-US" sz="2000" dirty="0">
                <a:latin typeface="Arial"/>
                <a:cs typeface="Arial"/>
              </a:rPr>
              <a:t>4</a:t>
            </a:r>
            <a:endParaRPr lang="en-US" sz="2000" dirty="0"/>
          </a:p>
        </p:txBody>
      </p:sp>
      <p:sp>
        <p:nvSpPr>
          <p:cNvPr id="109" name="Rectangle 108"/>
          <p:cNvSpPr/>
          <p:nvPr/>
        </p:nvSpPr>
        <p:spPr>
          <a:xfrm>
            <a:off x="6815448" y="3455060"/>
            <a:ext cx="343932" cy="400110"/>
          </a:xfrm>
          <a:prstGeom prst="rect">
            <a:avLst/>
          </a:prstGeom>
        </p:spPr>
        <p:txBody>
          <a:bodyPr wrap="square">
            <a:spAutoFit/>
          </a:bodyPr>
          <a:lstStyle/>
          <a:p>
            <a:r>
              <a:rPr lang="en-US" sz="2000" dirty="0">
                <a:latin typeface="Arial"/>
                <a:cs typeface="Arial"/>
              </a:rPr>
              <a:t>5</a:t>
            </a:r>
            <a:endParaRPr lang="en-US" sz="2000" dirty="0"/>
          </a:p>
        </p:txBody>
      </p:sp>
      <p:sp>
        <p:nvSpPr>
          <p:cNvPr id="110" name="Rectangle 109"/>
          <p:cNvSpPr/>
          <p:nvPr/>
        </p:nvSpPr>
        <p:spPr>
          <a:xfrm>
            <a:off x="8100393" y="3446864"/>
            <a:ext cx="343932" cy="400110"/>
          </a:xfrm>
          <a:prstGeom prst="rect">
            <a:avLst/>
          </a:prstGeom>
        </p:spPr>
        <p:txBody>
          <a:bodyPr wrap="square">
            <a:spAutoFit/>
          </a:bodyPr>
          <a:lstStyle/>
          <a:p>
            <a:r>
              <a:rPr lang="en-US" sz="2000" dirty="0">
                <a:latin typeface="Arial"/>
                <a:cs typeface="Arial"/>
              </a:rPr>
              <a:t>6</a:t>
            </a:r>
            <a:endParaRPr lang="en-US" sz="2000" dirty="0"/>
          </a:p>
        </p:txBody>
      </p:sp>
      <p:sp>
        <p:nvSpPr>
          <p:cNvPr id="111" name="Rectangle 110"/>
          <p:cNvSpPr/>
          <p:nvPr/>
        </p:nvSpPr>
        <p:spPr>
          <a:xfrm>
            <a:off x="3779912" y="4304947"/>
            <a:ext cx="1255465" cy="430887"/>
          </a:xfrm>
          <a:prstGeom prst="rect">
            <a:avLst/>
          </a:prstGeom>
        </p:spPr>
        <p:txBody>
          <a:bodyPr wrap="square">
            <a:spAutoFit/>
          </a:bodyPr>
          <a:lstStyle/>
          <a:p>
            <a:pPr algn="ctr"/>
            <a:r>
              <a:rPr lang="ru-RU" sz="1100" dirty="0">
                <a:solidFill>
                  <a:srgbClr val="000000"/>
                </a:solidFill>
                <a:latin typeface="Arial"/>
                <a:cs typeface="Arial"/>
              </a:rPr>
              <a:t>Планирование </a:t>
            </a:r>
            <a:endParaRPr lang="en-US" sz="1100" dirty="0" smtClean="0">
              <a:solidFill>
                <a:srgbClr val="000000"/>
              </a:solidFill>
              <a:latin typeface="Arial"/>
              <a:cs typeface="Arial"/>
            </a:endParaRPr>
          </a:p>
          <a:p>
            <a:pPr algn="ctr"/>
            <a:r>
              <a:rPr lang="ru-RU" sz="1100" dirty="0" smtClean="0">
                <a:solidFill>
                  <a:srgbClr val="000000"/>
                </a:solidFill>
                <a:latin typeface="Arial"/>
                <a:cs typeface="Arial"/>
              </a:rPr>
              <a:t>разработки </a:t>
            </a:r>
            <a:r>
              <a:rPr lang="ru-RU" sz="1100" dirty="0">
                <a:solidFill>
                  <a:srgbClr val="000000"/>
                </a:solidFill>
                <a:latin typeface="Arial"/>
                <a:cs typeface="Arial"/>
              </a:rPr>
              <a:t>ИС</a:t>
            </a:r>
          </a:p>
        </p:txBody>
      </p:sp>
      <p:sp>
        <p:nvSpPr>
          <p:cNvPr id="112" name="Rectangle 111"/>
          <p:cNvSpPr/>
          <p:nvPr/>
        </p:nvSpPr>
        <p:spPr>
          <a:xfrm>
            <a:off x="5095036" y="4360183"/>
            <a:ext cx="1178717" cy="600164"/>
          </a:xfrm>
          <a:prstGeom prst="rect">
            <a:avLst/>
          </a:prstGeom>
        </p:spPr>
        <p:txBody>
          <a:bodyPr wrap="square">
            <a:spAutoFit/>
          </a:bodyPr>
          <a:lstStyle/>
          <a:p>
            <a:pPr algn="ctr"/>
            <a:r>
              <a:rPr lang="ru-RU" sz="1100" dirty="0">
                <a:solidFill>
                  <a:srgbClr val="000000"/>
                </a:solidFill>
                <a:latin typeface="Arial"/>
                <a:cs typeface="Arial"/>
              </a:rPr>
              <a:t>Реализация, </a:t>
            </a:r>
            <a:endParaRPr lang="en-US" sz="1100" dirty="0" smtClean="0">
              <a:solidFill>
                <a:srgbClr val="000000"/>
              </a:solidFill>
              <a:latin typeface="Arial"/>
              <a:cs typeface="Arial"/>
            </a:endParaRPr>
          </a:p>
          <a:p>
            <a:pPr algn="ctr"/>
            <a:r>
              <a:rPr lang="ru-RU" sz="1100" dirty="0" smtClean="0">
                <a:solidFill>
                  <a:srgbClr val="000000"/>
                </a:solidFill>
                <a:latin typeface="Arial"/>
                <a:cs typeface="Arial"/>
              </a:rPr>
              <a:t>тестирование </a:t>
            </a:r>
            <a:endParaRPr lang="en-US" sz="1100" dirty="0" smtClean="0">
              <a:solidFill>
                <a:srgbClr val="000000"/>
              </a:solidFill>
              <a:latin typeface="Arial"/>
              <a:cs typeface="Arial"/>
            </a:endParaRPr>
          </a:p>
          <a:p>
            <a:pPr algn="ctr"/>
            <a:r>
              <a:rPr lang="ru-RU" sz="1100" dirty="0" smtClean="0">
                <a:solidFill>
                  <a:srgbClr val="000000"/>
                </a:solidFill>
                <a:latin typeface="Arial"/>
                <a:cs typeface="Arial"/>
              </a:rPr>
              <a:t>и </a:t>
            </a:r>
            <a:r>
              <a:rPr lang="ru-RU" sz="1100" dirty="0">
                <a:solidFill>
                  <a:srgbClr val="000000"/>
                </a:solidFill>
                <a:latin typeface="Arial"/>
                <a:cs typeface="Arial"/>
              </a:rPr>
              <a:t>отладка</a:t>
            </a:r>
          </a:p>
        </p:txBody>
      </p:sp>
      <p:sp>
        <p:nvSpPr>
          <p:cNvPr id="113" name="Rectangle 112"/>
          <p:cNvSpPr/>
          <p:nvPr/>
        </p:nvSpPr>
        <p:spPr>
          <a:xfrm>
            <a:off x="6133731" y="4405615"/>
            <a:ext cx="1678629" cy="769441"/>
          </a:xfrm>
          <a:prstGeom prst="rect">
            <a:avLst/>
          </a:prstGeom>
        </p:spPr>
        <p:txBody>
          <a:bodyPr wrap="square">
            <a:spAutoFit/>
          </a:bodyPr>
          <a:lstStyle/>
          <a:p>
            <a:pPr algn="ctr"/>
            <a:r>
              <a:rPr lang="ru-RU" sz="1100" dirty="0">
                <a:solidFill>
                  <a:srgbClr val="000000"/>
                </a:solidFill>
                <a:latin typeface="Arial"/>
                <a:cs typeface="Arial"/>
              </a:rPr>
              <a:t>Разработка </a:t>
            </a:r>
            <a:endParaRPr lang="en-US" sz="1100" dirty="0" smtClean="0">
              <a:solidFill>
                <a:srgbClr val="000000"/>
              </a:solidFill>
              <a:latin typeface="Arial"/>
              <a:cs typeface="Arial"/>
            </a:endParaRPr>
          </a:p>
          <a:p>
            <a:pPr algn="ctr"/>
            <a:r>
              <a:rPr lang="ru-RU" sz="1100" dirty="0" smtClean="0">
                <a:solidFill>
                  <a:srgbClr val="000000"/>
                </a:solidFill>
                <a:latin typeface="Arial"/>
                <a:cs typeface="Arial"/>
              </a:rPr>
              <a:t>документации </a:t>
            </a:r>
            <a:endParaRPr lang="en-US" sz="1100" dirty="0" smtClean="0">
              <a:solidFill>
                <a:srgbClr val="000000"/>
              </a:solidFill>
              <a:latin typeface="Arial"/>
              <a:cs typeface="Arial"/>
            </a:endParaRPr>
          </a:p>
          <a:p>
            <a:pPr algn="ctr"/>
            <a:r>
              <a:rPr lang="ru-RU" sz="1100" dirty="0" smtClean="0">
                <a:solidFill>
                  <a:srgbClr val="000000"/>
                </a:solidFill>
                <a:latin typeface="Arial"/>
                <a:cs typeface="Arial"/>
              </a:rPr>
              <a:t>и </a:t>
            </a:r>
            <a:r>
              <a:rPr lang="ru-RU" sz="1100" dirty="0">
                <a:solidFill>
                  <a:srgbClr val="000000"/>
                </a:solidFill>
                <a:latin typeface="Arial"/>
                <a:cs typeface="Arial"/>
              </a:rPr>
              <a:t>тестовая </a:t>
            </a:r>
            <a:endParaRPr lang="en-US" sz="1100" dirty="0" smtClean="0">
              <a:solidFill>
                <a:srgbClr val="000000"/>
              </a:solidFill>
              <a:latin typeface="Arial"/>
              <a:cs typeface="Arial"/>
            </a:endParaRPr>
          </a:p>
          <a:p>
            <a:pPr algn="ctr"/>
            <a:r>
              <a:rPr lang="ru-RU" sz="1100" dirty="0" smtClean="0">
                <a:solidFill>
                  <a:srgbClr val="000000"/>
                </a:solidFill>
                <a:latin typeface="Arial"/>
                <a:cs typeface="Arial"/>
              </a:rPr>
              <a:t>эксплуатация</a:t>
            </a:r>
            <a:endParaRPr lang="en-US" sz="1100" dirty="0">
              <a:solidFill>
                <a:srgbClr val="000000"/>
              </a:solidFill>
              <a:latin typeface="Arial"/>
              <a:cs typeface="Arial"/>
            </a:endParaRPr>
          </a:p>
        </p:txBody>
      </p:sp>
      <p:sp>
        <p:nvSpPr>
          <p:cNvPr id="114" name="Rectangle 113"/>
          <p:cNvSpPr/>
          <p:nvPr/>
        </p:nvSpPr>
        <p:spPr>
          <a:xfrm>
            <a:off x="7745347" y="4324111"/>
            <a:ext cx="975857" cy="430887"/>
          </a:xfrm>
          <a:prstGeom prst="rect">
            <a:avLst/>
          </a:prstGeom>
        </p:spPr>
        <p:txBody>
          <a:bodyPr wrap="square">
            <a:spAutoFit/>
          </a:bodyPr>
          <a:lstStyle/>
          <a:p>
            <a:pPr algn="ctr"/>
            <a:r>
              <a:rPr lang="ru-RU" sz="1100" dirty="0">
                <a:solidFill>
                  <a:srgbClr val="000000"/>
                </a:solidFill>
                <a:latin typeface="Arial"/>
                <a:cs typeface="Arial"/>
              </a:rPr>
              <a:t>Внедрение </a:t>
            </a:r>
            <a:endParaRPr lang="en-US" sz="1100" dirty="0" smtClean="0">
              <a:solidFill>
                <a:srgbClr val="000000"/>
              </a:solidFill>
              <a:latin typeface="Arial"/>
              <a:cs typeface="Arial"/>
            </a:endParaRPr>
          </a:p>
          <a:p>
            <a:pPr algn="ctr"/>
            <a:r>
              <a:rPr lang="ru-RU" sz="1100" dirty="0" smtClean="0">
                <a:solidFill>
                  <a:srgbClr val="000000"/>
                </a:solidFill>
                <a:latin typeface="Arial"/>
                <a:cs typeface="Arial"/>
              </a:rPr>
              <a:t>ИС</a:t>
            </a:r>
            <a:endParaRPr lang="en-US" sz="1100" dirty="0">
              <a:solidFill>
                <a:srgbClr val="000000"/>
              </a:solidFill>
              <a:latin typeface="Arial"/>
              <a:cs typeface="Arial"/>
            </a:endParaRPr>
          </a:p>
        </p:txBody>
      </p:sp>
      <p:sp>
        <p:nvSpPr>
          <p:cNvPr id="122" name="Hexagon 121"/>
          <p:cNvSpPr/>
          <p:nvPr/>
        </p:nvSpPr>
        <p:spPr>
          <a:xfrm>
            <a:off x="179512" y="4583633"/>
            <a:ext cx="1080120" cy="708079"/>
          </a:xfrm>
          <a:prstGeom prst="hexagon">
            <a:avLst/>
          </a:prstGeom>
          <a:solidFill>
            <a:srgbClr val="D6E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1F67B0"/>
                </a:solidFill>
                <a:latin typeface="Arial"/>
                <a:cs typeface="Arial"/>
              </a:rPr>
              <a:t>80%</a:t>
            </a:r>
          </a:p>
          <a:p>
            <a:pPr algn="ctr"/>
            <a:r>
              <a:rPr lang="ru-RU" sz="1600" dirty="0" smtClean="0">
                <a:solidFill>
                  <a:srgbClr val="1F67B0"/>
                </a:solidFill>
                <a:latin typeface="Arial"/>
                <a:cs typeface="Arial"/>
              </a:rPr>
              <a:t>задач</a:t>
            </a:r>
            <a:endParaRPr lang="en-US" sz="1600" dirty="0">
              <a:solidFill>
                <a:srgbClr val="1F67B0"/>
              </a:solidFill>
              <a:latin typeface="Arial"/>
              <a:cs typeface="Arial"/>
            </a:endParaRPr>
          </a:p>
        </p:txBody>
      </p:sp>
      <p:sp>
        <p:nvSpPr>
          <p:cNvPr id="123" name="Hexagon 122"/>
          <p:cNvSpPr/>
          <p:nvPr/>
        </p:nvSpPr>
        <p:spPr>
          <a:xfrm>
            <a:off x="179512" y="3779544"/>
            <a:ext cx="1080120" cy="708079"/>
          </a:xfrm>
          <a:prstGeom prst="hexagon">
            <a:avLst/>
          </a:prstGeom>
          <a:solidFill>
            <a:srgbClr val="D6E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000" b="1" dirty="0" smtClean="0">
                <a:solidFill>
                  <a:srgbClr val="1F67B0"/>
                </a:solidFill>
                <a:latin typeface="Arial"/>
                <a:cs typeface="Arial"/>
              </a:rPr>
              <a:t>2</a:t>
            </a:r>
            <a:r>
              <a:rPr lang="en-US" sz="2000" b="1" dirty="0" smtClean="0">
                <a:solidFill>
                  <a:srgbClr val="1F67B0"/>
                </a:solidFill>
                <a:latin typeface="Arial"/>
                <a:cs typeface="Arial"/>
              </a:rPr>
              <a:t>0</a:t>
            </a:r>
            <a:r>
              <a:rPr lang="en-US" sz="2000" b="1" dirty="0">
                <a:solidFill>
                  <a:srgbClr val="1F67B0"/>
                </a:solidFill>
                <a:latin typeface="Arial"/>
                <a:cs typeface="Arial"/>
              </a:rPr>
              <a:t>%</a:t>
            </a:r>
          </a:p>
          <a:p>
            <a:pPr algn="ctr"/>
            <a:r>
              <a:rPr lang="ru-RU" sz="1600" dirty="0" smtClean="0">
                <a:solidFill>
                  <a:srgbClr val="1F67B0"/>
                </a:solidFill>
                <a:latin typeface="Arial"/>
                <a:cs typeface="Arial"/>
              </a:rPr>
              <a:t>задач</a:t>
            </a:r>
            <a:endParaRPr lang="en-US" sz="1600" dirty="0">
              <a:solidFill>
                <a:srgbClr val="1F67B0"/>
              </a:solidFill>
              <a:latin typeface="Arial"/>
              <a:cs typeface="Arial"/>
            </a:endParaRPr>
          </a:p>
        </p:txBody>
      </p:sp>
      <p:sp>
        <p:nvSpPr>
          <p:cNvPr id="127" name="Rectangle 126"/>
          <p:cNvSpPr/>
          <p:nvPr/>
        </p:nvSpPr>
        <p:spPr>
          <a:xfrm>
            <a:off x="1665167" y="2319263"/>
            <a:ext cx="1495196" cy="461665"/>
          </a:xfrm>
          <a:prstGeom prst="rect">
            <a:avLst/>
          </a:prstGeom>
        </p:spPr>
        <p:txBody>
          <a:bodyPr wrap="none">
            <a:spAutoFit/>
          </a:bodyPr>
          <a:lstStyle/>
          <a:p>
            <a:pPr algn="ctr"/>
            <a:r>
              <a:rPr lang="ru-RU" sz="1200" b="1" dirty="0" smtClean="0">
                <a:latin typeface="Arial"/>
                <a:cs typeface="Arial"/>
              </a:rPr>
              <a:t>Аналитика </a:t>
            </a:r>
          </a:p>
          <a:p>
            <a:pPr algn="ctr"/>
            <a:r>
              <a:rPr lang="ru-RU" sz="1200" b="1" dirty="0" smtClean="0">
                <a:latin typeface="Arial"/>
                <a:cs typeface="Arial"/>
              </a:rPr>
              <a:t>и </a:t>
            </a:r>
            <a:r>
              <a:rPr lang="ru-RU" sz="1200" b="1" dirty="0" err="1" smtClean="0">
                <a:latin typeface="Arial"/>
                <a:cs typeface="Arial"/>
              </a:rPr>
              <a:t>приоритизация</a:t>
            </a:r>
            <a:endParaRPr lang="ru-RU" sz="1200" b="1" dirty="0">
              <a:latin typeface="Arial"/>
              <a:cs typeface="Arial"/>
            </a:endParaRPr>
          </a:p>
        </p:txBody>
      </p:sp>
      <p:sp>
        <p:nvSpPr>
          <p:cNvPr id="128" name="Rectangle 127"/>
          <p:cNvSpPr/>
          <p:nvPr/>
        </p:nvSpPr>
        <p:spPr>
          <a:xfrm>
            <a:off x="3600400" y="5480352"/>
            <a:ext cx="5364088" cy="646331"/>
          </a:xfrm>
          <a:prstGeom prst="rect">
            <a:avLst/>
          </a:prstGeom>
        </p:spPr>
        <p:txBody>
          <a:bodyPr wrap="square">
            <a:spAutoFit/>
          </a:bodyPr>
          <a:lstStyle/>
          <a:p>
            <a:r>
              <a:rPr lang="ru-RU" sz="1200" b="1" dirty="0" smtClean="0">
                <a:solidFill>
                  <a:srgbClr val="1F67B0"/>
                </a:solidFill>
                <a:latin typeface="Arial"/>
                <a:cs typeface="Arial"/>
              </a:rPr>
              <a:t>Процесс учитывает основные типы поступающих задач:</a:t>
            </a:r>
            <a:r>
              <a:rPr lang="ru-RU" sz="1200" dirty="0" smtClean="0">
                <a:solidFill>
                  <a:srgbClr val="000000"/>
                </a:solidFill>
                <a:latin typeface="Arial"/>
                <a:cs typeface="Arial"/>
              </a:rPr>
              <a:t> мелкие и средние задачи систематизированы, крупные – проходят через </a:t>
            </a:r>
            <a:r>
              <a:rPr lang="ru-RU" sz="1200" dirty="0" err="1" smtClean="0">
                <a:solidFill>
                  <a:srgbClr val="000000"/>
                </a:solidFill>
                <a:latin typeface="Arial"/>
                <a:cs typeface="Arial"/>
              </a:rPr>
              <a:t>предпроектные</a:t>
            </a:r>
            <a:r>
              <a:rPr lang="ru-RU" sz="1200" dirty="0" smtClean="0">
                <a:solidFill>
                  <a:srgbClr val="000000"/>
                </a:solidFill>
                <a:latin typeface="Arial"/>
                <a:cs typeface="Arial"/>
              </a:rPr>
              <a:t> работы</a:t>
            </a:r>
            <a:endParaRPr lang="ru-RU" sz="1200" b="1" dirty="0" smtClean="0">
              <a:solidFill>
                <a:srgbClr val="000000"/>
              </a:solidFill>
              <a:latin typeface="Arial"/>
              <a:cs typeface="Arial"/>
            </a:endParaRPr>
          </a:p>
        </p:txBody>
      </p:sp>
      <p:sp>
        <p:nvSpPr>
          <p:cNvPr id="131" name="Right Arrow 130"/>
          <p:cNvSpPr/>
          <p:nvPr/>
        </p:nvSpPr>
        <p:spPr>
          <a:xfrm>
            <a:off x="3059832" y="4373819"/>
            <a:ext cx="504056" cy="423333"/>
          </a:xfrm>
          <a:prstGeom prst="rightArrow">
            <a:avLst/>
          </a:prstGeom>
          <a:solidFill>
            <a:srgbClr val="1F67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ight Arrow 131"/>
          <p:cNvSpPr/>
          <p:nvPr/>
        </p:nvSpPr>
        <p:spPr>
          <a:xfrm>
            <a:off x="1331640" y="4373819"/>
            <a:ext cx="504056" cy="423333"/>
          </a:xfrm>
          <a:prstGeom prst="rightArrow">
            <a:avLst/>
          </a:prstGeom>
          <a:solidFill>
            <a:srgbClr val="1F67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107504" y="2319263"/>
            <a:ext cx="1296144" cy="461665"/>
          </a:xfrm>
          <a:prstGeom prst="rect">
            <a:avLst/>
          </a:prstGeom>
        </p:spPr>
        <p:txBody>
          <a:bodyPr wrap="square">
            <a:spAutoFit/>
          </a:bodyPr>
          <a:lstStyle/>
          <a:p>
            <a:pPr algn="ctr"/>
            <a:r>
              <a:rPr lang="en-US" sz="1200" b="1" dirty="0">
                <a:latin typeface="Arial"/>
                <a:cs typeface="Arial"/>
              </a:rPr>
              <a:t>П</a:t>
            </a:r>
            <a:r>
              <a:rPr lang="ru-RU" sz="1200" b="1" dirty="0" err="1" smtClean="0">
                <a:latin typeface="Arial"/>
                <a:cs typeface="Arial"/>
              </a:rPr>
              <a:t>отребность</a:t>
            </a:r>
            <a:r>
              <a:rPr lang="ru-RU" sz="1200" b="1" dirty="0" smtClean="0">
                <a:latin typeface="Arial"/>
                <a:cs typeface="Arial"/>
              </a:rPr>
              <a:t> от бизнеса</a:t>
            </a:r>
            <a:endParaRPr lang="ru-RU" sz="1200" b="1" dirty="0">
              <a:latin typeface="Arial"/>
              <a:cs typeface="Arial"/>
            </a:endParaRPr>
          </a:p>
        </p:txBody>
      </p:sp>
      <p:sp>
        <p:nvSpPr>
          <p:cNvPr id="134" name="Rectangle 133"/>
          <p:cNvSpPr/>
          <p:nvPr/>
        </p:nvSpPr>
        <p:spPr>
          <a:xfrm>
            <a:off x="5328592" y="2319263"/>
            <a:ext cx="1874206" cy="461665"/>
          </a:xfrm>
          <a:prstGeom prst="rect">
            <a:avLst/>
          </a:prstGeom>
        </p:spPr>
        <p:txBody>
          <a:bodyPr wrap="none">
            <a:spAutoFit/>
          </a:bodyPr>
          <a:lstStyle/>
          <a:p>
            <a:pPr algn="ctr"/>
            <a:r>
              <a:rPr lang="ru-RU" sz="1200" b="1" dirty="0" smtClean="0">
                <a:latin typeface="Arial"/>
                <a:cs typeface="Arial"/>
              </a:rPr>
              <a:t>Разработка</a:t>
            </a:r>
            <a:r>
              <a:rPr lang="en-US" sz="1200" b="1" dirty="0" smtClean="0">
                <a:latin typeface="Arial"/>
                <a:cs typeface="Arial"/>
              </a:rPr>
              <a:t> </a:t>
            </a:r>
            <a:r>
              <a:rPr lang="ru-RU" sz="1200" b="1" dirty="0" smtClean="0">
                <a:latin typeface="Arial"/>
                <a:cs typeface="Arial"/>
              </a:rPr>
              <a:t>должна</a:t>
            </a:r>
          </a:p>
          <a:p>
            <a:pPr algn="ctr"/>
            <a:r>
              <a:rPr lang="ru-RU" sz="1200" b="1" dirty="0" smtClean="0">
                <a:latin typeface="Arial"/>
                <a:cs typeface="Arial"/>
              </a:rPr>
              <a:t> закрыть потребность</a:t>
            </a:r>
            <a:endParaRPr lang="ru-RU" sz="1200" b="1" dirty="0">
              <a:latin typeface="Arial"/>
              <a:cs typeface="Arial"/>
            </a:endParaRPr>
          </a:p>
        </p:txBody>
      </p:sp>
    </p:spTree>
    <p:extLst>
      <p:ext uri="{BB962C8B-B14F-4D97-AF65-F5344CB8AC3E}">
        <p14:creationId xmlns:p14="http://schemas.microsoft.com/office/powerpoint/2010/main" val="1554373715"/>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1"/>
                                        </p:tgtEl>
                                        <p:attrNameLst>
                                          <p:attrName>style.visibility</p:attrName>
                                        </p:attrNameLst>
                                      </p:cBhvr>
                                      <p:to>
                                        <p:strVal val="visible"/>
                                      </p:to>
                                    </p:set>
                                    <p:animEffect transition="in" filter="fade">
                                      <p:cBhvr>
                                        <p:cTn id="10" dur="500"/>
                                        <p:tgtEl>
                                          <p:spTgt spid="13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8"/>
                                        </p:tgtEl>
                                        <p:attrNameLst>
                                          <p:attrName>style.visibility</p:attrName>
                                        </p:attrNameLst>
                                      </p:cBhvr>
                                      <p:to>
                                        <p:strVal val="visible"/>
                                      </p:to>
                                    </p:set>
                                    <p:animEffect transition="in" filter="fade">
                                      <p:cBhvr>
                                        <p:cTn id="14"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31" grpId="0" animBg="1"/>
      <p:bldP spid="1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sz="4000" spc="-150" dirty="0" smtClean="0">
                <a:solidFill>
                  <a:srgbClr val="0D0D0D"/>
                </a:solidFill>
              </a:rPr>
              <a:t>Реализация. Фиксация в СЭД </a:t>
            </a:r>
            <a:endParaRPr lang="ru-RU" sz="4000" spc="-150" dirty="0">
              <a:solidFill>
                <a:srgbClr val="0D0D0D"/>
              </a:solidFill>
            </a:endParaRPr>
          </a:p>
        </p:txBody>
      </p:sp>
      <p:pic>
        <p:nvPicPr>
          <p:cNvPr id="9" name="Рисунок 8">
            <a:extLst>
              <a:ext uri="{FF2B5EF4-FFF2-40B4-BE49-F238E27FC236}">
                <a16:creationId xmlns:a16="http://schemas.microsoft.com/office/drawing/2014/main" xmlns="" id="{22142F15-32C0-4816-AD50-969C9C533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sp>
        <p:nvSpPr>
          <p:cNvPr id="2" name="TextBox 1"/>
          <p:cNvSpPr txBox="1"/>
          <p:nvPr/>
        </p:nvSpPr>
        <p:spPr>
          <a:xfrm>
            <a:off x="-787791" y="1929001"/>
            <a:ext cx="184666" cy="369332"/>
          </a:xfrm>
          <a:prstGeom prst="rect">
            <a:avLst/>
          </a:prstGeom>
          <a:noFill/>
        </p:spPr>
        <p:txBody>
          <a:bodyPr wrap="none" rtlCol="0">
            <a:spAutoFit/>
          </a:bodyPr>
          <a:lstStyle/>
          <a:p>
            <a:endParaRPr lang="en-US" dirty="0"/>
          </a:p>
        </p:txBody>
      </p:sp>
      <p:pic>
        <p:nvPicPr>
          <p:cNvPr id="4" name="Picture 3" descr="image00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1340768"/>
            <a:ext cx="6696744" cy="5264875"/>
          </a:xfrm>
          <a:prstGeom prst="rect">
            <a:avLst/>
          </a:prstGeom>
        </p:spPr>
      </p:pic>
      <p:pic>
        <p:nvPicPr>
          <p:cNvPr id="14" name="Picture 13" descr="image002(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1340768"/>
            <a:ext cx="6696744" cy="5234236"/>
          </a:xfrm>
          <a:prstGeom prst="rect">
            <a:avLst/>
          </a:prstGeom>
        </p:spPr>
      </p:pic>
      <p:pic>
        <p:nvPicPr>
          <p:cNvPr id="15" name="Picture 14" descr="image003(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9632" y="1340768"/>
            <a:ext cx="6696743" cy="5247612"/>
          </a:xfrm>
          <a:prstGeom prst="rect">
            <a:avLst/>
          </a:prstGeom>
        </p:spPr>
      </p:pic>
    </p:spTree>
    <p:extLst>
      <p:ext uri="{BB962C8B-B14F-4D97-AF65-F5344CB8AC3E}">
        <p14:creationId xmlns:p14="http://schemas.microsoft.com/office/powerpoint/2010/main" val="1826675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anim calcmode="lin" valueType="num">
                                      <p:cBhvr>
                                        <p:cTn id="22" dur="500" fill="hold"/>
                                        <p:tgtEl>
                                          <p:spTgt spid="15"/>
                                        </p:tgtEl>
                                        <p:attrNameLst>
                                          <p:attrName>ppt_x</p:attrName>
                                        </p:attrNameLst>
                                      </p:cBhvr>
                                      <p:tavLst>
                                        <p:tav tm="0">
                                          <p:val>
                                            <p:strVal val="#ppt_x"/>
                                          </p:val>
                                        </p:tav>
                                        <p:tav tm="100000">
                                          <p:val>
                                            <p:strVal val="#ppt_x"/>
                                          </p:val>
                                        </p:tav>
                                      </p:tavLst>
                                    </p:anim>
                                    <p:anim calcmode="lin" valueType="num">
                                      <p:cBhvr>
                                        <p:cTn id="2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sz="4000" spc="-150" dirty="0" smtClean="0">
                <a:solidFill>
                  <a:srgbClr val="0D0D0D"/>
                </a:solidFill>
              </a:rPr>
              <a:t>Допущенные ошибки</a:t>
            </a:r>
            <a:endParaRPr lang="ru-RU" sz="4000" spc="-150" dirty="0">
              <a:solidFill>
                <a:srgbClr val="0D0D0D"/>
              </a:solidFill>
            </a:endParaRPr>
          </a:p>
        </p:txBody>
      </p:sp>
      <p:pic>
        <p:nvPicPr>
          <p:cNvPr id="9" name="Рисунок 8">
            <a:extLst>
              <a:ext uri="{FF2B5EF4-FFF2-40B4-BE49-F238E27FC236}">
                <a16:creationId xmlns:a16="http://schemas.microsoft.com/office/drawing/2014/main" xmlns="" id="{22142F15-32C0-4816-AD50-969C9C533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sp>
        <p:nvSpPr>
          <p:cNvPr id="10" name="Content Placeholder 2"/>
          <p:cNvSpPr txBox="1">
            <a:spLocks/>
          </p:cNvSpPr>
          <p:nvPr/>
        </p:nvSpPr>
        <p:spPr>
          <a:xfrm>
            <a:off x="1208479" y="1600200"/>
            <a:ext cx="7935521" cy="5257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400" dirty="0" smtClean="0">
                <a:solidFill>
                  <a:schemeClr val="tx1"/>
                </a:solidFill>
                <a:latin typeface="Arial"/>
                <a:cs typeface="Arial"/>
              </a:rPr>
              <a:t>«Ловушка эксперта»</a:t>
            </a:r>
          </a:p>
          <a:p>
            <a:pPr algn="l"/>
            <a:endParaRPr lang="ru-RU" sz="2400" dirty="0" smtClean="0">
              <a:solidFill>
                <a:schemeClr val="tx1"/>
              </a:solidFill>
              <a:latin typeface="Arial"/>
              <a:cs typeface="Arial"/>
            </a:endParaRPr>
          </a:p>
          <a:p>
            <a:pPr algn="l"/>
            <a:r>
              <a:rPr lang="ru-RU" sz="2400" dirty="0" smtClean="0">
                <a:solidFill>
                  <a:schemeClr val="tx1"/>
                </a:solidFill>
                <a:latin typeface="Arial"/>
                <a:cs typeface="Arial"/>
              </a:rPr>
              <a:t>Непонимание ценности моделирования</a:t>
            </a:r>
          </a:p>
          <a:p>
            <a:pPr algn="l"/>
            <a:endParaRPr lang="ru-RU" sz="2400" dirty="0" smtClean="0">
              <a:solidFill>
                <a:schemeClr val="tx1"/>
              </a:solidFill>
              <a:latin typeface="Arial"/>
              <a:cs typeface="Arial"/>
            </a:endParaRPr>
          </a:p>
          <a:p>
            <a:pPr algn="l"/>
            <a:r>
              <a:rPr lang="ru-RU" sz="2400" dirty="0" smtClean="0">
                <a:solidFill>
                  <a:schemeClr val="tx1"/>
                </a:solidFill>
                <a:latin typeface="Arial"/>
                <a:cs typeface="Arial"/>
              </a:rPr>
              <a:t>Эффективность первична. </a:t>
            </a:r>
          </a:p>
          <a:p>
            <a:pPr algn="l"/>
            <a:r>
              <a:rPr lang="ru-RU" sz="2400" dirty="0" smtClean="0">
                <a:solidFill>
                  <a:schemeClr val="tx1"/>
                </a:solidFill>
                <a:latin typeface="Arial"/>
                <a:cs typeface="Arial"/>
              </a:rPr>
              <a:t>Оценка эффективности – следствие</a:t>
            </a:r>
          </a:p>
        </p:txBody>
      </p:sp>
      <p:sp>
        <p:nvSpPr>
          <p:cNvPr id="2" name="Oval 1"/>
          <p:cNvSpPr/>
          <p:nvPr/>
        </p:nvSpPr>
        <p:spPr>
          <a:xfrm>
            <a:off x="539552" y="1556792"/>
            <a:ext cx="504056" cy="504056"/>
          </a:xfrm>
          <a:prstGeom prst="ellipse">
            <a:avLst/>
          </a:prstGeom>
          <a:solidFill>
            <a:schemeClr val="bg1"/>
          </a:solidFill>
          <a:ln w="38100" cmpd="sng">
            <a:solidFill>
              <a:srgbClr val="CC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dirty="0">
                <a:solidFill>
                  <a:srgbClr val="CC3300"/>
                </a:solidFill>
              </a:rPr>
              <a:t>Х</a:t>
            </a:r>
            <a:endParaRPr lang="en-US" sz="2400" dirty="0">
              <a:solidFill>
                <a:srgbClr val="CC3300"/>
              </a:solidFill>
            </a:endParaRPr>
          </a:p>
        </p:txBody>
      </p:sp>
      <p:sp>
        <p:nvSpPr>
          <p:cNvPr id="12" name="Oval 11"/>
          <p:cNvSpPr/>
          <p:nvPr/>
        </p:nvSpPr>
        <p:spPr>
          <a:xfrm>
            <a:off x="539552" y="2492896"/>
            <a:ext cx="504056" cy="504056"/>
          </a:xfrm>
          <a:prstGeom prst="ellipse">
            <a:avLst/>
          </a:prstGeom>
          <a:solidFill>
            <a:schemeClr val="bg1"/>
          </a:solidFill>
          <a:ln w="38100" cmpd="sng">
            <a:solidFill>
              <a:srgbClr val="CC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dirty="0">
                <a:solidFill>
                  <a:srgbClr val="CC3300"/>
                </a:solidFill>
              </a:rPr>
              <a:t>Х</a:t>
            </a:r>
            <a:endParaRPr lang="en-US" sz="2400" dirty="0">
              <a:solidFill>
                <a:srgbClr val="CC3300"/>
              </a:solidFill>
            </a:endParaRPr>
          </a:p>
        </p:txBody>
      </p:sp>
      <p:sp>
        <p:nvSpPr>
          <p:cNvPr id="13" name="Oval 12"/>
          <p:cNvSpPr/>
          <p:nvPr/>
        </p:nvSpPr>
        <p:spPr>
          <a:xfrm>
            <a:off x="539552" y="3429000"/>
            <a:ext cx="504056" cy="504056"/>
          </a:xfrm>
          <a:prstGeom prst="ellipse">
            <a:avLst/>
          </a:prstGeom>
          <a:solidFill>
            <a:schemeClr val="bg1"/>
          </a:solidFill>
          <a:ln w="38100" cmpd="sng">
            <a:solidFill>
              <a:srgbClr val="CC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dirty="0">
                <a:solidFill>
                  <a:srgbClr val="CC3300"/>
                </a:solidFill>
              </a:rPr>
              <a:t>Х</a:t>
            </a:r>
            <a:endParaRPr lang="en-US" sz="2400" dirty="0">
              <a:solidFill>
                <a:srgbClr val="CC3300"/>
              </a:solidFill>
            </a:endParaRPr>
          </a:p>
        </p:txBody>
      </p:sp>
    </p:spTree>
    <p:extLst>
      <p:ext uri="{BB962C8B-B14F-4D97-AF65-F5344CB8AC3E}">
        <p14:creationId xmlns:p14="http://schemas.microsoft.com/office/powerpoint/2010/main" val="11661124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ynef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268760"/>
            <a:ext cx="8064896" cy="4536504"/>
          </a:xfrm>
          <a:prstGeom prst="rect">
            <a:avLst/>
          </a:prstGeom>
        </p:spPr>
      </p:pic>
      <p:sp>
        <p:nvSpPr>
          <p:cNvPr id="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spc="-150" dirty="0" smtClean="0">
                <a:solidFill>
                  <a:srgbClr val="0D0D0D"/>
                </a:solidFill>
              </a:rPr>
              <a:t>Выводы</a:t>
            </a:r>
            <a:endParaRPr lang="ru-RU" spc="-150" dirty="0">
              <a:solidFill>
                <a:srgbClr val="0D0D0D"/>
              </a:solidFill>
            </a:endParaRPr>
          </a:p>
        </p:txBody>
      </p:sp>
      <p:sp>
        <p:nvSpPr>
          <p:cNvPr id="9" name="Oval 8"/>
          <p:cNvSpPr/>
          <p:nvPr/>
        </p:nvSpPr>
        <p:spPr>
          <a:xfrm>
            <a:off x="3131840" y="2924944"/>
            <a:ext cx="2160240" cy="504056"/>
          </a:xfrm>
          <a:prstGeom prst="ellipse">
            <a:avLst/>
          </a:prstGeom>
          <a:solidFill>
            <a:srgbClr val="DCE6F2"/>
          </a:solidFill>
          <a:ln w="28575"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050" b="1" i="1" dirty="0" smtClean="0">
                <a:solidFill>
                  <a:schemeClr val="tx1"/>
                </a:solidFill>
                <a:latin typeface="Arial"/>
                <a:cs typeface="Arial"/>
              </a:rPr>
              <a:t>Неопределенность</a:t>
            </a:r>
            <a:endParaRPr lang="ru-RU" sz="1050" b="1" i="1" dirty="0">
              <a:solidFill>
                <a:schemeClr val="tx1"/>
              </a:solidFill>
              <a:latin typeface="Arial"/>
              <a:cs typeface="Arial"/>
            </a:endParaRPr>
          </a:p>
        </p:txBody>
      </p:sp>
      <p:sp>
        <p:nvSpPr>
          <p:cNvPr id="26" name="Rectangle 25"/>
          <p:cNvSpPr/>
          <p:nvPr/>
        </p:nvSpPr>
        <p:spPr>
          <a:xfrm>
            <a:off x="107504" y="2132856"/>
            <a:ext cx="1800200" cy="1152128"/>
          </a:xfrm>
          <a:prstGeom prst="rect">
            <a:avLst/>
          </a:prstGeom>
          <a:solidFill>
            <a:srgbClr val="DCE6F2"/>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US" sz="1100" dirty="0" smtClean="0">
              <a:solidFill>
                <a:srgbClr val="000000"/>
              </a:solidFill>
            </a:endParaRPr>
          </a:p>
          <a:p>
            <a:pPr algn="ctr">
              <a:lnSpc>
                <a:spcPct val="80000"/>
              </a:lnSpc>
            </a:pPr>
            <a:endParaRPr lang="ru-RU" sz="1100" dirty="0" smtClean="0">
              <a:solidFill>
                <a:srgbClr val="000000"/>
              </a:solidFill>
            </a:endParaRPr>
          </a:p>
          <a:p>
            <a:pPr algn="ctr">
              <a:lnSpc>
                <a:spcPct val="80000"/>
              </a:lnSpc>
            </a:pPr>
            <a:endParaRPr lang="en-US" sz="1100" dirty="0" smtClean="0">
              <a:solidFill>
                <a:srgbClr val="000000"/>
              </a:solidFill>
            </a:endParaRPr>
          </a:p>
          <a:p>
            <a:pPr algn="ctr">
              <a:lnSpc>
                <a:spcPct val="80000"/>
              </a:lnSpc>
            </a:pPr>
            <a:r>
              <a:rPr lang="ru-RU" sz="1100" dirty="0" smtClean="0">
                <a:solidFill>
                  <a:srgbClr val="000000"/>
                </a:solidFill>
              </a:rPr>
              <a:t>причинно</a:t>
            </a:r>
            <a:r>
              <a:rPr lang="ru-RU" sz="1100" dirty="0">
                <a:solidFill>
                  <a:srgbClr val="000000"/>
                </a:solidFill>
              </a:rPr>
              <a:t>-следственные </a:t>
            </a:r>
          </a:p>
          <a:p>
            <a:pPr algn="ctr">
              <a:lnSpc>
                <a:spcPct val="80000"/>
              </a:lnSpc>
            </a:pPr>
            <a:r>
              <a:rPr lang="ru-RU" sz="1100" dirty="0">
                <a:solidFill>
                  <a:srgbClr val="000000"/>
                </a:solidFill>
              </a:rPr>
              <a:t>связи </a:t>
            </a:r>
            <a:r>
              <a:rPr lang="ru-RU" sz="1100" dirty="0" smtClean="0">
                <a:solidFill>
                  <a:srgbClr val="000000"/>
                </a:solidFill>
              </a:rPr>
              <a:t>неоднозначны</a:t>
            </a:r>
            <a:endParaRPr lang="en-US" sz="1100" dirty="0">
              <a:solidFill>
                <a:srgbClr val="000000"/>
              </a:solidFill>
            </a:endParaRPr>
          </a:p>
        </p:txBody>
      </p:sp>
      <p:sp>
        <p:nvSpPr>
          <p:cNvPr id="27" name="Rectangle 26"/>
          <p:cNvSpPr/>
          <p:nvPr/>
        </p:nvSpPr>
        <p:spPr>
          <a:xfrm>
            <a:off x="107504" y="4293096"/>
            <a:ext cx="1800200" cy="1152128"/>
          </a:xfrm>
          <a:prstGeom prst="rect">
            <a:avLst/>
          </a:prstGeom>
          <a:solidFill>
            <a:srgbClr val="DCE6F2"/>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US" sz="1100" dirty="0" smtClean="0">
              <a:solidFill>
                <a:srgbClr val="000000"/>
              </a:solidFill>
            </a:endParaRPr>
          </a:p>
          <a:p>
            <a:pPr algn="ctr">
              <a:lnSpc>
                <a:spcPct val="80000"/>
              </a:lnSpc>
            </a:pPr>
            <a:endParaRPr lang="ru-RU" sz="1100" dirty="0" smtClean="0">
              <a:solidFill>
                <a:srgbClr val="000000"/>
              </a:solidFill>
            </a:endParaRPr>
          </a:p>
          <a:p>
            <a:pPr algn="ctr">
              <a:lnSpc>
                <a:spcPct val="80000"/>
              </a:lnSpc>
            </a:pPr>
            <a:r>
              <a:rPr lang="ru-RU" sz="1100" dirty="0" smtClean="0">
                <a:solidFill>
                  <a:srgbClr val="000000"/>
                </a:solidFill>
              </a:rPr>
              <a:t>причинно-следственные </a:t>
            </a:r>
          </a:p>
          <a:p>
            <a:pPr algn="ctr">
              <a:lnSpc>
                <a:spcPct val="80000"/>
              </a:lnSpc>
            </a:pPr>
            <a:r>
              <a:rPr lang="ru-RU" sz="1100" dirty="0" smtClean="0">
                <a:solidFill>
                  <a:srgbClr val="000000"/>
                </a:solidFill>
              </a:rPr>
              <a:t>связи установить</a:t>
            </a:r>
            <a:endParaRPr lang="ru-RU" sz="1100" dirty="0">
              <a:solidFill>
                <a:srgbClr val="000000"/>
              </a:solidFill>
            </a:endParaRPr>
          </a:p>
          <a:p>
            <a:pPr algn="ctr">
              <a:lnSpc>
                <a:spcPct val="80000"/>
              </a:lnSpc>
            </a:pPr>
            <a:r>
              <a:rPr lang="ru-RU" sz="1100" dirty="0">
                <a:solidFill>
                  <a:srgbClr val="000000"/>
                </a:solidFill>
              </a:rPr>
              <a:t>невозможно</a:t>
            </a:r>
            <a:endParaRPr lang="en-US" sz="1100" dirty="0">
              <a:solidFill>
                <a:srgbClr val="000000"/>
              </a:solidFill>
            </a:endParaRPr>
          </a:p>
        </p:txBody>
      </p:sp>
      <p:sp>
        <p:nvSpPr>
          <p:cNvPr id="29" name="Rectangle 28"/>
          <p:cNvSpPr/>
          <p:nvPr/>
        </p:nvSpPr>
        <p:spPr>
          <a:xfrm>
            <a:off x="7164288" y="4293096"/>
            <a:ext cx="1862063" cy="1152128"/>
          </a:xfrm>
          <a:prstGeom prst="rect">
            <a:avLst/>
          </a:prstGeom>
          <a:solidFill>
            <a:srgbClr val="DCE6F2"/>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US" sz="1100" dirty="0" smtClean="0">
              <a:solidFill>
                <a:srgbClr val="000000"/>
              </a:solidFill>
            </a:endParaRPr>
          </a:p>
          <a:p>
            <a:pPr algn="ctr">
              <a:lnSpc>
                <a:spcPct val="80000"/>
              </a:lnSpc>
            </a:pPr>
            <a:endParaRPr lang="ru-RU" sz="1100" dirty="0" smtClean="0">
              <a:solidFill>
                <a:srgbClr val="000000"/>
              </a:solidFill>
            </a:endParaRPr>
          </a:p>
          <a:p>
            <a:pPr algn="ctr">
              <a:lnSpc>
                <a:spcPct val="80000"/>
              </a:lnSpc>
            </a:pPr>
            <a:r>
              <a:rPr lang="ru-RU" sz="1100" dirty="0" smtClean="0">
                <a:solidFill>
                  <a:srgbClr val="000000"/>
                </a:solidFill>
              </a:rPr>
              <a:t>простые </a:t>
            </a:r>
            <a:r>
              <a:rPr lang="ru-RU" sz="1100" dirty="0">
                <a:solidFill>
                  <a:srgbClr val="000000"/>
                </a:solidFill>
              </a:rPr>
              <a:t>и понятные </a:t>
            </a:r>
          </a:p>
          <a:p>
            <a:pPr algn="ctr">
              <a:lnSpc>
                <a:spcPct val="80000"/>
              </a:lnSpc>
            </a:pPr>
            <a:r>
              <a:rPr lang="ru-RU" sz="1100" dirty="0">
                <a:solidFill>
                  <a:srgbClr val="000000"/>
                </a:solidFill>
              </a:rPr>
              <a:t>причинно-следственные </a:t>
            </a:r>
          </a:p>
          <a:p>
            <a:pPr algn="ctr">
              <a:lnSpc>
                <a:spcPct val="80000"/>
              </a:lnSpc>
            </a:pPr>
            <a:r>
              <a:rPr lang="en-US" sz="1100" dirty="0" err="1">
                <a:solidFill>
                  <a:srgbClr val="000000"/>
                </a:solidFill>
              </a:rPr>
              <a:t>с</a:t>
            </a:r>
            <a:r>
              <a:rPr lang="ru-RU" sz="1100" dirty="0">
                <a:solidFill>
                  <a:srgbClr val="000000"/>
                </a:solidFill>
              </a:rPr>
              <a:t>вязи, есть набор </a:t>
            </a:r>
            <a:r>
              <a:rPr lang="ru-RU" sz="1100" dirty="0" smtClean="0">
                <a:solidFill>
                  <a:srgbClr val="000000"/>
                </a:solidFill>
              </a:rPr>
              <a:t>правил</a:t>
            </a:r>
            <a:endParaRPr lang="ru-RU" sz="1100" dirty="0">
              <a:solidFill>
                <a:srgbClr val="000000"/>
              </a:solidFill>
            </a:endParaRPr>
          </a:p>
        </p:txBody>
      </p:sp>
      <p:sp>
        <p:nvSpPr>
          <p:cNvPr id="30" name="Rectangle 29"/>
          <p:cNvSpPr/>
          <p:nvPr/>
        </p:nvSpPr>
        <p:spPr>
          <a:xfrm>
            <a:off x="7164288" y="2132856"/>
            <a:ext cx="1872208" cy="1152128"/>
          </a:xfrm>
          <a:prstGeom prst="rect">
            <a:avLst/>
          </a:prstGeom>
          <a:solidFill>
            <a:srgbClr val="DCE6F2"/>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smtClean="0">
              <a:solidFill>
                <a:srgbClr val="000000"/>
              </a:solidFill>
            </a:endParaRPr>
          </a:p>
          <a:p>
            <a:pPr algn="ctr"/>
            <a:endParaRPr lang="ru-RU" sz="1100" dirty="0" smtClean="0">
              <a:solidFill>
                <a:srgbClr val="000000"/>
              </a:solidFill>
            </a:endParaRPr>
          </a:p>
          <a:p>
            <a:pPr algn="ctr">
              <a:lnSpc>
                <a:spcPct val="80000"/>
              </a:lnSpc>
            </a:pPr>
            <a:r>
              <a:rPr lang="ru-RU" sz="1100" dirty="0" smtClean="0">
                <a:solidFill>
                  <a:srgbClr val="000000"/>
                </a:solidFill>
              </a:rPr>
              <a:t>чтобы </a:t>
            </a:r>
            <a:r>
              <a:rPr lang="ru-RU" sz="1100" dirty="0">
                <a:solidFill>
                  <a:srgbClr val="000000"/>
                </a:solidFill>
              </a:rPr>
              <a:t>установить</a:t>
            </a:r>
          </a:p>
          <a:p>
            <a:pPr algn="ctr">
              <a:lnSpc>
                <a:spcPct val="80000"/>
              </a:lnSpc>
            </a:pPr>
            <a:r>
              <a:rPr lang="ru-RU" sz="1100" dirty="0">
                <a:solidFill>
                  <a:srgbClr val="000000"/>
                </a:solidFill>
              </a:rPr>
              <a:t>причинно-следственные </a:t>
            </a:r>
          </a:p>
          <a:p>
            <a:pPr algn="ctr">
              <a:lnSpc>
                <a:spcPct val="80000"/>
              </a:lnSpc>
            </a:pPr>
            <a:r>
              <a:rPr lang="ru-RU" sz="1100" dirty="0">
                <a:solidFill>
                  <a:srgbClr val="000000"/>
                </a:solidFill>
              </a:rPr>
              <a:t>связи, </a:t>
            </a:r>
            <a:r>
              <a:rPr lang="ru-RU" sz="1100" dirty="0" smtClean="0">
                <a:solidFill>
                  <a:srgbClr val="000000"/>
                </a:solidFill>
              </a:rPr>
              <a:t>нужен анализ множества факторов</a:t>
            </a:r>
            <a:endParaRPr lang="en-US" sz="1100" dirty="0">
              <a:solidFill>
                <a:srgbClr val="000000"/>
              </a:solidFill>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4453" y="1492178"/>
            <a:ext cx="469955" cy="520762"/>
          </a:xfrm>
          <a:prstGeom prst="rect">
            <a:avLst/>
          </a:prstGeom>
        </p:spPr>
      </p:pic>
      <p:sp>
        <p:nvSpPr>
          <p:cNvPr id="13" name="Oval 12"/>
          <p:cNvSpPr/>
          <p:nvPr/>
        </p:nvSpPr>
        <p:spPr>
          <a:xfrm>
            <a:off x="3995936" y="2620206"/>
            <a:ext cx="360040" cy="360040"/>
          </a:xfrm>
          <a:prstGeom prst="ellipse">
            <a:avLst/>
          </a:prstGeom>
          <a:solidFill>
            <a:srgbClr val="49AA14"/>
          </a:solidFill>
          <a:ln w="38100" cmpd="sng">
            <a:solidFill>
              <a:srgbClr val="49AA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latin typeface="Arial"/>
                <a:cs typeface="Arial"/>
              </a:rPr>
              <a:t>A</a:t>
            </a:r>
          </a:p>
        </p:txBody>
      </p:sp>
      <p:grpSp>
        <p:nvGrpSpPr>
          <p:cNvPr id="4" name="Group 3"/>
          <p:cNvGrpSpPr/>
          <p:nvPr/>
        </p:nvGrpSpPr>
        <p:grpSpPr>
          <a:xfrm>
            <a:off x="2195736" y="6093296"/>
            <a:ext cx="3744416" cy="504056"/>
            <a:chOff x="2195736" y="6093296"/>
            <a:chExt cx="3744416" cy="504056"/>
          </a:xfrm>
        </p:grpSpPr>
        <p:sp>
          <p:nvSpPr>
            <p:cNvPr id="16" name="Oval 15"/>
            <p:cNvSpPr/>
            <p:nvPr/>
          </p:nvSpPr>
          <p:spPr>
            <a:xfrm>
              <a:off x="2195736" y="6093296"/>
              <a:ext cx="504056" cy="504056"/>
            </a:xfrm>
            <a:prstGeom prst="ellipse">
              <a:avLst/>
            </a:prstGeom>
            <a:solidFill>
              <a:srgbClr val="49AA14"/>
            </a:solidFill>
            <a:ln w="38100" cmpd="sng">
              <a:solidFill>
                <a:srgbClr val="49AA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latin typeface="Arial"/>
                  <a:cs typeface="Arial"/>
                </a:rPr>
                <a:t>A</a:t>
              </a:r>
            </a:p>
          </p:txBody>
        </p:sp>
        <p:sp>
          <p:nvSpPr>
            <p:cNvPr id="17" name="Oval 16"/>
            <p:cNvSpPr/>
            <p:nvPr/>
          </p:nvSpPr>
          <p:spPr>
            <a:xfrm>
              <a:off x="3851920" y="6093296"/>
              <a:ext cx="504056" cy="504056"/>
            </a:xfrm>
            <a:prstGeom prst="ellipse">
              <a:avLst/>
            </a:prstGeom>
            <a:solidFill>
              <a:srgbClr val="49AA14"/>
            </a:solidFill>
            <a:ln w="38100" cmpd="sng">
              <a:solidFill>
                <a:srgbClr val="49AA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FFFFFF"/>
                  </a:solidFill>
                  <a:latin typeface="Arial"/>
                  <a:cs typeface="Arial"/>
                </a:rPr>
                <a:t>B</a:t>
              </a:r>
              <a:endParaRPr lang="en-US" sz="1400" b="1" dirty="0">
                <a:solidFill>
                  <a:srgbClr val="FFFFFF"/>
                </a:solidFill>
                <a:latin typeface="Arial"/>
                <a:cs typeface="Arial"/>
              </a:endParaRPr>
            </a:p>
          </p:txBody>
        </p:sp>
        <p:sp>
          <p:nvSpPr>
            <p:cNvPr id="18" name="Oval 17"/>
            <p:cNvSpPr/>
            <p:nvPr/>
          </p:nvSpPr>
          <p:spPr>
            <a:xfrm>
              <a:off x="5436096" y="6093296"/>
              <a:ext cx="504056" cy="504056"/>
            </a:xfrm>
            <a:prstGeom prst="ellipse">
              <a:avLst/>
            </a:prstGeom>
            <a:solidFill>
              <a:schemeClr val="bg1"/>
            </a:solidFill>
            <a:ln w="38100" cmpd="sng">
              <a:solidFill>
                <a:srgbClr val="3DAA1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000000"/>
                  </a:solidFill>
                  <a:latin typeface="Arial"/>
                  <a:cs typeface="Arial"/>
                </a:rPr>
                <a:t>C</a:t>
              </a:r>
              <a:endParaRPr lang="en-US" sz="1600" b="1" dirty="0">
                <a:solidFill>
                  <a:srgbClr val="000000"/>
                </a:solidFill>
                <a:latin typeface="Arial"/>
                <a:cs typeface="Arial"/>
              </a:endParaRPr>
            </a:p>
          </p:txBody>
        </p:sp>
        <p:sp>
          <p:nvSpPr>
            <p:cNvPr id="20" name="Right Arrow 19"/>
            <p:cNvSpPr/>
            <p:nvPr/>
          </p:nvSpPr>
          <p:spPr>
            <a:xfrm>
              <a:off x="2987824" y="6093296"/>
              <a:ext cx="648072" cy="423333"/>
            </a:xfrm>
            <a:prstGeom prst="rightArrow">
              <a:avLst/>
            </a:prstGeom>
            <a:solidFill>
              <a:srgbClr val="1F67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4572000" y="6093296"/>
              <a:ext cx="648072" cy="423333"/>
            </a:xfrm>
            <a:prstGeom prst="rightArrow">
              <a:avLst/>
            </a:prstGeom>
            <a:noFill/>
            <a:ln w="38100" cmpd="sng">
              <a:solidFill>
                <a:srgbClr val="1F67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Rectangle 21"/>
          <p:cNvSpPr/>
          <p:nvPr/>
        </p:nvSpPr>
        <p:spPr>
          <a:xfrm>
            <a:off x="179512" y="2132856"/>
            <a:ext cx="1656184" cy="576064"/>
          </a:xfrm>
          <a:prstGeom prst="rect">
            <a:avLst/>
          </a:prstGeom>
          <a:solidFill>
            <a:srgbClr val="FFD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rgbClr val="000000"/>
              </a:solidFill>
              <a:latin typeface="Arial"/>
              <a:cs typeface="Arial"/>
            </a:endParaRPr>
          </a:p>
        </p:txBody>
      </p:sp>
      <p:sp>
        <p:nvSpPr>
          <p:cNvPr id="5" name="Rectangle 4"/>
          <p:cNvSpPr/>
          <p:nvPr/>
        </p:nvSpPr>
        <p:spPr>
          <a:xfrm>
            <a:off x="477924" y="2204864"/>
            <a:ext cx="1134595" cy="461665"/>
          </a:xfrm>
          <a:prstGeom prst="rect">
            <a:avLst/>
          </a:prstGeom>
        </p:spPr>
        <p:txBody>
          <a:bodyPr wrap="none">
            <a:spAutoFit/>
          </a:bodyPr>
          <a:lstStyle/>
          <a:p>
            <a:pPr algn="ctr"/>
            <a:r>
              <a:rPr lang="ru-RU" sz="1200" b="1" dirty="0">
                <a:solidFill>
                  <a:srgbClr val="000000"/>
                </a:solidFill>
              </a:rPr>
              <a:t>3. Запутанные </a:t>
            </a:r>
            <a:endParaRPr lang="en-US" sz="1200" b="1" dirty="0" smtClean="0">
              <a:solidFill>
                <a:srgbClr val="000000"/>
              </a:solidFill>
            </a:endParaRPr>
          </a:p>
          <a:p>
            <a:pPr algn="ctr"/>
            <a:r>
              <a:rPr lang="ru-RU" sz="1200" b="1" dirty="0" smtClean="0">
                <a:solidFill>
                  <a:srgbClr val="000000"/>
                </a:solidFill>
              </a:rPr>
              <a:t>системы</a:t>
            </a:r>
            <a:endParaRPr lang="ru-RU" sz="1200" b="1" dirty="0">
              <a:solidFill>
                <a:srgbClr val="000000"/>
              </a:solidFill>
            </a:endParaRPr>
          </a:p>
        </p:txBody>
      </p:sp>
      <p:sp>
        <p:nvSpPr>
          <p:cNvPr id="23" name="Rectangle 22"/>
          <p:cNvSpPr/>
          <p:nvPr/>
        </p:nvSpPr>
        <p:spPr>
          <a:xfrm>
            <a:off x="7236296" y="2132856"/>
            <a:ext cx="1728192" cy="432048"/>
          </a:xfrm>
          <a:prstGeom prst="rect">
            <a:avLst/>
          </a:prstGeom>
          <a:solidFill>
            <a:srgbClr val="FFD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rgbClr val="000000"/>
              </a:solidFill>
              <a:latin typeface="Arial"/>
              <a:cs typeface="Arial"/>
            </a:endParaRPr>
          </a:p>
        </p:txBody>
      </p:sp>
      <p:sp>
        <p:nvSpPr>
          <p:cNvPr id="6" name="Rectangle 5"/>
          <p:cNvSpPr/>
          <p:nvPr/>
        </p:nvSpPr>
        <p:spPr>
          <a:xfrm>
            <a:off x="7236296" y="2204864"/>
            <a:ext cx="1574019" cy="276999"/>
          </a:xfrm>
          <a:prstGeom prst="rect">
            <a:avLst/>
          </a:prstGeom>
        </p:spPr>
        <p:txBody>
          <a:bodyPr wrap="none">
            <a:spAutoFit/>
          </a:bodyPr>
          <a:lstStyle/>
          <a:p>
            <a:pPr algn="ctr"/>
            <a:r>
              <a:rPr lang="ru-RU" sz="1200" b="1" dirty="0">
                <a:solidFill>
                  <a:srgbClr val="000000"/>
                </a:solidFill>
              </a:rPr>
              <a:t>2. Сложные системы</a:t>
            </a:r>
          </a:p>
        </p:txBody>
      </p:sp>
      <p:sp>
        <p:nvSpPr>
          <p:cNvPr id="14" name="Oval 13"/>
          <p:cNvSpPr/>
          <p:nvPr/>
        </p:nvSpPr>
        <p:spPr>
          <a:xfrm>
            <a:off x="7956376" y="1868924"/>
            <a:ext cx="360040" cy="360040"/>
          </a:xfrm>
          <a:prstGeom prst="ellipse">
            <a:avLst/>
          </a:prstGeom>
          <a:solidFill>
            <a:srgbClr val="3DAA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latin typeface="Arial"/>
                <a:cs typeface="Arial"/>
              </a:rPr>
              <a:t>B</a:t>
            </a:r>
            <a:endParaRPr lang="en-US" sz="1100" dirty="0">
              <a:solidFill>
                <a:schemeClr val="bg1"/>
              </a:solidFill>
              <a:latin typeface="Arial"/>
              <a:cs typeface="Arial"/>
            </a:endParaRPr>
          </a:p>
        </p:txBody>
      </p:sp>
      <p:sp>
        <p:nvSpPr>
          <p:cNvPr id="28" name="Rectangle 27"/>
          <p:cNvSpPr/>
          <p:nvPr/>
        </p:nvSpPr>
        <p:spPr>
          <a:xfrm>
            <a:off x="7236296" y="4293096"/>
            <a:ext cx="1728192" cy="432048"/>
          </a:xfrm>
          <a:prstGeom prst="rect">
            <a:avLst/>
          </a:prstGeom>
          <a:solidFill>
            <a:srgbClr val="FFD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rgbClr val="000000"/>
              </a:solidFill>
              <a:latin typeface="Arial"/>
              <a:cs typeface="Arial"/>
            </a:endParaRPr>
          </a:p>
        </p:txBody>
      </p:sp>
      <p:sp>
        <p:nvSpPr>
          <p:cNvPr id="10" name="Rectangle 9"/>
          <p:cNvSpPr/>
          <p:nvPr/>
        </p:nvSpPr>
        <p:spPr>
          <a:xfrm>
            <a:off x="7374291" y="4365104"/>
            <a:ext cx="1518189" cy="276999"/>
          </a:xfrm>
          <a:prstGeom prst="rect">
            <a:avLst/>
          </a:prstGeom>
        </p:spPr>
        <p:txBody>
          <a:bodyPr wrap="none">
            <a:spAutoFit/>
          </a:bodyPr>
          <a:lstStyle/>
          <a:p>
            <a:pPr algn="ctr"/>
            <a:r>
              <a:rPr lang="ru-RU" sz="1200" b="1" dirty="0">
                <a:solidFill>
                  <a:srgbClr val="000000"/>
                </a:solidFill>
              </a:rPr>
              <a:t>1. Простые системы</a:t>
            </a:r>
          </a:p>
        </p:txBody>
      </p:sp>
      <p:sp>
        <p:nvSpPr>
          <p:cNvPr id="15" name="Oval 14"/>
          <p:cNvSpPr/>
          <p:nvPr/>
        </p:nvSpPr>
        <p:spPr>
          <a:xfrm>
            <a:off x="7956376" y="4005064"/>
            <a:ext cx="360040" cy="360040"/>
          </a:xfrm>
          <a:prstGeom prst="ellipse">
            <a:avLst/>
          </a:prstGeom>
          <a:solidFill>
            <a:schemeClr val="bg1"/>
          </a:solidFill>
          <a:ln w="38100" cmpd="sng">
            <a:solidFill>
              <a:srgbClr val="3DAA1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latin typeface="Arial"/>
                <a:cs typeface="Arial"/>
              </a:rPr>
              <a:t>C</a:t>
            </a:r>
            <a:endParaRPr lang="en-US" sz="1600" b="1" dirty="0">
              <a:solidFill>
                <a:srgbClr val="000000"/>
              </a:solidFill>
              <a:latin typeface="Arial"/>
              <a:cs typeface="Arial"/>
            </a:endParaRPr>
          </a:p>
        </p:txBody>
      </p:sp>
      <p:sp>
        <p:nvSpPr>
          <p:cNvPr id="31" name="Rectangle 30"/>
          <p:cNvSpPr/>
          <p:nvPr/>
        </p:nvSpPr>
        <p:spPr>
          <a:xfrm>
            <a:off x="179512" y="4293096"/>
            <a:ext cx="1656184" cy="432048"/>
          </a:xfrm>
          <a:prstGeom prst="rect">
            <a:avLst/>
          </a:prstGeom>
          <a:solidFill>
            <a:srgbClr val="FFD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rgbClr val="000000"/>
              </a:solidFill>
              <a:latin typeface="Arial"/>
              <a:cs typeface="Arial"/>
            </a:endParaRPr>
          </a:p>
        </p:txBody>
      </p:sp>
      <p:sp>
        <p:nvSpPr>
          <p:cNvPr id="11" name="Rectangle 10"/>
          <p:cNvSpPr/>
          <p:nvPr/>
        </p:nvSpPr>
        <p:spPr>
          <a:xfrm>
            <a:off x="611560" y="4365104"/>
            <a:ext cx="723363" cy="307777"/>
          </a:xfrm>
          <a:prstGeom prst="rect">
            <a:avLst/>
          </a:prstGeom>
        </p:spPr>
        <p:txBody>
          <a:bodyPr wrap="none">
            <a:spAutoFit/>
          </a:bodyPr>
          <a:lstStyle/>
          <a:p>
            <a:pPr algn="ctr"/>
            <a:r>
              <a:rPr lang="ru-RU" sz="1400" b="1" dirty="0">
                <a:solidFill>
                  <a:srgbClr val="000000"/>
                </a:solidFill>
              </a:rPr>
              <a:t>4. Хаос</a:t>
            </a:r>
          </a:p>
        </p:txBody>
      </p:sp>
    </p:spTree>
    <p:extLst>
      <p:ext uri="{BB962C8B-B14F-4D97-AF65-F5344CB8AC3E}">
        <p14:creationId xmlns:p14="http://schemas.microsoft.com/office/powerpoint/2010/main" val="1954382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42"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900" decel="100000" fill="hold"/>
                                        <p:tgtEl>
                                          <p:spTgt spid="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dirty="0"/>
              <a:t>Спасибо за </a:t>
            </a:r>
            <a:r>
              <a:rPr lang="ru-RU" dirty="0" smtClean="0"/>
              <a:t>внимание</a:t>
            </a:r>
            <a:r>
              <a:rPr lang="en-US" dirty="0" smtClean="0"/>
              <a:t>!</a:t>
            </a:r>
            <a:endParaRPr lang="ru-RU" dirty="0"/>
          </a:p>
        </p:txBody>
      </p:sp>
      <p:sp>
        <p:nvSpPr>
          <p:cNvPr id="8"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3600" dirty="0" err="1" smtClean="0"/>
              <a:t>Борисовский</a:t>
            </a:r>
            <a:r>
              <a:rPr lang="ru-RU" sz="3600" dirty="0" smtClean="0"/>
              <a:t> Дмитрий</a:t>
            </a:r>
            <a:endParaRPr lang="ru-RU" sz="3600" dirty="0"/>
          </a:p>
          <a:p>
            <a:r>
              <a:rPr lang="en-US" sz="3600" dirty="0" smtClean="0">
                <a:hlinkClick r:id="rId3"/>
              </a:rPr>
              <a:t>dborisovskiy@gmail.com</a:t>
            </a:r>
            <a:endParaRPr lang="en-US" sz="3600" dirty="0"/>
          </a:p>
          <a:p>
            <a:endParaRPr lang="en-US" dirty="0"/>
          </a:p>
        </p:txBody>
      </p:sp>
      <p:pic>
        <p:nvPicPr>
          <p:cNvPr id="9" name="Рисунок 8">
            <a:extLst>
              <a:ext uri="{FF2B5EF4-FFF2-40B4-BE49-F238E27FC236}">
                <a16:creationId xmlns:a16="http://schemas.microsoft.com/office/drawing/2014/main" xmlns="" id="{BE8191A0-42F4-42C0-B467-B653BC6CFC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spTree>
    <p:extLst>
      <p:ext uri="{BB962C8B-B14F-4D97-AF65-F5344CB8AC3E}">
        <p14:creationId xmlns:p14="http://schemas.microsoft.com/office/powerpoint/2010/main" val="15239068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13184" y="1844824"/>
            <a:ext cx="418680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endParaRPr lang="ru-RU" sz="3200" dirty="0">
              <a:latin typeface="Arial"/>
              <a:cs typeface="Arial"/>
            </a:endParaRPr>
          </a:p>
        </p:txBody>
      </p:sp>
      <p:pic>
        <p:nvPicPr>
          <p:cNvPr id="9" name="Рисунок 8">
            <a:extLst>
              <a:ext uri="{FF2B5EF4-FFF2-40B4-BE49-F238E27FC236}">
                <a16:creationId xmlns:a16="http://schemas.microsoft.com/office/drawing/2014/main" xmlns="" id="{22142F15-32C0-4816-AD50-969C9C533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sp>
        <p:nvSpPr>
          <p:cNvPr id="1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dirty="0" smtClean="0"/>
              <a:t>По итогам доклада вы узнаете</a:t>
            </a:r>
            <a:endParaRPr lang="ru-RU" dirty="0"/>
          </a:p>
        </p:txBody>
      </p:sp>
      <p:sp>
        <p:nvSpPr>
          <p:cNvPr id="4" name="TextBox 3"/>
          <p:cNvSpPr txBox="1"/>
          <p:nvPr/>
        </p:nvSpPr>
        <p:spPr>
          <a:xfrm>
            <a:off x="323528" y="1484784"/>
            <a:ext cx="8424936" cy="4801314"/>
          </a:xfrm>
          <a:prstGeom prst="rect">
            <a:avLst/>
          </a:prstGeom>
          <a:noFill/>
        </p:spPr>
        <p:txBody>
          <a:bodyPr wrap="square" rtlCol="0">
            <a:spAutoFit/>
          </a:bodyPr>
          <a:lstStyle/>
          <a:p>
            <a:pPr marL="285750" indent="-285750">
              <a:buFont typeface="Arial"/>
              <a:buChar char="•"/>
            </a:pPr>
            <a:r>
              <a:rPr lang="ru-RU" sz="2400" dirty="0" smtClean="0">
                <a:latin typeface="Arial"/>
                <a:cs typeface="Arial"/>
              </a:rPr>
              <a:t>Для чего нужно моделирование бизнес-процессов (БП) при процессном подходе</a:t>
            </a:r>
          </a:p>
          <a:p>
            <a:pPr marL="285750" indent="-285750">
              <a:buFont typeface="Arial"/>
              <a:buChar char="•"/>
            </a:pPr>
            <a:endParaRPr lang="ru-RU" sz="2400" dirty="0" smtClean="0">
              <a:latin typeface="Arial"/>
              <a:cs typeface="Arial"/>
            </a:endParaRPr>
          </a:p>
          <a:p>
            <a:pPr marL="285750" indent="-285750">
              <a:buFont typeface="Arial"/>
              <a:buChar char="•"/>
            </a:pPr>
            <a:r>
              <a:rPr lang="ru-RU" sz="2400" dirty="0" smtClean="0">
                <a:latin typeface="Arial"/>
                <a:cs typeface="Arial"/>
              </a:rPr>
              <a:t>Как организовать моделирование БП в условиях неопределенности</a:t>
            </a:r>
          </a:p>
          <a:p>
            <a:pPr marL="285750" indent="-285750">
              <a:buFont typeface="Arial"/>
              <a:buChar char="•"/>
            </a:pPr>
            <a:endParaRPr lang="ru-RU" sz="2400" dirty="0" smtClean="0">
              <a:latin typeface="Arial"/>
              <a:cs typeface="Arial"/>
            </a:endParaRPr>
          </a:p>
          <a:p>
            <a:pPr marL="285750" indent="-285750">
              <a:buFont typeface="Arial"/>
              <a:buChar char="•"/>
            </a:pPr>
            <a:r>
              <a:rPr lang="ru-RU" sz="2400" dirty="0" smtClean="0">
                <a:latin typeface="Arial"/>
                <a:cs typeface="Arial"/>
              </a:rPr>
              <a:t>Как охватить большое количество БП в установленные сроки</a:t>
            </a:r>
          </a:p>
          <a:p>
            <a:pPr marL="285750" indent="-285750">
              <a:buFont typeface="Arial"/>
              <a:buChar char="•"/>
            </a:pPr>
            <a:endParaRPr lang="ru-RU" sz="2400" dirty="0" smtClean="0">
              <a:latin typeface="Arial"/>
              <a:cs typeface="Arial"/>
            </a:endParaRPr>
          </a:p>
          <a:p>
            <a:pPr marL="285750" indent="-285750">
              <a:buFont typeface="Arial"/>
              <a:buChar char="•"/>
            </a:pPr>
            <a:r>
              <a:rPr lang="ru-RU" sz="2400" dirty="0" smtClean="0">
                <a:latin typeface="Arial"/>
                <a:cs typeface="Arial"/>
              </a:rPr>
              <a:t>Как построить процесс взаимодействия бизнеса и разработки, используя аналитиков в качестве интерфейса</a:t>
            </a:r>
            <a:endParaRPr lang="ru-RU" dirty="0">
              <a:latin typeface="Arial"/>
              <a:cs typeface="Arial"/>
            </a:endParaRPr>
          </a:p>
          <a:p>
            <a:endParaRPr lang="ru-RU" dirty="0">
              <a:latin typeface="Arial"/>
              <a:cs typeface="Arial"/>
            </a:endParaRPr>
          </a:p>
        </p:txBody>
      </p:sp>
    </p:spTree>
    <p:extLst>
      <p:ext uri="{BB962C8B-B14F-4D97-AF65-F5344CB8AC3E}">
        <p14:creationId xmlns:p14="http://schemas.microsoft.com/office/powerpoint/2010/main" val="15955718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xmlns="" id="{22142F15-32C0-4816-AD50-969C9C533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sp>
        <p:nvSpPr>
          <p:cNvPr id="1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dirty="0" smtClean="0"/>
              <a:t>Моя роль на проекте</a:t>
            </a:r>
            <a:endParaRPr lang="ru-RU" dirty="0"/>
          </a:p>
        </p:txBody>
      </p:sp>
      <p:sp>
        <p:nvSpPr>
          <p:cNvPr id="4" name="Rectangle 3"/>
          <p:cNvSpPr/>
          <p:nvPr/>
        </p:nvSpPr>
        <p:spPr>
          <a:xfrm>
            <a:off x="539552" y="2060848"/>
            <a:ext cx="3456384" cy="1368152"/>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83568" y="2779187"/>
            <a:ext cx="3168352" cy="360040"/>
          </a:xfrm>
          <a:prstGeom prst="rect">
            <a:avLst/>
          </a:prstGeom>
          <a:solidFill>
            <a:srgbClr val="FFD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rgbClr val="000000"/>
              </a:solidFill>
              <a:latin typeface="Arial"/>
              <a:cs typeface="Arial"/>
            </a:endParaRPr>
          </a:p>
        </p:txBody>
      </p:sp>
      <p:sp>
        <p:nvSpPr>
          <p:cNvPr id="6" name="Rectangle 5"/>
          <p:cNvSpPr/>
          <p:nvPr/>
        </p:nvSpPr>
        <p:spPr>
          <a:xfrm>
            <a:off x="2123727" y="2419147"/>
            <a:ext cx="1075873" cy="360040"/>
          </a:xfrm>
          <a:prstGeom prst="rect">
            <a:avLst/>
          </a:prstGeom>
          <a:solidFill>
            <a:srgbClr val="FFD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rgbClr val="000000"/>
              </a:solidFill>
              <a:latin typeface="Arial"/>
              <a:cs typeface="Arial"/>
            </a:endParaRPr>
          </a:p>
        </p:txBody>
      </p:sp>
      <p:sp>
        <p:nvSpPr>
          <p:cNvPr id="7" name="Rectangle 6"/>
          <p:cNvSpPr/>
          <p:nvPr/>
        </p:nvSpPr>
        <p:spPr>
          <a:xfrm>
            <a:off x="679579" y="2348880"/>
            <a:ext cx="3192814" cy="747897"/>
          </a:xfrm>
          <a:prstGeom prst="rect">
            <a:avLst/>
          </a:prstGeom>
        </p:spPr>
        <p:txBody>
          <a:bodyPr wrap="none">
            <a:spAutoFit/>
          </a:bodyPr>
          <a:lstStyle/>
          <a:p>
            <a:pPr algn="ctr">
              <a:lnSpc>
                <a:spcPct val="120000"/>
              </a:lnSpc>
            </a:pPr>
            <a:r>
              <a:rPr lang="en-US" b="1" dirty="0" smtClean="0">
                <a:solidFill>
                  <a:srgbClr val="0D0D0D"/>
                </a:solidFill>
                <a:latin typeface="Arial"/>
                <a:cs typeface="Arial"/>
              </a:rPr>
              <a:t>BPM</a:t>
            </a:r>
            <a:r>
              <a:rPr lang="ru-RU" dirty="0" smtClean="0">
                <a:solidFill>
                  <a:srgbClr val="0D0D0D"/>
                </a:solidFill>
                <a:latin typeface="Arial"/>
                <a:cs typeface="Arial"/>
              </a:rPr>
              <a:t> </a:t>
            </a:r>
            <a:r>
              <a:rPr lang="en-US" dirty="0" err="1" smtClean="0">
                <a:solidFill>
                  <a:srgbClr val="0D0D0D"/>
                </a:solidFill>
                <a:latin typeface="Arial"/>
                <a:cs typeface="Arial"/>
              </a:rPr>
              <a:t>в</a:t>
            </a:r>
            <a:r>
              <a:rPr lang="en-US" dirty="0" smtClean="0">
                <a:solidFill>
                  <a:srgbClr val="0D0D0D"/>
                </a:solidFill>
                <a:latin typeface="Arial"/>
                <a:cs typeface="Arial"/>
              </a:rPr>
              <a:t> </a:t>
            </a:r>
            <a:r>
              <a:rPr lang="en-US" dirty="0" err="1" smtClean="0">
                <a:solidFill>
                  <a:srgbClr val="0D0D0D"/>
                </a:solidFill>
                <a:latin typeface="Arial"/>
                <a:cs typeface="Arial"/>
              </a:rPr>
              <a:t>части</a:t>
            </a:r>
            <a:r>
              <a:rPr lang="en-US" dirty="0" smtClean="0">
                <a:solidFill>
                  <a:srgbClr val="0D0D0D"/>
                </a:solidFill>
                <a:latin typeface="Arial"/>
                <a:cs typeface="Arial"/>
              </a:rPr>
              <a:t> </a:t>
            </a:r>
          </a:p>
          <a:p>
            <a:pPr algn="ctr">
              <a:lnSpc>
                <a:spcPct val="120000"/>
              </a:lnSpc>
            </a:pPr>
            <a:r>
              <a:rPr lang="en-US" dirty="0" err="1" smtClean="0">
                <a:solidFill>
                  <a:srgbClr val="0D0D0D"/>
                </a:solidFill>
                <a:latin typeface="Arial"/>
                <a:cs typeface="Arial"/>
              </a:rPr>
              <a:t>разработки</a:t>
            </a:r>
            <a:r>
              <a:rPr lang="en-US" dirty="0" smtClean="0">
                <a:solidFill>
                  <a:srgbClr val="0D0D0D"/>
                </a:solidFill>
                <a:latin typeface="Arial"/>
                <a:cs typeface="Arial"/>
              </a:rPr>
              <a:t> </a:t>
            </a:r>
            <a:r>
              <a:rPr lang="en-US" dirty="0" err="1" smtClean="0">
                <a:solidFill>
                  <a:srgbClr val="0D0D0D"/>
                </a:solidFill>
                <a:latin typeface="Arial"/>
                <a:cs typeface="Arial"/>
              </a:rPr>
              <a:t>и</a:t>
            </a:r>
            <a:r>
              <a:rPr lang="en-US" dirty="0" smtClean="0">
                <a:solidFill>
                  <a:srgbClr val="0D0D0D"/>
                </a:solidFill>
                <a:latin typeface="Arial"/>
                <a:cs typeface="Arial"/>
              </a:rPr>
              <a:t> </a:t>
            </a:r>
            <a:r>
              <a:rPr lang="en-US" dirty="0" err="1" smtClean="0">
                <a:solidFill>
                  <a:srgbClr val="0D0D0D"/>
                </a:solidFill>
                <a:latin typeface="Arial"/>
                <a:cs typeface="Arial"/>
              </a:rPr>
              <a:t>внедрения</a:t>
            </a:r>
            <a:r>
              <a:rPr lang="en-US" dirty="0" smtClean="0">
                <a:solidFill>
                  <a:srgbClr val="0D0D0D"/>
                </a:solidFill>
                <a:latin typeface="Arial"/>
                <a:cs typeface="Arial"/>
              </a:rPr>
              <a:t> ИС </a:t>
            </a:r>
            <a:endParaRPr lang="ru-RU" dirty="0">
              <a:solidFill>
                <a:srgbClr val="0D0D0D"/>
              </a:solidFill>
              <a:latin typeface="Arial"/>
              <a:cs typeface="Arial"/>
            </a:endParaRPr>
          </a:p>
        </p:txBody>
      </p:sp>
      <p:sp>
        <p:nvSpPr>
          <p:cNvPr id="13" name="Rectangle 12"/>
          <p:cNvSpPr/>
          <p:nvPr/>
        </p:nvSpPr>
        <p:spPr>
          <a:xfrm>
            <a:off x="4932040" y="2060848"/>
            <a:ext cx="3456384" cy="1368152"/>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076056" y="2564728"/>
            <a:ext cx="3240359" cy="360040"/>
          </a:xfrm>
          <a:prstGeom prst="rect">
            <a:avLst/>
          </a:prstGeom>
          <a:solidFill>
            <a:srgbClr val="FFD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rgbClr val="000000"/>
              </a:solidFill>
              <a:latin typeface="Arial"/>
              <a:cs typeface="Arial"/>
            </a:endParaRPr>
          </a:p>
        </p:txBody>
      </p:sp>
      <p:sp>
        <p:nvSpPr>
          <p:cNvPr id="16" name="Rectangle 15"/>
          <p:cNvSpPr/>
          <p:nvPr/>
        </p:nvSpPr>
        <p:spPr>
          <a:xfrm>
            <a:off x="5060350" y="2204688"/>
            <a:ext cx="3216258" cy="1080296"/>
          </a:xfrm>
          <a:prstGeom prst="rect">
            <a:avLst/>
          </a:prstGeom>
        </p:spPr>
        <p:txBody>
          <a:bodyPr wrap="none">
            <a:spAutoFit/>
          </a:bodyPr>
          <a:lstStyle/>
          <a:p>
            <a:pPr algn="ctr">
              <a:lnSpc>
                <a:spcPct val="120000"/>
              </a:lnSpc>
            </a:pPr>
            <a:r>
              <a:rPr lang="ru-RU" dirty="0" smtClean="0">
                <a:solidFill>
                  <a:srgbClr val="0D0D0D"/>
                </a:solidFill>
                <a:latin typeface="Arial"/>
                <a:cs typeface="Arial"/>
              </a:rPr>
              <a:t>Взгляд </a:t>
            </a:r>
          </a:p>
          <a:p>
            <a:pPr algn="ctr">
              <a:lnSpc>
                <a:spcPct val="120000"/>
              </a:lnSpc>
            </a:pPr>
            <a:r>
              <a:rPr lang="ru-RU" b="1" dirty="0" smtClean="0">
                <a:solidFill>
                  <a:srgbClr val="0D0D0D"/>
                </a:solidFill>
                <a:latin typeface="Arial"/>
                <a:cs typeface="Arial"/>
              </a:rPr>
              <a:t>аналитика / ИТ-менеджера</a:t>
            </a:r>
          </a:p>
          <a:p>
            <a:pPr algn="ctr">
              <a:lnSpc>
                <a:spcPct val="120000"/>
              </a:lnSpc>
            </a:pPr>
            <a:r>
              <a:rPr lang="en-US" dirty="0" err="1">
                <a:solidFill>
                  <a:srgbClr val="0D0D0D"/>
                </a:solidFill>
                <a:latin typeface="Arial"/>
                <a:cs typeface="Arial"/>
              </a:rPr>
              <a:t>н</a:t>
            </a:r>
            <a:r>
              <a:rPr lang="ru-RU" dirty="0" smtClean="0">
                <a:solidFill>
                  <a:srgbClr val="0D0D0D"/>
                </a:solidFill>
                <a:latin typeface="Arial"/>
                <a:cs typeface="Arial"/>
              </a:rPr>
              <a:t>а предметную область</a:t>
            </a:r>
            <a:endParaRPr lang="ru-RU" dirty="0">
              <a:solidFill>
                <a:srgbClr val="0D0D0D"/>
              </a:solidFill>
              <a:latin typeface="Arial"/>
              <a:cs typeface="Arial"/>
            </a:endParaRPr>
          </a:p>
        </p:txBody>
      </p:sp>
      <p:sp>
        <p:nvSpPr>
          <p:cNvPr id="22" name="Rectangle 21"/>
          <p:cNvSpPr/>
          <p:nvPr/>
        </p:nvSpPr>
        <p:spPr>
          <a:xfrm>
            <a:off x="2699792" y="4149080"/>
            <a:ext cx="3456384" cy="1368152"/>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923928" y="4507379"/>
            <a:ext cx="1075873" cy="360040"/>
          </a:xfrm>
          <a:prstGeom prst="rect">
            <a:avLst/>
          </a:prstGeom>
          <a:solidFill>
            <a:srgbClr val="FFD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rgbClr val="000000"/>
              </a:solidFill>
              <a:latin typeface="Arial"/>
              <a:cs typeface="Arial"/>
            </a:endParaRPr>
          </a:p>
        </p:txBody>
      </p:sp>
      <p:sp>
        <p:nvSpPr>
          <p:cNvPr id="24" name="Rectangle 23"/>
          <p:cNvSpPr/>
          <p:nvPr/>
        </p:nvSpPr>
        <p:spPr>
          <a:xfrm>
            <a:off x="3026416" y="4437112"/>
            <a:ext cx="2819627" cy="747897"/>
          </a:xfrm>
          <a:prstGeom prst="rect">
            <a:avLst/>
          </a:prstGeom>
        </p:spPr>
        <p:txBody>
          <a:bodyPr wrap="none">
            <a:spAutoFit/>
          </a:bodyPr>
          <a:lstStyle/>
          <a:p>
            <a:pPr algn="ctr">
              <a:lnSpc>
                <a:spcPct val="120000"/>
              </a:lnSpc>
            </a:pPr>
            <a:r>
              <a:rPr lang="ru-RU" b="1" dirty="0" smtClean="0">
                <a:solidFill>
                  <a:srgbClr val="0D0D0D"/>
                </a:solidFill>
                <a:latin typeface="Arial"/>
                <a:cs typeface="Arial"/>
              </a:rPr>
              <a:t>4 года </a:t>
            </a:r>
          </a:p>
          <a:p>
            <a:pPr algn="ctr">
              <a:lnSpc>
                <a:spcPct val="120000"/>
              </a:lnSpc>
            </a:pPr>
            <a:r>
              <a:rPr lang="ru-RU" dirty="0">
                <a:solidFill>
                  <a:srgbClr val="0D0D0D"/>
                </a:solidFill>
                <a:latin typeface="Arial"/>
                <a:cs typeface="Arial"/>
              </a:rPr>
              <a:t>в</a:t>
            </a:r>
            <a:r>
              <a:rPr lang="en-US" dirty="0" smtClean="0">
                <a:solidFill>
                  <a:srgbClr val="0D0D0D"/>
                </a:solidFill>
                <a:latin typeface="Arial"/>
                <a:cs typeface="Arial"/>
              </a:rPr>
              <a:t> </a:t>
            </a:r>
            <a:r>
              <a:rPr lang="ru-RU" dirty="0" smtClean="0">
                <a:solidFill>
                  <a:srgbClr val="0D0D0D"/>
                </a:solidFill>
                <a:latin typeface="Arial"/>
                <a:cs typeface="Arial"/>
              </a:rPr>
              <a:t>Газпром комплектация</a:t>
            </a:r>
            <a:endParaRPr lang="ru-RU" dirty="0">
              <a:solidFill>
                <a:srgbClr val="0D0D0D"/>
              </a:solidFill>
              <a:latin typeface="Arial"/>
              <a:cs typeface="Arial"/>
            </a:endParaRPr>
          </a:p>
        </p:txBody>
      </p:sp>
    </p:spTree>
    <p:extLst>
      <p:ext uri="{BB962C8B-B14F-4D97-AF65-F5344CB8AC3E}">
        <p14:creationId xmlns:p14="http://schemas.microsoft.com/office/powerpoint/2010/main" val="41271700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64088" y="1440160"/>
            <a:ext cx="3240360" cy="288032"/>
          </a:xfrm>
          <a:prstGeom prst="rect">
            <a:avLst/>
          </a:prstGeom>
          <a:solidFill>
            <a:srgbClr val="FFD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dirty="0">
              <a:solidFill>
                <a:srgbClr val="000000"/>
              </a:solidFill>
              <a:latin typeface="Arial"/>
              <a:cs typeface="Arial"/>
            </a:endParaRPr>
          </a:p>
        </p:txBody>
      </p:sp>
      <p:sp>
        <p:nvSpPr>
          <p:cNvPr id="11" name="Rectangle 10"/>
          <p:cNvSpPr/>
          <p:nvPr/>
        </p:nvSpPr>
        <p:spPr>
          <a:xfrm>
            <a:off x="5364087" y="1728192"/>
            <a:ext cx="3480829" cy="288032"/>
          </a:xfrm>
          <a:prstGeom prst="rect">
            <a:avLst/>
          </a:prstGeom>
          <a:solidFill>
            <a:srgbClr val="FFD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dirty="0">
              <a:solidFill>
                <a:srgbClr val="000000"/>
              </a:solidFill>
              <a:latin typeface="Arial"/>
              <a:cs typeface="Arial"/>
            </a:endParaRPr>
          </a:p>
        </p:txBody>
      </p:sp>
      <p:sp>
        <p:nvSpPr>
          <p:cNvPr id="13" name="Rectangle 12"/>
          <p:cNvSpPr/>
          <p:nvPr/>
        </p:nvSpPr>
        <p:spPr>
          <a:xfrm>
            <a:off x="5364089" y="1944216"/>
            <a:ext cx="1728191" cy="288032"/>
          </a:xfrm>
          <a:prstGeom prst="rect">
            <a:avLst/>
          </a:prstGeom>
          <a:solidFill>
            <a:srgbClr val="FFD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dirty="0">
              <a:solidFill>
                <a:srgbClr val="000000"/>
              </a:solidFill>
              <a:latin typeface="Arial"/>
              <a:cs typeface="Arial"/>
            </a:endParaRPr>
          </a:p>
        </p:txBody>
      </p:sp>
      <p:pic>
        <p:nvPicPr>
          <p:cNvPr id="9" name="Рисунок 8">
            <a:extLst>
              <a:ext uri="{FF2B5EF4-FFF2-40B4-BE49-F238E27FC236}">
                <a16:creationId xmlns:a16="http://schemas.microsoft.com/office/drawing/2014/main" xmlns="" id="{22142F15-32C0-4816-AD50-969C9C533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sp>
        <p:nvSpPr>
          <p:cNvPr id="1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dirty="0" smtClean="0"/>
              <a:t>ООО «Газпром комплектация»</a:t>
            </a:r>
            <a:endParaRPr lang="ru-RU" dirty="0"/>
          </a:p>
        </p:txBody>
      </p:sp>
      <p:sp>
        <p:nvSpPr>
          <p:cNvPr id="4" name="Прямоугольник 3"/>
          <p:cNvSpPr/>
          <p:nvPr/>
        </p:nvSpPr>
        <p:spPr>
          <a:xfrm>
            <a:off x="5292080" y="1402992"/>
            <a:ext cx="3744416" cy="3600986"/>
          </a:xfrm>
          <a:prstGeom prst="rect">
            <a:avLst/>
          </a:prstGeom>
        </p:spPr>
        <p:txBody>
          <a:bodyPr wrap="square">
            <a:spAutoFit/>
          </a:bodyPr>
          <a:lstStyle/>
          <a:p>
            <a:r>
              <a:rPr lang="ru-RU" sz="1600" b="1" dirty="0">
                <a:latin typeface="Arial"/>
                <a:cs typeface="Arial"/>
              </a:rPr>
              <a:t>Ц</a:t>
            </a:r>
            <a:r>
              <a:rPr lang="ru-RU" sz="1600" b="1" dirty="0" smtClean="0">
                <a:latin typeface="Arial"/>
                <a:cs typeface="Arial"/>
              </a:rPr>
              <a:t>ентрализованный поставщик </a:t>
            </a:r>
            <a:r>
              <a:rPr lang="ru-RU" sz="1600" b="1" dirty="0">
                <a:latin typeface="Arial"/>
                <a:cs typeface="Arial"/>
              </a:rPr>
              <a:t>дочерних обществ и организаций П</a:t>
            </a:r>
            <a:r>
              <a:rPr lang="ru-RU" sz="1600" b="1" dirty="0" smtClean="0">
                <a:latin typeface="Arial"/>
                <a:cs typeface="Arial"/>
              </a:rPr>
              <a:t>АО </a:t>
            </a:r>
            <a:r>
              <a:rPr lang="ru-RU" sz="1600" b="1" dirty="0">
                <a:latin typeface="Arial"/>
                <a:cs typeface="Arial"/>
              </a:rPr>
              <a:t>«</a:t>
            </a:r>
            <a:r>
              <a:rPr lang="ru-RU" sz="1600" b="1" dirty="0" smtClean="0">
                <a:latin typeface="Arial"/>
                <a:cs typeface="Arial"/>
              </a:rPr>
              <a:t>Газпром»  </a:t>
            </a:r>
          </a:p>
          <a:p>
            <a:endParaRPr lang="ru-RU" sz="1600" b="1" dirty="0">
              <a:latin typeface="Arial"/>
              <a:cs typeface="Arial"/>
            </a:endParaRPr>
          </a:p>
          <a:p>
            <a:r>
              <a:rPr lang="ru-RU" sz="1600" dirty="0" smtClean="0">
                <a:latin typeface="Arial"/>
                <a:cs typeface="Arial"/>
              </a:rPr>
              <a:t>Основная задача – </a:t>
            </a:r>
            <a:r>
              <a:rPr lang="ru-RU" sz="1600" dirty="0">
                <a:latin typeface="Arial"/>
                <a:cs typeface="Arial"/>
              </a:rPr>
              <a:t>организация своевременных поставок МТР для нужд </a:t>
            </a:r>
            <a:r>
              <a:rPr lang="ru-RU" sz="1600" dirty="0" smtClean="0">
                <a:latin typeface="Arial"/>
                <a:cs typeface="Arial"/>
              </a:rPr>
              <a:t>ПАО </a:t>
            </a:r>
            <a:r>
              <a:rPr lang="ru-RU" sz="1600" dirty="0">
                <a:latin typeface="Arial"/>
                <a:cs typeface="Arial"/>
              </a:rPr>
              <a:t>«Газпром» и его дочерних компаний в необходимом объеме, требуемого качества и на экономически выгодных условиях</a:t>
            </a:r>
            <a:r>
              <a:rPr lang="ru-RU" sz="1600" dirty="0" smtClean="0">
                <a:latin typeface="Arial"/>
                <a:cs typeface="Arial"/>
              </a:rPr>
              <a:t>.</a:t>
            </a:r>
          </a:p>
          <a:p>
            <a:endParaRPr lang="ru-RU" sz="1600" dirty="0">
              <a:latin typeface="Arial"/>
              <a:cs typeface="Arial"/>
            </a:endParaRPr>
          </a:p>
          <a:p>
            <a:r>
              <a:rPr lang="ru-RU" sz="1600" dirty="0">
                <a:latin typeface="Arial"/>
                <a:cs typeface="Arial"/>
              </a:rPr>
              <a:t>Компания ведет свою историю с июля </a:t>
            </a:r>
            <a:r>
              <a:rPr lang="ru-RU" sz="1600" dirty="0" smtClean="0">
                <a:latin typeface="Arial"/>
                <a:cs typeface="Arial"/>
              </a:rPr>
              <a:t>1964 г</a:t>
            </a:r>
            <a:r>
              <a:rPr lang="ru-RU" sz="1600" dirty="0">
                <a:latin typeface="Arial"/>
                <a:cs typeface="Arial"/>
              </a:rPr>
              <a:t>. </a:t>
            </a:r>
          </a:p>
          <a:p>
            <a:r>
              <a:rPr lang="ru-RU" sz="1600" dirty="0" smtClean="0">
                <a:latin typeface="Arial"/>
                <a:cs typeface="Arial"/>
              </a:rPr>
              <a:t> </a:t>
            </a:r>
          </a:p>
        </p:txBody>
      </p:sp>
      <p:pic>
        <p:nvPicPr>
          <p:cNvPr id="2" name="Picture 1" descr="ава-комплектация.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4" y="1487415"/>
            <a:ext cx="4756012" cy="3165721"/>
          </a:xfrm>
          <a:prstGeom prst="rect">
            <a:avLst/>
          </a:prstGeom>
        </p:spPr>
      </p:pic>
      <p:sp>
        <p:nvSpPr>
          <p:cNvPr id="16" name="Прямоугольник 3"/>
          <p:cNvSpPr/>
          <p:nvPr/>
        </p:nvSpPr>
        <p:spPr>
          <a:xfrm>
            <a:off x="323528" y="4725144"/>
            <a:ext cx="8641184" cy="1015663"/>
          </a:xfrm>
          <a:prstGeom prst="rect">
            <a:avLst/>
          </a:prstGeom>
        </p:spPr>
        <p:txBody>
          <a:bodyPr wrap="square">
            <a:spAutoFit/>
          </a:bodyPr>
          <a:lstStyle/>
          <a:p>
            <a:r>
              <a:rPr lang="ru-RU" sz="1600" dirty="0" smtClean="0">
                <a:latin typeface="Arial"/>
                <a:cs typeface="Arial"/>
              </a:rPr>
              <a:t>Бизнес-модель построена по агентской схеме: Компания взимает комиссию за поставляемые  ресурсы</a:t>
            </a:r>
            <a:endParaRPr lang="ru-RU" sz="1600" dirty="0">
              <a:latin typeface="Arial"/>
              <a:cs typeface="Arial"/>
            </a:endParaRPr>
          </a:p>
          <a:p>
            <a:endParaRPr lang="ru-RU" sz="1400" dirty="0" smtClean="0">
              <a:latin typeface="Arial"/>
              <a:cs typeface="Arial"/>
            </a:endParaRPr>
          </a:p>
          <a:p>
            <a:r>
              <a:rPr lang="ru-RU" sz="1400" b="1" dirty="0" smtClean="0">
                <a:latin typeface="Arial"/>
                <a:cs typeface="Arial"/>
              </a:rPr>
              <a:t>Ключевые бизнес-процессы:</a:t>
            </a:r>
          </a:p>
        </p:txBody>
      </p:sp>
      <p:sp>
        <p:nvSpPr>
          <p:cNvPr id="17" name="Chevron 16"/>
          <p:cNvSpPr/>
          <p:nvPr/>
        </p:nvSpPr>
        <p:spPr>
          <a:xfrm>
            <a:off x="467544" y="5805264"/>
            <a:ext cx="2664296" cy="864096"/>
          </a:xfrm>
          <a:prstGeom prst="chevron">
            <a:avLst/>
          </a:prstGeom>
          <a:solidFill>
            <a:srgbClr val="DCE6F2"/>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ru-RU" sz="1400" dirty="0">
                <a:solidFill>
                  <a:schemeClr val="tx1"/>
                </a:solidFill>
                <a:latin typeface="Arial"/>
                <a:cs typeface="Arial"/>
              </a:rPr>
              <a:t>Проведение заявочной кампании</a:t>
            </a:r>
          </a:p>
        </p:txBody>
      </p:sp>
      <p:sp>
        <p:nvSpPr>
          <p:cNvPr id="18" name="Chevron 17"/>
          <p:cNvSpPr/>
          <p:nvPr/>
        </p:nvSpPr>
        <p:spPr>
          <a:xfrm>
            <a:off x="3203848" y="5805264"/>
            <a:ext cx="2664296" cy="864096"/>
          </a:xfrm>
          <a:prstGeom prst="chevron">
            <a:avLst/>
          </a:prstGeom>
          <a:solidFill>
            <a:srgbClr val="DCE6F2"/>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ru-RU" sz="1400" dirty="0" smtClean="0">
                <a:solidFill>
                  <a:schemeClr val="tx1"/>
                </a:solidFill>
                <a:latin typeface="Arial"/>
                <a:cs typeface="Arial"/>
              </a:rPr>
              <a:t>Выбор поставщиков ресурсов</a:t>
            </a:r>
            <a:endParaRPr lang="ru-RU" sz="1400" dirty="0">
              <a:solidFill>
                <a:schemeClr val="tx1"/>
              </a:solidFill>
              <a:latin typeface="Arial"/>
              <a:cs typeface="Arial"/>
            </a:endParaRPr>
          </a:p>
        </p:txBody>
      </p:sp>
      <p:sp>
        <p:nvSpPr>
          <p:cNvPr id="19" name="Chevron 18"/>
          <p:cNvSpPr/>
          <p:nvPr/>
        </p:nvSpPr>
        <p:spPr>
          <a:xfrm>
            <a:off x="5940152" y="5805264"/>
            <a:ext cx="2664296" cy="864096"/>
          </a:xfrm>
          <a:prstGeom prst="chevron">
            <a:avLst/>
          </a:prstGeom>
          <a:solidFill>
            <a:srgbClr val="DCE6F2"/>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ru-RU" sz="1400" dirty="0" smtClean="0">
                <a:solidFill>
                  <a:schemeClr val="tx1"/>
                </a:solidFill>
                <a:latin typeface="Arial"/>
                <a:cs typeface="Arial"/>
              </a:rPr>
              <a:t>Организация и учет поставок</a:t>
            </a:r>
            <a:endParaRPr lang="ru-RU" sz="1400" dirty="0">
              <a:solidFill>
                <a:schemeClr val="tx1"/>
              </a:solidFill>
              <a:latin typeface="Arial"/>
              <a:cs typeface="Arial"/>
            </a:endParaRPr>
          </a:p>
        </p:txBody>
      </p:sp>
    </p:spTree>
    <p:extLst>
      <p:ext uri="{BB962C8B-B14F-4D97-AF65-F5344CB8AC3E}">
        <p14:creationId xmlns:p14="http://schemas.microsoft.com/office/powerpoint/2010/main" val="34987419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dirty="0" smtClean="0"/>
              <a:t>Часть 1</a:t>
            </a:r>
            <a:endParaRPr lang="ru-RU" dirty="0"/>
          </a:p>
        </p:txBody>
      </p:sp>
      <p:pic>
        <p:nvPicPr>
          <p:cNvPr id="9" name="Рисунок 8">
            <a:extLst>
              <a:ext uri="{FF2B5EF4-FFF2-40B4-BE49-F238E27FC236}">
                <a16:creationId xmlns:a16="http://schemas.microsoft.com/office/drawing/2014/main" xmlns="" id="{22142F15-32C0-4816-AD50-969C9C533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sp>
        <p:nvSpPr>
          <p:cNvPr id="8" name="Rectangle 7"/>
          <p:cNvSpPr/>
          <p:nvPr/>
        </p:nvSpPr>
        <p:spPr>
          <a:xfrm>
            <a:off x="-2556792" y="2204864"/>
            <a:ext cx="14041560" cy="4653136"/>
          </a:xfrm>
          <a:prstGeom prst="rect">
            <a:avLst/>
          </a:prstGeom>
          <a:solidFill>
            <a:srgbClr val="1F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50000"/>
              </a:lnSpc>
              <a:spcAft>
                <a:spcPts val="1800"/>
              </a:spcAft>
            </a:pPr>
            <a:endParaRPr lang="ru-RU" sz="1400" dirty="0">
              <a:solidFill>
                <a:schemeClr val="tx1">
                  <a:lumMod val="95000"/>
                  <a:lumOff val="5000"/>
                </a:schemeClr>
              </a:solidFill>
              <a:latin typeface="Arial"/>
              <a:cs typeface="Arial"/>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08920"/>
            <a:ext cx="9143999" cy="3555081"/>
          </a:xfrm>
          <a:prstGeom prst="rect">
            <a:avLst/>
          </a:prstGeom>
          <a:effectLst>
            <a:outerShdw blurRad="50800" dist="38100" dir="2700000" algn="tl" rotWithShape="0">
              <a:prstClr val="black">
                <a:alpha val="40000"/>
              </a:prstClr>
            </a:outerShdw>
          </a:effectLst>
        </p:spPr>
      </p:pic>
      <p:sp>
        <p:nvSpPr>
          <p:cNvPr id="15" name="Rectangle 14"/>
          <p:cNvSpPr/>
          <p:nvPr/>
        </p:nvSpPr>
        <p:spPr>
          <a:xfrm>
            <a:off x="23694" y="1475492"/>
            <a:ext cx="9120305" cy="369332"/>
          </a:xfrm>
          <a:prstGeom prst="rect">
            <a:avLst/>
          </a:prstGeom>
        </p:spPr>
        <p:txBody>
          <a:bodyPr wrap="square">
            <a:spAutoFit/>
          </a:bodyPr>
          <a:lstStyle/>
          <a:p>
            <a:pPr algn="ctr"/>
            <a:r>
              <a:rPr lang="ru-RU" dirty="0" smtClean="0">
                <a:solidFill>
                  <a:schemeClr val="tx1">
                    <a:lumMod val="95000"/>
                    <a:lumOff val="5000"/>
                  </a:schemeClr>
                </a:solidFill>
                <a:latin typeface="Arial"/>
                <a:cs typeface="Arial"/>
              </a:rPr>
              <a:t>Процессное управление: Газпром комплектация </a:t>
            </a:r>
            <a:endParaRPr lang="ru-RU" dirty="0">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26000025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wn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412776"/>
            <a:ext cx="2275917" cy="2093843"/>
          </a:xfrm>
          <a:prstGeom prst="rect">
            <a:avLst/>
          </a:prstGeom>
        </p:spPr>
      </p:pic>
      <p:pic>
        <p:nvPicPr>
          <p:cNvPr id="9" name="Рисунок 8">
            <a:extLst>
              <a:ext uri="{FF2B5EF4-FFF2-40B4-BE49-F238E27FC236}">
                <a16:creationId xmlns:a16="http://schemas.microsoft.com/office/drawing/2014/main" xmlns="" id="{22142F15-32C0-4816-AD50-969C9C533F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pic>
        <p:nvPicPr>
          <p:cNvPr id="3" name="Picture 2" descr="bo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824" y="2862228"/>
            <a:ext cx="3054852" cy="2644858"/>
          </a:xfrm>
          <a:prstGeom prst="rect">
            <a:avLst/>
          </a:prstGeom>
        </p:spPr>
      </p:pic>
      <p:sp>
        <p:nvSpPr>
          <p:cNvPr id="4" name="Right Arrow 3"/>
          <p:cNvSpPr/>
          <p:nvPr/>
        </p:nvSpPr>
        <p:spPr>
          <a:xfrm>
            <a:off x="1331640" y="3798332"/>
            <a:ext cx="1512168" cy="648072"/>
          </a:xfrm>
          <a:prstGeom prst="rightArrow">
            <a:avLst/>
          </a:prstGeom>
          <a:solidFill>
            <a:srgbClr val="1F67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i="1" dirty="0">
                <a:solidFill>
                  <a:schemeClr val="bg1"/>
                </a:solidFill>
                <a:latin typeface="Arial"/>
                <a:cs typeface="Arial"/>
              </a:rPr>
              <a:t>В</a:t>
            </a:r>
            <a:r>
              <a:rPr lang="ru-RU" sz="1400" i="1" dirty="0" smtClean="0">
                <a:solidFill>
                  <a:schemeClr val="bg1"/>
                </a:solidFill>
                <a:latin typeface="Arial"/>
                <a:cs typeface="Arial"/>
              </a:rPr>
              <a:t>ходы</a:t>
            </a:r>
            <a:endParaRPr lang="en-US" sz="1400" i="1" dirty="0">
              <a:solidFill>
                <a:schemeClr val="bg1"/>
              </a:solidFill>
              <a:latin typeface="Arial"/>
              <a:cs typeface="Arial"/>
            </a:endParaRPr>
          </a:p>
        </p:txBody>
      </p:sp>
      <p:sp>
        <p:nvSpPr>
          <p:cNvPr id="16" name="Right Arrow 15"/>
          <p:cNvSpPr/>
          <p:nvPr/>
        </p:nvSpPr>
        <p:spPr>
          <a:xfrm>
            <a:off x="6228184" y="3798332"/>
            <a:ext cx="1512168" cy="648072"/>
          </a:xfrm>
          <a:prstGeom prst="rightArrow">
            <a:avLst/>
          </a:prstGeom>
          <a:solidFill>
            <a:srgbClr val="1F67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i="1" dirty="0" smtClean="0">
                <a:solidFill>
                  <a:schemeClr val="bg1"/>
                </a:solidFill>
                <a:latin typeface="Arial"/>
                <a:cs typeface="Arial"/>
              </a:rPr>
              <a:t>Выходы</a:t>
            </a:r>
            <a:endParaRPr lang="en-US" sz="1400" i="1" dirty="0">
              <a:solidFill>
                <a:schemeClr val="bg1"/>
              </a:solidFill>
              <a:latin typeface="Arial"/>
              <a:cs typeface="Arial"/>
            </a:endParaRPr>
          </a:p>
        </p:txBody>
      </p:sp>
      <p:sp>
        <p:nvSpPr>
          <p:cNvPr id="1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dirty="0"/>
              <a:t>Как мы рассматриваем процесс</a:t>
            </a:r>
          </a:p>
        </p:txBody>
      </p:sp>
      <p:sp>
        <p:nvSpPr>
          <p:cNvPr id="18" name="Rectangle 17"/>
          <p:cNvSpPr/>
          <p:nvPr/>
        </p:nvSpPr>
        <p:spPr>
          <a:xfrm>
            <a:off x="1043608" y="5394702"/>
            <a:ext cx="6840760" cy="1015663"/>
          </a:xfrm>
          <a:prstGeom prst="rect">
            <a:avLst/>
          </a:prstGeom>
        </p:spPr>
        <p:txBody>
          <a:bodyPr wrap="square">
            <a:spAutoFit/>
          </a:bodyPr>
          <a:lstStyle/>
          <a:p>
            <a:pPr algn="ctr"/>
            <a:r>
              <a:rPr lang="ru-RU" sz="2000" dirty="0" smtClean="0">
                <a:solidFill>
                  <a:schemeClr val="tx1">
                    <a:lumMod val="95000"/>
                    <a:lumOff val="5000"/>
                  </a:schemeClr>
                </a:solidFill>
                <a:latin typeface="Arial"/>
                <a:cs typeface="Arial"/>
              </a:rPr>
              <a:t>Процесс – деятельность </a:t>
            </a:r>
          </a:p>
          <a:p>
            <a:pPr algn="ctr"/>
            <a:r>
              <a:rPr lang="ru-RU" sz="2000" dirty="0" smtClean="0">
                <a:solidFill>
                  <a:schemeClr val="tx1">
                    <a:lumMod val="95000"/>
                    <a:lumOff val="5000"/>
                  </a:schemeClr>
                </a:solidFill>
                <a:latin typeface="Arial"/>
                <a:cs typeface="Arial"/>
              </a:rPr>
              <a:t>по преобразованию входов в выходы,</a:t>
            </a:r>
          </a:p>
          <a:p>
            <a:pPr algn="ctr"/>
            <a:r>
              <a:rPr lang="ru-RU" sz="2000" dirty="0" smtClean="0">
                <a:solidFill>
                  <a:schemeClr val="tx1">
                    <a:lumMod val="95000"/>
                    <a:lumOff val="5000"/>
                  </a:schemeClr>
                </a:solidFill>
                <a:latin typeface="Arial"/>
                <a:cs typeface="Arial"/>
              </a:rPr>
              <a:t>создающая определенную ценность</a:t>
            </a:r>
            <a:endParaRPr lang="ru-RU" sz="2000" dirty="0">
              <a:solidFill>
                <a:schemeClr val="tx1">
                  <a:lumMod val="95000"/>
                  <a:lumOff val="5000"/>
                </a:schemeClr>
              </a:solidFill>
              <a:latin typeface="Arial"/>
              <a:cs typeface="Arial"/>
            </a:endParaRPr>
          </a:p>
        </p:txBody>
      </p:sp>
      <p:sp>
        <p:nvSpPr>
          <p:cNvPr id="5" name="Rectangle 4"/>
          <p:cNvSpPr/>
          <p:nvPr/>
        </p:nvSpPr>
        <p:spPr>
          <a:xfrm>
            <a:off x="4195919" y="3933056"/>
            <a:ext cx="1156574" cy="369332"/>
          </a:xfrm>
          <a:prstGeom prst="rect">
            <a:avLst/>
          </a:prstGeom>
        </p:spPr>
        <p:txBody>
          <a:bodyPr wrap="none">
            <a:spAutoFit/>
          </a:bodyPr>
          <a:lstStyle/>
          <a:p>
            <a:r>
              <a:rPr lang="ru-RU" b="1" dirty="0" smtClean="0">
                <a:latin typeface="Arial"/>
                <a:cs typeface="Arial"/>
              </a:rPr>
              <a:t>Процесс</a:t>
            </a:r>
            <a:endParaRPr lang="en-US" b="1" dirty="0"/>
          </a:p>
        </p:txBody>
      </p:sp>
      <p:sp>
        <p:nvSpPr>
          <p:cNvPr id="2" name="Rectangle 1"/>
          <p:cNvSpPr/>
          <p:nvPr/>
        </p:nvSpPr>
        <p:spPr>
          <a:xfrm>
            <a:off x="3563888" y="1628800"/>
            <a:ext cx="1290440" cy="646331"/>
          </a:xfrm>
          <a:prstGeom prst="rect">
            <a:avLst/>
          </a:prstGeom>
        </p:spPr>
        <p:txBody>
          <a:bodyPr wrap="none">
            <a:spAutoFit/>
          </a:bodyPr>
          <a:lstStyle/>
          <a:p>
            <a:r>
              <a:rPr lang="ru-RU" i="1" dirty="0" smtClean="0">
                <a:latin typeface="Arial"/>
                <a:cs typeface="Arial"/>
              </a:rPr>
              <a:t>Владелец</a:t>
            </a:r>
            <a:endParaRPr lang="en-US" i="1" dirty="0" smtClean="0">
              <a:latin typeface="Arial"/>
              <a:cs typeface="Arial"/>
            </a:endParaRPr>
          </a:p>
          <a:p>
            <a:r>
              <a:rPr lang="ru-RU" i="1" dirty="0" smtClean="0">
                <a:latin typeface="Arial"/>
                <a:cs typeface="Arial"/>
              </a:rPr>
              <a:t>процесса</a:t>
            </a:r>
            <a:endParaRPr lang="en-US" i="1" dirty="0"/>
          </a:p>
        </p:txBody>
      </p:sp>
      <p:sp>
        <p:nvSpPr>
          <p:cNvPr id="11" name="Rectangle 10"/>
          <p:cNvSpPr/>
          <p:nvPr/>
        </p:nvSpPr>
        <p:spPr>
          <a:xfrm>
            <a:off x="7759083" y="2843644"/>
            <a:ext cx="1349421" cy="369332"/>
          </a:xfrm>
          <a:prstGeom prst="rect">
            <a:avLst/>
          </a:prstGeom>
        </p:spPr>
        <p:txBody>
          <a:bodyPr wrap="none">
            <a:spAutoFit/>
          </a:bodyPr>
          <a:lstStyle/>
          <a:p>
            <a:r>
              <a:rPr lang="ru-RU" i="1" dirty="0" smtClean="0">
                <a:latin typeface="Arial"/>
                <a:cs typeface="Arial"/>
              </a:rPr>
              <a:t>Ценность</a:t>
            </a:r>
            <a:endParaRPr lang="en-US" i="1" dirty="0"/>
          </a:p>
        </p:txBody>
      </p:sp>
      <p:pic>
        <p:nvPicPr>
          <p:cNvPr id="7" name="Picture 6" descr="25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8184" y="2420888"/>
            <a:ext cx="1440160" cy="1440160"/>
          </a:xfrm>
          <a:prstGeom prst="rect">
            <a:avLst/>
          </a:prstGeom>
        </p:spPr>
      </p:pic>
    </p:spTree>
    <p:extLst>
      <p:ext uri="{BB962C8B-B14F-4D97-AF65-F5344CB8AC3E}">
        <p14:creationId xmlns:p14="http://schemas.microsoft.com/office/powerpoint/2010/main" val="1054510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dirty="0" smtClean="0"/>
              <a:t>Уровни детализации процессов</a:t>
            </a:r>
            <a:endParaRPr lang="ru-RU" dirty="0"/>
          </a:p>
        </p:txBody>
      </p:sp>
      <p:pic>
        <p:nvPicPr>
          <p:cNvPr id="9" name="Рисунок 8">
            <a:extLst>
              <a:ext uri="{FF2B5EF4-FFF2-40B4-BE49-F238E27FC236}">
                <a16:creationId xmlns:a16="http://schemas.microsoft.com/office/drawing/2014/main" xmlns="" id="{22142F15-32C0-4816-AD50-969C9C533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sp>
        <p:nvSpPr>
          <p:cNvPr id="2" name="Chevron 1"/>
          <p:cNvSpPr/>
          <p:nvPr/>
        </p:nvSpPr>
        <p:spPr>
          <a:xfrm>
            <a:off x="2699792" y="1628800"/>
            <a:ext cx="6048672" cy="504056"/>
          </a:xfrm>
          <a:prstGeom prst="chevron">
            <a:avLst/>
          </a:prstGeom>
          <a:solidFill>
            <a:srgbClr val="1F68B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latin typeface="Arial"/>
              <a:cs typeface="Arial"/>
            </a:endParaRPr>
          </a:p>
        </p:txBody>
      </p:sp>
      <p:sp>
        <p:nvSpPr>
          <p:cNvPr id="6" name="Chevron 5"/>
          <p:cNvSpPr/>
          <p:nvPr/>
        </p:nvSpPr>
        <p:spPr>
          <a:xfrm>
            <a:off x="2670989" y="2564904"/>
            <a:ext cx="3053139" cy="504056"/>
          </a:xfrm>
          <a:prstGeom prst="chevron">
            <a:avLst/>
          </a:prstGeom>
          <a:solidFill>
            <a:srgbClr val="1F68B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latin typeface="Arial"/>
              <a:cs typeface="Arial"/>
            </a:endParaRPr>
          </a:p>
        </p:txBody>
      </p:sp>
      <p:sp>
        <p:nvSpPr>
          <p:cNvPr id="11" name="Chevron 10"/>
          <p:cNvSpPr/>
          <p:nvPr/>
        </p:nvSpPr>
        <p:spPr>
          <a:xfrm>
            <a:off x="5695324" y="2564904"/>
            <a:ext cx="3053139" cy="504056"/>
          </a:xfrm>
          <a:prstGeom prst="chevron">
            <a:avLst/>
          </a:prstGeom>
          <a:solidFill>
            <a:srgbClr val="4A7EBB">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latin typeface="Arial"/>
              <a:cs typeface="Arial"/>
            </a:endParaRPr>
          </a:p>
        </p:txBody>
      </p:sp>
      <p:sp>
        <p:nvSpPr>
          <p:cNvPr id="3" name="Rectangle 2"/>
          <p:cNvSpPr/>
          <p:nvPr/>
        </p:nvSpPr>
        <p:spPr>
          <a:xfrm>
            <a:off x="827584" y="1628800"/>
            <a:ext cx="1512168" cy="504056"/>
          </a:xfrm>
          <a:prstGeom prst="rect">
            <a:avLst/>
          </a:prstGeom>
          <a:solidFill>
            <a:srgbClr val="F3F49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dirty="0" smtClean="0">
                <a:solidFill>
                  <a:srgbClr val="000000"/>
                </a:solidFill>
                <a:latin typeface="Arial"/>
                <a:cs typeface="Arial"/>
              </a:rPr>
              <a:t>Уровень предприятия</a:t>
            </a:r>
            <a:endParaRPr lang="en-US" sz="1100" dirty="0">
              <a:solidFill>
                <a:srgbClr val="000000"/>
              </a:solidFill>
              <a:latin typeface="Arial"/>
              <a:cs typeface="Arial"/>
            </a:endParaRPr>
          </a:p>
        </p:txBody>
      </p:sp>
      <p:sp>
        <p:nvSpPr>
          <p:cNvPr id="15" name="Chevron 14"/>
          <p:cNvSpPr/>
          <p:nvPr/>
        </p:nvSpPr>
        <p:spPr>
          <a:xfrm>
            <a:off x="2656586" y="3501008"/>
            <a:ext cx="1555374" cy="504056"/>
          </a:xfrm>
          <a:prstGeom prst="chevron">
            <a:avLst/>
          </a:prstGeom>
          <a:solidFill>
            <a:srgbClr val="1F68B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latin typeface="Arial"/>
              <a:cs typeface="Arial"/>
            </a:endParaRPr>
          </a:p>
        </p:txBody>
      </p:sp>
      <p:sp>
        <p:nvSpPr>
          <p:cNvPr id="16" name="Chevron 15"/>
          <p:cNvSpPr/>
          <p:nvPr/>
        </p:nvSpPr>
        <p:spPr>
          <a:xfrm>
            <a:off x="4139952" y="3501008"/>
            <a:ext cx="1555374" cy="504056"/>
          </a:xfrm>
          <a:prstGeom prst="chevron">
            <a:avLst/>
          </a:prstGeom>
          <a:solidFill>
            <a:srgbClr val="4A7EBB">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latin typeface="Arial"/>
              <a:cs typeface="Arial"/>
            </a:endParaRPr>
          </a:p>
        </p:txBody>
      </p:sp>
      <p:sp>
        <p:nvSpPr>
          <p:cNvPr id="17" name="Chevron 16"/>
          <p:cNvSpPr/>
          <p:nvPr/>
        </p:nvSpPr>
        <p:spPr>
          <a:xfrm>
            <a:off x="5652120" y="3501008"/>
            <a:ext cx="1555374" cy="504056"/>
          </a:xfrm>
          <a:prstGeom prst="chevron">
            <a:avLst/>
          </a:prstGeom>
          <a:solidFill>
            <a:srgbClr val="4A7EBB">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latin typeface="Arial"/>
              <a:cs typeface="Arial"/>
            </a:endParaRPr>
          </a:p>
        </p:txBody>
      </p:sp>
      <p:sp>
        <p:nvSpPr>
          <p:cNvPr id="18" name="Chevron 17"/>
          <p:cNvSpPr/>
          <p:nvPr/>
        </p:nvSpPr>
        <p:spPr>
          <a:xfrm>
            <a:off x="7193089" y="3501008"/>
            <a:ext cx="1555374" cy="504056"/>
          </a:xfrm>
          <a:prstGeom prst="chevron">
            <a:avLst/>
          </a:prstGeom>
          <a:solidFill>
            <a:srgbClr val="4A7EBB">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latin typeface="Arial"/>
              <a:cs typeface="Arial"/>
            </a:endParaRPr>
          </a:p>
        </p:txBody>
      </p:sp>
      <p:pic>
        <p:nvPicPr>
          <p:cNvPr id="21" name="Picture 20"/>
          <p:cNvPicPr>
            <a:picLocks noChangeAspect="1"/>
          </p:cNvPicPr>
          <p:nvPr/>
        </p:nvPicPr>
        <p:blipFill>
          <a:blip r:embed="rId4"/>
          <a:stretch>
            <a:fillRect/>
          </a:stretch>
        </p:blipFill>
        <p:spPr>
          <a:xfrm>
            <a:off x="2771800" y="4509120"/>
            <a:ext cx="432048" cy="792088"/>
          </a:xfrm>
          <a:prstGeom prst="rect">
            <a:avLst/>
          </a:prstGeom>
        </p:spPr>
      </p:pic>
      <p:pic>
        <p:nvPicPr>
          <p:cNvPr id="23" name="Picture 22"/>
          <p:cNvPicPr>
            <a:picLocks noChangeAspect="1"/>
          </p:cNvPicPr>
          <p:nvPr/>
        </p:nvPicPr>
        <p:blipFill>
          <a:blip r:embed="rId4"/>
          <a:stretch>
            <a:fillRect/>
          </a:stretch>
        </p:blipFill>
        <p:spPr>
          <a:xfrm>
            <a:off x="3203848" y="4509120"/>
            <a:ext cx="432048" cy="792088"/>
          </a:xfrm>
          <a:prstGeom prst="rect">
            <a:avLst/>
          </a:prstGeom>
        </p:spPr>
      </p:pic>
      <p:pic>
        <p:nvPicPr>
          <p:cNvPr id="24" name="Picture 23"/>
          <p:cNvPicPr>
            <a:picLocks noChangeAspect="1"/>
          </p:cNvPicPr>
          <p:nvPr/>
        </p:nvPicPr>
        <p:blipFill>
          <a:blip r:embed="rId4"/>
          <a:stretch>
            <a:fillRect/>
          </a:stretch>
        </p:blipFill>
        <p:spPr>
          <a:xfrm>
            <a:off x="3635896" y="4509120"/>
            <a:ext cx="432048" cy="792088"/>
          </a:xfrm>
          <a:prstGeom prst="rect">
            <a:avLst/>
          </a:prstGeom>
        </p:spPr>
      </p:pic>
      <p:pic>
        <p:nvPicPr>
          <p:cNvPr id="25" name="Picture 24"/>
          <p:cNvPicPr>
            <a:picLocks noChangeAspect="1"/>
          </p:cNvPicPr>
          <p:nvPr/>
        </p:nvPicPr>
        <p:blipFill>
          <a:blip r:embed="rId4">
            <a:alphaModFix amt="49000"/>
          </a:blip>
          <a:stretch>
            <a:fillRect/>
          </a:stretch>
        </p:blipFill>
        <p:spPr>
          <a:xfrm>
            <a:off x="4283968" y="4509120"/>
            <a:ext cx="432048" cy="792088"/>
          </a:xfrm>
          <a:prstGeom prst="rect">
            <a:avLst/>
          </a:prstGeom>
        </p:spPr>
      </p:pic>
      <p:pic>
        <p:nvPicPr>
          <p:cNvPr id="26" name="Picture 25"/>
          <p:cNvPicPr>
            <a:picLocks noChangeAspect="1"/>
          </p:cNvPicPr>
          <p:nvPr/>
        </p:nvPicPr>
        <p:blipFill>
          <a:blip r:embed="rId4">
            <a:alphaModFix amt="49000"/>
          </a:blip>
          <a:stretch>
            <a:fillRect/>
          </a:stretch>
        </p:blipFill>
        <p:spPr>
          <a:xfrm>
            <a:off x="4716016" y="4509120"/>
            <a:ext cx="432048" cy="792088"/>
          </a:xfrm>
          <a:prstGeom prst="rect">
            <a:avLst/>
          </a:prstGeom>
        </p:spPr>
      </p:pic>
      <p:pic>
        <p:nvPicPr>
          <p:cNvPr id="27" name="Picture 26"/>
          <p:cNvPicPr>
            <a:picLocks noChangeAspect="1"/>
          </p:cNvPicPr>
          <p:nvPr/>
        </p:nvPicPr>
        <p:blipFill>
          <a:blip r:embed="rId4">
            <a:alphaModFix amt="49000"/>
          </a:blip>
          <a:stretch>
            <a:fillRect/>
          </a:stretch>
        </p:blipFill>
        <p:spPr>
          <a:xfrm>
            <a:off x="5148064" y="4509120"/>
            <a:ext cx="432048" cy="792088"/>
          </a:xfrm>
          <a:prstGeom prst="rect">
            <a:avLst/>
          </a:prstGeom>
        </p:spPr>
      </p:pic>
      <p:sp>
        <p:nvSpPr>
          <p:cNvPr id="31" name="Multidocument 30"/>
          <p:cNvSpPr/>
          <p:nvPr/>
        </p:nvSpPr>
        <p:spPr>
          <a:xfrm>
            <a:off x="2555776" y="5661248"/>
            <a:ext cx="704464" cy="504056"/>
          </a:xfrm>
          <a:prstGeom prst="flowChartMultidocumen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Multidocument 31"/>
          <p:cNvSpPr/>
          <p:nvPr/>
        </p:nvSpPr>
        <p:spPr>
          <a:xfrm>
            <a:off x="3347864" y="5661248"/>
            <a:ext cx="704464" cy="504056"/>
          </a:xfrm>
          <a:prstGeom prst="flowChartMultidocumen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Multidocument 32"/>
          <p:cNvSpPr/>
          <p:nvPr/>
        </p:nvSpPr>
        <p:spPr>
          <a:xfrm>
            <a:off x="4139952" y="5661248"/>
            <a:ext cx="704464" cy="504056"/>
          </a:xfrm>
          <a:prstGeom prst="flowChartMultidocumen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Multidocument 33"/>
          <p:cNvSpPr/>
          <p:nvPr/>
        </p:nvSpPr>
        <p:spPr>
          <a:xfrm>
            <a:off x="4947656" y="5661248"/>
            <a:ext cx="704464" cy="504056"/>
          </a:xfrm>
          <a:prstGeom prst="flowChartMultidocumen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Multidocument 34"/>
          <p:cNvSpPr/>
          <p:nvPr/>
        </p:nvSpPr>
        <p:spPr>
          <a:xfrm>
            <a:off x="5739744" y="5661248"/>
            <a:ext cx="704464" cy="504056"/>
          </a:xfrm>
          <a:prstGeom prst="flowChartMultidocumen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Multidocument 35"/>
          <p:cNvSpPr/>
          <p:nvPr/>
        </p:nvSpPr>
        <p:spPr>
          <a:xfrm>
            <a:off x="6531832" y="5661248"/>
            <a:ext cx="704464" cy="504056"/>
          </a:xfrm>
          <a:prstGeom prst="flowChartMultidocumen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Multidocument 36"/>
          <p:cNvSpPr/>
          <p:nvPr/>
        </p:nvSpPr>
        <p:spPr>
          <a:xfrm>
            <a:off x="7323920" y="5661248"/>
            <a:ext cx="704464" cy="504056"/>
          </a:xfrm>
          <a:prstGeom prst="flowChartMultidocumen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Multidocument 37"/>
          <p:cNvSpPr/>
          <p:nvPr/>
        </p:nvSpPr>
        <p:spPr>
          <a:xfrm>
            <a:off x="8116008" y="5661248"/>
            <a:ext cx="704464" cy="504056"/>
          </a:xfrm>
          <a:prstGeom prst="flowChartMultidocumen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Isosceles Triangle 39"/>
          <p:cNvSpPr/>
          <p:nvPr/>
        </p:nvSpPr>
        <p:spPr>
          <a:xfrm>
            <a:off x="251520" y="1628800"/>
            <a:ext cx="288032" cy="4536504"/>
          </a:xfrm>
          <a:prstGeom prst="triangle">
            <a:avLst>
              <a:gd name="adj" fmla="val 100000"/>
            </a:avLst>
          </a:prstGeom>
          <a:gradFill>
            <a:gsLst>
              <a:gs pos="0">
                <a:srgbClr val="FF0000"/>
              </a:gs>
              <a:gs pos="80000">
                <a:srgbClr val="FFDF20"/>
              </a:gs>
              <a:gs pos="100000">
                <a:srgbClr val="FFFF00"/>
              </a:gs>
              <a:gs pos="11000">
                <a:srgbClr val="FF6600"/>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Прямая соединительная линия 8"/>
          <p:cNvCxnSpPr/>
          <p:nvPr/>
        </p:nvCxnSpPr>
        <p:spPr>
          <a:xfrm flipH="1">
            <a:off x="2339752" y="2348880"/>
            <a:ext cx="6408712" cy="0"/>
          </a:xfrm>
          <a:prstGeom prst="line">
            <a:avLst/>
          </a:prstGeom>
          <a:ln w="3175" cmpd="sng">
            <a:prstDash val="lgDash"/>
          </a:ln>
        </p:spPr>
        <p:style>
          <a:lnRef idx="1">
            <a:schemeClr val="dk1"/>
          </a:lnRef>
          <a:fillRef idx="0">
            <a:schemeClr val="dk1"/>
          </a:fillRef>
          <a:effectRef idx="0">
            <a:schemeClr val="dk1"/>
          </a:effectRef>
          <a:fontRef idx="minor">
            <a:schemeClr val="tx1"/>
          </a:fontRef>
        </p:style>
      </p:cxnSp>
      <p:cxnSp>
        <p:nvCxnSpPr>
          <p:cNvPr id="45" name="Прямая соединительная линия 8"/>
          <p:cNvCxnSpPr/>
          <p:nvPr/>
        </p:nvCxnSpPr>
        <p:spPr>
          <a:xfrm flipH="1">
            <a:off x="2339752" y="3284984"/>
            <a:ext cx="6408712" cy="0"/>
          </a:xfrm>
          <a:prstGeom prst="line">
            <a:avLst/>
          </a:prstGeom>
          <a:ln w="3175" cmpd="sng">
            <a:prstDash val="lgDash"/>
          </a:ln>
        </p:spPr>
        <p:style>
          <a:lnRef idx="1">
            <a:schemeClr val="dk1"/>
          </a:lnRef>
          <a:fillRef idx="0">
            <a:schemeClr val="dk1"/>
          </a:fillRef>
          <a:effectRef idx="0">
            <a:schemeClr val="dk1"/>
          </a:effectRef>
          <a:fontRef idx="minor">
            <a:schemeClr val="tx1"/>
          </a:fontRef>
        </p:style>
      </p:cxnSp>
      <p:cxnSp>
        <p:nvCxnSpPr>
          <p:cNvPr id="46" name="Прямая соединительная линия 8"/>
          <p:cNvCxnSpPr/>
          <p:nvPr/>
        </p:nvCxnSpPr>
        <p:spPr>
          <a:xfrm flipH="1">
            <a:off x="2339752" y="4221088"/>
            <a:ext cx="6408712" cy="0"/>
          </a:xfrm>
          <a:prstGeom prst="line">
            <a:avLst/>
          </a:prstGeom>
          <a:ln w="3175" cmpd="sng">
            <a:prstDash val="lgDash"/>
          </a:ln>
        </p:spPr>
        <p:style>
          <a:lnRef idx="1">
            <a:schemeClr val="dk1"/>
          </a:lnRef>
          <a:fillRef idx="0">
            <a:schemeClr val="dk1"/>
          </a:fillRef>
          <a:effectRef idx="0">
            <a:schemeClr val="dk1"/>
          </a:effectRef>
          <a:fontRef idx="minor">
            <a:schemeClr val="tx1"/>
          </a:fontRef>
        </p:style>
      </p:cxnSp>
      <p:cxnSp>
        <p:nvCxnSpPr>
          <p:cNvPr id="47" name="Прямая соединительная линия 8"/>
          <p:cNvCxnSpPr/>
          <p:nvPr/>
        </p:nvCxnSpPr>
        <p:spPr>
          <a:xfrm flipH="1" flipV="1">
            <a:off x="2339752" y="5403016"/>
            <a:ext cx="6376462" cy="42208"/>
          </a:xfrm>
          <a:prstGeom prst="line">
            <a:avLst/>
          </a:prstGeom>
          <a:ln w="3175" cmpd="sng">
            <a:prstDash val="lgDash"/>
          </a:ln>
        </p:spPr>
        <p:style>
          <a:lnRef idx="1">
            <a:schemeClr val="dk1"/>
          </a:lnRef>
          <a:fillRef idx="0">
            <a:schemeClr val="dk1"/>
          </a:fillRef>
          <a:effectRef idx="0">
            <a:schemeClr val="dk1"/>
          </a:effectRef>
          <a:fontRef idx="minor">
            <a:schemeClr val="tx1"/>
          </a:fontRef>
        </p:style>
      </p:cxnSp>
      <p:sp>
        <p:nvSpPr>
          <p:cNvPr id="57" name="Oval 56"/>
          <p:cNvSpPr/>
          <p:nvPr/>
        </p:nvSpPr>
        <p:spPr>
          <a:xfrm>
            <a:off x="5292080" y="1700808"/>
            <a:ext cx="648072" cy="360040"/>
          </a:xfrm>
          <a:prstGeom prst="ellipse">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latin typeface="Arial"/>
                <a:cs typeface="Arial"/>
              </a:rPr>
              <a:t>10</a:t>
            </a:r>
            <a:endParaRPr lang="en-US" sz="1200" b="1" dirty="0">
              <a:solidFill>
                <a:srgbClr val="000000"/>
              </a:solidFill>
              <a:latin typeface="Arial"/>
              <a:cs typeface="Arial"/>
            </a:endParaRPr>
          </a:p>
        </p:txBody>
      </p:sp>
      <p:sp>
        <p:nvSpPr>
          <p:cNvPr id="59" name="Oval 58"/>
          <p:cNvSpPr/>
          <p:nvPr/>
        </p:nvSpPr>
        <p:spPr>
          <a:xfrm>
            <a:off x="3851920" y="2636912"/>
            <a:ext cx="648072" cy="360040"/>
          </a:xfrm>
          <a:prstGeom prst="ellipse">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latin typeface="Arial"/>
                <a:cs typeface="Arial"/>
              </a:rPr>
              <a:t>65</a:t>
            </a:r>
            <a:endParaRPr lang="en-US" sz="1200" b="1" dirty="0">
              <a:solidFill>
                <a:srgbClr val="000000"/>
              </a:solidFill>
              <a:latin typeface="Arial"/>
              <a:cs typeface="Arial"/>
            </a:endParaRPr>
          </a:p>
        </p:txBody>
      </p:sp>
      <p:sp>
        <p:nvSpPr>
          <p:cNvPr id="60" name="Oval 59"/>
          <p:cNvSpPr/>
          <p:nvPr/>
        </p:nvSpPr>
        <p:spPr>
          <a:xfrm>
            <a:off x="6876256" y="2636912"/>
            <a:ext cx="648072" cy="360040"/>
          </a:xfrm>
          <a:prstGeom prst="ellipse">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rgbClr val="000000"/>
              </a:solidFill>
              <a:latin typeface="Arial"/>
              <a:cs typeface="Arial"/>
            </a:endParaRPr>
          </a:p>
        </p:txBody>
      </p:sp>
      <p:sp>
        <p:nvSpPr>
          <p:cNvPr id="61" name="Oval 60"/>
          <p:cNvSpPr/>
          <p:nvPr/>
        </p:nvSpPr>
        <p:spPr>
          <a:xfrm>
            <a:off x="2987824" y="3573016"/>
            <a:ext cx="864096" cy="360040"/>
          </a:xfrm>
          <a:prstGeom prst="ellipse">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latin typeface="Arial"/>
                <a:cs typeface="Arial"/>
              </a:rPr>
              <a:t>~1000</a:t>
            </a:r>
            <a:endParaRPr lang="en-US" sz="1200" b="1" dirty="0">
              <a:solidFill>
                <a:srgbClr val="000000"/>
              </a:solidFill>
              <a:latin typeface="Arial"/>
              <a:cs typeface="Arial"/>
            </a:endParaRPr>
          </a:p>
        </p:txBody>
      </p:sp>
      <p:sp>
        <p:nvSpPr>
          <p:cNvPr id="62" name="Oval 61"/>
          <p:cNvSpPr/>
          <p:nvPr/>
        </p:nvSpPr>
        <p:spPr>
          <a:xfrm>
            <a:off x="4572000" y="3573016"/>
            <a:ext cx="648072" cy="360040"/>
          </a:xfrm>
          <a:prstGeom prst="ellipse">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rgbClr val="000000"/>
              </a:solidFill>
              <a:latin typeface="Arial"/>
              <a:cs typeface="Arial"/>
            </a:endParaRPr>
          </a:p>
        </p:txBody>
      </p:sp>
      <p:sp>
        <p:nvSpPr>
          <p:cNvPr id="63" name="Oval 62"/>
          <p:cNvSpPr/>
          <p:nvPr/>
        </p:nvSpPr>
        <p:spPr>
          <a:xfrm>
            <a:off x="6156176" y="3573016"/>
            <a:ext cx="648072" cy="360040"/>
          </a:xfrm>
          <a:prstGeom prst="ellipse">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rgbClr val="000000"/>
              </a:solidFill>
              <a:latin typeface="Arial"/>
              <a:cs typeface="Arial"/>
            </a:endParaRPr>
          </a:p>
        </p:txBody>
      </p:sp>
      <p:sp>
        <p:nvSpPr>
          <p:cNvPr id="64" name="Oval 63"/>
          <p:cNvSpPr/>
          <p:nvPr/>
        </p:nvSpPr>
        <p:spPr>
          <a:xfrm>
            <a:off x="7668344" y="3573016"/>
            <a:ext cx="648072" cy="360040"/>
          </a:xfrm>
          <a:prstGeom prst="ellipse">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rgbClr val="000000"/>
              </a:solidFill>
              <a:latin typeface="Arial"/>
              <a:cs typeface="Arial"/>
            </a:endParaRPr>
          </a:p>
        </p:txBody>
      </p:sp>
      <p:cxnSp>
        <p:nvCxnSpPr>
          <p:cNvPr id="74" name="Straight Connector 73"/>
          <p:cNvCxnSpPr>
            <a:stCxn id="57" idx="4"/>
            <a:endCxn id="59" idx="0"/>
          </p:cNvCxnSpPr>
          <p:nvPr/>
        </p:nvCxnSpPr>
        <p:spPr>
          <a:xfrm flipH="1">
            <a:off x="4175956" y="2060848"/>
            <a:ext cx="1440160" cy="576064"/>
          </a:xfrm>
          <a:prstGeom prst="line">
            <a:avLst/>
          </a:prstGeom>
          <a:ln w="952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57" idx="4"/>
            <a:endCxn id="60" idx="0"/>
          </p:cNvCxnSpPr>
          <p:nvPr/>
        </p:nvCxnSpPr>
        <p:spPr>
          <a:xfrm>
            <a:off x="5616116" y="2060848"/>
            <a:ext cx="1584176" cy="576064"/>
          </a:xfrm>
          <a:prstGeom prst="line">
            <a:avLst/>
          </a:prstGeom>
          <a:ln w="952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61" idx="0"/>
            <a:endCxn id="59" idx="4"/>
          </p:cNvCxnSpPr>
          <p:nvPr/>
        </p:nvCxnSpPr>
        <p:spPr>
          <a:xfrm flipV="1">
            <a:off x="3419872" y="2996952"/>
            <a:ext cx="756084" cy="576064"/>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a:stCxn id="62" idx="0"/>
            <a:endCxn id="59" idx="4"/>
          </p:cNvCxnSpPr>
          <p:nvPr/>
        </p:nvCxnSpPr>
        <p:spPr>
          <a:xfrm flipH="1" flipV="1">
            <a:off x="4175956" y="2996952"/>
            <a:ext cx="720080" cy="576064"/>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63" idx="0"/>
            <a:endCxn id="60" idx="4"/>
          </p:cNvCxnSpPr>
          <p:nvPr/>
        </p:nvCxnSpPr>
        <p:spPr>
          <a:xfrm flipV="1">
            <a:off x="6480212" y="2996952"/>
            <a:ext cx="720080" cy="576064"/>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64" idx="0"/>
            <a:endCxn id="60" idx="4"/>
          </p:cNvCxnSpPr>
          <p:nvPr/>
        </p:nvCxnSpPr>
        <p:spPr>
          <a:xfrm flipH="1" flipV="1">
            <a:off x="7200292" y="2996952"/>
            <a:ext cx="792088" cy="576064"/>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pic>
        <p:nvPicPr>
          <p:cNvPr id="121" name="Picture 120"/>
          <p:cNvPicPr>
            <a:picLocks noChangeAspect="1"/>
          </p:cNvPicPr>
          <p:nvPr/>
        </p:nvPicPr>
        <p:blipFill>
          <a:blip r:embed="rId4">
            <a:alphaModFix amt="49000"/>
          </a:blip>
          <a:stretch>
            <a:fillRect/>
          </a:stretch>
        </p:blipFill>
        <p:spPr>
          <a:xfrm>
            <a:off x="7380312" y="4509120"/>
            <a:ext cx="432048" cy="792088"/>
          </a:xfrm>
          <a:prstGeom prst="rect">
            <a:avLst/>
          </a:prstGeom>
        </p:spPr>
      </p:pic>
      <p:pic>
        <p:nvPicPr>
          <p:cNvPr id="122" name="Picture 121"/>
          <p:cNvPicPr>
            <a:picLocks noChangeAspect="1"/>
          </p:cNvPicPr>
          <p:nvPr/>
        </p:nvPicPr>
        <p:blipFill>
          <a:blip r:embed="rId4">
            <a:alphaModFix amt="49000"/>
          </a:blip>
          <a:stretch>
            <a:fillRect/>
          </a:stretch>
        </p:blipFill>
        <p:spPr>
          <a:xfrm>
            <a:off x="7812360" y="4509120"/>
            <a:ext cx="432048" cy="792088"/>
          </a:xfrm>
          <a:prstGeom prst="rect">
            <a:avLst/>
          </a:prstGeom>
        </p:spPr>
      </p:pic>
      <p:pic>
        <p:nvPicPr>
          <p:cNvPr id="123" name="Picture 122"/>
          <p:cNvPicPr>
            <a:picLocks noChangeAspect="1"/>
          </p:cNvPicPr>
          <p:nvPr/>
        </p:nvPicPr>
        <p:blipFill>
          <a:blip r:embed="rId4">
            <a:alphaModFix amt="49000"/>
          </a:blip>
          <a:stretch>
            <a:fillRect/>
          </a:stretch>
        </p:blipFill>
        <p:spPr>
          <a:xfrm>
            <a:off x="8244408" y="4509120"/>
            <a:ext cx="432048" cy="792088"/>
          </a:xfrm>
          <a:prstGeom prst="rect">
            <a:avLst/>
          </a:prstGeom>
        </p:spPr>
      </p:pic>
      <p:sp>
        <p:nvSpPr>
          <p:cNvPr id="124" name="Rectangle 123"/>
          <p:cNvSpPr/>
          <p:nvPr/>
        </p:nvSpPr>
        <p:spPr>
          <a:xfrm>
            <a:off x="6300192" y="4571836"/>
            <a:ext cx="415498" cy="369332"/>
          </a:xfrm>
          <a:prstGeom prst="rect">
            <a:avLst/>
          </a:prstGeom>
        </p:spPr>
        <p:txBody>
          <a:bodyPr wrap="none">
            <a:spAutoFit/>
          </a:bodyPr>
          <a:lstStyle/>
          <a:p>
            <a:r>
              <a:rPr lang="is-IS" b="1" dirty="0" smtClean="0">
                <a:solidFill>
                  <a:srgbClr val="000000"/>
                </a:solidFill>
                <a:latin typeface="Arial"/>
                <a:cs typeface="Arial"/>
              </a:rPr>
              <a:t>…</a:t>
            </a:r>
            <a:endParaRPr lang="en-US" dirty="0"/>
          </a:p>
        </p:txBody>
      </p:sp>
      <p:cxnSp>
        <p:nvCxnSpPr>
          <p:cNvPr id="129" name="Straight Connector 128"/>
          <p:cNvCxnSpPr/>
          <p:nvPr/>
        </p:nvCxnSpPr>
        <p:spPr>
          <a:xfrm flipV="1">
            <a:off x="2987824" y="4077072"/>
            <a:ext cx="0" cy="360040"/>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V="1">
            <a:off x="3419872" y="4077072"/>
            <a:ext cx="0" cy="360040"/>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3851920" y="4077072"/>
            <a:ext cx="0" cy="360040"/>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sp>
        <p:nvSpPr>
          <p:cNvPr id="141" name="Rectangle 140"/>
          <p:cNvSpPr/>
          <p:nvPr/>
        </p:nvSpPr>
        <p:spPr>
          <a:xfrm>
            <a:off x="827584" y="2564904"/>
            <a:ext cx="1512168" cy="504056"/>
          </a:xfrm>
          <a:prstGeom prst="rect">
            <a:avLst/>
          </a:prstGeom>
          <a:solidFill>
            <a:srgbClr val="F3F49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dirty="0" smtClean="0">
                <a:solidFill>
                  <a:srgbClr val="000000"/>
                </a:solidFill>
                <a:latin typeface="Arial"/>
                <a:cs typeface="Arial"/>
              </a:rPr>
              <a:t>Уровень управлений</a:t>
            </a:r>
            <a:endParaRPr lang="en-US" sz="1100" dirty="0">
              <a:solidFill>
                <a:srgbClr val="000000"/>
              </a:solidFill>
              <a:latin typeface="Arial"/>
              <a:cs typeface="Arial"/>
            </a:endParaRPr>
          </a:p>
        </p:txBody>
      </p:sp>
      <p:sp>
        <p:nvSpPr>
          <p:cNvPr id="142" name="Rectangle 141"/>
          <p:cNvSpPr/>
          <p:nvPr/>
        </p:nvSpPr>
        <p:spPr>
          <a:xfrm>
            <a:off x="827584" y="3501008"/>
            <a:ext cx="1512168" cy="504056"/>
          </a:xfrm>
          <a:prstGeom prst="rect">
            <a:avLst/>
          </a:prstGeom>
          <a:solidFill>
            <a:srgbClr val="F3F49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dirty="0" smtClean="0">
                <a:solidFill>
                  <a:srgbClr val="000000"/>
                </a:solidFill>
                <a:latin typeface="Arial"/>
                <a:cs typeface="Arial"/>
              </a:rPr>
              <a:t>Уровень </a:t>
            </a:r>
            <a:endParaRPr lang="en-US" sz="1100" dirty="0" smtClean="0">
              <a:solidFill>
                <a:srgbClr val="000000"/>
              </a:solidFill>
              <a:latin typeface="Arial"/>
              <a:cs typeface="Arial"/>
            </a:endParaRPr>
          </a:p>
          <a:p>
            <a:pPr algn="ctr"/>
            <a:r>
              <a:rPr lang="ru-RU" sz="1100" dirty="0" smtClean="0">
                <a:solidFill>
                  <a:srgbClr val="000000"/>
                </a:solidFill>
                <a:latin typeface="Arial"/>
                <a:cs typeface="Arial"/>
              </a:rPr>
              <a:t>отделов</a:t>
            </a:r>
            <a:endParaRPr lang="en-US" sz="1100" dirty="0">
              <a:solidFill>
                <a:srgbClr val="000000"/>
              </a:solidFill>
              <a:latin typeface="Arial"/>
              <a:cs typeface="Arial"/>
            </a:endParaRPr>
          </a:p>
        </p:txBody>
      </p:sp>
      <p:sp>
        <p:nvSpPr>
          <p:cNvPr id="143" name="Rectangle 142"/>
          <p:cNvSpPr/>
          <p:nvPr/>
        </p:nvSpPr>
        <p:spPr>
          <a:xfrm>
            <a:off x="827584" y="4509120"/>
            <a:ext cx="1512168" cy="504056"/>
          </a:xfrm>
          <a:prstGeom prst="rect">
            <a:avLst/>
          </a:prstGeom>
          <a:solidFill>
            <a:srgbClr val="F3F49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dirty="0" smtClean="0">
                <a:solidFill>
                  <a:srgbClr val="000000"/>
                </a:solidFill>
                <a:latin typeface="Arial"/>
                <a:cs typeface="Arial"/>
              </a:rPr>
              <a:t>Уровень </a:t>
            </a:r>
          </a:p>
          <a:p>
            <a:pPr algn="ctr"/>
            <a:r>
              <a:rPr lang="ru-RU" sz="1100" dirty="0" smtClean="0">
                <a:solidFill>
                  <a:srgbClr val="000000"/>
                </a:solidFill>
                <a:latin typeface="Arial"/>
                <a:cs typeface="Arial"/>
              </a:rPr>
              <a:t>рабочих мест</a:t>
            </a:r>
            <a:endParaRPr lang="en-US" sz="1100" dirty="0">
              <a:solidFill>
                <a:srgbClr val="000000"/>
              </a:solidFill>
              <a:latin typeface="Arial"/>
              <a:cs typeface="Arial"/>
            </a:endParaRPr>
          </a:p>
        </p:txBody>
      </p:sp>
      <p:sp>
        <p:nvSpPr>
          <p:cNvPr id="144" name="Rectangle 143"/>
          <p:cNvSpPr/>
          <p:nvPr/>
        </p:nvSpPr>
        <p:spPr>
          <a:xfrm>
            <a:off x="827584" y="5661248"/>
            <a:ext cx="1512168" cy="504056"/>
          </a:xfrm>
          <a:prstGeom prst="rect">
            <a:avLst/>
          </a:prstGeom>
          <a:solidFill>
            <a:srgbClr val="F3F49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dirty="0" smtClean="0">
                <a:solidFill>
                  <a:srgbClr val="000000"/>
                </a:solidFill>
                <a:latin typeface="Arial"/>
                <a:cs typeface="Arial"/>
              </a:rPr>
              <a:t>Уровень </a:t>
            </a:r>
            <a:endParaRPr lang="en-US" sz="1100" dirty="0" smtClean="0">
              <a:solidFill>
                <a:srgbClr val="000000"/>
              </a:solidFill>
              <a:latin typeface="Arial"/>
              <a:cs typeface="Arial"/>
            </a:endParaRPr>
          </a:p>
          <a:p>
            <a:pPr algn="ctr"/>
            <a:r>
              <a:rPr lang="ru-RU" sz="1100" dirty="0" smtClean="0">
                <a:solidFill>
                  <a:srgbClr val="000000"/>
                </a:solidFill>
                <a:latin typeface="Arial"/>
                <a:cs typeface="Arial"/>
              </a:rPr>
              <a:t>операций</a:t>
            </a:r>
            <a:endParaRPr lang="en-US" sz="1100" dirty="0">
              <a:solidFill>
                <a:srgbClr val="000000"/>
              </a:solidFill>
              <a:latin typeface="Arial"/>
              <a:cs typeface="Arial"/>
            </a:endParaRPr>
          </a:p>
        </p:txBody>
      </p:sp>
      <p:sp>
        <p:nvSpPr>
          <p:cNvPr id="151" name="Rectangle 150"/>
          <p:cNvSpPr/>
          <p:nvPr/>
        </p:nvSpPr>
        <p:spPr>
          <a:xfrm>
            <a:off x="5292080" y="6582544"/>
            <a:ext cx="3837127" cy="230832"/>
          </a:xfrm>
          <a:prstGeom prst="rect">
            <a:avLst/>
          </a:prstGeom>
        </p:spPr>
        <p:txBody>
          <a:bodyPr wrap="none">
            <a:spAutoFit/>
          </a:bodyPr>
          <a:lstStyle/>
          <a:p>
            <a:r>
              <a:rPr lang="ru-RU" sz="900" dirty="0" smtClean="0">
                <a:solidFill>
                  <a:schemeClr val="tx1">
                    <a:lumMod val="50000"/>
                    <a:lumOff val="50000"/>
                  </a:schemeClr>
                </a:solidFill>
                <a:latin typeface="Arial"/>
                <a:cs typeface="Arial"/>
              </a:rPr>
              <a:t>Репин В., Елиферов В. – «Процессный подход к управлению», 2013</a:t>
            </a:r>
            <a:endParaRPr lang="en-US" sz="900" dirty="0">
              <a:solidFill>
                <a:schemeClr val="tx1">
                  <a:lumMod val="50000"/>
                  <a:lumOff val="50000"/>
                </a:schemeClr>
              </a:solidFill>
            </a:endParaRPr>
          </a:p>
        </p:txBody>
      </p:sp>
      <p:sp>
        <p:nvSpPr>
          <p:cNvPr id="4" name="Rectangle 3"/>
          <p:cNvSpPr/>
          <p:nvPr/>
        </p:nvSpPr>
        <p:spPr>
          <a:xfrm>
            <a:off x="199593" y="1628800"/>
            <a:ext cx="411967" cy="261610"/>
          </a:xfrm>
          <a:prstGeom prst="rect">
            <a:avLst/>
          </a:prstGeom>
        </p:spPr>
        <p:txBody>
          <a:bodyPr wrap="none">
            <a:spAutoFit/>
          </a:bodyPr>
          <a:lstStyle/>
          <a:p>
            <a:r>
              <a:rPr lang="en-US" sz="1100" dirty="0" smtClean="0">
                <a:solidFill>
                  <a:srgbClr val="000000"/>
                </a:solidFill>
                <a:latin typeface="Arial"/>
                <a:cs typeface="Arial"/>
              </a:rPr>
              <a:t>min</a:t>
            </a:r>
            <a:endParaRPr lang="en-US" sz="1100" dirty="0"/>
          </a:p>
        </p:txBody>
      </p:sp>
      <p:sp>
        <p:nvSpPr>
          <p:cNvPr id="58" name="Rectangle 57"/>
          <p:cNvSpPr/>
          <p:nvPr/>
        </p:nvSpPr>
        <p:spPr>
          <a:xfrm>
            <a:off x="179512" y="5949280"/>
            <a:ext cx="451159" cy="261610"/>
          </a:xfrm>
          <a:prstGeom prst="rect">
            <a:avLst/>
          </a:prstGeom>
        </p:spPr>
        <p:txBody>
          <a:bodyPr wrap="none">
            <a:spAutoFit/>
          </a:bodyPr>
          <a:lstStyle/>
          <a:p>
            <a:r>
              <a:rPr lang="en-US" sz="1100" dirty="0" smtClean="0">
                <a:solidFill>
                  <a:schemeClr val="bg1"/>
                </a:solidFill>
                <a:latin typeface="Arial"/>
                <a:cs typeface="Arial"/>
              </a:rPr>
              <a:t>max</a:t>
            </a:r>
            <a:endParaRPr lang="en-US" sz="1100" dirty="0">
              <a:solidFill>
                <a:schemeClr val="bg1"/>
              </a:solidFill>
            </a:endParaRPr>
          </a:p>
        </p:txBody>
      </p:sp>
      <p:sp>
        <p:nvSpPr>
          <p:cNvPr id="5" name="Rectangle 4"/>
          <p:cNvSpPr/>
          <p:nvPr/>
        </p:nvSpPr>
        <p:spPr>
          <a:xfrm>
            <a:off x="827584" y="1691516"/>
            <a:ext cx="313044" cy="369332"/>
          </a:xfrm>
          <a:prstGeom prst="rect">
            <a:avLst/>
          </a:prstGeom>
        </p:spPr>
        <p:txBody>
          <a:bodyPr wrap="none">
            <a:spAutoFit/>
          </a:bodyPr>
          <a:lstStyle/>
          <a:p>
            <a:r>
              <a:rPr lang="ru-RU" dirty="0" smtClean="0">
                <a:solidFill>
                  <a:srgbClr val="000000"/>
                </a:solidFill>
                <a:latin typeface="Arial"/>
                <a:cs typeface="Arial"/>
              </a:rPr>
              <a:t>1 </a:t>
            </a:r>
            <a:endParaRPr lang="en-US" dirty="0"/>
          </a:p>
        </p:txBody>
      </p:sp>
      <p:sp>
        <p:nvSpPr>
          <p:cNvPr id="65" name="Rectangle 64"/>
          <p:cNvSpPr/>
          <p:nvPr/>
        </p:nvSpPr>
        <p:spPr>
          <a:xfrm>
            <a:off x="827584" y="2636912"/>
            <a:ext cx="313044" cy="369332"/>
          </a:xfrm>
          <a:prstGeom prst="rect">
            <a:avLst/>
          </a:prstGeom>
        </p:spPr>
        <p:txBody>
          <a:bodyPr wrap="none">
            <a:spAutoFit/>
          </a:bodyPr>
          <a:lstStyle/>
          <a:p>
            <a:r>
              <a:rPr lang="ru-RU" dirty="0" smtClean="0">
                <a:solidFill>
                  <a:srgbClr val="000000"/>
                </a:solidFill>
                <a:latin typeface="Arial"/>
                <a:cs typeface="Arial"/>
              </a:rPr>
              <a:t>2 </a:t>
            </a:r>
            <a:endParaRPr lang="en-US" dirty="0"/>
          </a:p>
        </p:txBody>
      </p:sp>
      <p:sp>
        <p:nvSpPr>
          <p:cNvPr id="66" name="Rectangle 65"/>
          <p:cNvSpPr/>
          <p:nvPr/>
        </p:nvSpPr>
        <p:spPr>
          <a:xfrm>
            <a:off x="827584" y="3563724"/>
            <a:ext cx="313044" cy="369332"/>
          </a:xfrm>
          <a:prstGeom prst="rect">
            <a:avLst/>
          </a:prstGeom>
        </p:spPr>
        <p:txBody>
          <a:bodyPr wrap="none">
            <a:spAutoFit/>
          </a:bodyPr>
          <a:lstStyle/>
          <a:p>
            <a:r>
              <a:rPr lang="ru-RU" dirty="0">
                <a:solidFill>
                  <a:srgbClr val="000000"/>
                </a:solidFill>
                <a:latin typeface="Arial"/>
                <a:cs typeface="Arial"/>
              </a:rPr>
              <a:t>3</a:t>
            </a:r>
            <a:endParaRPr lang="en-US" dirty="0"/>
          </a:p>
        </p:txBody>
      </p:sp>
    </p:spTree>
    <p:extLst>
      <p:ext uri="{BB962C8B-B14F-4D97-AF65-F5344CB8AC3E}">
        <p14:creationId xmlns:p14="http://schemas.microsoft.com/office/powerpoint/2010/main" val="30289665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dirty="0" smtClean="0"/>
              <a:t>Уровни процессов ≠ </a:t>
            </a:r>
            <a:r>
              <a:rPr lang="ru-RU" dirty="0" err="1" smtClean="0"/>
              <a:t>оргструктура</a:t>
            </a:r>
            <a:endParaRPr lang="ru-RU" dirty="0"/>
          </a:p>
        </p:txBody>
      </p:sp>
      <p:pic>
        <p:nvPicPr>
          <p:cNvPr id="9" name="Рисунок 8">
            <a:extLst>
              <a:ext uri="{FF2B5EF4-FFF2-40B4-BE49-F238E27FC236}">
                <a16:creationId xmlns:a16="http://schemas.microsoft.com/office/drawing/2014/main" xmlns="" id="{22142F15-32C0-4816-AD50-969C9C533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1591"/>
            <a:ext cx="1216154" cy="588265"/>
          </a:xfrm>
          <a:prstGeom prst="rect">
            <a:avLst/>
          </a:prstGeom>
        </p:spPr>
      </p:pic>
      <p:sp>
        <p:nvSpPr>
          <p:cNvPr id="6" name="Rectangle 5"/>
          <p:cNvSpPr/>
          <p:nvPr/>
        </p:nvSpPr>
        <p:spPr>
          <a:xfrm>
            <a:off x="3635896" y="1484784"/>
            <a:ext cx="1512168" cy="504056"/>
          </a:xfrm>
          <a:prstGeom prst="rect">
            <a:avLst/>
          </a:prstGeom>
          <a:solidFill>
            <a:srgbClr val="F3F49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b="1" dirty="0" smtClean="0">
                <a:solidFill>
                  <a:srgbClr val="000000"/>
                </a:solidFill>
                <a:latin typeface="Arial"/>
                <a:cs typeface="Arial"/>
              </a:rPr>
              <a:t>Компания</a:t>
            </a:r>
            <a:endParaRPr lang="en-US" sz="1100" b="1" dirty="0">
              <a:solidFill>
                <a:srgbClr val="000000"/>
              </a:solidFill>
              <a:latin typeface="Arial"/>
              <a:cs typeface="Arial"/>
            </a:endParaRPr>
          </a:p>
        </p:txBody>
      </p:sp>
      <p:sp>
        <p:nvSpPr>
          <p:cNvPr id="8" name="Rectangle 7"/>
          <p:cNvSpPr/>
          <p:nvPr/>
        </p:nvSpPr>
        <p:spPr>
          <a:xfrm>
            <a:off x="467544" y="2492896"/>
            <a:ext cx="1872208" cy="504056"/>
          </a:xfrm>
          <a:prstGeom prst="rect">
            <a:avLst/>
          </a:prstGeom>
          <a:solidFill>
            <a:srgbClr val="F3F49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b="1" dirty="0" smtClean="0">
                <a:solidFill>
                  <a:srgbClr val="000000"/>
                </a:solidFill>
                <a:latin typeface="Arial"/>
                <a:cs typeface="Arial"/>
              </a:rPr>
              <a:t>Управление 1</a:t>
            </a:r>
            <a:endParaRPr lang="en-US" sz="1100" b="1" dirty="0">
              <a:solidFill>
                <a:srgbClr val="000000"/>
              </a:solidFill>
              <a:latin typeface="Arial"/>
              <a:cs typeface="Arial"/>
            </a:endParaRPr>
          </a:p>
        </p:txBody>
      </p:sp>
      <p:sp>
        <p:nvSpPr>
          <p:cNvPr id="12" name="Rectangle 11"/>
          <p:cNvSpPr/>
          <p:nvPr/>
        </p:nvSpPr>
        <p:spPr>
          <a:xfrm>
            <a:off x="827584" y="3212976"/>
            <a:ext cx="1512168" cy="504056"/>
          </a:xfrm>
          <a:prstGeom prst="rect">
            <a:avLst/>
          </a:prstGeom>
          <a:solidFill>
            <a:srgbClr val="F3F49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dirty="0" smtClean="0">
                <a:solidFill>
                  <a:srgbClr val="000000"/>
                </a:solidFill>
                <a:latin typeface="Arial"/>
                <a:cs typeface="Arial"/>
              </a:rPr>
              <a:t>Отдел </a:t>
            </a:r>
            <a:r>
              <a:rPr lang="ru-RU" sz="1100" b="1" dirty="0" smtClean="0">
                <a:solidFill>
                  <a:srgbClr val="000000"/>
                </a:solidFill>
                <a:latin typeface="Arial"/>
                <a:cs typeface="Arial"/>
              </a:rPr>
              <a:t>1.1</a:t>
            </a:r>
            <a:endParaRPr lang="en-US" sz="1100" b="1" dirty="0">
              <a:solidFill>
                <a:srgbClr val="000000"/>
              </a:solidFill>
              <a:latin typeface="Arial"/>
              <a:cs typeface="Arial"/>
            </a:endParaRPr>
          </a:p>
        </p:txBody>
      </p:sp>
      <p:sp>
        <p:nvSpPr>
          <p:cNvPr id="13" name="Rectangle 12"/>
          <p:cNvSpPr/>
          <p:nvPr/>
        </p:nvSpPr>
        <p:spPr>
          <a:xfrm>
            <a:off x="827584" y="3933056"/>
            <a:ext cx="1512168" cy="504056"/>
          </a:xfrm>
          <a:prstGeom prst="rect">
            <a:avLst/>
          </a:prstGeom>
          <a:solidFill>
            <a:srgbClr val="F3F49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dirty="0" smtClean="0">
                <a:solidFill>
                  <a:srgbClr val="000000"/>
                </a:solidFill>
                <a:latin typeface="Arial"/>
                <a:cs typeface="Arial"/>
              </a:rPr>
              <a:t>Отдел </a:t>
            </a:r>
            <a:r>
              <a:rPr lang="ru-RU" sz="1100" b="1" dirty="0" smtClean="0">
                <a:solidFill>
                  <a:srgbClr val="000000"/>
                </a:solidFill>
                <a:latin typeface="Arial"/>
                <a:cs typeface="Arial"/>
              </a:rPr>
              <a:t>1.2</a:t>
            </a:r>
            <a:endParaRPr lang="en-US" sz="1100" b="1" dirty="0">
              <a:solidFill>
                <a:srgbClr val="000000"/>
              </a:solidFill>
              <a:latin typeface="Arial"/>
              <a:cs typeface="Arial"/>
            </a:endParaRPr>
          </a:p>
        </p:txBody>
      </p:sp>
      <p:pic>
        <p:nvPicPr>
          <p:cNvPr id="19" name="Picture 18"/>
          <p:cNvPicPr>
            <a:picLocks noChangeAspect="1"/>
          </p:cNvPicPr>
          <p:nvPr/>
        </p:nvPicPr>
        <p:blipFill>
          <a:blip r:embed="rId4"/>
          <a:stretch>
            <a:fillRect/>
          </a:stretch>
        </p:blipFill>
        <p:spPr>
          <a:xfrm>
            <a:off x="1403648" y="4581128"/>
            <a:ext cx="314553" cy="576681"/>
          </a:xfrm>
          <a:prstGeom prst="rect">
            <a:avLst/>
          </a:prstGeom>
        </p:spPr>
      </p:pic>
      <p:cxnSp>
        <p:nvCxnSpPr>
          <p:cNvPr id="20" name="Straight Connector 19"/>
          <p:cNvCxnSpPr/>
          <p:nvPr/>
        </p:nvCxnSpPr>
        <p:spPr>
          <a:xfrm flipV="1">
            <a:off x="539552" y="2996952"/>
            <a:ext cx="0" cy="1224136"/>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39552" y="3429000"/>
            <a:ext cx="288032" cy="0"/>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39552" y="4221088"/>
            <a:ext cx="288032" cy="0"/>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899592" y="4437112"/>
            <a:ext cx="0" cy="432048"/>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99592" y="4869160"/>
            <a:ext cx="288032" cy="0"/>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2915816" y="2492896"/>
            <a:ext cx="1872208" cy="504056"/>
          </a:xfrm>
          <a:prstGeom prst="rect">
            <a:avLst/>
          </a:prstGeom>
          <a:solidFill>
            <a:srgbClr val="F3F49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b="1" dirty="0" smtClean="0">
                <a:solidFill>
                  <a:srgbClr val="000000"/>
                </a:solidFill>
                <a:latin typeface="Arial"/>
                <a:cs typeface="Arial"/>
              </a:rPr>
              <a:t>Управление </a:t>
            </a:r>
            <a:r>
              <a:rPr lang="en-US" sz="1100" b="1" dirty="0" smtClean="0">
                <a:solidFill>
                  <a:srgbClr val="000000"/>
                </a:solidFill>
                <a:latin typeface="Arial"/>
                <a:cs typeface="Arial"/>
              </a:rPr>
              <a:t>2</a:t>
            </a:r>
            <a:endParaRPr lang="en-US" sz="1100" b="1" dirty="0">
              <a:solidFill>
                <a:srgbClr val="000000"/>
              </a:solidFill>
              <a:latin typeface="Arial"/>
              <a:cs typeface="Arial"/>
            </a:endParaRPr>
          </a:p>
        </p:txBody>
      </p:sp>
      <p:sp>
        <p:nvSpPr>
          <p:cNvPr id="29" name="Rectangle 28"/>
          <p:cNvSpPr/>
          <p:nvPr/>
        </p:nvSpPr>
        <p:spPr>
          <a:xfrm>
            <a:off x="3275856" y="3212976"/>
            <a:ext cx="1512168" cy="504056"/>
          </a:xfrm>
          <a:prstGeom prst="rect">
            <a:avLst/>
          </a:prstGeom>
          <a:solidFill>
            <a:srgbClr val="F3F49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dirty="0" smtClean="0">
                <a:solidFill>
                  <a:srgbClr val="000000"/>
                </a:solidFill>
                <a:latin typeface="Arial"/>
                <a:cs typeface="Arial"/>
              </a:rPr>
              <a:t>Отдел </a:t>
            </a:r>
            <a:r>
              <a:rPr lang="en-US" sz="1100" b="1" dirty="0" smtClean="0">
                <a:solidFill>
                  <a:srgbClr val="000000"/>
                </a:solidFill>
                <a:latin typeface="Arial"/>
                <a:cs typeface="Arial"/>
              </a:rPr>
              <a:t>2</a:t>
            </a:r>
            <a:r>
              <a:rPr lang="ru-RU" sz="1100" b="1" dirty="0" smtClean="0">
                <a:solidFill>
                  <a:srgbClr val="000000"/>
                </a:solidFill>
                <a:latin typeface="Arial"/>
                <a:cs typeface="Arial"/>
              </a:rPr>
              <a:t>.1</a:t>
            </a:r>
            <a:endParaRPr lang="en-US" sz="1100" b="1" dirty="0">
              <a:solidFill>
                <a:srgbClr val="000000"/>
              </a:solidFill>
              <a:latin typeface="Arial"/>
              <a:cs typeface="Arial"/>
            </a:endParaRPr>
          </a:p>
        </p:txBody>
      </p:sp>
      <p:sp>
        <p:nvSpPr>
          <p:cNvPr id="30" name="Rectangle 29"/>
          <p:cNvSpPr/>
          <p:nvPr/>
        </p:nvSpPr>
        <p:spPr>
          <a:xfrm>
            <a:off x="3275856" y="3933056"/>
            <a:ext cx="1512168" cy="504056"/>
          </a:xfrm>
          <a:prstGeom prst="rect">
            <a:avLst/>
          </a:prstGeom>
          <a:solidFill>
            <a:srgbClr val="F3F49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dirty="0" smtClean="0">
                <a:solidFill>
                  <a:srgbClr val="000000"/>
                </a:solidFill>
                <a:latin typeface="Arial"/>
                <a:cs typeface="Arial"/>
              </a:rPr>
              <a:t>Отдел </a:t>
            </a:r>
            <a:r>
              <a:rPr lang="en-US" sz="1100" b="1" dirty="0" smtClean="0">
                <a:solidFill>
                  <a:srgbClr val="000000"/>
                </a:solidFill>
                <a:latin typeface="Arial"/>
                <a:cs typeface="Arial"/>
              </a:rPr>
              <a:t>2</a:t>
            </a:r>
            <a:r>
              <a:rPr lang="ru-RU" sz="1100" b="1" dirty="0" smtClean="0">
                <a:solidFill>
                  <a:srgbClr val="000000"/>
                </a:solidFill>
                <a:latin typeface="Arial"/>
                <a:cs typeface="Arial"/>
              </a:rPr>
              <a:t>.2</a:t>
            </a:r>
            <a:endParaRPr lang="en-US" sz="1100" b="1" dirty="0">
              <a:solidFill>
                <a:srgbClr val="000000"/>
              </a:solidFill>
              <a:latin typeface="Arial"/>
              <a:cs typeface="Arial"/>
            </a:endParaRPr>
          </a:p>
        </p:txBody>
      </p:sp>
      <p:pic>
        <p:nvPicPr>
          <p:cNvPr id="31" name="Picture 30"/>
          <p:cNvPicPr>
            <a:picLocks noChangeAspect="1"/>
          </p:cNvPicPr>
          <p:nvPr/>
        </p:nvPicPr>
        <p:blipFill>
          <a:blip r:embed="rId4"/>
          <a:stretch>
            <a:fillRect/>
          </a:stretch>
        </p:blipFill>
        <p:spPr>
          <a:xfrm>
            <a:off x="3851920" y="4581128"/>
            <a:ext cx="314553" cy="576681"/>
          </a:xfrm>
          <a:prstGeom prst="rect">
            <a:avLst/>
          </a:prstGeom>
        </p:spPr>
      </p:pic>
      <p:cxnSp>
        <p:nvCxnSpPr>
          <p:cNvPr id="33" name="Straight Connector 32"/>
          <p:cNvCxnSpPr/>
          <p:nvPr/>
        </p:nvCxnSpPr>
        <p:spPr>
          <a:xfrm flipV="1">
            <a:off x="2987824" y="2996952"/>
            <a:ext cx="0" cy="1224136"/>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987824" y="3429000"/>
            <a:ext cx="288032" cy="0"/>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2987824" y="4221088"/>
            <a:ext cx="288032" cy="0"/>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347864" y="4437112"/>
            <a:ext cx="0" cy="432048"/>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347864" y="4869160"/>
            <a:ext cx="288032" cy="0"/>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6444208" y="2519318"/>
            <a:ext cx="1872208" cy="504056"/>
          </a:xfrm>
          <a:prstGeom prst="rect">
            <a:avLst/>
          </a:prstGeom>
          <a:solidFill>
            <a:srgbClr val="F3F49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b="1" dirty="0" smtClean="0">
                <a:solidFill>
                  <a:srgbClr val="000000"/>
                </a:solidFill>
                <a:latin typeface="Arial"/>
                <a:cs typeface="Arial"/>
              </a:rPr>
              <a:t>Управление </a:t>
            </a:r>
            <a:r>
              <a:rPr lang="en-US" sz="1100" b="1" dirty="0" smtClean="0">
                <a:solidFill>
                  <a:srgbClr val="000000"/>
                </a:solidFill>
                <a:latin typeface="Arial"/>
                <a:cs typeface="Arial"/>
              </a:rPr>
              <a:t>N</a:t>
            </a:r>
            <a:endParaRPr lang="en-US" sz="1100" b="1" dirty="0">
              <a:solidFill>
                <a:srgbClr val="000000"/>
              </a:solidFill>
              <a:latin typeface="Arial"/>
              <a:cs typeface="Arial"/>
            </a:endParaRPr>
          </a:p>
        </p:txBody>
      </p:sp>
      <p:sp>
        <p:nvSpPr>
          <p:cNvPr id="39" name="Rectangle 38"/>
          <p:cNvSpPr/>
          <p:nvPr/>
        </p:nvSpPr>
        <p:spPr>
          <a:xfrm>
            <a:off x="6804248" y="3239398"/>
            <a:ext cx="1512168" cy="504056"/>
          </a:xfrm>
          <a:prstGeom prst="rect">
            <a:avLst/>
          </a:prstGeom>
          <a:solidFill>
            <a:srgbClr val="F3F49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dirty="0" smtClean="0">
                <a:solidFill>
                  <a:srgbClr val="000000"/>
                </a:solidFill>
                <a:latin typeface="Arial"/>
                <a:cs typeface="Arial"/>
              </a:rPr>
              <a:t>Отдел </a:t>
            </a:r>
            <a:r>
              <a:rPr lang="en-US" sz="1100" b="1" dirty="0" smtClean="0">
                <a:solidFill>
                  <a:srgbClr val="000000"/>
                </a:solidFill>
                <a:latin typeface="Arial"/>
                <a:cs typeface="Arial"/>
              </a:rPr>
              <a:t>N</a:t>
            </a:r>
            <a:r>
              <a:rPr lang="ru-RU" sz="1100" b="1" dirty="0" smtClean="0">
                <a:solidFill>
                  <a:srgbClr val="000000"/>
                </a:solidFill>
                <a:latin typeface="Arial"/>
                <a:cs typeface="Arial"/>
              </a:rPr>
              <a:t>.1</a:t>
            </a:r>
            <a:endParaRPr lang="en-US" sz="1100" b="1" dirty="0">
              <a:solidFill>
                <a:srgbClr val="000000"/>
              </a:solidFill>
              <a:latin typeface="Arial"/>
              <a:cs typeface="Arial"/>
            </a:endParaRPr>
          </a:p>
        </p:txBody>
      </p:sp>
      <p:sp>
        <p:nvSpPr>
          <p:cNvPr id="40" name="Rectangle 39"/>
          <p:cNvSpPr/>
          <p:nvPr/>
        </p:nvSpPr>
        <p:spPr>
          <a:xfrm>
            <a:off x="6804248" y="3933056"/>
            <a:ext cx="1512168" cy="504056"/>
          </a:xfrm>
          <a:prstGeom prst="rect">
            <a:avLst/>
          </a:prstGeom>
          <a:solidFill>
            <a:srgbClr val="F3F49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dirty="0" smtClean="0">
                <a:solidFill>
                  <a:srgbClr val="000000"/>
                </a:solidFill>
                <a:latin typeface="Arial"/>
                <a:cs typeface="Arial"/>
              </a:rPr>
              <a:t>Отдел </a:t>
            </a:r>
            <a:r>
              <a:rPr lang="en-US" sz="1100" b="1" dirty="0" smtClean="0">
                <a:solidFill>
                  <a:srgbClr val="000000"/>
                </a:solidFill>
                <a:latin typeface="Arial"/>
                <a:cs typeface="Arial"/>
              </a:rPr>
              <a:t>N</a:t>
            </a:r>
            <a:r>
              <a:rPr lang="ru-RU" sz="1100" b="1" dirty="0" smtClean="0">
                <a:solidFill>
                  <a:srgbClr val="000000"/>
                </a:solidFill>
                <a:latin typeface="Arial"/>
                <a:cs typeface="Arial"/>
              </a:rPr>
              <a:t>.2</a:t>
            </a:r>
            <a:endParaRPr lang="en-US" sz="1100" b="1" dirty="0">
              <a:solidFill>
                <a:srgbClr val="000000"/>
              </a:solidFill>
              <a:latin typeface="Arial"/>
              <a:cs typeface="Arial"/>
            </a:endParaRPr>
          </a:p>
        </p:txBody>
      </p:sp>
      <p:pic>
        <p:nvPicPr>
          <p:cNvPr id="41" name="Picture 40"/>
          <p:cNvPicPr>
            <a:picLocks noChangeAspect="1"/>
          </p:cNvPicPr>
          <p:nvPr/>
        </p:nvPicPr>
        <p:blipFill>
          <a:blip r:embed="rId4"/>
          <a:stretch>
            <a:fillRect/>
          </a:stretch>
        </p:blipFill>
        <p:spPr>
          <a:xfrm>
            <a:off x="7380312" y="4607550"/>
            <a:ext cx="314553" cy="576681"/>
          </a:xfrm>
          <a:prstGeom prst="rect">
            <a:avLst/>
          </a:prstGeom>
        </p:spPr>
      </p:pic>
      <p:cxnSp>
        <p:nvCxnSpPr>
          <p:cNvPr id="43" name="Straight Connector 42"/>
          <p:cNvCxnSpPr/>
          <p:nvPr/>
        </p:nvCxnSpPr>
        <p:spPr>
          <a:xfrm flipV="1">
            <a:off x="6516216" y="3023374"/>
            <a:ext cx="0" cy="1224136"/>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516216" y="3455422"/>
            <a:ext cx="288032" cy="0"/>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516216" y="4247510"/>
            <a:ext cx="288032" cy="0"/>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6876256" y="4463534"/>
            <a:ext cx="0" cy="432048"/>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76256" y="4895582"/>
            <a:ext cx="288032" cy="0"/>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115616" y="2204864"/>
            <a:ext cx="6480720" cy="0"/>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1115616" y="2204864"/>
            <a:ext cx="0" cy="288032"/>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3563888" y="2204864"/>
            <a:ext cx="0" cy="288032"/>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7596336" y="2204864"/>
            <a:ext cx="0" cy="288032"/>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4355976" y="1988840"/>
            <a:ext cx="0" cy="216024"/>
          </a:xfrm>
          <a:prstGeom prst="line">
            <a:avLst/>
          </a:prstGeom>
          <a:ln w="9525" cmpd="sng">
            <a:solidFill>
              <a:srgbClr val="376092"/>
            </a:solidFill>
          </a:ln>
          <a:effectLst/>
        </p:spPr>
        <p:style>
          <a:lnRef idx="2">
            <a:schemeClr val="accent1"/>
          </a:lnRef>
          <a:fillRef idx="0">
            <a:schemeClr val="accent1"/>
          </a:fillRef>
          <a:effectRef idx="1">
            <a:schemeClr val="accent1"/>
          </a:effectRef>
          <a:fontRef idx="minor">
            <a:schemeClr val="tx1"/>
          </a:fontRef>
        </p:style>
      </p:cxnSp>
      <p:sp>
        <p:nvSpPr>
          <p:cNvPr id="59" name="Chevron 58"/>
          <p:cNvSpPr/>
          <p:nvPr/>
        </p:nvSpPr>
        <p:spPr>
          <a:xfrm>
            <a:off x="467544" y="5877272"/>
            <a:ext cx="7776864" cy="504056"/>
          </a:xfrm>
          <a:prstGeom prst="chevron">
            <a:avLst/>
          </a:prstGeom>
          <a:solidFill>
            <a:srgbClr val="1F68B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i="1" dirty="0" smtClean="0">
                <a:solidFill>
                  <a:schemeClr val="bg1"/>
                </a:solidFill>
                <a:latin typeface="Arial"/>
                <a:cs typeface="Arial"/>
              </a:rPr>
              <a:t>Так должен проходить </a:t>
            </a:r>
            <a:r>
              <a:rPr lang="ru-RU" sz="1600" i="1" dirty="0">
                <a:solidFill>
                  <a:schemeClr val="bg1"/>
                </a:solidFill>
                <a:latin typeface="Arial"/>
                <a:cs typeface="Arial"/>
              </a:rPr>
              <a:t>процесс </a:t>
            </a:r>
            <a:endParaRPr lang="en-US" sz="1600" i="1" dirty="0">
              <a:solidFill>
                <a:schemeClr val="bg1"/>
              </a:solidFill>
              <a:latin typeface="Arial"/>
              <a:cs typeface="Arial"/>
            </a:endParaRPr>
          </a:p>
        </p:txBody>
      </p:sp>
      <p:sp>
        <p:nvSpPr>
          <p:cNvPr id="60" name="Rectangle 59"/>
          <p:cNvSpPr/>
          <p:nvPr/>
        </p:nvSpPr>
        <p:spPr>
          <a:xfrm>
            <a:off x="5292080" y="6582544"/>
            <a:ext cx="3837127" cy="230832"/>
          </a:xfrm>
          <a:prstGeom prst="rect">
            <a:avLst/>
          </a:prstGeom>
        </p:spPr>
        <p:txBody>
          <a:bodyPr wrap="none">
            <a:spAutoFit/>
          </a:bodyPr>
          <a:lstStyle/>
          <a:p>
            <a:r>
              <a:rPr lang="ru-RU" sz="900" dirty="0" smtClean="0">
                <a:solidFill>
                  <a:srgbClr val="7F7F7F"/>
                </a:solidFill>
                <a:latin typeface="Arial"/>
                <a:cs typeface="Arial"/>
              </a:rPr>
              <a:t>Репин В., Елиферов В. – «Процессный подход к управлению», 2013</a:t>
            </a:r>
            <a:endParaRPr lang="en-US" sz="900" dirty="0">
              <a:solidFill>
                <a:srgbClr val="7F7F7F"/>
              </a:solidFill>
            </a:endParaRPr>
          </a:p>
        </p:txBody>
      </p:sp>
      <p:sp>
        <p:nvSpPr>
          <p:cNvPr id="80" name="Стрелка вправо 17"/>
          <p:cNvSpPr/>
          <p:nvPr/>
        </p:nvSpPr>
        <p:spPr>
          <a:xfrm rot="16200000">
            <a:off x="647566" y="4617131"/>
            <a:ext cx="864095" cy="216026"/>
          </a:xfrm>
          <a:prstGeom prst="rightArrow">
            <a:avLst>
              <a:gd name="adj1" fmla="val 35642"/>
              <a:gd name="adj2" fmla="val 67291"/>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82" name="Rectangle 81"/>
          <p:cNvSpPr/>
          <p:nvPr/>
        </p:nvSpPr>
        <p:spPr>
          <a:xfrm>
            <a:off x="827584" y="5229200"/>
            <a:ext cx="1512168" cy="288032"/>
          </a:xfrm>
          <a:prstGeom prst="rect">
            <a:avLst/>
          </a:prstGeom>
          <a:solidFill>
            <a:schemeClr val="bg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dirty="0">
                <a:solidFill>
                  <a:srgbClr val="000000"/>
                </a:solidFill>
                <a:latin typeface="Arial"/>
                <a:cs typeface="Arial"/>
              </a:rPr>
              <a:t>Должность</a:t>
            </a:r>
            <a:r>
              <a:rPr lang="ru-RU" sz="1100" b="1" dirty="0">
                <a:solidFill>
                  <a:srgbClr val="000000"/>
                </a:solidFill>
                <a:latin typeface="Arial"/>
                <a:cs typeface="Arial"/>
              </a:rPr>
              <a:t> </a:t>
            </a:r>
            <a:r>
              <a:rPr lang="en-US" sz="1100" b="1" dirty="0">
                <a:solidFill>
                  <a:srgbClr val="000000"/>
                </a:solidFill>
                <a:latin typeface="Arial"/>
                <a:cs typeface="Arial"/>
              </a:rPr>
              <a:t>A</a:t>
            </a:r>
            <a:endParaRPr lang="en-US" sz="1100" b="1" dirty="0"/>
          </a:p>
        </p:txBody>
      </p:sp>
      <p:sp>
        <p:nvSpPr>
          <p:cNvPr id="83" name="Rectangle 82"/>
          <p:cNvSpPr/>
          <p:nvPr/>
        </p:nvSpPr>
        <p:spPr>
          <a:xfrm>
            <a:off x="3275856" y="5229200"/>
            <a:ext cx="1512168" cy="288032"/>
          </a:xfrm>
          <a:prstGeom prst="rect">
            <a:avLst/>
          </a:prstGeom>
          <a:solidFill>
            <a:schemeClr val="bg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dirty="0">
                <a:solidFill>
                  <a:srgbClr val="000000"/>
                </a:solidFill>
                <a:latin typeface="Arial"/>
                <a:cs typeface="Arial"/>
              </a:rPr>
              <a:t>Должность</a:t>
            </a:r>
            <a:r>
              <a:rPr lang="ru-RU" sz="1100" b="1" dirty="0">
                <a:solidFill>
                  <a:srgbClr val="000000"/>
                </a:solidFill>
                <a:latin typeface="Arial"/>
                <a:cs typeface="Arial"/>
              </a:rPr>
              <a:t> </a:t>
            </a:r>
            <a:r>
              <a:rPr lang="en-US" sz="1100" b="1" dirty="0">
                <a:solidFill>
                  <a:srgbClr val="000000"/>
                </a:solidFill>
                <a:latin typeface="Arial"/>
                <a:cs typeface="Arial"/>
              </a:rPr>
              <a:t>B</a:t>
            </a:r>
            <a:endParaRPr lang="en-US" sz="1100" b="1" dirty="0"/>
          </a:p>
        </p:txBody>
      </p:sp>
      <p:sp>
        <p:nvSpPr>
          <p:cNvPr id="84" name="Rectangle 83"/>
          <p:cNvSpPr/>
          <p:nvPr/>
        </p:nvSpPr>
        <p:spPr>
          <a:xfrm>
            <a:off x="6804248" y="5229200"/>
            <a:ext cx="1512168" cy="288032"/>
          </a:xfrm>
          <a:prstGeom prst="rect">
            <a:avLst/>
          </a:prstGeom>
          <a:solidFill>
            <a:schemeClr val="bg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dirty="0">
                <a:solidFill>
                  <a:srgbClr val="000000"/>
                </a:solidFill>
                <a:latin typeface="Arial"/>
                <a:cs typeface="Arial"/>
              </a:rPr>
              <a:t>Должность</a:t>
            </a:r>
            <a:r>
              <a:rPr lang="ru-RU" sz="1100" b="1" dirty="0">
                <a:solidFill>
                  <a:srgbClr val="000000"/>
                </a:solidFill>
                <a:latin typeface="Arial"/>
                <a:cs typeface="Arial"/>
              </a:rPr>
              <a:t> </a:t>
            </a:r>
            <a:r>
              <a:rPr lang="en-US" sz="1100" b="1" dirty="0">
                <a:solidFill>
                  <a:srgbClr val="000000"/>
                </a:solidFill>
                <a:latin typeface="Arial"/>
                <a:cs typeface="Arial"/>
              </a:rPr>
              <a:t>N</a:t>
            </a:r>
            <a:endParaRPr lang="en-US" sz="1100" b="1" dirty="0"/>
          </a:p>
        </p:txBody>
      </p:sp>
      <p:sp>
        <p:nvSpPr>
          <p:cNvPr id="85" name="Стрелка вправо 17"/>
          <p:cNvSpPr/>
          <p:nvPr/>
        </p:nvSpPr>
        <p:spPr>
          <a:xfrm>
            <a:off x="315035" y="5301208"/>
            <a:ext cx="656565" cy="216024"/>
          </a:xfrm>
          <a:prstGeom prst="rightArrow">
            <a:avLst>
              <a:gd name="adj1" fmla="val 35642"/>
              <a:gd name="adj2" fmla="val 67291"/>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88" name="Стрелка вправо 17"/>
          <p:cNvSpPr/>
          <p:nvPr/>
        </p:nvSpPr>
        <p:spPr>
          <a:xfrm rot="16200000">
            <a:off x="539551" y="3284983"/>
            <a:ext cx="1080120" cy="216026"/>
          </a:xfrm>
          <a:prstGeom prst="rightArrow">
            <a:avLst>
              <a:gd name="adj1" fmla="val 35642"/>
              <a:gd name="adj2" fmla="val 67291"/>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89" name="Стрелка вправо 17"/>
          <p:cNvSpPr/>
          <p:nvPr/>
        </p:nvSpPr>
        <p:spPr>
          <a:xfrm rot="5400000">
            <a:off x="1547665" y="3428999"/>
            <a:ext cx="1080120" cy="216026"/>
          </a:xfrm>
          <a:prstGeom prst="rightArrow">
            <a:avLst>
              <a:gd name="adj1" fmla="val 35642"/>
              <a:gd name="adj2" fmla="val 67291"/>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90" name="Стрелка вправо 17"/>
          <p:cNvSpPr/>
          <p:nvPr/>
        </p:nvSpPr>
        <p:spPr>
          <a:xfrm rot="5400000">
            <a:off x="1727683" y="4833155"/>
            <a:ext cx="864095" cy="216026"/>
          </a:xfrm>
          <a:prstGeom prst="rightArrow">
            <a:avLst>
              <a:gd name="adj1" fmla="val 35642"/>
              <a:gd name="adj2" fmla="val 67291"/>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91" name="Стрелка вправо 17"/>
          <p:cNvSpPr/>
          <p:nvPr/>
        </p:nvSpPr>
        <p:spPr>
          <a:xfrm rot="16200000">
            <a:off x="3095835" y="4617131"/>
            <a:ext cx="864095" cy="216026"/>
          </a:xfrm>
          <a:prstGeom prst="rightArrow">
            <a:avLst>
              <a:gd name="adj1" fmla="val 35642"/>
              <a:gd name="adj2" fmla="val 67291"/>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92" name="Стрелка вправо 17"/>
          <p:cNvSpPr/>
          <p:nvPr/>
        </p:nvSpPr>
        <p:spPr>
          <a:xfrm rot="10800000">
            <a:off x="2187242" y="3428999"/>
            <a:ext cx="1016605" cy="216023"/>
          </a:xfrm>
          <a:prstGeom prst="rightArrow">
            <a:avLst>
              <a:gd name="adj1" fmla="val 35642"/>
              <a:gd name="adj2" fmla="val 67291"/>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93" name="Стрелка вправо 17"/>
          <p:cNvSpPr/>
          <p:nvPr/>
        </p:nvSpPr>
        <p:spPr>
          <a:xfrm>
            <a:off x="2411760" y="2636912"/>
            <a:ext cx="656565" cy="216024"/>
          </a:xfrm>
          <a:prstGeom prst="rightArrow">
            <a:avLst>
              <a:gd name="adj1" fmla="val 35642"/>
              <a:gd name="adj2" fmla="val 67291"/>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94" name="Стрелка вправо 17"/>
          <p:cNvSpPr/>
          <p:nvPr/>
        </p:nvSpPr>
        <p:spPr>
          <a:xfrm rot="924557">
            <a:off x="4739330" y="3017504"/>
            <a:ext cx="2353403" cy="227020"/>
          </a:xfrm>
          <a:prstGeom prst="rightArrow">
            <a:avLst>
              <a:gd name="adj1" fmla="val 35642"/>
              <a:gd name="adj2" fmla="val 67291"/>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81" name="Стрелка вправо 17"/>
          <p:cNvSpPr/>
          <p:nvPr/>
        </p:nvSpPr>
        <p:spPr>
          <a:xfrm>
            <a:off x="2483769" y="5301208"/>
            <a:ext cx="936104" cy="216024"/>
          </a:xfrm>
          <a:prstGeom prst="rightArrow">
            <a:avLst>
              <a:gd name="adj1" fmla="val 35642"/>
              <a:gd name="adj2" fmla="val 67291"/>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97" name="Стрелка вправо 17"/>
          <p:cNvSpPr/>
          <p:nvPr/>
        </p:nvSpPr>
        <p:spPr>
          <a:xfrm rot="5400000">
            <a:off x="6948264" y="3789040"/>
            <a:ext cx="360040" cy="216024"/>
          </a:xfrm>
          <a:prstGeom prst="rightArrow">
            <a:avLst>
              <a:gd name="adj1" fmla="val 35642"/>
              <a:gd name="adj2" fmla="val 67291"/>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98" name="Стрелка вправо 17"/>
          <p:cNvSpPr/>
          <p:nvPr/>
        </p:nvSpPr>
        <p:spPr>
          <a:xfrm rot="10800000">
            <a:off x="4644006" y="4005062"/>
            <a:ext cx="2160241" cy="216025"/>
          </a:xfrm>
          <a:prstGeom prst="rightArrow">
            <a:avLst>
              <a:gd name="adj1" fmla="val 35642"/>
              <a:gd name="adj2" fmla="val 67291"/>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99" name="Стрелка вправо 17"/>
          <p:cNvSpPr/>
          <p:nvPr/>
        </p:nvSpPr>
        <p:spPr>
          <a:xfrm>
            <a:off x="4932041" y="5301208"/>
            <a:ext cx="2016224" cy="216024"/>
          </a:xfrm>
          <a:prstGeom prst="rightArrow">
            <a:avLst>
              <a:gd name="adj1" fmla="val 35642"/>
              <a:gd name="adj2" fmla="val 67291"/>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00" name="Стрелка вправо 17"/>
          <p:cNvSpPr/>
          <p:nvPr/>
        </p:nvSpPr>
        <p:spPr>
          <a:xfrm>
            <a:off x="8388424" y="5301208"/>
            <a:ext cx="656565" cy="216024"/>
          </a:xfrm>
          <a:prstGeom prst="rightArrow">
            <a:avLst>
              <a:gd name="adj1" fmla="val 35642"/>
              <a:gd name="adj2" fmla="val 67291"/>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01" name="Rectangle 100"/>
          <p:cNvSpPr/>
          <p:nvPr/>
        </p:nvSpPr>
        <p:spPr>
          <a:xfrm>
            <a:off x="5108001" y="4365104"/>
            <a:ext cx="1335522" cy="830997"/>
          </a:xfrm>
          <a:prstGeom prst="rect">
            <a:avLst/>
          </a:prstGeom>
        </p:spPr>
        <p:txBody>
          <a:bodyPr wrap="none">
            <a:spAutoFit/>
          </a:bodyPr>
          <a:lstStyle/>
          <a:p>
            <a:pPr algn="ctr"/>
            <a:r>
              <a:rPr lang="ru-RU" sz="1600" dirty="0" smtClean="0">
                <a:solidFill>
                  <a:srgbClr val="FF6600"/>
                </a:solidFill>
                <a:latin typeface="Arial"/>
                <a:cs typeface="Arial"/>
              </a:rPr>
              <a:t>Так процесс </a:t>
            </a:r>
          </a:p>
          <a:p>
            <a:pPr algn="ctr"/>
            <a:r>
              <a:rPr lang="ru-RU" sz="1600" dirty="0" smtClean="0">
                <a:solidFill>
                  <a:srgbClr val="FF6600"/>
                </a:solidFill>
                <a:latin typeface="Arial"/>
                <a:cs typeface="Arial"/>
              </a:rPr>
              <a:t>проходит</a:t>
            </a:r>
          </a:p>
          <a:p>
            <a:pPr algn="ctr"/>
            <a:r>
              <a:rPr lang="en-US" sz="1600" dirty="0" smtClean="0">
                <a:solidFill>
                  <a:srgbClr val="FF6600"/>
                </a:solidFill>
                <a:latin typeface="Arial"/>
                <a:cs typeface="Arial"/>
              </a:rPr>
              <a:t>фактически</a:t>
            </a:r>
            <a:endParaRPr lang="en-US" sz="1600" dirty="0">
              <a:solidFill>
                <a:srgbClr val="FF6600"/>
              </a:solidFill>
            </a:endParaRPr>
          </a:p>
        </p:txBody>
      </p:sp>
    </p:spTree>
    <p:extLst>
      <p:ext uri="{BB962C8B-B14F-4D97-AF65-F5344CB8AC3E}">
        <p14:creationId xmlns:p14="http://schemas.microsoft.com/office/powerpoint/2010/main" val="1328438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dissolve">
                                      <p:cBhvr>
                                        <p:cTn id="7" dur="500"/>
                                        <p:tgtEl>
                                          <p:spTgt spid="8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dissolve">
                                      <p:cBhvr>
                                        <p:cTn id="10" dur="500"/>
                                        <p:tgtEl>
                                          <p:spTgt spid="8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dissolve">
                                      <p:cBhvr>
                                        <p:cTn id="13" dur="500"/>
                                        <p:tgtEl>
                                          <p:spTgt spid="8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dissolve">
                                      <p:cBhvr>
                                        <p:cTn id="16" dur="500"/>
                                        <p:tgtEl>
                                          <p:spTgt spid="8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dissolve">
                                      <p:cBhvr>
                                        <p:cTn id="19" dur="500"/>
                                        <p:tgtEl>
                                          <p:spTgt spid="8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dissolve">
                                      <p:cBhvr>
                                        <p:cTn id="22" dur="500"/>
                                        <p:tgtEl>
                                          <p:spTgt spid="9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dissolve">
                                      <p:cBhvr>
                                        <p:cTn id="25" dur="500"/>
                                        <p:tgtEl>
                                          <p:spTgt spid="9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dissolve">
                                      <p:cBhvr>
                                        <p:cTn id="28" dur="500"/>
                                        <p:tgtEl>
                                          <p:spTgt spid="9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dissolve">
                                      <p:cBhvr>
                                        <p:cTn id="31" dur="500"/>
                                        <p:tgtEl>
                                          <p:spTgt spid="9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dissolve">
                                      <p:cBhvr>
                                        <p:cTn id="34" dur="500"/>
                                        <p:tgtEl>
                                          <p:spTgt spid="9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dissolve">
                                      <p:cBhvr>
                                        <p:cTn id="37" dur="500"/>
                                        <p:tgtEl>
                                          <p:spTgt spid="9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dissolve">
                                      <p:cBhvr>
                                        <p:cTn id="40" dur="500"/>
                                        <p:tgtEl>
                                          <p:spTgt spid="9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99"/>
                                        </p:tgtEl>
                                        <p:attrNameLst>
                                          <p:attrName>style.visibility</p:attrName>
                                        </p:attrNameLst>
                                      </p:cBhvr>
                                      <p:to>
                                        <p:strVal val="visible"/>
                                      </p:to>
                                    </p:set>
                                    <p:animEffect transition="in" filter="dissolve">
                                      <p:cBhvr>
                                        <p:cTn id="43" dur="500"/>
                                        <p:tgtEl>
                                          <p:spTgt spid="99"/>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dissolve">
                                      <p:cBhvr>
                                        <p:cTn id="46" dur="500"/>
                                        <p:tgtEl>
                                          <p:spTgt spid="100"/>
                                        </p:tgtEl>
                                      </p:cBhvr>
                                    </p:animEffect>
                                  </p:childTnLst>
                                </p:cTn>
                              </p:par>
                            </p:childTnLst>
                          </p:cTn>
                        </p:par>
                        <p:par>
                          <p:cTn id="47" fill="hold">
                            <p:stCondLst>
                              <p:cond delay="500"/>
                            </p:stCondLst>
                            <p:childTnLst>
                              <p:par>
                                <p:cTn id="48" presetID="23" presetClass="entr" presetSubtype="16"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p:cTn id="50" dur="500" fill="hold"/>
                                        <p:tgtEl>
                                          <p:spTgt spid="101"/>
                                        </p:tgtEl>
                                        <p:attrNameLst>
                                          <p:attrName>ppt_w</p:attrName>
                                        </p:attrNameLst>
                                      </p:cBhvr>
                                      <p:tavLst>
                                        <p:tav tm="0">
                                          <p:val>
                                            <p:fltVal val="0"/>
                                          </p:val>
                                        </p:tav>
                                        <p:tav tm="100000">
                                          <p:val>
                                            <p:strVal val="#ppt_w"/>
                                          </p:val>
                                        </p:tav>
                                      </p:tavLst>
                                    </p:anim>
                                    <p:anim calcmode="lin" valueType="num">
                                      <p:cBhvr>
                                        <p:cTn id="51" dur="500" fill="hold"/>
                                        <p:tgtEl>
                                          <p:spTgt spid="1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5" grpId="0" animBg="1"/>
      <p:bldP spid="88" grpId="0" animBg="1"/>
      <p:bldP spid="89" grpId="0" animBg="1"/>
      <p:bldP spid="90" grpId="0" animBg="1"/>
      <p:bldP spid="91" grpId="0" animBg="1"/>
      <p:bldP spid="92" grpId="0" animBg="1"/>
      <p:bldP spid="93" grpId="0" animBg="1"/>
      <p:bldP spid="94" grpId="0" animBg="1"/>
      <p:bldP spid="81" grpId="0" animBg="1"/>
      <p:bldP spid="97" grpId="0" animBg="1"/>
      <p:bldP spid="98" grpId="0" animBg="1"/>
      <p:bldP spid="99" grpId="0" animBg="1"/>
      <p:bldP spid="100" grpId="0" animBg="1"/>
      <p:bldP spid="101" grpId="0"/>
    </p:bldLst>
  </p:timing>
</p:sld>
</file>

<file path=ppt/theme/theme1.xml><?xml version="1.0" encoding="utf-8"?>
<a:theme xmlns:a="http://schemas.openxmlformats.org/drawingml/2006/main" name="ookv4xpx38073">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Презентация1" id="{FA69AB36-F199-4ED2-AF6A-ED32E291CF5E}" vid="{EDE085A7-08A3-4520-9C0A-DDCA55ED4F19}"/>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ookv4xpx38073.potx</Template>
  <TotalTime>47372</TotalTime>
  <Words>4189</Words>
  <Application>Microsoft Macintosh PowerPoint</Application>
  <PresentationFormat>On-screen Show (4:3)</PresentationFormat>
  <Paragraphs>489</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ookv4xpx38073</vt:lpstr>
      <vt:lpstr>Аналитика и разработка баланс для бизнеса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доклада</dc:title>
  <dc:creator>Владислав Орликов</dc:creator>
  <cp:lastModifiedBy>Dimchenir</cp:lastModifiedBy>
  <cp:revision>788</cp:revision>
  <dcterms:created xsi:type="dcterms:W3CDTF">2018-05-10T18:46:56Z</dcterms:created>
  <dcterms:modified xsi:type="dcterms:W3CDTF">2018-11-29T16:27:20Z</dcterms:modified>
</cp:coreProperties>
</file>