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Я заметил, во время </a:t>
            </a:r>
            <a:r>
              <a:rPr lang="ru">
                <a:solidFill>
                  <a:schemeClr val="dk1"/>
                </a:solidFill>
              </a:rPr>
              <a:t>презентации </a:t>
            </a:r>
            <a:r>
              <a:rPr lang="ru"/>
              <a:t>слушатели руки поднимают.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Кто еще ни разу за сегодня не поднимал руки?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А почему? Лень? Или просто вопросы странные задают? А ну всё ясно. (кстати, вы только что подняли руку первый раз! 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Я позже вернусь к этой идее.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Здесь я привел несколько скриншотов нашей группы. Если приглядеться, то можно рассмотреть, что это не “мертвые посты”: под ними есть дерево комментариев, набор лайков.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Справа для примера - страница всех изображений данной группы. Большая часть из них - это прототипы экранных форм, и очень удобно, что в конечном итоге они собраны все в одном месте. В этот фотоальбом позже приходили переводчики и копирайтеры, саппорты и сейлз, маркетинг и QA-команда.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Т.е. данный инструмент реально работает и пользователи почти всегда онлайн.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Первое, чем обеспечивается вовлечение пользователя - оповещения ленты событий.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И конечно, здесь эксплуатируется простое человеческое любопытство.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Особенно забавляет, когда отмечаешь пользователя, а его начинают спрашивать коллеги в виде “Ой, Петька, смотри, тебя там отметили. Давай выкладывай, что это вы тут делали с Василь Иванычем”.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ru"/>
              <a:t>Конечно, можно регулировать, что видеть первым: ставить более высокий приоритет группы или своего босса. 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Но самое ценное для нас с вами - это доступный способ “съесть большого слона по кусочкам”. А именно, вы можете проблемные места своего проекта обсуждать не разом за 3 часа составом в 20 человек, а разбить их на более мелкие иллюстрированные публикации, каждая из которых отдельно комментируется, собирает лайки и репосты, и (бинго!) на каждый из них можно сделать ссылку из своей спецификации. А чуть позже, состряпать из них руководство по эксплуатации - как уж нафантазируете!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Другая мощная и крутая фича групп - это база знаний.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Причем, накапливаются они в виде простых для понимания картинок, видео, опросов, документов с разметкой. Крайне полезны комментарии и статистика просмотров.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Подавая знания этим способом вы убиваете 2 зайцев: вовлекаете текущих пользователей, плюс оставляете дверь открытой тем, кто заходит в ФБ раз в пару дней или, например, был в отпуске или на больничном. К тому, же всё это легко доступно в приложении на мобильнике или планшете</a:t>
            </a:r>
            <a:r>
              <a:rPr lang="ru"/>
              <a:t> (вдруг им нечем занять себя перед отходом ко сну)</a:t>
            </a:r>
            <a:r>
              <a:rPr lang="ru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Не забывайте и про новичков - каждому из них приходится проходить “огонь и воду” стандартов и документации, чтобы погрузиться в контекст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В этом случае </a:t>
            </a:r>
            <a:r>
              <a:rPr lang="ru"/>
              <a:t>формат</a:t>
            </a:r>
            <a:r>
              <a:rPr lang="ru"/>
              <a:t> постов ФБ намного легковеснее и лучше “переваривается”, особенно приправленными лайками, гифками и комментами коллег.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Второй формат взаимодействия с пользователями - это чат.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По сути - это всеми любимые совещания, только без отрыва от рабочего места.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Для вас, как бизнес-аналитика, тут должны действовать жесткие правила проведения совещаний: подбор участников, подготовка повестки, предварительное (личное) ознакомление с материалами, управление ходом разговора, достижение решение поставленной проблемы.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Важное наблюдение - с разработчиками гораздо проще договариваться в чатах. Люди они по природе преимущественно интравертированные, поэтому обмен мыслями без личного контакта - идеальная для них среда обитания.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Еще один бонус - это </a:t>
            </a:r>
            <a:r>
              <a:rPr lang="ru">
                <a:solidFill>
                  <a:schemeClr val="dk1"/>
                </a:solidFill>
              </a:rPr>
              <a:t>поиск, категоризация и трассировка требований (которые, к тому же, уже вербализированы - и остаётся только скопипастить себе в спецификацию).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Постепенно я подвожу вас к тому вкусному и приятному, что можно “положить в карман”.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Вот спорим, что сейчас вас отвлекает этот милый мохнатый товарищ? Поэтому уберу я его.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В принципе, и в рабочей соц.сети есть такая же проблема, как в публичной - это офтоп. Особенно, чат любят превращать в холивары, а группы - в пастбища троллей. Методы борьбы с этим аналогичну офлайну - дисцплина и личные разъяснения. В нашем случае, инициатором использования самого инструмента выступали основатели, поэтому само понятие болтовни не по теме или обсуждение “грязного белья” были недопустимыми. Поэтому и сейчас сохраняется культура интеллигентного и открытого общения на рабочие темы.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Второй по важности момент - это способ выражения наших мыслей. Дело в том, что </a:t>
            </a:r>
            <a:r>
              <a:rPr lang="ru"/>
              <a:t>постановка вопроса в онлайне во многом определяет ответ, который вы получите. Будете ли вы использовать здесь наглядные иллюстрации, подробные схемы или пресловутых “котиков” - зависит от вашей фантазии. Или доказанный прием </a:t>
            </a:r>
            <a:r>
              <a:rPr lang="ru">
                <a:solidFill>
                  <a:schemeClr val="dk1"/>
                </a:solidFill>
              </a:rPr>
              <a:t>для “сложных“ стейкхолдеров  - это посты-провокации, в которых намеренно допущена ошибка. Но именно она разогревает и заинтересовывает его, и вы можете брать его “горяченьким”, подключая к решению действительно важных моментов. </a:t>
            </a:r>
            <a:br>
              <a:rPr lang="ru"/>
            </a:br>
          </a:p>
          <a:p>
            <a:pPr lvl="0">
              <a:spcBef>
                <a:spcPts val="0"/>
              </a:spcBef>
              <a:buNone/>
            </a:pPr>
            <a:r>
              <a:rPr lang="ru"/>
              <a:t>Будьте готовы стать адептом секты по поиску, протоколам и модерации. Обычные пользователи не любят или не умеют искать. Они не ведут статистики. Они не делают записей “про запас”. Только вам под силу совладать с обилием информации и в нужный момент вспомнить, с кем и когда вы обсуждали (обычно скользкий) момент, найти его и скинуть ссылку (а лучше скриншот) чата своему собеседнику.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А еще лучше, приучиться делать заранее ссылки и скриншоты в особо тонких и критичных местах.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Здесь мне, например, очень помогает офлайновая привычка составлять протокол совещания. Просто переименовал его в “протокол чата” и все довольны. </a:t>
            </a:r>
          </a:p>
          <a:p>
            <a:pPr lvl="0">
              <a:spcBef>
                <a:spcPts val="0"/>
              </a:spcBef>
              <a:buNone/>
            </a:pPr>
            <a:br>
              <a:rPr lang="ru"/>
            </a:br>
            <a:r>
              <a:rPr lang="ru"/>
              <a:t>Еще с одной проблемой мне постоянно приходится бороться - у Фейсбука неравномерная лента новостей, которая поднимает в том посты с последними комментариями и часто ваш пост оказывается где-то внизу сразу же после публикации. Здесь я обычно борюсь подключением важных участников через личные сообщения.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Итак, получилось немало затруднений, но они не такие уж тяжелые. К тому же, получаемые плюсы намного их перевешивают.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Да, сейчас будет неприкрытая агитация за социализм, а точнее за соцсети на работе.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Во-первых,.я не знаю ни одного подобного способа, когда в можно держать 200 сотрудников “в контакте” друг с другом и активно их вовлекать в создание релевантного контента.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Во-вторых, соцсети - это сложившийся общения современного общества. Мы привыкли к удобству мессенджеров и соцсетей.. Мы все “купаемся” в видео, фото и гиф-анимациях. Для нас получение информации неразрывно связано с ощущениями и эмоциями. </a:t>
            </a:r>
            <a:r>
              <a:rPr lang="ru">
                <a:solidFill>
                  <a:schemeClr val="dk1"/>
                </a:solidFill>
              </a:rPr>
              <a:t>В рабочем фейсбуке происходит лишь проекция этих процессов в рабочую плоскость.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ru"/>
              <a:t>В-третьих, как следствие 2 предыдущих, вы получаете исполнение давней мечты - самопополняемая база знаний, которая, конечно, нуждается в модерации, категоризации и поддержке. Но вспомните, на какие фантастические вещи способны crowd-sourcing, crowd-funding и другие воплощения social economy. Здесь вы тоже (я уверен) не будете одиноки и найдете себе “боевых товарищей” - руководителей проектов, технических писателей, маркетологов и сейлз-менеджеров. А вот саппорт вообще будет ходить за вами по пятам (проверено!) Кстати, не забывайте про такую классную фичу, как “подписчики” - ведь не просто же так на вас люди подписались. Они вас читают и смогут помочь в офлайне.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Ну и последнее - не забывайте про </a:t>
            </a:r>
            <a:r>
              <a:rPr lang="ru">
                <a:solidFill>
                  <a:schemeClr val="dk1"/>
                </a:solidFill>
              </a:rPr>
              <a:t>“теплый ламповый” офлайн.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Соц.сеть не отменяет личного контакта, это лишь способ связи. Ваши виртуальные собеседники гораздо активнее будут реагировать на вас в онлайне, если в реальной жизни вы посидели за кружкой пива или спустились на лодке по горной речке.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Да, и еще одно - не скупитесь на лайки. Людям очень нравится, когда их любят. И когда любят их посты. Всем рекомендую любить мои посты.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А вы рекомендуете?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30+10 минут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Искажение реальности - перефразировать (т.к. настораживает смысл - “фокусировка”, привлечение внимания,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Восстановить знания - сложные (вики, БЗ, ссылки, чаты, сложный поиск)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Добавить из живых примеров - скрин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Как упрощает работу для БА - полезный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Некоторые не могут обойтись без формальной документации.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Будет ПК - там решат, на этот год или нет.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3-4 прогона минимум.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Доклад у меня короткий, поэтому и план совсем простой.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Сначала пройдемся по некоторым трудностям, которые каждый из вас испытал не раз на своей шкуре.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Потом я расскажу про то, как мне удалось справляться с ними с использованием социальной сети.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Ну и в качестве понятного и осязаемого бонуса я положу вам в карман чек-лист, который поможет вам в работе.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Путь к своей социальной сети был непростым.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Изначально использовался Джаббер-сервер, на котором создавались каналы спонтанно, никем не модерировались. Для звонков между офисами использовался Скайп.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Позже, больше с целью управления коммуникациями с клиентами, был введен MetaQuotes TeamWox. Потом были пробы разных тулзов вроде open-source Redmine, stand-alone версия интранет-портала Битрикс24 от российского 1С, мессенджера Slack.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В итоге, эволюционный путь привел к Фейсбуку, который мы используем с июня 2016 года.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Что же у нас за компания?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Представьте, что деятельность вашей компании - это источник света.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Где в нём бизнес-аналитик? По-хорошему, везде.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Он как линза, должен фокусироваться, кадрировать, подстраивать угол зрения и мастаб. Ему нужно постоянно </a:t>
            </a:r>
            <a:r>
              <a:rPr lang="ru"/>
              <a:t>“вариться” в процессах организации, быть в курсе важных событий, окружая себя фидбеком пользователей, болью и страданиями техподдержки, стратегическими решениями топ-менеджмента и прочим.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Если световой поток окружения насыщенный, то в момент постановки задачи он сможет умело сфокусироваться на нужных областях для доработки.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Ведь тогда вряд получится, что исходные предположения и допущения окажутся ложными, а важных стейкхолдеров “нечаянно” забудут. Картинка четкая.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Остается только рассчитывать что объектив нашей фотокамеры качественный и не вносить искажений и помех.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Однако, если продолжать аналогию с профессиональными фотографами, </a:t>
            </a:r>
            <a:r>
              <a:rPr lang="ru">
                <a:solidFill>
                  <a:schemeClr val="dk1"/>
                </a:solidFill>
              </a:rPr>
              <a:t>нередко </a:t>
            </a:r>
            <a:r>
              <a:rPr lang="ru"/>
              <a:t>результирующее изображение достигается не прямым его отображением, а созданием особых условий.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Вот, например, изумительный кадр от профессионального фотографа, который производит сильное впечатление на зрителя и достоен обложки глянцевого журнала.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Но многие из нас в курсе про “разоблачения” подобных шедевров.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Подумайте, а не занимаетесь ли вы подобными вещами на работе?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Нам приходится бороться со грубостью реального мира и сложностью описываемых объектов. Мы со скрипом “утрамбовываем” требования, допущения и ограничения в жесткие рамки моделей UML, шаблоны спецификаций, процессные диаграммы и прочие формальные артефакты..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Пособия по бизнес-анализу так и пестрят техниками, методиками и подходами, которые я бы только в контексте этого слайда назвал “Сборником фокусов с разоблачениями”.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А всё почему?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Нас заставляют делать </a:t>
            </a:r>
            <a:r>
              <a:rPr lang="ru"/>
              <a:t>неестественные</a:t>
            </a:r>
            <a:r>
              <a:rPr lang="ru"/>
              <a:t> вещи: например, отрывать людей от основной работы, чтобы проходить с ними интервью, выдумывать хитрые опросники с кросс-контролем, и, (о ужас, что бы это ни значило!) фасилитировать.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Если приглядеться, то каждая из таких техник - прием для подстройки своего объектива, фокусировка на реальном объекте в одной из его проекций, способ разглядеть гистограмму изображения в одной из цветовых координат.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Вот примеры трудностей фокусировки в работе бизнес-аналитика.</a:t>
            </a:r>
            <a:r>
              <a:rPr lang="ru"/>
              <a:t> </a:t>
            </a:r>
            <a:r>
              <a:rPr lang="ru"/>
              <a:t>Конечно, это неполный список, но что у всех этих объектов общее? Они вызывают расфокуисированность на объекте изучения.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Вот пример из обычной же жизни: никто не догадается учить человека пользоваться кофе-автоматом с помощью инструкции по эксплуатации или рассказывать путь до туалета списком шагов с основным и альтернативным сценарием. Нам проще понаблюдать и повторить за человеком, проще “побыть в его шкуре”, увидеть мир в фокусировке его глазами.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К чему я веду?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К тому, что мне удалось раскопать и проверить на себе эффективный способ подобной подстройки..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Это мне позволила сделать обычная социальная сеть.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Дело в том, что </a:t>
            </a:r>
            <a:r>
              <a:rPr lang="ru">
                <a:solidFill>
                  <a:schemeClr val="dk1"/>
                </a:solidFill>
              </a:rPr>
              <a:t>в нашей компании </a:t>
            </a:r>
            <a:r>
              <a:rPr lang="ru"/>
              <a:t>основной инструмент внутреннего взаимодействия- это Фейсбук. Конечно, не стандартный публичный, а изолированное корпоративное приложение.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Оно называется Workplace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Я пришел в компанию,</a:t>
            </a:r>
            <a:r>
              <a:rPr lang="ru"/>
              <a:t> когда инструмент уже выбрали</a:t>
            </a:r>
            <a:r>
              <a:rPr lang="ru"/>
              <a:t>, поэтому не смогу вас посвятить в критерии оценки, сравнительные харектиристики.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Главное, что сейчас спустя полгода данный инструмент доказал свою эффективность.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Давайте расскажу про наш конекст.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Exness - это финтех-компания из сибирского Томска, которую основали 9 лет назад трое друзей-программистов. 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Офисы находятся в 5 странах, саппорт говорит на 15 языках, веб-сайт - на 18.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ru"/>
              <a:t>За прошлый год количество сотрудников удвоилось и сейчас составляет 250 человек.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Треть штата - это ИТ-департамент.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Всем сотрудникам не просто разрешено, а они обязаны использовать Фейсбук на работе. Это наш Интранет. Это наша среда общения.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Email-ы используются крайне редко, бумажные документы - только для отдела кадров.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Все коммуникации проходят в группах и чатах. 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Мы постим туда как профессиональные сообщения по проектам и практикам, так и околопрофессиональные - вроде ссылок на Хабру или обновления фреймворков. Естественно, не обходится без групп “оффтоп” и “шутки” (как бы вам ни казалось это неуместным, но они являются хорошим мотиватором для постоянного использования соцсети).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И, о чудо! До людей стало возможно достучаться. Будь ты на десктопе, лэптопе или в смартфоне - ты всегда достижим для своих коллег. Никто уже не звонит по обычному телефону.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Получился стандарт де-факто: рабочий чат и рабочая социальная сеть.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Это и есть такая дифицитная фокусировка, про которую я чуть раньше рассказывал. Наша реальность преобразилась так, что бизнес-аналитику остается только вступить в этот “световой поток” и правильно регулировать его течения.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Когда я это осознал, у меня просто снесло крышу: будто весь мир лежит у моих ног. </a:t>
            </a:r>
          </a:p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Но давайте больше к фактам.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Первый мощный инструмент - рабочая группа или старый добрый блог.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Я сам до этого никогда не вёл блогов. Но здесь у меня “попёрло”.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А всё потому, что целевая аудитория предельно </a:t>
            </a:r>
            <a:r>
              <a:rPr lang="ru"/>
              <a:t>сконцентрирована</a:t>
            </a:r>
            <a:r>
              <a:rPr lang="ru"/>
              <a:t>, всегда есть её активное вовлечение, в некоторых случаях моих сообщений даже ждут.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Конечно, всё зависит от “соуса”, под которым преподносить информацию. Чуть дальше я поделюсь своими любимыми рецептами.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А сейчас хочу показать, как оно выглядит.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24.png"/><Relationship Id="rId5" Type="http://schemas.openxmlformats.org/officeDocument/2006/relationships/image" Target="../media/image03.png"/><Relationship Id="rId6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Relationship Id="rId4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Социальная сеть</a:t>
            </a:r>
            <a:r>
              <a:rPr lang="ru"/>
              <a:t> для бизнес-анализа 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внутри компании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311700" y="4237475"/>
            <a:ext cx="6117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ru"/>
              <a:t>Игорь Макаров, business system analyst, Exness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_1.png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60322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_2.png"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0620" y="152400"/>
            <a:ext cx="138870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_3.png"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4327" y="152400"/>
            <a:ext cx="145644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_4.png" id="125" name="Shape 1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5776" y="152400"/>
            <a:ext cx="147096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Оповещения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лента событий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упоминание пользователя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приоритет ↔ игнор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порционная информация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550" y="1844725"/>
            <a:ext cx="4095750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Накопление знаний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9412" r="0" t="6138"/>
          <a:stretch/>
        </p:blipFill>
        <p:spPr>
          <a:xfrm>
            <a:off x="4478625" y="1946200"/>
            <a:ext cx="4505299" cy="31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ru">
                <a:solidFill>
                  <a:srgbClr val="000000"/>
                </a:solidFill>
              </a:rPr>
              <a:t>обучение новых участников проекта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ru">
                <a:solidFill>
                  <a:srgbClr val="000000"/>
                </a:solidFill>
              </a:rPr>
              <a:t>база знаний и склад файлов</a:t>
            </a:r>
          </a:p>
          <a:p>
            <a:pPr indent="-228600" lvl="0" marL="457200">
              <a:spcBef>
                <a:spcPts val="0"/>
              </a:spcBef>
              <a:buClr>
                <a:srgbClr val="000000"/>
              </a:buClr>
            </a:pPr>
            <a:r>
              <a:rPr lang="ru">
                <a:solidFill>
                  <a:srgbClr val="000000"/>
                </a:solidFill>
              </a:rPr>
              <a:t>история сообщений после отпуска или болезни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Чаты = совещания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ru"/>
              <a:t>подготовка определяет успех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только нужные люди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фасилитация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Бонусы: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ru"/>
              <a:t>поиск, категоризация, трассировка</a:t>
            </a:r>
          </a:p>
          <a:p>
            <a:pPr indent="-228600" lvl="1" marL="914400" rtl="0">
              <a:spcBef>
                <a:spcPts val="0"/>
              </a:spcBef>
            </a:pPr>
            <a:r>
              <a:rPr lang="ru"/>
              <a:t>напоминания</a:t>
            </a:r>
          </a:p>
          <a:p>
            <a:pPr indent="-228600" lvl="1" marL="914400" rtl="0">
              <a:spcBef>
                <a:spcPts val="0"/>
              </a:spcBef>
            </a:pPr>
            <a:r>
              <a:rPr lang="ru"/>
              <a:t>сниппеты</a:t>
            </a:r>
          </a:p>
          <a:p>
            <a:pPr indent="-228600" lvl="1" marL="914400" rtl="0">
              <a:spcBef>
                <a:spcPts val="0"/>
              </a:spcBef>
            </a:pPr>
            <a:r>
              <a:rPr lang="ru"/>
              <a:t>интраверты не терпят совещаний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16935" l="33851" r="48213" t="26519"/>
          <a:stretch/>
        </p:blipFill>
        <p:spPr>
          <a:xfrm>
            <a:off x="6590499" y="892175"/>
            <a:ext cx="2132401" cy="377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Известные проблемы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фактор “котиков”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постановка вопроса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провокация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не всегда онлайн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не любят/не умеют искать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meeting minutes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приоритет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3676" y="697200"/>
            <a:ext cx="3058625" cy="38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1000" y="1928025"/>
            <a:ext cx="3961299" cy="264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Соц.реализм для аналитика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вовлечение пользователей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infotainment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crowd-knowledge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в контакте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300" y="2013722"/>
            <a:ext cx="3791000" cy="25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ctrTitle"/>
          </p:nvPr>
        </p:nvSpPr>
        <p:spPr>
          <a:xfrm>
            <a:off x="743900" y="744575"/>
            <a:ext cx="8088300" cy="108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Like?</a:t>
            </a:r>
          </a:p>
        </p:txBody>
      </p:sp>
      <p:sp>
        <p:nvSpPr>
          <p:cNvPr id="167" name="Shape 16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/>
              <a:t>внутри компании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311700" y="4237475"/>
            <a:ext cx="6117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ru"/>
              <a:t>Игорь Макаров, business system analyst, Exness</a:t>
            </a:r>
          </a:p>
        </p:txBody>
      </p:sp>
      <p:sp>
        <p:nvSpPr>
          <p:cNvPr id="169" name="Shape 169"/>
          <p:cNvSpPr txBox="1"/>
          <p:nvPr>
            <p:ph type="ctrTitle"/>
          </p:nvPr>
        </p:nvSpPr>
        <p:spPr>
          <a:xfrm>
            <a:off x="464100" y="2019150"/>
            <a:ext cx="8520600" cy="93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600"/>
              <a:t>Социальная сеть для бизнес-анализа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1767" y="716301"/>
            <a:ext cx="1012532" cy="9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Дополнительные слайды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Перспективы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взвешенная сеть стейкхолдеров 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ru"/>
              <a:t>вместо списка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ru"/>
              <a:t>люди-хабы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requirement crowd-mining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ru"/>
              <a:t>трассировка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ru"/>
              <a:t>категоризация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ru"/>
              <a:t>интеграция Confluence/Jira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ru"/>
              <a:t>специализированные сниппеты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веб-аналитика использования 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ru"/>
              <a:t>лайки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ru"/>
              <a:t>прочтения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ru"/>
              <a:t>комментарии</a:t>
            </a:r>
            <a:br>
              <a:rPr lang="ru"/>
            </a:b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4825" y="1700325"/>
            <a:ext cx="3801175" cy="31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План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ru" sz="2400"/>
              <a:t>некоторые трудности в бизнес-анализе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ru" sz="2400"/>
              <a:t>удобный инструмент для их преодоления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ru" sz="2400"/>
              <a:t>чек-лист 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392475" y="3612750"/>
            <a:ext cx="83763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3600"/>
              <a:t>Problem               ??               </a:t>
            </a:r>
            <a:r>
              <a:rPr b="1" lang="ru" sz="3600">
                <a:solidFill>
                  <a:schemeClr val="dk1"/>
                </a:solidFill>
              </a:rPr>
              <a:t>Profit!</a:t>
            </a:r>
          </a:p>
        </p:txBody>
      </p:sp>
      <p:cxnSp>
        <p:nvCxnSpPr>
          <p:cNvPr id="64" name="Shape 64"/>
          <p:cNvCxnSpPr/>
          <p:nvPr/>
        </p:nvCxnSpPr>
        <p:spPr>
          <a:xfrm>
            <a:off x="2967700" y="3947044"/>
            <a:ext cx="830400" cy="12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5" name="Shape 65"/>
          <p:cNvCxnSpPr/>
          <p:nvPr/>
        </p:nvCxnSpPr>
        <p:spPr>
          <a:xfrm>
            <a:off x="5392675" y="3947044"/>
            <a:ext cx="830400" cy="12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rPr lang="ru"/>
              <a:t>Предыстория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1152475"/>
            <a:ext cx="4101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ru"/>
              <a:t>Jabber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Skype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MQ TeamWox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Redmine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Битрикс24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Slack</a:t>
            </a:r>
          </a:p>
          <a:p>
            <a:pPr indent="-228600" lvl="0" marL="457200">
              <a:spcBef>
                <a:spcPts val="0"/>
              </a:spcBef>
            </a:pPr>
            <a:r>
              <a:rPr lang="ru"/>
              <a:t>Facebook at Work (Workplace)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9537" y="338375"/>
            <a:ext cx="865450" cy="12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6700" y="2158575"/>
            <a:ext cx="1660500" cy="16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6037" y="1646187"/>
            <a:ext cx="2845858" cy="6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6225" y="509324"/>
            <a:ext cx="865449" cy="86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7">
            <a:alphaModFix/>
          </a:blip>
          <a:srcRect b="38465" l="6975" r="7429" t="38382"/>
          <a:stretch/>
        </p:blipFill>
        <p:spPr>
          <a:xfrm>
            <a:off x="4736050" y="3740225"/>
            <a:ext cx="4174100" cy="112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43849" y="2625925"/>
            <a:ext cx="1129050" cy="112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9">
            <a:alphaModFix/>
          </a:blip>
          <a:srcRect b="34993" l="0" r="0" t="0"/>
          <a:stretch/>
        </p:blipFill>
        <p:spPr>
          <a:xfrm>
            <a:off x="7281850" y="447775"/>
            <a:ext cx="1660500" cy="1079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Фокусировка изображения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587" y="1663737"/>
            <a:ext cx="5076825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0" l="0" r="54477" t="0"/>
          <a:stretch/>
        </p:blipFill>
        <p:spPr>
          <a:xfrm>
            <a:off x="1037205" y="152400"/>
            <a:ext cx="32182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b="0" l="45720" r="0" t="0"/>
          <a:stretch/>
        </p:blipFill>
        <p:spPr>
          <a:xfrm>
            <a:off x="4421920" y="152400"/>
            <a:ext cx="38372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Трудности “фокусировки изображения”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совещание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интервью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наблюдение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пинг-понг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reply all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жесткий шаблон ТЗ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диаграмма Гантта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ru"/>
              <a:t>лист согласования 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ru"/>
              <a:t>альтернативный </a:t>
            </a:r>
            <a:br>
              <a:rPr lang="ru"/>
            </a:br>
            <a:r>
              <a:rPr lang="ru"/>
              <a:t>сценарий использования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525" y="1936200"/>
            <a:ext cx="3498775" cy="263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8600"/>
            <a:ext cx="8839200" cy="4640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Контекст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ru"/>
              <a:t>5 стран</a:t>
            </a:r>
          </a:p>
          <a:p>
            <a:pPr indent="-228600" lvl="0" marL="457200">
              <a:spcBef>
                <a:spcPts val="0"/>
              </a:spcBef>
            </a:pPr>
            <a:r>
              <a:rPr lang="ru"/>
              <a:t>GMT +0 ... +8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250 сотрудников:  </a:t>
            </a:r>
          </a:p>
          <a:p>
            <a:pPr indent="-228600" lvl="0" marL="914400" rtl="0">
              <a:spcBef>
                <a:spcPts val="0"/>
              </a:spcBef>
            </a:pPr>
            <a:r>
              <a:rPr lang="ru"/>
              <a:t>80 - Research and Development</a:t>
            </a:r>
          </a:p>
          <a:p>
            <a:pPr indent="-228600" lvl="0" marL="914400">
              <a:spcBef>
                <a:spcPts val="0"/>
              </a:spcBef>
            </a:pPr>
            <a:r>
              <a:rPr lang="ru"/>
              <a:t>100 - Support</a:t>
            </a:r>
            <a:r>
              <a:rPr lang="ru"/>
              <a:t>, 15 языков</a:t>
            </a:r>
          </a:p>
          <a:p>
            <a:pPr indent="-228600" lvl="0" marL="914400" rtl="0">
              <a:spcBef>
                <a:spcPts val="0"/>
              </a:spcBef>
            </a:pPr>
            <a:r>
              <a:rPr lang="ru"/>
              <a:t>+100% роста за 2016 год</a:t>
            </a:r>
          </a:p>
          <a:p>
            <a:pPr indent="-228600" lvl="0" marL="457200">
              <a:spcBef>
                <a:spcPts val="0"/>
              </a:spcBef>
            </a:pPr>
            <a:r>
              <a:rPr lang="ru"/>
              <a:t>плоская </a:t>
            </a:r>
            <a:r>
              <a:rPr lang="ru"/>
              <a:t>оргструктура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40 тысяч активных клиентов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7275" y="2219277"/>
            <a:ext cx="3734125" cy="20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 b="18202" l="21736" r="24340" t="21881"/>
          <a:stretch/>
        </p:blipFill>
        <p:spPr>
          <a:xfrm>
            <a:off x="5874199" y="481074"/>
            <a:ext cx="1962801" cy="114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До людей - 1 клик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600" cy="378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ru"/>
              <a:t>г</a:t>
            </a:r>
            <a:r>
              <a:rPr lang="ru"/>
              <a:t>руппы и чаты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хабра-лента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оффтоп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мобильное приложение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2624" y="1564350"/>
            <a:ext cx="4989675" cy="332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937062_240907286335177_4613886975437548752_o.jpg"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599" y="1875049"/>
            <a:ext cx="5965398" cy="29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Рабочая группа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ru"/>
              <a:t>уточнение потребностей</a:t>
            </a:r>
          </a:p>
          <a:p>
            <a:pPr indent="-228600" lvl="0" marL="457200">
              <a:spcBef>
                <a:spcPts val="0"/>
              </a:spcBef>
            </a:pPr>
            <a:r>
              <a:rPr lang="ru"/>
              <a:t>голосования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проверка гипотез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обсуждение прототипа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закрепленные публикации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оповещения</a:t>
            </a:r>
          </a:p>
          <a:p>
            <a:pPr indent="-228600" lvl="0" marL="457200" rtl="0">
              <a:spcBef>
                <a:spcPts val="0"/>
              </a:spcBef>
            </a:pPr>
            <a:r>
              <a:rPr lang="ru"/>
              <a:t>накопление знаний</a:t>
            </a:r>
          </a:p>
        </p:txBody>
      </p:sp>
      <p:cxnSp>
        <p:nvCxnSpPr>
          <p:cNvPr id="113" name="Shape 113"/>
          <p:cNvCxnSpPr/>
          <p:nvPr/>
        </p:nvCxnSpPr>
        <p:spPr>
          <a:xfrm>
            <a:off x="7126200" y="2892625"/>
            <a:ext cx="86100" cy="177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4" name="Shape 114"/>
          <p:cNvCxnSpPr/>
          <p:nvPr/>
        </p:nvCxnSpPr>
        <p:spPr>
          <a:xfrm flipH="1">
            <a:off x="7519000" y="2921350"/>
            <a:ext cx="90900" cy="138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5" name="Shape 115"/>
          <p:cNvCxnSpPr/>
          <p:nvPr/>
        </p:nvCxnSpPr>
        <p:spPr>
          <a:xfrm>
            <a:off x="7657775" y="3323650"/>
            <a:ext cx="124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6" name="Shape 116"/>
          <p:cNvCxnSpPr/>
          <p:nvPr/>
        </p:nvCxnSpPr>
        <p:spPr>
          <a:xfrm>
            <a:off x="7522850" y="3580550"/>
            <a:ext cx="86100" cy="177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7" name="Shape 117"/>
          <p:cNvCxnSpPr/>
          <p:nvPr/>
        </p:nvCxnSpPr>
        <p:spPr>
          <a:xfrm>
            <a:off x="6924175" y="3323650"/>
            <a:ext cx="124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