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12" r:id="rId3"/>
    <p:sldId id="313" r:id="rId4"/>
    <p:sldId id="314" r:id="rId5"/>
    <p:sldId id="316" r:id="rId6"/>
    <p:sldId id="317" r:id="rId7"/>
    <p:sldId id="374" r:id="rId8"/>
    <p:sldId id="395" r:id="rId9"/>
    <p:sldId id="394" r:id="rId10"/>
    <p:sldId id="396" r:id="rId11"/>
    <p:sldId id="397" r:id="rId12"/>
    <p:sldId id="350" r:id="rId13"/>
    <p:sldId id="398" r:id="rId14"/>
    <p:sldId id="399" r:id="rId15"/>
    <p:sldId id="410" r:id="rId16"/>
    <p:sldId id="411" r:id="rId17"/>
    <p:sldId id="414" r:id="rId18"/>
    <p:sldId id="400" r:id="rId19"/>
    <p:sldId id="356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12" r:id="rId29"/>
    <p:sldId id="415" r:id="rId30"/>
    <p:sldId id="413" r:id="rId31"/>
    <p:sldId id="393" r:id="rId32"/>
    <p:sldId id="409" r:id="rId33"/>
    <p:sldId id="31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8E9"/>
    <a:srgbClr val="6499E5"/>
    <a:srgbClr val="941100"/>
    <a:srgbClr val="FF632A"/>
    <a:srgbClr val="FF9400"/>
    <a:srgbClr val="31AA5B"/>
    <a:srgbClr val="F7D05A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87743" autoAdjust="0"/>
  </p:normalViewPr>
  <p:slideViewPr>
    <p:cSldViewPr snapToGrid="0">
      <p:cViewPr varScale="1">
        <p:scale>
          <a:sx n="74" d="100"/>
          <a:sy n="74" d="100"/>
        </p:scale>
        <p:origin x="84" y="786"/>
      </p:cViewPr>
      <p:guideLst>
        <p:guide orient="horz" pos="1003"/>
        <p:guide pos="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67B4E-BDF0-4700-86F7-B971FF62BD43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9640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nl-NL"/>
            </a:lvl1pPr>
            <a:lvl2pPr>
              <a:defRPr lang="nl-NL"/>
            </a:lvl2pPr>
            <a:lvl3pPr>
              <a:defRPr lang="nl-NL"/>
            </a:lvl3pPr>
            <a:lvl4pPr>
              <a:defRPr lang="nl-NL"/>
            </a:lvl4pPr>
            <a:lvl5pPr>
              <a:defRPr lang="ru-RU" dirty="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ru-RU" dirty="0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97A441DC-8FC4-4F67-9B05-BEF26558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0809"/>
            <a:ext cx="7319156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D4BF65F9-D0F4-410D-8990-EA7F2012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7680" y="6422159"/>
            <a:ext cx="89912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2464181-07E1-4CA6-BDAF-86CD0CF8B73E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ru-RU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763A1483-698F-4145-9FC1-B7F7D1388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0809"/>
            <a:ext cx="7319156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A54A4E46-D68D-4326-BD8C-ED082A711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7680" y="6422159"/>
            <a:ext cx="89912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2464181-07E1-4CA6-BDAF-86CD0CF8B73E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496DE2C2-6690-4963-9C03-84435A2C53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52" y="70716"/>
            <a:ext cx="1207273" cy="5933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9E581FE-35ED-4711-958B-2521BC0F0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9"/>
          <a:stretch/>
        </p:blipFill>
        <p:spPr>
          <a:xfrm>
            <a:off x="59288" y="50799"/>
            <a:ext cx="715014" cy="613236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206E6D7-C712-4CAD-A8EA-706D5C85943C}"/>
              </a:ext>
            </a:extLst>
          </p:cNvPr>
          <p:cNvSpPr/>
          <p:nvPr userDrawn="1"/>
        </p:nvSpPr>
        <p:spPr>
          <a:xfrm>
            <a:off x="457199" y="6308725"/>
            <a:ext cx="2105026" cy="112084"/>
          </a:xfrm>
          <a:prstGeom prst="rect">
            <a:avLst/>
          </a:prstGeom>
        </p:spPr>
        <p:txBody>
          <a:bodyPr tIns="0" bIns="0" anchor="t" anchorCtr="0"/>
          <a:lstStyle/>
          <a:p>
            <a:pPr lvl="0"/>
            <a:r>
              <a:rPr lang="nl-NL" altLang="nl-NL" sz="1000" dirty="0">
                <a:solidFill>
                  <a:schemeClr val="bg1">
                    <a:lumMod val="75000"/>
                  </a:schemeClr>
                </a:solidFill>
              </a:rPr>
              <a:t>© 2018 Taraxacum BV, Kockengen</a:t>
            </a:r>
            <a:endParaRPr lang="nl-NL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id="{CD48D7FB-30D2-4DC7-9B72-A9E569985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20809"/>
            <a:ext cx="7319156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13" name="Номер слайда 4">
            <a:extLst>
              <a:ext uri="{FF2B5EF4-FFF2-40B4-BE49-F238E27FC236}">
                <a16:creationId xmlns:a16="http://schemas.microsoft.com/office/drawing/2014/main" id="{67B61ED3-674D-4DDE-9E98-E3E5B6430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7680" y="6422159"/>
            <a:ext cx="89912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2464181-07E1-4CA6-BDAF-86CD0CF8B73E}" type="slidenum">
              <a:rPr lang="ru-RU" smtClean="0"/>
              <a:pPr/>
              <a:t>‹nr.›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37">
            <a:extLst>
              <a:ext uri="{FF2B5EF4-FFF2-40B4-BE49-F238E27FC236}">
                <a16:creationId xmlns:a16="http://schemas.microsoft.com/office/drawing/2014/main" id="{5DEDE15B-A0F7-43DB-A162-62D920C30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03"/>
            <a:ext cx="6876212" cy="6081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12" y="2966947"/>
            <a:ext cx="68580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Workshop Continuous </a:t>
            </a:r>
            <a:br>
              <a:rPr lang="en-US" sz="3200" dirty="0"/>
            </a:br>
            <a:r>
              <a:rPr lang="en-US" sz="3200" dirty="0"/>
              <a:t>Requirements Engineering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638100"/>
            <a:ext cx="6400800" cy="1201688"/>
          </a:xfrm>
        </p:spPr>
        <p:txBody>
          <a:bodyPr>
            <a:normAutofit lnSpcReduction="10000"/>
          </a:bodyPr>
          <a:lstStyle/>
          <a:p>
            <a:pPr algn="r"/>
            <a:r>
              <a:rPr lang="nl-NL" sz="1800" dirty="0">
                <a:solidFill>
                  <a:schemeClr val="bg1">
                    <a:lumMod val="65000"/>
                  </a:schemeClr>
                </a:solidFill>
              </a:rPr>
              <a:t>Hans van Loenhoud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Taraxacum, </a:t>
            </a:r>
            <a:br>
              <a:rPr lang="en-US" sz="1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 Netherlands</a:t>
            </a:r>
          </a:p>
          <a:p>
            <a:pPr algn="r"/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HansvanLoenhoud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0F9D7-67BC-4E35-85FE-D23221119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86" y="70033"/>
            <a:ext cx="3621300" cy="1785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roduct owner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199"/>
            <a:ext cx="9144000" cy="51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Requirements?</a:t>
            </a:r>
            <a:br>
              <a:rPr lang="en-US"/>
            </a:br>
            <a:r>
              <a:rPr lang="en-US"/>
              <a:t>Just ask the Product Owner!</a:t>
            </a:r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533C762-7A04-4790-92CE-012DBADB9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8618B7-DE4C-40BD-BD71-C3E58797E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97254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 misunderstandings</a:t>
            </a:r>
            <a:br>
              <a:rPr lang="en-US"/>
            </a:br>
            <a:r>
              <a:rPr lang="en-US"/>
              <a:t>about requirements today</a:t>
            </a:r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5A7D08-0775-432A-95AC-5C9257134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905079-0FF4-4932-AA5F-9A792EF4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2" y="1727624"/>
            <a:ext cx="2290835" cy="22940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47" y="1475634"/>
            <a:ext cx="3047454" cy="3047454"/>
          </a:xfrm>
          <a:prstGeom prst="rect">
            <a:avLst/>
          </a:prstGeom>
        </p:spPr>
      </p:pic>
      <p:pic>
        <p:nvPicPr>
          <p:cNvPr id="9" name="Picture 2" descr="Vuilnisbak, Papiermand, Tobbe, Container, Afval, B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37537"/>
            <a:ext cx="1674813" cy="23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75" y="4557096"/>
            <a:ext cx="2522018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5582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77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77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77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77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7398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77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77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77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77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77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77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77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7403A9E-54FF-47E6-A94B-B0A60225694C}"/>
              </a:ext>
            </a:extLst>
          </p:cNvPr>
          <p:cNvSpPr/>
          <p:nvPr/>
        </p:nvSpPr>
        <p:spPr>
          <a:xfrm rot="18000000">
            <a:off x="2232830" y="2710921"/>
            <a:ext cx="2707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[Case]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 stories are enough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CB0128A-25EB-4BA3-B58A-E7C8E0C5EF40}"/>
              </a:ext>
            </a:extLst>
          </p:cNvPr>
          <p:cNvSpPr/>
          <p:nvPr/>
        </p:nvSpPr>
        <p:spPr>
          <a:xfrm rot="18000000">
            <a:off x="3939605" y="2753409"/>
            <a:ext cx="281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Points of engagement 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0244063-21B8-44B3-B9F2-747E0F0B42E0}"/>
              </a:ext>
            </a:extLst>
          </p:cNvPr>
          <p:cNvSpPr/>
          <p:nvPr/>
        </p:nvSpPr>
        <p:spPr>
          <a:xfrm rot="18000000">
            <a:off x="5901104" y="2995107"/>
            <a:ext cx="19588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[Case]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RE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F3E7E3E-2A95-4DCA-93C5-8F3535AE66C4}"/>
              </a:ext>
            </a:extLst>
          </p:cNvPr>
          <p:cNvSpPr/>
          <p:nvPr/>
        </p:nvSpPr>
        <p:spPr>
          <a:xfrm rot="18000000">
            <a:off x="6992908" y="4833291"/>
            <a:ext cx="137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end …</a:t>
            </a:r>
          </a:p>
        </p:txBody>
      </p:sp>
    </p:spTree>
    <p:extLst>
      <p:ext uri="{BB962C8B-B14F-4D97-AF65-F5344CB8AC3E}">
        <p14:creationId xmlns:p14="http://schemas.microsoft.com/office/powerpoint/2010/main" val="2333409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[Case] </a:t>
            </a:r>
            <a:r>
              <a:rPr lang="en-US" dirty="0"/>
              <a:t>User stories are enough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4C3C25-DADA-40BA-9701-77A42378A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0E7A31-C17A-4AA2-93ED-53B4DB692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2" y="1727624"/>
            <a:ext cx="2290835" cy="22940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47" y="1475634"/>
            <a:ext cx="3047454" cy="3047454"/>
          </a:xfrm>
          <a:prstGeom prst="rect">
            <a:avLst/>
          </a:prstGeom>
        </p:spPr>
      </p:pic>
      <p:pic>
        <p:nvPicPr>
          <p:cNvPr id="9" name="Picture 2" descr="Vuilnisbak, Papiermand, Tobbe, Container, Afval, B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37537"/>
            <a:ext cx="1674813" cy="23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75" y="4557096"/>
            <a:ext cx="2522018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8341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24392 0.062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[Case] </a:t>
            </a:r>
            <a:r>
              <a:rPr lang="en-US"/>
              <a:t>User stories are enough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4AC5A-A105-4BF9-9525-0860829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723888" cy="4525963"/>
          </a:xfrm>
        </p:spPr>
        <p:txBody>
          <a:bodyPr>
            <a:noAutofit/>
          </a:bodyPr>
          <a:lstStyle/>
          <a:p>
            <a:r>
              <a:rPr lang="en-US" sz="2600" dirty="0"/>
              <a:t>(5 min) </a:t>
            </a:r>
            <a:r>
              <a:rPr lang="en-US" dirty="0"/>
              <a:t>Form </a:t>
            </a:r>
            <a:r>
              <a:rPr lang="en-US" dirty="0">
                <a:solidFill>
                  <a:schemeClr val="accent6"/>
                </a:solidFill>
              </a:rPr>
              <a:t>teams</a:t>
            </a:r>
            <a:r>
              <a:rPr lang="en-US" dirty="0"/>
              <a:t> of 3 or 4 </a:t>
            </a:r>
            <a:r>
              <a:rPr lang="en-US" dirty="0" err="1"/>
              <a:t>partici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pants and</a:t>
            </a:r>
            <a:r>
              <a:rPr lang="en-US" sz="2600" dirty="0"/>
              <a:t> </a:t>
            </a:r>
            <a:r>
              <a:rPr lang="en-US" dirty="0"/>
              <a:t>study case description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CharIT4all (1)</a:t>
            </a:r>
          </a:p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(15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Define a few user stories</a:t>
            </a:r>
          </a:p>
          <a:p>
            <a:pPr marL="357188" indent="0">
              <a:buNone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As a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[… role …]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br>
              <a:rPr lang="en-US" sz="28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I want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[… some functionality …]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,</a:t>
            </a:r>
            <a:br>
              <a:rPr lang="en-US" sz="28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so that I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[… can achieve some objective …]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(10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Together, discuss the results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this enough to develop the system?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E02C04-6D25-4F7B-AD97-1635D2CC1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E6475B-9658-4C67-B7F3-785F0F19E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273B43C-B814-4E20-86D9-D972F84CB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93" y="2379880"/>
            <a:ext cx="1247949" cy="30960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C5EA963C-4E1B-414B-BE1D-D8E7612C6172}"/>
              </a:ext>
            </a:extLst>
          </p:cNvPr>
          <p:cNvSpPr/>
          <p:nvPr/>
        </p:nvSpPr>
        <p:spPr>
          <a:xfrm>
            <a:off x="7306467" y="42391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ECA3A18-AEF4-40A6-8ACE-286FADE98053}"/>
              </a:ext>
            </a:extLst>
          </p:cNvPr>
          <p:cNvSpPr/>
          <p:nvPr/>
        </p:nvSpPr>
        <p:spPr>
          <a:xfrm>
            <a:off x="7306467" y="43008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25F86EC-58AF-484E-A046-83932A6614EA}"/>
              </a:ext>
            </a:extLst>
          </p:cNvPr>
          <p:cNvSpPr/>
          <p:nvPr/>
        </p:nvSpPr>
        <p:spPr>
          <a:xfrm>
            <a:off x="7306467" y="43624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FAEF77F-71BA-408E-9009-D99DF87CBF59}"/>
              </a:ext>
            </a:extLst>
          </p:cNvPr>
          <p:cNvSpPr/>
          <p:nvPr/>
        </p:nvSpPr>
        <p:spPr>
          <a:xfrm>
            <a:off x="7306467" y="44241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8134AE6-5BC0-4044-893E-76ED84383BDA}"/>
              </a:ext>
            </a:extLst>
          </p:cNvPr>
          <p:cNvSpPr/>
          <p:nvPr/>
        </p:nvSpPr>
        <p:spPr>
          <a:xfrm>
            <a:off x="7306467" y="44858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7C6C7FD-7F07-4F0F-BF8D-43AD9E558304}"/>
              </a:ext>
            </a:extLst>
          </p:cNvPr>
          <p:cNvSpPr/>
          <p:nvPr/>
        </p:nvSpPr>
        <p:spPr>
          <a:xfrm>
            <a:off x="7306467" y="45475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40A28FA-D2BB-4D27-B304-3D20C368AC03}"/>
              </a:ext>
            </a:extLst>
          </p:cNvPr>
          <p:cNvSpPr/>
          <p:nvPr/>
        </p:nvSpPr>
        <p:spPr>
          <a:xfrm>
            <a:off x="7306467" y="46091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94DD833-33E3-4CE8-AE68-336B93669E2F}"/>
              </a:ext>
            </a:extLst>
          </p:cNvPr>
          <p:cNvSpPr/>
          <p:nvPr/>
        </p:nvSpPr>
        <p:spPr>
          <a:xfrm>
            <a:off x="7306467" y="46708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7845049-D211-4046-BA4A-B7C301F901E2}"/>
              </a:ext>
            </a:extLst>
          </p:cNvPr>
          <p:cNvSpPr/>
          <p:nvPr/>
        </p:nvSpPr>
        <p:spPr>
          <a:xfrm>
            <a:off x="7306467" y="47325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35B8C61-01F7-49EB-B111-1EB03A139673}"/>
              </a:ext>
            </a:extLst>
          </p:cNvPr>
          <p:cNvSpPr/>
          <p:nvPr/>
        </p:nvSpPr>
        <p:spPr>
          <a:xfrm>
            <a:off x="7306467" y="47942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515152D-F1F8-4212-89E1-114911891034}"/>
              </a:ext>
            </a:extLst>
          </p:cNvPr>
          <p:cNvSpPr/>
          <p:nvPr/>
        </p:nvSpPr>
        <p:spPr>
          <a:xfrm>
            <a:off x="7306467" y="48558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E757D32-2ACF-4C53-BE6B-4BEFF659F410}"/>
              </a:ext>
            </a:extLst>
          </p:cNvPr>
          <p:cNvSpPr/>
          <p:nvPr/>
        </p:nvSpPr>
        <p:spPr>
          <a:xfrm>
            <a:off x="7306467" y="49175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AE32C99-A86C-4CFE-868A-8D6508F0BE3D}"/>
              </a:ext>
            </a:extLst>
          </p:cNvPr>
          <p:cNvSpPr/>
          <p:nvPr/>
        </p:nvSpPr>
        <p:spPr>
          <a:xfrm>
            <a:off x="7306467" y="49792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F5E045A-7E7E-49C1-89D8-D1996FD691BD}"/>
              </a:ext>
            </a:extLst>
          </p:cNvPr>
          <p:cNvSpPr/>
          <p:nvPr/>
        </p:nvSpPr>
        <p:spPr>
          <a:xfrm>
            <a:off x="7306467" y="50409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93CD235-85D3-44DD-A154-FAD6638CC039}"/>
              </a:ext>
            </a:extLst>
          </p:cNvPr>
          <p:cNvSpPr/>
          <p:nvPr/>
        </p:nvSpPr>
        <p:spPr>
          <a:xfrm>
            <a:off x="7306467" y="51025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BAA7FCE-BB5B-40AC-9B83-30BD2E033F53}"/>
              </a:ext>
            </a:extLst>
          </p:cNvPr>
          <p:cNvSpPr/>
          <p:nvPr/>
        </p:nvSpPr>
        <p:spPr>
          <a:xfrm>
            <a:off x="7306467" y="51642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B8355AB-CF9B-4127-B5C1-744A6EAC9BB8}"/>
              </a:ext>
            </a:extLst>
          </p:cNvPr>
          <p:cNvSpPr/>
          <p:nvPr/>
        </p:nvSpPr>
        <p:spPr>
          <a:xfrm>
            <a:off x="7306467" y="52259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49F9793-E8DA-4F06-A78C-5A0C1E5FB13D}"/>
              </a:ext>
            </a:extLst>
          </p:cNvPr>
          <p:cNvSpPr/>
          <p:nvPr/>
        </p:nvSpPr>
        <p:spPr>
          <a:xfrm>
            <a:off x="7306467" y="52876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C94D9761-42FC-47F0-9578-423B123E778F}"/>
              </a:ext>
            </a:extLst>
          </p:cNvPr>
          <p:cNvSpPr/>
          <p:nvPr/>
        </p:nvSpPr>
        <p:spPr>
          <a:xfrm>
            <a:off x="7306467" y="53492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FD03F47-BF4E-4B5D-BDEB-B358DA32C87C}"/>
              </a:ext>
            </a:extLst>
          </p:cNvPr>
          <p:cNvSpPr/>
          <p:nvPr/>
        </p:nvSpPr>
        <p:spPr>
          <a:xfrm>
            <a:off x="7306467" y="5410960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D8908407-F73A-4DCE-A3A3-97C20A92219A}"/>
              </a:ext>
            </a:extLst>
          </p:cNvPr>
          <p:cNvSpPr/>
          <p:nvPr/>
        </p:nvSpPr>
        <p:spPr>
          <a:xfrm>
            <a:off x="7306467" y="23798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D342C9B-33E1-43BD-9298-9A36D502E4AD}"/>
              </a:ext>
            </a:extLst>
          </p:cNvPr>
          <p:cNvSpPr/>
          <p:nvPr/>
        </p:nvSpPr>
        <p:spPr>
          <a:xfrm>
            <a:off x="7306467" y="24415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1C92D3B-6D23-468D-B456-80B2CBDC11D8}"/>
              </a:ext>
            </a:extLst>
          </p:cNvPr>
          <p:cNvSpPr/>
          <p:nvPr/>
        </p:nvSpPr>
        <p:spPr>
          <a:xfrm>
            <a:off x="7306467" y="25032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50987C-929D-489B-B051-AA6E88D2B80F}"/>
              </a:ext>
            </a:extLst>
          </p:cNvPr>
          <p:cNvSpPr/>
          <p:nvPr/>
        </p:nvSpPr>
        <p:spPr>
          <a:xfrm>
            <a:off x="7306467" y="25649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8056D567-F1B3-4588-91DD-98A77F7ED7D3}"/>
              </a:ext>
            </a:extLst>
          </p:cNvPr>
          <p:cNvSpPr/>
          <p:nvPr/>
        </p:nvSpPr>
        <p:spPr>
          <a:xfrm>
            <a:off x="7306467" y="26265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D2757519-0970-449E-9CDA-754E484E79E1}"/>
              </a:ext>
            </a:extLst>
          </p:cNvPr>
          <p:cNvSpPr/>
          <p:nvPr/>
        </p:nvSpPr>
        <p:spPr>
          <a:xfrm>
            <a:off x="7306467" y="26882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94FC4631-C435-47E3-A148-8D19B082E7CD}"/>
              </a:ext>
            </a:extLst>
          </p:cNvPr>
          <p:cNvSpPr/>
          <p:nvPr/>
        </p:nvSpPr>
        <p:spPr>
          <a:xfrm>
            <a:off x="7306467" y="27499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86CE0E7-E761-4F3F-973C-B4C3B99C2451}"/>
              </a:ext>
            </a:extLst>
          </p:cNvPr>
          <p:cNvSpPr/>
          <p:nvPr/>
        </p:nvSpPr>
        <p:spPr>
          <a:xfrm>
            <a:off x="7306467" y="28116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9AB5FE47-8189-4BF9-B35B-2A421A82DA5C}"/>
              </a:ext>
            </a:extLst>
          </p:cNvPr>
          <p:cNvSpPr/>
          <p:nvPr/>
        </p:nvSpPr>
        <p:spPr>
          <a:xfrm>
            <a:off x="7306467" y="28732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5D51C429-D582-4A59-85FE-8AF6C82A0C78}"/>
              </a:ext>
            </a:extLst>
          </p:cNvPr>
          <p:cNvSpPr/>
          <p:nvPr/>
        </p:nvSpPr>
        <p:spPr>
          <a:xfrm>
            <a:off x="7306467" y="29349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47C9D03A-9795-4A19-B2A3-291A5C1AF04C}"/>
              </a:ext>
            </a:extLst>
          </p:cNvPr>
          <p:cNvSpPr/>
          <p:nvPr/>
        </p:nvSpPr>
        <p:spPr>
          <a:xfrm>
            <a:off x="7306467" y="29966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67929B6-3E75-4C6F-B50F-E760709EFA73}"/>
              </a:ext>
            </a:extLst>
          </p:cNvPr>
          <p:cNvSpPr/>
          <p:nvPr/>
        </p:nvSpPr>
        <p:spPr>
          <a:xfrm>
            <a:off x="7306467" y="30583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97AEA532-4689-49E0-98C9-E1063B0763FC}"/>
              </a:ext>
            </a:extLst>
          </p:cNvPr>
          <p:cNvSpPr/>
          <p:nvPr/>
        </p:nvSpPr>
        <p:spPr>
          <a:xfrm>
            <a:off x="7306467" y="31199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4565D80-15B3-4FC3-9279-1794B2AAF7D1}"/>
              </a:ext>
            </a:extLst>
          </p:cNvPr>
          <p:cNvSpPr/>
          <p:nvPr/>
        </p:nvSpPr>
        <p:spPr>
          <a:xfrm>
            <a:off x="7306467" y="31816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8A807ED8-D4E1-4C00-906E-27E2F2B33970}"/>
              </a:ext>
            </a:extLst>
          </p:cNvPr>
          <p:cNvSpPr/>
          <p:nvPr/>
        </p:nvSpPr>
        <p:spPr>
          <a:xfrm>
            <a:off x="7306467" y="32433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2C7CA60-E9D8-474F-8DB4-4F4C256EEA9A}"/>
              </a:ext>
            </a:extLst>
          </p:cNvPr>
          <p:cNvSpPr/>
          <p:nvPr/>
        </p:nvSpPr>
        <p:spPr>
          <a:xfrm>
            <a:off x="7306467" y="33050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AFCEEAF3-9993-4696-B2BE-24EC64266851}"/>
              </a:ext>
            </a:extLst>
          </p:cNvPr>
          <p:cNvSpPr/>
          <p:nvPr/>
        </p:nvSpPr>
        <p:spPr>
          <a:xfrm>
            <a:off x="7306467" y="33666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F2F03949-BC6E-4642-981E-672FDCC068B8}"/>
              </a:ext>
            </a:extLst>
          </p:cNvPr>
          <p:cNvSpPr/>
          <p:nvPr/>
        </p:nvSpPr>
        <p:spPr>
          <a:xfrm>
            <a:off x="7306467" y="34283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03F41926-96FF-4AB2-B8DB-D1B2532645A1}"/>
              </a:ext>
            </a:extLst>
          </p:cNvPr>
          <p:cNvSpPr/>
          <p:nvPr/>
        </p:nvSpPr>
        <p:spPr>
          <a:xfrm>
            <a:off x="7306467" y="34900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A4B09F18-7F85-4396-89D7-CF3EC46C4A47}"/>
              </a:ext>
            </a:extLst>
          </p:cNvPr>
          <p:cNvSpPr/>
          <p:nvPr/>
        </p:nvSpPr>
        <p:spPr>
          <a:xfrm>
            <a:off x="7306467" y="3551713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1FF59E7C-BB08-4685-A18C-335DC5E2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50" y="1708274"/>
            <a:ext cx="231489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9636"/>
      </p:ext>
    </p:extLst>
  </p:cSld>
  <p:clrMapOvr>
    <a:masterClrMapping/>
  </p:clrMapOvr>
  <p:transition spd="slow" advTm="3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0"/>
                            </p:stCondLst>
                            <p:childTnLst>
                              <p:par>
                                <p:cTn id="4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5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6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8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0"/>
                            </p:stCondLst>
                            <p:childTnLst>
                              <p:par>
                                <p:cTn id="9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10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11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00"/>
                            </p:stCondLst>
                            <p:childTnLst>
                              <p:par>
                                <p:cTn id="1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1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13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5000"/>
                            </p:stCondLst>
                            <p:childTnLst>
                              <p:par>
                                <p:cTn id="1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1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[Case] </a:t>
            </a:r>
            <a:r>
              <a:rPr lang="en-US"/>
              <a:t>User stories are enough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4AC5A-A105-4BF9-9525-0860829EC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(5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Form teams of 3 or 4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partici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pants and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study case description 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CharIT4all (1)</a:t>
            </a:r>
          </a:p>
          <a:p>
            <a:r>
              <a:rPr lang="en-US" sz="2600" dirty="0"/>
              <a:t>(15 min) </a:t>
            </a:r>
            <a:r>
              <a:rPr lang="en-US" dirty="0"/>
              <a:t>Define a few </a:t>
            </a:r>
            <a:r>
              <a:rPr lang="en-US" dirty="0">
                <a:solidFill>
                  <a:schemeClr val="accent6"/>
                </a:solidFill>
              </a:rPr>
              <a:t>user stories</a:t>
            </a:r>
            <a:endParaRPr lang="en-US" dirty="0"/>
          </a:p>
          <a:p>
            <a:pPr marL="357188" indent="0">
              <a:buNone/>
            </a:pPr>
            <a:r>
              <a:rPr lang="en-US" sz="2800" i="1" dirty="0"/>
              <a:t>As a </a:t>
            </a:r>
            <a:r>
              <a:rPr lang="en-US" sz="2800" dirty="0"/>
              <a:t>[… </a:t>
            </a:r>
            <a:r>
              <a:rPr lang="en-US" sz="2800" dirty="0">
                <a:solidFill>
                  <a:schemeClr val="accent6"/>
                </a:solidFill>
              </a:rPr>
              <a:t>role</a:t>
            </a:r>
            <a:r>
              <a:rPr lang="en-US" sz="2800" dirty="0"/>
              <a:t> …]</a:t>
            </a:r>
            <a:r>
              <a:rPr lang="en-US" sz="2800" i="1" dirty="0"/>
              <a:t>, </a:t>
            </a:r>
            <a:br>
              <a:rPr lang="en-US" sz="2800" i="1" dirty="0"/>
            </a:br>
            <a:r>
              <a:rPr lang="en-US" sz="2800" i="1" dirty="0"/>
              <a:t>I want </a:t>
            </a:r>
            <a:r>
              <a:rPr lang="en-US" sz="2800" dirty="0"/>
              <a:t>[… some </a:t>
            </a:r>
            <a:r>
              <a:rPr lang="en-US" sz="2800" dirty="0">
                <a:solidFill>
                  <a:schemeClr val="accent6"/>
                </a:solidFill>
              </a:rPr>
              <a:t>functionality</a:t>
            </a:r>
            <a:r>
              <a:rPr lang="en-US" sz="2800" dirty="0"/>
              <a:t> …]</a:t>
            </a:r>
            <a:r>
              <a:rPr lang="en-US" sz="2800" i="1" dirty="0"/>
              <a:t>,</a:t>
            </a:r>
            <a:br>
              <a:rPr lang="en-US" sz="2800" i="1" dirty="0"/>
            </a:br>
            <a:r>
              <a:rPr lang="en-US" sz="2800" i="1" dirty="0"/>
              <a:t>so that I </a:t>
            </a:r>
            <a:r>
              <a:rPr lang="en-US" sz="2800" dirty="0"/>
              <a:t>[… can achieve some </a:t>
            </a:r>
            <a:r>
              <a:rPr lang="en-US" sz="2800" dirty="0">
                <a:solidFill>
                  <a:schemeClr val="accent6"/>
                </a:solidFill>
              </a:rPr>
              <a:t>objective</a:t>
            </a:r>
            <a:r>
              <a:rPr lang="en-US" sz="2800" dirty="0"/>
              <a:t> …]</a:t>
            </a:r>
            <a:r>
              <a:rPr lang="en-US" sz="2800" i="1" dirty="0"/>
              <a:t>.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(10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Together, discuss the results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this enough to develop the system?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E02C04-6D25-4F7B-AD97-1635D2CC1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E6475B-9658-4C67-B7F3-785F0F19E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273B43C-B814-4E20-86D9-D972F84CB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93" y="2379880"/>
            <a:ext cx="1247949" cy="30960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C5EA963C-4E1B-414B-BE1D-D8E7612C6172}"/>
              </a:ext>
            </a:extLst>
          </p:cNvPr>
          <p:cNvSpPr/>
          <p:nvPr/>
        </p:nvSpPr>
        <p:spPr>
          <a:xfrm>
            <a:off x="7306467" y="42391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ECA3A18-AEF4-40A6-8ACE-286FADE98053}"/>
              </a:ext>
            </a:extLst>
          </p:cNvPr>
          <p:cNvSpPr/>
          <p:nvPr/>
        </p:nvSpPr>
        <p:spPr>
          <a:xfrm>
            <a:off x="7306467" y="43008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25F86EC-58AF-484E-A046-83932A6614EA}"/>
              </a:ext>
            </a:extLst>
          </p:cNvPr>
          <p:cNvSpPr/>
          <p:nvPr/>
        </p:nvSpPr>
        <p:spPr>
          <a:xfrm>
            <a:off x="7306467" y="43624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FAEF77F-71BA-408E-9009-D99DF87CBF59}"/>
              </a:ext>
            </a:extLst>
          </p:cNvPr>
          <p:cNvSpPr/>
          <p:nvPr/>
        </p:nvSpPr>
        <p:spPr>
          <a:xfrm>
            <a:off x="7306467" y="44241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8134AE6-5BC0-4044-893E-76ED84383BDA}"/>
              </a:ext>
            </a:extLst>
          </p:cNvPr>
          <p:cNvSpPr/>
          <p:nvPr/>
        </p:nvSpPr>
        <p:spPr>
          <a:xfrm>
            <a:off x="7306467" y="44858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7C6C7FD-7F07-4F0F-BF8D-43AD9E558304}"/>
              </a:ext>
            </a:extLst>
          </p:cNvPr>
          <p:cNvSpPr/>
          <p:nvPr/>
        </p:nvSpPr>
        <p:spPr>
          <a:xfrm>
            <a:off x="7306467" y="45475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40A28FA-D2BB-4D27-B304-3D20C368AC03}"/>
              </a:ext>
            </a:extLst>
          </p:cNvPr>
          <p:cNvSpPr/>
          <p:nvPr/>
        </p:nvSpPr>
        <p:spPr>
          <a:xfrm>
            <a:off x="7306467" y="46091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94DD833-33E3-4CE8-AE68-336B93669E2F}"/>
              </a:ext>
            </a:extLst>
          </p:cNvPr>
          <p:cNvSpPr/>
          <p:nvPr/>
        </p:nvSpPr>
        <p:spPr>
          <a:xfrm>
            <a:off x="7306467" y="46708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7845049-D211-4046-BA4A-B7C301F901E2}"/>
              </a:ext>
            </a:extLst>
          </p:cNvPr>
          <p:cNvSpPr/>
          <p:nvPr/>
        </p:nvSpPr>
        <p:spPr>
          <a:xfrm>
            <a:off x="7306467" y="47325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35B8C61-01F7-49EB-B111-1EB03A139673}"/>
              </a:ext>
            </a:extLst>
          </p:cNvPr>
          <p:cNvSpPr/>
          <p:nvPr/>
        </p:nvSpPr>
        <p:spPr>
          <a:xfrm>
            <a:off x="7306467" y="47942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515152D-F1F8-4212-89E1-114911891034}"/>
              </a:ext>
            </a:extLst>
          </p:cNvPr>
          <p:cNvSpPr/>
          <p:nvPr/>
        </p:nvSpPr>
        <p:spPr>
          <a:xfrm>
            <a:off x="7306467" y="48558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E757D32-2ACF-4C53-BE6B-4BEFF659F410}"/>
              </a:ext>
            </a:extLst>
          </p:cNvPr>
          <p:cNvSpPr/>
          <p:nvPr/>
        </p:nvSpPr>
        <p:spPr>
          <a:xfrm>
            <a:off x="7306467" y="49175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AE32C99-A86C-4CFE-868A-8D6508F0BE3D}"/>
              </a:ext>
            </a:extLst>
          </p:cNvPr>
          <p:cNvSpPr/>
          <p:nvPr/>
        </p:nvSpPr>
        <p:spPr>
          <a:xfrm>
            <a:off x="7306467" y="49792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F5E045A-7E7E-49C1-89D8-D1996FD691BD}"/>
              </a:ext>
            </a:extLst>
          </p:cNvPr>
          <p:cNvSpPr/>
          <p:nvPr/>
        </p:nvSpPr>
        <p:spPr>
          <a:xfrm>
            <a:off x="7306467" y="50409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93CD235-85D3-44DD-A154-FAD6638CC039}"/>
              </a:ext>
            </a:extLst>
          </p:cNvPr>
          <p:cNvSpPr/>
          <p:nvPr/>
        </p:nvSpPr>
        <p:spPr>
          <a:xfrm>
            <a:off x="7306467" y="51025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BAA7FCE-BB5B-40AC-9B83-30BD2E033F53}"/>
              </a:ext>
            </a:extLst>
          </p:cNvPr>
          <p:cNvSpPr/>
          <p:nvPr/>
        </p:nvSpPr>
        <p:spPr>
          <a:xfrm>
            <a:off x="7306467" y="51642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B8355AB-CF9B-4127-B5C1-744A6EAC9BB8}"/>
              </a:ext>
            </a:extLst>
          </p:cNvPr>
          <p:cNvSpPr/>
          <p:nvPr/>
        </p:nvSpPr>
        <p:spPr>
          <a:xfrm>
            <a:off x="7306467" y="52259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49F9793-E8DA-4F06-A78C-5A0C1E5FB13D}"/>
              </a:ext>
            </a:extLst>
          </p:cNvPr>
          <p:cNvSpPr/>
          <p:nvPr/>
        </p:nvSpPr>
        <p:spPr>
          <a:xfrm>
            <a:off x="7306467" y="52876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C94D9761-42FC-47F0-9578-423B123E778F}"/>
              </a:ext>
            </a:extLst>
          </p:cNvPr>
          <p:cNvSpPr/>
          <p:nvPr/>
        </p:nvSpPr>
        <p:spPr>
          <a:xfrm>
            <a:off x="7306467" y="53492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FD03F47-BF4E-4B5D-BDEB-B358DA32C87C}"/>
              </a:ext>
            </a:extLst>
          </p:cNvPr>
          <p:cNvSpPr/>
          <p:nvPr/>
        </p:nvSpPr>
        <p:spPr>
          <a:xfrm>
            <a:off x="7306467" y="5410960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D8908407-F73A-4DCE-A3A3-97C20A92219A}"/>
              </a:ext>
            </a:extLst>
          </p:cNvPr>
          <p:cNvSpPr/>
          <p:nvPr/>
        </p:nvSpPr>
        <p:spPr>
          <a:xfrm>
            <a:off x="7306467" y="23798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D342C9B-33E1-43BD-9298-9A36D502E4AD}"/>
              </a:ext>
            </a:extLst>
          </p:cNvPr>
          <p:cNvSpPr/>
          <p:nvPr/>
        </p:nvSpPr>
        <p:spPr>
          <a:xfrm>
            <a:off x="7306467" y="24415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1C92D3B-6D23-468D-B456-80B2CBDC11D8}"/>
              </a:ext>
            </a:extLst>
          </p:cNvPr>
          <p:cNvSpPr/>
          <p:nvPr/>
        </p:nvSpPr>
        <p:spPr>
          <a:xfrm>
            <a:off x="7306467" y="25032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50987C-929D-489B-B051-AA6E88D2B80F}"/>
              </a:ext>
            </a:extLst>
          </p:cNvPr>
          <p:cNvSpPr/>
          <p:nvPr/>
        </p:nvSpPr>
        <p:spPr>
          <a:xfrm>
            <a:off x="7306467" y="25649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8056D567-F1B3-4588-91DD-98A77F7ED7D3}"/>
              </a:ext>
            </a:extLst>
          </p:cNvPr>
          <p:cNvSpPr/>
          <p:nvPr/>
        </p:nvSpPr>
        <p:spPr>
          <a:xfrm>
            <a:off x="7306467" y="26265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D2757519-0970-449E-9CDA-754E484E79E1}"/>
              </a:ext>
            </a:extLst>
          </p:cNvPr>
          <p:cNvSpPr/>
          <p:nvPr/>
        </p:nvSpPr>
        <p:spPr>
          <a:xfrm>
            <a:off x="7306467" y="26882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94FC4631-C435-47E3-A148-8D19B082E7CD}"/>
              </a:ext>
            </a:extLst>
          </p:cNvPr>
          <p:cNvSpPr/>
          <p:nvPr/>
        </p:nvSpPr>
        <p:spPr>
          <a:xfrm>
            <a:off x="7306467" y="27499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86CE0E7-E761-4F3F-973C-B4C3B99C2451}"/>
              </a:ext>
            </a:extLst>
          </p:cNvPr>
          <p:cNvSpPr/>
          <p:nvPr/>
        </p:nvSpPr>
        <p:spPr>
          <a:xfrm>
            <a:off x="7306467" y="28116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9AB5FE47-8189-4BF9-B35B-2A421A82DA5C}"/>
              </a:ext>
            </a:extLst>
          </p:cNvPr>
          <p:cNvSpPr/>
          <p:nvPr/>
        </p:nvSpPr>
        <p:spPr>
          <a:xfrm>
            <a:off x="7306467" y="28732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5D51C429-D582-4A59-85FE-8AF6C82A0C78}"/>
              </a:ext>
            </a:extLst>
          </p:cNvPr>
          <p:cNvSpPr/>
          <p:nvPr/>
        </p:nvSpPr>
        <p:spPr>
          <a:xfrm>
            <a:off x="7306467" y="29349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47C9D03A-9795-4A19-B2A3-291A5C1AF04C}"/>
              </a:ext>
            </a:extLst>
          </p:cNvPr>
          <p:cNvSpPr/>
          <p:nvPr/>
        </p:nvSpPr>
        <p:spPr>
          <a:xfrm>
            <a:off x="7306467" y="29966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67929B6-3E75-4C6F-B50F-E760709EFA73}"/>
              </a:ext>
            </a:extLst>
          </p:cNvPr>
          <p:cNvSpPr/>
          <p:nvPr/>
        </p:nvSpPr>
        <p:spPr>
          <a:xfrm>
            <a:off x="7306467" y="30583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97AEA532-4689-49E0-98C9-E1063B0763FC}"/>
              </a:ext>
            </a:extLst>
          </p:cNvPr>
          <p:cNvSpPr/>
          <p:nvPr/>
        </p:nvSpPr>
        <p:spPr>
          <a:xfrm>
            <a:off x="7306467" y="31199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4565D80-15B3-4FC3-9279-1794B2AAF7D1}"/>
              </a:ext>
            </a:extLst>
          </p:cNvPr>
          <p:cNvSpPr/>
          <p:nvPr/>
        </p:nvSpPr>
        <p:spPr>
          <a:xfrm>
            <a:off x="7306467" y="31816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8A807ED8-D4E1-4C00-906E-27E2F2B33970}"/>
              </a:ext>
            </a:extLst>
          </p:cNvPr>
          <p:cNvSpPr/>
          <p:nvPr/>
        </p:nvSpPr>
        <p:spPr>
          <a:xfrm>
            <a:off x="7306467" y="32433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2C7CA60-E9D8-474F-8DB4-4F4C256EEA9A}"/>
              </a:ext>
            </a:extLst>
          </p:cNvPr>
          <p:cNvSpPr/>
          <p:nvPr/>
        </p:nvSpPr>
        <p:spPr>
          <a:xfrm>
            <a:off x="7306467" y="33050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AFCEEAF3-9993-4696-B2BE-24EC64266851}"/>
              </a:ext>
            </a:extLst>
          </p:cNvPr>
          <p:cNvSpPr/>
          <p:nvPr/>
        </p:nvSpPr>
        <p:spPr>
          <a:xfrm>
            <a:off x="7306467" y="33666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F2F03949-BC6E-4642-981E-672FDCC068B8}"/>
              </a:ext>
            </a:extLst>
          </p:cNvPr>
          <p:cNvSpPr/>
          <p:nvPr/>
        </p:nvSpPr>
        <p:spPr>
          <a:xfrm>
            <a:off x="7306467" y="34283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03F41926-96FF-4AB2-B8DB-D1B2532645A1}"/>
              </a:ext>
            </a:extLst>
          </p:cNvPr>
          <p:cNvSpPr/>
          <p:nvPr/>
        </p:nvSpPr>
        <p:spPr>
          <a:xfrm>
            <a:off x="7306467" y="34900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A4B09F18-7F85-4396-89D7-CF3EC46C4A47}"/>
              </a:ext>
            </a:extLst>
          </p:cNvPr>
          <p:cNvSpPr/>
          <p:nvPr/>
        </p:nvSpPr>
        <p:spPr>
          <a:xfrm>
            <a:off x="7306467" y="3551713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1FF59E7C-BB08-4685-A18C-335DC5E2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50" y="1708274"/>
            <a:ext cx="231489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8489"/>
      </p:ext>
    </p:extLst>
  </p:cSld>
  <p:clrMapOvr>
    <a:masterClrMapping/>
  </p:clrMapOvr>
  <p:transition spd="slow" advTm="9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4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4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0"/>
                            </p:stCondLst>
                            <p:childTnLst>
                              <p:par>
                                <p:cTn id="1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4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4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4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4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4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4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4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4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4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4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5000"/>
                            </p:stCondLst>
                            <p:childTnLst>
                              <p:par>
                                <p:cTn id="5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4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4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4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4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5000"/>
                            </p:stCondLst>
                            <p:childTnLst>
                              <p:par>
                                <p:cTn id="6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4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4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4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4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95000"/>
                            </p:stCondLst>
                            <p:childTnLst>
                              <p:par>
                                <p:cTn id="8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4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4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4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85000"/>
                            </p:stCondLst>
                            <p:childTnLst>
                              <p:par>
                                <p:cTn id="9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4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4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30000"/>
                            </p:stCondLst>
                            <p:childTnLst>
                              <p:par>
                                <p:cTn id="10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4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4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75000"/>
                            </p:stCondLst>
                            <p:childTnLst>
                              <p:par>
                                <p:cTn id="11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4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4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20000"/>
                            </p:stCondLst>
                            <p:childTnLst>
                              <p:par>
                                <p:cTn id="1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4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4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65000"/>
                            </p:stCondLst>
                            <p:childTnLst>
                              <p:par>
                                <p:cTn id="1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4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4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10000"/>
                            </p:stCondLst>
                            <p:childTnLst>
                              <p:par>
                                <p:cTn id="13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4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4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55000"/>
                            </p:stCondLst>
                            <p:childTnLst>
                              <p:par>
                                <p:cTn id="1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4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4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[Case] </a:t>
            </a:r>
            <a:r>
              <a:rPr lang="en-US" dirty="0"/>
              <a:t>User stories are enough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4AC5A-A105-4BF9-9525-0860829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723888" cy="4525963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(5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Form teams of 3 or 4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partici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pants and</a:t>
            </a:r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study case description 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CharIT4all (1)</a:t>
            </a:r>
          </a:p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(15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Define a few user stories</a:t>
            </a:r>
          </a:p>
          <a:p>
            <a:pPr marL="357188" indent="0">
              <a:buNone/>
            </a:pP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As a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[… role …]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br>
              <a:rPr lang="en-US" sz="28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I want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[… some functionality …]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,</a:t>
            </a:r>
            <a:br>
              <a:rPr lang="en-US" sz="28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so that I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[… can achieve some objective …]</a:t>
            </a:r>
            <a:r>
              <a:rPr lang="en-US" sz="2800" i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r>
              <a:rPr lang="en-US" sz="2400" dirty="0"/>
              <a:t>(10 min) </a:t>
            </a:r>
            <a:r>
              <a:rPr lang="en-US" dirty="0"/>
              <a:t>Together, </a:t>
            </a:r>
            <a:r>
              <a:rPr lang="en-US" dirty="0">
                <a:solidFill>
                  <a:schemeClr val="accent6"/>
                </a:solidFill>
              </a:rPr>
              <a:t>discuss</a:t>
            </a:r>
            <a:r>
              <a:rPr lang="en-US" dirty="0"/>
              <a:t> the results</a:t>
            </a:r>
          </a:p>
          <a:p>
            <a:pPr lvl="1"/>
            <a:r>
              <a:rPr lang="en-US" dirty="0"/>
              <a:t>Is this enough to develop the system?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E02C04-6D25-4F7B-AD97-1635D2CC1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E6475B-9658-4C67-B7F3-785F0F19E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6022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[Case] </a:t>
            </a:r>
            <a:r>
              <a:rPr lang="en-US" dirty="0"/>
              <a:t>User stories are enough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4AC5A-A105-4BF9-9525-0860829EC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Is this enough to develop the system?</a:t>
            </a:r>
          </a:p>
          <a:p>
            <a:pPr lvl="1"/>
            <a:r>
              <a:rPr lang="en-US" dirty="0"/>
              <a:t>Did you think of all stakeholders?</a:t>
            </a:r>
          </a:p>
          <a:p>
            <a:pPr lvl="2"/>
            <a:r>
              <a:rPr lang="en-US" dirty="0"/>
              <a:t>Box collectors</a:t>
            </a:r>
          </a:p>
          <a:p>
            <a:pPr lvl="2"/>
            <a:r>
              <a:rPr lang="en-US" dirty="0"/>
              <a:t>Citizens</a:t>
            </a:r>
          </a:p>
          <a:p>
            <a:pPr lvl="2"/>
            <a:r>
              <a:rPr lang="en-US" dirty="0"/>
              <a:t>Charity organization management</a:t>
            </a:r>
          </a:p>
          <a:p>
            <a:pPr lvl="2"/>
            <a:r>
              <a:rPr lang="en-US" dirty="0"/>
              <a:t>CharIT4all management</a:t>
            </a:r>
          </a:p>
          <a:p>
            <a:pPr lvl="2"/>
            <a:r>
              <a:rPr lang="en-US" dirty="0"/>
              <a:t>Banks</a:t>
            </a:r>
          </a:p>
          <a:p>
            <a:pPr lvl="2"/>
            <a:r>
              <a:rPr lang="en-US" dirty="0"/>
              <a:t>Government</a:t>
            </a:r>
          </a:p>
          <a:p>
            <a:pPr lvl="1"/>
            <a:r>
              <a:rPr lang="en-US" dirty="0"/>
              <a:t>Did you think of </a:t>
            </a:r>
          </a:p>
          <a:p>
            <a:pPr lvl="2"/>
            <a:r>
              <a:rPr lang="en-US" dirty="0"/>
              <a:t>Quality requirements?</a:t>
            </a:r>
          </a:p>
          <a:p>
            <a:pPr lvl="2"/>
            <a:r>
              <a:rPr lang="en-US" dirty="0"/>
              <a:t>Technical / organizational / legal constrains?</a:t>
            </a:r>
          </a:p>
          <a:p>
            <a:pPr lvl="2"/>
            <a:r>
              <a:rPr lang="en-US" dirty="0"/>
              <a:t>Contractual / implementational aspects?</a:t>
            </a:r>
          </a:p>
          <a:p>
            <a:pPr lvl="1"/>
            <a:r>
              <a:rPr lang="en-US" dirty="0"/>
              <a:t>Did you avoid (premature) design decisions?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E02C04-6D25-4F7B-AD97-1635D2CC1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E6475B-9658-4C67-B7F3-785F0F19E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273B43C-B814-4E20-86D9-D972F84CB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93" y="2379880"/>
            <a:ext cx="1247949" cy="30960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C5EA963C-4E1B-414B-BE1D-D8E7612C6172}"/>
              </a:ext>
            </a:extLst>
          </p:cNvPr>
          <p:cNvSpPr/>
          <p:nvPr/>
        </p:nvSpPr>
        <p:spPr>
          <a:xfrm>
            <a:off x="7306467" y="42391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ECA3A18-AEF4-40A6-8ACE-286FADE98053}"/>
              </a:ext>
            </a:extLst>
          </p:cNvPr>
          <p:cNvSpPr/>
          <p:nvPr/>
        </p:nvSpPr>
        <p:spPr>
          <a:xfrm>
            <a:off x="7306467" y="43008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25F86EC-58AF-484E-A046-83932A6614EA}"/>
              </a:ext>
            </a:extLst>
          </p:cNvPr>
          <p:cNvSpPr/>
          <p:nvPr/>
        </p:nvSpPr>
        <p:spPr>
          <a:xfrm>
            <a:off x="7306467" y="43624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FAEF77F-71BA-408E-9009-D99DF87CBF59}"/>
              </a:ext>
            </a:extLst>
          </p:cNvPr>
          <p:cNvSpPr/>
          <p:nvPr/>
        </p:nvSpPr>
        <p:spPr>
          <a:xfrm>
            <a:off x="7306467" y="44241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8134AE6-5BC0-4044-893E-76ED84383BDA}"/>
              </a:ext>
            </a:extLst>
          </p:cNvPr>
          <p:cNvSpPr/>
          <p:nvPr/>
        </p:nvSpPr>
        <p:spPr>
          <a:xfrm>
            <a:off x="7306467" y="44858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7C6C7FD-7F07-4F0F-BF8D-43AD9E558304}"/>
              </a:ext>
            </a:extLst>
          </p:cNvPr>
          <p:cNvSpPr/>
          <p:nvPr/>
        </p:nvSpPr>
        <p:spPr>
          <a:xfrm>
            <a:off x="7306467" y="45475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40A28FA-D2BB-4D27-B304-3D20C368AC03}"/>
              </a:ext>
            </a:extLst>
          </p:cNvPr>
          <p:cNvSpPr/>
          <p:nvPr/>
        </p:nvSpPr>
        <p:spPr>
          <a:xfrm>
            <a:off x="7306467" y="46091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94DD833-33E3-4CE8-AE68-336B93669E2F}"/>
              </a:ext>
            </a:extLst>
          </p:cNvPr>
          <p:cNvSpPr/>
          <p:nvPr/>
        </p:nvSpPr>
        <p:spPr>
          <a:xfrm>
            <a:off x="7306467" y="46708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7845049-D211-4046-BA4A-B7C301F901E2}"/>
              </a:ext>
            </a:extLst>
          </p:cNvPr>
          <p:cNvSpPr/>
          <p:nvPr/>
        </p:nvSpPr>
        <p:spPr>
          <a:xfrm>
            <a:off x="7306467" y="47325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335B8C61-01F7-49EB-B111-1EB03A139673}"/>
              </a:ext>
            </a:extLst>
          </p:cNvPr>
          <p:cNvSpPr/>
          <p:nvPr/>
        </p:nvSpPr>
        <p:spPr>
          <a:xfrm>
            <a:off x="7306467" y="47942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515152D-F1F8-4212-89E1-114911891034}"/>
              </a:ext>
            </a:extLst>
          </p:cNvPr>
          <p:cNvSpPr/>
          <p:nvPr/>
        </p:nvSpPr>
        <p:spPr>
          <a:xfrm>
            <a:off x="7306467" y="48558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E757D32-2ACF-4C53-BE6B-4BEFF659F410}"/>
              </a:ext>
            </a:extLst>
          </p:cNvPr>
          <p:cNvSpPr/>
          <p:nvPr/>
        </p:nvSpPr>
        <p:spPr>
          <a:xfrm>
            <a:off x="7306467" y="49175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AE32C99-A86C-4CFE-868A-8D6508F0BE3D}"/>
              </a:ext>
            </a:extLst>
          </p:cNvPr>
          <p:cNvSpPr/>
          <p:nvPr/>
        </p:nvSpPr>
        <p:spPr>
          <a:xfrm>
            <a:off x="7306467" y="49792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F5E045A-7E7E-49C1-89D8-D1996FD691BD}"/>
              </a:ext>
            </a:extLst>
          </p:cNvPr>
          <p:cNvSpPr/>
          <p:nvPr/>
        </p:nvSpPr>
        <p:spPr>
          <a:xfrm>
            <a:off x="7306467" y="50409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D93CD235-85D3-44DD-A154-FAD6638CC039}"/>
              </a:ext>
            </a:extLst>
          </p:cNvPr>
          <p:cNvSpPr/>
          <p:nvPr/>
        </p:nvSpPr>
        <p:spPr>
          <a:xfrm>
            <a:off x="7306467" y="51025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6BAA7FCE-BB5B-40AC-9B83-30BD2E033F53}"/>
              </a:ext>
            </a:extLst>
          </p:cNvPr>
          <p:cNvSpPr/>
          <p:nvPr/>
        </p:nvSpPr>
        <p:spPr>
          <a:xfrm>
            <a:off x="7306467" y="51642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B8355AB-CF9B-4127-B5C1-744A6EAC9BB8}"/>
              </a:ext>
            </a:extLst>
          </p:cNvPr>
          <p:cNvSpPr/>
          <p:nvPr/>
        </p:nvSpPr>
        <p:spPr>
          <a:xfrm>
            <a:off x="7306467" y="52259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49F9793-E8DA-4F06-A78C-5A0C1E5FB13D}"/>
              </a:ext>
            </a:extLst>
          </p:cNvPr>
          <p:cNvSpPr/>
          <p:nvPr/>
        </p:nvSpPr>
        <p:spPr>
          <a:xfrm>
            <a:off x="7306467" y="52876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C94D9761-42FC-47F0-9578-423B123E778F}"/>
              </a:ext>
            </a:extLst>
          </p:cNvPr>
          <p:cNvSpPr/>
          <p:nvPr/>
        </p:nvSpPr>
        <p:spPr>
          <a:xfrm>
            <a:off x="7306467" y="53492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FD03F47-BF4E-4B5D-BDEB-B358DA32C87C}"/>
              </a:ext>
            </a:extLst>
          </p:cNvPr>
          <p:cNvSpPr/>
          <p:nvPr/>
        </p:nvSpPr>
        <p:spPr>
          <a:xfrm>
            <a:off x="7306467" y="5410960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D8908407-F73A-4DCE-A3A3-97C20A92219A}"/>
              </a:ext>
            </a:extLst>
          </p:cNvPr>
          <p:cNvSpPr/>
          <p:nvPr/>
        </p:nvSpPr>
        <p:spPr>
          <a:xfrm>
            <a:off x="7306467" y="23798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3D342C9B-33E1-43BD-9298-9A36D502E4AD}"/>
              </a:ext>
            </a:extLst>
          </p:cNvPr>
          <p:cNvSpPr/>
          <p:nvPr/>
        </p:nvSpPr>
        <p:spPr>
          <a:xfrm>
            <a:off x="7306467" y="24415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1C92D3B-6D23-468D-B456-80B2CBDC11D8}"/>
              </a:ext>
            </a:extLst>
          </p:cNvPr>
          <p:cNvSpPr/>
          <p:nvPr/>
        </p:nvSpPr>
        <p:spPr>
          <a:xfrm>
            <a:off x="7306467" y="25032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6F50987C-929D-489B-B051-AA6E88D2B80F}"/>
              </a:ext>
            </a:extLst>
          </p:cNvPr>
          <p:cNvSpPr/>
          <p:nvPr/>
        </p:nvSpPr>
        <p:spPr>
          <a:xfrm>
            <a:off x="7306467" y="25649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8056D567-F1B3-4588-91DD-98A77F7ED7D3}"/>
              </a:ext>
            </a:extLst>
          </p:cNvPr>
          <p:cNvSpPr/>
          <p:nvPr/>
        </p:nvSpPr>
        <p:spPr>
          <a:xfrm>
            <a:off x="7306467" y="26265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D2757519-0970-449E-9CDA-754E484E79E1}"/>
              </a:ext>
            </a:extLst>
          </p:cNvPr>
          <p:cNvSpPr/>
          <p:nvPr/>
        </p:nvSpPr>
        <p:spPr>
          <a:xfrm>
            <a:off x="7306467" y="26882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94FC4631-C435-47E3-A148-8D19B082E7CD}"/>
              </a:ext>
            </a:extLst>
          </p:cNvPr>
          <p:cNvSpPr/>
          <p:nvPr/>
        </p:nvSpPr>
        <p:spPr>
          <a:xfrm>
            <a:off x="7306467" y="27499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86CE0E7-E761-4F3F-973C-B4C3B99C2451}"/>
              </a:ext>
            </a:extLst>
          </p:cNvPr>
          <p:cNvSpPr/>
          <p:nvPr/>
        </p:nvSpPr>
        <p:spPr>
          <a:xfrm>
            <a:off x="7306467" y="28116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9AB5FE47-8189-4BF9-B35B-2A421A82DA5C}"/>
              </a:ext>
            </a:extLst>
          </p:cNvPr>
          <p:cNvSpPr/>
          <p:nvPr/>
        </p:nvSpPr>
        <p:spPr>
          <a:xfrm>
            <a:off x="7306467" y="28732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5D51C429-D582-4A59-85FE-8AF6C82A0C78}"/>
              </a:ext>
            </a:extLst>
          </p:cNvPr>
          <p:cNvSpPr/>
          <p:nvPr/>
        </p:nvSpPr>
        <p:spPr>
          <a:xfrm>
            <a:off x="7306467" y="29349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47C9D03A-9795-4A19-B2A3-291A5C1AF04C}"/>
              </a:ext>
            </a:extLst>
          </p:cNvPr>
          <p:cNvSpPr/>
          <p:nvPr/>
        </p:nvSpPr>
        <p:spPr>
          <a:xfrm>
            <a:off x="7306467" y="29966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67929B6-3E75-4C6F-B50F-E760709EFA73}"/>
              </a:ext>
            </a:extLst>
          </p:cNvPr>
          <p:cNvSpPr/>
          <p:nvPr/>
        </p:nvSpPr>
        <p:spPr>
          <a:xfrm>
            <a:off x="7306467" y="30583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97AEA532-4689-49E0-98C9-E1063B0763FC}"/>
              </a:ext>
            </a:extLst>
          </p:cNvPr>
          <p:cNvSpPr/>
          <p:nvPr/>
        </p:nvSpPr>
        <p:spPr>
          <a:xfrm>
            <a:off x="7306467" y="31199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4565D80-15B3-4FC3-9279-1794B2AAF7D1}"/>
              </a:ext>
            </a:extLst>
          </p:cNvPr>
          <p:cNvSpPr/>
          <p:nvPr/>
        </p:nvSpPr>
        <p:spPr>
          <a:xfrm>
            <a:off x="7306467" y="31816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8A807ED8-D4E1-4C00-906E-27E2F2B33970}"/>
              </a:ext>
            </a:extLst>
          </p:cNvPr>
          <p:cNvSpPr/>
          <p:nvPr/>
        </p:nvSpPr>
        <p:spPr>
          <a:xfrm>
            <a:off x="7306467" y="32433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2C7CA60-E9D8-474F-8DB4-4F4C256EEA9A}"/>
              </a:ext>
            </a:extLst>
          </p:cNvPr>
          <p:cNvSpPr/>
          <p:nvPr/>
        </p:nvSpPr>
        <p:spPr>
          <a:xfrm>
            <a:off x="7306467" y="33050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AFCEEAF3-9993-4696-B2BE-24EC64266851}"/>
              </a:ext>
            </a:extLst>
          </p:cNvPr>
          <p:cNvSpPr/>
          <p:nvPr/>
        </p:nvSpPr>
        <p:spPr>
          <a:xfrm>
            <a:off x="7306467" y="33666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F2F03949-BC6E-4642-981E-672FDCC068B8}"/>
              </a:ext>
            </a:extLst>
          </p:cNvPr>
          <p:cNvSpPr/>
          <p:nvPr/>
        </p:nvSpPr>
        <p:spPr>
          <a:xfrm>
            <a:off x="7306467" y="34283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03F41926-96FF-4AB2-B8DB-D1B2532645A1}"/>
              </a:ext>
            </a:extLst>
          </p:cNvPr>
          <p:cNvSpPr/>
          <p:nvPr/>
        </p:nvSpPr>
        <p:spPr>
          <a:xfrm>
            <a:off x="7306467" y="34900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A4B09F18-7F85-4396-89D7-CF3EC46C4A47}"/>
              </a:ext>
            </a:extLst>
          </p:cNvPr>
          <p:cNvSpPr/>
          <p:nvPr/>
        </p:nvSpPr>
        <p:spPr>
          <a:xfrm>
            <a:off x="7306467" y="3551713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1FF59E7C-BB08-4685-A18C-335DC5E2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50" y="1708274"/>
            <a:ext cx="231489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4519"/>
      </p:ext>
    </p:extLst>
  </p:cSld>
  <p:clrMapOvr>
    <a:masterClrMapping/>
  </p:clrMapOvr>
  <p:transition spd="slow" advTm="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3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3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3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3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0"/>
                            </p:stCondLst>
                            <p:childTnLst>
                              <p:par>
                                <p:cTn id="5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3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3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0"/>
                            </p:stCondLst>
                            <p:childTnLst>
                              <p:par>
                                <p:cTn id="6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00"/>
                            </p:stCondLst>
                            <p:childTnLst>
                              <p:par>
                                <p:cTn id="8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0000"/>
                            </p:stCondLst>
                            <p:childTnLst>
                              <p:par>
                                <p:cTn id="9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3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3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0000"/>
                            </p:stCondLst>
                            <p:childTnLst>
                              <p:par>
                                <p:cTn id="10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00"/>
                            </p:stCondLst>
                            <p:childTnLst>
                              <p:par>
                                <p:cTn id="11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3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10000"/>
                            </p:stCondLst>
                            <p:childTnLst>
                              <p:par>
                                <p:cTn id="1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3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40000"/>
                            </p:stCondLst>
                            <p:childTnLst>
                              <p:par>
                                <p:cTn id="13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3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0000"/>
                            </p:stCondLst>
                            <p:childTnLst>
                              <p:par>
                                <p:cTn id="1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3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Common misunderstandings</a:t>
            </a:r>
            <a:br>
              <a:rPr lang="en-US"/>
            </a:br>
            <a:r>
              <a:rPr lang="en-US"/>
              <a:t>about requirements today</a:t>
            </a:r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371BE5-C5D5-4E2B-A4DE-02277161E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C9ED93-0D98-40C2-9341-5F14D5130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2" y="1727624"/>
            <a:ext cx="2290835" cy="229402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47" y="1475634"/>
            <a:ext cx="3047454" cy="3047454"/>
          </a:xfrm>
          <a:prstGeom prst="rect">
            <a:avLst/>
          </a:prstGeom>
        </p:spPr>
      </p:pic>
      <p:pic>
        <p:nvPicPr>
          <p:cNvPr id="9" name="Picture 2" descr="Vuilnisbak, Papiermand, Tobbe, Container, Afval, B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37537"/>
            <a:ext cx="1674813" cy="23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75" y="4557096"/>
            <a:ext cx="2522018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hthoek: ezelsoor 11">
            <a:extLst>
              <a:ext uri="{FF2B5EF4-FFF2-40B4-BE49-F238E27FC236}">
                <a16:creationId xmlns:a16="http://schemas.microsoft.com/office/drawing/2014/main" id="{8B810555-3219-4284-9F65-B3FA4F64CA49}"/>
              </a:ext>
            </a:extLst>
          </p:cNvPr>
          <p:cNvSpPr/>
          <p:nvPr/>
        </p:nvSpPr>
        <p:spPr>
          <a:xfrm rot="818575">
            <a:off x="7109769" y="2853883"/>
            <a:ext cx="1146207" cy="97607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User stories are enough</a:t>
            </a:r>
          </a:p>
        </p:txBody>
      </p:sp>
      <p:sp>
        <p:nvSpPr>
          <p:cNvPr id="14" name="Rechthoek: ezelsoor 13">
            <a:extLst>
              <a:ext uri="{FF2B5EF4-FFF2-40B4-BE49-F238E27FC236}">
                <a16:creationId xmlns:a16="http://schemas.microsoft.com/office/drawing/2014/main" id="{68AE2786-4258-497F-B3CC-D54142322643}"/>
              </a:ext>
            </a:extLst>
          </p:cNvPr>
          <p:cNvSpPr/>
          <p:nvPr/>
        </p:nvSpPr>
        <p:spPr>
          <a:xfrm rot="20663225">
            <a:off x="3066359" y="2922843"/>
            <a:ext cx="928254" cy="864286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Upfront</a:t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evil</a:t>
            </a:r>
          </a:p>
        </p:txBody>
      </p:sp>
      <p:sp>
        <p:nvSpPr>
          <p:cNvPr id="16" name="Rechthoek: ezelsoor 15">
            <a:extLst>
              <a:ext uri="{FF2B5EF4-FFF2-40B4-BE49-F238E27FC236}">
                <a16:creationId xmlns:a16="http://schemas.microsoft.com/office/drawing/2014/main" id="{5C14FC74-9CBF-4911-993E-A8F60848D647}"/>
              </a:ext>
            </a:extLst>
          </p:cNvPr>
          <p:cNvSpPr/>
          <p:nvPr/>
        </p:nvSpPr>
        <p:spPr>
          <a:xfrm rot="21089321">
            <a:off x="7218347" y="4994518"/>
            <a:ext cx="1094556" cy="1068655"/>
          </a:xfrm>
          <a:prstGeom prst="foldedCorner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Only working software counts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842A73-5D5E-4622-B338-67D2B5B02B8F}"/>
              </a:ext>
            </a:extLst>
          </p:cNvPr>
          <p:cNvSpPr txBox="1"/>
          <p:nvPr/>
        </p:nvSpPr>
        <p:spPr>
          <a:xfrm>
            <a:off x="1781437" y="5370801"/>
            <a:ext cx="1160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i="1" dirty="0" err="1"/>
              <a:t>Documen</a:t>
            </a:r>
            <a:r>
              <a:rPr lang="nl-NL" b="1" i="1" dirty="0"/>
              <a:t>-</a:t>
            </a:r>
            <a:br>
              <a:rPr lang="nl-NL" b="1" i="1" dirty="0"/>
            </a:br>
            <a:r>
              <a:rPr lang="nl-NL" b="1" i="1" dirty="0" err="1"/>
              <a:t>tation</a:t>
            </a:r>
            <a:r>
              <a:rPr lang="nl-NL" b="1" i="1" dirty="0"/>
              <a:t> </a:t>
            </a:r>
            <a:br>
              <a:rPr lang="nl-NL" b="1" i="1" dirty="0"/>
            </a:br>
            <a:r>
              <a:rPr lang="nl-NL" b="1" i="1" dirty="0"/>
              <a:t>= waste!</a:t>
            </a:r>
          </a:p>
        </p:txBody>
      </p:sp>
    </p:spTree>
    <p:extLst>
      <p:ext uri="{BB962C8B-B14F-4D97-AF65-F5344CB8AC3E}">
        <p14:creationId xmlns:p14="http://schemas.microsoft.com/office/powerpoint/2010/main" val="2373082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78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78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78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78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7399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78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78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78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78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78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78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78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D2B7B81-6856-4DA4-A5A1-6B292D1DD645}"/>
              </a:ext>
            </a:extLst>
          </p:cNvPr>
          <p:cNvSpPr/>
          <p:nvPr/>
        </p:nvSpPr>
        <p:spPr>
          <a:xfrm>
            <a:off x="4427984" y="4151278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BA65AB04-A120-427B-A9FE-B6B70E510F49}"/>
              </a:ext>
            </a:extLst>
          </p:cNvPr>
          <p:cNvSpPr/>
          <p:nvPr/>
        </p:nvSpPr>
        <p:spPr>
          <a:xfrm rot="18000000">
            <a:off x="2232830" y="2710921"/>
            <a:ext cx="2707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[Case]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 stories are enough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6935B0E-E4F9-47D9-B5A4-38353A0FDCB7}"/>
              </a:ext>
            </a:extLst>
          </p:cNvPr>
          <p:cNvSpPr/>
          <p:nvPr/>
        </p:nvSpPr>
        <p:spPr>
          <a:xfrm rot="18000000">
            <a:off x="3939605" y="2753409"/>
            <a:ext cx="281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Points of engagement 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46A21CB9-57D8-44AA-AEB7-EA01AA81CFDF}"/>
              </a:ext>
            </a:extLst>
          </p:cNvPr>
          <p:cNvSpPr/>
          <p:nvPr/>
        </p:nvSpPr>
        <p:spPr>
          <a:xfrm rot="18000000">
            <a:off x="5901104" y="2995107"/>
            <a:ext cx="19588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[Case]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RE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8096B0C5-9F41-4B62-AA22-A7DDC50C3618}"/>
              </a:ext>
            </a:extLst>
          </p:cNvPr>
          <p:cNvSpPr/>
          <p:nvPr/>
        </p:nvSpPr>
        <p:spPr>
          <a:xfrm rot="18000000">
            <a:off x="6992908" y="4833291"/>
            <a:ext cx="137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end …</a:t>
            </a:r>
          </a:p>
        </p:txBody>
      </p:sp>
    </p:spTree>
    <p:extLst>
      <p:ext uri="{BB962C8B-B14F-4D97-AF65-F5344CB8AC3E}">
        <p14:creationId xmlns:p14="http://schemas.microsoft.com/office/powerpoint/2010/main" val="1506836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Pleased to meet you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F7FF73A-4CD3-4637-995B-F850DCA88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Hans van </a:t>
            </a:r>
            <a:r>
              <a:rPr lang="en-US" dirty="0" err="1"/>
              <a:t>Loenhoud</a:t>
            </a:r>
            <a:endParaRPr lang="en-US" dirty="0"/>
          </a:p>
          <a:p>
            <a:r>
              <a:rPr lang="en-US" dirty="0"/>
              <a:t>Taraxacum, the Netherlands</a:t>
            </a:r>
          </a:p>
          <a:p>
            <a:r>
              <a:rPr lang="en-US" dirty="0"/>
              <a:t>Trainer | coach | consultant </a:t>
            </a:r>
          </a:p>
          <a:p>
            <a:pPr lvl="1"/>
            <a:r>
              <a:rPr lang="en-US" dirty="0"/>
              <a:t>Business Analysis</a:t>
            </a:r>
          </a:p>
          <a:p>
            <a:pPr lvl="1"/>
            <a:r>
              <a:rPr lang="en-US" dirty="0"/>
              <a:t>Requirements Engineering</a:t>
            </a:r>
          </a:p>
          <a:p>
            <a:pPr lvl="1"/>
            <a:r>
              <a:rPr lang="en-US" dirty="0"/>
              <a:t>Software testing</a:t>
            </a:r>
          </a:p>
          <a:p>
            <a:r>
              <a:rPr lang="en-US" dirty="0"/>
              <a:t>Member of the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13" y="4435976"/>
            <a:ext cx="3317621" cy="148219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45DCF95-C4F4-4174-AFA9-5B88C4DFD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34" y="1608224"/>
            <a:ext cx="1927318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475C83-9D4B-4702-8BCA-643DAD05C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287AD9-02ED-467C-8DA4-4F2A98D9C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8218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 of engagement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A26D45-1E61-4C1E-BF89-CF8229735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604865-67EC-4FEF-8F5E-A1F902CFC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Draaiende pijl 6"/>
          <p:cNvSpPr/>
          <p:nvPr/>
        </p:nvSpPr>
        <p:spPr>
          <a:xfrm>
            <a:off x="3570653" y="1594821"/>
            <a:ext cx="4725000" cy="4725000"/>
          </a:xfrm>
          <a:prstGeom prst="circularArrow">
            <a:avLst>
              <a:gd name="adj1" fmla="val 4627"/>
              <a:gd name="adj2" fmla="val 664668"/>
              <a:gd name="adj3" fmla="val 11959101"/>
              <a:gd name="adj4" fmla="val 14751288"/>
              <a:gd name="adj5" fmla="val 8149"/>
            </a:avLst>
          </a:prstGeom>
          <a:solidFill>
            <a:srgbClr val="5B9BD5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Ezelsoor 7"/>
          <p:cNvSpPr/>
          <p:nvPr/>
        </p:nvSpPr>
        <p:spPr>
          <a:xfrm>
            <a:off x="3246326" y="4230212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/>
          </a:p>
        </p:txBody>
      </p:sp>
      <p:sp>
        <p:nvSpPr>
          <p:cNvPr id="9" name="Ezelsoor 8"/>
          <p:cNvSpPr/>
          <p:nvPr/>
        </p:nvSpPr>
        <p:spPr>
          <a:xfrm>
            <a:off x="3360626" y="4344512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/>
          </a:p>
        </p:txBody>
      </p:sp>
      <p:sp>
        <p:nvSpPr>
          <p:cNvPr id="10" name="Ezelsoor 9"/>
          <p:cNvSpPr/>
          <p:nvPr/>
        </p:nvSpPr>
        <p:spPr>
          <a:xfrm>
            <a:off x="3474926" y="4458812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/>
              <a:t>Feedback</a:t>
            </a:r>
          </a:p>
          <a:p>
            <a:pPr algn="ctr"/>
            <a:r>
              <a:rPr lang="en-US" sz="1400"/>
              <a:t>…………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258256" y="4721702"/>
            <a:ext cx="1037397" cy="859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/>
          </a:p>
        </p:txBody>
      </p:sp>
      <p:sp>
        <p:nvSpPr>
          <p:cNvPr id="12" name="Rechthoek 11"/>
          <p:cNvSpPr/>
          <p:nvPr/>
        </p:nvSpPr>
        <p:spPr>
          <a:xfrm>
            <a:off x="7372556" y="4836002"/>
            <a:ext cx="1037397" cy="859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/>
          </a:p>
        </p:txBody>
      </p:sp>
      <p:sp>
        <p:nvSpPr>
          <p:cNvPr id="13" name="Rechthoek 12"/>
          <p:cNvSpPr/>
          <p:nvPr/>
        </p:nvSpPr>
        <p:spPr>
          <a:xfrm>
            <a:off x="7486856" y="4950302"/>
            <a:ext cx="1037397" cy="859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/>
              <a:t>Product</a:t>
            </a:r>
            <a:br>
              <a:rPr lang="en-US" sz="1400" b="1"/>
            </a:br>
            <a:r>
              <a:rPr lang="en-US" sz="1400" b="1"/>
              <a:t>increment</a:t>
            </a:r>
          </a:p>
        </p:txBody>
      </p:sp>
      <p:sp>
        <p:nvSpPr>
          <p:cNvPr id="14" name="Ezelsoor 13"/>
          <p:cNvSpPr/>
          <p:nvPr/>
        </p:nvSpPr>
        <p:spPr>
          <a:xfrm>
            <a:off x="4156534" y="1820563"/>
            <a:ext cx="857250" cy="107442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/>
              <a:t>Backlog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/>
              <a:t>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100"/>
              <a:t>…</a:t>
            </a:r>
            <a:endParaRPr lang="en-US" sz="1050"/>
          </a:p>
        </p:txBody>
      </p:sp>
      <p:sp>
        <p:nvSpPr>
          <p:cNvPr id="15" name="Ezelsoor 14"/>
          <p:cNvSpPr/>
          <p:nvPr/>
        </p:nvSpPr>
        <p:spPr>
          <a:xfrm>
            <a:off x="6020784" y="1409083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/>
          </a:p>
        </p:txBody>
      </p:sp>
      <p:sp>
        <p:nvSpPr>
          <p:cNvPr id="16" name="Ezelsoor 15"/>
          <p:cNvSpPr/>
          <p:nvPr/>
        </p:nvSpPr>
        <p:spPr>
          <a:xfrm>
            <a:off x="6135084" y="1523383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b="1"/>
          </a:p>
        </p:txBody>
      </p:sp>
      <p:sp>
        <p:nvSpPr>
          <p:cNvPr id="17" name="Ezelsoor 16"/>
          <p:cNvSpPr/>
          <p:nvPr/>
        </p:nvSpPr>
        <p:spPr>
          <a:xfrm>
            <a:off x="6249384" y="1637683"/>
            <a:ext cx="897550" cy="754380"/>
          </a:xfrm>
          <a:prstGeom prst="foldedCorner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Backlog</a:t>
            </a:r>
            <a:br>
              <a:rPr lang="en-US" sz="1400" b="1" dirty="0"/>
            </a:br>
            <a:r>
              <a:rPr lang="en-US" sz="1400" b="1" dirty="0"/>
              <a:t>item</a:t>
            </a:r>
          </a:p>
          <a:p>
            <a:pPr algn="ctr"/>
            <a:r>
              <a:rPr lang="en-US" sz="1400" dirty="0"/>
              <a:t>…………</a:t>
            </a:r>
          </a:p>
        </p:txBody>
      </p:sp>
      <p:sp>
        <p:nvSpPr>
          <p:cNvPr id="18" name="PIJL-RECHTS 17"/>
          <p:cNvSpPr/>
          <p:nvPr/>
        </p:nvSpPr>
        <p:spPr>
          <a:xfrm>
            <a:off x="3280616" y="2174893"/>
            <a:ext cx="662940" cy="365760"/>
          </a:xfrm>
          <a:prstGeom prst="rightArrow">
            <a:avLst/>
          </a:prstGeom>
          <a:solidFill>
            <a:srgbClr val="5B9BD5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9" name="Groep 18"/>
          <p:cNvGrpSpPr/>
          <p:nvPr/>
        </p:nvGrpSpPr>
        <p:grpSpPr>
          <a:xfrm>
            <a:off x="7856965" y="3123583"/>
            <a:ext cx="243000" cy="510030"/>
            <a:chOff x="8631638" y="2438400"/>
            <a:chExt cx="324000" cy="680040"/>
          </a:xfrm>
        </p:grpSpPr>
        <p:sp>
          <p:nvSpPr>
            <p:cNvPr id="57" name="Trapezium 56"/>
            <p:cNvSpPr/>
            <p:nvPr/>
          </p:nvSpPr>
          <p:spPr>
            <a:xfrm>
              <a:off x="8677358" y="275844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8" name="Ovaal 57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7594255" y="2980213"/>
            <a:ext cx="243000" cy="521460"/>
            <a:chOff x="8631638" y="2438400"/>
            <a:chExt cx="324000" cy="695280"/>
          </a:xfrm>
        </p:grpSpPr>
        <p:sp>
          <p:nvSpPr>
            <p:cNvPr id="55" name="Trapezium 54"/>
            <p:cNvSpPr/>
            <p:nvPr/>
          </p:nvSpPr>
          <p:spPr>
            <a:xfrm>
              <a:off x="8677358" y="277368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6" name="Ovaal 55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7365532" y="3294651"/>
            <a:ext cx="243000" cy="510030"/>
            <a:chOff x="8631638" y="2438400"/>
            <a:chExt cx="324000" cy="680040"/>
          </a:xfrm>
        </p:grpSpPr>
        <p:sp>
          <p:nvSpPr>
            <p:cNvPr id="53" name="Trapezium 52"/>
            <p:cNvSpPr/>
            <p:nvPr/>
          </p:nvSpPr>
          <p:spPr>
            <a:xfrm>
              <a:off x="8677358" y="275844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4" name="Ovaal 53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6055074" y="5397613"/>
            <a:ext cx="243000" cy="510030"/>
            <a:chOff x="8631638" y="2438400"/>
            <a:chExt cx="324000" cy="680040"/>
          </a:xfrm>
        </p:grpSpPr>
        <p:sp>
          <p:nvSpPr>
            <p:cNvPr id="51" name="Trapezium 50"/>
            <p:cNvSpPr/>
            <p:nvPr/>
          </p:nvSpPr>
          <p:spPr>
            <a:xfrm>
              <a:off x="8677358" y="275844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2" name="Ovaal 51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5792364" y="5254243"/>
            <a:ext cx="243000" cy="521460"/>
            <a:chOff x="8631638" y="2438400"/>
            <a:chExt cx="324000" cy="695280"/>
          </a:xfrm>
        </p:grpSpPr>
        <p:sp>
          <p:nvSpPr>
            <p:cNvPr id="49" name="Trapezium 48"/>
            <p:cNvSpPr/>
            <p:nvPr/>
          </p:nvSpPr>
          <p:spPr>
            <a:xfrm>
              <a:off x="8677358" y="277368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50" name="Ovaal 49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5563641" y="5568681"/>
            <a:ext cx="243000" cy="510030"/>
            <a:chOff x="8631638" y="2438400"/>
            <a:chExt cx="324000" cy="680040"/>
          </a:xfrm>
        </p:grpSpPr>
        <p:sp>
          <p:nvSpPr>
            <p:cNvPr id="47" name="Trapezium 46"/>
            <p:cNvSpPr/>
            <p:nvPr/>
          </p:nvSpPr>
          <p:spPr>
            <a:xfrm>
              <a:off x="8677358" y="2758440"/>
              <a:ext cx="252000" cy="360000"/>
            </a:xfrm>
            <a:prstGeom prst="trapezoi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48" name="Ovaal 47"/>
            <p:cNvSpPr/>
            <p:nvPr/>
          </p:nvSpPr>
          <p:spPr>
            <a:xfrm>
              <a:off x="8631638" y="2438400"/>
              <a:ext cx="324000" cy="324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</p:grpSp>
      <p:cxnSp>
        <p:nvCxnSpPr>
          <p:cNvPr id="25" name="Rechte verbindingslijn met pijl 24"/>
          <p:cNvCxnSpPr/>
          <p:nvPr/>
        </p:nvCxnSpPr>
        <p:spPr>
          <a:xfrm flipV="1">
            <a:off x="5955236" y="2540653"/>
            <a:ext cx="434340" cy="2558239"/>
          </a:xfrm>
          <a:prstGeom prst="straightConnector1">
            <a:avLst/>
          </a:prstGeom>
          <a:solidFill>
            <a:srgbClr val="5B9BD5">
              <a:alpha val="34118"/>
            </a:srgbClr>
          </a:solidFill>
          <a:ln w="38100">
            <a:noFill/>
            <a:prstDash val="sys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Tekstvak 26"/>
          <p:cNvSpPr txBox="1"/>
          <p:nvPr/>
        </p:nvSpPr>
        <p:spPr>
          <a:xfrm>
            <a:off x="7556656" y="3818341"/>
            <a:ext cx="629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Team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5138931" y="6084004"/>
            <a:ext cx="125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Stakeholders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7471586" y="2362988"/>
            <a:ext cx="810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input for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8025858" y="4263892"/>
            <a:ext cx="822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develops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838923" y="560529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give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650367" y="5905547"/>
            <a:ext cx="1053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reviewed by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12" r="15672"/>
          <a:stretch/>
        </p:blipFill>
        <p:spPr>
          <a:xfrm>
            <a:off x="-18546" y="1193740"/>
            <a:ext cx="2334955" cy="3116771"/>
          </a:xfrm>
          <a:prstGeom prst="rect">
            <a:avLst/>
          </a:prstGeom>
        </p:spPr>
      </p:pic>
      <p:sp>
        <p:nvSpPr>
          <p:cNvPr id="62" name="Tekstvak 61">
            <a:extLst>
              <a:ext uri="{FF2B5EF4-FFF2-40B4-BE49-F238E27FC236}">
                <a16:creationId xmlns:a16="http://schemas.microsoft.com/office/drawing/2014/main" id="{87DB0DF0-F0EF-4828-8026-2278FEBF579D}"/>
              </a:ext>
            </a:extLst>
          </p:cNvPr>
          <p:cNvSpPr txBox="1"/>
          <p:nvPr/>
        </p:nvSpPr>
        <p:spPr>
          <a:xfrm>
            <a:off x="2271009" y="2106326"/>
            <a:ext cx="108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/>
            <a:r>
              <a:rPr lang="en-US" sz="1400" b="1" i="1" dirty="0">
                <a:solidFill>
                  <a:schemeClr val="accent6"/>
                </a:solidFill>
              </a:rPr>
              <a:t>1. Initial</a:t>
            </a:r>
            <a:br>
              <a:rPr lang="en-US" sz="1400" b="1" i="1" dirty="0">
                <a:solidFill>
                  <a:schemeClr val="accent6"/>
                </a:solidFill>
              </a:rPr>
            </a:br>
            <a:r>
              <a:rPr lang="en-US" sz="1400" b="1" i="1" dirty="0">
                <a:solidFill>
                  <a:schemeClr val="accent6"/>
                </a:solidFill>
              </a:rPr>
              <a:t>definition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54F2A1-AB48-47C9-B01C-700BEFD8EF16}"/>
              </a:ext>
            </a:extLst>
          </p:cNvPr>
          <p:cNvSpPr txBox="1"/>
          <p:nvPr/>
        </p:nvSpPr>
        <p:spPr>
          <a:xfrm>
            <a:off x="4916029" y="1409105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</a:rPr>
              <a:t>2. Selection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DC8070FC-34B2-4AAD-AB16-56E9B3B0CADF}"/>
              </a:ext>
            </a:extLst>
          </p:cNvPr>
          <p:cNvSpPr txBox="1"/>
          <p:nvPr/>
        </p:nvSpPr>
        <p:spPr>
          <a:xfrm>
            <a:off x="2876849" y="3580702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</a:rPr>
              <a:t>4. Update</a:t>
            </a:r>
          </a:p>
        </p:txBody>
      </p:sp>
      <p:grpSp>
        <p:nvGrpSpPr>
          <p:cNvPr id="77" name="Groep 76">
            <a:extLst>
              <a:ext uri="{FF2B5EF4-FFF2-40B4-BE49-F238E27FC236}">
                <a16:creationId xmlns:a16="http://schemas.microsoft.com/office/drawing/2014/main" id="{AA778A0E-C80D-4CF0-AFC9-752C2D936B0B}"/>
              </a:ext>
            </a:extLst>
          </p:cNvPr>
          <p:cNvGrpSpPr/>
          <p:nvPr/>
        </p:nvGrpSpPr>
        <p:grpSpPr>
          <a:xfrm>
            <a:off x="5993275" y="2631891"/>
            <a:ext cx="1321777" cy="2497541"/>
            <a:chOff x="5993275" y="2631891"/>
            <a:chExt cx="1321777" cy="2497541"/>
          </a:xfrm>
        </p:grpSpPr>
        <p:sp>
          <p:nvSpPr>
            <p:cNvPr id="78" name="Tekstvak 77">
              <a:extLst>
                <a:ext uri="{FF2B5EF4-FFF2-40B4-BE49-F238E27FC236}">
                  <a16:creationId xmlns:a16="http://schemas.microsoft.com/office/drawing/2014/main" id="{371D9F06-0F9F-4800-923B-3C4222A550D6}"/>
                </a:ext>
              </a:extLst>
            </p:cNvPr>
            <p:cNvSpPr txBox="1"/>
            <p:nvPr/>
          </p:nvSpPr>
          <p:spPr>
            <a:xfrm>
              <a:off x="6183780" y="4022303"/>
              <a:ext cx="1131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accent6"/>
                  </a:solidFill>
                </a:rPr>
                <a:t>3. Validation</a:t>
              </a:r>
            </a:p>
          </p:txBody>
        </p:sp>
        <p:cxnSp>
          <p:nvCxnSpPr>
            <p:cNvPr id="79" name="Rechte verbindingslijn met pijl 78">
              <a:extLst>
                <a:ext uri="{FF2B5EF4-FFF2-40B4-BE49-F238E27FC236}">
                  <a16:creationId xmlns:a16="http://schemas.microsoft.com/office/drawing/2014/main" id="{A67B65CD-22D8-4A95-B36E-A0DF5273571B}"/>
                </a:ext>
              </a:extLst>
            </p:cNvPr>
            <p:cNvCxnSpPr/>
            <p:nvPr/>
          </p:nvCxnSpPr>
          <p:spPr>
            <a:xfrm flipV="1">
              <a:off x="5993275" y="2631891"/>
              <a:ext cx="450376" cy="2497541"/>
            </a:xfrm>
            <a:prstGeom prst="straightConnector1">
              <a:avLst/>
            </a:prstGeom>
            <a:ln w="38100">
              <a:solidFill>
                <a:schemeClr val="tx1">
                  <a:lumMod val="20000"/>
                  <a:lumOff val="80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2524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Initial definition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Putting on backlog</a:t>
            </a:r>
          </a:p>
          <a:p>
            <a:pPr lvl="1"/>
            <a:r>
              <a:rPr lang="en-US" dirty="0"/>
              <a:t>High level</a:t>
            </a:r>
          </a:p>
          <a:p>
            <a:pPr lvl="2"/>
            <a:r>
              <a:rPr lang="en-US" dirty="0"/>
              <a:t>Features, epics</a:t>
            </a:r>
          </a:p>
          <a:p>
            <a:pPr lvl="1"/>
            <a:r>
              <a:rPr lang="en-US" dirty="0"/>
              <a:t>From business</a:t>
            </a:r>
          </a:p>
          <a:p>
            <a:pPr lvl="2"/>
            <a:r>
              <a:rPr lang="en-US" dirty="0"/>
              <a:t>By elicitation</a:t>
            </a:r>
          </a:p>
          <a:p>
            <a:pPr lvl="2"/>
            <a:endParaRPr lang="en-US" dirty="0"/>
          </a:p>
          <a:p>
            <a:r>
              <a:rPr lang="en-US" dirty="0"/>
              <a:t>Role of analyst</a:t>
            </a:r>
          </a:p>
          <a:p>
            <a:pPr lvl="1"/>
            <a:r>
              <a:rPr lang="en-US" dirty="0"/>
              <a:t>Check for </a:t>
            </a:r>
            <a:br>
              <a:rPr lang="en-US" dirty="0"/>
            </a:br>
            <a:r>
              <a:rPr lang="en-US" dirty="0"/>
              <a:t>completeness</a:t>
            </a:r>
          </a:p>
          <a:p>
            <a:pPr lvl="1"/>
            <a:r>
              <a:rPr lang="en-US" dirty="0"/>
              <a:t>Maintain </a:t>
            </a:r>
            <a:br>
              <a:rPr lang="en-US" dirty="0"/>
            </a:br>
            <a:r>
              <a:rPr lang="en-US" dirty="0"/>
              <a:t>consistency and</a:t>
            </a:r>
            <a:br>
              <a:rPr lang="en-US" dirty="0"/>
            </a:br>
            <a:r>
              <a:rPr lang="en-US" dirty="0"/>
              <a:t>traceability</a:t>
            </a:r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3248490" y="1414624"/>
            <a:ext cx="5277927" cy="4910738"/>
            <a:chOff x="2484120" y="152400"/>
            <a:chExt cx="7037236" cy="6547650"/>
          </a:xfrm>
        </p:grpSpPr>
        <p:sp>
          <p:nvSpPr>
            <p:cNvPr id="12" name="Draaiende pijl 11"/>
            <p:cNvSpPr/>
            <p:nvPr/>
          </p:nvSpPr>
          <p:spPr>
            <a:xfrm>
              <a:off x="2916556" y="400050"/>
              <a:ext cx="6300000" cy="6300000"/>
            </a:xfrm>
            <a:prstGeom prst="circularArrow">
              <a:avLst>
                <a:gd name="adj1" fmla="val 4627"/>
                <a:gd name="adj2" fmla="val 664668"/>
                <a:gd name="adj3" fmla="val 11959101"/>
                <a:gd name="adj4" fmla="val 14751288"/>
                <a:gd name="adj5" fmla="val 8149"/>
              </a:avLst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zelsoor 12"/>
            <p:cNvSpPr/>
            <p:nvPr/>
          </p:nvSpPr>
          <p:spPr>
            <a:xfrm>
              <a:off x="2484120" y="39139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Ezelsoor 13"/>
            <p:cNvSpPr/>
            <p:nvPr/>
          </p:nvSpPr>
          <p:spPr>
            <a:xfrm>
              <a:off x="2636520" y="40663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Ezelsoor 14"/>
            <p:cNvSpPr/>
            <p:nvPr/>
          </p:nvSpPr>
          <p:spPr>
            <a:xfrm>
              <a:off x="2788920" y="42187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7833360" y="45692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7985760" y="47216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8138160" y="48740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9" name="Ezelsoor 18"/>
            <p:cNvSpPr/>
            <p:nvPr/>
          </p:nvSpPr>
          <p:spPr>
            <a:xfrm>
              <a:off x="3697730" y="701040"/>
              <a:ext cx="1143000" cy="143256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0" name="Ezelsoor 19"/>
            <p:cNvSpPr/>
            <p:nvPr/>
          </p:nvSpPr>
          <p:spPr>
            <a:xfrm>
              <a:off x="6183397" y="1524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Ezelsoor 20"/>
            <p:cNvSpPr/>
            <p:nvPr/>
          </p:nvSpPr>
          <p:spPr>
            <a:xfrm>
              <a:off x="6335797" y="3048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Ezelsoor 21"/>
            <p:cNvSpPr/>
            <p:nvPr/>
          </p:nvSpPr>
          <p:spPr>
            <a:xfrm>
              <a:off x="6488197" y="4572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JL-RECHTS 22"/>
            <p:cNvSpPr/>
            <p:nvPr/>
          </p:nvSpPr>
          <p:spPr>
            <a:xfrm>
              <a:off x="2529840" y="1173480"/>
              <a:ext cx="883920" cy="487680"/>
            </a:xfrm>
            <a:prstGeom prst="rightArrow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8631638" y="2438400"/>
              <a:ext cx="324000" cy="680040"/>
              <a:chOff x="8631638" y="2438400"/>
              <a:chExt cx="324000" cy="680040"/>
            </a:xfrm>
          </p:grpSpPr>
          <p:sp>
            <p:nvSpPr>
              <p:cNvPr id="41" name="Trapezium 4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8281358" y="2247240"/>
              <a:ext cx="324000" cy="695280"/>
              <a:chOff x="8631638" y="2438400"/>
              <a:chExt cx="324000" cy="695280"/>
            </a:xfrm>
          </p:grpSpPr>
          <p:sp>
            <p:nvSpPr>
              <p:cNvPr id="39" name="Trapezium 38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ep 25"/>
            <p:cNvGrpSpPr/>
            <p:nvPr/>
          </p:nvGrpSpPr>
          <p:grpSpPr>
            <a:xfrm>
              <a:off x="7976394" y="2666490"/>
              <a:ext cx="324000" cy="680040"/>
              <a:chOff x="8631638" y="2438400"/>
              <a:chExt cx="324000" cy="680040"/>
            </a:xfrm>
          </p:grpSpPr>
          <p:sp>
            <p:nvSpPr>
              <p:cNvPr id="37" name="Trapezium 36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6229117" y="5470440"/>
              <a:ext cx="324000" cy="680040"/>
              <a:chOff x="8631638" y="2438400"/>
              <a:chExt cx="324000" cy="680040"/>
            </a:xfrm>
          </p:grpSpPr>
          <p:sp>
            <p:nvSpPr>
              <p:cNvPr id="35" name="Trapezium 34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ep 27"/>
            <p:cNvGrpSpPr/>
            <p:nvPr/>
          </p:nvGrpSpPr>
          <p:grpSpPr>
            <a:xfrm>
              <a:off x="5878837" y="5279280"/>
              <a:ext cx="324000" cy="695280"/>
              <a:chOff x="8631638" y="2438400"/>
              <a:chExt cx="324000" cy="695280"/>
            </a:xfrm>
          </p:grpSpPr>
          <p:sp>
            <p:nvSpPr>
              <p:cNvPr id="33" name="Trapezium 32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ep 28"/>
            <p:cNvGrpSpPr/>
            <p:nvPr/>
          </p:nvGrpSpPr>
          <p:grpSpPr>
            <a:xfrm>
              <a:off x="5573873" y="5698530"/>
              <a:ext cx="324000" cy="680040"/>
              <a:chOff x="8631638" y="2438400"/>
              <a:chExt cx="324000" cy="680040"/>
            </a:xfrm>
          </p:grpSpPr>
          <p:sp>
            <p:nvSpPr>
              <p:cNvPr id="31" name="Trapezium 3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al 3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Rechte verbindingslijn met pijl 29"/>
            <p:cNvCxnSpPr/>
            <p:nvPr/>
          </p:nvCxnSpPr>
          <p:spPr>
            <a:xfrm flipV="1">
              <a:off x="6096000" y="1661160"/>
              <a:ext cx="579120" cy="3410985"/>
            </a:xfrm>
            <a:prstGeom prst="straightConnector1">
              <a:avLst/>
            </a:prstGeom>
            <a:solidFill>
              <a:srgbClr val="5B9BD5">
                <a:alpha val="34118"/>
              </a:srgbClr>
            </a:solidFill>
            <a:ln w="38100">
              <a:noFill/>
              <a:prstDash val="sysDash"/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3" name="Stroomdiagram: Of 42"/>
          <p:cNvSpPr/>
          <p:nvPr/>
        </p:nvSpPr>
        <p:spPr>
          <a:xfrm>
            <a:off x="3396898" y="2219314"/>
            <a:ext cx="288000" cy="288000"/>
          </a:xfrm>
          <a:prstGeom prst="flowChar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4BFD7B-7D4B-4CDB-9643-4E21724E6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4CCBF1-4EF9-456E-9486-A8C83CB1B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927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Selection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Accepting in iteration</a:t>
            </a:r>
          </a:p>
          <a:p>
            <a:pPr lvl="1"/>
            <a:r>
              <a:rPr lang="en-US" dirty="0"/>
              <a:t>Realizable</a:t>
            </a:r>
          </a:p>
          <a:p>
            <a:pPr lvl="2"/>
            <a:r>
              <a:rPr lang="en-US" dirty="0"/>
              <a:t>User stories</a:t>
            </a:r>
          </a:p>
          <a:p>
            <a:pPr lvl="1"/>
            <a:r>
              <a:rPr lang="en-US" dirty="0"/>
              <a:t>Define - re(de)fine</a:t>
            </a:r>
          </a:p>
          <a:p>
            <a:pPr lvl="2"/>
            <a:r>
              <a:rPr lang="en-US" dirty="0"/>
              <a:t>Definition of Ready</a:t>
            </a:r>
          </a:p>
          <a:p>
            <a:pPr lvl="2"/>
            <a:r>
              <a:rPr lang="en-US" dirty="0"/>
              <a:t>Definition of Done</a:t>
            </a:r>
          </a:p>
          <a:p>
            <a:pPr lvl="2"/>
            <a:endParaRPr lang="en-US" dirty="0"/>
          </a:p>
          <a:p>
            <a:r>
              <a:rPr lang="en-US" dirty="0"/>
              <a:t>Role of analyst</a:t>
            </a:r>
          </a:p>
          <a:p>
            <a:pPr lvl="1"/>
            <a:r>
              <a:rPr lang="en-US" dirty="0"/>
              <a:t>Check for </a:t>
            </a:r>
            <a:r>
              <a:rPr lang="en-US" dirty="0" err="1"/>
              <a:t>DoR</a:t>
            </a:r>
            <a:endParaRPr lang="en-US" dirty="0"/>
          </a:p>
          <a:p>
            <a:pPr lvl="1"/>
            <a:r>
              <a:rPr lang="en-US" dirty="0"/>
              <a:t>Check team for </a:t>
            </a:r>
            <a:br>
              <a:rPr lang="en-US" dirty="0"/>
            </a:br>
            <a:r>
              <a:rPr lang="en-US" dirty="0"/>
              <a:t>knowledge level</a:t>
            </a:r>
          </a:p>
          <a:p>
            <a:pPr lvl="2"/>
            <a:r>
              <a:rPr lang="en-US" dirty="0"/>
              <a:t>Spikes!</a:t>
            </a:r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3248490" y="1414624"/>
            <a:ext cx="5277927" cy="4910738"/>
            <a:chOff x="2484120" y="152400"/>
            <a:chExt cx="7037236" cy="6547650"/>
          </a:xfrm>
        </p:grpSpPr>
        <p:sp>
          <p:nvSpPr>
            <p:cNvPr id="12" name="Draaiende pijl 11"/>
            <p:cNvSpPr/>
            <p:nvPr/>
          </p:nvSpPr>
          <p:spPr>
            <a:xfrm>
              <a:off x="2916556" y="400050"/>
              <a:ext cx="6300000" cy="6300000"/>
            </a:xfrm>
            <a:prstGeom prst="circularArrow">
              <a:avLst>
                <a:gd name="adj1" fmla="val 4627"/>
                <a:gd name="adj2" fmla="val 664668"/>
                <a:gd name="adj3" fmla="val 11959101"/>
                <a:gd name="adj4" fmla="val 14751288"/>
                <a:gd name="adj5" fmla="val 8149"/>
              </a:avLst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zelsoor 12"/>
            <p:cNvSpPr/>
            <p:nvPr/>
          </p:nvSpPr>
          <p:spPr>
            <a:xfrm>
              <a:off x="2484120" y="39139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Ezelsoor 13"/>
            <p:cNvSpPr/>
            <p:nvPr/>
          </p:nvSpPr>
          <p:spPr>
            <a:xfrm>
              <a:off x="2636520" y="40663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Ezelsoor 14"/>
            <p:cNvSpPr/>
            <p:nvPr/>
          </p:nvSpPr>
          <p:spPr>
            <a:xfrm>
              <a:off x="2788920" y="42187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7833360" y="45692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7985760" y="47216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8138160" y="48740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9" name="Ezelsoor 18"/>
            <p:cNvSpPr/>
            <p:nvPr/>
          </p:nvSpPr>
          <p:spPr>
            <a:xfrm>
              <a:off x="3697730" y="701040"/>
              <a:ext cx="1143000" cy="143256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0" name="Ezelsoor 19"/>
            <p:cNvSpPr/>
            <p:nvPr/>
          </p:nvSpPr>
          <p:spPr>
            <a:xfrm>
              <a:off x="6183397" y="1524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Ezelsoor 20"/>
            <p:cNvSpPr/>
            <p:nvPr/>
          </p:nvSpPr>
          <p:spPr>
            <a:xfrm>
              <a:off x="6335797" y="3048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Ezelsoor 21"/>
            <p:cNvSpPr/>
            <p:nvPr/>
          </p:nvSpPr>
          <p:spPr>
            <a:xfrm>
              <a:off x="6488197" y="4572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JL-RECHTS 22"/>
            <p:cNvSpPr/>
            <p:nvPr/>
          </p:nvSpPr>
          <p:spPr>
            <a:xfrm>
              <a:off x="2529840" y="1173480"/>
              <a:ext cx="883920" cy="487680"/>
            </a:xfrm>
            <a:prstGeom prst="rightArrow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8631638" y="2438400"/>
              <a:ext cx="324000" cy="680040"/>
              <a:chOff x="8631638" y="2438400"/>
              <a:chExt cx="324000" cy="680040"/>
            </a:xfrm>
          </p:grpSpPr>
          <p:sp>
            <p:nvSpPr>
              <p:cNvPr id="41" name="Trapezium 4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8281358" y="2247240"/>
              <a:ext cx="324000" cy="695280"/>
              <a:chOff x="8631638" y="2438400"/>
              <a:chExt cx="324000" cy="695280"/>
            </a:xfrm>
          </p:grpSpPr>
          <p:sp>
            <p:nvSpPr>
              <p:cNvPr id="39" name="Trapezium 38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ep 25"/>
            <p:cNvGrpSpPr/>
            <p:nvPr/>
          </p:nvGrpSpPr>
          <p:grpSpPr>
            <a:xfrm>
              <a:off x="7976394" y="2666490"/>
              <a:ext cx="324000" cy="680040"/>
              <a:chOff x="8631638" y="2438400"/>
              <a:chExt cx="324000" cy="680040"/>
            </a:xfrm>
          </p:grpSpPr>
          <p:sp>
            <p:nvSpPr>
              <p:cNvPr id="37" name="Trapezium 36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6229117" y="5470440"/>
              <a:ext cx="324000" cy="680040"/>
              <a:chOff x="8631638" y="2438400"/>
              <a:chExt cx="324000" cy="680040"/>
            </a:xfrm>
          </p:grpSpPr>
          <p:sp>
            <p:nvSpPr>
              <p:cNvPr id="35" name="Trapezium 34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ep 27"/>
            <p:cNvGrpSpPr/>
            <p:nvPr/>
          </p:nvGrpSpPr>
          <p:grpSpPr>
            <a:xfrm>
              <a:off x="5878837" y="5279280"/>
              <a:ext cx="324000" cy="695280"/>
              <a:chOff x="8631638" y="2438400"/>
              <a:chExt cx="324000" cy="695280"/>
            </a:xfrm>
          </p:grpSpPr>
          <p:sp>
            <p:nvSpPr>
              <p:cNvPr id="33" name="Trapezium 32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ep 28"/>
            <p:cNvGrpSpPr/>
            <p:nvPr/>
          </p:nvGrpSpPr>
          <p:grpSpPr>
            <a:xfrm>
              <a:off x="5573873" y="5698530"/>
              <a:ext cx="324000" cy="680040"/>
              <a:chOff x="8631638" y="2438400"/>
              <a:chExt cx="324000" cy="680040"/>
            </a:xfrm>
          </p:grpSpPr>
          <p:sp>
            <p:nvSpPr>
              <p:cNvPr id="31" name="Trapezium 3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al 3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" name="Rechte verbindingslijn met pijl 29"/>
            <p:cNvCxnSpPr/>
            <p:nvPr/>
          </p:nvCxnSpPr>
          <p:spPr>
            <a:xfrm flipV="1">
              <a:off x="6096000" y="1661160"/>
              <a:ext cx="579120" cy="3410985"/>
            </a:xfrm>
            <a:prstGeom prst="straightConnector1">
              <a:avLst/>
            </a:prstGeom>
            <a:solidFill>
              <a:srgbClr val="5B9BD5">
                <a:alpha val="34118"/>
              </a:srgbClr>
            </a:solidFill>
            <a:ln w="38100">
              <a:noFill/>
              <a:prstDash val="sysDash"/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3" name="Stroomdiagram: Of 42"/>
          <p:cNvSpPr/>
          <p:nvPr/>
        </p:nvSpPr>
        <p:spPr>
          <a:xfrm>
            <a:off x="5457394" y="1875501"/>
            <a:ext cx="288000" cy="288000"/>
          </a:xfrm>
          <a:prstGeom prst="flowChar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CB03E0-2F1D-4B94-9E3B-5986F2E7A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6C1619-9CFE-493D-ACE0-3B4585A0C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867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3. Validation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Checking quality</a:t>
            </a:r>
          </a:p>
          <a:p>
            <a:pPr lvl="1"/>
            <a:r>
              <a:rPr lang="en-US" dirty="0"/>
              <a:t>Upfront | end</a:t>
            </a:r>
          </a:p>
          <a:p>
            <a:pPr lvl="2"/>
            <a:r>
              <a:rPr lang="en-US" dirty="0"/>
              <a:t>Complexity </a:t>
            </a:r>
            <a:r>
              <a:rPr lang="en-US" dirty="0">
                <a:sym typeface="Wingdings" panose="05000000000000000000" pitchFamily="2" charset="2"/>
              </a:rPr>
              <a:t> risk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 rework  detail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Role of analyst</a:t>
            </a:r>
          </a:p>
          <a:p>
            <a:pPr lvl="1"/>
            <a:r>
              <a:rPr lang="en-US" dirty="0"/>
              <a:t>Discuss approach </a:t>
            </a:r>
            <a:br>
              <a:rPr lang="en-US" dirty="0"/>
            </a:br>
            <a:r>
              <a:rPr lang="en-US" dirty="0"/>
              <a:t>and timing</a:t>
            </a:r>
          </a:p>
          <a:p>
            <a:pPr lvl="2"/>
            <a:r>
              <a:rPr lang="en-US" dirty="0"/>
              <a:t>Reviews</a:t>
            </a:r>
          </a:p>
          <a:p>
            <a:pPr lvl="2"/>
            <a:r>
              <a:rPr lang="en-US" dirty="0"/>
              <a:t>Prototyping</a:t>
            </a:r>
          </a:p>
          <a:p>
            <a:pPr lvl="2"/>
            <a:r>
              <a:rPr lang="en-US" dirty="0"/>
              <a:t>Tests</a:t>
            </a:r>
          </a:p>
          <a:p>
            <a:pPr lvl="1"/>
            <a:r>
              <a:rPr lang="en-US" dirty="0"/>
              <a:t>Do | support | manage</a:t>
            </a:r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3248490" y="1414624"/>
            <a:ext cx="5277927" cy="4910738"/>
            <a:chOff x="2484120" y="152400"/>
            <a:chExt cx="7037236" cy="6547650"/>
          </a:xfrm>
        </p:grpSpPr>
        <p:sp>
          <p:nvSpPr>
            <p:cNvPr id="12" name="Draaiende pijl 11"/>
            <p:cNvSpPr/>
            <p:nvPr/>
          </p:nvSpPr>
          <p:spPr>
            <a:xfrm>
              <a:off x="2916556" y="400050"/>
              <a:ext cx="6300000" cy="6300000"/>
            </a:xfrm>
            <a:prstGeom prst="circularArrow">
              <a:avLst>
                <a:gd name="adj1" fmla="val 4627"/>
                <a:gd name="adj2" fmla="val 664668"/>
                <a:gd name="adj3" fmla="val 11959101"/>
                <a:gd name="adj4" fmla="val 14751288"/>
                <a:gd name="adj5" fmla="val 8149"/>
              </a:avLst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Ezelsoor 12"/>
            <p:cNvSpPr/>
            <p:nvPr/>
          </p:nvSpPr>
          <p:spPr>
            <a:xfrm>
              <a:off x="2484120" y="39139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" name="Ezelsoor 13"/>
            <p:cNvSpPr/>
            <p:nvPr/>
          </p:nvSpPr>
          <p:spPr>
            <a:xfrm>
              <a:off x="2636520" y="40663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Ezelsoor 14"/>
            <p:cNvSpPr/>
            <p:nvPr/>
          </p:nvSpPr>
          <p:spPr>
            <a:xfrm>
              <a:off x="2788920" y="42187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7833360" y="45692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7985760" y="47216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8138160" y="48740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Ezelsoor 18"/>
            <p:cNvSpPr/>
            <p:nvPr/>
          </p:nvSpPr>
          <p:spPr>
            <a:xfrm>
              <a:off x="3697730" y="701040"/>
              <a:ext cx="1143000" cy="143256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Ezelsoor 19"/>
            <p:cNvSpPr/>
            <p:nvPr/>
          </p:nvSpPr>
          <p:spPr>
            <a:xfrm>
              <a:off x="6183397" y="1524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1" name="Ezelsoor 20"/>
            <p:cNvSpPr/>
            <p:nvPr/>
          </p:nvSpPr>
          <p:spPr>
            <a:xfrm>
              <a:off x="6335797" y="3048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2" name="Ezelsoor 21"/>
            <p:cNvSpPr/>
            <p:nvPr/>
          </p:nvSpPr>
          <p:spPr>
            <a:xfrm>
              <a:off x="6488197" y="4572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3" name="PIJL-RECHTS 22"/>
            <p:cNvSpPr/>
            <p:nvPr/>
          </p:nvSpPr>
          <p:spPr>
            <a:xfrm>
              <a:off x="2529840" y="1173480"/>
              <a:ext cx="883920" cy="487680"/>
            </a:xfrm>
            <a:prstGeom prst="rightArrow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8631638" y="2438400"/>
              <a:ext cx="324000" cy="680040"/>
              <a:chOff x="8631638" y="2438400"/>
              <a:chExt cx="324000" cy="680040"/>
            </a:xfrm>
          </p:grpSpPr>
          <p:sp>
            <p:nvSpPr>
              <p:cNvPr id="41" name="Trapezium 4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8281358" y="2247240"/>
              <a:ext cx="324000" cy="695280"/>
              <a:chOff x="8631638" y="2438400"/>
              <a:chExt cx="324000" cy="695280"/>
            </a:xfrm>
          </p:grpSpPr>
          <p:sp>
            <p:nvSpPr>
              <p:cNvPr id="39" name="Trapezium 38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6" name="Groep 25"/>
            <p:cNvGrpSpPr/>
            <p:nvPr/>
          </p:nvGrpSpPr>
          <p:grpSpPr>
            <a:xfrm>
              <a:off x="7976394" y="2666490"/>
              <a:ext cx="324000" cy="680040"/>
              <a:chOff x="8631638" y="2438400"/>
              <a:chExt cx="324000" cy="680040"/>
            </a:xfrm>
          </p:grpSpPr>
          <p:sp>
            <p:nvSpPr>
              <p:cNvPr id="37" name="Trapezium 36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6229117" y="5470440"/>
              <a:ext cx="324000" cy="680040"/>
              <a:chOff x="8631638" y="2438400"/>
              <a:chExt cx="324000" cy="680040"/>
            </a:xfrm>
          </p:grpSpPr>
          <p:sp>
            <p:nvSpPr>
              <p:cNvPr id="35" name="Trapezium 34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8" name="Groep 27"/>
            <p:cNvGrpSpPr/>
            <p:nvPr/>
          </p:nvGrpSpPr>
          <p:grpSpPr>
            <a:xfrm>
              <a:off x="5878837" y="5279280"/>
              <a:ext cx="324000" cy="695280"/>
              <a:chOff x="8631638" y="2438400"/>
              <a:chExt cx="324000" cy="695280"/>
            </a:xfrm>
          </p:grpSpPr>
          <p:sp>
            <p:nvSpPr>
              <p:cNvPr id="33" name="Trapezium 32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9" name="Groep 28"/>
            <p:cNvGrpSpPr/>
            <p:nvPr/>
          </p:nvGrpSpPr>
          <p:grpSpPr>
            <a:xfrm>
              <a:off x="5573873" y="5698530"/>
              <a:ext cx="324000" cy="680040"/>
              <a:chOff x="8631638" y="2438400"/>
              <a:chExt cx="324000" cy="680040"/>
            </a:xfrm>
          </p:grpSpPr>
          <p:sp>
            <p:nvSpPr>
              <p:cNvPr id="31" name="Trapezium 3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Ovaal 3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30" name="Rechte verbindingslijn met pijl 29"/>
            <p:cNvCxnSpPr/>
            <p:nvPr/>
          </p:nvCxnSpPr>
          <p:spPr>
            <a:xfrm flipV="1">
              <a:off x="6096000" y="1661160"/>
              <a:ext cx="579120" cy="3410985"/>
            </a:xfrm>
            <a:prstGeom prst="straightConnector1">
              <a:avLst/>
            </a:prstGeom>
            <a:solidFill>
              <a:srgbClr val="5B9BD5">
                <a:alpha val="34118"/>
              </a:srgbClr>
            </a:solidFill>
            <a:ln w="38100">
              <a:noFill/>
              <a:prstDash val="sysDash"/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43" name="Rechte verbindingslijn met pijl 42"/>
          <p:cNvCxnSpPr/>
          <p:nvPr/>
        </p:nvCxnSpPr>
        <p:spPr>
          <a:xfrm flipV="1">
            <a:off x="5993275" y="2631891"/>
            <a:ext cx="450376" cy="2497541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troomdiagram: Of 43"/>
          <p:cNvSpPr/>
          <p:nvPr/>
        </p:nvSpPr>
        <p:spPr>
          <a:xfrm>
            <a:off x="6074479" y="3797846"/>
            <a:ext cx="288000" cy="288000"/>
          </a:xfrm>
          <a:prstGeom prst="flowChar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BE563E-EA2F-4644-B881-9BE7DE8BF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A03D01-D518-48A0-980D-499C2BF2B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463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Update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Handle feedback</a:t>
            </a:r>
          </a:p>
          <a:p>
            <a:pPr lvl="1"/>
            <a:r>
              <a:rPr lang="en-US" dirty="0"/>
              <a:t>Input backlog</a:t>
            </a:r>
          </a:p>
          <a:p>
            <a:pPr lvl="1"/>
            <a:r>
              <a:rPr lang="en-US" dirty="0"/>
              <a:t>Creativity!</a:t>
            </a:r>
          </a:p>
          <a:p>
            <a:pPr lvl="1"/>
            <a:r>
              <a:rPr lang="en-US" dirty="0"/>
              <a:t>Impact?</a:t>
            </a:r>
          </a:p>
          <a:p>
            <a:pPr lvl="2"/>
            <a:r>
              <a:rPr lang="en-US" dirty="0"/>
              <a:t>Size, complexity</a:t>
            </a:r>
          </a:p>
          <a:p>
            <a:pPr lvl="2"/>
            <a:r>
              <a:rPr lang="en-US" dirty="0"/>
              <a:t>Team </a:t>
            </a:r>
            <a:r>
              <a:rPr lang="en-US" dirty="0">
                <a:sym typeface="Wingdings" panose="05000000000000000000" pitchFamily="2" charset="2"/>
              </a:rPr>
              <a:t> PO 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client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  <a:p>
            <a:r>
              <a:rPr lang="en-US" dirty="0"/>
              <a:t>Role of analyst</a:t>
            </a:r>
          </a:p>
          <a:p>
            <a:pPr lvl="1"/>
            <a:r>
              <a:rPr lang="en-US" dirty="0"/>
              <a:t>Impact analysis</a:t>
            </a:r>
          </a:p>
          <a:p>
            <a:pPr lvl="1"/>
            <a:r>
              <a:rPr lang="en-US" dirty="0"/>
              <a:t>Spikes | user stories</a:t>
            </a:r>
          </a:p>
        </p:txBody>
      </p:sp>
      <p:grpSp>
        <p:nvGrpSpPr>
          <p:cNvPr id="11" name="Groep 10"/>
          <p:cNvGrpSpPr>
            <a:grpSpLocks noChangeAspect="1"/>
          </p:cNvGrpSpPr>
          <p:nvPr/>
        </p:nvGrpSpPr>
        <p:grpSpPr>
          <a:xfrm>
            <a:off x="3248490" y="1414624"/>
            <a:ext cx="5277927" cy="4910738"/>
            <a:chOff x="2484120" y="152400"/>
            <a:chExt cx="7037236" cy="6547650"/>
          </a:xfrm>
        </p:grpSpPr>
        <p:sp>
          <p:nvSpPr>
            <p:cNvPr id="12" name="Draaiende pijl 11"/>
            <p:cNvSpPr/>
            <p:nvPr/>
          </p:nvSpPr>
          <p:spPr>
            <a:xfrm>
              <a:off x="2916556" y="400050"/>
              <a:ext cx="6300000" cy="6300000"/>
            </a:xfrm>
            <a:prstGeom prst="circularArrow">
              <a:avLst>
                <a:gd name="adj1" fmla="val 4627"/>
                <a:gd name="adj2" fmla="val 664668"/>
                <a:gd name="adj3" fmla="val 11959101"/>
                <a:gd name="adj4" fmla="val 14751288"/>
                <a:gd name="adj5" fmla="val 8149"/>
              </a:avLst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Ezelsoor 12"/>
            <p:cNvSpPr/>
            <p:nvPr/>
          </p:nvSpPr>
          <p:spPr>
            <a:xfrm>
              <a:off x="2484120" y="39139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14" name="Ezelsoor 13"/>
            <p:cNvSpPr/>
            <p:nvPr/>
          </p:nvSpPr>
          <p:spPr>
            <a:xfrm>
              <a:off x="2636520" y="40663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5" name="Ezelsoor 14"/>
            <p:cNvSpPr/>
            <p:nvPr/>
          </p:nvSpPr>
          <p:spPr>
            <a:xfrm>
              <a:off x="2788920" y="4218705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7833360" y="45692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7985760" y="47216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Rechthoek 17"/>
            <p:cNvSpPr/>
            <p:nvPr/>
          </p:nvSpPr>
          <p:spPr>
            <a:xfrm>
              <a:off x="8138160" y="4874025"/>
              <a:ext cx="1383196" cy="1145775"/>
            </a:xfrm>
            <a:prstGeom prst="rect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Ezelsoor 18"/>
            <p:cNvSpPr/>
            <p:nvPr/>
          </p:nvSpPr>
          <p:spPr>
            <a:xfrm>
              <a:off x="3697730" y="701040"/>
              <a:ext cx="1143000" cy="143256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Ezelsoor 19"/>
            <p:cNvSpPr/>
            <p:nvPr/>
          </p:nvSpPr>
          <p:spPr>
            <a:xfrm>
              <a:off x="6183397" y="1524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1" name="Ezelsoor 20"/>
            <p:cNvSpPr/>
            <p:nvPr/>
          </p:nvSpPr>
          <p:spPr>
            <a:xfrm>
              <a:off x="6335797" y="3048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/>
            </a:p>
          </p:txBody>
        </p:sp>
        <p:sp>
          <p:nvSpPr>
            <p:cNvPr id="22" name="Ezelsoor 21"/>
            <p:cNvSpPr/>
            <p:nvPr/>
          </p:nvSpPr>
          <p:spPr>
            <a:xfrm>
              <a:off x="6488197" y="457200"/>
              <a:ext cx="1196733" cy="1005840"/>
            </a:xfrm>
            <a:prstGeom prst="foldedCorner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0800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3" name="PIJL-RECHTS 22"/>
            <p:cNvSpPr/>
            <p:nvPr/>
          </p:nvSpPr>
          <p:spPr>
            <a:xfrm>
              <a:off x="2529840" y="1173480"/>
              <a:ext cx="883920" cy="487680"/>
            </a:xfrm>
            <a:prstGeom prst="rightArrow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4" name="Groep 23"/>
            <p:cNvGrpSpPr/>
            <p:nvPr/>
          </p:nvGrpSpPr>
          <p:grpSpPr>
            <a:xfrm>
              <a:off x="8631638" y="2438400"/>
              <a:ext cx="324000" cy="680040"/>
              <a:chOff x="8631638" y="2438400"/>
              <a:chExt cx="324000" cy="680040"/>
            </a:xfrm>
          </p:grpSpPr>
          <p:sp>
            <p:nvSpPr>
              <p:cNvPr id="41" name="Trapezium 4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2" name="Ovaal 4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8281358" y="2247240"/>
              <a:ext cx="324000" cy="695280"/>
              <a:chOff x="8631638" y="2438400"/>
              <a:chExt cx="324000" cy="695280"/>
            </a:xfrm>
          </p:grpSpPr>
          <p:sp>
            <p:nvSpPr>
              <p:cNvPr id="39" name="Trapezium 38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6" name="Groep 25"/>
            <p:cNvGrpSpPr/>
            <p:nvPr/>
          </p:nvGrpSpPr>
          <p:grpSpPr>
            <a:xfrm>
              <a:off x="7976394" y="2666490"/>
              <a:ext cx="324000" cy="680040"/>
              <a:chOff x="8631638" y="2438400"/>
              <a:chExt cx="324000" cy="680040"/>
            </a:xfrm>
          </p:grpSpPr>
          <p:sp>
            <p:nvSpPr>
              <p:cNvPr id="37" name="Trapezium 36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6229117" y="5470440"/>
              <a:ext cx="324000" cy="680040"/>
              <a:chOff x="8631638" y="2438400"/>
              <a:chExt cx="324000" cy="680040"/>
            </a:xfrm>
          </p:grpSpPr>
          <p:sp>
            <p:nvSpPr>
              <p:cNvPr id="35" name="Trapezium 34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6" name="Ovaal 35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8" name="Groep 27"/>
            <p:cNvGrpSpPr/>
            <p:nvPr/>
          </p:nvGrpSpPr>
          <p:grpSpPr>
            <a:xfrm>
              <a:off x="5878837" y="5279280"/>
              <a:ext cx="324000" cy="695280"/>
              <a:chOff x="8631638" y="2438400"/>
              <a:chExt cx="324000" cy="695280"/>
            </a:xfrm>
          </p:grpSpPr>
          <p:sp>
            <p:nvSpPr>
              <p:cNvPr id="33" name="Trapezium 32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" name="Ovaal 33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9" name="Groep 28"/>
            <p:cNvGrpSpPr/>
            <p:nvPr/>
          </p:nvGrpSpPr>
          <p:grpSpPr>
            <a:xfrm>
              <a:off x="5573873" y="5698530"/>
              <a:ext cx="324000" cy="680040"/>
              <a:chOff x="8631638" y="2438400"/>
              <a:chExt cx="324000" cy="680040"/>
            </a:xfrm>
          </p:grpSpPr>
          <p:sp>
            <p:nvSpPr>
              <p:cNvPr id="31" name="Trapezium 3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Ovaal 3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solidFill>
                <a:srgbClr val="5B9BD5">
                  <a:alpha val="3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30" name="Rechte verbindingslijn met pijl 29"/>
            <p:cNvCxnSpPr/>
            <p:nvPr/>
          </p:nvCxnSpPr>
          <p:spPr>
            <a:xfrm flipV="1">
              <a:off x="6096000" y="1661160"/>
              <a:ext cx="579120" cy="3410985"/>
            </a:xfrm>
            <a:prstGeom prst="straightConnector1">
              <a:avLst/>
            </a:prstGeom>
            <a:solidFill>
              <a:srgbClr val="5B9BD5">
                <a:alpha val="34118"/>
              </a:srgbClr>
            </a:solidFill>
            <a:ln w="38100">
              <a:noFill/>
              <a:prstDash val="sysDash"/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3" name="Stroomdiagram: Of 42"/>
          <p:cNvSpPr/>
          <p:nvPr/>
        </p:nvSpPr>
        <p:spPr>
          <a:xfrm>
            <a:off x="3811565" y="3504154"/>
            <a:ext cx="288000" cy="288000"/>
          </a:xfrm>
          <a:prstGeom prst="flowChar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AA99ED8-0B57-47BC-919D-0D1A30992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64D5E1-2A46-4DD2-AF05-F60BE228E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03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71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71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71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71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7392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71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71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71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71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71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71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71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D2B7B81-6856-4DA4-A5A1-6B292D1DD645}"/>
              </a:ext>
            </a:extLst>
          </p:cNvPr>
          <p:cNvSpPr/>
          <p:nvPr/>
        </p:nvSpPr>
        <p:spPr>
          <a:xfrm>
            <a:off x="4427984" y="4151271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4E9451E4-6462-452C-8DD7-98A24697A996}"/>
              </a:ext>
            </a:extLst>
          </p:cNvPr>
          <p:cNvSpPr/>
          <p:nvPr/>
        </p:nvSpPr>
        <p:spPr>
          <a:xfrm>
            <a:off x="6168841" y="4151271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C8B6B4D-F7D3-4B12-AAB3-D7E8281E27EC}"/>
              </a:ext>
            </a:extLst>
          </p:cNvPr>
          <p:cNvSpPr/>
          <p:nvPr/>
        </p:nvSpPr>
        <p:spPr>
          <a:xfrm rot="18000000">
            <a:off x="2232830" y="2710921"/>
            <a:ext cx="2707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[Case]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 stories are enough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C996C9B-EC57-446D-9671-327F18D24D2C}"/>
              </a:ext>
            </a:extLst>
          </p:cNvPr>
          <p:cNvSpPr/>
          <p:nvPr/>
        </p:nvSpPr>
        <p:spPr>
          <a:xfrm rot="18000000">
            <a:off x="3939605" y="2753409"/>
            <a:ext cx="281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Points of engagement 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7877D1D-70CC-4873-97E5-351CFFE325B4}"/>
              </a:ext>
            </a:extLst>
          </p:cNvPr>
          <p:cNvSpPr/>
          <p:nvPr/>
        </p:nvSpPr>
        <p:spPr>
          <a:xfrm rot="18000000">
            <a:off x="5901104" y="2995107"/>
            <a:ext cx="19588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[Case]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RE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BCCA3435-2DF8-469A-A9ED-8AD61E825ABA}"/>
              </a:ext>
            </a:extLst>
          </p:cNvPr>
          <p:cNvSpPr/>
          <p:nvPr/>
        </p:nvSpPr>
        <p:spPr>
          <a:xfrm rot="18000000">
            <a:off x="6992908" y="4833291"/>
            <a:ext cx="137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end …</a:t>
            </a:r>
          </a:p>
        </p:txBody>
      </p:sp>
    </p:spTree>
    <p:extLst>
      <p:ext uri="{BB962C8B-B14F-4D97-AF65-F5344CB8AC3E}">
        <p14:creationId xmlns:p14="http://schemas.microsoft.com/office/powerpoint/2010/main" val="4233702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[Case] </a:t>
            </a:r>
            <a:r>
              <a:rPr lang="en-US" dirty="0"/>
              <a:t>Continuous RE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4A742A-3F76-4A3D-AF85-4AF3A015F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7F6DB5-FC10-46FC-86DF-2726CC724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26</a:t>
            </a:fld>
            <a:endParaRPr lang="ru-RU" dirty="0"/>
          </a:p>
        </p:txBody>
      </p:sp>
      <p:grpSp>
        <p:nvGrpSpPr>
          <p:cNvPr id="6" name="Groep 5"/>
          <p:cNvGrpSpPr/>
          <p:nvPr/>
        </p:nvGrpSpPr>
        <p:grpSpPr>
          <a:xfrm>
            <a:off x="2271009" y="1409083"/>
            <a:ext cx="6577062" cy="5013475"/>
            <a:chOff x="957720" y="1398582"/>
            <a:chExt cx="6577062" cy="5013475"/>
          </a:xfrm>
        </p:grpSpPr>
        <p:sp>
          <p:nvSpPr>
            <p:cNvPr id="7" name="Draaiende pijl 6"/>
            <p:cNvSpPr/>
            <p:nvPr/>
          </p:nvSpPr>
          <p:spPr>
            <a:xfrm>
              <a:off x="2257364" y="1584320"/>
              <a:ext cx="4725000" cy="4725000"/>
            </a:xfrm>
            <a:prstGeom prst="circularArrow">
              <a:avLst>
                <a:gd name="adj1" fmla="val 4627"/>
                <a:gd name="adj2" fmla="val 664668"/>
                <a:gd name="adj3" fmla="val 11959101"/>
                <a:gd name="adj4" fmla="val 14751288"/>
                <a:gd name="adj5" fmla="val 8149"/>
              </a:avLst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Ezelsoor 7"/>
            <p:cNvSpPr/>
            <p:nvPr/>
          </p:nvSpPr>
          <p:spPr>
            <a:xfrm>
              <a:off x="1933037" y="4219711"/>
              <a:ext cx="897550" cy="754380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9" name="Ezelsoor 8"/>
            <p:cNvSpPr/>
            <p:nvPr/>
          </p:nvSpPr>
          <p:spPr>
            <a:xfrm>
              <a:off x="2047337" y="4334011"/>
              <a:ext cx="897550" cy="754380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0" name="Ezelsoor 9"/>
            <p:cNvSpPr/>
            <p:nvPr/>
          </p:nvSpPr>
          <p:spPr>
            <a:xfrm>
              <a:off x="2161637" y="4448311"/>
              <a:ext cx="897550" cy="754380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/>
                <a:t>Feedback</a:t>
              </a:r>
            </a:p>
            <a:p>
              <a:pPr algn="ctr"/>
              <a:r>
                <a:rPr lang="en-US" sz="1400"/>
                <a:t>…………</a:t>
              </a: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5944967" y="4711201"/>
              <a:ext cx="1037397" cy="8593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6059267" y="4825501"/>
              <a:ext cx="1037397" cy="8593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6173567" y="4939801"/>
              <a:ext cx="1037397" cy="8593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/>
                <a:t>Product</a:t>
              </a:r>
              <a:br>
                <a:rPr lang="en-US" sz="1400" b="1"/>
              </a:br>
              <a:r>
                <a:rPr lang="en-US" sz="1400" b="1"/>
                <a:t>increment</a:t>
              </a:r>
            </a:p>
          </p:txBody>
        </p:sp>
        <p:sp>
          <p:nvSpPr>
            <p:cNvPr id="14" name="Ezelsoor 13"/>
            <p:cNvSpPr/>
            <p:nvPr/>
          </p:nvSpPr>
          <p:spPr>
            <a:xfrm>
              <a:off x="2843245" y="1810062"/>
              <a:ext cx="857250" cy="1074420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/>
                <a:t>Backlog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100"/>
                <a:t>…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100"/>
                <a:t>…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100"/>
                <a:t>…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100"/>
                <a:t>…</a:t>
              </a:r>
              <a:endParaRPr lang="en-US" sz="1050"/>
            </a:p>
          </p:txBody>
        </p:sp>
        <p:sp>
          <p:nvSpPr>
            <p:cNvPr id="15" name="Ezelsoor 14"/>
            <p:cNvSpPr/>
            <p:nvPr/>
          </p:nvSpPr>
          <p:spPr>
            <a:xfrm>
              <a:off x="4707495" y="1398582"/>
              <a:ext cx="897550" cy="754380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b="1"/>
            </a:p>
          </p:txBody>
        </p:sp>
        <p:sp>
          <p:nvSpPr>
            <p:cNvPr id="16" name="Ezelsoor 15"/>
            <p:cNvSpPr/>
            <p:nvPr/>
          </p:nvSpPr>
          <p:spPr>
            <a:xfrm>
              <a:off x="4821795" y="1512882"/>
              <a:ext cx="897550" cy="754380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b="1"/>
            </a:p>
          </p:txBody>
        </p:sp>
        <p:sp>
          <p:nvSpPr>
            <p:cNvPr id="17" name="Ezelsoor 16"/>
            <p:cNvSpPr/>
            <p:nvPr/>
          </p:nvSpPr>
          <p:spPr>
            <a:xfrm>
              <a:off x="4936095" y="1627182"/>
              <a:ext cx="897550" cy="754380"/>
            </a:xfrm>
            <a:prstGeom prst="foldedCorner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dirty="0"/>
                <a:t>Backlog</a:t>
              </a:r>
              <a:br>
                <a:rPr lang="en-US" sz="1400" b="1" dirty="0"/>
              </a:br>
              <a:r>
                <a:rPr lang="en-US" sz="1400" b="1" dirty="0"/>
                <a:t>item</a:t>
              </a:r>
            </a:p>
            <a:p>
              <a:pPr algn="ctr"/>
              <a:r>
                <a:rPr lang="en-US" sz="1400" dirty="0"/>
                <a:t>…………</a:t>
              </a:r>
            </a:p>
          </p:txBody>
        </p:sp>
        <p:sp>
          <p:nvSpPr>
            <p:cNvPr id="18" name="PIJL-RECHTS 17"/>
            <p:cNvSpPr/>
            <p:nvPr/>
          </p:nvSpPr>
          <p:spPr>
            <a:xfrm>
              <a:off x="1967327" y="2164392"/>
              <a:ext cx="662940" cy="365760"/>
            </a:xfrm>
            <a:prstGeom prst="rightArrow">
              <a:avLst/>
            </a:prstGeom>
            <a:solidFill>
              <a:srgbClr val="5B9BD5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9" name="Groep 18"/>
            <p:cNvGrpSpPr/>
            <p:nvPr/>
          </p:nvGrpSpPr>
          <p:grpSpPr>
            <a:xfrm>
              <a:off x="6543676" y="3113082"/>
              <a:ext cx="243000" cy="510030"/>
              <a:chOff x="8631638" y="2438400"/>
              <a:chExt cx="324000" cy="680040"/>
            </a:xfrm>
          </p:grpSpPr>
          <p:sp>
            <p:nvSpPr>
              <p:cNvPr id="57" name="Trapezium 56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58" name="Ovaal 57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</p:grpSp>
        <p:grpSp>
          <p:nvGrpSpPr>
            <p:cNvPr id="20" name="Groep 19"/>
            <p:cNvGrpSpPr/>
            <p:nvPr/>
          </p:nvGrpSpPr>
          <p:grpSpPr>
            <a:xfrm>
              <a:off x="6280966" y="2969712"/>
              <a:ext cx="243000" cy="521460"/>
              <a:chOff x="8631638" y="2438400"/>
              <a:chExt cx="324000" cy="695280"/>
            </a:xfrm>
          </p:grpSpPr>
          <p:sp>
            <p:nvSpPr>
              <p:cNvPr id="55" name="Trapezium 54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56" name="Ovaal 55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</p:grpSp>
        <p:grpSp>
          <p:nvGrpSpPr>
            <p:cNvPr id="21" name="Groep 20"/>
            <p:cNvGrpSpPr/>
            <p:nvPr/>
          </p:nvGrpSpPr>
          <p:grpSpPr>
            <a:xfrm>
              <a:off x="6052243" y="3284150"/>
              <a:ext cx="243000" cy="510030"/>
              <a:chOff x="8631638" y="2438400"/>
              <a:chExt cx="324000" cy="680040"/>
            </a:xfrm>
          </p:grpSpPr>
          <p:sp>
            <p:nvSpPr>
              <p:cNvPr id="53" name="Trapezium 52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54" name="Ovaal 53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</p:grpSp>
        <p:grpSp>
          <p:nvGrpSpPr>
            <p:cNvPr id="22" name="Groep 21"/>
            <p:cNvGrpSpPr/>
            <p:nvPr/>
          </p:nvGrpSpPr>
          <p:grpSpPr>
            <a:xfrm>
              <a:off x="4741785" y="5387112"/>
              <a:ext cx="243000" cy="510030"/>
              <a:chOff x="8631638" y="2438400"/>
              <a:chExt cx="324000" cy="680040"/>
            </a:xfrm>
          </p:grpSpPr>
          <p:sp>
            <p:nvSpPr>
              <p:cNvPr id="51" name="Trapezium 50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52" name="Ovaal 51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</p:grpSp>
        <p:grpSp>
          <p:nvGrpSpPr>
            <p:cNvPr id="23" name="Groep 22"/>
            <p:cNvGrpSpPr/>
            <p:nvPr/>
          </p:nvGrpSpPr>
          <p:grpSpPr>
            <a:xfrm>
              <a:off x="4479075" y="5243742"/>
              <a:ext cx="243000" cy="521460"/>
              <a:chOff x="8631638" y="2438400"/>
              <a:chExt cx="324000" cy="695280"/>
            </a:xfrm>
          </p:grpSpPr>
          <p:sp>
            <p:nvSpPr>
              <p:cNvPr id="49" name="Trapezium 48"/>
              <p:cNvSpPr/>
              <p:nvPr/>
            </p:nvSpPr>
            <p:spPr>
              <a:xfrm>
                <a:off x="8677358" y="2773680"/>
                <a:ext cx="252000" cy="360000"/>
              </a:xfrm>
              <a:prstGeom prst="trapezoid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50" name="Ovaal 49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</p:grpSp>
        <p:grpSp>
          <p:nvGrpSpPr>
            <p:cNvPr id="24" name="Groep 23"/>
            <p:cNvGrpSpPr/>
            <p:nvPr/>
          </p:nvGrpSpPr>
          <p:grpSpPr>
            <a:xfrm>
              <a:off x="4250352" y="5558180"/>
              <a:ext cx="243000" cy="510030"/>
              <a:chOff x="8631638" y="2438400"/>
              <a:chExt cx="324000" cy="680040"/>
            </a:xfrm>
          </p:grpSpPr>
          <p:sp>
            <p:nvSpPr>
              <p:cNvPr id="47" name="Trapezium 46"/>
              <p:cNvSpPr/>
              <p:nvPr/>
            </p:nvSpPr>
            <p:spPr>
              <a:xfrm>
                <a:off x="8677358" y="2758440"/>
                <a:ext cx="252000" cy="360000"/>
              </a:xfrm>
              <a:prstGeom prst="trapezoid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8631638" y="2438400"/>
                <a:ext cx="324000" cy="324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36000" rIns="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b="1"/>
              </a:p>
            </p:txBody>
          </p:sp>
        </p:grpSp>
        <p:cxnSp>
          <p:nvCxnSpPr>
            <p:cNvPr id="25" name="Rechte verbindingslijn met pijl 24"/>
            <p:cNvCxnSpPr/>
            <p:nvPr/>
          </p:nvCxnSpPr>
          <p:spPr>
            <a:xfrm flipV="1">
              <a:off x="4641947" y="2530152"/>
              <a:ext cx="434340" cy="2558239"/>
            </a:xfrm>
            <a:prstGeom prst="straightConnector1">
              <a:avLst/>
            </a:prstGeom>
            <a:solidFill>
              <a:srgbClr val="5B9BD5">
                <a:alpha val="34118"/>
              </a:srgbClr>
            </a:solidFill>
            <a:ln w="38100">
              <a:noFill/>
              <a:prstDash val="sysDash"/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Rechte verbindingslijn met pijl 25"/>
            <p:cNvCxnSpPr/>
            <p:nvPr/>
          </p:nvCxnSpPr>
          <p:spPr>
            <a:xfrm flipV="1">
              <a:off x="4679986" y="2621390"/>
              <a:ext cx="450376" cy="2497541"/>
            </a:xfrm>
            <a:prstGeom prst="straightConnector1">
              <a:avLst/>
            </a:prstGeom>
            <a:ln w="38100">
              <a:solidFill>
                <a:schemeClr val="tx1">
                  <a:lumMod val="20000"/>
                  <a:lumOff val="80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kstvak 26"/>
            <p:cNvSpPr txBox="1"/>
            <p:nvPr/>
          </p:nvSpPr>
          <p:spPr>
            <a:xfrm>
              <a:off x="6243367" y="3807840"/>
              <a:ext cx="629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Team</a:t>
              </a: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3825642" y="6073503"/>
              <a:ext cx="12540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Stakeholders</a:t>
              </a: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6158297" y="2352487"/>
              <a:ext cx="810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input for</a:t>
              </a: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6712569" y="4253391"/>
              <a:ext cx="822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develops</a:t>
              </a: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525634" y="5594792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give</a:t>
              </a: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5337078" y="5895046"/>
              <a:ext cx="10536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reviewed by</a:t>
              </a:r>
            </a:p>
          </p:txBody>
        </p:sp>
        <p:sp>
          <p:nvSpPr>
            <p:cNvPr id="33" name="Tekstvak 32"/>
            <p:cNvSpPr txBox="1"/>
            <p:nvPr/>
          </p:nvSpPr>
          <p:spPr>
            <a:xfrm>
              <a:off x="957720" y="2095825"/>
              <a:ext cx="1082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6213" indent="-176213"/>
              <a:r>
                <a:rPr lang="en-US" sz="1400" b="1" i="1" dirty="0">
                  <a:solidFill>
                    <a:schemeClr val="bg1">
                      <a:lumMod val="75000"/>
                    </a:schemeClr>
                  </a:solidFill>
                </a:rPr>
                <a:t>1. Initial</a:t>
              </a:r>
              <a:br>
                <a:rPr lang="en-US" sz="1400" b="1" i="1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en-US" sz="1400" b="1" i="1" dirty="0">
                  <a:solidFill>
                    <a:schemeClr val="bg1">
                      <a:lumMod val="75000"/>
                    </a:schemeClr>
                  </a:solidFill>
                </a:rPr>
                <a:t>definition</a:t>
              </a: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3602740" y="1398604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>
                  <a:solidFill>
                    <a:schemeClr val="accent6"/>
                  </a:solidFill>
                </a:rPr>
                <a:t>2. Selection</a:t>
              </a: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4870491" y="4011802"/>
              <a:ext cx="1131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>
                  <a:solidFill>
                    <a:schemeClr val="accent6"/>
                  </a:solidFill>
                </a:rPr>
                <a:t>3. Validation</a:t>
              </a: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1563560" y="3570201"/>
              <a:ext cx="9140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>
                  <a:solidFill>
                    <a:schemeClr val="bg1">
                      <a:lumMod val="75000"/>
                    </a:schemeClr>
                  </a:solidFill>
                </a:rPr>
                <a:t>4. Update</a:t>
              </a:r>
            </a:p>
          </p:txBody>
        </p:sp>
      </p:grpSp>
      <p:pic>
        <p:nvPicPr>
          <p:cNvPr id="60" name="Afbeelding 5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12" r="15672"/>
          <a:stretch/>
        </p:blipFill>
        <p:spPr>
          <a:xfrm>
            <a:off x="-18546" y="1193740"/>
            <a:ext cx="2334955" cy="31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034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[Case] </a:t>
            </a:r>
            <a:r>
              <a:rPr lang="en-US" dirty="0"/>
              <a:t>Continuous 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4AC5A-A105-4BF9-9525-0860829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63341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(5 min) </a:t>
            </a:r>
            <a:r>
              <a:rPr lang="en-US" dirty="0"/>
              <a:t>Study case description </a:t>
            </a:r>
            <a:r>
              <a:rPr lang="en-US" dirty="0">
                <a:solidFill>
                  <a:schemeClr val="accent6"/>
                </a:solidFill>
              </a:rPr>
              <a:t>CharIT4all (2) </a:t>
            </a:r>
            <a:r>
              <a:rPr lang="en-US" dirty="0"/>
              <a:t>(same teams)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(15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Discuss the given user stories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(and/or your own)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 of Ready, Definition of Done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Validation approach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(10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Together, discuss the results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 RE add value?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9236C5-566B-4ABF-BA05-8E04D7DBD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9147E6-37EC-43BC-ADE6-CA5FD768A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91CB3F-DB0B-4820-8756-57C27DA3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93" y="2379880"/>
            <a:ext cx="1247949" cy="30960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970A065-39B6-4C40-8849-88B72394169A}"/>
              </a:ext>
            </a:extLst>
          </p:cNvPr>
          <p:cNvSpPr/>
          <p:nvPr/>
        </p:nvSpPr>
        <p:spPr>
          <a:xfrm>
            <a:off x="7306467" y="42391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47AC5EE-0E4A-40F4-BE8D-8A4E34882CE6}"/>
              </a:ext>
            </a:extLst>
          </p:cNvPr>
          <p:cNvSpPr/>
          <p:nvPr/>
        </p:nvSpPr>
        <p:spPr>
          <a:xfrm>
            <a:off x="7306467" y="43008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0322EEE-54E5-4396-B430-8592EC8DC773}"/>
              </a:ext>
            </a:extLst>
          </p:cNvPr>
          <p:cNvSpPr/>
          <p:nvPr/>
        </p:nvSpPr>
        <p:spPr>
          <a:xfrm>
            <a:off x="7306467" y="43624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39BFFDE-18F2-475A-8CAE-F84474BF99B5}"/>
              </a:ext>
            </a:extLst>
          </p:cNvPr>
          <p:cNvSpPr/>
          <p:nvPr/>
        </p:nvSpPr>
        <p:spPr>
          <a:xfrm>
            <a:off x="7306467" y="44241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7D47B9-79DD-4398-9191-421AB7D26E22}"/>
              </a:ext>
            </a:extLst>
          </p:cNvPr>
          <p:cNvSpPr/>
          <p:nvPr/>
        </p:nvSpPr>
        <p:spPr>
          <a:xfrm>
            <a:off x="7306467" y="44858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13BC88E-52C3-4309-8EBC-4A179793EAA3}"/>
              </a:ext>
            </a:extLst>
          </p:cNvPr>
          <p:cNvSpPr/>
          <p:nvPr/>
        </p:nvSpPr>
        <p:spPr>
          <a:xfrm>
            <a:off x="7306467" y="45475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42B8737-F13B-44FF-AC0D-F03FEA85F69D}"/>
              </a:ext>
            </a:extLst>
          </p:cNvPr>
          <p:cNvSpPr/>
          <p:nvPr/>
        </p:nvSpPr>
        <p:spPr>
          <a:xfrm>
            <a:off x="7306467" y="46091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DBBA846-2DBF-42F7-B9B2-92E2E95075F5}"/>
              </a:ext>
            </a:extLst>
          </p:cNvPr>
          <p:cNvSpPr/>
          <p:nvPr/>
        </p:nvSpPr>
        <p:spPr>
          <a:xfrm>
            <a:off x="7306467" y="46708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DE56A08-82EA-4696-A7EA-3F2C301F0BF5}"/>
              </a:ext>
            </a:extLst>
          </p:cNvPr>
          <p:cNvSpPr/>
          <p:nvPr/>
        </p:nvSpPr>
        <p:spPr>
          <a:xfrm>
            <a:off x="7306467" y="47325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74A8325-2519-4E5D-8610-A577762CC9B9}"/>
              </a:ext>
            </a:extLst>
          </p:cNvPr>
          <p:cNvSpPr/>
          <p:nvPr/>
        </p:nvSpPr>
        <p:spPr>
          <a:xfrm>
            <a:off x="7306467" y="47942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188E8B4-D0FD-4C1D-B74F-2E903EE8D956}"/>
              </a:ext>
            </a:extLst>
          </p:cNvPr>
          <p:cNvSpPr/>
          <p:nvPr/>
        </p:nvSpPr>
        <p:spPr>
          <a:xfrm>
            <a:off x="7306467" y="48558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8D0BFCA-9264-4A4F-B92F-40338915AE18}"/>
              </a:ext>
            </a:extLst>
          </p:cNvPr>
          <p:cNvSpPr/>
          <p:nvPr/>
        </p:nvSpPr>
        <p:spPr>
          <a:xfrm>
            <a:off x="7306467" y="49175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AA684DC-0481-40E2-A754-2579137B35FF}"/>
              </a:ext>
            </a:extLst>
          </p:cNvPr>
          <p:cNvSpPr/>
          <p:nvPr/>
        </p:nvSpPr>
        <p:spPr>
          <a:xfrm>
            <a:off x="7306467" y="49792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CECB320-D89F-4E4D-9856-1A08E0009824}"/>
              </a:ext>
            </a:extLst>
          </p:cNvPr>
          <p:cNvSpPr/>
          <p:nvPr/>
        </p:nvSpPr>
        <p:spPr>
          <a:xfrm>
            <a:off x="7306467" y="50409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6DAB0AF-F2F9-4906-8DD8-A145CC478106}"/>
              </a:ext>
            </a:extLst>
          </p:cNvPr>
          <p:cNvSpPr/>
          <p:nvPr/>
        </p:nvSpPr>
        <p:spPr>
          <a:xfrm>
            <a:off x="7306467" y="51025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EDC84BA-04D7-40B0-9883-AC37D0BC1ED3}"/>
              </a:ext>
            </a:extLst>
          </p:cNvPr>
          <p:cNvSpPr/>
          <p:nvPr/>
        </p:nvSpPr>
        <p:spPr>
          <a:xfrm>
            <a:off x="7306467" y="51642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EE0136E0-54F9-47DE-A100-9DD3ED9150CE}"/>
              </a:ext>
            </a:extLst>
          </p:cNvPr>
          <p:cNvSpPr/>
          <p:nvPr/>
        </p:nvSpPr>
        <p:spPr>
          <a:xfrm>
            <a:off x="7306467" y="52259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6411FD76-A717-4FD5-91E9-BE32DD962DAF}"/>
              </a:ext>
            </a:extLst>
          </p:cNvPr>
          <p:cNvSpPr/>
          <p:nvPr/>
        </p:nvSpPr>
        <p:spPr>
          <a:xfrm>
            <a:off x="7306467" y="52876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02C3E98E-0713-43B5-BE3D-62BEFD7084D3}"/>
              </a:ext>
            </a:extLst>
          </p:cNvPr>
          <p:cNvSpPr/>
          <p:nvPr/>
        </p:nvSpPr>
        <p:spPr>
          <a:xfrm>
            <a:off x="7306467" y="53492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E7B7587-668E-4FCF-9146-B4E3E86C2C05}"/>
              </a:ext>
            </a:extLst>
          </p:cNvPr>
          <p:cNvSpPr/>
          <p:nvPr/>
        </p:nvSpPr>
        <p:spPr>
          <a:xfrm>
            <a:off x="7306467" y="5410960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58FCD26C-8632-4C5E-A2DF-09D9D56A979D}"/>
              </a:ext>
            </a:extLst>
          </p:cNvPr>
          <p:cNvSpPr/>
          <p:nvPr/>
        </p:nvSpPr>
        <p:spPr>
          <a:xfrm>
            <a:off x="7306467" y="23798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13E69940-490D-475E-9192-AB2C67F51C4F}"/>
              </a:ext>
            </a:extLst>
          </p:cNvPr>
          <p:cNvSpPr/>
          <p:nvPr/>
        </p:nvSpPr>
        <p:spPr>
          <a:xfrm>
            <a:off x="7306467" y="24415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2A2D1610-ACC3-4FC0-AB20-58DF813F8453}"/>
              </a:ext>
            </a:extLst>
          </p:cNvPr>
          <p:cNvSpPr/>
          <p:nvPr/>
        </p:nvSpPr>
        <p:spPr>
          <a:xfrm>
            <a:off x="7306467" y="25032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3CDFD88-4A0C-464F-BC7C-E68ACF4B7032}"/>
              </a:ext>
            </a:extLst>
          </p:cNvPr>
          <p:cNvSpPr/>
          <p:nvPr/>
        </p:nvSpPr>
        <p:spPr>
          <a:xfrm>
            <a:off x="7306467" y="25649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11FAC663-FCF9-4462-B8A2-9702E9B94888}"/>
              </a:ext>
            </a:extLst>
          </p:cNvPr>
          <p:cNvSpPr/>
          <p:nvPr/>
        </p:nvSpPr>
        <p:spPr>
          <a:xfrm>
            <a:off x="7306467" y="26265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84642D5-C04C-400F-9E79-C07B9945F5DC}"/>
              </a:ext>
            </a:extLst>
          </p:cNvPr>
          <p:cNvSpPr/>
          <p:nvPr/>
        </p:nvSpPr>
        <p:spPr>
          <a:xfrm>
            <a:off x="7306467" y="26882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BC6362B5-4E6E-4956-91BB-2189B1AAB7EF}"/>
              </a:ext>
            </a:extLst>
          </p:cNvPr>
          <p:cNvSpPr/>
          <p:nvPr/>
        </p:nvSpPr>
        <p:spPr>
          <a:xfrm>
            <a:off x="7306467" y="27499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90B0C1B7-8935-4E01-9F26-5568B9685134}"/>
              </a:ext>
            </a:extLst>
          </p:cNvPr>
          <p:cNvSpPr/>
          <p:nvPr/>
        </p:nvSpPr>
        <p:spPr>
          <a:xfrm>
            <a:off x="7306467" y="28116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01574DE4-0121-47C9-9865-D35880E12D37}"/>
              </a:ext>
            </a:extLst>
          </p:cNvPr>
          <p:cNvSpPr/>
          <p:nvPr/>
        </p:nvSpPr>
        <p:spPr>
          <a:xfrm>
            <a:off x="7306467" y="28732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4030762D-7063-4772-AB8D-5C589B3F1612}"/>
              </a:ext>
            </a:extLst>
          </p:cNvPr>
          <p:cNvSpPr/>
          <p:nvPr/>
        </p:nvSpPr>
        <p:spPr>
          <a:xfrm>
            <a:off x="7306467" y="29349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64EC867A-2B26-423F-A501-30009F28F98E}"/>
              </a:ext>
            </a:extLst>
          </p:cNvPr>
          <p:cNvSpPr/>
          <p:nvPr/>
        </p:nvSpPr>
        <p:spPr>
          <a:xfrm>
            <a:off x="7306467" y="29966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7A8DC7D5-093F-425E-9D44-FEC5982D075E}"/>
              </a:ext>
            </a:extLst>
          </p:cNvPr>
          <p:cNvSpPr/>
          <p:nvPr/>
        </p:nvSpPr>
        <p:spPr>
          <a:xfrm>
            <a:off x="7306467" y="30583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992CE3E-4A5C-46D8-837F-B33C512B08A0}"/>
              </a:ext>
            </a:extLst>
          </p:cNvPr>
          <p:cNvSpPr/>
          <p:nvPr/>
        </p:nvSpPr>
        <p:spPr>
          <a:xfrm>
            <a:off x="7306467" y="31199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A00D3F9-AB27-410D-A4DB-5523D703978D}"/>
              </a:ext>
            </a:extLst>
          </p:cNvPr>
          <p:cNvSpPr/>
          <p:nvPr/>
        </p:nvSpPr>
        <p:spPr>
          <a:xfrm>
            <a:off x="7306467" y="31816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03D9C07A-9F55-4C89-B49E-1B1130B1BBAD}"/>
              </a:ext>
            </a:extLst>
          </p:cNvPr>
          <p:cNvSpPr/>
          <p:nvPr/>
        </p:nvSpPr>
        <p:spPr>
          <a:xfrm>
            <a:off x="7306467" y="32433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F2BDAD32-589F-4AE8-BD99-18548F8E5919}"/>
              </a:ext>
            </a:extLst>
          </p:cNvPr>
          <p:cNvSpPr/>
          <p:nvPr/>
        </p:nvSpPr>
        <p:spPr>
          <a:xfrm>
            <a:off x="7306467" y="33050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31DFC5DC-F02B-4900-A6F5-60F16B270AB6}"/>
              </a:ext>
            </a:extLst>
          </p:cNvPr>
          <p:cNvSpPr/>
          <p:nvPr/>
        </p:nvSpPr>
        <p:spPr>
          <a:xfrm>
            <a:off x="7306467" y="33666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865D34A1-1F81-40A8-9BB3-E502AB16FAFC}"/>
              </a:ext>
            </a:extLst>
          </p:cNvPr>
          <p:cNvSpPr/>
          <p:nvPr/>
        </p:nvSpPr>
        <p:spPr>
          <a:xfrm>
            <a:off x="7306467" y="34283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4A68EF06-0DA4-4A0E-B7E4-77940162AE77}"/>
              </a:ext>
            </a:extLst>
          </p:cNvPr>
          <p:cNvSpPr/>
          <p:nvPr/>
        </p:nvSpPr>
        <p:spPr>
          <a:xfrm>
            <a:off x="7306467" y="34900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D9ABFF84-4BC2-471A-9AEB-E71487792184}"/>
              </a:ext>
            </a:extLst>
          </p:cNvPr>
          <p:cNvSpPr/>
          <p:nvPr/>
        </p:nvSpPr>
        <p:spPr>
          <a:xfrm>
            <a:off x="7306467" y="3551713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EF10C049-7952-4778-B524-C6A20A262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50" y="1708274"/>
            <a:ext cx="231489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44367"/>
      </p:ext>
    </p:extLst>
  </p:cSld>
  <p:clrMapOvr>
    <a:masterClrMapping/>
  </p:clrMapOvr>
  <p:transition spd="slow" advTm="3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0"/>
                            </p:stCondLst>
                            <p:childTnLst>
                              <p:par>
                                <p:cTn id="4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5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0"/>
                            </p:stCondLst>
                            <p:childTnLst>
                              <p:par>
                                <p:cTn id="6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0"/>
                            </p:stCondLst>
                            <p:childTnLst>
                              <p:par>
                                <p:cTn id="8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0"/>
                            </p:stCondLst>
                            <p:childTnLst>
                              <p:par>
                                <p:cTn id="9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10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11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00"/>
                            </p:stCondLst>
                            <p:childTnLst>
                              <p:par>
                                <p:cTn id="1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13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5000"/>
                            </p:stCondLst>
                            <p:childTnLst>
                              <p:par>
                                <p:cTn id="1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[Case] </a:t>
            </a:r>
            <a:r>
              <a:rPr lang="en-US" dirty="0"/>
              <a:t>Continuous 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4AC5A-A105-4BF9-9525-0860829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633411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(5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Study case description CharIT4all (2) (same teams)</a:t>
            </a:r>
          </a:p>
          <a:p>
            <a:r>
              <a:rPr lang="en-US" sz="2400" dirty="0"/>
              <a:t>(15 min) </a:t>
            </a:r>
            <a:r>
              <a:rPr lang="en-US" dirty="0">
                <a:solidFill>
                  <a:schemeClr val="accent6"/>
                </a:solidFill>
              </a:rPr>
              <a:t>Discuss</a:t>
            </a:r>
            <a:r>
              <a:rPr lang="en-US" dirty="0"/>
              <a:t> the given user stories</a:t>
            </a:r>
            <a:br>
              <a:rPr lang="en-US" dirty="0"/>
            </a:br>
            <a:r>
              <a:rPr lang="en-US" dirty="0"/>
              <a:t>(and/or your own)</a:t>
            </a:r>
          </a:p>
          <a:p>
            <a:pPr lvl="1"/>
            <a:r>
              <a:rPr lang="en-US" dirty="0"/>
              <a:t>Definition of Ready, Definition of Done</a:t>
            </a:r>
          </a:p>
          <a:p>
            <a:pPr lvl="1"/>
            <a:r>
              <a:rPr lang="en-US" dirty="0"/>
              <a:t>Validation approach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(10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Together, discuss the results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 RE add value?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9236C5-566B-4ABF-BA05-8E04D7DBD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9147E6-37EC-43BC-ADE6-CA5FD768A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730062-565B-4590-A6F6-245C83810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93" y="2379880"/>
            <a:ext cx="1247949" cy="30960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C647813-0B44-4F2C-B746-6126097DC945}"/>
              </a:ext>
            </a:extLst>
          </p:cNvPr>
          <p:cNvSpPr/>
          <p:nvPr/>
        </p:nvSpPr>
        <p:spPr>
          <a:xfrm>
            <a:off x="7306467" y="42391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81FD5FE-1ECA-4F85-8DD8-15527F02215A}"/>
              </a:ext>
            </a:extLst>
          </p:cNvPr>
          <p:cNvSpPr/>
          <p:nvPr/>
        </p:nvSpPr>
        <p:spPr>
          <a:xfrm>
            <a:off x="7306467" y="43008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5957CF9-3D5B-4146-8415-26B4670BE0E0}"/>
              </a:ext>
            </a:extLst>
          </p:cNvPr>
          <p:cNvSpPr/>
          <p:nvPr/>
        </p:nvSpPr>
        <p:spPr>
          <a:xfrm>
            <a:off x="7306467" y="43624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F67B75F-2B80-4145-9DDF-54307DCE927A}"/>
              </a:ext>
            </a:extLst>
          </p:cNvPr>
          <p:cNvSpPr/>
          <p:nvPr/>
        </p:nvSpPr>
        <p:spPr>
          <a:xfrm>
            <a:off x="7306467" y="44241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111A0E7-1710-4526-9F2D-E3BD6A341147}"/>
              </a:ext>
            </a:extLst>
          </p:cNvPr>
          <p:cNvSpPr/>
          <p:nvPr/>
        </p:nvSpPr>
        <p:spPr>
          <a:xfrm>
            <a:off x="7306467" y="44858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4A413A4-BA2F-43B3-8311-29DD41CCEE01}"/>
              </a:ext>
            </a:extLst>
          </p:cNvPr>
          <p:cNvSpPr/>
          <p:nvPr/>
        </p:nvSpPr>
        <p:spPr>
          <a:xfrm>
            <a:off x="7306467" y="45475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573B934-FF49-4030-B20D-50A64B049974}"/>
              </a:ext>
            </a:extLst>
          </p:cNvPr>
          <p:cNvSpPr/>
          <p:nvPr/>
        </p:nvSpPr>
        <p:spPr>
          <a:xfrm>
            <a:off x="7306467" y="46091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544AE57-D18D-4C7B-8DDD-96CEF3BFE687}"/>
              </a:ext>
            </a:extLst>
          </p:cNvPr>
          <p:cNvSpPr/>
          <p:nvPr/>
        </p:nvSpPr>
        <p:spPr>
          <a:xfrm>
            <a:off x="7306467" y="46708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EB44E9A-D08E-4DEA-9398-0DBB994EC65E}"/>
              </a:ext>
            </a:extLst>
          </p:cNvPr>
          <p:cNvSpPr/>
          <p:nvPr/>
        </p:nvSpPr>
        <p:spPr>
          <a:xfrm>
            <a:off x="7306467" y="47325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26EB9564-C58B-47B8-A493-D7B41EF1889D}"/>
              </a:ext>
            </a:extLst>
          </p:cNvPr>
          <p:cNvSpPr/>
          <p:nvPr/>
        </p:nvSpPr>
        <p:spPr>
          <a:xfrm>
            <a:off x="7306467" y="47942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99D1695-33CA-4DF9-9663-051A447FA903}"/>
              </a:ext>
            </a:extLst>
          </p:cNvPr>
          <p:cNvSpPr/>
          <p:nvPr/>
        </p:nvSpPr>
        <p:spPr>
          <a:xfrm>
            <a:off x="7306467" y="48558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6847F81-8941-454A-B0C3-92B83ED310C6}"/>
              </a:ext>
            </a:extLst>
          </p:cNvPr>
          <p:cNvSpPr/>
          <p:nvPr/>
        </p:nvSpPr>
        <p:spPr>
          <a:xfrm>
            <a:off x="7306467" y="49175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AE80DA6-7C7A-4B11-800C-AA97BDAAC3F4}"/>
              </a:ext>
            </a:extLst>
          </p:cNvPr>
          <p:cNvSpPr/>
          <p:nvPr/>
        </p:nvSpPr>
        <p:spPr>
          <a:xfrm>
            <a:off x="7306467" y="49792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49C508A-C7FB-4408-B799-042D46023C47}"/>
              </a:ext>
            </a:extLst>
          </p:cNvPr>
          <p:cNvSpPr/>
          <p:nvPr/>
        </p:nvSpPr>
        <p:spPr>
          <a:xfrm>
            <a:off x="7306467" y="50409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E29AAA77-2698-4F2F-8A3D-808D3D7F7EAB}"/>
              </a:ext>
            </a:extLst>
          </p:cNvPr>
          <p:cNvSpPr/>
          <p:nvPr/>
        </p:nvSpPr>
        <p:spPr>
          <a:xfrm>
            <a:off x="7306467" y="51025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CE50175E-4739-4184-A73F-B8DBACB75DA3}"/>
              </a:ext>
            </a:extLst>
          </p:cNvPr>
          <p:cNvSpPr/>
          <p:nvPr/>
        </p:nvSpPr>
        <p:spPr>
          <a:xfrm>
            <a:off x="7306467" y="51642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30C04D26-9F3E-4F55-AA2F-8B8D166A60A3}"/>
              </a:ext>
            </a:extLst>
          </p:cNvPr>
          <p:cNvSpPr/>
          <p:nvPr/>
        </p:nvSpPr>
        <p:spPr>
          <a:xfrm>
            <a:off x="7306467" y="52259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3147C1DB-CA73-458D-B918-6BD7D0EF325D}"/>
              </a:ext>
            </a:extLst>
          </p:cNvPr>
          <p:cNvSpPr/>
          <p:nvPr/>
        </p:nvSpPr>
        <p:spPr>
          <a:xfrm>
            <a:off x="7306467" y="52876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8ADA988-6CE0-42E0-838B-EB456EC3593D}"/>
              </a:ext>
            </a:extLst>
          </p:cNvPr>
          <p:cNvSpPr/>
          <p:nvPr/>
        </p:nvSpPr>
        <p:spPr>
          <a:xfrm>
            <a:off x="7306467" y="53492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68EEA777-1E49-4BE2-9D75-CC447EFAAC86}"/>
              </a:ext>
            </a:extLst>
          </p:cNvPr>
          <p:cNvSpPr/>
          <p:nvPr/>
        </p:nvSpPr>
        <p:spPr>
          <a:xfrm>
            <a:off x="7306467" y="5410960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99CE5EC-1115-4A3F-8F1E-DBAA5C998992}"/>
              </a:ext>
            </a:extLst>
          </p:cNvPr>
          <p:cNvSpPr/>
          <p:nvPr/>
        </p:nvSpPr>
        <p:spPr>
          <a:xfrm>
            <a:off x="7306467" y="23798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76B05AA-C49D-40EE-924D-C1693024DB05}"/>
              </a:ext>
            </a:extLst>
          </p:cNvPr>
          <p:cNvSpPr/>
          <p:nvPr/>
        </p:nvSpPr>
        <p:spPr>
          <a:xfrm>
            <a:off x="7306467" y="24415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C0C95107-D04D-40B5-ADBA-BE3A134BBCF9}"/>
              </a:ext>
            </a:extLst>
          </p:cNvPr>
          <p:cNvSpPr/>
          <p:nvPr/>
        </p:nvSpPr>
        <p:spPr>
          <a:xfrm>
            <a:off x="7306467" y="25032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AA62EDA-B5A2-4C4F-A736-DFC5A6175E5E}"/>
              </a:ext>
            </a:extLst>
          </p:cNvPr>
          <p:cNvSpPr/>
          <p:nvPr/>
        </p:nvSpPr>
        <p:spPr>
          <a:xfrm>
            <a:off x="7306467" y="25649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66B07020-E356-4EFE-8D9D-5C6F596E9785}"/>
              </a:ext>
            </a:extLst>
          </p:cNvPr>
          <p:cNvSpPr/>
          <p:nvPr/>
        </p:nvSpPr>
        <p:spPr>
          <a:xfrm>
            <a:off x="7306467" y="26265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5D15666-EE7B-43D2-B1EF-D4766E1001E2}"/>
              </a:ext>
            </a:extLst>
          </p:cNvPr>
          <p:cNvSpPr/>
          <p:nvPr/>
        </p:nvSpPr>
        <p:spPr>
          <a:xfrm>
            <a:off x="7306467" y="26882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F64ABD1-420F-4B5A-9CC1-8E643C02CB36}"/>
              </a:ext>
            </a:extLst>
          </p:cNvPr>
          <p:cNvSpPr/>
          <p:nvPr/>
        </p:nvSpPr>
        <p:spPr>
          <a:xfrm>
            <a:off x="7306467" y="27499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20205253-199D-4196-9AAD-1AF0C04F6383}"/>
              </a:ext>
            </a:extLst>
          </p:cNvPr>
          <p:cNvSpPr/>
          <p:nvPr/>
        </p:nvSpPr>
        <p:spPr>
          <a:xfrm>
            <a:off x="7306467" y="28116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1488516-D81D-492F-8589-1E5DCE0DC8C2}"/>
              </a:ext>
            </a:extLst>
          </p:cNvPr>
          <p:cNvSpPr/>
          <p:nvPr/>
        </p:nvSpPr>
        <p:spPr>
          <a:xfrm>
            <a:off x="7306467" y="28732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D7120C11-0D4A-4863-A28E-DC52217D641D}"/>
              </a:ext>
            </a:extLst>
          </p:cNvPr>
          <p:cNvSpPr/>
          <p:nvPr/>
        </p:nvSpPr>
        <p:spPr>
          <a:xfrm>
            <a:off x="7306467" y="29349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0B834B4-1A52-4EFE-B54E-68A1776EC246}"/>
              </a:ext>
            </a:extLst>
          </p:cNvPr>
          <p:cNvSpPr/>
          <p:nvPr/>
        </p:nvSpPr>
        <p:spPr>
          <a:xfrm>
            <a:off x="7306467" y="29966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257FDCE-330C-42C0-894D-23398051344F}"/>
              </a:ext>
            </a:extLst>
          </p:cNvPr>
          <p:cNvSpPr/>
          <p:nvPr/>
        </p:nvSpPr>
        <p:spPr>
          <a:xfrm>
            <a:off x="7306467" y="30583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DA78E300-69DC-4DF2-B7B6-BFA7473D486F}"/>
              </a:ext>
            </a:extLst>
          </p:cNvPr>
          <p:cNvSpPr/>
          <p:nvPr/>
        </p:nvSpPr>
        <p:spPr>
          <a:xfrm>
            <a:off x="7306467" y="31199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5D6D8373-9CEE-4BDC-ACF2-1B4C5DE5E72F}"/>
              </a:ext>
            </a:extLst>
          </p:cNvPr>
          <p:cNvSpPr/>
          <p:nvPr/>
        </p:nvSpPr>
        <p:spPr>
          <a:xfrm>
            <a:off x="7306467" y="31816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841BA0B4-9674-4FE5-885B-00F13DD4C734}"/>
              </a:ext>
            </a:extLst>
          </p:cNvPr>
          <p:cNvSpPr/>
          <p:nvPr/>
        </p:nvSpPr>
        <p:spPr>
          <a:xfrm>
            <a:off x="7306467" y="32433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84762057-B0EC-4FB9-B6ED-DC3E133E67E9}"/>
              </a:ext>
            </a:extLst>
          </p:cNvPr>
          <p:cNvSpPr/>
          <p:nvPr/>
        </p:nvSpPr>
        <p:spPr>
          <a:xfrm>
            <a:off x="7306467" y="33050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119DFF20-D777-47DE-89D6-A373BCE94478}"/>
              </a:ext>
            </a:extLst>
          </p:cNvPr>
          <p:cNvSpPr/>
          <p:nvPr/>
        </p:nvSpPr>
        <p:spPr>
          <a:xfrm>
            <a:off x="7306467" y="33666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AA3A6B8A-BF22-44CF-947E-9CE8F40D5F05}"/>
              </a:ext>
            </a:extLst>
          </p:cNvPr>
          <p:cNvSpPr/>
          <p:nvPr/>
        </p:nvSpPr>
        <p:spPr>
          <a:xfrm>
            <a:off x="7306467" y="34283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658818F-0D0A-41AC-8595-952CB1757ED8}"/>
              </a:ext>
            </a:extLst>
          </p:cNvPr>
          <p:cNvSpPr/>
          <p:nvPr/>
        </p:nvSpPr>
        <p:spPr>
          <a:xfrm>
            <a:off x="7306467" y="34900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730CB50D-5D3E-4A0D-8977-5F21570EC84F}"/>
              </a:ext>
            </a:extLst>
          </p:cNvPr>
          <p:cNvSpPr/>
          <p:nvPr/>
        </p:nvSpPr>
        <p:spPr>
          <a:xfrm>
            <a:off x="7306467" y="3551713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94D73444-353F-458E-BFBC-40C496864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50" y="1708274"/>
            <a:ext cx="231489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38581"/>
      </p:ext>
    </p:extLst>
  </p:cSld>
  <p:clrMapOvr>
    <a:masterClrMapping/>
  </p:clrMapOvr>
  <p:transition spd="slow" advTm="9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4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4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0"/>
                            </p:stCondLst>
                            <p:childTnLst>
                              <p:par>
                                <p:cTn id="1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4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4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4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4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4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00"/>
                            </p:stCondLst>
                            <p:childTnLst>
                              <p:par>
                                <p:cTn id="4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4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4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00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4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4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5000"/>
                            </p:stCondLst>
                            <p:childTnLst>
                              <p:par>
                                <p:cTn id="5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4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4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60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4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4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5000"/>
                            </p:stCondLst>
                            <p:childTnLst>
                              <p:par>
                                <p:cTn id="6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4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4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4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4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95000"/>
                            </p:stCondLst>
                            <p:childTnLst>
                              <p:par>
                                <p:cTn id="8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4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4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4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85000"/>
                            </p:stCondLst>
                            <p:childTnLst>
                              <p:par>
                                <p:cTn id="9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4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4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30000"/>
                            </p:stCondLst>
                            <p:childTnLst>
                              <p:par>
                                <p:cTn id="10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4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4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75000"/>
                            </p:stCondLst>
                            <p:childTnLst>
                              <p:par>
                                <p:cTn id="11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4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4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20000"/>
                            </p:stCondLst>
                            <p:childTnLst>
                              <p:par>
                                <p:cTn id="1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4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4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65000"/>
                            </p:stCondLst>
                            <p:childTnLst>
                              <p:par>
                                <p:cTn id="1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4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10000"/>
                            </p:stCondLst>
                            <p:childTnLst>
                              <p:par>
                                <p:cTn id="13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4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4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55000"/>
                            </p:stCondLst>
                            <p:childTnLst>
                              <p:par>
                                <p:cTn id="1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4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4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[Case] </a:t>
            </a:r>
            <a:r>
              <a:rPr lang="en-US" dirty="0"/>
              <a:t>Continuous 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4AC5A-A105-4BF9-9525-0860829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633411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(5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Study case description CharIT4all (2) (same teams)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(15 min)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Discuss the given user stories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(and/or your own)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Definition of Ready, Definition of Done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Validation approach</a:t>
            </a:r>
          </a:p>
          <a:p>
            <a:r>
              <a:rPr lang="en-US" sz="2400" dirty="0"/>
              <a:t>(10 min) </a:t>
            </a:r>
            <a:r>
              <a:rPr lang="en-US" dirty="0"/>
              <a:t>Together, </a:t>
            </a:r>
            <a:r>
              <a:rPr lang="en-US" dirty="0">
                <a:solidFill>
                  <a:schemeClr val="accent6"/>
                </a:solidFill>
              </a:rPr>
              <a:t>discuss</a:t>
            </a:r>
            <a:r>
              <a:rPr lang="en-US" dirty="0"/>
              <a:t> the results</a:t>
            </a:r>
          </a:p>
          <a:p>
            <a:pPr lvl="1"/>
            <a:r>
              <a:rPr lang="en-US" dirty="0"/>
              <a:t>Can RE add value?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9236C5-566B-4ABF-BA05-8E04D7DBD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9147E6-37EC-43BC-ADE6-CA5FD768A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4245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7680" y="7285283"/>
            <a:ext cx="899120" cy="365125"/>
          </a:xfrm>
        </p:spPr>
        <p:txBody>
          <a:bodyPr/>
          <a:lstStyle/>
          <a:p>
            <a:fld id="{82464181-07E1-4CA6-BDAF-86CD0CF8B73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2124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2124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2124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2124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C360497-3CD5-471E-AE9E-FCDA7F401228}"/>
              </a:ext>
            </a:extLst>
          </p:cNvPr>
          <p:cNvSpPr/>
          <p:nvPr/>
        </p:nvSpPr>
        <p:spPr>
          <a:xfrm rot="18000000">
            <a:off x="621974" y="3064245"/>
            <a:ext cx="2077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Requirements?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2124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2124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2124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A8AE5EAC-7816-4CB2-BBD3-8AE9AEDCCD95}"/>
              </a:ext>
            </a:extLst>
          </p:cNvPr>
          <p:cNvSpPr/>
          <p:nvPr/>
        </p:nvSpPr>
        <p:spPr>
          <a:xfrm rot="18000000">
            <a:off x="2232830" y="2710921"/>
            <a:ext cx="27076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[Case] </a:t>
            </a:r>
            <a:b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 stories are enough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19125CF-E947-4991-B6F0-EAFFC2997627}"/>
              </a:ext>
            </a:extLst>
          </p:cNvPr>
          <p:cNvSpPr/>
          <p:nvPr/>
        </p:nvSpPr>
        <p:spPr>
          <a:xfrm rot="18000000">
            <a:off x="3939605" y="2753409"/>
            <a:ext cx="2815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Points of engagement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716E7A2-74E7-4C60-8C8A-119F83A20DC9}"/>
              </a:ext>
            </a:extLst>
          </p:cNvPr>
          <p:cNvSpPr/>
          <p:nvPr/>
        </p:nvSpPr>
        <p:spPr>
          <a:xfrm rot="18000000">
            <a:off x="5901104" y="2995107"/>
            <a:ext cx="19588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[Case]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RE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2124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2124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48124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28F4746-BD75-4540-B25F-C7A7A126444F}"/>
              </a:ext>
            </a:extLst>
          </p:cNvPr>
          <p:cNvSpPr/>
          <p:nvPr/>
        </p:nvSpPr>
        <p:spPr>
          <a:xfrm rot="18000000">
            <a:off x="6992908" y="4833291"/>
            <a:ext cx="137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end …</a:t>
            </a:r>
          </a:p>
        </p:txBody>
      </p:sp>
    </p:spTree>
    <p:extLst>
      <p:ext uri="{BB962C8B-B14F-4D97-AF65-F5344CB8AC3E}">
        <p14:creationId xmlns:p14="http://schemas.microsoft.com/office/powerpoint/2010/main" val="2011163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[Case] </a:t>
            </a:r>
            <a:r>
              <a:rPr lang="en-US" dirty="0"/>
              <a:t>Continuous 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4AC5A-A105-4BF9-9525-0860829E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63341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Can RE add value?</a:t>
            </a:r>
          </a:p>
          <a:p>
            <a:pPr lvl="1"/>
            <a:r>
              <a:rPr lang="en-US" dirty="0"/>
              <a:t>Did you check consistency between</a:t>
            </a:r>
            <a:br>
              <a:rPr lang="en-US" dirty="0"/>
            </a:br>
            <a:r>
              <a:rPr lang="en-US" dirty="0"/>
              <a:t>user stories?</a:t>
            </a:r>
          </a:p>
          <a:p>
            <a:pPr lvl="1"/>
            <a:r>
              <a:rPr lang="en-US" dirty="0"/>
              <a:t>Did you change user stories during</a:t>
            </a:r>
            <a:br>
              <a:rPr lang="en-US" dirty="0"/>
            </a:br>
            <a:r>
              <a:rPr lang="en-US" dirty="0"/>
              <a:t>discussion?</a:t>
            </a:r>
          </a:p>
          <a:p>
            <a:pPr lvl="1"/>
            <a:r>
              <a:rPr lang="en-US" dirty="0"/>
              <a:t>How about traceability?</a:t>
            </a:r>
          </a:p>
          <a:p>
            <a:pPr lvl="1"/>
            <a:r>
              <a:rPr lang="en-US" dirty="0"/>
              <a:t>How about relations between user stories?</a:t>
            </a:r>
          </a:p>
          <a:p>
            <a:pPr lvl="1"/>
            <a:r>
              <a:rPr lang="en-US" dirty="0"/>
              <a:t>Did you agree on </a:t>
            </a:r>
            <a:r>
              <a:rPr lang="en-US" dirty="0" err="1"/>
              <a:t>DoR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Did you agree on DoD?</a:t>
            </a:r>
          </a:p>
          <a:p>
            <a:pPr lvl="1"/>
            <a:r>
              <a:rPr lang="en-US" dirty="0"/>
              <a:t>Did you agree on acceptance criteria?</a:t>
            </a:r>
          </a:p>
          <a:p>
            <a:pPr lvl="1"/>
            <a:r>
              <a:rPr lang="en-US" dirty="0"/>
              <a:t>Which user stories can be validated</a:t>
            </a:r>
            <a:br>
              <a:rPr lang="en-US" dirty="0"/>
            </a:br>
            <a:r>
              <a:rPr lang="en-US" dirty="0"/>
              <a:t>upfront and which after development?</a:t>
            </a:r>
          </a:p>
          <a:p>
            <a:pPr lvl="1"/>
            <a:r>
              <a:rPr lang="en-US" dirty="0"/>
              <a:t>How did you decide on it?</a:t>
            </a:r>
          </a:p>
          <a:p>
            <a:pPr lvl="1"/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9236C5-566B-4ABF-BA05-8E04D7DBD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9147E6-37EC-43BC-ADE6-CA5FD768A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BE2A94-5491-4903-8F73-446920F8F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93" y="2379880"/>
            <a:ext cx="1247949" cy="30960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A5E8430-3EAB-4409-873D-2C2B3113566C}"/>
              </a:ext>
            </a:extLst>
          </p:cNvPr>
          <p:cNvSpPr/>
          <p:nvPr/>
        </p:nvSpPr>
        <p:spPr>
          <a:xfrm>
            <a:off x="7306467" y="42391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1E1B600-9F75-41E9-ADF6-FE5A61E505EA}"/>
              </a:ext>
            </a:extLst>
          </p:cNvPr>
          <p:cNvSpPr/>
          <p:nvPr/>
        </p:nvSpPr>
        <p:spPr>
          <a:xfrm>
            <a:off x="7306467" y="43008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311DD2A-348A-4744-8AC9-590C7DFD3A3E}"/>
              </a:ext>
            </a:extLst>
          </p:cNvPr>
          <p:cNvSpPr/>
          <p:nvPr/>
        </p:nvSpPr>
        <p:spPr>
          <a:xfrm>
            <a:off x="7306467" y="43624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E03FADA-CD96-44F8-AF2B-2C6522C37BE0}"/>
              </a:ext>
            </a:extLst>
          </p:cNvPr>
          <p:cNvSpPr/>
          <p:nvPr/>
        </p:nvSpPr>
        <p:spPr>
          <a:xfrm>
            <a:off x="7306467" y="44241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8333313-6AC6-4FC8-9E8C-35B46EA9BCB5}"/>
              </a:ext>
            </a:extLst>
          </p:cNvPr>
          <p:cNvSpPr/>
          <p:nvPr/>
        </p:nvSpPr>
        <p:spPr>
          <a:xfrm>
            <a:off x="7306467" y="44858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C9F29C9-419D-409C-8B25-F9742F2B8AF4}"/>
              </a:ext>
            </a:extLst>
          </p:cNvPr>
          <p:cNvSpPr/>
          <p:nvPr/>
        </p:nvSpPr>
        <p:spPr>
          <a:xfrm>
            <a:off x="7306467" y="45475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A599FD7-390D-4CA3-A6E0-000079DF572E}"/>
              </a:ext>
            </a:extLst>
          </p:cNvPr>
          <p:cNvSpPr/>
          <p:nvPr/>
        </p:nvSpPr>
        <p:spPr>
          <a:xfrm>
            <a:off x="7306467" y="46091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E2F27F0-BAD6-4051-9624-9F6839890154}"/>
              </a:ext>
            </a:extLst>
          </p:cNvPr>
          <p:cNvSpPr/>
          <p:nvPr/>
        </p:nvSpPr>
        <p:spPr>
          <a:xfrm>
            <a:off x="7306467" y="46708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7DE2874-43FA-46B8-BABC-835463D16512}"/>
              </a:ext>
            </a:extLst>
          </p:cNvPr>
          <p:cNvSpPr/>
          <p:nvPr/>
        </p:nvSpPr>
        <p:spPr>
          <a:xfrm>
            <a:off x="7306467" y="47325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F460E9E-CCB9-49EF-A5AD-DFDC7ECE0E22}"/>
              </a:ext>
            </a:extLst>
          </p:cNvPr>
          <p:cNvSpPr/>
          <p:nvPr/>
        </p:nvSpPr>
        <p:spPr>
          <a:xfrm>
            <a:off x="7306467" y="47942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ABB3745-D1EA-420A-9DB5-7FCFCB600CFE}"/>
              </a:ext>
            </a:extLst>
          </p:cNvPr>
          <p:cNvSpPr/>
          <p:nvPr/>
        </p:nvSpPr>
        <p:spPr>
          <a:xfrm>
            <a:off x="7306467" y="48558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A007566-E5DC-4221-AC98-4B2FD73FD999}"/>
              </a:ext>
            </a:extLst>
          </p:cNvPr>
          <p:cNvSpPr/>
          <p:nvPr/>
        </p:nvSpPr>
        <p:spPr>
          <a:xfrm>
            <a:off x="7306467" y="49175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C32612E3-AB2D-4EDD-8820-7648452DF58F}"/>
              </a:ext>
            </a:extLst>
          </p:cNvPr>
          <p:cNvSpPr/>
          <p:nvPr/>
        </p:nvSpPr>
        <p:spPr>
          <a:xfrm>
            <a:off x="7306467" y="49792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26C54C5-9383-47AF-9415-49665F436198}"/>
              </a:ext>
            </a:extLst>
          </p:cNvPr>
          <p:cNvSpPr/>
          <p:nvPr/>
        </p:nvSpPr>
        <p:spPr>
          <a:xfrm>
            <a:off x="7306467" y="50409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2861F8E-977F-4947-805F-84849259B554}"/>
              </a:ext>
            </a:extLst>
          </p:cNvPr>
          <p:cNvSpPr/>
          <p:nvPr/>
        </p:nvSpPr>
        <p:spPr>
          <a:xfrm>
            <a:off x="7306467" y="51025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9B7BF6E-353F-4948-B313-4B359DB2EBA2}"/>
              </a:ext>
            </a:extLst>
          </p:cNvPr>
          <p:cNvSpPr/>
          <p:nvPr/>
        </p:nvSpPr>
        <p:spPr>
          <a:xfrm>
            <a:off x="7306467" y="516425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87059032-10A7-4CCC-9148-2FA04A0068B3}"/>
              </a:ext>
            </a:extLst>
          </p:cNvPr>
          <p:cNvSpPr/>
          <p:nvPr/>
        </p:nvSpPr>
        <p:spPr>
          <a:xfrm>
            <a:off x="7306467" y="522592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73C893C-48CD-4E98-B57C-4D532232C670}"/>
              </a:ext>
            </a:extLst>
          </p:cNvPr>
          <p:cNvSpPr/>
          <p:nvPr/>
        </p:nvSpPr>
        <p:spPr>
          <a:xfrm>
            <a:off x="7306467" y="5287601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83BE69F8-E161-4123-95A4-417F81C1A725}"/>
              </a:ext>
            </a:extLst>
          </p:cNvPr>
          <p:cNvSpPr/>
          <p:nvPr/>
        </p:nvSpPr>
        <p:spPr>
          <a:xfrm>
            <a:off x="7306467" y="5349276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233F2B75-1F90-48C3-A126-6212B8E520CD}"/>
              </a:ext>
            </a:extLst>
          </p:cNvPr>
          <p:cNvSpPr/>
          <p:nvPr/>
        </p:nvSpPr>
        <p:spPr>
          <a:xfrm>
            <a:off x="7306467" y="5410960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DDB9E2A6-1D41-4683-9F9B-698631F963F1}"/>
              </a:ext>
            </a:extLst>
          </p:cNvPr>
          <p:cNvSpPr/>
          <p:nvPr/>
        </p:nvSpPr>
        <p:spPr>
          <a:xfrm>
            <a:off x="7306467" y="23798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D9C6BFEA-0419-480A-BC1C-5BC18DAE15E5}"/>
              </a:ext>
            </a:extLst>
          </p:cNvPr>
          <p:cNvSpPr/>
          <p:nvPr/>
        </p:nvSpPr>
        <p:spPr>
          <a:xfrm>
            <a:off x="7306467" y="24415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610BCE9-2790-4297-B16A-93219B8FE7F2}"/>
              </a:ext>
            </a:extLst>
          </p:cNvPr>
          <p:cNvSpPr/>
          <p:nvPr/>
        </p:nvSpPr>
        <p:spPr>
          <a:xfrm>
            <a:off x="7306467" y="25032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B70AEEC5-1477-432A-AEFB-FEF4C20E9173}"/>
              </a:ext>
            </a:extLst>
          </p:cNvPr>
          <p:cNvSpPr/>
          <p:nvPr/>
        </p:nvSpPr>
        <p:spPr>
          <a:xfrm>
            <a:off x="7306467" y="25649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B6B2924-5401-42A8-9CCB-AD89DE9F1677}"/>
              </a:ext>
            </a:extLst>
          </p:cNvPr>
          <p:cNvSpPr/>
          <p:nvPr/>
        </p:nvSpPr>
        <p:spPr>
          <a:xfrm>
            <a:off x="7306467" y="26265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F66C7F45-662A-4980-8BFB-7C848A3D851C}"/>
              </a:ext>
            </a:extLst>
          </p:cNvPr>
          <p:cNvSpPr/>
          <p:nvPr/>
        </p:nvSpPr>
        <p:spPr>
          <a:xfrm>
            <a:off x="7306467" y="26882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AD11AD6-5B80-4AED-B26D-70C31E37BDD0}"/>
              </a:ext>
            </a:extLst>
          </p:cNvPr>
          <p:cNvSpPr/>
          <p:nvPr/>
        </p:nvSpPr>
        <p:spPr>
          <a:xfrm>
            <a:off x="7306467" y="27499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585719C2-06DE-4573-8713-2B3A1C5EBC84}"/>
              </a:ext>
            </a:extLst>
          </p:cNvPr>
          <p:cNvSpPr/>
          <p:nvPr/>
        </p:nvSpPr>
        <p:spPr>
          <a:xfrm>
            <a:off x="7306467" y="28116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73D4840C-325C-4981-90B5-E5B16386FD01}"/>
              </a:ext>
            </a:extLst>
          </p:cNvPr>
          <p:cNvSpPr/>
          <p:nvPr/>
        </p:nvSpPr>
        <p:spPr>
          <a:xfrm>
            <a:off x="7306467" y="28732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A6EA2350-F51E-4D80-892E-0CE0A9DF17D6}"/>
              </a:ext>
            </a:extLst>
          </p:cNvPr>
          <p:cNvSpPr/>
          <p:nvPr/>
        </p:nvSpPr>
        <p:spPr>
          <a:xfrm>
            <a:off x="7306467" y="29349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FC67CD99-D9FF-45E4-8357-1ED7AEBF73DF}"/>
              </a:ext>
            </a:extLst>
          </p:cNvPr>
          <p:cNvSpPr/>
          <p:nvPr/>
        </p:nvSpPr>
        <p:spPr>
          <a:xfrm>
            <a:off x="7306467" y="29966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C38246D8-267C-4E3D-87F4-C1FAA369297B}"/>
              </a:ext>
            </a:extLst>
          </p:cNvPr>
          <p:cNvSpPr/>
          <p:nvPr/>
        </p:nvSpPr>
        <p:spPr>
          <a:xfrm>
            <a:off x="7306467" y="30583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0D0C7553-EEF8-47F9-A36E-FFEF072747E2}"/>
              </a:ext>
            </a:extLst>
          </p:cNvPr>
          <p:cNvSpPr/>
          <p:nvPr/>
        </p:nvSpPr>
        <p:spPr>
          <a:xfrm>
            <a:off x="7306467" y="31199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0DB044E0-721F-4CA8-8CE5-09B9740EFFF4}"/>
              </a:ext>
            </a:extLst>
          </p:cNvPr>
          <p:cNvSpPr/>
          <p:nvPr/>
        </p:nvSpPr>
        <p:spPr>
          <a:xfrm>
            <a:off x="7306467" y="31816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DDA4F07E-C357-463A-818C-CDA36C1C311A}"/>
              </a:ext>
            </a:extLst>
          </p:cNvPr>
          <p:cNvSpPr/>
          <p:nvPr/>
        </p:nvSpPr>
        <p:spPr>
          <a:xfrm>
            <a:off x="7306467" y="32433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DE4F21BE-7F55-48AE-8115-61F35EA92F36}"/>
              </a:ext>
            </a:extLst>
          </p:cNvPr>
          <p:cNvSpPr/>
          <p:nvPr/>
        </p:nvSpPr>
        <p:spPr>
          <a:xfrm>
            <a:off x="7306467" y="330500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57714DD1-2A17-4145-8193-E29F0F998D2D}"/>
              </a:ext>
            </a:extLst>
          </p:cNvPr>
          <p:cNvSpPr/>
          <p:nvPr/>
        </p:nvSpPr>
        <p:spPr>
          <a:xfrm>
            <a:off x="7306467" y="336667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195AD26B-E28E-48EA-9FA6-3C2784CFF5F5}"/>
              </a:ext>
            </a:extLst>
          </p:cNvPr>
          <p:cNvSpPr/>
          <p:nvPr/>
        </p:nvSpPr>
        <p:spPr>
          <a:xfrm>
            <a:off x="7306467" y="3428354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41292F29-0972-49BB-8565-E0B48C3A0211}"/>
              </a:ext>
            </a:extLst>
          </p:cNvPr>
          <p:cNvSpPr/>
          <p:nvPr/>
        </p:nvSpPr>
        <p:spPr>
          <a:xfrm>
            <a:off x="7306467" y="3490029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2757FC54-A071-434C-9927-F9D3245AF3B8}"/>
              </a:ext>
            </a:extLst>
          </p:cNvPr>
          <p:cNvSpPr/>
          <p:nvPr/>
        </p:nvSpPr>
        <p:spPr>
          <a:xfrm>
            <a:off x="7306467" y="3551713"/>
            <a:ext cx="1296000" cy="64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484F86A3-7C05-473D-8CB6-B7506DC4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50" y="1708274"/>
            <a:ext cx="2314898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4397"/>
      </p:ext>
    </p:extLst>
  </p:cSld>
  <p:clrMapOvr>
    <a:masterClrMapping/>
  </p:clrMapOvr>
  <p:transition spd="slow" advTm="60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3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3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0"/>
                            </p:stCondLst>
                            <p:childTnLst>
                              <p:par>
                                <p:cTn id="2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3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0"/>
                            </p:stCondLst>
                            <p:childTnLst>
                              <p:par>
                                <p:cTn id="5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3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0"/>
                            </p:stCondLst>
                            <p:childTnLst>
                              <p:par>
                                <p:cTn id="6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00"/>
                            </p:stCondLst>
                            <p:childTnLst>
                              <p:par>
                                <p:cTn id="8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0000"/>
                            </p:stCondLst>
                            <p:childTnLst>
                              <p:par>
                                <p:cTn id="96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3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0000"/>
                            </p:stCondLst>
                            <p:childTnLst>
                              <p:par>
                                <p:cTn id="10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00"/>
                            </p:stCondLst>
                            <p:childTnLst>
                              <p:par>
                                <p:cTn id="11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3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10000"/>
                            </p:stCondLst>
                            <p:childTnLst>
                              <p:par>
                                <p:cTn id="1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3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40000"/>
                            </p:stCondLst>
                            <p:childTnLst>
                              <p:par>
                                <p:cTn id="13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3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0000"/>
                            </p:stCondLst>
                            <p:childTnLst>
                              <p:par>
                                <p:cTn id="13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3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770EE-4307-45C3-8E8F-AD7BF60A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18" name="Tijdelijke aanduiding voor voettekst 17">
            <a:extLst>
              <a:ext uri="{FF2B5EF4-FFF2-40B4-BE49-F238E27FC236}">
                <a16:creationId xmlns:a16="http://schemas.microsoft.com/office/drawing/2014/main" id="{C7854D68-FB7A-4339-9133-C945791C7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Workshop Continuous Requirements Engineering</a:t>
            </a:r>
            <a:endParaRPr lang="ru-RU" dirty="0"/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B59B9C36-94BF-4E15-965D-BA0C147D7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615C04E-DE7B-418A-8184-C444803473C9}"/>
              </a:ext>
            </a:extLst>
          </p:cNvPr>
          <p:cNvSpPr/>
          <p:nvPr/>
        </p:nvSpPr>
        <p:spPr>
          <a:xfrm>
            <a:off x="899592" y="4115282"/>
            <a:ext cx="36000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52D6BAA-A8CE-44AE-AB7E-30D0A20FB81C}"/>
              </a:ext>
            </a:extLst>
          </p:cNvPr>
          <p:cNvSpPr/>
          <p:nvPr/>
        </p:nvSpPr>
        <p:spPr>
          <a:xfrm>
            <a:off x="2643975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FDE33D7-4AB5-490F-AB07-9963FA2449CB}"/>
              </a:ext>
            </a:extLst>
          </p:cNvPr>
          <p:cNvSpPr/>
          <p:nvPr/>
        </p:nvSpPr>
        <p:spPr>
          <a:xfrm>
            <a:off x="4388398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F0CF6E7-1FC3-47A4-BE6C-ADD15E2351DF}"/>
              </a:ext>
            </a:extLst>
          </p:cNvPr>
          <p:cNvSpPr/>
          <p:nvPr/>
        </p:nvSpPr>
        <p:spPr>
          <a:xfrm>
            <a:off x="6132821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EE4F0A72-8A2E-4BB5-BD8F-8FD7F28079F1}"/>
              </a:ext>
            </a:extLst>
          </p:cNvPr>
          <p:cNvCxnSpPr>
            <a:cxnSpLocks/>
          </p:cNvCxnSpPr>
          <p:nvPr/>
        </p:nvCxnSpPr>
        <p:spPr>
          <a:xfrm>
            <a:off x="1259592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DAAA759-73F3-4C76-BFBC-99F4F0E347B6}"/>
              </a:ext>
            </a:extLst>
          </p:cNvPr>
          <p:cNvCxnSpPr>
            <a:cxnSpLocks/>
          </p:cNvCxnSpPr>
          <p:nvPr/>
        </p:nvCxnSpPr>
        <p:spPr>
          <a:xfrm>
            <a:off x="3004015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B6605-76C5-44EE-BC6F-8EEAF8477704}"/>
              </a:ext>
            </a:extLst>
          </p:cNvPr>
          <p:cNvCxnSpPr>
            <a:cxnSpLocks/>
          </p:cNvCxnSpPr>
          <p:nvPr/>
        </p:nvCxnSpPr>
        <p:spPr>
          <a:xfrm>
            <a:off x="4748438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al 13">
            <a:extLst>
              <a:ext uri="{FF2B5EF4-FFF2-40B4-BE49-F238E27FC236}">
                <a16:creationId xmlns:a16="http://schemas.microsoft.com/office/drawing/2014/main" id="{4E032490-662D-4FDC-8AE0-5F578FE1BC5B}"/>
              </a:ext>
            </a:extLst>
          </p:cNvPr>
          <p:cNvSpPr/>
          <p:nvPr/>
        </p:nvSpPr>
        <p:spPr>
          <a:xfrm>
            <a:off x="7877244" y="4115282"/>
            <a:ext cx="360040" cy="36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405D013-421D-482D-BF0F-D368838E64FF}"/>
              </a:ext>
            </a:extLst>
          </p:cNvPr>
          <p:cNvCxnSpPr>
            <a:cxnSpLocks/>
          </p:cNvCxnSpPr>
          <p:nvPr/>
        </p:nvCxnSpPr>
        <p:spPr>
          <a:xfrm>
            <a:off x="6492861" y="4295282"/>
            <a:ext cx="1384383" cy="0"/>
          </a:xfrm>
          <a:prstGeom prst="lin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82C9D604-8EDD-46A2-A61A-4637AF832C63}"/>
              </a:ext>
            </a:extLst>
          </p:cNvPr>
          <p:cNvSpPr/>
          <p:nvPr/>
        </p:nvSpPr>
        <p:spPr>
          <a:xfrm>
            <a:off x="935592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9EDB58E-BC0E-48A9-B816-89A82F6E42B4}"/>
              </a:ext>
            </a:extLst>
          </p:cNvPr>
          <p:cNvSpPr/>
          <p:nvPr/>
        </p:nvSpPr>
        <p:spPr>
          <a:xfrm>
            <a:off x="2679995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D2B7B81-6856-4DA4-A5A1-6B292D1DD645}"/>
              </a:ext>
            </a:extLst>
          </p:cNvPr>
          <p:cNvSpPr/>
          <p:nvPr/>
        </p:nvSpPr>
        <p:spPr>
          <a:xfrm>
            <a:off x="4427984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4E9451E4-6462-452C-8DD7-98A24697A996}"/>
              </a:ext>
            </a:extLst>
          </p:cNvPr>
          <p:cNvSpPr/>
          <p:nvPr/>
        </p:nvSpPr>
        <p:spPr>
          <a:xfrm>
            <a:off x="6168841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7BD962B7-326B-41C4-A06B-7D1B9F89A5CD}"/>
              </a:ext>
            </a:extLst>
          </p:cNvPr>
          <p:cNvSpPr/>
          <p:nvPr/>
        </p:nvSpPr>
        <p:spPr>
          <a:xfrm>
            <a:off x="7913264" y="4151282"/>
            <a:ext cx="288000" cy="288000"/>
          </a:xfrm>
          <a:prstGeom prst="ellipse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37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99C730-27DE-40D3-87A7-B6D8CDBB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775"/>
            <a:ext cx="9144000" cy="48482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44B390-0D7E-490F-9222-83974F2E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Continuous </a:t>
            </a:r>
            <a:br>
              <a:rPr lang="en-US"/>
            </a:br>
            <a:r>
              <a:rPr lang="en-US"/>
              <a:t>Requirements Engineering</a:t>
            </a:r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2084EC-0810-4256-AE58-A5D1FC5A6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4B0AC2-4651-4100-956E-39D13EDBB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038D3B6-00D9-4509-8A9B-0185A252F4C7}"/>
              </a:ext>
            </a:extLst>
          </p:cNvPr>
          <p:cNvSpPr/>
          <p:nvPr/>
        </p:nvSpPr>
        <p:spPr>
          <a:xfrm>
            <a:off x="2515896" y="2628444"/>
            <a:ext cx="4176000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/>
            <a:r>
              <a:rPr lang="en-US" sz="2400" dirty="0">
                <a:solidFill>
                  <a:schemeClr val="tx1"/>
                </a:solidFill>
              </a:rPr>
              <a:t>Both a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professional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specialization</a:t>
            </a:r>
          </a:p>
          <a:p>
            <a:pPr marL="180975" algn="ctr"/>
            <a:r>
              <a:rPr lang="en-US" sz="2400" dirty="0">
                <a:solidFill>
                  <a:schemeClr val="tx1"/>
                </a:solidFill>
              </a:rPr>
              <a:t>and a role for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all team members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EC40483-0372-4609-908F-00918BFC354F}"/>
              </a:ext>
            </a:extLst>
          </p:cNvPr>
          <p:cNvSpPr/>
          <p:nvPr/>
        </p:nvSpPr>
        <p:spPr>
          <a:xfrm>
            <a:off x="2515896" y="2628444"/>
            <a:ext cx="4176000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/>
            <a:r>
              <a:rPr lang="en-US" sz="2400" dirty="0">
                <a:solidFill>
                  <a:schemeClr val="tx1"/>
                </a:solidFill>
              </a:rPr>
              <a:t>Not a single </a:t>
            </a:r>
            <a:r>
              <a:rPr lang="en-US" sz="2400" dirty="0">
                <a:solidFill>
                  <a:schemeClr val="accent6"/>
                </a:solidFill>
              </a:rPr>
              <a:t>initial phase</a:t>
            </a:r>
          </a:p>
          <a:p>
            <a:pPr marL="180975" algn="ctr"/>
            <a:r>
              <a:rPr lang="en-US" sz="2400" dirty="0">
                <a:solidFill>
                  <a:schemeClr val="tx1"/>
                </a:solidFill>
              </a:rPr>
              <a:t>but a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continuous attention </a:t>
            </a:r>
            <a:r>
              <a:rPr lang="en-US" sz="2400" dirty="0">
                <a:solidFill>
                  <a:schemeClr val="tx1"/>
                </a:solidFill>
              </a:rPr>
              <a:t>point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5AE5495-1968-42F1-999F-64611495C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1" t="54970" r="44825" b="34164"/>
          <a:stretch/>
        </p:blipFill>
        <p:spPr>
          <a:xfrm>
            <a:off x="4251062" y="4677351"/>
            <a:ext cx="794084" cy="5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Hans van Loenhoud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2800" dirty="0">
                <a:latin typeface="Webdings" panose="05030102010509060703" pitchFamily="18" charset="2"/>
                <a:sym typeface="Webdings" panose="05030102010509060703" pitchFamily="18" charset="2"/>
              </a:rPr>
              <a:t></a:t>
            </a:r>
            <a:r>
              <a:rPr lang="en-US" sz="2800" dirty="0"/>
              <a:t> http://www.ireb.org</a:t>
            </a:r>
          </a:p>
          <a:p>
            <a:r>
              <a:rPr lang="en-US" sz="2800" dirty="0">
                <a:latin typeface="Webdings" panose="05030102010509060703" pitchFamily="18" charset="2"/>
              </a:rPr>
              <a:t></a:t>
            </a:r>
            <a:r>
              <a:rPr lang="en-US" sz="2800" dirty="0"/>
              <a:t> hans.vanloenhoud@ireb.org</a:t>
            </a:r>
          </a:p>
          <a:p>
            <a:r>
              <a:rPr lang="en-US" sz="2800" dirty="0"/>
              <a:t>@</a:t>
            </a:r>
            <a:r>
              <a:rPr lang="en-US" sz="2800" dirty="0" err="1"/>
              <a:t>HansvanLoenhoud</a:t>
            </a:r>
            <a:endParaRPr lang="en-US" sz="2800" dirty="0"/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11" name="Picture 2" descr="Vraagteken, Vraag, Reactie, Search Engine, Symbool">
            <a:extLst>
              <a:ext uri="{FF2B5EF4-FFF2-40B4-BE49-F238E27FC236}">
                <a16:creationId xmlns:a16="http://schemas.microsoft.com/office/drawing/2014/main" id="{9CE5612B-B05C-4B9F-9279-0092BE5B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" y="1394532"/>
            <a:ext cx="3690651" cy="36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g.twimg.com/Twitter_logo_blue.png">
            <a:extLst>
              <a:ext uri="{FF2B5EF4-FFF2-40B4-BE49-F238E27FC236}">
                <a16:creationId xmlns:a16="http://schemas.microsoft.com/office/drawing/2014/main" id="{097AFD24-C671-4D00-B857-218AFD15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79734"/>
            <a:ext cx="444617" cy="3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FDC7C63-2443-49BD-8E68-8B756BF4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2D1A669E-B1E2-4817-B276-2309CC794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B5DDEF86-182C-44FB-8304-16E7FD97E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Requirements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requirement is ‘a condition or capability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needed</a:t>
            </a:r>
            <a:r>
              <a:rPr lang="en-US" dirty="0"/>
              <a:t> by a user to </a:t>
            </a:r>
            <a:r>
              <a:rPr lang="en-US" dirty="0">
                <a:solidFill>
                  <a:schemeClr val="accent6"/>
                </a:solidFill>
              </a:rPr>
              <a:t>solve</a:t>
            </a:r>
            <a:r>
              <a:rPr lang="en-US" dirty="0"/>
              <a:t> a problem or achieve an objective’</a:t>
            </a:r>
          </a:p>
          <a:p>
            <a:pPr marL="0" indent="0">
              <a:buNone/>
            </a:pPr>
            <a:r>
              <a:rPr lang="en-US" sz="1800" dirty="0"/>
              <a:t>(IEEE </a:t>
            </a:r>
            <a:r>
              <a:rPr lang="en-US" sz="1800" dirty="0" err="1"/>
              <a:t>Std</a:t>
            </a:r>
            <a:r>
              <a:rPr lang="en-US" sz="1800" dirty="0"/>
              <a:t> 610.12 - 1990)</a:t>
            </a:r>
            <a:endParaRPr lang="nl-NL" sz="1800" dirty="0"/>
          </a:p>
        </p:txBody>
      </p:sp>
      <p:pic>
        <p:nvPicPr>
          <p:cNvPr id="6146" name="Picture 2" descr="Stellen, Ondertekenen Vereist, Verf, Penne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11" y="2628901"/>
            <a:ext cx="6371689" cy="47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6A9557-82AF-42E1-9015-D3E76C5BB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571550-E694-4DE0-B91F-CEA534787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54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 scope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38E74AC-CD68-45A0-A5C9-C2F2DA46E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9DBB80-B1D4-4DA3-B121-480EBD679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Ovaal 4"/>
          <p:cNvSpPr/>
          <p:nvPr/>
        </p:nvSpPr>
        <p:spPr>
          <a:xfrm>
            <a:off x="2547000" y="1404000"/>
            <a:ext cx="4050000" cy="405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88900"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8" name="Ovaal 7"/>
          <p:cNvSpPr/>
          <p:nvPr/>
        </p:nvSpPr>
        <p:spPr>
          <a:xfrm>
            <a:off x="3762000" y="2619000"/>
            <a:ext cx="1620000" cy="1620000"/>
          </a:xfrm>
          <a:prstGeom prst="ellipse">
            <a:avLst/>
          </a:prstGeom>
          <a:ln>
            <a:noFill/>
          </a:ln>
          <a:effectLst>
            <a:outerShdw blurRad="762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38200" h="838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System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5392543" y="3024000"/>
            <a:ext cx="810000" cy="810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 err="1"/>
              <a:t>Func-tion</a:t>
            </a:r>
            <a:endParaRPr lang="nl-NL" sz="1200" dirty="0"/>
          </a:p>
        </p:txBody>
      </p:sp>
      <p:sp>
        <p:nvSpPr>
          <p:cNvPr id="9" name="PIJL-RECHTS 8"/>
          <p:cNvSpPr/>
          <p:nvPr/>
        </p:nvSpPr>
        <p:spPr>
          <a:xfrm>
            <a:off x="2952000" y="3024000"/>
            <a:ext cx="810000" cy="810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 err="1"/>
              <a:t>Needs</a:t>
            </a:r>
            <a:r>
              <a:rPr lang="nl-N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392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engineering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6777BD-F020-4D0C-9793-F6E45C352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  <a:endParaRPr lang="ru-RU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549959-D05B-455E-B5BB-56B467D57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Ovaal 4"/>
          <p:cNvSpPr/>
          <p:nvPr/>
        </p:nvSpPr>
        <p:spPr>
          <a:xfrm>
            <a:off x="2547000" y="1404000"/>
            <a:ext cx="4050000" cy="405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88900">
            <a:noFill/>
          </a:ln>
          <a:effectLst>
            <a:outerShdw blurRad="152400" sx="103000" sy="103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Environment</a:t>
            </a:r>
          </a:p>
        </p:txBody>
      </p:sp>
      <p:sp>
        <p:nvSpPr>
          <p:cNvPr id="8" name="Ovaal 7"/>
          <p:cNvSpPr/>
          <p:nvPr/>
        </p:nvSpPr>
        <p:spPr>
          <a:xfrm>
            <a:off x="3762000" y="2619000"/>
            <a:ext cx="1620000" cy="1620000"/>
          </a:xfrm>
          <a:prstGeom prst="ellipse">
            <a:avLst/>
          </a:prstGeom>
          <a:ln>
            <a:noFill/>
          </a:ln>
          <a:effectLst>
            <a:outerShdw blurRad="762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838200" h="838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b="1" dirty="0"/>
              <a:t>System</a:t>
            </a:r>
          </a:p>
        </p:txBody>
      </p:sp>
      <p:sp>
        <p:nvSpPr>
          <p:cNvPr id="9" name="Tekstvak 8"/>
          <p:cNvSpPr txBox="1"/>
          <p:nvPr/>
        </p:nvSpPr>
        <p:spPr>
          <a:xfrm flipH="1">
            <a:off x="6243920" y="1663127"/>
            <a:ext cx="2772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… designs a </a:t>
            </a:r>
            <a:r>
              <a:rPr lang="en-US" sz="2400" dirty="0">
                <a:solidFill>
                  <a:schemeClr val="accent6"/>
                </a:solidFill>
              </a:rPr>
              <a:t>solution</a:t>
            </a:r>
            <a:r>
              <a:rPr lang="en-US" sz="2400" dirty="0"/>
              <a:t> that will enable that </a:t>
            </a:r>
            <a:br>
              <a:rPr lang="en-US" sz="2400" dirty="0"/>
            </a:br>
            <a:r>
              <a:rPr lang="en-US" sz="2400" dirty="0"/>
              <a:t>function in the </a:t>
            </a:r>
            <a:br>
              <a:rPr lang="en-US" sz="2400" dirty="0"/>
            </a:br>
            <a:r>
              <a:rPr lang="en-US" sz="2400" dirty="0"/>
              <a:t>environment</a:t>
            </a:r>
          </a:p>
          <a:p>
            <a:pPr algn="r"/>
            <a:endParaRPr lang="en-US" sz="2400" dirty="0"/>
          </a:p>
        </p:txBody>
      </p:sp>
      <p:sp>
        <p:nvSpPr>
          <p:cNvPr id="11" name="Tekstvak 10"/>
          <p:cNvSpPr txBox="1"/>
          <p:nvPr/>
        </p:nvSpPr>
        <p:spPr>
          <a:xfrm flipH="1">
            <a:off x="445720" y="1663127"/>
            <a:ext cx="370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investigates the</a:t>
            </a:r>
            <a:br>
              <a:rPr lang="en-US" sz="2400" dirty="0"/>
            </a:br>
            <a:r>
              <a:rPr lang="en-US" sz="2400" dirty="0">
                <a:solidFill>
                  <a:schemeClr val="accent6"/>
                </a:solidFill>
              </a:rPr>
              <a:t>needs</a:t>
            </a:r>
            <a:r>
              <a:rPr lang="en-US" sz="2400" dirty="0"/>
              <a:t> in relation </a:t>
            </a:r>
            <a:br>
              <a:rPr lang="en-US" sz="2400" dirty="0"/>
            </a:br>
            <a:r>
              <a:rPr lang="en-US" sz="2400" dirty="0"/>
              <a:t>to an intended</a:t>
            </a:r>
            <a:br>
              <a:rPr lang="en-US" sz="2400" dirty="0"/>
            </a:br>
            <a:r>
              <a:rPr lang="en-US" sz="2400" dirty="0">
                <a:solidFill>
                  <a:schemeClr val="accent6"/>
                </a:solidFill>
              </a:rPr>
              <a:t>function</a:t>
            </a:r>
            <a:r>
              <a:rPr lang="en-US" sz="2400" dirty="0"/>
              <a:t> in the </a:t>
            </a:r>
            <a:br>
              <a:rPr lang="en-US" sz="2400" dirty="0"/>
            </a:br>
            <a:r>
              <a:rPr lang="en-US" sz="2400" dirty="0"/>
              <a:t>environment</a:t>
            </a:r>
          </a:p>
        </p:txBody>
      </p:sp>
      <p:sp>
        <p:nvSpPr>
          <p:cNvPr id="15" name="Ovaal 14"/>
          <p:cNvSpPr/>
          <p:nvPr/>
        </p:nvSpPr>
        <p:spPr>
          <a:xfrm>
            <a:off x="3762000" y="2619000"/>
            <a:ext cx="1620000" cy="162000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0" name="PIJL-RECHTS 9"/>
          <p:cNvSpPr/>
          <p:nvPr/>
        </p:nvSpPr>
        <p:spPr>
          <a:xfrm>
            <a:off x="2952000" y="3024000"/>
            <a:ext cx="810000" cy="810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 err="1"/>
              <a:t>Needs</a:t>
            </a:r>
            <a:r>
              <a:rPr lang="nl-NL" sz="1200" dirty="0"/>
              <a:t> </a:t>
            </a:r>
          </a:p>
        </p:txBody>
      </p:sp>
      <p:sp>
        <p:nvSpPr>
          <p:cNvPr id="16" name="PIJL-RECHTS 15"/>
          <p:cNvSpPr/>
          <p:nvPr/>
        </p:nvSpPr>
        <p:spPr>
          <a:xfrm>
            <a:off x="5392543" y="3024000"/>
            <a:ext cx="810000" cy="810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 err="1"/>
              <a:t>Func-tion</a:t>
            </a:r>
            <a:endParaRPr lang="nl-NL" sz="1200" dirty="0"/>
          </a:p>
        </p:txBody>
      </p:sp>
      <p:grpSp>
        <p:nvGrpSpPr>
          <p:cNvPr id="17" name="Groep 16"/>
          <p:cNvGrpSpPr/>
          <p:nvPr/>
        </p:nvGrpSpPr>
        <p:grpSpPr>
          <a:xfrm rot="467075">
            <a:off x="827094" y="1669204"/>
            <a:ext cx="5257053" cy="5988928"/>
            <a:chOff x="3213891" y="2548581"/>
            <a:chExt cx="2716469" cy="3232823"/>
          </a:xfrm>
        </p:grpSpPr>
        <p:pic>
          <p:nvPicPr>
            <p:cNvPr id="18" name="Picture 2" descr="Vergrootglas, Vergroten, Glas, Onderzoeken, Len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891" y="2548581"/>
              <a:ext cx="2716469" cy="3232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hthoek 18"/>
            <p:cNvSpPr/>
            <p:nvPr/>
          </p:nvSpPr>
          <p:spPr>
            <a:xfrm rot="18492654">
              <a:off x="3642148" y="4709356"/>
              <a:ext cx="614537" cy="2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Requirements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engineering</a:t>
              </a:r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E1CB35B5-754E-4FA9-891B-431C59BE832D}"/>
              </a:ext>
            </a:extLst>
          </p:cNvPr>
          <p:cNvSpPr txBox="1"/>
          <p:nvPr/>
        </p:nvSpPr>
        <p:spPr>
          <a:xfrm flipH="1">
            <a:off x="6202543" y="4129829"/>
            <a:ext cx="2772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… from which </a:t>
            </a:r>
            <a:r>
              <a:rPr lang="en-US" sz="2400" dirty="0">
                <a:solidFill>
                  <a:schemeClr val="accent6"/>
                </a:solidFill>
              </a:rPr>
              <a:t>developers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can build a system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2421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1" grpId="0"/>
      <p:bldP spid="15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needs to solution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0" name="Wolk 39">
            <a:extLst>
              <a:ext uri="{FF2B5EF4-FFF2-40B4-BE49-F238E27FC236}">
                <a16:creationId xmlns:a16="http://schemas.microsoft.com/office/drawing/2014/main" id="{40A43A9E-B8AB-4792-9FCA-8224072D2460}"/>
              </a:ext>
            </a:extLst>
          </p:cNvPr>
          <p:cNvSpPr>
            <a:spLocks/>
          </p:cNvSpPr>
          <p:nvPr/>
        </p:nvSpPr>
        <p:spPr>
          <a:xfrm>
            <a:off x="610938" y="1629138"/>
            <a:ext cx="1080000" cy="720000"/>
          </a:xfrm>
          <a:prstGeom prst="cloud">
            <a:avLst/>
          </a:prstGeom>
          <a:solidFill>
            <a:srgbClr val="800000">
              <a:alpha val="2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Needs</a:t>
            </a:r>
            <a:endParaRPr lang="en-US" sz="1600" b="1" dirty="0">
              <a:solidFill>
                <a:schemeClr val="accent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2421B66-A342-4E12-AACD-1962655588EC}"/>
              </a:ext>
            </a:extLst>
          </p:cNvPr>
          <p:cNvGrpSpPr/>
          <p:nvPr/>
        </p:nvGrpSpPr>
        <p:grpSpPr>
          <a:xfrm>
            <a:off x="1690038" y="1989138"/>
            <a:ext cx="6303424" cy="3873053"/>
            <a:chOff x="1690038" y="1989138"/>
            <a:chExt cx="6303424" cy="3873053"/>
          </a:xfrm>
        </p:grpSpPr>
        <p:sp>
          <p:nvSpPr>
            <p:cNvPr id="29" name="Afgeronde rechthoek 26">
              <a:extLst>
                <a:ext uri="{FF2B5EF4-FFF2-40B4-BE49-F238E27FC236}">
                  <a16:creationId xmlns:a16="http://schemas.microsoft.com/office/drawing/2014/main" id="{29A042F1-F856-47B3-95FA-92C88A8B133E}"/>
                </a:ext>
              </a:extLst>
            </p:cNvPr>
            <p:cNvSpPr/>
            <p:nvPr/>
          </p:nvSpPr>
          <p:spPr>
            <a:xfrm>
              <a:off x="6913461" y="5322191"/>
              <a:ext cx="1080001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Deploy</a:t>
              </a:r>
            </a:p>
          </p:txBody>
        </p:sp>
        <p:cxnSp>
          <p:nvCxnSpPr>
            <p:cNvPr id="39" name="Gekromde verbindingslijn 31">
              <a:extLst>
                <a:ext uri="{FF2B5EF4-FFF2-40B4-BE49-F238E27FC236}">
                  <a16:creationId xmlns:a16="http://schemas.microsoft.com/office/drawing/2014/main" id="{9C2CB9F5-708F-46C0-9EFC-47BF18CE335F}"/>
                </a:ext>
              </a:extLst>
            </p:cNvPr>
            <p:cNvCxnSpPr>
              <a:cxnSpLocks/>
              <a:stCxn id="22" idx="3"/>
              <a:endCxn id="29" idx="0"/>
            </p:cNvCxnSpPr>
            <p:nvPr/>
          </p:nvCxnSpPr>
          <p:spPr>
            <a:xfrm>
              <a:off x="6732987" y="4903953"/>
              <a:ext cx="720475" cy="418238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fgeronde rechthoek 22">
              <a:extLst>
                <a:ext uri="{FF2B5EF4-FFF2-40B4-BE49-F238E27FC236}">
                  <a16:creationId xmlns:a16="http://schemas.microsoft.com/office/drawing/2014/main" id="{EA06A585-EF50-4B75-A407-FD54EF9E7AD6}"/>
                </a:ext>
              </a:extLst>
            </p:cNvPr>
            <p:cNvSpPr/>
            <p:nvPr/>
          </p:nvSpPr>
          <p:spPr>
            <a:xfrm>
              <a:off x="1871413" y="2445832"/>
              <a:ext cx="1080000" cy="540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Analyze</a:t>
              </a:r>
            </a:p>
          </p:txBody>
        </p:sp>
        <p:sp>
          <p:nvSpPr>
            <p:cNvPr id="20" name="Afgeronde rechthoek 23">
              <a:extLst>
                <a:ext uri="{FF2B5EF4-FFF2-40B4-BE49-F238E27FC236}">
                  <a16:creationId xmlns:a16="http://schemas.microsoft.com/office/drawing/2014/main" id="{E87166F3-FB50-4C29-BD6A-1AE36F3C8FB6}"/>
                </a:ext>
              </a:extLst>
            </p:cNvPr>
            <p:cNvSpPr/>
            <p:nvPr/>
          </p:nvSpPr>
          <p:spPr>
            <a:xfrm>
              <a:off x="4394100" y="3895793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Build</a:t>
              </a:r>
            </a:p>
          </p:txBody>
        </p:sp>
        <p:sp>
          <p:nvSpPr>
            <p:cNvPr id="21" name="Afgeronde rechthoek 24">
              <a:extLst>
                <a:ext uri="{FF2B5EF4-FFF2-40B4-BE49-F238E27FC236}">
                  <a16:creationId xmlns:a16="http://schemas.microsoft.com/office/drawing/2014/main" id="{56D52F8B-AE8F-479A-8B77-4D12D9DEEC78}"/>
                </a:ext>
              </a:extLst>
            </p:cNvPr>
            <p:cNvSpPr/>
            <p:nvPr/>
          </p:nvSpPr>
          <p:spPr>
            <a:xfrm>
              <a:off x="3133376" y="3176250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22" name="Afgeronde rechthoek 25">
              <a:extLst>
                <a:ext uri="{FF2B5EF4-FFF2-40B4-BE49-F238E27FC236}">
                  <a16:creationId xmlns:a16="http://schemas.microsoft.com/office/drawing/2014/main" id="{77BDBA9A-12ED-4E60-B97D-25031B292DB4}"/>
                </a:ext>
              </a:extLst>
            </p:cNvPr>
            <p:cNvSpPr/>
            <p:nvPr/>
          </p:nvSpPr>
          <p:spPr>
            <a:xfrm>
              <a:off x="5652988" y="4633953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Test</a:t>
              </a:r>
            </a:p>
          </p:txBody>
        </p:sp>
        <p:cxnSp>
          <p:nvCxnSpPr>
            <p:cNvPr id="33" name="Gekromde verbindingslijn 27">
              <a:extLst>
                <a:ext uri="{FF2B5EF4-FFF2-40B4-BE49-F238E27FC236}">
                  <a16:creationId xmlns:a16="http://schemas.microsoft.com/office/drawing/2014/main" id="{5521129D-E199-4F97-8C02-8751B03E5065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2951413" y="2715833"/>
              <a:ext cx="721963" cy="460417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kromde verbindingslijn 29">
              <a:extLst>
                <a:ext uri="{FF2B5EF4-FFF2-40B4-BE49-F238E27FC236}">
                  <a16:creationId xmlns:a16="http://schemas.microsoft.com/office/drawing/2014/main" id="{1B25A227-F9D4-4E02-80EB-485884C5EA38}"/>
                </a:ext>
              </a:extLst>
            </p:cNvPr>
            <p:cNvCxnSpPr>
              <a:stCxn id="21" idx="3"/>
              <a:endCxn id="20" idx="0"/>
            </p:cNvCxnSpPr>
            <p:nvPr/>
          </p:nvCxnSpPr>
          <p:spPr>
            <a:xfrm>
              <a:off x="4213375" y="3446250"/>
              <a:ext cx="720725" cy="449543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kromde verbindingslijn 30">
              <a:extLst>
                <a:ext uri="{FF2B5EF4-FFF2-40B4-BE49-F238E27FC236}">
                  <a16:creationId xmlns:a16="http://schemas.microsoft.com/office/drawing/2014/main" id="{DF6E3505-7293-4F6D-81B9-F27F86CB9C41}"/>
                </a:ext>
              </a:extLst>
            </p:cNvPr>
            <p:cNvCxnSpPr>
              <a:stCxn id="20" idx="3"/>
              <a:endCxn id="22" idx="0"/>
            </p:cNvCxnSpPr>
            <p:nvPr/>
          </p:nvCxnSpPr>
          <p:spPr>
            <a:xfrm>
              <a:off x="5474099" y="4165793"/>
              <a:ext cx="718889" cy="468160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kromde verbindingslijn 27">
              <a:extLst>
                <a:ext uri="{FF2B5EF4-FFF2-40B4-BE49-F238E27FC236}">
                  <a16:creationId xmlns:a16="http://schemas.microsoft.com/office/drawing/2014/main" id="{B6881C5B-3A13-4C9D-AA81-553E843BD985}"/>
                </a:ext>
              </a:extLst>
            </p:cNvPr>
            <p:cNvCxnSpPr>
              <a:cxnSpLocks/>
              <a:stCxn id="40" idx="0"/>
              <a:endCxn id="19" idx="0"/>
            </p:cNvCxnSpPr>
            <p:nvPr/>
          </p:nvCxnSpPr>
          <p:spPr>
            <a:xfrm>
              <a:off x="1690038" y="1989138"/>
              <a:ext cx="721375" cy="456694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fgeronde rechthoek 26">
            <a:extLst>
              <a:ext uri="{FF2B5EF4-FFF2-40B4-BE49-F238E27FC236}">
                <a16:creationId xmlns:a16="http://schemas.microsoft.com/office/drawing/2014/main" id="{3A408972-5AAB-4A65-835E-17EAB050947A}"/>
              </a:ext>
            </a:extLst>
          </p:cNvPr>
          <p:cNvSpPr/>
          <p:nvPr/>
        </p:nvSpPr>
        <p:spPr>
          <a:xfrm>
            <a:off x="6912319" y="1717200"/>
            <a:ext cx="1080001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</a:t>
            </a:r>
          </a:p>
        </p:txBody>
      </p:sp>
      <p:cxnSp>
        <p:nvCxnSpPr>
          <p:cNvPr id="23" name="Gekromde verbindingslijn 31">
            <a:extLst>
              <a:ext uri="{FF2B5EF4-FFF2-40B4-BE49-F238E27FC236}">
                <a16:creationId xmlns:a16="http://schemas.microsoft.com/office/drawing/2014/main" id="{3C245FDD-BA61-46F8-A912-64B1BAE9F4EB}"/>
              </a:ext>
            </a:extLst>
          </p:cNvPr>
          <p:cNvCxnSpPr>
            <a:cxnSpLocks/>
            <a:stCxn id="29" idx="3"/>
            <a:endCxn id="18" idx="3"/>
          </p:cNvCxnSpPr>
          <p:nvPr/>
        </p:nvCxnSpPr>
        <p:spPr>
          <a:xfrm flipH="1" flipV="1">
            <a:off x="7992320" y="1987200"/>
            <a:ext cx="1142" cy="3604991"/>
          </a:xfrm>
          <a:prstGeom prst="curvedConnector3">
            <a:avLst>
              <a:gd name="adj1" fmla="val -61720665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omde verbindingslijn 31">
            <a:extLst>
              <a:ext uri="{FF2B5EF4-FFF2-40B4-BE49-F238E27FC236}">
                <a16:creationId xmlns:a16="http://schemas.microsoft.com/office/drawing/2014/main" id="{83CA201F-ED96-4FC2-8E8B-8FF17DC387FE}"/>
              </a:ext>
            </a:extLst>
          </p:cNvPr>
          <p:cNvCxnSpPr>
            <a:cxnSpLocks/>
            <a:stCxn id="40" idx="0"/>
            <a:endCxn id="18" idx="1"/>
          </p:cNvCxnSpPr>
          <p:nvPr/>
        </p:nvCxnSpPr>
        <p:spPr>
          <a:xfrm flipV="1">
            <a:off x="1690038" y="1987200"/>
            <a:ext cx="5222281" cy="1938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the waterfall …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0" name="Wolk 39">
            <a:extLst>
              <a:ext uri="{FF2B5EF4-FFF2-40B4-BE49-F238E27FC236}">
                <a16:creationId xmlns:a16="http://schemas.microsoft.com/office/drawing/2014/main" id="{40A43A9E-B8AB-4792-9FCA-8224072D2460}"/>
              </a:ext>
            </a:extLst>
          </p:cNvPr>
          <p:cNvSpPr>
            <a:spLocks/>
          </p:cNvSpPr>
          <p:nvPr/>
        </p:nvSpPr>
        <p:spPr>
          <a:xfrm>
            <a:off x="610938" y="1629138"/>
            <a:ext cx="1080000" cy="720000"/>
          </a:xfrm>
          <a:prstGeom prst="cloud">
            <a:avLst/>
          </a:prstGeom>
          <a:solidFill>
            <a:srgbClr val="800000">
              <a:alpha val="2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Needs</a:t>
            </a:r>
            <a:endParaRPr lang="en-US" sz="1600" b="1" dirty="0">
              <a:solidFill>
                <a:schemeClr val="accent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2421B66-A342-4E12-AACD-1962655588EC}"/>
              </a:ext>
            </a:extLst>
          </p:cNvPr>
          <p:cNvGrpSpPr/>
          <p:nvPr/>
        </p:nvGrpSpPr>
        <p:grpSpPr>
          <a:xfrm>
            <a:off x="1690038" y="1989138"/>
            <a:ext cx="6303424" cy="3873053"/>
            <a:chOff x="1690038" y="1989138"/>
            <a:chExt cx="6303424" cy="3873053"/>
          </a:xfrm>
        </p:grpSpPr>
        <p:sp>
          <p:nvSpPr>
            <p:cNvPr id="29" name="Afgeronde rechthoek 26">
              <a:extLst>
                <a:ext uri="{FF2B5EF4-FFF2-40B4-BE49-F238E27FC236}">
                  <a16:creationId xmlns:a16="http://schemas.microsoft.com/office/drawing/2014/main" id="{29A042F1-F856-47B3-95FA-92C88A8B133E}"/>
                </a:ext>
              </a:extLst>
            </p:cNvPr>
            <p:cNvSpPr/>
            <p:nvPr/>
          </p:nvSpPr>
          <p:spPr>
            <a:xfrm>
              <a:off x="6913461" y="5322191"/>
              <a:ext cx="1080001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Deploy</a:t>
              </a:r>
            </a:p>
          </p:txBody>
        </p:sp>
        <p:cxnSp>
          <p:nvCxnSpPr>
            <p:cNvPr id="39" name="Gekromde verbindingslijn 31">
              <a:extLst>
                <a:ext uri="{FF2B5EF4-FFF2-40B4-BE49-F238E27FC236}">
                  <a16:creationId xmlns:a16="http://schemas.microsoft.com/office/drawing/2014/main" id="{9C2CB9F5-708F-46C0-9EFC-47BF18CE335F}"/>
                </a:ext>
              </a:extLst>
            </p:cNvPr>
            <p:cNvCxnSpPr>
              <a:cxnSpLocks/>
              <a:stCxn id="22" idx="3"/>
              <a:endCxn id="29" idx="0"/>
            </p:cNvCxnSpPr>
            <p:nvPr/>
          </p:nvCxnSpPr>
          <p:spPr>
            <a:xfrm>
              <a:off x="6732987" y="4903953"/>
              <a:ext cx="720475" cy="418238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fgeronde rechthoek 22">
              <a:extLst>
                <a:ext uri="{FF2B5EF4-FFF2-40B4-BE49-F238E27FC236}">
                  <a16:creationId xmlns:a16="http://schemas.microsoft.com/office/drawing/2014/main" id="{EA06A585-EF50-4B75-A407-FD54EF9E7AD6}"/>
                </a:ext>
              </a:extLst>
            </p:cNvPr>
            <p:cNvSpPr/>
            <p:nvPr/>
          </p:nvSpPr>
          <p:spPr>
            <a:xfrm>
              <a:off x="1871413" y="2445832"/>
              <a:ext cx="1080000" cy="540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Analyze</a:t>
              </a:r>
            </a:p>
          </p:txBody>
        </p:sp>
        <p:sp>
          <p:nvSpPr>
            <p:cNvPr id="20" name="Afgeronde rechthoek 23">
              <a:extLst>
                <a:ext uri="{FF2B5EF4-FFF2-40B4-BE49-F238E27FC236}">
                  <a16:creationId xmlns:a16="http://schemas.microsoft.com/office/drawing/2014/main" id="{E87166F3-FB50-4C29-BD6A-1AE36F3C8FB6}"/>
                </a:ext>
              </a:extLst>
            </p:cNvPr>
            <p:cNvSpPr/>
            <p:nvPr/>
          </p:nvSpPr>
          <p:spPr>
            <a:xfrm>
              <a:off x="4394100" y="3895793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Build</a:t>
              </a:r>
            </a:p>
          </p:txBody>
        </p:sp>
        <p:sp>
          <p:nvSpPr>
            <p:cNvPr id="21" name="Afgeronde rechthoek 24">
              <a:extLst>
                <a:ext uri="{FF2B5EF4-FFF2-40B4-BE49-F238E27FC236}">
                  <a16:creationId xmlns:a16="http://schemas.microsoft.com/office/drawing/2014/main" id="{56D52F8B-AE8F-479A-8B77-4D12D9DEEC78}"/>
                </a:ext>
              </a:extLst>
            </p:cNvPr>
            <p:cNvSpPr/>
            <p:nvPr/>
          </p:nvSpPr>
          <p:spPr>
            <a:xfrm>
              <a:off x="3133376" y="3176250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Design</a:t>
              </a:r>
            </a:p>
          </p:txBody>
        </p:sp>
        <p:sp>
          <p:nvSpPr>
            <p:cNvPr id="22" name="Afgeronde rechthoek 25">
              <a:extLst>
                <a:ext uri="{FF2B5EF4-FFF2-40B4-BE49-F238E27FC236}">
                  <a16:creationId xmlns:a16="http://schemas.microsoft.com/office/drawing/2014/main" id="{77BDBA9A-12ED-4E60-B97D-25031B292DB4}"/>
                </a:ext>
              </a:extLst>
            </p:cNvPr>
            <p:cNvSpPr/>
            <p:nvPr/>
          </p:nvSpPr>
          <p:spPr>
            <a:xfrm>
              <a:off x="5652988" y="4633953"/>
              <a:ext cx="1079999" cy="540000"/>
            </a:xfrm>
            <a:prstGeom prst="roundRect">
              <a:avLst/>
            </a:prstGeom>
            <a:solidFill>
              <a:srgbClr val="B6CFA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Test</a:t>
              </a:r>
            </a:p>
          </p:txBody>
        </p:sp>
        <p:cxnSp>
          <p:nvCxnSpPr>
            <p:cNvPr id="33" name="Gekromde verbindingslijn 27">
              <a:extLst>
                <a:ext uri="{FF2B5EF4-FFF2-40B4-BE49-F238E27FC236}">
                  <a16:creationId xmlns:a16="http://schemas.microsoft.com/office/drawing/2014/main" id="{5521129D-E199-4F97-8C02-8751B03E5065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2951413" y="2715833"/>
              <a:ext cx="721963" cy="460417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kromde verbindingslijn 29">
              <a:extLst>
                <a:ext uri="{FF2B5EF4-FFF2-40B4-BE49-F238E27FC236}">
                  <a16:creationId xmlns:a16="http://schemas.microsoft.com/office/drawing/2014/main" id="{1B25A227-F9D4-4E02-80EB-485884C5EA38}"/>
                </a:ext>
              </a:extLst>
            </p:cNvPr>
            <p:cNvCxnSpPr>
              <a:stCxn id="21" idx="3"/>
              <a:endCxn id="20" idx="0"/>
            </p:cNvCxnSpPr>
            <p:nvPr/>
          </p:nvCxnSpPr>
          <p:spPr>
            <a:xfrm>
              <a:off x="4213375" y="3446250"/>
              <a:ext cx="720725" cy="449543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kromde verbindingslijn 30">
              <a:extLst>
                <a:ext uri="{FF2B5EF4-FFF2-40B4-BE49-F238E27FC236}">
                  <a16:creationId xmlns:a16="http://schemas.microsoft.com/office/drawing/2014/main" id="{DF6E3505-7293-4F6D-81B9-F27F86CB9C41}"/>
                </a:ext>
              </a:extLst>
            </p:cNvPr>
            <p:cNvCxnSpPr>
              <a:stCxn id="20" idx="3"/>
              <a:endCxn id="22" idx="0"/>
            </p:cNvCxnSpPr>
            <p:nvPr/>
          </p:nvCxnSpPr>
          <p:spPr>
            <a:xfrm>
              <a:off x="5474099" y="4165793"/>
              <a:ext cx="718889" cy="468160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kromde verbindingslijn 27">
              <a:extLst>
                <a:ext uri="{FF2B5EF4-FFF2-40B4-BE49-F238E27FC236}">
                  <a16:creationId xmlns:a16="http://schemas.microsoft.com/office/drawing/2014/main" id="{B6881C5B-3A13-4C9D-AA81-553E843BD985}"/>
                </a:ext>
              </a:extLst>
            </p:cNvPr>
            <p:cNvCxnSpPr>
              <a:cxnSpLocks/>
              <a:stCxn id="40" idx="0"/>
              <a:endCxn id="19" idx="0"/>
            </p:cNvCxnSpPr>
            <p:nvPr/>
          </p:nvCxnSpPr>
          <p:spPr>
            <a:xfrm>
              <a:off x="1690038" y="1989138"/>
              <a:ext cx="721375" cy="456694"/>
            </a:xfrm>
            <a:prstGeom prst="curvedConnector2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fgeronde rechthoek 26">
            <a:extLst>
              <a:ext uri="{FF2B5EF4-FFF2-40B4-BE49-F238E27FC236}">
                <a16:creationId xmlns:a16="http://schemas.microsoft.com/office/drawing/2014/main" id="{3A408972-5AAB-4A65-835E-17EAB050947A}"/>
              </a:ext>
            </a:extLst>
          </p:cNvPr>
          <p:cNvSpPr/>
          <p:nvPr/>
        </p:nvSpPr>
        <p:spPr>
          <a:xfrm>
            <a:off x="6912319" y="1717200"/>
            <a:ext cx="1080001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</a:t>
            </a:r>
          </a:p>
        </p:txBody>
      </p:sp>
      <p:cxnSp>
        <p:nvCxnSpPr>
          <p:cNvPr id="23" name="Gekromde verbindingslijn 31">
            <a:extLst>
              <a:ext uri="{FF2B5EF4-FFF2-40B4-BE49-F238E27FC236}">
                <a16:creationId xmlns:a16="http://schemas.microsoft.com/office/drawing/2014/main" id="{3C245FDD-BA61-46F8-A912-64B1BAE9F4EB}"/>
              </a:ext>
            </a:extLst>
          </p:cNvPr>
          <p:cNvCxnSpPr>
            <a:cxnSpLocks/>
            <a:stCxn id="29" idx="3"/>
            <a:endCxn id="18" idx="3"/>
          </p:cNvCxnSpPr>
          <p:nvPr/>
        </p:nvCxnSpPr>
        <p:spPr>
          <a:xfrm flipH="1" flipV="1">
            <a:off x="7992320" y="1987200"/>
            <a:ext cx="1142" cy="3604991"/>
          </a:xfrm>
          <a:prstGeom prst="curvedConnector3">
            <a:avLst>
              <a:gd name="adj1" fmla="val -61720665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8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geronde rechthoek 22">
            <a:extLst>
              <a:ext uri="{FF2B5EF4-FFF2-40B4-BE49-F238E27FC236}">
                <a16:creationId xmlns:a16="http://schemas.microsoft.com/office/drawing/2014/main" id="{1D055C83-1C6F-410F-B07E-6C803C936799}"/>
              </a:ext>
            </a:extLst>
          </p:cNvPr>
          <p:cNvSpPr/>
          <p:nvPr/>
        </p:nvSpPr>
        <p:spPr>
          <a:xfrm>
            <a:off x="504967" y="2445320"/>
            <a:ext cx="7637548" cy="36216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/>
              <a:t>Analyze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to Agile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Workshop Continuous Requirements Engineering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AC735B-4F4B-4A58-A01C-2AD291D89D7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Afgeronde rechthoek 22">
            <a:extLst>
              <a:ext uri="{FF2B5EF4-FFF2-40B4-BE49-F238E27FC236}">
                <a16:creationId xmlns:a16="http://schemas.microsoft.com/office/drawing/2014/main" id="{EA06A585-EF50-4B75-A407-FD54EF9E7AD6}"/>
              </a:ext>
            </a:extLst>
          </p:cNvPr>
          <p:cNvSpPr/>
          <p:nvPr/>
        </p:nvSpPr>
        <p:spPr>
          <a:xfrm>
            <a:off x="1871413" y="2445832"/>
            <a:ext cx="1080000" cy="54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Analyze</a:t>
            </a:r>
          </a:p>
        </p:txBody>
      </p:sp>
      <p:sp>
        <p:nvSpPr>
          <p:cNvPr id="29" name="Afgeronde rechthoek 26">
            <a:extLst>
              <a:ext uri="{FF2B5EF4-FFF2-40B4-BE49-F238E27FC236}">
                <a16:creationId xmlns:a16="http://schemas.microsoft.com/office/drawing/2014/main" id="{29A042F1-F856-47B3-95FA-92C88A8B133E}"/>
              </a:ext>
            </a:extLst>
          </p:cNvPr>
          <p:cNvSpPr/>
          <p:nvPr/>
        </p:nvSpPr>
        <p:spPr>
          <a:xfrm>
            <a:off x="6912890" y="5322191"/>
            <a:ext cx="1080001" cy="540000"/>
          </a:xfrm>
          <a:prstGeom prst="roundRect">
            <a:avLst/>
          </a:prstGeom>
          <a:solidFill>
            <a:srgbClr val="B6CFA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Deploy</a:t>
            </a:r>
          </a:p>
        </p:txBody>
      </p:sp>
      <p:cxnSp>
        <p:nvCxnSpPr>
          <p:cNvPr id="33" name="Gekromde verbindingslijn 27">
            <a:extLst>
              <a:ext uri="{FF2B5EF4-FFF2-40B4-BE49-F238E27FC236}">
                <a16:creationId xmlns:a16="http://schemas.microsoft.com/office/drawing/2014/main" id="{5521129D-E199-4F97-8C02-8751B03E5065}"/>
              </a:ext>
            </a:extLst>
          </p:cNvPr>
          <p:cNvCxnSpPr>
            <a:cxnSpLocks/>
            <a:stCxn id="19" idx="3"/>
            <a:endCxn id="21" idx="0"/>
          </p:cNvCxnSpPr>
          <p:nvPr/>
        </p:nvCxnSpPr>
        <p:spPr>
          <a:xfrm>
            <a:off x="2951413" y="2715833"/>
            <a:ext cx="721963" cy="460417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kromde verbindingslijn 29">
            <a:extLst>
              <a:ext uri="{FF2B5EF4-FFF2-40B4-BE49-F238E27FC236}">
                <a16:creationId xmlns:a16="http://schemas.microsoft.com/office/drawing/2014/main" id="{1B25A227-F9D4-4E02-80EB-485884C5EA38}"/>
              </a:ext>
            </a:extLst>
          </p:cNvPr>
          <p:cNvCxnSpPr>
            <a:stCxn id="21" idx="3"/>
            <a:endCxn id="20" idx="0"/>
          </p:cNvCxnSpPr>
          <p:nvPr/>
        </p:nvCxnSpPr>
        <p:spPr>
          <a:xfrm>
            <a:off x="4213375" y="3446250"/>
            <a:ext cx="720725" cy="449543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kromde verbindingslijn 30">
            <a:extLst>
              <a:ext uri="{FF2B5EF4-FFF2-40B4-BE49-F238E27FC236}">
                <a16:creationId xmlns:a16="http://schemas.microsoft.com/office/drawing/2014/main" id="{DF6E3505-7293-4F6D-81B9-F27F86CB9C41}"/>
              </a:ext>
            </a:extLst>
          </p:cNvPr>
          <p:cNvCxnSpPr>
            <a:stCxn id="20" idx="3"/>
            <a:endCxn id="22" idx="0"/>
          </p:cNvCxnSpPr>
          <p:nvPr/>
        </p:nvCxnSpPr>
        <p:spPr>
          <a:xfrm>
            <a:off x="5474099" y="4165793"/>
            <a:ext cx="718889" cy="468160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kromde verbindingslijn 31">
            <a:extLst>
              <a:ext uri="{FF2B5EF4-FFF2-40B4-BE49-F238E27FC236}">
                <a16:creationId xmlns:a16="http://schemas.microsoft.com/office/drawing/2014/main" id="{9C2CB9F5-708F-46C0-9EFC-47BF18CE335F}"/>
              </a:ext>
            </a:extLst>
          </p:cNvPr>
          <p:cNvCxnSpPr>
            <a:cxnSpLocks/>
            <a:stCxn id="22" idx="3"/>
            <a:endCxn id="29" idx="0"/>
          </p:cNvCxnSpPr>
          <p:nvPr/>
        </p:nvCxnSpPr>
        <p:spPr>
          <a:xfrm>
            <a:off x="6732987" y="4903953"/>
            <a:ext cx="719904" cy="418238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Wolk 39">
            <a:extLst>
              <a:ext uri="{FF2B5EF4-FFF2-40B4-BE49-F238E27FC236}">
                <a16:creationId xmlns:a16="http://schemas.microsoft.com/office/drawing/2014/main" id="{40A43A9E-B8AB-4792-9FCA-8224072D2460}"/>
              </a:ext>
            </a:extLst>
          </p:cNvPr>
          <p:cNvSpPr>
            <a:spLocks/>
          </p:cNvSpPr>
          <p:nvPr/>
        </p:nvSpPr>
        <p:spPr>
          <a:xfrm>
            <a:off x="610938" y="1629138"/>
            <a:ext cx="1080000" cy="720000"/>
          </a:xfrm>
          <a:prstGeom prst="cloud">
            <a:avLst/>
          </a:prstGeom>
          <a:solidFill>
            <a:srgbClr val="800000">
              <a:alpha val="20000"/>
            </a:srgb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+mn-lt"/>
                <a:ea typeface="Verdana" pitchFamily="34" charset="0"/>
                <a:cs typeface="Verdana" pitchFamily="34" charset="0"/>
              </a:rPr>
              <a:t>Needs</a:t>
            </a:r>
          </a:p>
        </p:txBody>
      </p:sp>
      <p:cxnSp>
        <p:nvCxnSpPr>
          <p:cNvPr id="41" name="Gekromde verbindingslijn 27">
            <a:extLst>
              <a:ext uri="{FF2B5EF4-FFF2-40B4-BE49-F238E27FC236}">
                <a16:creationId xmlns:a16="http://schemas.microsoft.com/office/drawing/2014/main" id="{B6881C5B-3A13-4C9D-AA81-553E843BD985}"/>
              </a:ext>
            </a:extLst>
          </p:cNvPr>
          <p:cNvCxnSpPr>
            <a:cxnSpLocks/>
            <a:stCxn id="40" idx="0"/>
            <a:endCxn id="19" idx="0"/>
          </p:cNvCxnSpPr>
          <p:nvPr/>
        </p:nvCxnSpPr>
        <p:spPr>
          <a:xfrm>
            <a:off x="1690038" y="1989138"/>
            <a:ext cx="721375" cy="456694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fgeronde rechthoek 26">
            <a:extLst>
              <a:ext uri="{FF2B5EF4-FFF2-40B4-BE49-F238E27FC236}">
                <a16:creationId xmlns:a16="http://schemas.microsoft.com/office/drawing/2014/main" id="{3A408972-5AAB-4A65-835E-17EAB050947A}"/>
              </a:ext>
            </a:extLst>
          </p:cNvPr>
          <p:cNvSpPr/>
          <p:nvPr/>
        </p:nvSpPr>
        <p:spPr>
          <a:xfrm>
            <a:off x="6912890" y="1721216"/>
            <a:ext cx="1080001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Use</a:t>
            </a:r>
          </a:p>
        </p:txBody>
      </p:sp>
      <p:cxnSp>
        <p:nvCxnSpPr>
          <p:cNvPr id="23" name="Gekromde verbindingslijn 31">
            <a:extLst>
              <a:ext uri="{FF2B5EF4-FFF2-40B4-BE49-F238E27FC236}">
                <a16:creationId xmlns:a16="http://schemas.microsoft.com/office/drawing/2014/main" id="{3C245FDD-BA61-46F8-A912-64B1BAE9F4EB}"/>
              </a:ext>
            </a:extLst>
          </p:cNvPr>
          <p:cNvCxnSpPr>
            <a:cxnSpLocks/>
            <a:stCxn id="29" idx="3"/>
            <a:endCxn id="18" idx="3"/>
          </p:cNvCxnSpPr>
          <p:nvPr/>
        </p:nvCxnSpPr>
        <p:spPr>
          <a:xfrm flipV="1">
            <a:off x="7992891" y="1991216"/>
            <a:ext cx="12700" cy="3600975"/>
          </a:xfrm>
          <a:prstGeom prst="curvedConnector3">
            <a:avLst>
              <a:gd name="adj1" fmla="val 5457142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Boog 65">
            <a:extLst>
              <a:ext uri="{FF2B5EF4-FFF2-40B4-BE49-F238E27FC236}">
                <a16:creationId xmlns:a16="http://schemas.microsoft.com/office/drawing/2014/main" id="{89682753-0CBD-4A96-BB67-817A2201364B}"/>
              </a:ext>
            </a:extLst>
          </p:cNvPr>
          <p:cNvSpPr/>
          <p:nvPr/>
        </p:nvSpPr>
        <p:spPr>
          <a:xfrm>
            <a:off x="6200224" y="2001849"/>
            <a:ext cx="1272568" cy="1062796"/>
          </a:xfrm>
          <a:prstGeom prst="arc">
            <a:avLst>
              <a:gd name="adj1" fmla="val 11218139"/>
              <a:gd name="adj2" fmla="val 16677549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765E3734-46CB-4A5C-9205-43000A30F3A1}"/>
              </a:ext>
            </a:extLst>
          </p:cNvPr>
          <p:cNvGrpSpPr/>
          <p:nvPr/>
        </p:nvGrpSpPr>
        <p:grpSpPr>
          <a:xfrm>
            <a:off x="3125582" y="2813218"/>
            <a:ext cx="2880000" cy="2880000"/>
            <a:chOff x="3125582" y="2813218"/>
            <a:chExt cx="2880000" cy="2880000"/>
          </a:xfrm>
        </p:grpSpPr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153C9420-404D-4FB9-99EE-4C1897C19410}"/>
                </a:ext>
              </a:extLst>
            </p:cNvPr>
            <p:cNvSpPr/>
            <p:nvPr/>
          </p:nvSpPr>
          <p:spPr>
            <a:xfrm>
              <a:off x="3125582" y="2813218"/>
              <a:ext cx="2880000" cy="2880000"/>
            </a:xfrm>
            <a:prstGeom prst="ellipse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Rechte verbindingslijn met pijl 37">
              <a:extLst>
                <a:ext uri="{FF2B5EF4-FFF2-40B4-BE49-F238E27FC236}">
                  <a16:creationId xmlns:a16="http://schemas.microsoft.com/office/drawing/2014/main" id="{3253FBBD-E9C7-4A24-B58C-78CBB844B5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1231" y="3106528"/>
              <a:ext cx="83583" cy="65512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met pijl 42">
              <a:extLst>
                <a:ext uri="{FF2B5EF4-FFF2-40B4-BE49-F238E27FC236}">
                  <a16:creationId xmlns:a16="http://schemas.microsoft.com/office/drawing/2014/main" id="{306082D3-10E9-4782-887F-6011AE196972}"/>
                </a:ext>
              </a:extLst>
            </p:cNvPr>
            <p:cNvCxnSpPr>
              <a:cxnSpLocks/>
            </p:cNvCxnSpPr>
            <p:nvPr/>
          </p:nvCxnSpPr>
          <p:spPr>
            <a:xfrm rot="20580000">
              <a:off x="3162121" y="4498818"/>
              <a:ext cx="1" cy="103924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met pijl 43">
              <a:extLst>
                <a:ext uri="{FF2B5EF4-FFF2-40B4-BE49-F238E27FC236}">
                  <a16:creationId xmlns:a16="http://schemas.microsoft.com/office/drawing/2014/main" id="{78AA4569-7B53-4BED-B03F-A51E4725C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6412" y="4434441"/>
              <a:ext cx="19170" cy="9776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E1B45C8F-D1C5-41BD-ACAE-E01944287AD0}"/>
              </a:ext>
            </a:extLst>
          </p:cNvPr>
          <p:cNvCxnSpPr>
            <a:cxnSpLocks/>
          </p:cNvCxnSpPr>
          <p:nvPr/>
        </p:nvCxnSpPr>
        <p:spPr>
          <a:xfrm flipV="1">
            <a:off x="6732987" y="4164441"/>
            <a:ext cx="180474" cy="1578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fgeronde rechthoek 23">
            <a:extLst>
              <a:ext uri="{FF2B5EF4-FFF2-40B4-BE49-F238E27FC236}">
                <a16:creationId xmlns:a16="http://schemas.microsoft.com/office/drawing/2014/main" id="{E87166F3-FB50-4C29-BD6A-1AE36F3C8FB6}"/>
              </a:ext>
            </a:extLst>
          </p:cNvPr>
          <p:cNvSpPr/>
          <p:nvPr/>
        </p:nvSpPr>
        <p:spPr>
          <a:xfrm>
            <a:off x="4394100" y="3895793"/>
            <a:ext cx="1079999" cy="540000"/>
          </a:xfrm>
          <a:prstGeom prst="roundRect">
            <a:avLst/>
          </a:prstGeom>
          <a:solidFill>
            <a:srgbClr val="B6CFA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Build</a:t>
            </a:r>
          </a:p>
        </p:txBody>
      </p:sp>
      <p:sp>
        <p:nvSpPr>
          <p:cNvPr id="21" name="Afgeronde rechthoek 24">
            <a:extLst>
              <a:ext uri="{FF2B5EF4-FFF2-40B4-BE49-F238E27FC236}">
                <a16:creationId xmlns:a16="http://schemas.microsoft.com/office/drawing/2014/main" id="{56D52F8B-AE8F-479A-8B77-4D12D9DEEC78}"/>
              </a:ext>
            </a:extLst>
          </p:cNvPr>
          <p:cNvSpPr/>
          <p:nvPr/>
        </p:nvSpPr>
        <p:spPr>
          <a:xfrm>
            <a:off x="3133376" y="3176250"/>
            <a:ext cx="1079999" cy="540000"/>
          </a:xfrm>
          <a:prstGeom prst="roundRect">
            <a:avLst/>
          </a:prstGeom>
          <a:solidFill>
            <a:srgbClr val="B6CFA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Design</a:t>
            </a:r>
          </a:p>
        </p:txBody>
      </p:sp>
      <p:sp>
        <p:nvSpPr>
          <p:cNvPr id="22" name="Afgeronde rechthoek 25">
            <a:extLst>
              <a:ext uri="{FF2B5EF4-FFF2-40B4-BE49-F238E27FC236}">
                <a16:creationId xmlns:a16="http://schemas.microsoft.com/office/drawing/2014/main" id="{77BDBA9A-12ED-4E60-B97D-25031B292DB4}"/>
              </a:ext>
            </a:extLst>
          </p:cNvPr>
          <p:cNvSpPr/>
          <p:nvPr/>
        </p:nvSpPr>
        <p:spPr>
          <a:xfrm>
            <a:off x="5652988" y="4633953"/>
            <a:ext cx="1079999" cy="540000"/>
          </a:xfrm>
          <a:prstGeom prst="roundRect">
            <a:avLst/>
          </a:prstGeom>
          <a:solidFill>
            <a:srgbClr val="B6CFA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Test</a:t>
            </a:r>
          </a:p>
        </p:txBody>
      </p:sp>
      <p:sp>
        <p:nvSpPr>
          <p:cNvPr id="27" name="Ovale toelichting 2">
            <a:extLst>
              <a:ext uri="{FF2B5EF4-FFF2-40B4-BE49-F238E27FC236}">
                <a16:creationId xmlns:a16="http://schemas.microsoft.com/office/drawing/2014/main" id="{08FACBAE-9676-4A75-8450-C491DFC8276D}"/>
              </a:ext>
            </a:extLst>
          </p:cNvPr>
          <p:cNvSpPr/>
          <p:nvPr/>
        </p:nvSpPr>
        <p:spPr>
          <a:xfrm>
            <a:off x="3611231" y="1521680"/>
            <a:ext cx="1980000" cy="540000"/>
          </a:xfrm>
          <a:prstGeom prst="wedgeEllipseCallout">
            <a:avLst>
              <a:gd name="adj1" fmla="val -1129"/>
              <a:gd name="adj2" fmla="val 41546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Iterative</a:t>
            </a:r>
          </a:p>
        </p:txBody>
      </p:sp>
      <p:sp>
        <p:nvSpPr>
          <p:cNvPr id="28" name="Ovale toelichting 2">
            <a:extLst>
              <a:ext uri="{FF2B5EF4-FFF2-40B4-BE49-F238E27FC236}">
                <a16:creationId xmlns:a16="http://schemas.microsoft.com/office/drawing/2014/main" id="{320A54F9-470E-4622-80C4-56F108790B63}"/>
              </a:ext>
            </a:extLst>
          </p:cNvPr>
          <p:cNvSpPr/>
          <p:nvPr/>
        </p:nvSpPr>
        <p:spPr>
          <a:xfrm>
            <a:off x="717847" y="3139284"/>
            <a:ext cx="1873091" cy="540000"/>
          </a:xfrm>
          <a:prstGeom prst="wedgeEllipseCallout">
            <a:avLst>
              <a:gd name="adj1" fmla="val 69183"/>
              <a:gd name="adj2" fmla="val 1432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Incremental</a:t>
            </a:r>
          </a:p>
        </p:txBody>
      </p:sp>
    </p:spTree>
    <p:extLst>
      <p:ext uri="{BB962C8B-B14F-4D97-AF65-F5344CB8AC3E}">
        <p14:creationId xmlns:p14="http://schemas.microsoft.com/office/powerpoint/2010/main" val="1448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13871 0.1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5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0052 -0.108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44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0017 -0.208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9" grpId="0" animBg="1"/>
      <p:bldP spid="66" grpId="0" animBg="1"/>
      <p:bldP spid="20" grpId="0" animBg="1"/>
      <p:bldP spid="22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presentation-template_e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584D003D-D66E-45BC-B666-09577AA9BFC0}" vid="{BB719602-62C6-44B5-9F67-014B762D81F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snzx22dd33972</Template>
  <TotalTime>2461</TotalTime>
  <Words>741</Words>
  <Application>Microsoft Office PowerPoint</Application>
  <PresentationFormat>Diavoorstelling (4:3)</PresentationFormat>
  <Paragraphs>314</Paragraphs>
  <Slides>33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Arial</vt:lpstr>
      <vt:lpstr>Calibri</vt:lpstr>
      <vt:lpstr>Verdana</vt:lpstr>
      <vt:lpstr>Webdings</vt:lpstr>
      <vt:lpstr>Wingdings</vt:lpstr>
      <vt:lpstr>presentation-template_eng</vt:lpstr>
      <vt:lpstr>Workshop Continuous  Requirements Engineering</vt:lpstr>
      <vt:lpstr>Pleased to meet you</vt:lpstr>
      <vt:lpstr>Route</vt:lpstr>
      <vt:lpstr>Requirements</vt:lpstr>
      <vt:lpstr>The scope</vt:lpstr>
      <vt:lpstr>Requirements engineering</vt:lpstr>
      <vt:lpstr>From needs to solution</vt:lpstr>
      <vt:lpstr>From the waterfall …</vt:lpstr>
      <vt:lpstr>… to Agile</vt:lpstr>
      <vt:lpstr>Requirements? Just ask the Product Owner!</vt:lpstr>
      <vt:lpstr>Common misunderstandings about requirements today</vt:lpstr>
      <vt:lpstr>Route</vt:lpstr>
      <vt:lpstr>[Case] User stories are enough</vt:lpstr>
      <vt:lpstr>[Case] User stories are enough</vt:lpstr>
      <vt:lpstr>[Case] User stories are enough</vt:lpstr>
      <vt:lpstr>[Case] User stories are enough</vt:lpstr>
      <vt:lpstr>[Case] User stories are enough</vt:lpstr>
      <vt:lpstr>Common misunderstandings about requirements today</vt:lpstr>
      <vt:lpstr>Route</vt:lpstr>
      <vt:lpstr>Points of engagement</vt:lpstr>
      <vt:lpstr>1. Initial definition</vt:lpstr>
      <vt:lpstr>2. Selection</vt:lpstr>
      <vt:lpstr>3. Validation</vt:lpstr>
      <vt:lpstr>4. Update</vt:lpstr>
      <vt:lpstr>Route</vt:lpstr>
      <vt:lpstr>[Case] Continuous RE</vt:lpstr>
      <vt:lpstr>[Case] Continuous RE</vt:lpstr>
      <vt:lpstr>[Case] Continuous RE</vt:lpstr>
      <vt:lpstr>[Case] Continuous RE</vt:lpstr>
      <vt:lpstr>[Case] Continuous RE</vt:lpstr>
      <vt:lpstr>The end</vt:lpstr>
      <vt:lpstr>Continuous  Requirements Engineering</vt:lpstr>
      <vt:lpstr>Thank you for your attention</vt:lpstr>
    </vt:vector>
  </TitlesOfParts>
  <Company>Taraxacum BV, The Netherlands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Requirements Engineering</dc:title>
  <dc:creator>Taraxacum BV</dc:creator>
  <cp:lastModifiedBy>Taraxacum BV</cp:lastModifiedBy>
  <cp:revision>93</cp:revision>
  <dcterms:created xsi:type="dcterms:W3CDTF">2018-02-21T15:55:20Z</dcterms:created>
  <dcterms:modified xsi:type="dcterms:W3CDTF">2018-04-24T10:59:46Z</dcterms:modified>
  <cp:category>Workshop</cp:category>
</cp:coreProperties>
</file>