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  <p:sldId id="268" r:id="rId13"/>
    <p:sldId id="267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1802"/>
    <a:srgbClr val="F41902"/>
    <a:srgbClr val="C21402"/>
    <a:srgbClr val="CF210F"/>
    <a:srgbClr val="87C436"/>
    <a:srgbClr val="61CC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1D78D-9057-4E86-9754-FA7A2B75F857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53EFA-C25D-42F1-A96D-84182A6DC1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80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4606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001B-4D07-45DD-B8C6-BE00031A89F1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692F-3317-4CD9-8969-DFED7125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21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001B-4D07-45DD-B8C6-BE00031A89F1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692F-3317-4CD9-8969-DFED7125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36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001B-4D07-45DD-B8C6-BE00031A89F1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692F-3317-4CD9-8969-DFED7125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1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001B-4D07-45DD-B8C6-BE00031A89F1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692F-3317-4CD9-8969-DFED7125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939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001B-4D07-45DD-B8C6-BE00031A89F1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692F-3317-4CD9-8969-DFED7125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90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001B-4D07-45DD-B8C6-BE00031A89F1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692F-3317-4CD9-8969-DFED7125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237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001B-4D07-45DD-B8C6-BE00031A89F1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692F-3317-4CD9-8969-DFED7125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71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001B-4D07-45DD-B8C6-BE00031A89F1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692F-3317-4CD9-8969-DFED7125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996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001B-4D07-45DD-B8C6-BE00031A89F1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692F-3317-4CD9-8969-DFED7125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640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001B-4D07-45DD-B8C6-BE00031A89F1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692F-3317-4CD9-8969-DFED7125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6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4001B-4D07-45DD-B8C6-BE00031A89F1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4692F-3317-4CD9-8969-DFED7125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85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4001B-4D07-45DD-B8C6-BE00031A89F1}" type="datetimeFigureOut">
              <a:rPr lang="ru-RU" smtClean="0"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4692F-3317-4CD9-8969-DFED7125AB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834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r.i.andreev@gmail.com" TargetMode="External"/><Relationship Id="rId2" Type="http://schemas.openxmlformats.org/officeDocument/2006/relationships/hyperlink" Target="mailto:aabramyan@yandex.r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77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15816" y="1556792"/>
            <a:ext cx="5760640" cy="3240360"/>
          </a:xfrm>
          <a:solidFill>
            <a:schemeClr val="bg1">
              <a:alpha val="76000"/>
            </a:schemeClr>
          </a:solidFill>
        </p:spPr>
        <p:txBody>
          <a:bodyPr>
            <a:normAutofit/>
          </a:bodyPr>
          <a:lstStyle/>
          <a:p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Кто для аналитика руководитель проекта и с каким соусом </a:t>
            </a:r>
            <a:b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его едят</a:t>
            </a:r>
            <a:endParaRPr lang="ru-RU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79567" y="5218107"/>
            <a:ext cx="2843808" cy="1201688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Анна Абрамян</a:t>
            </a:r>
          </a:p>
          <a:p>
            <a:r>
              <a:rPr lang="ru-RU" sz="2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Роман Андреев</a:t>
            </a:r>
            <a:endParaRPr lang="en-US" sz="2800" i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8875" y="18293"/>
            <a:ext cx="17145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0" y="5951743"/>
            <a:ext cx="1872208" cy="936104"/>
          </a:xfrm>
          <a:prstGeom prst="rect">
            <a:avLst/>
          </a:prstGeom>
          <a:blipFill dpi="0" rotWithShape="1">
            <a:blip r:embed="rId5">
              <a:alphaModFix amt="52000"/>
            </a:blip>
            <a:srcRect/>
            <a:stretch>
              <a:fillRect/>
            </a:stretch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33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Примеры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аналитику подошел РП и попросил…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подготовить тест-кейсы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4" descr="скелет в шкафу @ DeForum.r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212976"/>
            <a:ext cx="2994818" cy="2994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78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Какое дело аналитику </a:t>
            </a:r>
            <a:b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 авторитета РП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РП с прокачанным авторитетом является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эффективным рычагом воздействия на любого участника проекта, на заказчика и на высшее руководство компании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737" y="2924944"/>
            <a:ext cx="2920525" cy="356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832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Как решать проблемы </a:t>
            </a:r>
            <a:br>
              <a:rPr lang="ru-RU" b="1" dirty="0" smtClean="0"/>
            </a:br>
            <a:r>
              <a:rPr lang="ru-RU" b="1" dirty="0" smtClean="0"/>
              <a:t>с помощью РП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РП можно оказывать влияние на всех действующих лиц проекта.</a:t>
            </a:r>
          </a:p>
          <a:p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РП может брать на себя основную долю негатива на проекте.</a:t>
            </a:r>
          </a:p>
          <a:p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РП может служить хорошим интерактивным перечнем задач.</a:t>
            </a:r>
          </a:p>
          <a:p>
            <a:pPr>
              <a:spcAft>
                <a:spcPts val="600"/>
              </a:spcAft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помощью профессионального РП, который слышит, вместе можно сдать успешно проект и получить массу опыта.</a:t>
            </a:r>
          </a:p>
          <a:p>
            <a:pPr>
              <a:spcBef>
                <a:spcPts val="0"/>
              </a:spcBef>
              <a:tabLst>
                <a:tab pos="361950" algn="l"/>
              </a:tabLst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помощью слабого, но адекватного РП, можно опробовать свои мысли и стратегии в части ведения проекта.</a:t>
            </a:r>
          </a:p>
          <a:p>
            <a:pPr>
              <a:spcBef>
                <a:spcPts val="600"/>
              </a:spcBef>
            </a:pPr>
            <a:r>
              <a:rPr lang="ru-RU" sz="2100" dirty="0" smtClean="0">
                <a:latin typeface="Arial" panose="020B0604020202020204" pitchFamily="34" charset="0"/>
                <a:cs typeface="Arial" panose="020B0604020202020204" pitchFamily="34" charset="0"/>
              </a:rPr>
              <a:t>Когда с </a:t>
            </a: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РП</a:t>
            </a:r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неприятно иметь дело, можно сократить вкладываемое время, эмоции и нервы на работу.</a:t>
            </a:r>
          </a:p>
        </p:txBody>
      </p:sp>
    </p:spTree>
    <p:extLst>
      <p:ext uri="{BB962C8B-B14F-4D97-AF65-F5344CB8AC3E}">
        <p14:creationId xmlns:p14="http://schemas.microsoft.com/office/powerpoint/2010/main" val="416395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Применение стратегий 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6520592"/>
              </p:ext>
            </p:extLst>
          </p:nvPr>
        </p:nvGraphicFramePr>
        <p:xfrm>
          <a:off x="457200" y="1600200"/>
          <a:ext cx="8584505" cy="42689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35834"/>
                <a:gridCol w="1440160"/>
                <a:gridCol w="1656184"/>
                <a:gridCol w="1728192"/>
                <a:gridCol w="1224135"/>
              </a:tblGrid>
              <a:tr h="55041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 smtClean="0"/>
                        <a:t>Безропотная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b="1" dirty="0" smtClean="0"/>
                        <a:t>Дружественная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/>
                        <a:t>Противостояния</a:t>
                      </a:r>
                      <a:endParaRPr lang="ru-RU" sz="1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/>
                        <a:t>Канарейки</a:t>
                      </a:r>
                      <a:endParaRPr lang="ru-RU" sz="1700" b="1" dirty="0"/>
                    </a:p>
                  </a:txBody>
                  <a:tcPr anchor="ctr"/>
                </a:tc>
              </a:tr>
              <a:tr h="55041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Жесткий контроль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i="0" kern="1200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Wingdings"/>
                        </a:rPr>
                        <a:t>?</a:t>
                      </a:r>
                      <a:endParaRPr lang="ru-RU" sz="4000" b="1" i="0" kern="1200" dirty="0" smtClean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87C436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endParaRPr lang="ru-RU" sz="4000" b="1" i="1" kern="1200" dirty="0" smtClean="0">
                        <a:solidFill>
                          <a:srgbClr val="87C436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87C436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endParaRPr lang="ru-RU" sz="4000" b="1" i="1" kern="1200" dirty="0" smtClean="0">
                        <a:solidFill>
                          <a:srgbClr val="87C436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E81802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</a:t>
                      </a:r>
                      <a:endParaRPr lang="ru-RU" sz="4000" b="1" i="0" kern="1200" dirty="0" smtClean="0">
                        <a:solidFill>
                          <a:srgbClr val="E81802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5041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Бессмысленные задачи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i="0" kern="1200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Wingdings"/>
                        </a:rPr>
                        <a:t>?</a:t>
                      </a:r>
                      <a:endParaRPr lang="ru-RU" sz="4000" b="1" i="0" kern="1200" dirty="0" smtClean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87C436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endParaRPr lang="ru-RU" sz="4000" b="1" i="1" kern="1200" dirty="0" smtClean="0">
                        <a:solidFill>
                          <a:srgbClr val="87C436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87C436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endParaRPr lang="ru-RU" sz="4000" b="1" i="1" kern="1200" dirty="0" smtClean="0">
                        <a:solidFill>
                          <a:srgbClr val="87C436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87C436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endParaRPr lang="ru-RU" sz="4000" b="1" i="1" kern="1200" dirty="0" smtClean="0">
                        <a:solidFill>
                          <a:srgbClr val="87C436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5041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Неадекватный</a:t>
                      </a:r>
                      <a:r>
                        <a:rPr lang="ru-RU" b="1" baseline="0" dirty="0" smtClean="0"/>
                        <a:t> объем задач в неадекватные сроки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E81802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</a:t>
                      </a:r>
                      <a:endParaRPr lang="ru-RU" sz="4000" b="1" i="0" kern="1200" dirty="0" smtClean="0">
                        <a:solidFill>
                          <a:srgbClr val="E81802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87C436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endParaRPr lang="ru-RU" sz="4000" b="1" i="1" kern="1200" dirty="0" smtClean="0">
                        <a:solidFill>
                          <a:srgbClr val="87C436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i="0" kern="1200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Wingdings"/>
                        </a:rPr>
                        <a:t>?</a:t>
                      </a:r>
                      <a:endParaRPr lang="ru-RU" sz="4000" b="1" i="0" kern="1200" dirty="0" smtClean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i="0" kern="1200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Wingdings"/>
                        </a:rPr>
                        <a:t>?</a:t>
                      </a:r>
                      <a:endParaRPr lang="ru-RU" sz="4000" b="1" i="0" kern="1200" dirty="0" smtClean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5504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Не консультируется</a:t>
                      </a:r>
                    </a:p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87C436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r>
                        <a:rPr lang="en-US" sz="4000" b="1" i="1" dirty="0" smtClean="0">
                          <a:solidFill>
                            <a:srgbClr val="87C436"/>
                          </a:solidFill>
                          <a:latin typeface="Algerian" panose="04020705040A02060702" pitchFamily="82" charset="0"/>
                        </a:rPr>
                        <a:t> </a:t>
                      </a:r>
                      <a:endParaRPr lang="ru-RU" sz="4000" b="1" i="1" dirty="0" smtClean="0">
                        <a:solidFill>
                          <a:srgbClr val="87C43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87C436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endParaRPr lang="ru-RU" sz="4000" b="1" i="1" kern="1200" dirty="0" smtClean="0">
                        <a:solidFill>
                          <a:srgbClr val="87C436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E81802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</a:t>
                      </a:r>
                      <a:endParaRPr lang="ru-RU" sz="4000" b="1" i="0" kern="1200" dirty="0" smtClean="0">
                        <a:solidFill>
                          <a:srgbClr val="E81802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i="0" kern="1200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Wingdings"/>
                        </a:rPr>
                        <a:t>?</a:t>
                      </a:r>
                      <a:endParaRPr lang="ru-RU" sz="4000" b="1" i="0" kern="1200" dirty="0" smtClean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5041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Утаивание информации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87C436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r>
                        <a:rPr lang="en-US" sz="4000" b="1" i="1" kern="1200" dirty="0" smtClean="0">
                          <a:solidFill>
                            <a:srgbClr val="87C436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</a:rPr>
                        <a:t> </a:t>
                      </a:r>
                      <a:endParaRPr lang="ru-RU" sz="4000" b="1" i="1" kern="1200" dirty="0" smtClean="0">
                        <a:solidFill>
                          <a:srgbClr val="87C436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87C436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</a:t>
                      </a:r>
                      <a:endParaRPr lang="ru-RU" sz="4000" b="1" i="1" kern="1200" dirty="0" smtClean="0">
                        <a:solidFill>
                          <a:srgbClr val="87C436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kern="1200" dirty="0" smtClean="0">
                          <a:solidFill>
                            <a:srgbClr val="E81802"/>
                          </a:solidFill>
                          <a:latin typeface="Algerian" panose="04020705040A02060702" pitchFamily="82" charset="0"/>
                          <a:ea typeface="+mn-ea"/>
                          <a:cs typeface="+mn-cs"/>
                          <a:sym typeface="Wingdings"/>
                        </a:rPr>
                        <a:t></a:t>
                      </a:r>
                      <a:endParaRPr lang="ru-RU" sz="4000" b="1" i="0" kern="1200" dirty="0" smtClean="0">
                        <a:solidFill>
                          <a:srgbClr val="E81802"/>
                        </a:solidFill>
                        <a:latin typeface="Algerian" panose="04020705040A02060702" pitchFamily="82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000" b="1" i="0" kern="1200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Wingdings"/>
                        </a:rPr>
                        <a:t>?</a:t>
                      </a:r>
                      <a:endParaRPr lang="ru-RU" sz="4000" b="1" i="0" kern="1200" dirty="0" smtClean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62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Анна Абрамян</a:t>
            </a:r>
          </a:p>
          <a:p>
            <a:pPr marL="0" indent="0" algn="ctr">
              <a:buNone/>
            </a:pP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aabramyan@yandex.ru</a:t>
            </a: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Роман Андреев</a:t>
            </a:r>
            <a:endParaRPr lang="en-US" sz="2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arn-CL" sz="2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r.i.andreev@gmail.com</a:t>
            </a:r>
            <a:endParaRPr lang="arn-CL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 descr="http://qrcoder.ru/code/?%C0%ED%ED%E0+%C0%E1%F0%E0%EC%FF%ED%0D%0Aaabramyan%40yandex.ru%0D%0A%0D%0A%D0%EE%EC%E0%ED+%C0%ED%E4%F0%E5%E5%E2%0D%0Ar.i.andreev%40gmail.com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653136"/>
            <a:ext cx="1866900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427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Кто такой РП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РП – руководитель проекта.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Человек</a:t>
            </a:r>
            <a:r>
              <a:rPr lang="ru-RU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, который много говорит, любит собирать совещания, любит составлять планы.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3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 вездесущ</a:t>
            </a:r>
            <a:r>
              <a:rPr lang="ru-RU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, но основное время проводит у заказчика, на совещаниях, телефонных разговорах и в почтовом клиенте.</a:t>
            </a:r>
            <a:endParaRPr lang="ru-RU" sz="37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3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Понимание проекта </a:t>
            </a:r>
            <a:r>
              <a:rPr lang="ru-RU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на уровне того, что написано в договоре с Заказчиком и в ТЗ, приложенном к договору.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Характер – </a:t>
            </a:r>
            <a:r>
              <a:rPr lang="ru-RU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переменчивый</a:t>
            </a:r>
            <a:r>
              <a:rPr lang="ru-RU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, радуется и расстраивается очень бурно.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ru-RU" sz="370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Среди РП часто встречаются</a:t>
            </a:r>
            <a:r>
              <a:rPr lang="ru-RU" sz="3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интриганы</a:t>
            </a:r>
            <a:r>
              <a:rPr lang="ru-RU" sz="3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1800"/>
              </a:spcBef>
              <a:buNone/>
            </a:pPr>
            <a:r>
              <a:rPr lang="ru-RU" sz="3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Почему они себя так ведут?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134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Что РП делает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 marL="0" indent="0">
              <a:buNone/>
            </a:pPr>
            <a:r>
              <a:rPr lang="ru-RU" sz="2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Направляет проектную команду </a:t>
            </a: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сдаче проекта!</a:t>
            </a:r>
          </a:p>
          <a:p>
            <a:pPr marL="0" indent="0">
              <a:buNone/>
            </a:pP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его задач слишком велик для презентации.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6664" y="3081189"/>
            <a:ext cx="592455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298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Как РП портит жизнь аналитику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Пытается контролировать каждый шаг.</a:t>
            </a:r>
          </a:p>
          <a:p>
            <a:pPr>
              <a:spcBef>
                <a:spcPts val="600"/>
              </a:spcBef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Заваливает бессмысленными задачами.</a:t>
            </a:r>
          </a:p>
          <a:p>
            <a:pPr>
              <a:spcBef>
                <a:spcPts val="600"/>
              </a:spcBef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Дает невыполнимый объем задач за сжатые сроки.</a:t>
            </a:r>
          </a:p>
          <a:p>
            <a:pPr>
              <a:spcBef>
                <a:spcPts val="600"/>
              </a:spcBef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консультируется с аналитиком по вопросам, находящимся в  его компетенции.</a:t>
            </a:r>
          </a:p>
          <a:p>
            <a:pPr>
              <a:spcBef>
                <a:spcPts val="600"/>
              </a:spcBef>
            </a:pP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Умалчивает или утаивает информацию.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Как следствие,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может отбить желание делать проект или работать в данной компании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82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Как аналитику вести себя с РП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Стратегии</a:t>
            </a:r>
          </a:p>
          <a:p>
            <a:pPr>
              <a:spcAft>
                <a:spcPts val="600"/>
              </a:spcAft>
            </a:pPr>
            <a:r>
              <a:rPr lang="ru-RU" sz="2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Безропотная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выслушать и сделать что просит.</a:t>
            </a:r>
          </a:p>
          <a:p>
            <a:pPr>
              <a:spcAft>
                <a:spcPts val="600"/>
              </a:spcAft>
            </a:pPr>
            <a:r>
              <a:rPr lang="ru-RU" sz="2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Дружественная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подставить дружеское плечо и помогать во всем.</a:t>
            </a:r>
            <a:endParaRPr lang="en-US" sz="2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2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Противостояния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не выслушивать, попросить не мешать работать и продолжить работу над проектом.</a:t>
            </a:r>
          </a:p>
          <a:p>
            <a:pPr marL="355600" indent="0">
              <a:spcAft>
                <a:spcPts val="600"/>
              </a:spcAft>
              <a:buNone/>
            </a:pPr>
            <a:r>
              <a:rPr lang="ru-RU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ВАЖНО: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для этой стратегии требуется прокачанный авторитет.</a:t>
            </a:r>
          </a:p>
          <a:p>
            <a:pPr>
              <a:spcAft>
                <a:spcPts val="600"/>
              </a:spcAft>
            </a:pPr>
            <a:r>
              <a:rPr lang="ru-RU" sz="2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Канарейки 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постоянно вещать всем вокруг о проблемах на проекте.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566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Безропотная стратегия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уместно применять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РП опытен и уверенно ведет проект;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аналитик не имеет достаточного опыта и видения проекта в целом;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аналитик не заинтересован в проекте и работает «с 9 до </a:t>
            </a:r>
            <a:r>
              <a:rPr lang="ru-RU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18».</a:t>
            </a:r>
            <a:endParaRPr lang="ru-RU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ru-RU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 грозит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аналитик сводит свою роль к роли «винтика», который можно легко заменить на другой;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уж точно не продвижением по карьерной лестнице.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 полезна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минимизирует уровень ответственности практически </a:t>
            </a:r>
            <a:endParaRPr lang="en-US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0">
              <a:spcBef>
                <a:spcPts val="0"/>
              </a:spcBef>
              <a:buNone/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нуля;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позволяет начинающим аналитикам набраться опыта;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поддерживает авторитет РП.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868863"/>
            <a:ext cx="177165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76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Дружественная стратегия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уместно применять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РП слышит и не является самодуром;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у РП мало опыта, а у аналитика опыт и знания есть;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аналитик видит ошибки РП и настроен на игру в команде.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ru-RU" sz="2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 грозит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повышенной ответственностью и перегруженностью аналитика;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возможны конфликты с РП;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серьезными ошибками в проекте.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ru-RU" sz="21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 полезна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повышает шансы проекта на успех;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повышает авторитет аналитика;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дает больше возможностей для карьерного </a:t>
            </a:r>
          </a:p>
          <a:p>
            <a:pPr marL="357188" indent="-1588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роста;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повышает авторитет РП.</a:t>
            </a:r>
          </a:p>
          <a:p>
            <a:endParaRPr lang="ru-RU" dirty="0"/>
          </a:p>
        </p:txBody>
      </p:sp>
      <p:pic>
        <p:nvPicPr>
          <p:cNvPr id="4" name="Picture 3" descr="C:\Users\Аня\Desktop\thumbna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221088"/>
            <a:ext cx="2519360" cy="239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81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Стратегия противостояния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уместно применять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у аналитика прокаченный авторитет в компании;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у аналитика хороший уровень знания;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когда РП откровенно заваливает проект.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 грозит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сильно уменьшает шансы проекта на успех, как бы крут ни был аналитик;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увеличивает риск аналитика попасть под удар;</a:t>
            </a:r>
            <a:endParaRPr lang="en-US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потерей авторитета РП или его смещением с должности.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Чем полезна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может повысить вес аналитика в компании;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может помочь скинуть с себя ответственность</a:t>
            </a:r>
            <a:endParaRPr lang="en-US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050" indent="336550">
              <a:spcBef>
                <a:spcPts val="0"/>
              </a:spcBef>
              <a:buNone/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провал;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поможет избавиться от РП.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036" y="4358768"/>
            <a:ext cx="2967919" cy="2310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636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Стратегия канарейки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ложная стратегия, требует от аналитика: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высокого уровня знаний как в аналитике, так и в управлении проектом,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прокаченного авторитета в компании,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базовых знаний в области психологии.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 схожа с каждой из перечисленных выше стратегий.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Преимущества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нет открытого конфликта, даже при противостоянии РП;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агрегирует преимущества каждой из стратегий.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1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Недостатки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много входных условий;</a:t>
            </a:r>
          </a:p>
          <a:p>
            <a:pPr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сложна в применении, особенно если важен</a:t>
            </a:r>
          </a:p>
          <a:p>
            <a:pPr marL="0" indent="355600">
              <a:spcBef>
                <a:spcPts val="0"/>
              </a:spcBef>
              <a:buNone/>
            </a:pPr>
            <a:r>
              <a:rPr lang="ru-RU" sz="1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 ради которого применяли.</a:t>
            </a:r>
          </a:p>
          <a:p>
            <a:pPr marL="0" indent="0">
              <a:buNone/>
            </a:pPr>
            <a:endParaRPr lang="ru-RU" sz="19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8887" y="4516710"/>
            <a:ext cx="2343150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788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568</Words>
  <Application>Microsoft Office PowerPoint</Application>
  <PresentationFormat>Экран (4:3)</PresentationFormat>
  <Paragraphs>134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Кто для аналитика руководитель проекта и с каким соусом  его едят</vt:lpstr>
      <vt:lpstr>Кто такой РП</vt:lpstr>
      <vt:lpstr>Что РП делает</vt:lpstr>
      <vt:lpstr>Как РП портит жизнь аналитику</vt:lpstr>
      <vt:lpstr>Как аналитику вести себя с РП</vt:lpstr>
      <vt:lpstr>Безропотная стратегия</vt:lpstr>
      <vt:lpstr>Дружественная стратегия</vt:lpstr>
      <vt:lpstr>Стратегия противостояния</vt:lpstr>
      <vt:lpstr>Стратегия канарейки</vt:lpstr>
      <vt:lpstr>Примеры</vt:lpstr>
      <vt:lpstr>Какое дело аналитику  до авторитета РП</vt:lpstr>
      <vt:lpstr>Как решать проблемы  с помощью РП</vt:lpstr>
      <vt:lpstr>Применение стратегий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Кто для аналитика руководитель проекта и с каким соусом его едят</dc:title>
  <dc:creator>Аня</dc:creator>
  <cp:lastModifiedBy>Аня</cp:lastModifiedBy>
  <cp:revision>23</cp:revision>
  <dcterms:created xsi:type="dcterms:W3CDTF">2015-04-10T10:12:03Z</dcterms:created>
  <dcterms:modified xsi:type="dcterms:W3CDTF">2015-04-13T12:00:11Z</dcterms:modified>
</cp:coreProperties>
</file>