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7"/>
  </p:notesMasterIdLst>
  <p:sldIdLst>
    <p:sldId id="336" r:id="rId2"/>
    <p:sldId id="320" r:id="rId3"/>
    <p:sldId id="409" r:id="rId4"/>
    <p:sldId id="259" r:id="rId5"/>
    <p:sldId id="338" r:id="rId6"/>
    <p:sldId id="339" r:id="rId7"/>
    <p:sldId id="387" r:id="rId8"/>
    <p:sldId id="386" r:id="rId9"/>
    <p:sldId id="390" r:id="rId10"/>
    <p:sldId id="391" r:id="rId11"/>
    <p:sldId id="388" r:id="rId12"/>
    <p:sldId id="389" r:id="rId13"/>
    <p:sldId id="379" r:id="rId14"/>
    <p:sldId id="350" r:id="rId15"/>
    <p:sldId id="351" r:id="rId16"/>
    <p:sldId id="260" r:id="rId17"/>
    <p:sldId id="356" r:id="rId18"/>
    <p:sldId id="357" r:id="rId19"/>
    <p:sldId id="359" r:id="rId20"/>
    <p:sldId id="360" r:id="rId21"/>
    <p:sldId id="355" r:id="rId22"/>
    <p:sldId id="368" r:id="rId23"/>
    <p:sldId id="343" r:id="rId24"/>
    <p:sldId id="344" r:id="rId25"/>
    <p:sldId id="345" r:id="rId26"/>
    <p:sldId id="385" r:id="rId27"/>
    <p:sldId id="346" r:id="rId28"/>
    <p:sldId id="347" r:id="rId29"/>
    <p:sldId id="348" r:id="rId30"/>
    <p:sldId id="410" r:id="rId31"/>
    <p:sldId id="362" r:id="rId32"/>
    <p:sldId id="380" r:id="rId33"/>
    <p:sldId id="382" r:id="rId34"/>
    <p:sldId id="383" r:id="rId35"/>
    <p:sldId id="411" r:id="rId36"/>
    <p:sldId id="400" r:id="rId37"/>
    <p:sldId id="412" r:id="rId38"/>
    <p:sldId id="413" r:id="rId39"/>
    <p:sldId id="414" r:id="rId40"/>
    <p:sldId id="415" r:id="rId41"/>
    <p:sldId id="416" r:id="rId42"/>
    <p:sldId id="419" r:id="rId43"/>
    <p:sldId id="417" r:id="rId44"/>
    <p:sldId id="418" r:id="rId45"/>
    <p:sldId id="421" r:id="rId46"/>
    <p:sldId id="422" r:id="rId47"/>
    <p:sldId id="384" r:id="rId48"/>
    <p:sldId id="406" r:id="rId49"/>
    <p:sldId id="262" r:id="rId50"/>
    <p:sldId id="280" r:id="rId51"/>
    <p:sldId id="264" r:id="rId52"/>
    <p:sldId id="287" r:id="rId53"/>
    <p:sldId id="288" r:id="rId54"/>
    <p:sldId id="402" r:id="rId55"/>
    <p:sldId id="290" r:id="rId56"/>
    <p:sldId id="292" r:id="rId57"/>
    <p:sldId id="293" r:id="rId58"/>
    <p:sldId id="294" r:id="rId59"/>
    <p:sldId id="296" r:id="rId60"/>
    <p:sldId id="297" r:id="rId61"/>
    <p:sldId id="300" r:id="rId62"/>
    <p:sldId id="307" r:id="rId63"/>
    <p:sldId id="303" r:id="rId64"/>
    <p:sldId id="310" r:id="rId65"/>
    <p:sldId id="311" r:id="rId66"/>
    <p:sldId id="312" r:id="rId67"/>
    <p:sldId id="423" r:id="rId68"/>
    <p:sldId id="377" r:id="rId69"/>
    <p:sldId id="314" r:id="rId70"/>
    <p:sldId id="315" r:id="rId71"/>
    <p:sldId id="404" r:id="rId72"/>
    <p:sldId id="405" r:id="rId73"/>
    <p:sldId id="408" r:id="rId74"/>
    <p:sldId id="330" r:id="rId75"/>
    <p:sldId id="352" r:id="rId76"/>
    <p:sldId id="354" r:id="rId77"/>
    <p:sldId id="378" r:id="rId78"/>
    <p:sldId id="323" r:id="rId79"/>
    <p:sldId id="324" r:id="rId80"/>
    <p:sldId id="325" r:id="rId81"/>
    <p:sldId id="268" r:id="rId82"/>
    <p:sldId id="317" r:id="rId83"/>
    <p:sldId id="269" r:id="rId84"/>
    <p:sldId id="372" r:id="rId85"/>
    <p:sldId id="326" r:id="rId8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2637" autoAdjust="0"/>
  </p:normalViewPr>
  <p:slideViewPr>
    <p:cSldViewPr snapToGrid="0">
      <p:cViewPr>
        <p:scale>
          <a:sx n="50" d="100"/>
          <a:sy n="50" d="100"/>
        </p:scale>
        <p:origin x="460" y="304"/>
      </p:cViewPr>
      <p:guideLst>
        <p:guide orient="horz" pos="2115"/>
        <p:guide pos="3863"/>
      </p:guideLst>
    </p:cSldViewPr>
  </p:slideViewPr>
  <p:outlineViewPr>
    <p:cViewPr>
      <p:scale>
        <a:sx n="33" d="100"/>
        <a:sy n="33" d="100"/>
      </p:scale>
      <p:origin x="0" y="-84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FE96C-DFCE-47C4-9106-464F4A24CF60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75201-B4D0-4CD2-A059-E70BDE992F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15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ECBB6D-3102-4938-A0BE-C73099B6994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A267C-AE6E-44B9-AC60-69A680619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06DAE9-CE1F-4A9F-BD9B-BF62205E9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BF7D5-0FD4-4F0A-A41D-93F09AC7F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C31C-C72C-494A-86D8-4FA064BF72F4}" type="datetime1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22670-E988-40C4-8558-55CEA057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6AF8EB-65E6-497A-92A0-6CF3C287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2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DC6AF-6E71-44C1-B747-8A4901514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06DD0F-0F21-411C-AA4E-AB69D6E43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9F42D-0270-4324-B33C-91FCFB4C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E318-5C00-48EC-B01E-F9AFD7A32D02}" type="datetime1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56681-2544-492B-BB8A-C0640D03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539AD-D64C-49D2-B982-9BA7587F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62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E9B777-139D-4C68-81B8-699210312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FDFD40-4E3A-4C46-8C9B-EB7CF916C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229CAC-8A24-49DF-B365-0B513E9E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4651-EE28-4A68-96C2-5CEF8F1E097A}" type="datetime1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CBD04-481A-4E12-B4BF-A2A301208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21A57-34F8-4E44-B359-AF419C74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1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C64DD-A6DC-41DC-8774-7C92685C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DA0222-2860-410B-960C-7D2007274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0F0A3B-DEAC-4244-B84A-597A1153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C99E9-212A-4085-9E10-206243677631}" type="datetime1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93715-C8E5-469F-BA5E-57F90EF9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17210-4BD6-469E-85F3-111BD8A9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35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4C428-9960-479A-8EE8-DE46D5A5E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7D8A1C-A513-4D2F-9121-5F12ADBDA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F3D6F-7E19-408C-BD45-6C44E9FFE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2C92E-0E19-4FA7-9C51-2854BF8DFC3E}" type="datetime1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7485BE-C36A-4024-A3A4-AC535F70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8E6D7-A8C2-4299-B004-0132472F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61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F5DBB7-9266-4B95-9917-34F26E255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97FBCF-E2AA-46B7-984F-3F601366C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FD1AAA-AAA4-4706-A781-7AC53ADCC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0A3AB4-146D-4F1A-A7E7-C281D984D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DAC4D-0E03-4469-974A-00AEAAD4A32F}" type="datetime1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36B00-E9B4-4AF0-B0B1-B5764EFA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652A51-9713-4990-9D1C-AC6C3B74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04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1F932-0125-4FF0-95A6-CD5A8493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616058-0924-42C1-B6F6-B73FCCAEA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32357-FC23-45BC-9BB4-8F89944EE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1857FC-E2C2-426A-93E8-D1BC3D4FA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FD22F7-0279-441D-B2AB-F33784B03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DBC3B2F-3223-4EE6-87A0-5493D3EB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03BA-683F-4BD0-B61A-B6F391916CB7}" type="datetime1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35C047-AF24-41FA-A318-0A8FF36B8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C0CC0E3-E0AE-4E82-82C9-86DA39B2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4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79F16-DB37-41CB-92DE-07426739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EEEB69-DAC2-44BC-B2BD-334F0A85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C069C-FBF9-493B-94D0-9DC2A93ECED5}" type="datetime1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062EA3-C08F-4FA9-956F-7B63C308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6FD5C9-FF80-4146-A28B-3924099F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725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4312E0-B80C-4D1A-80EF-4DAF4370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F80D-AE01-44B3-A963-762E731609D6}" type="datetime1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7AFD0D-9780-42FB-917F-187E0FA9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7A5DC6-4DA1-4085-BAEE-37BB15AB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32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9E175-CAE9-4A04-844F-AFF46277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D282D1-8584-4291-9DF8-9ED0E0832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C564BB-F943-47AC-8018-31F333CA5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90CC98-BA8B-49BC-997B-4B2CBA5C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F60AB-2AED-4442-A638-0EC5B9F468AA}" type="datetime1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C766-D36A-4EA2-9710-CFFAC747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823D56-70D3-4118-B698-409D4653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33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005A4-CC0F-486E-B45F-E4A33EA8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D0DE9CE-290B-41C6-A3B2-A6CFB2D45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BC4447-1396-486A-BFB0-BC2232E9F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09D434-77F6-411B-818D-0F988AB46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FE734-5222-4947-A227-3493A4C6C003}" type="datetime1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F2C580-1556-421C-A3FE-370D6875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E65B8-4154-4A9E-ACAC-EA32A8E84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56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462D5-08E1-4315-9812-BE516C41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C7C55A-0F07-4453-B8A9-3AE918E33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571F6-BE49-40CA-88A7-8CFACFD4D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E9678-9491-49C5-ACDD-E0679709255B}" type="datetime1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122396-2C54-4BA0-B6CC-ACE4AF5FD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E6B48D-E66E-4611-B982-EF7D2846F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4CB69-7774-49F1-ACF4-EF5D6981F2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1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6070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/>
              <a:t>Математика в </a:t>
            </a:r>
            <a:r>
              <a:rPr lang="en-US" dirty="0"/>
              <a:t>SLA </a:t>
            </a:r>
            <a:r>
              <a:rPr lang="ru-RU" dirty="0"/>
              <a:t>для самых маленьких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5600" y="5469638"/>
            <a:ext cx="6400800" cy="901368"/>
          </a:xfrm>
        </p:spPr>
        <p:txBody>
          <a:bodyPr>
            <a:normAutofit/>
          </a:bodyPr>
          <a:lstStyle/>
          <a:p>
            <a:r>
              <a:rPr lang="en-US" dirty="0"/>
              <a:t>Ukhanov Sergey</a:t>
            </a:r>
            <a:endParaRPr lang="ru-RU" dirty="0"/>
          </a:p>
          <a:p>
            <a:r>
              <a:rPr lang="en-US" dirty="0"/>
              <a:t>VK Pay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4D8323-0A02-4D5A-B1F1-06829D79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2" y="5469638"/>
            <a:ext cx="1764918" cy="9354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Proxy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161446-C1F2-45A7-BD0B-427F560B3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41700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1A59B1-AF68-4C38-A347-B465E8CBB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9C88B6C-57EE-4A6E-A38F-978D09C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9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проблем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993F3D-7A78-4B56-9B37-52BD59BC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48" y="1568450"/>
            <a:ext cx="6146800" cy="5289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4086E2-3B6C-4412-8C1B-C0F398C21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3123B52-5DB7-4B0B-9AD9-47ACBE13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674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Service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803E27-7290-4D84-8BAD-1D5FA214D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90" y="1690688"/>
            <a:ext cx="10128619" cy="46302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11328E-6BBB-47E9-BCCF-503EE0C9F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6607ED9-9BD7-46EF-8114-887B2EE1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933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Влияние на бизнес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FA861-2133-471C-BDD1-500F5AE3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1877219"/>
            <a:ext cx="4874260" cy="1427480"/>
          </a:xfrm>
        </p:spPr>
        <p:txBody>
          <a:bodyPr/>
          <a:lstStyle/>
          <a:p>
            <a:r>
              <a:rPr lang="ru-RU" dirty="0"/>
              <a:t>Каждые 100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ru-RU" dirty="0"/>
              <a:t>задержки стоят </a:t>
            </a:r>
            <a:r>
              <a:rPr lang="en-US" dirty="0"/>
              <a:t>Amazon</a:t>
            </a:r>
            <a:r>
              <a:rPr lang="ru-RU" dirty="0"/>
              <a:t> 1</a:t>
            </a:r>
            <a:r>
              <a:rPr lang="en-US" dirty="0"/>
              <a:t>%</a:t>
            </a:r>
            <a:r>
              <a:rPr lang="ru-RU" dirty="0"/>
              <a:t> в объеме продаж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80054-B164-40FD-8D51-A4A0BA784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79" y="2037821"/>
            <a:ext cx="3410669" cy="1029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04C4B4-BA6A-4492-984A-51F4D9E3C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039C01-EE88-4983-A63F-CB799F10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13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CA0F9336-AD4C-4BD2-A691-C5CD0AE7ADA6}"/>
              </a:ext>
            </a:extLst>
          </p:cNvPr>
          <p:cNvSpPr txBox="1">
            <a:spLocks/>
          </p:cNvSpPr>
          <p:nvPr/>
        </p:nvSpPr>
        <p:spPr>
          <a:xfrm>
            <a:off x="6565900" y="4156102"/>
            <a:ext cx="4955540" cy="1685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Дополнительные 0,5 секунды времени создания поисковой страницы снижают трафик на 20%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785595-D88F-4BD0-966E-24248469F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79" y="4272989"/>
            <a:ext cx="3525933" cy="1234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88569-6F20-4C83-97FB-60B41060E5ED}"/>
              </a:ext>
            </a:extLst>
          </p:cNvPr>
          <p:cNvSpPr txBox="1"/>
          <p:nvPr/>
        </p:nvSpPr>
        <p:spPr>
          <a:xfrm>
            <a:off x="307770" y="6308079"/>
            <a:ext cx="7084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“Marissa Mayer at Web 2.0”</a:t>
            </a:r>
            <a:r>
              <a:rPr lang="ru-RU" sz="12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“Akamai Online Retail Performance Report: Milliseconds Are Critical”</a:t>
            </a:r>
          </a:p>
        </p:txBody>
      </p:sp>
    </p:spTree>
    <p:extLst>
      <p:ext uri="{BB962C8B-B14F-4D97-AF65-F5344CB8AC3E}">
        <p14:creationId xmlns:p14="http://schemas.microsoft.com/office/powerpoint/2010/main" val="196540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7B5B03-9980-45A8-95D6-9E4D1719F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2A654-4EC4-4C0F-93C1-48D103E8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Хорошие </a:t>
            </a:r>
            <a:r>
              <a:rPr lang="en-US" dirty="0"/>
              <a:t>SLA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F5D6D1-9806-4F65-A4D1-C7335D4C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Описывают все критически важные части системы</a:t>
            </a:r>
          </a:p>
          <a:p>
            <a:r>
              <a:rPr lang="ru-RU" dirty="0"/>
              <a:t>Легко измерить</a:t>
            </a:r>
          </a:p>
          <a:p>
            <a:r>
              <a:rPr lang="ru-RU" dirty="0"/>
              <a:t>Универсальные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A0FC96-9E7D-4D99-BA91-27639332F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B47495-7550-4F69-ADB5-03BD8FDC5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8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C260D-B1D6-4859-A24B-3D05B2E9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Ценность </a:t>
            </a:r>
            <a:r>
              <a:rPr lang="en-US" dirty="0"/>
              <a:t>SLA VS </a:t>
            </a:r>
            <a:r>
              <a:rPr lang="ru-RU" dirty="0"/>
              <a:t>Деньги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3F8FFD-7EAB-467B-B043-4BA5174B5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30" y="1352261"/>
            <a:ext cx="6280473" cy="56200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82D3DD-17C5-4B6C-9093-636F04A5C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5E4B99-62C5-4147-86B3-4B4EBDFC9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40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B69846-CF47-4E67-BEA1-881DD2C50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A2D3-583F-4F6D-ACAE-817B6DF2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 производительности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CF4F9-5F93-4787-A9C2-5DA4006E3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58200" cy="4351338"/>
          </a:xfrm>
        </p:spPr>
        <p:txBody>
          <a:bodyPr/>
          <a:lstStyle/>
          <a:p>
            <a:r>
              <a:rPr lang="ru-RU" dirty="0"/>
              <a:t>Время ответа (</a:t>
            </a:r>
            <a:r>
              <a:rPr lang="en-US" dirty="0"/>
              <a:t>Response time</a:t>
            </a:r>
            <a:r>
              <a:rPr lang="ru-RU" dirty="0"/>
              <a:t>)</a:t>
            </a:r>
            <a:endParaRPr lang="en-US" dirty="0"/>
          </a:p>
          <a:p>
            <a:r>
              <a:rPr lang="ru-RU" dirty="0"/>
              <a:t>Количество запросов в секунду</a:t>
            </a:r>
            <a:r>
              <a:rPr lang="en-US" dirty="0"/>
              <a:t> (RPS)</a:t>
            </a:r>
          </a:p>
          <a:p>
            <a:r>
              <a:rPr lang="ru-RU" dirty="0"/>
              <a:t>Количество ошибок в секунду и </a:t>
            </a:r>
            <a:r>
              <a:rPr lang="ru-RU" dirty="0" err="1"/>
              <a:t>т.д</a:t>
            </a:r>
            <a:endParaRPr lang="en-US" dirty="0"/>
          </a:p>
          <a:p>
            <a:r>
              <a:rPr lang="ru-RU" dirty="0"/>
              <a:t>Время безотказной работы (</a:t>
            </a:r>
            <a:r>
              <a:rPr lang="en-US" dirty="0"/>
              <a:t>uptime/downtime</a:t>
            </a:r>
            <a:r>
              <a:rPr lang="ru-RU" dirty="0"/>
              <a:t>)</a:t>
            </a:r>
            <a:endParaRPr lang="en-US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CB2E51-7485-4257-B994-C00F65611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5B845BE-DCFE-474C-9689-E1554ACD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12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A2D3-583F-4F6D-ACAE-817B6DF2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 производительности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CF4F9-5F93-4787-A9C2-5DA4006E3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0675" cy="4351338"/>
          </a:xfrm>
        </p:spPr>
        <p:txBody>
          <a:bodyPr/>
          <a:lstStyle/>
          <a:p>
            <a:r>
              <a:rPr lang="ru-RU" dirty="0"/>
              <a:t>Время ответа (</a:t>
            </a:r>
            <a:r>
              <a:rPr lang="en-US" dirty="0"/>
              <a:t>Response time</a:t>
            </a:r>
            <a:r>
              <a:rPr lang="ru-RU" dirty="0"/>
              <a:t>)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6DD170-61F6-4ADE-A6A5-975F824E5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76" y="2244625"/>
            <a:ext cx="4557593" cy="3089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97CD09-871F-4952-AD87-6AEBBB34B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DEA5459-0552-4DCA-9624-4D062AAB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641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A2D3-583F-4F6D-ACAE-817B6DF2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 производительности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CF4F9-5F93-4787-A9C2-5DA4006E3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5575" cy="4351338"/>
          </a:xfrm>
        </p:spPr>
        <p:txBody>
          <a:bodyPr/>
          <a:lstStyle/>
          <a:p>
            <a:r>
              <a:rPr lang="ru-RU" dirty="0"/>
              <a:t>Количество запросов в секунду</a:t>
            </a:r>
            <a:r>
              <a:rPr lang="en-US" dirty="0"/>
              <a:t> (RPS)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1C47EA-6933-4129-923E-82200484D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1426236"/>
            <a:ext cx="4750044" cy="5150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A3621-C243-4424-8AEB-AF8497A7F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B06842-541B-4D95-A184-C68D26EB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25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8A2D3-583F-4F6D-ACAE-817B6DF27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 производительности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9CF4F9-5F93-4787-A9C2-5DA4006E3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5575" cy="4351338"/>
          </a:xfrm>
        </p:spPr>
        <p:txBody>
          <a:bodyPr/>
          <a:lstStyle/>
          <a:p>
            <a:r>
              <a:rPr lang="ru-RU" dirty="0"/>
              <a:t>Количество ошибок в секунду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79AAB2-FD14-45EE-AC7B-220D3DAFA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1426236"/>
            <a:ext cx="4750044" cy="51501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DA1988-6BF2-4ED0-825B-344F0696D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1AF31C-3AFE-4195-9839-8E2F0FE6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15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2493D5-1E91-428F-BEE4-1A54046F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F3D1-C793-4B51-9995-972ECD1F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B3AB-6E9F-4044-9092-B0F0C3872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Что такое </a:t>
            </a:r>
            <a:r>
              <a:rPr lang="en-US" dirty="0"/>
              <a:t>SLA</a:t>
            </a:r>
            <a:r>
              <a:rPr lang="ru-RU" dirty="0"/>
              <a:t> и почему это важно?</a:t>
            </a:r>
          </a:p>
          <a:p>
            <a:r>
              <a:rPr lang="ru-RU" dirty="0"/>
              <a:t>Метрики производительности</a:t>
            </a:r>
          </a:p>
          <a:p>
            <a:r>
              <a:rPr lang="en-US" dirty="0"/>
              <a:t>SLA </a:t>
            </a:r>
            <a:r>
              <a:rPr lang="ru-RU" dirty="0"/>
              <a:t>для реальной системы</a:t>
            </a:r>
          </a:p>
          <a:p>
            <a:r>
              <a:rPr lang="ru-RU" dirty="0"/>
              <a:t>Математика в </a:t>
            </a:r>
            <a:r>
              <a:rPr lang="en-US" dirty="0"/>
              <a:t>SLA</a:t>
            </a:r>
            <a:r>
              <a:rPr lang="ru-RU" dirty="0"/>
              <a:t> и примеры</a:t>
            </a:r>
          </a:p>
          <a:p>
            <a:r>
              <a:rPr lang="ru-RU" dirty="0"/>
              <a:t>Итоги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EDEFB-6027-4317-9EE3-C57DE216D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781788-2308-4777-9159-0281BE9A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10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F7796-E530-41FB-BA0D-1F419246F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 производительности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EED9A5-16A1-48E9-844F-A3272488A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Время безотказной работы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553EFB-6D3A-4071-ADF5-21B830EA6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341" y="1727076"/>
            <a:ext cx="4750044" cy="4845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13AF25-7F40-41D6-A232-603789A75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17" y="1690688"/>
            <a:ext cx="804918" cy="10366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23E835-C04B-4794-9C93-BA59CEEA2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77" y="3429000"/>
            <a:ext cx="6337300" cy="1181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E815A7-08B4-4096-9C7B-9C9965A20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A5B30-8457-42F1-B754-640615D1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486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0D488-C731-41D1-A5B2-30B960B80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Все вместе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97B838-3746-4FBE-BA2D-053FAFBC6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1B781B3-E542-4BFC-94EF-6D74C308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21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364737-9C63-4AF6-8234-C714EC169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18" y="1492000"/>
            <a:ext cx="6363027" cy="4864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EBE84-6A1C-4417-B17F-475B30067609}"/>
              </a:ext>
            </a:extLst>
          </p:cNvPr>
          <p:cNvSpPr txBox="1"/>
          <p:nvPr/>
        </p:nvSpPr>
        <p:spPr>
          <a:xfrm>
            <a:off x="8281827" y="6352143"/>
            <a:ext cx="199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745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2004D-09F4-4EB2-8116-85CB3309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Представим ситуацию…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D2D47-0037-458B-AE99-1D1D2A47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36909"/>
            <a:ext cx="5938422" cy="5121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4B43A2-30F8-4620-A56A-D797A02F8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4F0F9B5-CF06-49A3-B3C6-D9B8433F8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271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2004D-09F4-4EB2-8116-85CB3309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Представим ситуацию…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D2D47-0037-458B-AE99-1D1D2A47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36909"/>
            <a:ext cx="5938422" cy="512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D3D7E-04FB-495F-8A17-14EF814A4B79}"/>
              </a:ext>
            </a:extLst>
          </p:cNvPr>
          <p:cNvSpPr txBox="1"/>
          <p:nvPr/>
        </p:nvSpPr>
        <p:spPr>
          <a:xfrm>
            <a:off x="8620125" y="3604956"/>
            <a:ext cx="3209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Написать </a:t>
            </a:r>
            <a:r>
              <a:rPr lang="en-US" sz="2800" dirty="0"/>
              <a:t>SLA </a:t>
            </a:r>
            <a:r>
              <a:rPr lang="ru-RU" sz="2800" dirty="0"/>
              <a:t>на основании имеющейся экспертизы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F8CC1-9F1B-461C-9DB4-F5C5B8B6D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71EF45-776E-4FCC-935D-8872D4526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77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2004D-09F4-4EB2-8116-85CB33092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Представим ситуацию…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D2D47-0037-458B-AE99-1D1D2A47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36909"/>
            <a:ext cx="5938422" cy="512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D3D7E-04FB-495F-8A17-14EF814A4B79}"/>
              </a:ext>
            </a:extLst>
          </p:cNvPr>
          <p:cNvSpPr txBox="1"/>
          <p:nvPr/>
        </p:nvSpPr>
        <p:spPr>
          <a:xfrm>
            <a:off x="8620125" y="3604956"/>
            <a:ext cx="2809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Написать </a:t>
            </a:r>
            <a:r>
              <a:rPr lang="en-US" sz="2800" dirty="0"/>
              <a:t>SLA</a:t>
            </a:r>
            <a:r>
              <a:rPr lang="ru-RU" sz="2800" dirty="0"/>
              <a:t> на основании имеющейся экспертизы</a:t>
            </a:r>
            <a:r>
              <a:rPr lang="en-US" sz="2800" dirty="0"/>
              <a:t> 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E63B6A-CBA0-4E95-A72E-6AD6154CB576}"/>
              </a:ext>
            </a:extLst>
          </p:cNvPr>
          <p:cNvSpPr txBox="1"/>
          <p:nvPr/>
        </p:nvSpPr>
        <p:spPr>
          <a:xfrm>
            <a:off x="1000125" y="3628512"/>
            <a:ext cx="2809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Написать </a:t>
            </a:r>
            <a:r>
              <a:rPr lang="en-US" sz="2800" dirty="0"/>
              <a:t>SLA </a:t>
            </a:r>
            <a:r>
              <a:rPr lang="ru-RU" sz="2800" dirty="0"/>
              <a:t>с нуля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39F77-CBB0-484E-BBA2-229F023062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A3589C-AA69-4FDD-BFD8-AE111D3D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699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7ABA0-74F6-4CF9-9EEB-0C893DF1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к системе (не с нуля)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CABDE1-C554-4B59-8A7A-E54F0DCC3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049"/>
            <a:ext cx="10515600" cy="4351338"/>
          </a:xfrm>
        </p:spPr>
        <p:txBody>
          <a:bodyPr/>
          <a:lstStyle/>
          <a:p>
            <a:r>
              <a:rPr lang="ru-RU" dirty="0"/>
              <a:t>Пример требований для системы-аналога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2CF53-17A2-4CAC-BE59-34D63098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60" y="5567896"/>
            <a:ext cx="1609090" cy="788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897A5A-0426-4006-A29E-305F57C92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C785F6-38D5-46EE-9E23-D4FDB7B73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160" y="2296743"/>
            <a:ext cx="9709864" cy="3157680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1119F0-A4B1-4B41-9122-2492F030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25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827BB6-F0F2-454C-BB50-970601226C44}"/>
              </a:ext>
            </a:extLst>
          </p:cNvPr>
          <p:cNvSpPr/>
          <p:nvPr/>
        </p:nvSpPr>
        <p:spPr>
          <a:xfrm>
            <a:off x="1026159" y="4098318"/>
            <a:ext cx="3335633" cy="13550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49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7ABA0-74F6-4CF9-9EEB-0C893DF1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к системе (не с нуля)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67303A-3370-4147-9547-C553933F2A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0F4410D-1300-4F4E-BE6C-77432B6D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26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C19B8D-9164-48D9-B869-426D04C75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2099739"/>
            <a:ext cx="9878321" cy="379367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1086917E-CBE5-4082-938B-C0378B9B7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274"/>
            <a:ext cx="10515600" cy="4382637"/>
          </a:xfrm>
        </p:spPr>
        <p:txBody>
          <a:bodyPr/>
          <a:lstStyle/>
          <a:p>
            <a:r>
              <a:rPr lang="ru-RU" dirty="0"/>
              <a:t>Внутренние таблицы стандартов и характерных величин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B34C99-8775-4F2F-9B82-449D2C1DA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60" y="5567896"/>
            <a:ext cx="1609090" cy="7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41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37ABA0-74F6-4CF9-9EEB-0C893DF11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8FD684C-9CA5-41BD-8A2D-2932D6F5AE4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Что делать?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Анализ рынка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Проводить внутреннее исследование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972736-17BB-491D-9DC2-7EC2D464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77" y="5567896"/>
            <a:ext cx="1314090" cy="7884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06ACAB-DE42-44C0-BD40-8EB64EB70A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5C6EC8D-D25C-4796-8C27-8E1D7AC9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45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0180EE-A885-4407-A4BC-B75F26BE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22" y="0"/>
            <a:ext cx="6547262" cy="34289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2D9490-FEFA-43E7-9E29-D78D2FAAF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2" y="3428999"/>
            <a:ext cx="6547262" cy="34289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91247D-973A-4D8E-B0A2-C45E9F566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0"/>
            <a:ext cx="6552229" cy="3429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4E039CE-B885-4EEF-9F6E-8ADFC8D96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3429000"/>
            <a:ext cx="6552229" cy="3429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0B6CB4B-9AA2-4369-A6D3-A7729CA5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28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9B9AB-BCFA-46D6-9F97-21C4207AB8C5}"/>
              </a:ext>
            </a:extLst>
          </p:cNvPr>
          <p:cNvSpPr txBox="1"/>
          <p:nvPr/>
        </p:nvSpPr>
        <p:spPr>
          <a:xfrm>
            <a:off x="0" y="6352143"/>
            <a:ext cx="654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3C4043"/>
                </a:solidFill>
                <a:latin typeface="Google Sans"/>
              </a:rPr>
              <a:t>“Find out how you stack up to new industry benchmarks for mobile page speed”, </a:t>
            </a:r>
            <a: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  <a:t>Daniel An</a:t>
            </a:r>
            <a:b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</a:br>
            <a: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  <a:t>February 2018</a:t>
            </a:r>
            <a:endParaRPr lang="en-US" sz="12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04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D4DC9-C418-4483-93B4-41E24CD0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0"/>
            <a:ext cx="6552229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7428EA-CE99-4BC8-B198-E2ACC4D0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30" y="3429000"/>
            <a:ext cx="6552229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FF967-FADE-482B-81D8-B0DA01E7C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"/>
            <a:ext cx="6552229" cy="3431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0E8AC3-713F-46BA-8B02-5C880FA6E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29001"/>
            <a:ext cx="6552229" cy="34316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95E61A-BDDB-454A-BE74-7D1D80D3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29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A3CA9-950F-45FF-AEBF-A908603E2133}"/>
              </a:ext>
            </a:extLst>
          </p:cNvPr>
          <p:cNvSpPr txBox="1"/>
          <p:nvPr/>
        </p:nvSpPr>
        <p:spPr>
          <a:xfrm>
            <a:off x="0" y="6352143"/>
            <a:ext cx="654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3C4043"/>
                </a:solidFill>
                <a:latin typeface="Google Sans"/>
              </a:rPr>
              <a:t>“Find out how you stack up to new industry benchmarks for mobile page speed”, </a:t>
            </a:r>
            <a: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  <a:t>Daniel An</a:t>
            </a:r>
            <a:b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</a:br>
            <a: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  <a:t>February 2018</a:t>
            </a:r>
            <a:endParaRPr lang="en-US" sz="12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51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928BF6-6A47-4791-8368-00382D476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F3D1-C793-4B51-9995-972ECD1F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Цели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B3AB-6E9F-4044-9092-B0F0C3872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/>
              <a:t>Понять </a:t>
            </a:r>
            <a:r>
              <a:rPr lang="ru-RU" b="1" dirty="0"/>
              <a:t>как оценивать</a:t>
            </a:r>
            <a:r>
              <a:rPr lang="ru-RU" dirty="0"/>
              <a:t> метрики </a:t>
            </a:r>
            <a:r>
              <a:rPr lang="en-US" dirty="0"/>
              <a:t>SLA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Разобраться </a:t>
            </a:r>
            <a:r>
              <a:rPr lang="ru-RU" b="1" dirty="0"/>
              <a:t>как корректно формулировать</a:t>
            </a:r>
            <a:r>
              <a:rPr lang="ru-RU" dirty="0"/>
              <a:t> </a:t>
            </a:r>
            <a:r>
              <a:rPr lang="en-US" dirty="0"/>
              <a:t>SLA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EDEFB-6027-4317-9EE3-C57DE216D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781788-2308-4777-9159-0281BE9A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6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1D4DC9-C418-4483-93B4-41E24CD0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0"/>
            <a:ext cx="6552229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1FF967-FADE-482B-81D8-B0DA01E7C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"/>
            <a:ext cx="6552229" cy="3431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0E8AC3-713F-46BA-8B02-5C880FA6E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29001"/>
            <a:ext cx="6552229" cy="34316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95E61A-BDDB-454A-BE74-7D1D80D3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AE8AD-0896-4894-A013-DDDCAF2D5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29" y="3428999"/>
            <a:ext cx="6552229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478963-F1DB-43B8-92A6-84901F51953C}"/>
              </a:ext>
            </a:extLst>
          </p:cNvPr>
          <p:cNvSpPr txBox="1"/>
          <p:nvPr/>
        </p:nvSpPr>
        <p:spPr>
          <a:xfrm>
            <a:off x="0" y="6352143"/>
            <a:ext cx="654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3C4043"/>
                </a:solidFill>
                <a:latin typeface="Google Sans"/>
              </a:rPr>
              <a:t>“Find out how you stack up to new industry benchmarks for mobile page speed”, </a:t>
            </a:r>
            <a: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  <a:t>Daniel An</a:t>
            </a:r>
            <a:b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</a:br>
            <a:r>
              <a:rPr lang="en-US" sz="1200" b="0" i="0" dirty="0">
                <a:solidFill>
                  <a:srgbClr val="3C4043"/>
                </a:solidFill>
                <a:effectLst/>
                <a:latin typeface="Google Sans"/>
              </a:rPr>
              <a:t>February 2018</a:t>
            </a:r>
            <a:endParaRPr lang="en-US" sz="1200" b="0" i="0" dirty="0">
              <a:solidFill>
                <a:srgbClr val="21212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13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E00997-01A7-4D89-96C4-DCBA66633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793E8D-81F3-4476-9726-6A3490F6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37026-2D86-4827-86D6-DA291A7A4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77" y="5567896"/>
            <a:ext cx="1314090" cy="78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28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3AE832-3CE8-44B6-96C3-C960B9D27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 если нет мониторингов?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4C957B-21CB-4E94-BA5D-26B21C6F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85" y="2897504"/>
            <a:ext cx="11264534" cy="30968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0BDC8F-7135-4884-A62A-0B3CD501F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562AD-2944-4413-BC35-E4F5CA3A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8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  <a:r>
              <a:rPr lang="en-US" dirty="0"/>
              <a:t>. RPS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BD2E0D-651C-4262-96A4-A976EAB7C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12" y="2926080"/>
            <a:ext cx="11203665" cy="23066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887171-1796-4CD4-B8C0-40FAF9A30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0510738-F4BE-4F8D-A28C-3202EB9FC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65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  <a:r>
              <a:rPr lang="en-US" dirty="0"/>
              <a:t>. RPS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B6AA92-35EB-4D1E-A298-77B19BC1F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7" y="2926080"/>
            <a:ext cx="11202121" cy="23063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BDC34-980A-4332-A19C-FFBE73E8C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49ECB9-25A2-44B7-9BEA-9182BDF2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405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  <a:r>
              <a:rPr lang="en-US" dirty="0"/>
              <a:t>. </a:t>
            </a:r>
            <a:r>
              <a:rPr lang="ru-RU" dirty="0"/>
              <a:t>Сравнение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FBBE07-63F3-4EBB-A8C7-0F29D801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705111"/>
            <a:ext cx="2120900" cy="735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A14058-D676-41BF-AACE-007262C8E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C14003-E149-46ED-A05E-C15CA941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18B0BC-9FCB-4CA3-87FB-7735945C5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70" y="1690688"/>
            <a:ext cx="7561130" cy="4338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6F4D8-88DC-4078-92A2-B64FD8C44852}"/>
              </a:ext>
            </a:extLst>
          </p:cNvPr>
          <p:cNvSpPr txBox="1"/>
          <p:nvPr/>
        </p:nvSpPr>
        <p:spPr>
          <a:xfrm>
            <a:off x="838200" y="6356350"/>
            <a:ext cx="49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https://mironline.ru/payment-system/history/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  <a:r>
              <a:rPr lang="en-US" dirty="0"/>
              <a:t>. </a:t>
            </a:r>
            <a:r>
              <a:rPr lang="ru-RU" dirty="0"/>
              <a:t>Сравнение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5D3B57-1C0F-4C68-87C0-40971DF07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1D9B05A-96F9-477F-B2A0-C0CF6B08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BE60A3-6899-4B7B-A608-0295F0C92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886" y="1332855"/>
            <a:ext cx="7668752" cy="2434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9C3813-013B-4CF2-8DFA-744B767D5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8" y="1332855"/>
            <a:ext cx="2875941" cy="1524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49892E-E52A-4878-9F33-91C4EDA24149}"/>
              </a:ext>
            </a:extLst>
          </p:cNvPr>
          <p:cNvSpPr txBox="1"/>
          <p:nvPr/>
        </p:nvSpPr>
        <p:spPr>
          <a:xfrm>
            <a:off x="838200" y="6356350"/>
            <a:ext cx="49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https://vkpay.com/partners/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75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37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N(MIR) </a:t>
            </a:r>
            <a:r>
              <a:rPr lang="ru-RU" dirty="0"/>
              <a:t>– число пользователей </a:t>
            </a:r>
            <a:r>
              <a:rPr lang="en-US" dirty="0"/>
              <a:t>MIR</a:t>
            </a:r>
          </a:p>
          <a:p>
            <a:r>
              <a:rPr lang="en-US" dirty="0"/>
              <a:t>N(MIR) = 70 </a:t>
            </a:r>
            <a:r>
              <a:rPr lang="en-US" dirty="0" err="1"/>
              <a:t>mln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RPS(MIR)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MIR</a:t>
            </a:r>
            <a:br>
              <a:rPr lang="en-US" dirty="0"/>
            </a:br>
            <a:r>
              <a:rPr lang="en-US" dirty="0"/>
              <a:t>RPS(MIR) = 100 k</a:t>
            </a:r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620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2">
                <a:extLst>
                  <a:ext uri="{FF2B5EF4-FFF2-40B4-BE49-F238E27FC236}">
                    <a16:creationId xmlns:a16="http://schemas.microsoft.com/office/drawing/2014/main" id="{33BD6A62-0A0E-4FAD-AF74-DEF4DB35CF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5654" y="2550318"/>
                <a:ext cx="6789679" cy="20261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𝑅𝑃𝑆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𝑅𝑃𝑆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𝑀𝐼𝑅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u-RU" sz="40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𝑀𝐼𝑅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8" name="Объект 2">
                <a:extLst>
                  <a:ext uri="{FF2B5EF4-FFF2-40B4-BE49-F238E27FC236}">
                    <a16:creationId xmlns:a16="http://schemas.microsoft.com/office/drawing/2014/main" id="{33BD6A62-0A0E-4FAD-AF74-DEF4DB35C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54" y="2550318"/>
                <a:ext cx="6789679" cy="20261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N(MIR) </a:t>
            </a:r>
            <a:r>
              <a:rPr lang="ru-RU" dirty="0"/>
              <a:t>– число пользователей </a:t>
            </a:r>
            <a:r>
              <a:rPr lang="en-US" dirty="0"/>
              <a:t>MIR</a:t>
            </a:r>
          </a:p>
          <a:p>
            <a:r>
              <a:rPr lang="en-US" dirty="0"/>
              <a:t>N(MIR) = 70 </a:t>
            </a:r>
            <a:r>
              <a:rPr lang="en-US" dirty="0" err="1"/>
              <a:t>mln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RPS(MIR)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MIR</a:t>
            </a:r>
            <a:br>
              <a:rPr lang="en-US" dirty="0"/>
            </a:br>
            <a:r>
              <a:rPr lang="en-US" dirty="0"/>
              <a:t>RPS(MIR) = 100 k</a:t>
            </a:r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71C5CC-B88C-4A8D-9E16-86DEA0A48A65}"/>
              </a:ext>
            </a:extLst>
          </p:cNvPr>
          <p:cNvSpPr txBox="1"/>
          <p:nvPr/>
        </p:nvSpPr>
        <p:spPr>
          <a:xfrm>
            <a:off x="5424327" y="1371600"/>
            <a:ext cx="394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пропорцию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3771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Объект 2">
                <a:extLst>
                  <a:ext uri="{FF2B5EF4-FFF2-40B4-BE49-F238E27FC236}">
                    <a16:creationId xmlns:a16="http://schemas.microsoft.com/office/drawing/2014/main" id="{33BD6A62-0A0E-4FAD-AF74-DEF4DB35CF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5654" y="2550318"/>
                <a:ext cx="6789679" cy="20261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𝑅𝑃𝑆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𝑅𝑃𝑆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𝑀𝐼𝑅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u-RU" sz="40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𝑀𝐼𝑅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8" name="Объект 2">
                <a:extLst>
                  <a:ext uri="{FF2B5EF4-FFF2-40B4-BE49-F238E27FC236}">
                    <a16:creationId xmlns:a16="http://schemas.microsoft.com/office/drawing/2014/main" id="{33BD6A62-0A0E-4FAD-AF74-DEF4DB35C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654" y="2550318"/>
                <a:ext cx="6789679" cy="20261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39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N(MIR) </a:t>
            </a:r>
            <a:r>
              <a:rPr lang="ru-RU" dirty="0"/>
              <a:t>– число пользователей </a:t>
            </a:r>
            <a:r>
              <a:rPr lang="en-US" dirty="0"/>
              <a:t>MIR</a:t>
            </a:r>
          </a:p>
          <a:p>
            <a:r>
              <a:rPr lang="en-US" dirty="0"/>
              <a:t>N(MIR) = 70 </a:t>
            </a:r>
            <a:r>
              <a:rPr lang="en-US" dirty="0" err="1"/>
              <a:t>mln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RPS(MIR)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MIR</a:t>
            </a:r>
            <a:br>
              <a:rPr lang="en-US" dirty="0"/>
            </a:br>
            <a:r>
              <a:rPr lang="en-US" dirty="0"/>
              <a:t>RPS(MIR) = 100 k</a:t>
            </a:r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71C5CC-B88C-4A8D-9E16-86DEA0A48A65}"/>
              </a:ext>
            </a:extLst>
          </p:cNvPr>
          <p:cNvSpPr txBox="1"/>
          <p:nvPr/>
        </p:nvSpPr>
        <p:spPr>
          <a:xfrm>
            <a:off x="5424327" y="1371600"/>
            <a:ext cx="394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пропорцию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5128FE-E2FA-48EF-9728-C28B75754F79}"/>
              </a:ext>
            </a:extLst>
          </p:cNvPr>
          <p:cNvSpPr txBox="1"/>
          <p:nvPr/>
        </p:nvSpPr>
        <p:spPr>
          <a:xfrm>
            <a:off x="5424327" y="4067893"/>
            <a:ext cx="394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r>
              <a:rPr lang="en-US" b="1" dirty="0"/>
              <a:t>. </a:t>
            </a:r>
            <a:r>
              <a:rPr lang="ru-RU" dirty="0"/>
              <a:t>Подставляем значения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58AA29-9716-438F-B5AE-733DF9CD9D2B}"/>
                  </a:ext>
                </a:extLst>
              </p:cNvPr>
              <p:cNvSpPr txBox="1"/>
              <p:nvPr/>
            </p:nvSpPr>
            <p:spPr>
              <a:xfrm>
                <a:off x="4394976" y="4548985"/>
                <a:ext cx="8671034" cy="1264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𝑅𝑃𝑆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100 000</m:t>
                          </m:r>
                        </m:den>
                      </m:f>
                      <m:r>
                        <a:rPr lang="ru-RU" sz="40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0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40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 000 000</m:t>
                          </m:r>
                        </m:num>
                        <m:den>
                          <m: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  <m:t>70 000 000</m:t>
                          </m:r>
                        </m:den>
                      </m:f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58AA29-9716-438F-B5AE-733DF9CD9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976" y="4548985"/>
                <a:ext cx="8671034" cy="12648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8714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7F6A4-173D-489E-823F-16CEB8C5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en-US" dirty="0"/>
              <a:t>SLA</a:t>
            </a:r>
            <a:r>
              <a:rPr lang="ru-RU" dirty="0"/>
              <a:t>?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D6FAE-D7B6-40DD-97A5-DF5FCC8B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00600" cy="4351338"/>
          </a:xfrm>
        </p:spPr>
        <p:txBody>
          <a:bodyPr/>
          <a:lstStyle/>
          <a:p>
            <a:r>
              <a:rPr lang="en-US" b="1" dirty="0"/>
              <a:t>SLA</a:t>
            </a:r>
            <a:r>
              <a:rPr lang="en-US" dirty="0"/>
              <a:t> [Service Level Agreement] </a:t>
            </a:r>
            <a:r>
              <a:rPr lang="ru-RU" dirty="0"/>
              <a:t>– соглашение об уровне предоставляемого сервиса</a:t>
            </a:r>
            <a:endParaRPr lang="en-US" dirty="0"/>
          </a:p>
          <a:p>
            <a:r>
              <a:rPr lang="ru-RU" dirty="0"/>
              <a:t>Документ определяет </a:t>
            </a:r>
            <a:r>
              <a:rPr lang="ru-RU" b="1" dirty="0"/>
              <a:t>КУДА</a:t>
            </a:r>
            <a:r>
              <a:rPr lang="ru-RU" dirty="0"/>
              <a:t> смотрим и </a:t>
            </a:r>
            <a:r>
              <a:rPr lang="ru-RU" b="1" dirty="0"/>
              <a:t>ЧТО</a:t>
            </a:r>
            <a:r>
              <a:rPr lang="ru-RU" dirty="0"/>
              <a:t> хотим увидеть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61040B-925D-4820-9C35-3C9A6140D1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149468-DE92-40C0-A670-6C653011D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E02459-E260-4D2D-854B-CFB25850B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12" y="3219768"/>
            <a:ext cx="5928308" cy="34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89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40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N(MIR) </a:t>
            </a:r>
            <a:r>
              <a:rPr lang="ru-RU" dirty="0"/>
              <a:t>– число пользователей </a:t>
            </a:r>
            <a:r>
              <a:rPr lang="en-US" dirty="0"/>
              <a:t>MIR</a:t>
            </a:r>
          </a:p>
          <a:p>
            <a:r>
              <a:rPr lang="en-US" dirty="0"/>
              <a:t>N(MIR) = 70 </a:t>
            </a:r>
            <a:r>
              <a:rPr lang="en-US" dirty="0" err="1"/>
              <a:t>mln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RPS(MIR)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MIR</a:t>
            </a:r>
            <a:br>
              <a:rPr lang="en-US" dirty="0"/>
            </a:br>
            <a:r>
              <a:rPr lang="en-US" dirty="0"/>
              <a:t>RPS(MIR) = 100 k</a:t>
            </a:r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871C5CC-B88C-4A8D-9E16-86DEA0A48A65}"/>
              </a:ext>
            </a:extLst>
          </p:cNvPr>
          <p:cNvSpPr txBox="1"/>
          <p:nvPr/>
        </p:nvSpPr>
        <p:spPr>
          <a:xfrm>
            <a:off x="5424327" y="1371600"/>
            <a:ext cx="394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Ответ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3</a:t>
            </a:r>
            <a:r>
              <a:rPr lang="en-US" b="1" dirty="0"/>
              <a:t>. </a:t>
            </a:r>
            <a:r>
              <a:rPr lang="ru-RU" dirty="0"/>
              <a:t>Получаем ответ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04706B-7653-4E30-9509-6C33CC8730EF}"/>
                  </a:ext>
                </a:extLst>
              </p:cNvPr>
              <p:cNvSpPr txBox="1"/>
              <p:nvPr/>
            </p:nvSpPr>
            <p:spPr>
              <a:xfrm>
                <a:off x="5306523" y="2750651"/>
                <a:ext cx="7285308" cy="906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latin typeface="Cambria Math" panose="02040503050406030204" pitchFamily="18" charset="0"/>
                      </a:rPr>
                      <m:t>RPS</m:t>
                    </m:r>
                    <m:r>
                      <a:rPr lang="en-US" sz="4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</a:rPr>
                      <m:t>𝑉𝐾</m:t>
                    </m:r>
                    <m:r>
                      <a:rPr lang="en-US" sz="4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 dirty="0">
                        <a:latin typeface="Cambria Math" panose="02040503050406030204" pitchFamily="18" charset="0"/>
                      </a:rPr>
                      <m:t>𝑃𝑎𝑦</m:t>
                    </m:r>
                    <m:r>
                      <a:rPr lang="en-US" sz="40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ru-RU" sz="4000" i="0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4000" dirty="0"/>
                  <a:t> </a:t>
                </a:r>
                <a:r>
                  <a:rPr lang="en-US" sz="4000" dirty="0"/>
                  <a:t>2</a:t>
                </a:r>
                <a:r>
                  <a:rPr lang="ru-RU" sz="4000" dirty="0"/>
                  <a:t>4</a:t>
                </a:r>
                <a:r>
                  <a:rPr lang="en-US" sz="4000" dirty="0"/>
                  <a:t> 000</a:t>
                </a:r>
                <a:r>
                  <a:rPr lang="ru-RU" sz="4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4000" b="0" i="1" smtClean="0">
                            <a:latin typeface="Cambria Math" panose="02040503050406030204" pitchFamily="18" charset="0"/>
                          </a:rPr>
                          <m:t>запросов</m:t>
                        </m:r>
                      </m:num>
                      <m:den>
                        <m:r>
                          <a:rPr lang="ru-RU" sz="4000" b="0" i="1" smtClean="0">
                            <a:latin typeface="Cambria Math" panose="02040503050406030204" pitchFamily="18" charset="0"/>
                          </a:rPr>
                          <m:t>сек</m:t>
                        </m:r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04706B-7653-4E30-9509-6C33CC873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523" y="2750651"/>
                <a:ext cx="7285308" cy="906851"/>
              </a:xfrm>
              <a:prstGeom prst="rect">
                <a:avLst/>
              </a:prstGeom>
              <a:blipFill>
                <a:blip r:embed="rId3"/>
                <a:stretch>
                  <a:fillRect t="-4027" b="-140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80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41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период времени, когда пользователи заходят в приложение</a:t>
            </a:r>
            <a:br>
              <a:rPr lang="en-US" dirty="0"/>
            </a:br>
            <a:r>
              <a:rPr lang="en-US" dirty="0"/>
              <a:t>T = </a:t>
            </a:r>
            <a:r>
              <a:rPr lang="ru-RU" dirty="0"/>
              <a:t>10 часов = 10 * 3600 сек = 36 </a:t>
            </a:r>
            <a:r>
              <a:rPr lang="en-US" dirty="0"/>
              <a:t>000 </a:t>
            </a:r>
            <a:r>
              <a:rPr lang="ru-RU" dirty="0"/>
              <a:t>сек</a:t>
            </a:r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444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42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период времени, когда пользователи заходят в приложение</a:t>
            </a:r>
            <a:br>
              <a:rPr lang="en-US" dirty="0"/>
            </a:br>
            <a:r>
              <a:rPr lang="en-US" dirty="0"/>
              <a:t>T = </a:t>
            </a:r>
            <a:r>
              <a:rPr lang="ru-RU" dirty="0"/>
              <a:t>10 часов = 10 * 3600 сек = 36 </a:t>
            </a:r>
            <a:r>
              <a:rPr lang="en-US" dirty="0"/>
              <a:t>000 </a:t>
            </a:r>
            <a:r>
              <a:rPr lang="ru-RU" dirty="0"/>
              <a:t>сек</a:t>
            </a:r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6859B3-1F43-4BF8-AAF1-7CA004D5879B}"/>
              </a:ext>
            </a:extLst>
          </p:cNvPr>
          <p:cNvSpPr txBox="1"/>
          <p:nvPr/>
        </p:nvSpPr>
        <p:spPr>
          <a:xfrm>
            <a:off x="5424327" y="1371600"/>
            <a:ext cx="394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уравнение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B7A79-B13E-4134-9289-D8F5355A8802}"/>
                  </a:ext>
                </a:extLst>
              </p:cNvPr>
              <p:cNvSpPr txBox="1"/>
              <p:nvPr/>
            </p:nvSpPr>
            <p:spPr>
              <a:xfrm>
                <a:off x="5600372" y="2344021"/>
                <a:ext cx="7533290" cy="1304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sz="32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ru-RU" sz="3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B7A79-B13E-4134-9289-D8F5355A8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372" y="2344021"/>
                <a:ext cx="7533290" cy="1304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2274E9-8192-433F-B1E1-4119B150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135" y="3301405"/>
            <a:ext cx="619351" cy="7672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020984-E159-44E6-92C9-1865C22D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277431"/>
            <a:ext cx="710422" cy="7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период времени, когда пользователи заходят в приложение</a:t>
            </a:r>
            <a:br>
              <a:rPr lang="en-US" dirty="0"/>
            </a:br>
            <a:r>
              <a:rPr lang="en-US" dirty="0"/>
              <a:t>T = </a:t>
            </a:r>
            <a:r>
              <a:rPr lang="ru-RU" dirty="0"/>
              <a:t>10 часов = 10 * 3600 сек = 36 </a:t>
            </a:r>
            <a:r>
              <a:rPr lang="en-US" dirty="0"/>
              <a:t>000 </a:t>
            </a:r>
            <a:r>
              <a:rPr lang="ru-RU" dirty="0"/>
              <a:t>сек</a:t>
            </a:r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6859B3-1F43-4BF8-AAF1-7CA004D5879B}"/>
              </a:ext>
            </a:extLst>
          </p:cNvPr>
          <p:cNvSpPr txBox="1"/>
          <p:nvPr/>
        </p:nvSpPr>
        <p:spPr>
          <a:xfrm>
            <a:off x="5424327" y="1371600"/>
            <a:ext cx="394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уравнение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B7A79-B13E-4134-9289-D8F5355A8802}"/>
                  </a:ext>
                </a:extLst>
              </p:cNvPr>
              <p:cNvSpPr txBox="1"/>
              <p:nvPr/>
            </p:nvSpPr>
            <p:spPr>
              <a:xfrm>
                <a:off x="5600372" y="2344021"/>
                <a:ext cx="7533290" cy="1304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sz="32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ru-RU" sz="3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B7A79-B13E-4134-9289-D8F5355A8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372" y="2344021"/>
                <a:ext cx="7533290" cy="1304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2274E9-8192-433F-B1E1-4119B150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135" y="3301405"/>
            <a:ext cx="619351" cy="7672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020984-E159-44E6-92C9-1865C22D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277431"/>
            <a:ext cx="710422" cy="767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FB9EC5-B71A-4A31-9849-04F6407B1D7E}"/>
              </a:ext>
            </a:extLst>
          </p:cNvPr>
          <p:cNvSpPr txBox="1"/>
          <p:nvPr/>
        </p:nvSpPr>
        <p:spPr>
          <a:xfrm>
            <a:off x="5424327" y="4162922"/>
            <a:ext cx="394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r>
              <a:rPr lang="en-US" b="1" dirty="0"/>
              <a:t>. </a:t>
            </a:r>
            <a:r>
              <a:rPr lang="ru-RU" dirty="0"/>
              <a:t>Подставляем значения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97DBB4-A513-4272-B282-57F91FB5FC33}"/>
                  </a:ext>
                </a:extLst>
              </p:cNvPr>
              <p:cNvSpPr txBox="1"/>
              <p:nvPr/>
            </p:nvSpPr>
            <p:spPr>
              <a:xfrm>
                <a:off x="5021953" y="4465861"/>
                <a:ext cx="645534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000 000</m:t>
                          </m:r>
                        </m:num>
                        <m:den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</a:rPr>
                            <m:t>36 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000</m:t>
                          </m:r>
                        </m:den>
                      </m:f>
                    </m:oMath>
                  </m:oMathPara>
                </a14:m>
                <a:endParaRPr lang="ru-R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97DBB4-A513-4272-B282-57F91FB5F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953" y="4465861"/>
                <a:ext cx="6455344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760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44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период времени, когда пользователи заходят в приложение</a:t>
            </a:r>
            <a:br>
              <a:rPr lang="en-US" dirty="0"/>
            </a:br>
            <a:r>
              <a:rPr lang="en-US" dirty="0"/>
              <a:t>T = </a:t>
            </a:r>
            <a:r>
              <a:rPr lang="ru-RU" dirty="0"/>
              <a:t>10 часов = 10 * 3600 сек = 36 </a:t>
            </a:r>
            <a:r>
              <a:rPr lang="en-US" dirty="0"/>
              <a:t>000 </a:t>
            </a:r>
            <a:r>
              <a:rPr lang="ru-RU" dirty="0"/>
              <a:t>сек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6859B3-1F43-4BF8-AAF1-7CA004D5879B}"/>
              </a:ext>
            </a:extLst>
          </p:cNvPr>
          <p:cNvSpPr txBox="1"/>
          <p:nvPr/>
        </p:nvSpPr>
        <p:spPr>
          <a:xfrm>
            <a:off x="5424327" y="1371600"/>
            <a:ext cx="3940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уравнение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B7A79-B13E-4134-9289-D8F5355A8802}"/>
                  </a:ext>
                </a:extLst>
              </p:cNvPr>
              <p:cNvSpPr txBox="1"/>
              <p:nvPr/>
            </p:nvSpPr>
            <p:spPr>
              <a:xfrm>
                <a:off x="5600372" y="2344021"/>
                <a:ext cx="7533290" cy="1304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sz="32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𝑃𝑎𝑦</m:t>
                          </m:r>
                          <m:r>
                            <a:rPr lang="ru-RU" sz="32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8B7A79-B13E-4134-9289-D8F5355A8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372" y="2344021"/>
                <a:ext cx="7533290" cy="1304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2274E9-8192-433F-B1E1-4119B150F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135" y="3301405"/>
            <a:ext cx="619351" cy="7672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020984-E159-44E6-92C9-1865C22DE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277431"/>
            <a:ext cx="710422" cy="7672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FB9EC5-B71A-4A31-9849-04F6407B1D7E}"/>
              </a:ext>
            </a:extLst>
          </p:cNvPr>
          <p:cNvSpPr txBox="1"/>
          <p:nvPr/>
        </p:nvSpPr>
        <p:spPr>
          <a:xfrm>
            <a:off x="5424327" y="4162922"/>
            <a:ext cx="394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r>
              <a:rPr lang="en-US" b="1" dirty="0"/>
              <a:t>. </a:t>
            </a:r>
            <a:r>
              <a:rPr lang="ru-RU" dirty="0"/>
              <a:t>Подставляем значения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97DBB4-A513-4272-B282-57F91FB5FC33}"/>
                  </a:ext>
                </a:extLst>
              </p:cNvPr>
              <p:cNvSpPr txBox="1"/>
              <p:nvPr/>
            </p:nvSpPr>
            <p:spPr>
              <a:xfrm>
                <a:off x="5021953" y="4465861"/>
                <a:ext cx="645534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000 000</m:t>
                          </m:r>
                        </m:num>
                        <m:den>
                          <m:r>
                            <a:rPr lang="ru-RU" sz="3200" b="0" i="1" dirty="0" smtClean="0">
                              <a:latin typeface="Cambria Math" panose="02040503050406030204" pitchFamily="18" charset="0"/>
                            </a:rPr>
                            <m:t>36 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000</m:t>
                          </m:r>
                        </m:den>
                      </m:f>
                    </m:oMath>
                  </m:oMathPara>
                </a14:m>
                <a:endParaRPr lang="ru-RU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97DBB4-A513-4272-B282-57F91FB5F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953" y="4465861"/>
                <a:ext cx="6455344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DA5AD48-3995-4A94-B7C4-C19030B94E0D}"/>
              </a:ext>
            </a:extLst>
          </p:cNvPr>
          <p:cNvSpPr txBox="1"/>
          <p:nvPr/>
        </p:nvSpPr>
        <p:spPr>
          <a:xfrm>
            <a:off x="5424327" y="5567321"/>
            <a:ext cx="394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</a:t>
            </a:r>
            <a:r>
              <a:rPr lang="en-US" b="1" dirty="0"/>
              <a:t>. </a:t>
            </a:r>
            <a:r>
              <a:rPr lang="ru-RU" dirty="0"/>
              <a:t>Ответ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DD5225-061B-4B0B-B898-953A9419A74B}"/>
                  </a:ext>
                </a:extLst>
              </p:cNvPr>
              <p:cNvSpPr txBox="1"/>
              <p:nvPr/>
            </p:nvSpPr>
            <p:spPr>
              <a:xfrm>
                <a:off x="5647937" y="6019095"/>
                <a:ext cx="656442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𝑅𝑃𝑆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𝑉𝐾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𝑃𝑎𝑦</m:t>
                        </m:r>
                      </m:e>
                    </m:d>
                    <m:r>
                      <a:rPr lang="ru-RU" sz="3200" b="0" i="1" dirty="0" smtClean="0"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r>
                  <a:rPr lang="ru-RU" sz="3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9DD5225-061B-4B0B-B898-953A9419A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937" y="6019095"/>
                <a:ext cx="6564428" cy="584775"/>
              </a:xfrm>
              <a:prstGeom prst="rect">
                <a:avLst/>
              </a:prstGeom>
              <a:blipFill>
                <a:blip r:embed="rId7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006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45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период времени, когда пользователи заходят в приложение</a:t>
            </a:r>
            <a:br>
              <a:rPr lang="en-US" dirty="0"/>
            </a:br>
            <a:r>
              <a:rPr lang="en-US" dirty="0"/>
              <a:t>T = </a:t>
            </a:r>
            <a:r>
              <a:rPr lang="ru-RU" dirty="0"/>
              <a:t>10 часов = 10 * 3600 сек = 36 </a:t>
            </a:r>
            <a:r>
              <a:rPr lang="en-US" dirty="0"/>
              <a:t>000 </a:t>
            </a:r>
            <a:r>
              <a:rPr lang="ru-RU" dirty="0"/>
              <a:t>сек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k</a:t>
            </a:r>
            <a:r>
              <a:rPr lang="en-US" dirty="0"/>
              <a:t> – </a:t>
            </a:r>
            <a:r>
              <a:rPr lang="ru-RU" dirty="0"/>
              <a:t>среднее кол-во запросов, требующееся для загрузки страницы</a:t>
            </a:r>
          </a:p>
          <a:p>
            <a:r>
              <a:rPr lang="en-US" b="1" dirty="0">
                <a:solidFill>
                  <a:srgbClr val="FF0000"/>
                </a:solidFill>
              </a:rPr>
              <a:t>k = 50 </a:t>
            </a:r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2AD7BC-033A-4704-895B-9E3544EAB13E}"/>
              </a:ext>
            </a:extLst>
          </p:cNvPr>
          <p:cNvSpPr txBox="1"/>
          <p:nvPr/>
        </p:nvSpPr>
        <p:spPr>
          <a:xfrm>
            <a:off x="5641963" y="1483360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уравнение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448EBD-F92D-4B82-A2F2-5926E3494472}"/>
                  </a:ext>
                </a:extLst>
              </p:cNvPr>
              <p:cNvSpPr txBox="1"/>
              <p:nvPr/>
            </p:nvSpPr>
            <p:spPr>
              <a:xfrm>
                <a:off x="5641963" y="2331797"/>
                <a:ext cx="7766029" cy="2244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         =</m:t>
                      </m:r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US" sz="3200" i="1" dirty="0"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ru-RU" sz="3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𝑉𝐾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𝑃𝑎𝑦</m:t>
                        </m:r>
                        <m:r>
                          <a:rPr lang="ru-RU" sz="3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448EBD-F92D-4B82-A2F2-5926E3494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963" y="2331797"/>
                <a:ext cx="7766029" cy="2244717"/>
              </a:xfrm>
              <a:prstGeom prst="rect">
                <a:avLst/>
              </a:prstGeom>
              <a:blipFill>
                <a:blip r:embed="rId3"/>
                <a:stretch>
                  <a:fillRect l="-2042" b="-2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DD93FB-30F9-41A6-B43E-8525A346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31" y="2023062"/>
            <a:ext cx="710422" cy="76725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90C45-6215-4FEA-90EF-287157360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366" y="2989715"/>
            <a:ext cx="619351" cy="767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066024-AED5-4814-8937-A630D679D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146" y="2591305"/>
            <a:ext cx="710422" cy="7016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1B8D32-F065-4981-A9F6-E8B459354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63" y="4290769"/>
            <a:ext cx="3295004" cy="17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57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Оцениваем </a:t>
            </a:r>
            <a:r>
              <a:rPr lang="en-US" dirty="0"/>
              <a:t>RPS</a:t>
            </a:r>
            <a:r>
              <a:rPr lang="ru-RU" dirty="0"/>
              <a:t>. </a:t>
            </a:r>
            <a:r>
              <a:rPr lang="en-US" dirty="0"/>
              <a:t>Method</a:t>
            </a:r>
            <a:r>
              <a:rPr lang="ru-RU" dirty="0"/>
              <a:t> 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F32A22-6EA0-448C-A2D8-D9B7FE7EF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AE94E6-39A5-4915-B1BD-59542013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95D41-BC1A-45C7-ACB0-C8C3DFA4C980}"/>
              </a:ext>
            </a:extLst>
          </p:cNvPr>
          <p:cNvSpPr txBox="1"/>
          <p:nvPr/>
        </p:nvSpPr>
        <p:spPr>
          <a:xfrm>
            <a:off x="838199" y="1483360"/>
            <a:ext cx="458612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Дано</a:t>
            </a:r>
            <a:r>
              <a:rPr lang="en-US" b="1" u="sng" dirty="0"/>
              <a:t>:</a:t>
            </a:r>
            <a:endParaRPr lang="ru-RU" b="1" u="sng" dirty="0"/>
          </a:p>
          <a:p>
            <a:endParaRPr lang="ru-RU" dirty="0"/>
          </a:p>
          <a:p>
            <a:r>
              <a:rPr lang="en-US" b="1" dirty="0"/>
              <a:t>N(VK Pay) </a:t>
            </a:r>
            <a:r>
              <a:rPr lang="ru-RU" dirty="0"/>
              <a:t>– число пользователей </a:t>
            </a:r>
            <a:r>
              <a:rPr lang="en-US" dirty="0"/>
              <a:t>VK Pay</a:t>
            </a:r>
          </a:p>
          <a:p>
            <a:r>
              <a:rPr lang="en-US" dirty="0"/>
              <a:t>N(VK Pay) = 17 </a:t>
            </a:r>
            <a:r>
              <a:rPr lang="en-US" dirty="0" err="1"/>
              <a:t>mln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T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период времени, когда пользователи заходят в приложение</a:t>
            </a:r>
            <a:br>
              <a:rPr lang="en-US" dirty="0"/>
            </a:br>
            <a:r>
              <a:rPr lang="en-US" dirty="0"/>
              <a:t>T = </a:t>
            </a:r>
            <a:r>
              <a:rPr lang="ru-RU" dirty="0"/>
              <a:t>10 часов = 10 * 3600 сек = 36 </a:t>
            </a:r>
            <a:r>
              <a:rPr lang="en-US" dirty="0"/>
              <a:t>000 </a:t>
            </a:r>
            <a:r>
              <a:rPr lang="ru-RU" dirty="0"/>
              <a:t>сек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k</a:t>
            </a:r>
            <a:r>
              <a:rPr lang="en-US" dirty="0"/>
              <a:t> – </a:t>
            </a:r>
            <a:r>
              <a:rPr lang="ru-RU" dirty="0"/>
              <a:t>среднее кол-во запросов, требующееся для загрузки страницы</a:t>
            </a:r>
          </a:p>
          <a:p>
            <a:r>
              <a:rPr lang="en-US" b="1" dirty="0">
                <a:solidFill>
                  <a:srgbClr val="FF0000"/>
                </a:solidFill>
              </a:rPr>
              <a:t>k = 50 </a:t>
            </a:r>
          </a:p>
          <a:p>
            <a:endParaRPr lang="en-US" dirty="0"/>
          </a:p>
          <a:p>
            <a:r>
              <a:rPr lang="ru-RU" b="1" u="sng" dirty="0"/>
              <a:t>Найти</a:t>
            </a:r>
            <a:r>
              <a:rPr lang="en-US" b="1" u="sng" dirty="0"/>
              <a:t>:</a:t>
            </a:r>
          </a:p>
          <a:p>
            <a:endParaRPr lang="en-US" b="1" u="sng" dirty="0"/>
          </a:p>
          <a:p>
            <a:r>
              <a:rPr lang="en-US" b="1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кол</a:t>
            </a:r>
            <a:r>
              <a:rPr lang="en-US" dirty="0"/>
              <a:t>-</a:t>
            </a:r>
            <a:r>
              <a:rPr lang="ru-RU" dirty="0"/>
              <a:t>во запросов</a:t>
            </a:r>
            <a:r>
              <a:rPr lang="en-US" dirty="0"/>
              <a:t>/</a:t>
            </a:r>
            <a:r>
              <a:rPr lang="ru-RU" dirty="0"/>
              <a:t>сек </a:t>
            </a:r>
            <a:r>
              <a:rPr lang="en-US" dirty="0"/>
              <a:t>VK Pay</a:t>
            </a:r>
          </a:p>
          <a:p>
            <a:r>
              <a:rPr lang="en-US" dirty="0"/>
              <a:t>RPS(VK Pay)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?</a:t>
            </a:r>
            <a:endParaRPr lang="en-US" b="1" u="sng" dirty="0"/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0A50D37-7375-4AA4-B4E8-AB9FC31EA1E5}"/>
              </a:ext>
            </a:extLst>
          </p:cNvPr>
          <p:cNvCxnSpPr/>
          <p:nvPr/>
        </p:nvCxnSpPr>
        <p:spPr>
          <a:xfrm>
            <a:off x="5212080" y="1371600"/>
            <a:ext cx="0" cy="5121275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0A5D7F6-C93D-4128-9F4F-96F00211C427}"/>
              </a:ext>
            </a:extLst>
          </p:cNvPr>
          <p:cNvCxnSpPr>
            <a:cxnSpLocks/>
          </p:cNvCxnSpPr>
          <p:nvPr/>
        </p:nvCxnSpPr>
        <p:spPr>
          <a:xfrm>
            <a:off x="714703" y="4876800"/>
            <a:ext cx="4497377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2AD7BC-033A-4704-895B-9E3544EAB13E}"/>
              </a:ext>
            </a:extLst>
          </p:cNvPr>
          <p:cNvSpPr txBox="1"/>
          <p:nvPr/>
        </p:nvSpPr>
        <p:spPr>
          <a:xfrm>
            <a:off x="5641963" y="1483360"/>
            <a:ext cx="6097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Решение</a:t>
            </a:r>
            <a:r>
              <a:rPr lang="en-US" b="1" dirty="0"/>
              <a:t>:</a:t>
            </a:r>
          </a:p>
          <a:p>
            <a:br>
              <a:rPr lang="ru-RU" b="1" dirty="0"/>
            </a:br>
            <a:r>
              <a:rPr lang="ru-RU" b="1" dirty="0"/>
              <a:t>1</a:t>
            </a:r>
            <a:r>
              <a:rPr lang="en-US" b="1" dirty="0"/>
              <a:t>. </a:t>
            </a:r>
            <a:r>
              <a:rPr lang="ru-RU" dirty="0"/>
              <a:t>Составляем уравнение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448EBD-F92D-4B82-A2F2-5926E3494472}"/>
                  </a:ext>
                </a:extLst>
              </p:cNvPr>
              <p:cNvSpPr txBox="1"/>
              <p:nvPr/>
            </p:nvSpPr>
            <p:spPr>
              <a:xfrm>
                <a:off x="5641963" y="2331797"/>
                <a:ext cx="7766029" cy="2244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ru-RU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𝑅𝑃𝑆</m:t>
                      </m:r>
                      <m:d>
                        <m:d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𝑉𝐾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𝑃𝑎𝑦</m:t>
                          </m:r>
                        </m:e>
                      </m:d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den>
                      </m:f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         =</m:t>
                      </m:r>
                    </m:oMath>
                  </m:oMathPara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  <a:p>
                <a:endParaRPr lang="en-US" sz="3200" i="1" dirty="0">
                  <a:latin typeface="Cambria Math" panose="02040503050406030204" pitchFamily="18" charset="0"/>
                </a:endParaRPr>
              </a:p>
              <a:p>
                <a:r>
                  <a:rPr lang="en-US" sz="3200" i="1" dirty="0">
                    <a:latin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ru-RU" sz="32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𝑉𝐾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𝑃𝑎𝑦</m:t>
                        </m:r>
                        <m:r>
                          <a:rPr lang="ru-RU" sz="32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448EBD-F92D-4B82-A2F2-5926E3494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963" y="2331797"/>
                <a:ext cx="7766029" cy="2244717"/>
              </a:xfrm>
              <a:prstGeom prst="rect">
                <a:avLst/>
              </a:prstGeom>
              <a:blipFill>
                <a:blip r:embed="rId3"/>
                <a:stretch>
                  <a:fillRect l="-2042" b="-29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2DD93FB-30F9-41A6-B43E-8525A3464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831" y="2023062"/>
            <a:ext cx="710422" cy="76725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90C45-6215-4FEA-90EF-287157360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9366" y="2989715"/>
            <a:ext cx="619351" cy="76725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486708-5DEC-4505-B498-384311CD9F02}"/>
              </a:ext>
            </a:extLst>
          </p:cNvPr>
          <p:cNvSpPr txBox="1"/>
          <p:nvPr/>
        </p:nvSpPr>
        <p:spPr>
          <a:xfrm>
            <a:off x="5698333" y="4616953"/>
            <a:ext cx="394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</a:t>
            </a:r>
            <a:r>
              <a:rPr lang="ru-RU" dirty="0"/>
              <a:t>Подставляем и получаем ответ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E083EC3-03F3-4113-B5BF-D2CD89937793}"/>
                  </a:ext>
                </a:extLst>
              </p:cNvPr>
              <p:cNvSpPr txBox="1"/>
              <p:nvPr/>
            </p:nvSpPr>
            <p:spPr>
              <a:xfrm>
                <a:off x="5637126" y="5209113"/>
                <a:ext cx="6707273" cy="1441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𝑅𝑃𝑆</m:t>
                    </m:r>
                    <m:d>
                      <m:d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𝑉𝐾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𝑃𝑎𝑦</m:t>
                        </m:r>
                      </m:e>
                    </m:d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ru-RU" sz="3200" i="1" dirty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 000 000</m:t>
                        </m:r>
                      </m:num>
                      <m:den>
                        <m:r>
                          <a:rPr lang="ru-RU" sz="3200" i="1" dirty="0">
                            <a:latin typeface="Cambria Math" panose="02040503050406030204" pitchFamily="18" charset="0"/>
                          </a:rPr>
                          <m:t>36 </m:t>
                        </m:r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  <m:r>
                      <a:rPr lang="en-US" sz="32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ru-RU" sz="32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2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ru-RU" sz="32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3200" i="1" dirty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3200" i="1" dirty="0">
                        <a:latin typeface="Cambria Math" panose="02040503050406030204" pitchFamily="18" charset="0"/>
                      </a:rPr>
                      <m:t>000</m:t>
                    </m:r>
                    <m:f>
                      <m:fPr>
                        <m:ctrlPr>
                          <a:rPr lang="ru-RU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запросов</m:t>
                        </m:r>
                      </m:num>
                      <m:den>
                        <m:r>
                          <a:rPr lang="ru-RU" sz="3200" b="0" i="1" dirty="0" smtClean="0">
                            <a:latin typeface="Cambria Math" panose="02040503050406030204" pitchFamily="18" charset="0"/>
                          </a:rPr>
                          <m:t>сек</m:t>
                        </m:r>
                      </m:den>
                    </m:f>
                  </m:oMath>
                </a14:m>
                <a:endParaRPr lang="en-US" sz="32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E083EC3-03F3-4113-B5BF-D2CD89937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126" y="5209113"/>
                <a:ext cx="6707273" cy="14411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E424E7-9FAE-475F-8D82-4594E4BEB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3146" y="2591305"/>
            <a:ext cx="710422" cy="7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EEB5C-7458-4011-B4FF-9F2CC7B9C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 </a:t>
            </a:r>
            <a:r>
              <a:rPr lang="ru-RU" dirty="0"/>
              <a:t>с нуля</a:t>
            </a:r>
            <a:r>
              <a:rPr lang="en-US" dirty="0"/>
              <a:t>. Response Time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EFE2D5-AA5B-42B7-93E2-0C0268C9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38" y="1859526"/>
            <a:ext cx="7926971" cy="4468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D3CB3C-5A72-4D84-B087-5B0E280EA6BB}"/>
              </a:ext>
            </a:extLst>
          </p:cNvPr>
          <p:cNvSpPr txBox="1"/>
          <p:nvPr/>
        </p:nvSpPr>
        <p:spPr>
          <a:xfrm>
            <a:off x="838200" y="1972019"/>
            <a:ext cx="2136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CTRL + F12</a:t>
            </a:r>
            <a:endParaRPr lang="ru-RU"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973631-25F0-4351-B036-7386CA7B5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2F9D2C7-6875-421F-9DB3-AF286C4A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4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04B6-A019-475E-8868-06136E6DB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Ну и где там математика?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186FBE-22C4-4F1A-81D8-6C2E77F834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B1CF7-6F3B-4AE5-9F18-9B42A6B5E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1" y="1650047"/>
            <a:ext cx="8615680" cy="484632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C41C2DA-3014-40B3-A11D-7A936590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0FE75B-D39C-4F76-AF06-A6A1BC633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9A79D-5545-4109-B202-79095D4E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Описательная статистика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A7CAE-75E9-4571-B31F-790FF9467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Занимается обработкой эмпирических данных, их систематизацией, наглядным представлением в виде графиков и таблиц, а также их количественным описанием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980453-CD48-4C2E-B129-3E41B787D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C537DE-3723-4295-B4A1-48F36A97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8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AEA38-1BEB-475E-BA66-A19A837E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Кто определяет </a:t>
            </a:r>
            <a:r>
              <a:rPr lang="en-US" dirty="0"/>
              <a:t>SLA</a:t>
            </a:r>
            <a:r>
              <a:rPr lang="ru-RU" dirty="0"/>
              <a:t>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16B1F-687F-4DBD-9731-67B762DAD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Аналитик</a:t>
            </a:r>
          </a:p>
          <a:p>
            <a:r>
              <a:rPr lang="ru-RU" dirty="0"/>
              <a:t>Архитектор </a:t>
            </a:r>
            <a:endParaRPr lang="en-US" dirty="0"/>
          </a:p>
          <a:p>
            <a:r>
              <a:rPr lang="ru-RU" dirty="0"/>
              <a:t>Пользователи </a:t>
            </a:r>
            <a:r>
              <a:rPr lang="en-US" dirty="0"/>
              <a:t>/ </a:t>
            </a:r>
            <a:r>
              <a:rPr lang="ru-RU" dirty="0"/>
              <a:t>Бизнес</a:t>
            </a:r>
          </a:p>
          <a:p>
            <a:r>
              <a:rPr lang="ru-RU" dirty="0"/>
              <a:t>Нагрузочные тестировщики</a:t>
            </a:r>
          </a:p>
          <a:p>
            <a:r>
              <a:rPr lang="en-US" dirty="0"/>
              <a:t>CTO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5DFDF3-4C42-4834-9EB3-D164DFEBD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C1F2B3A-DB97-4506-9D8C-0D5286F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9EC10-4D98-4862-9027-E128DF5BC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120" y="3087751"/>
            <a:ext cx="3063309" cy="31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3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DBC9FE-ED24-4F59-B07D-412E66649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9A79D-5545-4109-B202-79095D4E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Описательные статистики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DA7CAE-75E9-4571-B31F-790FF9467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 / Max</a:t>
            </a:r>
          </a:p>
          <a:p>
            <a:r>
              <a:rPr lang="ru-RU" dirty="0"/>
              <a:t>Среднее</a:t>
            </a:r>
            <a:endParaRPr lang="en-US" dirty="0"/>
          </a:p>
          <a:p>
            <a:r>
              <a:rPr lang="ru-RU" dirty="0"/>
              <a:t>Медиана</a:t>
            </a:r>
          </a:p>
          <a:p>
            <a:r>
              <a:rPr lang="ru-RU" dirty="0"/>
              <a:t>Перцентиль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A3D6F-FB01-49A6-A9AD-B4790095F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C20063-B200-4700-A7D8-7D93FA8E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765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Медиана – середина выборки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28E7F-BC39-446E-B33E-0177F6017D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9A5860-D5EB-4E7C-8FCC-0BD74317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6279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[ </a:t>
            </a:r>
            <a:r>
              <a:rPr lang="ru-RU" sz="4400" dirty="0"/>
              <a:t>1 , 5</a:t>
            </a:r>
            <a:r>
              <a:rPr lang="en-US" sz="4400" dirty="0"/>
              <a:t> , 3 , 7 ,  7 , 10 , 8 , 5 , 2 , 7</a:t>
            </a:r>
            <a:r>
              <a:rPr lang="ru-RU" sz="4400" dirty="0"/>
              <a:t> </a:t>
            </a:r>
            <a:r>
              <a:rPr lang="en-US" sz="4400" dirty="0"/>
              <a:t>]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MEDIAN - </a:t>
            </a:r>
            <a:r>
              <a:rPr lang="ru-RU" sz="6600" dirty="0"/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F3208-656E-4066-9DD6-A7582647B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DB55B6-42FB-4FF2-80B0-B664C89F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82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[ </a:t>
            </a:r>
            <a:r>
              <a:rPr lang="ru-RU" sz="4400" dirty="0"/>
              <a:t>1 , 5</a:t>
            </a:r>
            <a:r>
              <a:rPr lang="en-US" sz="4400" dirty="0"/>
              <a:t> , 3 , 7 ,  7 , 10 , 8 , 5 , 2 , 7</a:t>
            </a:r>
            <a:r>
              <a:rPr lang="ru-RU" sz="4400" dirty="0"/>
              <a:t> </a:t>
            </a:r>
            <a:r>
              <a:rPr lang="en-US" sz="4400" dirty="0"/>
              <a:t>] </a:t>
            </a:r>
            <a:r>
              <a:rPr lang="ru-RU" sz="4400" dirty="0">
                <a:sym typeface="Wingdings" panose="05000000000000000000" pitchFamily="2" charset="2"/>
              </a:rPr>
              <a:t></a:t>
            </a:r>
            <a:br>
              <a:rPr lang="en-US" sz="4400" dirty="0">
                <a:sym typeface="Wingdings" panose="05000000000000000000" pitchFamily="2" charset="2"/>
              </a:rPr>
            </a:br>
            <a:r>
              <a:rPr lang="en-US" sz="4400" dirty="0">
                <a:sym typeface="Wingdings" panose="05000000000000000000" pitchFamily="2" charset="2"/>
              </a:rPr>
              <a:t>[ 1 , </a:t>
            </a:r>
            <a:r>
              <a:rPr lang="ru-RU" sz="4400" dirty="0">
                <a:sym typeface="Wingdings" panose="05000000000000000000" pitchFamily="2" charset="2"/>
              </a:rPr>
              <a:t>2 , </a:t>
            </a:r>
            <a:r>
              <a:rPr lang="en-US" sz="4400" dirty="0">
                <a:sym typeface="Wingdings" panose="05000000000000000000" pitchFamily="2" charset="2"/>
              </a:rPr>
              <a:t>3 , 5 , </a:t>
            </a:r>
            <a:r>
              <a:rPr lang="ru-RU" sz="4400" dirty="0">
                <a:sym typeface="Wingdings" panose="05000000000000000000" pitchFamily="2" charset="2"/>
              </a:rPr>
              <a:t>5, </a:t>
            </a:r>
            <a:r>
              <a:rPr lang="en-US" sz="4400" dirty="0">
                <a:sym typeface="Wingdings" panose="05000000000000000000" pitchFamily="2" charset="2"/>
              </a:rPr>
              <a:t>7 , 7 , 7 , 8 , </a:t>
            </a:r>
            <a:r>
              <a:rPr lang="ru-RU" sz="4400" dirty="0">
                <a:sym typeface="Wingdings" panose="05000000000000000000" pitchFamily="2" charset="2"/>
              </a:rPr>
              <a:t>10</a:t>
            </a:r>
            <a:r>
              <a:rPr lang="en-US" sz="4400" dirty="0">
                <a:sym typeface="Wingdings" panose="05000000000000000000" pitchFamily="2" charset="2"/>
              </a:rPr>
              <a:t> ]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MEDIAN – </a:t>
            </a:r>
            <a:r>
              <a:rPr lang="ru-RU" sz="6600" dirty="0"/>
              <a:t>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A24AAE-A749-4855-BB2F-1A1612B1C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E82B7F-7FCC-41F4-A203-E9A871CD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256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[ </a:t>
            </a:r>
            <a:r>
              <a:rPr lang="ru-RU" sz="4400" dirty="0"/>
              <a:t>1 , 5</a:t>
            </a:r>
            <a:r>
              <a:rPr lang="en-US" sz="4400" dirty="0"/>
              <a:t> , 3 , 7 ,  7 , 10 , 8 , 5 , 2 , 7</a:t>
            </a:r>
            <a:r>
              <a:rPr lang="ru-RU" sz="4400" dirty="0"/>
              <a:t> </a:t>
            </a:r>
            <a:r>
              <a:rPr lang="en-US" sz="4400" dirty="0"/>
              <a:t>] </a:t>
            </a:r>
            <a:r>
              <a:rPr lang="ru-RU" sz="4400" dirty="0">
                <a:sym typeface="Wingdings" panose="05000000000000000000" pitchFamily="2" charset="2"/>
              </a:rPr>
              <a:t></a:t>
            </a:r>
            <a:br>
              <a:rPr lang="en-US" sz="4400" dirty="0">
                <a:sym typeface="Wingdings" panose="05000000000000000000" pitchFamily="2" charset="2"/>
              </a:rPr>
            </a:br>
            <a:r>
              <a:rPr lang="en-US" sz="4400" dirty="0">
                <a:sym typeface="Wingdings" panose="05000000000000000000" pitchFamily="2" charset="2"/>
              </a:rPr>
              <a:t>[ 1 , </a:t>
            </a:r>
            <a:r>
              <a:rPr lang="ru-RU" sz="4400" dirty="0">
                <a:sym typeface="Wingdings" panose="05000000000000000000" pitchFamily="2" charset="2"/>
              </a:rPr>
              <a:t>2 , </a:t>
            </a:r>
            <a:r>
              <a:rPr lang="en-US" sz="4400" dirty="0">
                <a:sym typeface="Wingdings" panose="05000000000000000000" pitchFamily="2" charset="2"/>
              </a:rPr>
              <a:t>3 , 5 , </a:t>
            </a:r>
            <a:r>
              <a:rPr lang="ru-RU" sz="4400" dirty="0">
                <a:solidFill>
                  <a:srgbClr val="FF0000"/>
                </a:solidFill>
                <a:sym typeface="Wingdings" panose="05000000000000000000" pitchFamily="2" charset="2"/>
              </a:rPr>
              <a:t>5</a:t>
            </a:r>
            <a:r>
              <a:rPr lang="ru-RU" sz="4400" dirty="0">
                <a:sym typeface="Wingdings" panose="05000000000000000000" pitchFamily="2" charset="2"/>
              </a:rPr>
              <a:t>, </a:t>
            </a:r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7</a:t>
            </a:r>
            <a:r>
              <a:rPr lang="en-US" sz="4400" dirty="0">
                <a:sym typeface="Wingdings" panose="05000000000000000000" pitchFamily="2" charset="2"/>
              </a:rPr>
              <a:t> , 7 , 7 , 8 , </a:t>
            </a:r>
            <a:r>
              <a:rPr lang="ru-RU" sz="4400" dirty="0">
                <a:sym typeface="Wingdings" panose="05000000000000000000" pitchFamily="2" charset="2"/>
              </a:rPr>
              <a:t>10</a:t>
            </a:r>
            <a:r>
              <a:rPr lang="en-US" sz="4400" dirty="0">
                <a:sym typeface="Wingdings" panose="05000000000000000000" pitchFamily="2" charset="2"/>
              </a:rPr>
              <a:t> ]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MEDIAN – </a:t>
            </a:r>
            <a:r>
              <a:rPr lang="ru-RU" sz="66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A24AAE-A749-4855-BB2F-1A1612B1C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F84CAA-3DD3-427D-B1EA-5EAEC7C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0360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Среднее </a:t>
            </a:r>
            <a:r>
              <a:rPr lang="en-US" dirty="0"/>
              <a:t>VS </a:t>
            </a:r>
            <a:r>
              <a:rPr lang="ru-RU" dirty="0"/>
              <a:t>Медиана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F7CB9F-C1E0-4066-8C9F-FA4BC5DE5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962729"/>
            <a:ext cx="5978403" cy="4895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845914-45D6-4D3C-BF0A-E5828B658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BDC9BB-67D5-4517-B6E2-915A6A31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925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69073-F100-4EFE-8815-4FE0FCB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Выбираем метрики для бобров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1F225-13EE-4E2F-8286-92A7417F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Температура</a:t>
            </a:r>
          </a:p>
          <a:p>
            <a:r>
              <a:rPr lang="ru-RU" dirty="0"/>
              <a:t>Вес</a:t>
            </a:r>
          </a:p>
          <a:p>
            <a:r>
              <a:rPr lang="ru-RU" dirty="0"/>
              <a:t>Возраст</a:t>
            </a:r>
          </a:p>
          <a:p>
            <a:r>
              <a:rPr lang="ru-RU" dirty="0"/>
              <a:t>Количество плотин в секунду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6C146B-E9D5-4C70-9161-2675726F1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86F361-389C-4899-95CF-85846BA2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503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69073-F100-4EFE-8815-4FE0FCB0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Выбираем метрики для бобров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1F225-13EE-4E2F-8286-92A7417F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Температура</a:t>
            </a:r>
          </a:p>
          <a:p>
            <a:r>
              <a:rPr lang="ru-RU" dirty="0"/>
              <a:t>Вес</a:t>
            </a:r>
          </a:p>
          <a:p>
            <a:r>
              <a:rPr lang="ru-RU" dirty="0"/>
              <a:t>Возраст</a:t>
            </a:r>
          </a:p>
          <a:p>
            <a:r>
              <a:rPr lang="ru-RU" dirty="0"/>
              <a:t>Количество плотин в секунду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9B7ED5-DCF6-4257-8169-FB2033B097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23B10F-7C2E-4E1B-B53C-D87F201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389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Знакомьтесь это Норберт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92CEBF-153E-4DFA-BDE6-BBCAF730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5" y="1591433"/>
            <a:ext cx="3360280" cy="47109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82F747-C200-408D-B8F2-DEDC785D3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960842E-0D6D-4603-98BF-61E99031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20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Построим гистограмму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4018F7-7577-4B13-A9CD-90AC94AF1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5" y="1766888"/>
            <a:ext cx="6888988" cy="448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7A5F4-D02C-4013-A068-3DA10DD5B31B}"/>
              </a:ext>
            </a:extLst>
          </p:cNvPr>
          <p:cNvSpPr txBox="1"/>
          <p:nvPr/>
        </p:nvSpPr>
        <p:spPr>
          <a:xfrm>
            <a:off x="8324850" y="1990725"/>
            <a:ext cx="345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36.86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36.87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29E00B-D590-40DD-A8E3-2EDF0EA3D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6198E4-50F6-4710-9389-149CD5CA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17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D5B2AA-8175-44AA-A7C3-F96DB6847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20" y="3187700"/>
            <a:ext cx="5872480" cy="3670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en-US" dirty="0"/>
              <a:t>SLA </a:t>
            </a:r>
            <a:r>
              <a:rPr lang="ru-RU" dirty="0"/>
              <a:t>это важно?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8FA861-2133-471C-BDD1-500F5AE3E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Уменьшают неопределенность</a:t>
            </a:r>
          </a:p>
          <a:p>
            <a:r>
              <a:rPr lang="ru-RU" dirty="0"/>
              <a:t>Помогают в диагностике проблем</a:t>
            </a:r>
          </a:p>
          <a:p>
            <a:r>
              <a:rPr lang="ru-RU" dirty="0"/>
              <a:t>Влияют на бизнес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09F9A9-D786-4DD8-BEF4-DC2D9E234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9B9FF-9AC4-437C-9446-9A6D3CE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03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</a:t>
            </a:r>
            <a:r>
              <a:rPr lang="ru-RU" dirty="0" err="1"/>
              <a:t>Даггет</a:t>
            </a:r>
            <a:r>
              <a:rPr lang="ru-RU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C9A5E-770C-48F4-8BE6-F7335C334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13" y="1690688"/>
            <a:ext cx="4600574" cy="46005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CAD960-B8A2-4558-8066-A383E24A9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2D218FA-6B1E-4D50-A5DA-083BE0F4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851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26E8C-50C7-4012-A142-7ECFFC9EE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Давайте соединим Норберта и </a:t>
            </a:r>
            <a:r>
              <a:rPr lang="ru-RU" dirty="0" err="1"/>
              <a:t>Даггета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738E4A-2F1C-4E82-8717-5754B0F10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1780149"/>
            <a:ext cx="5571696" cy="47127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DA82FF-D6EF-4426-9F1B-01D62646A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E9887A0-98BD-4DC1-8E80-973C42088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005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Гистограмма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D5DAFC-3596-4950-86AC-735273C94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35" y="1423983"/>
            <a:ext cx="6381632" cy="4932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BE807-FCBC-4311-8D59-1A492BF00537}"/>
              </a:ext>
            </a:extLst>
          </p:cNvPr>
          <p:cNvSpPr txBox="1"/>
          <p:nvPr/>
        </p:nvSpPr>
        <p:spPr>
          <a:xfrm>
            <a:off x="8340040" y="2037821"/>
            <a:ext cx="345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37.20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36.99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9DA7EB-2D59-4FEA-9534-9ABB1678E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9C476B6-1F66-4AD3-BBE6-D4623FAF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163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D8557-B7D9-41CD-984E-3961296B0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Добавим </a:t>
            </a:r>
            <a:r>
              <a:rPr lang="ru-RU" dirty="0" err="1"/>
              <a:t>супербобра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BC57BD-57EE-43D5-AFF5-87291DD87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66700"/>
            <a:ext cx="4667250" cy="7140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14158F-A62C-4526-99A3-CACAA024641B}"/>
              </a:ext>
            </a:extLst>
          </p:cNvPr>
          <p:cNvSpPr txBox="1"/>
          <p:nvPr/>
        </p:nvSpPr>
        <p:spPr>
          <a:xfrm>
            <a:off x="981076" y="2620446"/>
            <a:ext cx="4667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T = 10 000 °C  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BF62C-163C-4CB3-8563-BA96ECEDD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94CDB05-6F25-44C8-AD15-DD1BB3692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68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Гистограмма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BE807-FCBC-4311-8D59-1A492BF00537}"/>
              </a:ext>
            </a:extLst>
          </p:cNvPr>
          <p:cNvSpPr txBox="1"/>
          <p:nvPr/>
        </p:nvSpPr>
        <p:spPr>
          <a:xfrm>
            <a:off x="8477250" y="1690688"/>
            <a:ext cx="345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83.54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37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8A1C38-5977-4429-9A12-08C486A72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9071"/>
            <a:ext cx="7456656" cy="39340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BE2CF7-7251-4947-BF58-D43E6A741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18" y="3667022"/>
            <a:ext cx="774326" cy="11847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4115D4-FBE9-4804-B98B-06465031B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C58301-1A71-42FE-A484-CD1A72554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5954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4E2BE-230A-41E9-A0EA-1219A2F3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Гистограмма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BE807-FCBC-4311-8D59-1A492BF00537}"/>
              </a:ext>
            </a:extLst>
          </p:cNvPr>
          <p:cNvSpPr txBox="1"/>
          <p:nvPr/>
        </p:nvSpPr>
        <p:spPr>
          <a:xfrm>
            <a:off x="8477250" y="1690688"/>
            <a:ext cx="345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83.54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37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50F61F-CE44-4C13-A9B2-D2B38364A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41" y="1761808"/>
            <a:ext cx="7560379" cy="3988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943AC-8F96-498C-839D-67ED26B088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7A1571-B694-4C20-AEED-DE17B50D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40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BA6E5-D308-4F9B-8AA9-4E275F1C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Сравниваем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2FA77-19AA-4D4C-8B92-DED30E4EF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1587201"/>
            <a:ext cx="1426705" cy="2000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850709-F7EF-45BA-96CE-F01E0500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93" y="1483718"/>
            <a:ext cx="2609421" cy="22071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FEA7F4-5927-414A-8661-E8BDF73E0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386" y="1380233"/>
            <a:ext cx="2609421" cy="22071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D19449-302D-4A96-AD8C-3902EF8AC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1" y="-143767"/>
            <a:ext cx="1992157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925369-A625-4731-BC9E-547571FC9938}"/>
              </a:ext>
            </a:extLst>
          </p:cNvPr>
          <p:cNvSpPr txBox="1"/>
          <p:nvPr/>
        </p:nvSpPr>
        <p:spPr>
          <a:xfrm>
            <a:off x="8551061" y="4248447"/>
            <a:ext cx="30384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83.54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37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AEDA5F-21A8-4E9B-BA57-5CB230FA29D0}"/>
              </a:ext>
            </a:extLst>
          </p:cNvPr>
          <p:cNvSpPr txBox="1"/>
          <p:nvPr/>
        </p:nvSpPr>
        <p:spPr>
          <a:xfrm>
            <a:off x="4605793" y="4248447"/>
            <a:ext cx="345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37.20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36.99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30062-D3BC-47A7-A0C3-F170C8436DC1}"/>
              </a:ext>
            </a:extLst>
          </p:cNvPr>
          <p:cNvSpPr txBox="1"/>
          <p:nvPr/>
        </p:nvSpPr>
        <p:spPr>
          <a:xfrm>
            <a:off x="1009650" y="4248447"/>
            <a:ext cx="3457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MEAN =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36.86</a:t>
            </a:r>
          </a:p>
          <a:p>
            <a:endParaRPr lang="en-US" sz="3200" dirty="0"/>
          </a:p>
          <a:p>
            <a:r>
              <a:rPr lang="en-US" sz="3200" dirty="0"/>
              <a:t>MEDIAN = </a:t>
            </a:r>
            <a:r>
              <a:rPr lang="en-US" sz="3200" dirty="0">
                <a:solidFill>
                  <a:srgbClr val="FF0000"/>
                </a:solidFill>
              </a:rPr>
              <a:t>36.87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E26790-0947-4F4D-A5C2-4D7416F55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D1D2185-98D0-480B-A12A-6A76BAD7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47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B84D81-3F71-4898-9836-5C91F8889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227C2-518A-483B-9CBA-E15D6BB1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Экспресс-сравнение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C023F5-AE56-4EFE-BBB7-43D7A860C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0153"/>
            <a:ext cx="4864100" cy="4351338"/>
          </a:xfrm>
        </p:spPr>
        <p:txBody>
          <a:bodyPr>
            <a:normAutofit/>
          </a:bodyPr>
          <a:lstStyle/>
          <a:p>
            <a:r>
              <a:rPr lang="ru-RU" dirty="0"/>
              <a:t>Выбросы смещают средние</a:t>
            </a:r>
            <a:endParaRPr lang="en-US" dirty="0"/>
          </a:p>
          <a:p>
            <a:r>
              <a:rPr lang="ru-RU" dirty="0"/>
              <a:t>Средние скрывают выбросы</a:t>
            </a:r>
          </a:p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EB0852-B9D2-4A3B-AF84-2C49C4033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A2588D-4594-4513-A536-50F5A67B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67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4CB08-7651-439A-8A85-F76D43A20C6D}"/>
              </a:ext>
            </a:extLst>
          </p:cNvPr>
          <p:cNvSpPr txBox="1"/>
          <p:nvPr/>
        </p:nvSpPr>
        <p:spPr>
          <a:xfrm>
            <a:off x="965200" y="1790700"/>
            <a:ext cx="290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+mj-lt"/>
              </a:rPr>
              <a:t>Среднее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8E5DFC0-DA84-40C8-8CD4-3A7FF1B0FDE4}"/>
              </a:ext>
            </a:extLst>
          </p:cNvPr>
          <p:cNvSpPr txBox="1">
            <a:spLocks/>
          </p:cNvSpPr>
          <p:nvPr/>
        </p:nvSpPr>
        <p:spPr>
          <a:xfrm>
            <a:off x="6132513" y="2660153"/>
            <a:ext cx="4864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Более устойчива к выбросам</a:t>
            </a:r>
          </a:p>
          <a:p>
            <a:r>
              <a:rPr lang="ru-RU" dirty="0"/>
              <a:t>Середина выборки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8B511-0721-4703-8688-B8B484BFCC72}"/>
              </a:ext>
            </a:extLst>
          </p:cNvPr>
          <p:cNvSpPr txBox="1"/>
          <p:nvPr/>
        </p:nvSpPr>
        <p:spPr>
          <a:xfrm>
            <a:off x="6259513" y="1790700"/>
            <a:ext cx="2908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latin typeface="+mj-lt"/>
              </a:rPr>
              <a:t>Медиана</a:t>
            </a:r>
          </a:p>
        </p:txBody>
      </p:sp>
    </p:spTree>
    <p:extLst>
      <p:ext uri="{BB962C8B-B14F-4D97-AF65-F5344CB8AC3E}">
        <p14:creationId xmlns:p14="http://schemas.microsoft.com/office/powerpoint/2010/main" val="9236929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Делаем выводы. Медиана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632E30-9448-4A06-90B5-587B9135F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81279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AF4947-B3BE-487C-AFAD-602A55547BE5}"/>
              </a:ext>
            </a:extLst>
          </p:cNvPr>
          <p:cNvSpPr txBox="1"/>
          <p:nvPr/>
        </p:nvSpPr>
        <p:spPr>
          <a:xfrm>
            <a:off x="1892300" y="519112"/>
            <a:ext cx="4203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“Medium latency of let's say, one point two seconds off your  web page to your customers doesn't say anything. It just says that 50% of your  customers have a worse experience.”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Dr. Werner </a:t>
            </a:r>
            <a:r>
              <a:rPr lang="en-US" sz="3200" dirty="0" err="1">
                <a:solidFill>
                  <a:schemeClr val="bg1"/>
                </a:solidFill>
              </a:rPr>
              <a:t>Vogels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CTO Amazon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EA6457-205A-4A68-A6D5-4B4D784CA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66952E-ABC6-4ACD-9985-89CD602F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77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081A1-2410-49A2-A6F5-AC1C7FF47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 что тогда делать?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F1D742-85A3-47D2-84D8-A05CC59CD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0650" y="1903411"/>
            <a:ext cx="4533900" cy="1325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6000" dirty="0"/>
              <a:t>Перцентиль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399406-256A-4D2E-890A-E9EB857BF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2920614"/>
            <a:ext cx="8991600" cy="33150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3EE6B8-703B-4320-B5D3-BAB259846C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E29B6D-7E5E-490D-AE27-49FED8C7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09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27E0DE2E-548F-4EA8-8051-7528855BD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Уменьшение неопределенности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060FE15-633B-4F86-A07D-04C8656F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7893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[ </a:t>
            </a:r>
            <a:r>
              <a:rPr lang="ru-RU" sz="4400" dirty="0"/>
              <a:t>1 , 5</a:t>
            </a:r>
            <a:r>
              <a:rPr lang="en-US" sz="4400" dirty="0"/>
              <a:t> , 3 , 7 ,  7 , 10 , 8 , 5 , 2 , 7</a:t>
            </a:r>
            <a:r>
              <a:rPr lang="ru-RU" sz="4400" dirty="0"/>
              <a:t> </a:t>
            </a:r>
            <a:r>
              <a:rPr lang="en-US" sz="4400" dirty="0"/>
              <a:t>]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p0.9 </a:t>
            </a:r>
            <a:r>
              <a:rPr lang="ru-RU" sz="6600" dirty="0"/>
              <a:t>- ?</a:t>
            </a:r>
            <a:endParaRPr lang="en-US" sz="6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1BD94-7565-4017-9D07-F60514E76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803D7C-6DE3-4E03-9F8D-E336940C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964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[ </a:t>
            </a:r>
            <a:r>
              <a:rPr lang="ru-RU" sz="4400" dirty="0"/>
              <a:t>1 , 5</a:t>
            </a:r>
            <a:r>
              <a:rPr lang="en-US" sz="4400" dirty="0"/>
              <a:t> , 3 , 7 ,  7 , 10 , 8 , 5 , 2 , 7</a:t>
            </a:r>
            <a:r>
              <a:rPr lang="ru-RU" sz="4400" dirty="0"/>
              <a:t> </a:t>
            </a:r>
            <a:r>
              <a:rPr lang="en-US" sz="4400" dirty="0"/>
              <a:t>] </a:t>
            </a:r>
            <a:r>
              <a:rPr lang="ru-RU" sz="4400" dirty="0">
                <a:sym typeface="Wingdings" panose="05000000000000000000" pitchFamily="2" charset="2"/>
              </a:rPr>
              <a:t></a:t>
            </a:r>
            <a:br>
              <a:rPr lang="en-US" sz="4400" dirty="0">
                <a:sym typeface="Wingdings" panose="05000000000000000000" pitchFamily="2" charset="2"/>
              </a:rPr>
            </a:br>
            <a:r>
              <a:rPr lang="en-US" sz="4400" dirty="0">
                <a:sym typeface="Wingdings" panose="05000000000000000000" pitchFamily="2" charset="2"/>
              </a:rPr>
              <a:t>[ 1 , 2 , 3 , </a:t>
            </a:r>
            <a:r>
              <a:rPr lang="ru-RU" sz="4400" dirty="0">
                <a:sym typeface="Wingdings" panose="05000000000000000000" pitchFamily="2" charset="2"/>
              </a:rPr>
              <a:t>5</a:t>
            </a:r>
            <a:r>
              <a:rPr lang="en-US" sz="4400" dirty="0">
                <a:sym typeface="Wingdings" panose="05000000000000000000" pitchFamily="2" charset="2"/>
              </a:rPr>
              <a:t> , 5 , 7 , 7 , 7 , 8 , </a:t>
            </a:r>
            <a:r>
              <a:rPr lang="ru-RU" sz="4400" dirty="0">
                <a:sym typeface="Wingdings" panose="05000000000000000000" pitchFamily="2" charset="2"/>
              </a:rPr>
              <a:t>10</a:t>
            </a:r>
            <a:r>
              <a:rPr lang="en-US" sz="4400" dirty="0">
                <a:sym typeface="Wingdings" panose="05000000000000000000" pitchFamily="2" charset="2"/>
              </a:rPr>
              <a:t> ]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p0.9 </a:t>
            </a:r>
            <a:r>
              <a:rPr lang="ru-RU" sz="6600" dirty="0"/>
              <a:t>- ?</a:t>
            </a:r>
            <a:endParaRPr lang="en-US" sz="6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1BD94-7565-4017-9D07-F60514E76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DEB52C-3C0E-480C-9706-3E15F7CC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431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74990E-1EC5-4680-BBA4-CE6F26F4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[ </a:t>
            </a:r>
            <a:r>
              <a:rPr lang="ru-RU" sz="4400" dirty="0"/>
              <a:t>1 , 5</a:t>
            </a:r>
            <a:r>
              <a:rPr lang="en-US" sz="4400" dirty="0"/>
              <a:t> , 3 , 7 ,  7 , 10 , 8 , 5 , 2 , 7</a:t>
            </a:r>
            <a:r>
              <a:rPr lang="ru-RU" sz="4400" dirty="0"/>
              <a:t> </a:t>
            </a:r>
            <a:r>
              <a:rPr lang="en-US" sz="4400" dirty="0"/>
              <a:t>] </a:t>
            </a:r>
            <a:r>
              <a:rPr lang="ru-RU" sz="4400" dirty="0">
                <a:sym typeface="Wingdings" panose="05000000000000000000" pitchFamily="2" charset="2"/>
              </a:rPr>
              <a:t></a:t>
            </a:r>
            <a:br>
              <a:rPr lang="en-US" sz="4400" dirty="0">
                <a:sym typeface="Wingdings" panose="05000000000000000000" pitchFamily="2" charset="2"/>
              </a:rPr>
            </a:br>
            <a:r>
              <a:rPr lang="en-US" sz="4400" dirty="0">
                <a:sym typeface="Wingdings" panose="05000000000000000000" pitchFamily="2" charset="2"/>
              </a:rPr>
              <a:t>[ 1 , 2 , 3 , </a:t>
            </a:r>
            <a:r>
              <a:rPr lang="ru-RU" sz="4400" dirty="0">
                <a:sym typeface="Wingdings" panose="05000000000000000000" pitchFamily="2" charset="2"/>
              </a:rPr>
              <a:t>5</a:t>
            </a:r>
            <a:r>
              <a:rPr lang="en-US" sz="4400" dirty="0">
                <a:sym typeface="Wingdings" panose="05000000000000000000" pitchFamily="2" charset="2"/>
              </a:rPr>
              <a:t> , 5 , 7 , 7 , 7 , </a:t>
            </a:r>
            <a:r>
              <a:rPr lang="en-US" sz="4400" b="1" dirty="0">
                <a:solidFill>
                  <a:srgbClr val="FF0000"/>
                </a:solidFill>
                <a:sym typeface="Wingdings" panose="05000000000000000000" pitchFamily="2" charset="2"/>
              </a:rPr>
              <a:t>8</a:t>
            </a:r>
            <a:r>
              <a:rPr lang="en-US" sz="4400" dirty="0">
                <a:sym typeface="Wingdings" panose="05000000000000000000" pitchFamily="2" charset="2"/>
              </a:rPr>
              <a:t> , </a:t>
            </a:r>
            <a:r>
              <a:rPr lang="ru-RU" sz="4400" dirty="0">
                <a:sym typeface="Wingdings" panose="05000000000000000000" pitchFamily="2" charset="2"/>
              </a:rPr>
              <a:t>10</a:t>
            </a:r>
            <a:r>
              <a:rPr lang="en-US" sz="4400" dirty="0">
                <a:sym typeface="Wingdings" panose="05000000000000000000" pitchFamily="2" charset="2"/>
              </a:rPr>
              <a:t> ]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81D3F7-AC81-47D3-8AB5-CCA53C76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p0.9 = </a:t>
            </a:r>
            <a:r>
              <a:rPr lang="en-US" sz="6600" dirty="0">
                <a:solidFill>
                  <a:srgbClr val="FF0000"/>
                </a:solidFill>
              </a:rPr>
              <a:t>8</a:t>
            </a:r>
          </a:p>
          <a:p>
            <a:pPr marL="0" indent="0">
              <a:buNone/>
            </a:pP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1BD94-7565-4017-9D07-F60514E76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0A665F-274A-40AB-BABD-ABE52F9D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740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8E213-C6A1-4AA8-B0B6-32133666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Графики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4BB38-F06A-4691-911A-EBD7D6772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F984D3-32FD-4AD2-8B20-469C56A04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28" y="1804670"/>
            <a:ext cx="9669116" cy="4088130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EFC59B-C2D5-4A04-BBD7-DFE163E2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95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8E213-C6A1-4AA8-B0B6-32133666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графиков</a:t>
            </a:r>
          </a:p>
        </p:txBody>
      </p:sp>
      <p:pic>
        <p:nvPicPr>
          <p:cNvPr id="4" name="Picture 2" descr="This is another typical Response Time Distribution. Here we have quite a few very fast transactions that drag the average to the left of the actual median">
            <a:extLst>
              <a:ext uri="{FF2B5EF4-FFF2-40B4-BE49-F238E27FC236}">
                <a16:creationId xmlns:a16="http://schemas.microsoft.com/office/drawing/2014/main" id="{C9AF5E77-2A1A-4AE2-8D91-A2DAC10426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38" y="1957449"/>
            <a:ext cx="5638800" cy="364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C1FAACD-40B6-487E-B40A-14E0CFFE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5" y="1981760"/>
            <a:ext cx="5577571" cy="35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34BB38-F06A-4691-911A-EBD7D6772D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06F0609-21B7-4F33-93F3-84BCCF61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74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C7342-CF77-4E06-B47E-1915E7F98CF8}"/>
              </a:ext>
            </a:extLst>
          </p:cNvPr>
          <p:cNvSpPr txBox="1"/>
          <p:nvPr/>
        </p:nvSpPr>
        <p:spPr>
          <a:xfrm>
            <a:off x="533400" y="5702300"/>
            <a:ext cx="519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Распределение времени ответа системы </a:t>
            </a:r>
            <a:r>
              <a:rPr lang="ru-RU" b="1" dirty="0"/>
              <a:t>БЕЗ кэша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40551-C8A2-4F5C-8734-E70C656FEA42}"/>
              </a:ext>
            </a:extLst>
          </p:cNvPr>
          <p:cNvSpPr txBox="1"/>
          <p:nvPr/>
        </p:nvSpPr>
        <p:spPr>
          <a:xfrm>
            <a:off x="6468534" y="5702300"/>
            <a:ext cx="519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Распределение времени ответа системы </a:t>
            </a:r>
            <a:r>
              <a:rPr lang="ru-RU" b="1" dirty="0"/>
              <a:t>С кэшем </a:t>
            </a:r>
          </a:p>
        </p:txBody>
      </p:sp>
    </p:spTree>
    <p:extLst>
      <p:ext uri="{BB962C8B-B14F-4D97-AF65-F5344CB8AC3E}">
        <p14:creationId xmlns:p14="http://schemas.microsoft.com/office/powerpoint/2010/main" val="30331364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8E213-C6A1-4AA8-B0B6-32133666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графиков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E6E822-32A5-4C6E-93E6-48C9CE136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D288968-F73B-4397-A7F2-FAFA2AE34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75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28690-C46D-4C14-9735-A76CB8896AF2}"/>
              </a:ext>
            </a:extLst>
          </p:cNvPr>
          <p:cNvSpPr txBox="1"/>
          <p:nvPr/>
        </p:nvSpPr>
        <p:spPr>
          <a:xfrm>
            <a:off x="533400" y="5379178"/>
            <a:ext cx="519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Распределение времен ответов</a:t>
            </a:r>
            <a:r>
              <a:rPr lang="en-US" dirty="0"/>
              <a:t> </a:t>
            </a:r>
            <a:endParaRPr lang="ru-RU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D5E59-E742-4728-900F-F006CE640FF8}"/>
              </a:ext>
            </a:extLst>
          </p:cNvPr>
          <p:cNvSpPr txBox="1"/>
          <p:nvPr/>
        </p:nvSpPr>
        <p:spPr>
          <a:xfrm>
            <a:off x="6252738" y="5379178"/>
            <a:ext cx="519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Распределение времен ответов в разрезе перцентилей</a:t>
            </a:r>
            <a:r>
              <a:rPr lang="en-US" dirty="0"/>
              <a:t> 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79079C-1558-4049-87AB-D5750C2ED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7" y="2007734"/>
            <a:ext cx="5168042" cy="31894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6633B5-5C93-46D1-92B7-DCEA17C8B1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31" y="2061673"/>
            <a:ext cx="5073680" cy="31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112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8E213-C6A1-4AA8-B0B6-321336664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графиков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07EE0F-E1F0-4CB3-9E55-AF7358DA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845" y="1690688"/>
            <a:ext cx="8372959" cy="5167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B3E59D-CC59-4EA0-9CC5-1BEDF4795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7969D66-010A-4CF2-BC0E-48E71AD8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0669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D24FDA-E3C1-4F00-AB35-3AC86B909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13CC9-16A1-4EF5-B37D-711B3B2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все это использовать в </a:t>
            </a:r>
            <a:r>
              <a:rPr lang="en-US" dirty="0"/>
              <a:t>SLA</a:t>
            </a:r>
            <a:r>
              <a:rPr lang="ru-RU" dirty="0"/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7767D-1B8A-4E5A-AC76-754507370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Пределы </a:t>
            </a:r>
            <a:r>
              <a:rPr lang="en-US" dirty="0"/>
              <a:t>SLA</a:t>
            </a:r>
          </a:p>
          <a:p>
            <a:r>
              <a:rPr lang="ru-RU" dirty="0"/>
              <a:t>Верхний перцентиль</a:t>
            </a:r>
            <a:r>
              <a:rPr lang="en-US" dirty="0"/>
              <a:t> SLA</a:t>
            </a:r>
            <a:endParaRPr lang="ru-RU" dirty="0"/>
          </a:p>
          <a:p>
            <a:r>
              <a:rPr lang="ru-RU" dirty="0"/>
              <a:t>Группы задержек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A233AD-D446-4314-9520-4C0DE4930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D19747-9A36-4AF1-997C-2966CB4A3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243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13CC9-16A1-4EF5-B37D-711B3B2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Пределы </a:t>
            </a:r>
            <a:r>
              <a:rPr lang="en-US" dirty="0"/>
              <a:t>SLA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7767D-1B8A-4E5A-AC76-754507370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Хороши, когда есть возможность измерить величину и гарантировать что она будет соответствовать заданному пределу</a:t>
            </a:r>
          </a:p>
          <a:p>
            <a:r>
              <a:rPr lang="ru-RU" dirty="0"/>
              <a:t>Подходит для метрик</a:t>
            </a:r>
            <a:r>
              <a:rPr lang="en-US" dirty="0"/>
              <a:t>:</a:t>
            </a:r>
            <a:r>
              <a:rPr lang="ru-RU" dirty="0"/>
              <a:t> количество запросов, доступность, количество ошибок</a:t>
            </a:r>
            <a:endParaRPr lang="en-US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Например</a:t>
            </a:r>
            <a:r>
              <a:rPr lang="en-US" dirty="0"/>
              <a:t>: </a:t>
            </a:r>
            <a:br>
              <a:rPr lang="en-US" dirty="0"/>
            </a:br>
            <a:r>
              <a:rPr lang="ru-RU" dirty="0"/>
              <a:t>Количество запросов не должно превышать 100 </a:t>
            </a:r>
            <a:r>
              <a:rPr lang="en-US" dirty="0" err="1"/>
              <a:t>rps</a:t>
            </a: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B79FAD-B5A1-4672-932B-5724AF62F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280D1E-6FFE-4B5F-BFED-E6D37818F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8865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13CC9-16A1-4EF5-B37D-711B3B2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Верхние перцентили </a:t>
            </a:r>
            <a:r>
              <a:rPr lang="en-US" dirty="0"/>
              <a:t>SLA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7767D-1B8A-4E5A-AC76-754507370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Нужен для описания событий, если величина может значительно меняться во времени </a:t>
            </a:r>
          </a:p>
          <a:p>
            <a:r>
              <a:rPr lang="ru-RU" dirty="0"/>
              <a:t>Подходит для метрик</a:t>
            </a:r>
            <a:r>
              <a:rPr lang="en-US" dirty="0"/>
              <a:t>:</a:t>
            </a:r>
            <a:r>
              <a:rPr lang="ru-RU" dirty="0"/>
              <a:t> время ответа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ru-RU" dirty="0"/>
              <a:t>Например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99 </a:t>
            </a:r>
            <a:r>
              <a:rPr lang="ru-RU" dirty="0"/>
              <a:t>перцентиль времени ответа не превышает 100 </a:t>
            </a:r>
            <a:r>
              <a:rPr lang="ru-RU" dirty="0" err="1"/>
              <a:t>мс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926F7D-AA3B-4B9E-B9D4-49CB2C067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2712AC-8168-4FBE-99FB-D5B130DAD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217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проблем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A6FF01-CC98-4635-943F-985D360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50" y="1568450"/>
            <a:ext cx="6146800" cy="5289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182669-7ABE-45F3-A4F1-F86D85C40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A934284-24DE-47F5-8A94-9699F464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953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13CC9-16A1-4EF5-B37D-711B3B2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Группы задержек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D7767D-1B8A-4E5A-AC76-754507370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Подходит для случаев когда сервис должен гарантировать определенную величину времени ответа, если объем вызовов находится в заданных пределах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ru-RU" dirty="0"/>
              <a:t>Например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99.99 </a:t>
            </a:r>
            <a:r>
              <a:rPr lang="ru-RU" dirty="0"/>
              <a:t>перцентиль времени ответа </a:t>
            </a:r>
            <a:r>
              <a:rPr lang="en-US" dirty="0"/>
              <a:t>&lt; 50</a:t>
            </a:r>
            <a:r>
              <a:rPr lang="ru-RU" dirty="0"/>
              <a:t> </a:t>
            </a:r>
            <a:r>
              <a:rPr lang="ru-RU" dirty="0" err="1"/>
              <a:t>мс</a:t>
            </a:r>
            <a:r>
              <a:rPr lang="en-US" dirty="0"/>
              <a:t>, </a:t>
            </a:r>
            <a:r>
              <a:rPr lang="ru-RU" dirty="0"/>
              <a:t>если объем трафика </a:t>
            </a:r>
            <a:r>
              <a:rPr lang="en-US" dirty="0"/>
              <a:t>&lt; 100 </a:t>
            </a:r>
            <a:r>
              <a:rPr lang="en-US" dirty="0" err="1"/>
              <a:t>rps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889BC9-F719-41F7-A88D-EB5DACF73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0E9315-24DB-49B6-83C7-C19E9F92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903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8E6D4-123B-435F-845B-EF344A4B2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Осторожно с перцентилями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C8F25-5021-4B16-848E-C7F2671C1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65" y="1530329"/>
            <a:ext cx="7711386" cy="45712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E80557-DDEF-4B27-8920-A71DFF38C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7272CD0-89D6-44AE-AB83-F5B5747B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81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30279-C6D9-40C3-932C-391F2B533928}"/>
              </a:ext>
            </a:extLst>
          </p:cNvPr>
          <p:cNvSpPr txBox="1"/>
          <p:nvPr/>
        </p:nvSpPr>
        <p:spPr>
          <a:xfrm>
            <a:off x="437950" y="1530329"/>
            <a:ext cx="199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Время ответа, </a:t>
            </a:r>
            <a:r>
              <a:rPr lang="en-US" dirty="0"/>
              <a:t>sec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A14262-ACC2-45EA-9613-896262E7243C}"/>
              </a:ext>
            </a:extLst>
          </p:cNvPr>
          <p:cNvSpPr txBox="1"/>
          <p:nvPr/>
        </p:nvSpPr>
        <p:spPr>
          <a:xfrm>
            <a:off x="9269137" y="5686073"/>
            <a:ext cx="199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Время  измерения</a:t>
            </a:r>
            <a:r>
              <a:rPr lang="en-US" dirty="0"/>
              <a:t> </a:t>
            </a:r>
            <a:r>
              <a:rPr lang="ru-RU" dirty="0"/>
              <a:t>(интервалы), </a:t>
            </a:r>
            <a:r>
              <a:rPr lang="en-US" dirty="0"/>
              <a:t>min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C37FCC-6BBD-43B5-B180-628B9D8AA0D7}"/>
              </a:ext>
            </a:extLst>
          </p:cNvPr>
          <p:cNvSpPr txBox="1"/>
          <p:nvPr/>
        </p:nvSpPr>
        <p:spPr>
          <a:xfrm>
            <a:off x="2269558" y="6101572"/>
            <a:ext cx="32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0A7AB-8CA9-46AA-8EF3-707B282A4ED6}"/>
              </a:ext>
            </a:extLst>
          </p:cNvPr>
          <p:cNvSpPr txBox="1"/>
          <p:nvPr/>
        </p:nvSpPr>
        <p:spPr>
          <a:xfrm>
            <a:off x="5810870" y="6131371"/>
            <a:ext cx="32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5AC41-B122-41A3-8FDE-DB9E9E5D5C2F}"/>
              </a:ext>
            </a:extLst>
          </p:cNvPr>
          <p:cNvSpPr txBox="1"/>
          <p:nvPr/>
        </p:nvSpPr>
        <p:spPr>
          <a:xfrm>
            <a:off x="8429325" y="6119978"/>
            <a:ext cx="32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88690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13CC9-16A1-4EF5-B37D-711B3B20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Где можно почитать подробнее?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74D1B7-7F48-44CD-8ADF-5797EB0C3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5" y="1690688"/>
            <a:ext cx="3936275" cy="51673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D9F232-6622-458D-94E0-68205FCBD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67" y="1690688"/>
            <a:ext cx="4055074" cy="5208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0373C0-B1A5-4E41-BDCA-E6AD6E298E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6321851-0BAB-4119-B08B-22F808D1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708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CA999-3F52-43BD-8FDC-D7ED3F9C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7A0DDA-C41F-4C53-96A9-727DA3F4B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Помните про качества хороших </a:t>
            </a:r>
            <a:r>
              <a:rPr lang="en-US" dirty="0"/>
              <a:t>SLA</a:t>
            </a:r>
          </a:p>
          <a:p>
            <a:r>
              <a:rPr lang="ru-RU" dirty="0"/>
              <a:t>Будьте проще</a:t>
            </a:r>
          </a:p>
          <a:p>
            <a:r>
              <a:rPr lang="ru-RU" dirty="0"/>
              <a:t>Избегайте абсолюта</a:t>
            </a:r>
          </a:p>
          <a:p>
            <a:r>
              <a:rPr lang="ru-RU" dirty="0"/>
              <a:t>Контролируйте измерения</a:t>
            </a:r>
          </a:p>
          <a:p>
            <a:r>
              <a:rPr lang="ru-RU" dirty="0"/>
              <a:t>Не гонитесь за совершенством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993345-8420-402F-AE03-BA37AB8DE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5B4A9E-F766-4767-AADC-4314A1B1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7D5F1A-08C1-46C3-9264-B61194D3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3727768"/>
            <a:ext cx="32258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861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CA999-3F52-43BD-8FDC-D7ED3F9C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Мыслите распределениями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1F6B7-269E-427D-9899-D374610B7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095336"/>
            <a:ext cx="11704320" cy="35466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131858-62BC-4BCC-B065-139D02B7F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D7C27EB-D1C5-438D-B770-85AEA23B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84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11E93-9794-4DD0-B622-A0D43E5DB639}"/>
              </a:ext>
            </a:extLst>
          </p:cNvPr>
          <p:cNvSpPr txBox="1"/>
          <p:nvPr/>
        </p:nvSpPr>
        <p:spPr>
          <a:xfrm>
            <a:off x="5136298" y="5677276"/>
            <a:ext cx="199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66907-07DC-425F-9557-1656E92FD995}"/>
              </a:ext>
            </a:extLst>
          </p:cNvPr>
          <p:cNvSpPr txBox="1"/>
          <p:nvPr/>
        </p:nvSpPr>
        <p:spPr>
          <a:xfrm>
            <a:off x="11618638" y="5677276"/>
            <a:ext cx="199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054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CA999-3F52-43BD-8FDC-D7ED3F9C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720" y="2661285"/>
            <a:ext cx="4226560" cy="1325563"/>
          </a:xfrm>
        </p:spPr>
        <p:txBody>
          <a:bodyPr>
            <a:normAutofit/>
          </a:bodyPr>
          <a:lstStyle/>
          <a:p>
            <a:r>
              <a:rPr lang="ru-RU" sz="6600" dirty="0"/>
              <a:t>Спасибо!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CB547-8842-4919-8FE0-AC84CA9B06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3DF6C9F-08A2-4316-AE65-EE3F418C3EA8}"/>
              </a:ext>
            </a:extLst>
          </p:cNvPr>
          <p:cNvSpPr txBox="1">
            <a:spLocks/>
          </p:cNvSpPr>
          <p:nvPr/>
        </p:nvSpPr>
        <p:spPr>
          <a:xfrm>
            <a:off x="4719320" y="5154662"/>
            <a:ext cx="4307840" cy="1201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Ukhanov Sergey</a:t>
            </a:r>
            <a:endParaRPr lang="ru-RU" dirty="0"/>
          </a:p>
          <a:p>
            <a:pPr marL="0" indent="0" algn="r">
              <a:buNone/>
            </a:pPr>
            <a:r>
              <a:rPr lang="en-US" dirty="0"/>
              <a:t>VK Pay</a:t>
            </a:r>
          </a:p>
          <a:p>
            <a:pPr marL="0" indent="0" algn="r">
              <a:buNone/>
            </a:pPr>
            <a:r>
              <a:rPr lang="en-US" dirty="0"/>
              <a:t>to.sergey.ukhanov@gmail.com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CC7F59-2600-438D-96F3-D72A018B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85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081E-8A3A-4F6E-ABDC-53583D55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0" y="3986848"/>
            <a:ext cx="2324100" cy="2286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331EE7-5040-4886-BE57-70F3F4224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2" y="5469638"/>
            <a:ext cx="1764918" cy="93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0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91C97-11A1-4653-A244-FCDF8B0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 проблем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77BEDD-FB0D-487D-A086-5E80F632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048" y="1568450"/>
            <a:ext cx="6146800" cy="52895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53D17B-7C03-436B-9663-2AD2D08DB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4" y="17992"/>
            <a:ext cx="1013389" cy="49871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02E32F5-187F-4125-BE46-39B8AFF8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4CB69-7774-49F1-ACF4-EF5D6981F2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1710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23874</TotalTime>
  <Words>2140</Words>
  <Application>Microsoft Office PowerPoint</Application>
  <PresentationFormat>Широкоэкранный</PresentationFormat>
  <Paragraphs>485</Paragraphs>
  <Slides>85</Slides>
  <Notes>1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Cambria Math</vt:lpstr>
      <vt:lpstr>Google Sans</vt:lpstr>
      <vt:lpstr>Тема Office</vt:lpstr>
      <vt:lpstr>Математика в SLA для самых маленьких</vt:lpstr>
      <vt:lpstr>План:</vt:lpstr>
      <vt:lpstr>Цели:</vt:lpstr>
      <vt:lpstr>Что такое SLA?</vt:lpstr>
      <vt:lpstr>Кто определяет SLA? </vt:lpstr>
      <vt:lpstr>Почему SLA это важно?</vt:lpstr>
      <vt:lpstr>Уменьшение неопределенности</vt:lpstr>
      <vt:lpstr>Диагностика проблем</vt:lpstr>
      <vt:lpstr>Диагностика проблем</vt:lpstr>
      <vt:lpstr>Proxy</vt:lpstr>
      <vt:lpstr>Диагностика проблем</vt:lpstr>
      <vt:lpstr>My Service</vt:lpstr>
      <vt:lpstr>Влияние на бизнес</vt:lpstr>
      <vt:lpstr>Хорошие SLA</vt:lpstr>
      <vt:lpstr>Ценность SLA VS Деньги</vt:lpstr>
      <vt:lpstr>Метрики производительности</vt:lpstr>
      <vt:lpstr>Метрики производительности</vt:lpstr>
      <vt:lpstr>Метрики производительности</vt:lpstr>
      <vt:lpstr>Метрики производительности</vt:lpstr>
      <vt:lpstr>Метрики производительности</vt:lpstr>
      <vt:lpstr>Все вместе</vt:lpstr>
      <vt:lpstr>Представим ситуацию…</vt:lpstr>
      <vt:lpstr>Представим ситуацию…</vt:lpstr>
      <vt:lpstr>Представим ситуацию…</vt:lpstr>
      <vt:lpstr>SLA к системе (не с нуля)</vt:lpstr>
      <vt:lpstr>SLA к системе (не с нуля)</vt:lpstr>
      <vt:lpstr>SLA с нуля</vt:lpstr>
      <vt:lpstr>Презентация PowerPoint</vt:lpstr>
      <vt:lpstr>Презентация PowerPoint</vt:lpstr>
      <vt:lpstr>Презентация PowerPoint</vt:lpstr>
      <vt:lpstr>Презентация PowerPoint</vt:lpstr>
      <vt:lpstr>SLA с нуля</vt:lpstr>
      <vt:lpstr>SLA с нуля. RPS</vt:lpstr>
      <vt:lpstr>SLA с нуля. RPS</vt:lpstr>
      <vt:lpstr>SLA с нуля. Сравнение</vt:lpstr>
      <vt:lpstr>SLA с нуля. Сравнение</vt:lpstr>
      <vt:lpstr>Оцениваем RPS. Method 1</vt:lpstr>
      <vt:lpstr>Оцениваем RPS. Method 1</vt:lpstr>
      <vt:lpstr>Оцениваем RPS. Method 1</vt:lpstr>
      <vt:lpstr>Оцениваем RPS. Method 1</vt:lpstr>
      <vt:lpstr>Оцениваем RPS. Method 2</vt:lpstr>
      <vt:lpstr>Оцениваем RPS. Method 2</vt:lpstr>
      <vt:lpstr>Оцениваем RPS. Method 2</vt:lpstr>
      <vt:lpstr>Оцениваем RPS. Method 2</vt:lpstr>
      <vt:lpstr>Оцениваем RPS. Method 2</vt:lpstr>
      <vt:lpstr>Оцениваем RPS. Method 2</vt:lpstr>
      <vt:lpstr>SLA с нуля. Response Time</vt:lpstr>
      <vt:lpstr>Ну и где там математика?</vt:lpstr>
      <vt:lpstr>Описательная статистика</vt:lpstr>
      <vt:lpstr>Описательные статистики</vt:lpstr>
      <vt:lpstr>Медиана</vt:lpstr>
      <vt:lpstr>[ 1 , 5 , 3 , 7 ,  7 , 10 , 8 , 5 , 2 , 7 ]</vt:lpstr>
      <vt:lpstr>[ 1 , 5 , 3 , 7 ,  7 , 10 , 8 , 5 , 2 , 7 ]  [ 1 , 2 , 3 , 5 , 5, 7 , 7 , 7 , 8 , 10 ]</vt:lpstr>
      <vt:lpstr>[ 1 , 5 , 3 , 7 ,  7 , 10 , 8 , 5 , 2 , 7 ]  [ 1 , 2 , 3 , 5 , 5, 7 , 7 , 7 , 8 , 10 ]</vt:lpstr>
      <vt:lpstr>Среднее VS Медиана</vt:lpstr>
      <vt:lpstr>Выбираем метрики для бобров</vt:lpstr>
      <vt:lpstr>Выбираем метрики для бобров</vt:lpstr>
      <vt:lpstr>Знакомьтесь это Норберт </vt:lpstr>
      <vt:lpstr>Построим гистограмму</vt:lpstr>
      <vt:lpstr>Это Даггет </vt:lpstr>
      <vt:lpstr>Давайте соединим Норберта и Даггета</vt:lpstr>
      <vt:lpstr>Гистограмма</vt:lpstr>
      <vt:lpstr>Добавим супербобра</vt:lpstr>
      <vt:lpstr>Гистограмма</vt:lpstr>
      <vt:lpstr>Гистограмма</vt:lpstr>
      <vt:lpstr>Сравниваем</vt:lpstr>
      <vt:lpstr>Экспресс-сравнение</vt:lpstr>
      <vt:lpstr>Делаем выводы. Медиана</vt:lpstr>
      <vt:lpstr>И что тогда делать?</vt:lpstr>
      <vt:lpstr>[ 1 , 5 , 3 , 7 ,  7 , 10 , 8 , 5 , 2 , 7 ]</vt:lpstr>
      <vt:lpstr>[ 1 , 5 , 3 , 7 ,  7 , 10 , 8 , 5 , 2 , 7 ]  [ 1 , 2 , 3 , 5 , 5 , 7 , 7 , 7 , 8 , 10 ]</vt:lpstr>
      <vt:lpstr>[ 1 , 5 , 3 , 7 ,  7 , 10 , 8 , 5 , 2 , 7 ]  [ 1 , 2 , 3 , 5 , 5 , 7 , 7 , 7 , 8 , 10 ]</vt:lpstr>
      <vt:lpstr>Графики</vt:lpstr>
      <vt:lpstr>Анализ графиков</vt:lpstr>
      <vt:lpstr>Анализ графиков</vt:lpstr>
      <vt:lpstr>Анализ графиков</vt:lpstr>
      <vt:lpstr>Как все это использовать в SLA?</vt:lpstr>
      <vt:lpstr>Пределы SLA</vt:lpstr>
      <vt:lpstr>Верхние перцентили SLA</vt:lpstr>
      <vt:lpstr>Группы задержек</vt:lpstr>
      <vt:lpstr>Осторожно с перцентилями</vt:lpstr>
      <vt:lpstr>Где можно почитать подробнее?</vt:lpstr>
      <vt:lpstr>Советы</vt:lpstr>
      <vt:lpstr>Мыслите распределениями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в SLA для самых маленьких</dc:title>
  <dc:creator>Sergey</dc:creator>
  <cp:lastModifiedBy>Sergey Ukhanov</cp:lastModifiedBy>
  <cp:revision>353</cp:revision>
  <dcterms:created xsi:type="dcterms:W3CDTF">2021-02-06T15:22:51Z</dcterms:created>
  <dcterms:modified xsi:type="dcterms:W3CDTF">2021-05-22T11:10:05Z</dcterms:modified>
</cp:coreProperties>
</file>