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sldIdLst>
    <p:sldId id="256" r:id="rId2"/>
    <p:sldId id="310" r:id="rId3"/>
    <p:sldId id="312" r:id="rId4"/>
    <p:sldId id="314" r:id="rId5"/>
    <p:sldId id="309" r:id="rId6"/>
    <p:sldId id="315" r:id="rId7"/>
    <p:sldId id="317" r:id="rId8"/>
    <p:sldId id="316" r:id="rId9"/>
    <p:sldId id="318" r:id="rId10"/>
    <p:sldId id="311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A7E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0" autoAdjust="0"/>
    <p:restoredTop sz="87743" autoAdjust="0"/>
  </p:normalViewPr>
  <p:slideViewPr>
    <p:cSldViewPr>
      <p:cViewPr>
        <p:scale>
          <a:sx n="83" d="100"/>
          <a:sy n="83" d="100"/>
        </p:scale>
        <p:origin x="734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0" d="100"/>
          <a:sy n="80" d="100"/>
        </p:scale>
        <p:origin x="-1974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274F7E-2A86-46E1-81F3-1D7CB250E9E6}" type="datetimeFigureOut">
              <a:rPr lang="ru-RU" smtClean="0"/>
              <a:pPr/>
              <a:t>01.01.2017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ECBB6D-3102-4938-A0BE-C73099B6994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33197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9652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75467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6510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1994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37792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30957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r>
              <a:rPr lang="ru-RU"/>
              <a:t>Андрей Майоров (</a:t>
            </a:r>
            <a:r>
              <a:rPr lang="en-US"/>
              <a:t>xor@byte-force.com, twitter.com/xorets)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r>
              <a:rPr lang="ru-RU"/>
              <a:t>Андрей Майоров (</a:t>
            </a:r>
            <a:r>
              <a:rPr lang="en-US"/>
              <a:t>xor@byte-force.com, twitter.com/xorets)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Tx/>
              <a:buNone/>
              <a:defRPr/>
            </a:lvl1pPr>
            <a:lvl2pPr>
              <a:buFont typeface="Arial" pitchFamily="34" charset="0"/>
              <a:buChar char="•"/>
              <a:defRPr/>
            </a:lvl2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r>
              <a:rPr lang="ru-RU"/>
              <a:t>Андрей Майоров (</a:t>
            </a:r>
            <a:r>
              <a:rPr lang="en-US"/>
              <a:t>xor@byte-force.com, twitter.com/xorets)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r>
              <a:rPr lang="ru-RU"/>
              <a:t>Андрей Майоров (</a:t>
            </a:r>
            <a:r>
              <a:rPr lang="en-US"/>
              <a:t>xor@byte-force.com, twitter.com/xorets)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r>
              <a:rPr lang="ru-RU"/>
              <a:t>Андрей Майоров (</a:t>
            </a:r>
            <a:r>
              <a:rPr lang="en-US"/>
              <a:t>xor@byte-force.com, twitter.com/xorets)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r>
              <a:rPr lang="ru-RU"/>
              <a:t>Андрей Майоров (</a:t>
            </a:r>
            <a:r>
              <a:rPr lang="en-US"/>
              <a:t>xor@byte-force.com, twitter.com/xorets)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r>
              <a:rPr lang="ru-RU"/>
              <a:t>Андрей Майоров (</a:t>
            </a:r>
            <a:r>
              <a:rPr lang="en-US"/>
              <a:t>xor@byte-force.com, twitter.com/xorets)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r>
              <a:rPr lang="ru-RU"/>
              <a:t>Андрей Майоров (</a:t>
            </a:r>
            <a:r>
              <a:rPr lang="en-US"/>
              <a:t>xor@byte-force.com, twitter.com/xorets)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pic>
        <p:nvPicPr>
          <p:cNvPr id="7" name="Рисунок 6" descr="add-logo-big.png"/>
          <p:cNvPicPr>
            <a:picLocks noChangeAspect="1"/>
          </p:cNvPicPr>
          <p:nvPr/>
        </p:nvPicPr>
        <p:blipFill>
          <a:blip r:embed="rId13" cstate="print"/>
          <a:srcRect r="70596"/>
          <a:stretch>
            <a:fillRect/>
          </a:stretch>
        </p:blipFill>
        <p:spPr>
          <a:xfrm>
            <a:off x="8776172" y="61216"/>
            <a:ext cx="332332" cy="30242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607047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/>
              <a:t>BI</a:t>
            </a:r>
            <a:r>
              <a:rPr lang="ru-RU" dirty="0"/>
              <a:t> </a:t>
            </a:r>
            <a:br>
              <a:rPr lang="ru-RU" dirty="0"/>
            </a:br>
            <a:r>
              <a:rPr lang="ru-RU" dirty="0"/>
              <a:t>быстро, качественно, недорого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747592"/>
            <a:ext cx="6400800" cy="1201688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Алина Шашок</a:t>
            </a:r>
          </a:p>
          <a:p>
            <a:r>
              <a:rPr lang="en-US" dirty="0" err="1"/>
              <a:t>Paralect</a:t>
            </a:r>
            <a:endParaRPr lang="en-US" dirty="0"/>
          </a:p>
          <a:p>
            <a:r>
              <a:rPr lang="en-US" dirty="0"/>
              <a:t>malin4ik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7274" y="457107"/>
            <a:ext cx="4449453" cy="181468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/>
              <a:t>Спасибо за внимание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/>
              <a:t>A</a:t>
            </a:r>
            <a:r>
              <a:rPr lang="ru-RU" sz="3600" dirty="0"/>
              <a:t>лина Шашок</a:t>
            </a:r>
          </a:p>
          <a:p>
            <a:r>
              <a:rPr lang="en-US" sz="3600" dirty="0" err="1"/>
              <a:t>Paralect</a:t>
            </a:r>
            <a:endParaRPr lang="en-US" sz="3600" dirty="0"/>
          </a:p>
          <a:p>
            <a:r>
              <a:rPr lang="en-US" sz="3600" dirty="0"/>
              <a:t>alina.shashok@gmail.com</a:t>
            </a:r>
          </a:p>
          <a:p>
            <a:r>
              <a:rPr lang="en-US" sz="3600" dirty="0"/>
              <a:t>Skype: </a:t>
            </a:r>
            <a:r>
              <a:rPr lang="en-US" sz="3600" dirty="0" err="1"/>
              <a:t>alina.sevriuk</a:t>
            </a:r>
            <a:endParaRPr lang="ru-RU" sz="3600" dirty="0"/>
          </a:p>
          <a:p>
            <a:endParaRPr lang="en-US" sz="3600" dirty="0"/>
          </a:p>
          <a:p>
            <a:endParaRPr lang="en-US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9316" y="26109"/>
            <a:ext cx="1457860" cy="594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39068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/>
              <a:t>Что вы узнаете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600200"/>
            <a:ext cx="8686800" cy="4525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endParaRPr lang="ru-RU" dirty="0"/>
          </a:p>
          <a:p>
            <a:pPr marL="914400" lvl="1" indent="-457200" algn="l" fontAlgn="base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</a:rPr>
              <a:t>Что такое Exploratory Analysis u Ad </a:t>
            </a:r>
            <a:r>
              <a:rPr lang="en-US" dirty="0">
                <a:solidFill>
                  <a:schemeClr val="tx1"/>
                </a:solidFill>
              </a:rPr>
              <a:t>H</a:t>
            </a:r>
            <a:r>
              <a:rPr lang="ru-RU" dirty="0">
                <a:solidFill>
                  <a:schemeClr val="tx1"/>
                </a:solidFill>
              </a:rPr>
              <a:t>oc</a:t>
            </a:r>
          </a:p>
          <a:p>
            <a:pPr marL="914400" lvl="1" indent="-457200" algn="l" fontAlgn="base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</a:rPr>
              <a:t>Как настроить среду для работы с данными </a:t>
            </a:r>
          </a:p>
          <a:p>
            <a:pPr marL="914400" lvl="1" indent="-457200" algn="l" fontAlgn="base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</a:rPr>
              <a:t>Роль аналитика в BizDev</a:t>
            </a:r>
          </a:p>
          <a:p>
            <a:pPr marL="914400" lvl="1" indent="-457200" algn="l" fontAlgn="base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</a:rPr>
              <a:t>Как интерпретировать стат. данные 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9316" y="26109"/>
            <a:ext cx="1457860" cy="594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4932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/>
              <a:t>Мы решали эти Проблемы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600200"/>
            <a:ext cx="8686800" cy="4525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0" lvl="1" indent="-457200" algn="l" fontAlgn="base">
              <a:buFont typeface="Arial" panose="020B0604020202020204" pitchFamily="34" charset="0"/>
              <a:buChar char="•"/>
            </a:pP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914400" lvl="1" indent="-457200" algn="l" fontAlgn="base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У заказчика мало данных для принятия решений</a:t>
            </a:r>
          </a:p>
          <a:p>
            <a:pPr marL="914400" lvl="1" indent="-457200" algn="l" fontAlgn="base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Потеря ресурсов и настроения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Разработчик неделю пилит «одноразовый» отчет. </a:t>
            </a:r>
          </a:p>
          <a:p>
            <a:pPr marL="914400" lvl="1" indent="-457200" algn="l" fontAlgn="base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Отчеты должны быть доступны пользователям сайта (но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realtime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 не нужен)</a:t>
            </a:r>
          </a:p>
          <a:p>
            <a:pPr lvl="1" algn="l" fontAlgn="base"/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lvl="1" algn="l" fontAlgn="base"/>
            <a:r>
              <a:rPr lang="ru-RU" sz="2400" dirty="0">
                <a:solidFill>
                  <a:schemeClr val="bg1">
                    <a:lumMod val="50000"/>
                  </a:schemeClr>
                </a:solidFill>
              </a:rPr>
              <a:t>Стек: noSQL [mongoDB] + event sourcing. </a:t>
            </a:r>
            <a:br>
              <a:rPr lang="ru-RU" sz="2400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ru-RU" sz="2400" dirty="0">
                <a:solidFill>
                  <a:schemeClr val="bg1">
                    <a:lumMod val="50000"/>
                  </a:schemeClr>
                </a:solidFill>
              </a:rPr>
              <a:t>Данные есть, но они в ивентах скрыты. 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9316" y="26109"/>
            <a:ext cx="1457860" cy="594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45099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Exploratory Analysis</a:t>
            </a:r>
            <a:endParaRPr lang="ru-RU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600200"/>
            <a:ext cx="8686800" cy="4525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l" fontAlgn="base"/>
            <a:r>
              <a:rPr lang="ru-RU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914400" lvl="1" indent="-457200" algn="l" fontAlgn="base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Collect Raw Data </a:t>
            </a:r>
          </a:p>
          <a:p>
            <a:pPr marL="914400" lvl="1" indent="-457200" algn="l" fontAlgn="base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tx1">
                    <a:lumMod val="85000"/>
                    <a:lumOff val="15000"/>
                  </a:schemeClr>
                </a:solidFill>
              </a:rPr>
              <a:t>С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lean Dataset</a:t>
            </a:r>
          </a:p>
          <a:p>
            <a:pPr marL="914400" lvl="1" indent="-457200" algn="l" fontAlgn="base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Models&amp;Algorithm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914400" lvl="1" indent="-457200" algn="l" fontAlgn="base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Visualization </a:t>
            </a:r>
          </a:p>
          <a:p>
            <a:pPr marL="914400" lvl="1" indent="-457200" algn="l" fontAlgn="base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Make decision</a:t>
            </a:r>
          </a:p>
          <a:p>
            <a:pPr lvl="1" algn="l" fontAlgn="base"/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9316" y="26109"/>
            <a:ext cx="1457860" cy="594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61791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/>
              <a:t>Выбираем инструмент</a:t>
            </a:r>
          </a:p>
        </p:txBody>
      </p:sp>
      <p:sp>
        <p:nvSpPr>
          <p:cNvPr id="5" name="Content Placeholder 7"/>
          <p:cNvSpPr txBox="1">
            <a:spLocks/>
          </p:cNvSpPr>
          <p:nvPr/>
        </p:nvSpPr>
        <p:spPr>
          <a:xfrm>
            <a:off x="1350807" y="1993224"/>
            <a:ext cx="2794783" cy="25087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3000" b="1" dirty="0">
                <a:solidFill>
                  <a:schemeClr val="accent5">
                    <a:lumMod val="50000"/>
                  </a:schemeClr>
                </a:solidFill>
              </a:rPr>
              <a:t>1.</a:t>
            </a:r>
            <a:r>
              <a:rPr lang="en-US" sz="3000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sz="3000" b="1" dirty="0">
                <a:solidFill>
                  <a:schemeClr val="accent5">
                    <a:lumMod val="50000"/>
                  </a:schemeClr>
                </a:solidFill>
              </a:rPr>
              <a:t>Загружаем</a:t>
            </a:r>
          </a:p>
          <a:p>
            <a:pPr algn="l"/>
            <a:r>
              <a:rPr lang="ru-RU" sz="3000" b="1" dirty="0">
                <a:solidFill>
                  <a:schemeClr val="accent5">
                    <a:lumMod val="50000"/>
                  </a:schemeClr>
                </a:solidFill>
              </a:rPr>
              <a:t>2. Готовим</a:t>
            </a:r>
          </a:p>
        </p:txBody>
      </p:sp>
      <p:sp>
        <p:nvSpPr>
          <p:cNvPr id="6" name="Content Placeholder 8"/>
          <p:cNvSpPr txBox="1">
            <a:spLocks/>
          </p:cNvSpPr>
          <p:nvPr/>
        </p:nvSpPr>
        <p:spPr>
          <a:xfrm>
            <a:off x="5148064" y="1628801"/>
            <a:ext cx="3538736" cy="4248472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itchFamily="34" charset="0"/>
              <a:buNone/>
            </a:pPr>
            <a:endParaRPr lang="ru-RU" sz="40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cxnSp>
        <p:nvCxnSpPr>
          <p:cNvPr id="9" name="Straight Connector 10"/>
          <p:cNvCxnSpPr>
            <a:cxnSpLocks/>
          </p:cNvCxnSpPr>
          <p:nvPr/>
        </p:nvCxnSpPr>
        <p:spPr>
          <a:xfrm>
            <a:off x="4645454" y="1535305"/>
            <a:ext cx="2746" cy="257949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9316" y="26109"/>
            <a:ext cx="1457860" cy="594579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7072" y="1158744"/>
            <a:ext cx="1371600" cy="1371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0554" y="1097121"/>
            <a:ext cx="1739745" cy="1174328"/>
          </a:xfrm>
          <a:prstGeom prst="rect">
            <a:avLst/>
          </a:prstGeom>
        </p:spPr>
      </p:pic>
      <p:sp>
        <p:nvSpPr>
          <p:cNvPr id="12" name="Content Placeholder 7"/>
          <p:cNvSpPr txBox="1">
            <a:spLocks/>
          </p:cNvSpPr>
          <p:nvPr/>
        </p:nvSpPr>
        <p:spPr>
          <a:xfrm>
            <a:off x="5650674" y="1330710"/>
            <a:ext cx="3073071" cy="8842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4000" b="1" dirty="0">
                <a:solidFill>
                  <a:srgbClr val="FFC000"/>
                </a:solidFill>
              </a:rPr>
              <a:t>AWS Quick Sight</a:t>
            </a:r>
            <a:endParaRPr lang="ru-RU" sz="4000" b="1" dirty="0">
              <a:solidFill>
                <a:srgbClr val="FFC000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05954" y="4344698"/>
            <a:ext cx="5151374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endParaRPr lang="ru-RU" dirty="0"/>
          </a:p>
          <a:p>
            <a:pPr marL="742950" lvl="1" indent="-285750" fontAlgn="base">
              <a:buFont typeface="Wingdings" panose="05000000000000000000" pitchFamily="2" charset="2"/>
              <a:buChar char="ü"/>
            </a:pPr>
            <a:r>
              <a:rPr lang="ru-RU" dirty="0">
                <a:solidFill>
                  <a:srgbClr val="010101"/>
                </a:solidFill>
                <a:latin typeface="Arial" panose="020B0604020202020204" pitchFamily="34" charset="0"/>
              </a:rPr>
              <a:t>Функции статического анализ</a:t>
            </a:r>
          </a:p>
          <a:p>
            <a:pPr marL="742950" lvl="1" indent="-285750" fontAlgn="base">
              <a:buFont typeface="Wingdings" panose="05000000000000000000" pitchFamily="2" charset="2"/>
              <a:buChar char="ü"/>
            </a:pPr>
            <a:r>
              <a:rPr lang="ru-RU" dirty="0">
                <a:solidFill>
                  <a:srgbClr val="010101"/>
                </a:solidFill>
                <a:latin typeface="Arial" panose="020B0604020202020204" pitchFamily="34" charset="0"/>
              </a:rPr>
              <a:t>Доступность данных (</a:t>
            </a:r>
            <a:r>
              <a:rPr lang="en-US" dirty="0">
                <a:solidFill>
                  <a:srgbClr val="010101"/>
                </a:solidFill>
                <a:latin typeface="Arial" panose="020B0604020202020204" pitchFamily="34" charset="0"/>
              </a:rPr>
              <a:t>public link, </a:t>
            </a:r>
            <a:r>
              <a:rPr lang="en-US" dirty="0" err="1">
                <a:solidFill>
                  <a:srgbClr val="010101"/>
                </a:solidFill>
                <a:latin typeface="Arial" panose="020B0604020202020204" pitchFamily="34" charset="0"/>
              </a:rPr>
              <a:t>iframe</a:t>
            </a:r>
            <a:r>
              <a:rPr lang="ru-RU" dirty="0">
                <a:solidFill>
                  <a:srgbClr val="010101"/>
                </a:solidFill>
                <a:latin typeface="Arial" panose="020B0604020202020204" pitchFamily="34" charset="0"/>
              </a:rPr>
              <a:t>)</a:t>
            </a:r>
          </a:p>
          <a:p>
            <a:pPr marL="742950" lvl="1" indent="-285750" fontAlgn="base">
              <a:buFont typeface="Wingdings" panose="05000000000000000000" pitchFamily="2" charset="2"/>
              <a:buChar char="ü"/>
            </a:pPr>
            <a:r>
              <a:rPr lang="ru-RU" dirty="0">
                <a:solidFill>
                  <a:srgbClr val="010101"/>
                </a:solidFill>
                <a:latin typeface="Arial" panose="020B0604020202020204" pitchFamily="34" charset="0"/>
              </a:rPr>
              <a:t>Стоимость (</a:t>
            </a:r>
            <a:r>
              <a:rPr lang="ru-RU" sz="2000" dirty="0">
                <a:solidFill>
                  <a:srgbClr val="010101"/>
                </a:solidFill>
                <a:latin typeface="Arial" panose="020B0604020202020204" pitchFamily="34" charset="0"/>
              </a:rPr>
              <a:t>бесплатно</a:t>
            </a:r>
            <a:r>
              <a:rPr lang="ru-RU" dirty="0">
                <a:solidFill>
                  <a:srgbClr val="010101"/>
                </a:solidFill>
                <a:latin typeface="Arial" panose="020B0604020202020204" pitchFamily="34" charset="0"/>
              </a:rPr>
              <a:t> 100</a:t>
            </a:r>
            <a:r>
              <a:rPr lang="en-US" dirty="0">
                <a:solidFill>
                  <a:srgbClr val="010101"/>
                </a:solidFill>
                <a:latin typeface="Arial" panose="020B0604020202020204" pitchFamily="34" charset="0"/>
              </a:rPr>
              <a:t>K </a:t>
            </a:r>
            <a:r>
              <a:rPr lang="ru-RU" dirty="0">
                <a:solidFill>
                  <a:srgbClr val="010101"/>
                </a:solidFill>
                <a:latin typeface="Arial" panose="020B0604020202020204" pitchFamily="34" charset="0"/>
              </a:rPr>
              <a:t>записей, </a:t>
            </a:r>
            <a:r>
              <a:rPr lang="en-US" dirty="0">
                <a:solidFill>
                  <a:srgbClr val="010101"/>
                </a:solidFill>
                <a:latin typeface="Arial" panose="020B0604020202020204" pitchFamily="34" charset="0"/>
              </a:rPr>
              <a:t>$</a:t>
            </a:r>
            <a:r>
              <a:rPr lang="ru-RU" dirty="0">
                <a:solidFill>
                  <a:srgbClr val="010101"/>
                </a:solidFill>
                <a:latin typeface="Arial" panose="020B0604020202020204" pitchFamily="34" charset="0"/>
              </a:rPr>
              <a:t>140</a:t>
            </a:r>
            <a:r>
              <a:rPr lang="en-US" dirty="0">
                <a:solidFill>
                  <a:srgbClr val="010101"/>
                </a:solidFill>
                <a:latin typeface="Arial" panose="020B0604020202020204" pitchFamily="34" charset="0"/>
              </a:rPr>
              <a:t>/</a:t>
            </a:r>
            <a:r>
              <a:rPr lang="ru-RU" dirty="0">
                <a:solidFill>
                  <a:srgbClr val="010101"/>
                </a:solidFill>
                <a:latin typeface="Arial" panose="020B0604020202020204" pitchFamily="34" charset="0"/>
              </a:rPr>
              <a:t>месяц за 2</a:t>
            </a:r>
            <a:r>
              <a:rPr lang="en-US" dirty="0">
                <a:solidFill>
                  <a:srgbClr val="010101"/>
                </a:solidFill>
                <a:latin typeface="Arial" panose="020B0604020202020204" pitchFamily="34" charset="0"/>
              </a:rPr>
              <a:t>M</a:t>
            </a:r>
            <a:r>
              <a:rPr lang="ru-RU" dirty="0">
                <a:solidFill>
                  <a:srgbClr val="010101"/>
                </a:solidFill>
                <a:latin typeface="Arial" panose="020B0604020202020204" pitchFamily="34" charset="0"/>
              </a:rPr>
              <a:t> )</a:t>
            </a:r>
            <a:endParaRPr lang="ru-RU" b="0" i="0" u="none" strike="noStrike" dirty="0">
              <a:solidFill>
                <a:srgbClr val="01010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Content Placeholder 7"/>
          <p:cNvSpPr txBox="1">
            <a:spLocks/>
          </p:cNvSpPr>
          <p:nvPr/>
        </p:nvSpPr>
        <p:spPr>
          <a:xfrm>
            <a:off x="5169123" y="1097121"/>
            <a:ext cx="4724400" cy="42484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AutoNum type="arabicPeriod"/>
            </a:pPr>
            <a:r>
              <a:rPr lang="ru-RU" sz="3000" b="1" dirty="0">
                <a:solidFill>
                  <a:schemeClr val="accent5">
                    <a:lumMod val="50000"/>
                  </a:schemeClr>
                </a:solidFill>
              </a:rPr>
              <a:t>Готовим</a:t>
            </a:r>
          </a:p>
          <a:p>
            <a:pPr marL="514350" indent="-514350" algn="l">
              <a:buAutoNum type="arabicPeriod"/>
            </a:pPr>
            <a:r>
              <a:rPr lang="ru-RU" sz="3000" b="1" dirty="0">
                <a:solidFill>
                  <a:schemeClr val="accent5">
                    <a:lumMod val="50000"/>
                  </a:schemeClr>
                </a:solidFill>
              </a:rPr>
              <a:t>Загружаем</a:t>
            </a:r>
          </a:p>
        </p:txBody>
      </p:sp>
    </p:spTree>
    <p:extLst>
      <p:ext uri="{BB962C8B-B14F-4D97-AF65-F5344CB8AC3E}">
        <p14:creationId xmlns:p14="http://schemas.microsoft.com/office/powerpoint/2010/main" val="37211698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ZOHO: </a:t>
            </a:r>
            <a:r>
              <a:rPr lang="ru-RU" dirty="0"/>
              <a:t>настраиваем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600200"/>
            <a:ext cx="8686800" cy="4525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971550" lvl="1" indent="-514350" algn="l" fontAlgn="base">
              <a:buFont typeface="+mj-lt"/>
              <a:buAutoNum type="arabicPeriod"/>
            </a:pPr>
            <a:r>
              <a:rPr lang="ru-RU" dirty="0">
                <a:solidFill>
                  <a:schemeClr val="tx1"/>
                </a:solidFill>
              </a:rPr>
              <a:t>Создать таблицу, вытянув все данные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и БД [значение с моментом</a:t>
            </a:r>
            <a:r>
              <a:rPr lang="ru-RU" dirty="0">
                <a:solidFill>
                  <a:schemeClr val="tx1"/>
                </a:solidFill>
              </a:rPr>
              <a:t> времени]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Много разных интеграций </a:t>
            </a:r>
            <a:r>
              <a:rPr lang="en-US" dirty="0">
                <a:solidFill>
                  <a:schemeClr val="tx1"/>
                </a:solidFill>
              </a:rPr>
              <a:t>http://i.imgur.com/wDw2r0W.png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ru-RU" dirty="0">
              <a:solidFill>
                <a:schemeClr val="tx1"/>
              </a:solidFill>
            </a:endParaRPr>
          </a:p>
          <a:p>
            <a:pPr marL="971550" lvl="1" indent="-514350" algn="l" fontAlgn="base">
              <a:buFont typeface="+mj-lt"/>
              <a:buAutoNum type="arabicPeriod"/>
            </a:pPr>
            <a:r>
              <a:rPr lang="ru-RU" dirty="0">
                <a:solidFill>
                  <a:schemeClr val="tx1"/>
                </a:solidFill>
              </a:rPr>
              <a:t>Связать таблицы в Zoho</a:t>
            </a:r>
            <a:r>
              <a:rPr lang="en-US" dirty="0">
                <a:solidFill>
                  <a:schemeClr val="tx1"/>
                </a:solidFill>
              </a:rPr>
              <a:t> http://i.imgur.com/gylNoij.png</a:t>
            </a:r>
            <a:endParaRPr lang="ru-RU" dirty="0">
              <a:solidFill>
                <a:schemeClr val="tx1"/>
              </a:solidFill>
            </a:endParaRPr>
          </a:p>
          <a:p>
            <a:pPr marL="971550" lvl="1" indent="-514350" algn="l" fontAlgn="base">
              <a:buFont typeface="+mj-lt"/>
              <a:buAutoNum type="arabicPeriod"/>
            </a:pPr>
            <a:r>
              <a:rPr lang="ru-RU" dirty="0">
                <a:solidFill>
                  <a:schemeClr val="tx1"/>
                </a:solidFill>
              </a:rPr>
              <a:t>Рассчитать недостающие значения из существующих (numeric, logical if, etc) </a:t>
            </a:r>
            <a:r>
              <a:rPr lang="en-US" dirty="0">
                <a:solidFill>
                  <a:schemeClr val="tx1"/>
                </a:solidFill>
              </a:rPr>
              <a:t>http://i.imgur.com/W8FvAVQ.png</a:t>
            </a:r>
            <a:endParaRPr lang="ru-RU" dirty="0">
              <a:solidFill>
                <a:schemeClr val="tx1"/>
              </a:solidFill>
            </a:endParaRPr>
          </a:p>
          <a:p>
            <a:pPr marL="971550" lvl="1" indent="-514350" algn="l" fontAlgn="base">
              <a:buFont typeface="+mj-lt"/>
              <a:buAutoNum type="arabicPeriod"/>
            </a:pPr>
            <a:r>
              <a:rPr lang="ru-RU" dirty="0">
                <a:solidFill>
                  <a:schemeClr val="tx1"/>
                </a:solidFill>
              </a:rPr>
              <a:t>Aggregate Function - мощнейшее средство  объединения для срезов</a:t>
            </a:r>
          </a:p>
          <a:p>
            <a:pPr lvl="1" algn="l" fontAlgn="base"/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9316" y="26109"/>
            <a:ext cx="1457860" cy="594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36568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Ad Hoc: </a:t>
            </a:r>
            <a:r>
              <a:rPr lang="ru-RU" dirty="0"/>
              <a:t>любой отчет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600200"/>
            <a:ext cx="8686800" cy="4525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0" lvl="1" indent="-457200" algn="l" fontAlgn="base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</a:rPr>
              <a:t>OlAP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кубы по наитию - просто </a:t>
            </a:r>
            <a:r>
              <a:rPr lang="en-US" dirty="0" err="1">
                <a:solidFill>
                  <a:schemeClr val="tx1"/>
                </a:solidFill>
              </a:rPr>
              <a:t>drag&amp;drop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факторы</a:t>
            </a:r>
            <a:endParaRPr lang="en-US" dirty="0">
              <a:solidFill>
                <a:schemeClr val="tx1"/>
              </a:solidFill>
            </a:endParaRPr>
          </a:p>
          <a:p>
            <a:pPr marL="914400" lvl="1" indent="-457200" algn="l" fontAlgn="base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Axis by type (Year&gt;Month&gt;Day (abs/seasonal)).</a:t>
            </a:r>
          </a:p>
          <a:p>
            <a:pPr marL="914400" lvl="1" indent="-457200" algn="l" fontAlgn="base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Drill Down  - </a:t>
            </a:r>
            <a:r>
              <a:rPr lang="ru-RU" dirty="0">
                <a:solidFill>
                  <a:schemeClr val="tx1"/>
                </a:solidFill>
              </a:rPr>
              <a:t>цепочки новых срезов «вглубь»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любой группы данных </a:t>
            </a:r>
            <a:r>
              <a:rPr lang="en-US" dirty="0">
                <a:solidFill>
                  <a:schemeClr val="tx1"/>
                </a:solidFill>
              </a:rPr>
              <a:t>http://i.imgur.com/2kJwqYk.png</a:t>
            </a:r>
            <a:endParaRPr lang="ru-RU" dirty="0">
              <a:solidFill>
                <a:schemeClr val="tx1"/>
              </a:solidFill>
            </a:endParaRPr>
          </a:p>
          <a:p>
            <a:pPr marL="914400" lvl="1" indent="-457200" algn="l" fontAlgn="base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Underlying – </a:t>
            </a:r>
            <a:r>
              <a:rPr lang="ru-RU" dirty="0">
                <a:solidFill>
                  <a:schemeClr val="tx1"/>
                </a:solidFill>
              </a:rPr>
              <a:t>посмотреть исходные данных, легко экспортируется в </a:t>
            </a:r>
            <a:r>
              <a:rPr lang="en-US" dirty="0" err="1">
                <a:solidFill>
                  <a:schemeClr val="tx1"/>
                </a:solidFill>
              </a:rPr>
              <a:t>pfd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xls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914400" lvl="1" indent="-457200" algn="l" fontAlgn="base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Dashboard - </a:t>
            </a:r>
            <a:r>
              <a:rPr lang="ru-RU" dirty="0">
                <a:solidFill>
                  <a:schemeClr val="tx1"/>
                </a:solidFill>
              </a:rPr>
              <a:t>набор таблиц, графиков, добавляем </a:t>
            </a:r>
            <a:r>
              <a:rPr lang="en-US" dirty="0">
                <a:solidFill>
                  <a:schemeClr val="tx1"/>
                </a:solidFill>
              </a:rPr>
              <a:t>KPI</a:t>
            </a:r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en-US" dirty="0">
                <a:solidFill>
                  <a:schemeClr val="tx1"/>
                </a:solidFill>
              </a:rPr>
              <a:t>http://i.imgur.com/2yV81a7.png</a:t>
            </a:r>
          </a:p>
          <a:p>
            <a:pPr lvl="1" algn="l" fontAlgn="base"/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9316" y="26109"/>
            <a:ext cx="1457860" cy="594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72820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/>
              <a:t>Резулатат видят все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600200"/>
            <a:ext cx="8686800" cy="4525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0" lvl="1" indent="-457200" algn="l" fontAlgn="base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</a:rPr>
              <a:t>BI on the go: Shareble link - доступ можно ограничивать (возможноти скачивать raw data, менять вид графика)</a:t>
            </a:r>
          </a:p>
          <a:p>
            <a:pPr marL="914400" lvl="1" indent="-457200" algn="l" fontAlgn="base">
              <a:buFont typeface="Arial" panose="020B0604020202020204" pitchFamily="34" charset="0"/>
              <a:buChar char="•"/>
            </a:pPr>
            <a:endParaRPr lang="ru-RU" dirty="0">
              <a:solidFill>
                <a:schemeClr val="tx1"/>
              </a:solidFill>
            </a:endParaRPr>
          </a:p>
          <a:p>
            <a:pPr marL="914400" lvl="1" indent="-457200" algn="l" fontAlgn="base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</a:rPr>
              <a:t>Публикуем где угодно - вставляем IFrame на сайт (киллер-фича (!))</a:t>
            </a:r>
          </a:p>
          <a:p>
            <a:pPr lvl="1" algn="l" fontAlgn="base"/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9316" y="26109"/>
            <a:ext cx="1457860" cy="594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70096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/>
              <a:t>Чего достигли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600200"/>
            <a:ext cx="8686800" cy="4525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/>
            <a:endParaRPr lang="ru-RU" dirty="0"/>
          </a:p>
          <a:p>
            <a:pPr marL="914400" lvl="1" indent="-457200" algn="l" fontAlgn="base">
              <a:buFont typeface="Arial" panose="020B0604020202020204" pitchFamily="34" charset="0"/>
              <a:buChar char="•"/>
            </a:pPr>
            <a:r>
              <a:rPr lang="ru-RU" sz="1800" b="1" dirty="0">
                <a:solidFill>
                  <a:schemeClr val="tx1"/>
                </a:solidFill>
              </a:rPr>
              <a:t>Cчастливый Заказчик </a:t>
            </a:r>
            <a:r>
              <a:rPr lang="ru-RU" sz="1800" dirty="0">
                <a:solidFill>
                  <a:schemeClr val="tx1"/>
                </a:solidFill>
              </a:rPr>
              <a:t>- Репорты </a:t>
            </a:r>
            <a:r>
              <a:rPr lang="ru-RU" sz="1800" dirty="0">
                <a:solidFill>
                  <a:schemeClr val="accent2">
                    <a:lumMod val="75000"/>
                  </a:schemeClr>
                </a:solidFill>
              </a:rPr>
              <a:t>за час [вместо недели</a:t>
            </a:r>
            <a:r>
              <a:rPr lang="ru-RU" sz="1800" dirty="0">
                <a:solidFill>
                  <a:schemeClr val="tx1"/>
                </a:solidFill>
              </a:rPr>
              <a:t>] и почти бесплатно </a:t>
            </a:r>
          </a:p>
          <a:p>
            <a:pPr marL="914400" lvl="1" indent="-457200" algn="l" fontAlgn="base">
              <a:buFont typeface="Arial" panose="020B0604020202020204" pitchFamily="34" charset="0"/>
              <a:buChar char="•"/>
            </a:pPr>
            <a:r>
              <a:rPr lang="ru-RU" sz="1800" b="1" dirty="0">
                <a:solidFill>
                  <a:schemeClr val="tx1"/>
                </a:solidFill>
              </a:rPr>
              <a:t>Освобожденные девы </a:t>
            </a:r>
            <a:r>
              <a:rPr lang="ru-RU" sz="1800" dirty="0">
                <a:solidFill>
                  <a:schemeClr val="tx1"/>
                </a:solidFill>
              </a:rPr>
              <a:t>- просто встраиваем дашборды в iframe (настроениеUP  +50 manhours /monthly </a:t>
            </a:r>
            <a:r>
              <a:rPr lang="en-US" sz="1800" dirty="0">
                <a:solidFill>
                  <a:schemeClr val="tx1"/>
                </a:solidFill>
              </a:rPr>
              <a:t>saved</a:t>
            </a:r>
            <a:r>
              <a:rPr lang="ru-RU" sz="1800" dirty="0">
                <a:solidFill>
                  <a:schemeClr val="tx1"/>
                </a:solidFill>
              </a:rPr>
              <a:t>)</a:t>
            </a:r>
          </a:p>
          <a:p>
            <a:pPr marL="914400" lvl="1" indent="-457200" algn="l" fontAlgn="base">
              <a:buFont typeface="Arial" panose="020B0604020202020204" pitchFamily="34" charset="0"/>
              <a:buChar char="•"/>
            </a:pPr>
            <a:r>
              <a:rPr lang="ru-RU" sz="1800" b="1" dirty="0">
                <a:solidFill>
                  <a:schemeClr val="tx1"/>
                </a:solidFill>
              </a:rPr>
              <a:t>Независимый аналитик </a:t>
            </a:r>
            <a:r>
              <a:rPr lang="en-US" sz="1800" dirty="0">
                <a:solidFill>
                  <a:schemeClr val="tx1"/>
                </a:solidFill>
              </a:rPr>
              <a:t>[</a:t>
            </a:r>
            <a:r>
              <a:rPr lang="ru-RU" sz="1800" dirty="0">
                <a:solidFill>
                  <a:schemeClr val="tx1"/>
                </a:solidFill>
              </a:rPr>
              <a:t>от разразботи</a:t>
            </a:r>
            <a:r>
              <a:rPr lang="en-US" sz="1800" dirty="0">
                <a:solidFill>
                  <a:schemeClr val="tx1"/>
                </a:solidFill>
              </a:rPr>
              <a:t>]</a:t>
            </a:r>
            <a:r>
              <a:rPr lang="ru-RU" sz="1800" dirty="0">
                <a:solidFill>
                  <a:schemeClr val="tx1"/>
                </a:solidFill>
              </a:rPr>
              <a:t>-</a:t>
            </a:r>
            <a:r>
              <a:rPr lang="en-US" sz="1800" dirty="0">
                <a:solidFill>
                  <a:schemeClr val="tx1"/>
                </a:solidFill>
              </a:rPr>
              <a:t> C</a:t>
            </a:r>
            <a:r>
              <a:rPr lang="ru-RU" sz="1800" dirty="0">
                <a:solidFill>
                  <a:schemeClr val="tx1"/>
                </a:solidFill>
              </a:rPr>
              <a:t> новым инструмент в руках дает советы в BizDev </a:t>
            </a:r>
          </a:p>
          <a:p>
            <a:pPr marL="914400" lvl="1" indent="-457200" algn="l" fontAlgn="base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</a:rPr>
              <a:t>Дополнительный плюс – </a:t>
            </a:r>
            <a:r>
              <a:rPr lang="ru-RU" sz="1800" i="1" dirty="0">
                <a:solidFill>
                  <a:schemeClr val="tx1"/>
                </a:solidFill>
              </a:rPr>
              <a:t>ориентир в приоритезация задач </a:t>
            </a:r>
            <a:r>
              <a:rPr lang="ru-RU" sz="1800" dirty="0">
                <a:solidFill>
                  <a:schemeClr val="tx1"/>
                </a:solidFill>
              </a:rPr>
              <a:t>на разработку</a:t>
            </a:r>
          </a:p>
          <a:p>
            <a:pPr marL="914400" lvl="1" indent="-457200" algn="l" fontAlgn="base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</a:rPr>
              <a:t>Неожиданный плюс – фидбек для тестирования, по выбросам или аномальному виду данных - обнаружили функциональные баги в системе</a:t>
            </a:r>
          </a:p>
          <a:p>
            <a:pPr lvl="1" algn="l" fontAlgn="base"/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9316" y="26109"/>
            <a:ext cx="1457860" cy="594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5874781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on-template_eng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Презентация4" id="{AAF7A019-AD04-48D9-8EB5-576EAA67769E}" vid="{181E01C0-B15B-4731-B3E7-ADF528D841E8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oizjktmd28013</Template>
  <TotalTime>168</TotalTime>
  <Words>379</Words>
  <Application>Microsoft Office PowerPoint</Application>
  <PresentationFormat>On-screen Show (4:3)</PresentationFormat>
  <Paragraphs>71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Wingdings</vt:lpstr>
      <vt:lpstr>presentation-template_eng</vt:lpstr>
      <vt:lpstr>BI  быстро, качественно, недорого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  быстро, качественно, недорого</dc:title>
  <dc:creator>Alina.shashok</dc:creator>
  <cp:lastModifiedBy>Alina.shashok</cp:lastModifiedBy>
  <cp:revision>10</cp:revision>
  <dcterms:created xsi:type="dcterms:W3CDTF">2017-01-01T11:35:49Z</dcterms:created>
  <dcterms:modified xsi:type="dcterms:W3CDTF">2017-01-01T14:24:03Z</dcterms:modified>
</cp:coreProperties>
</file>