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312" r:id="rId3"/>
    <p:sldId id="354" r:id="rId4"/>
    <p:sldId id="331" r:id="rId5"/>
    <p:sldId id="308" r:id="rId6"/>
    <p:sldId id="322" r:id="rId7"/>
    <p:sldId id="380" r:id="rId8"/>
    <p:sldId id="382" r:id="rId9"/>
    <p:sldId id="315" r:id="rId10"/>
    <p:sldId id="314" r:id="rId11"/>
    <p:sldId id="383" r:id="rId12"/>
    <p:sldId id="387" r:id="rId13"/>
    <p:sldId id="388" r:id="rId14"/>
    <p:sldId id="352" r:id="rId15"/>
    <p:sldId id="316" r:id="rId16"/>
    <p:sldId id="353" r:id="rId17"/>
    <p:sldId id="390" r:id="rId18"/>
    <p:sldId id="329" r:id="rId19"/>
    <p:sldId id="437" r:id="rId20"/>
    <p:sldId id="317" r:id="rId21"/>
    <p:sldId id="473" r:id="rId22"/>
    <p:sldId id="475" r:id="rId23"/>
    <p:sldId id="476" r:id="rId24"/>
    <p:sldId id="478" r:id="rId25"/>
    <p:sldId id="477" r:id="rId26"/>
    <p:sldId id="451" r:id="rId27"/>
    <p:sldId id="425" r:id="rId28"/>
    <p:sldId id="479" r:id="rId29"/>
    <p:sldId id="454" r:id="rId30"/>
    <p:sldId id="464" r:id="rId31"/>
    <p:sldId id="465" r:id="rId32"/>
    <p:sldId id="466" r:id="rId33"/>
    <p:sldId id="467" r:id="rId34"/>
    <p:sldId id="480" r:id="rId35"/>
    <p:sldId id="482" r:id="rId36"/>
    <p:sldId id="469" r:id="rId37"/>
    <p:sldId id="470" r:id="rId38"/>
    <p:sldId id="471" r:id="rId39"/>
    <p:sldId id="394" r:id="rId40"/>
    <p:sldId id="398" r:id="rId41"/>
    <p:sldId id="333" r:id="rId42"/>
    <p:sldId id="483" r:id="rId43"/>
    <p:sldId id="441" r:id="rId44"/>
    <p:sldId id="416" r:id="rId45"/>
    <p:sldId id="372" r:id="rId46"/>
    <p:sldId id="373" r:id="rId47"/>
    <p:sldId id="348" r:id="rId48"/>
    <p:sldId id="375" r:id="rId49"/>
    <p:sldId id="347" r:id="rId50"/>
    <p:sldId id="319" r:id="rId51"/>
    <p:sldId id="440" r:id="rId52"/>
    <p:sldId id="337" r:id="rId53"/>
    <p:sldId id="406" r:id="rId54"/>
    <p:sldId id="443" r:id="rId55"/>
    <p:sldId id="442" r:id="rId56"/>
    <p:sldId id="342" r:id="rId57"/>
    <p:sldId id="447" r:id="rId58"/>
    <p:sldId id="336" r:id="rId59"/>
    <p:sldId id="448" r:id="rId60"/>
    <p:sldId id="344" r:id="rId61"/>
    <p:sldId id="377" r:id="rId62"/>
    <p:sldId id="400" r:id="rId63"/>
    <p:sldId id="410" r:id="rId64"/>
    <p:sldId id="486" r:id="rId65"/>
    <p:sldId id="404" r:id="rId66"/>
    <p:sldId id="472" r:id="rId67"/>
    <p:sldId id="392" r:id="rId68"/>
    <p:sldId id="411" r:id="rId69"/>
    <p:sldId id="415" r:id="rId70"/>
    <p:sldId id="345" r:id="rId71"/>
    <p:sldId id="487" r:id="rId72"/>
    <p:sldId id="455" r:id="rId73"/>
    <p:sldId id="456" r:id="rId74"/>
    <p:sldId id="484" r:id="rId75"/>
    <p:sldId id="457" r:id="rId76"/>
    <p:sldId id="458" r:id="rId77"/>
    <p:sldId id="459" r:id="rId78"/>
    <p:sldId id="460" r:id="rId79"/>
    <p:sldId id="461" r:id="rId80"/>
    <p:sldId id="462" r:id="rId81"/>
    <p:sldId id="463" r:id="rId82"/>
    <p:sldId id="435" r:id="rId83"/>
    <p:sldId id="427" r:id="rId84"/>
    <p:sldId id="436" r:id="rId85"/>
    <p:sldId id="481" r:id="rId86"/>
    <p:sldId id="310" r:id="rId87"/>
    <p:sldId id="309" r:id="rId88"/>
    <p:sldId id="488" r:id="rId89"/>
    <p:sldId id="311" r:id="rId90"/>
    <p:sldId id="485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CC66FF"/>
    <a:srgbClr val="817096"/>
    <a:srgbClr val="004C22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3" autoAdjust="0"/>
    <p:restoredTop sz="79517" autoAdjust="0"/>
  </p:normalViewPr>
  <p:slideViewPr>
    <p:cSldViewPr>
      <p:cViewPr varScale="1">
        <p:scale>
          <a:sx n="42" d="100"/>
          <a:sy n="42" d="100"/>
        </p:scale>
        <p:origin x="123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00"/>
    </p:cViewPr>
  </p:sorterViewPr>
  <p:notesViewPr>
    <p:cSldViewPr>
      <p:cViewPr varScale="1">
        <p:scale>
          <a:sx n="86" d="100"/>
          <a:sy n="86" d="100"/>
        </p:scale>
        <p:origin x="292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42CBA-5C39-445A-A8B6-D25BDBF14B74}" type="datetimeFigureOut">
              <a:rPr lang="ru-RU" smtClean="0"/>
              <a:t>28.04.2018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E019F-4AB1-49F1-8AFB-9EE6D0110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65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74F7E-2A86-46E1-81F3-1D7CB250E9E6}" type="datetimeFigureOut">
              <a:rPr lang="ru-RU" smtClean="0"/>
              <a:pPr/>
              <a:t>28.04.2018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CBB6D-3102-4938-A0BE-C73099B699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3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805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Можно вручную его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 – копируя и давая разные названия файлам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Но тогда непонятно, у кого будет мастер-версия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Никто не в курсе, сколько уже копий и в каком они состоянии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9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Можно вручную его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 – копируя и давая разные названия файлам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Но тогда непонятно, у кого будет мастер-версия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Никто не в курсе, сколько уже копий и в каком они состоянии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28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Можно вручную его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 – копируя и давая разные названия файлам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Но тогда непонятно, у кого будет мастер-версия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Никто не в курсе, сколько уже копий и в каком они состоянии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18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И вот уже мы в преддверии </a:t>
            </a:r>
            <a:r>
              <a:rPr lang="ru-RU" dirty="0" err="1"/>
              <a:t>версионирования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15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Бывают ситуации,</a:t>
            </a:r>
            <a:r>
              <a:rPr lang="ru-RU" baseline="0" dirty="0"/>
              <a:t> когда ручной контроль версий неприемлем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1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2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>
                <a:latin typeface="Calibri"/>
              </a:rPr>
              <a:t>Сливать не нужно (хотя бы какое-то время), пользователям нужны разные версии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13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09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sz="2000" dirty="0" smtClean="0"/>
              <a:t>Это Юлиана,</a:t>
            </a:r>
            <a:r>
              <a:rPr lang="ru-RU" sz="2000" baseline="0" dirty="0" smtClean="0"/>
              <a:t> дальше Илья. Тут попросить не расходиться тех, кто с этим знаком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46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71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Жак-Луи </a:t>
            </a:r>
            <a:r>
              <a:rPr lang="ru-RU" dirty="0"/>
              <a:t>Давид «Клятва</a:t>
            </a:r>
            <a:r>
              <a:rPr lang="ru-RU" baseline="0" dirty="0"/>
              <a:t> Горациев» 1784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28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Что касается объединения, речь об объединении нескольких изменений в один итоговый файл, у разработчиков это называется слияние. Для того, чтобы обеспечить правильное слияние и успешно решить возникающие конфликты, в системах контроля версий имеется ещё одна важная операция – сравнение (</a:t>
            </a:r>
            <a:r>
              <a:rPr lang="en-US" baseline="0" dirty="0"/>
              <a:t>diff</a:t>
            </a:r>
            <a:r>
              <a:rPr lang="ru-RU" baseline="0" dirty="0"/>
              <a:t> или </a:t>
            </a:r>
            <a:r>
              <a:rPr lang="en-US" baseline="0" dirty="0"/>
              <a:t>compare</a:t>
            </a:r>
            <a:r>
              <a:rPr lang="ru-RU" baseline="0" dirty="0"/>
              <a:t>), которое показывает что собственно изменилось в разных копиях (ветвях).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2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Что касается объединения, речь об объединении нескольких изменений в один итоговый файл, у разработчиков это называется слияние. Для того, чтобы обеспечить правильное слияние и успешно решить возникающие конфликты, в системах контроля версий имеется ещё одна важная операция – сравнение (</a:t>
            </a:r>
            <a:r>
              <a:rPr lang="en-US" baseline="0" dirty="0"/>
              <a:t>diff</a:t>
            </a:r>
            <a:r>
              <a:rPr lang="ru-RU" baseline="0" dirty="0"/>
              <a:t> или </a:t>
            </a:r>
            <a:r>
              <a:rPr lang="en-US" baseline="0" dirty="0"/>
              <a:t>compare</a:t>
            </a:r>
            <a:r>
              <a:rPr lang="ru-RU" baseline="0" dirty="0"/>
              <a:t>), которое показывает что собственно изменилось в разных копиях (ветвях).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0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Что касается объединения, речь об объединении нескольких изменений в один итоговый файл, у разработчиков это называется слияние. Для того, чтобы обеспечить правильное слияние и успешно решить возникающие конфликты, в системах контроля версий имеется ещё одна важная операция – сравнение (</a:t>
            </a:r>
            <a:r>
              <a:rPr lang="en-US" baseline="0" dirty="0"/>
              <a:t>diff</a:t>
            </a:r>
            <a:r>
              <a:rPr lang="ru-RU" baseline="0" dirty="0"/>
              <a:t> или </a:t>
            </a:r>
            <a:r>
              <a:rPr lang="en-US" baseline="0" dirty="0"/>
              <a:t>compare</a:t>
            </a:r>
            <a:r>
              <a:rPr lang="ru-RU" baseline="0" dirty="0"/>
              <a:t>), которое показывает что собственно изменилось в разных копиях (ветвях).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388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aseline="0" dirty="0"/>
              <a:t>Branch</a:t>
            </a:r>
            <a:r>
              <a:rPr lang="ru-RU" baseline="0" dirty="0"/>
              <a:t> – все остальные потоки. В них происходит основная работа над изменениями объекта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8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aseline="0" dirty="0"/>
              <a:t>Branch</a:t>
            </a:r>
            <a:r>
              <a:rPr lang="ru-RU" baseline="0" dirty="0"/>
              <a:t> – все остальные потоки. В них происходит основная работа над изменениями объекта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440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baseline="0" dirty="0"/>
              <a:t>Branch</a:t>
            </a:r>
            <a:r>
              <a:rPr lang="ru-RU" baseline="0" dirty="0"/>
              <a:t> – все остальные потоки. В них происходит основная работа над изменениями объекта</a:t>
            </a:r>
            <a:endParaRPr lang="ru-RU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625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err="1"/>
              <a:t>Фича</a:t>
            </a:r>
            <a:r>
              <a:rPr lang="ru-RU" dirty="0"/>
              <a:t> – минимизируем конфликты + понимаем</a:t>
            </a:r>
            <a:r>
              <a:rPr lang="ru-RU" baseline="0" dirty="0"/>
              <a:t> что вообще происходит с проектом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При распространении изменений между </a:t>
            </a:r>
            <a:r>
              <a:rPr lang="en-US" baseline="0" dirty="0"/>
              <a:t>tag</a:t>
            </a:r>
            <a:r>
              <a:rPr lang="ru-RU" baseline="0" dirty="0"/>
              <a:t> и </a:t>
            </a:r>
            <a:r>
              <a:rPr lang="en-US" baseline="0" dirty="0"/>
              <a:t>trunk</a:t>
            </a:r>
            <a:r>
              <a:rPr lang="ru-RU" baseline="0" dirty="0"/>
              <a:t>, можно починить багу, которая до сих пор актуальна и в новых версиях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9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err="1"/>
              <a:t>Фича</a:t>
            </a:r>
            <a:r>
              <a:rPr lang="ru-RU" dirty="0"/>
              <a:t> – минимизируем конфликты + понимаем</a:t>
            </a:r>
            <a:r>
              <a:rPr lang="ru-RU" baseline="0" dirty="0"/>
              <a:t> что вообще происходит с проектом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При распространении изменений между </a:t>
            </a:r>
            <a:r>
              <a:rPr lang="en-US" baseline="0" dirty="0"/>
              <a:t>tag</a:t>
            </a:r>
            <a:r>
              <a:rPr lang="ru-RU" baseline="0" dirty="0"/>
              <a:t> и </a:t>
            </a:r>
            <a:r>
              <a:rPr lang="en-US" baseline="0" dirty="0"/>
              <a:t>trunk</a:t>
            </a:r>
            <a:r>
              <a:rPr lang="ru-RU" baseline="0" dirty="0"/>
              <a:t>, можно починить багу, которая до сих пор актуальна и в новых версиях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7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>
                <a:latin typeface="Calibri"/>
              </a:rPr>
              <a:t>Эдвард Мунк "Крик", 1893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9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053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Рамочку</a:t>
            </a:r>
            <a:r>
              <a:rPr lang="ru-RU" baseline="0" dirty="0" smtClean="0"/>
              <a:t> для </a:t>
            </a:r>
            <a:r>
              <a:rPr lang="en-US" baseline="0" dirty="0" smtClean="0"/>
              <a:t>diff</a:t>
            </a:r>
            <a:r>
              <a:rPr lang="ru-RU" baseline="0" dirty="0" smtClean="0"/>
              <a:t>-а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4762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86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2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971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151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39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543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Symbol" panose="05050102010706020507" pitchFamily="18" charset="2"/>
              <a:buChar char="Þ"/>
            </a:pPr>
            <a:r>
              <a:rPr lang="ru-RU" dirty="0"/>
              <a:t>Базовое состояние</a:t>
            </a:r>
            <a:r>
              <a:rPr lang="ru-RU" baseline="0" dirty="0"/>
              <a:t> нужно для того, чтобы правильно выполнить слияние.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ru-RU" baseline="0" dirty="0"/>
              <a:t>Более того, благодаря его наличию, можно автоматически решать многие конфликты и проводить слияния без активного участия человека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31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Что используют разработчики? </a:t>
            </a:r>
            <a:r>
              <a:rPr lang="en-US" dirty="0"/>
              <a:t>GIT,</a:t>
            </a:r>
            <a:r>
              <a:rPr lang="en-US" baseline="0" dirty="0"/>
              <a:t> SVN, etc.</a:t>
            </a:r>
          </a:p>
          <a:p>
            <a:pPr>
              <a:buFont typeface="Arial" charset="0"/>
              <a:buNone/>
            </a:pPr>
            <a:r>
              <a:rPr lang="ru-RU" baseline="0" dirty="0"/>
              <a:t>Давайте не будем далеко ходить и сделаем так же</a:t>
            </a:r>
          </a:p>
          <a:p>
            <a:pPr>
              <a:buFont typeface="Arial" charset="0"/>
              <a:buNone/>
            </a:pPr>
            <a:r>
              <a:rPr lang="ru-RU" dirty="0"/>
              <a:t>Все уже придумано до нас – берем </a:t>
            </a:r>
            <a:r>
              <a:rPr lang="en-US" dirty="0"/>
              <a:t>SRS </a:t>
            </a:r>
            <a:r>
              <a:rPr lang="ru-RU" dirty="0"/>
              <a:t>и складываем в систему контроля версий, используемую разработчиками компании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94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Что используют разработчики? </a:t>
            </a:r>
            <a:r>
              <a:rPr lang="en-US" dirty="0"/>
              <a:t>GIT,</a:t>
            </a:r>
            <a:r>
              <a:rPr lang="en-US" baseline="0" dirty="0"/>
              <a:t> SVN, etc.</a:t>
            </a:r>
          </a:p>
          <a:p>
            <a:pPr>
              <a:buFont typeface="Arial" charset="0"/>
              <a:buNone/>
            </a:pPr>
            <a:r>
              <a:rPr lang="ru-RU" baseline="0" dirty="0"/>
              <a:t>Давайте не будем далеко ходить и сделаем так же</a:t>
            </a:r>
          </a:p>
          <a:p>
            <a:pPr>
              <a:buFont typeface="Arial" charset="0"/>
              <a:buNone/>
            </a:pPr>
            <a:r>
              <a:rPr lang="ru-RU" dirty="0"/>
              <a:t>Все уже придумано до нас – берем </a:t>
            </a:r>
            <a:r>
              <a:rPr lang="en-US" dirty="0"/>
              <a:t>SRS </a:t>
            </a:r>
            <a:r>
              <a:rPr lang="ru-RU" dirty="0"/>
              <a:t>и складываем в систему контроля версий, используемую разработчиками компании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9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92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90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Пишем и храним требования «рядом» с кодом, тоже под контролем </a:t>
            </a:r>
            <a:r>
              <a:rPr lang="en-US" dirty="0"/>
              <a:t>VCS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064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Пишем и храним требования «рядом» с кодом, тоже под контролем </a:t>
            </a:r>
            <a:r>
              <a:rPr lang="en-US" dirty="0"/>
              <a:t>VCS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561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Мало</a:t>
            </a:r>
            <a:r>
              <a:rPr lang="ru-RU" baseline="0" dirty="0" smtClean="0"/>
              <a:t> только сложить файлы в «гит», нужно привести требования к структуре кода= частично повторить методику ведения кода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5178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Чем меньше элемент, тем проще с ним работать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Определить принцип деления и типы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См. 5 уровне зрелости требований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644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dirty="0" err="1"/>
              <a:t>Babok</a:t>
            </a:r>
            <a:r>
              <a:rPr lang="en-US" baseline="0" dirty="0"/>
              <a:t> 3.0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739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Аналог </a:t>
            </a:r>
            <a:r>
              <a:rPr lang="en-US" baseline="0" dirty="0"/>
              <a:t>code conventions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533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Аналог </a:t>
            </a:r>
            <a:r>
              <a:rPr lang="en-US" baseline="0" dirty="0"/>
              <a:t>code convention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9580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/>
              <a:t>Определить мета-модель требований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35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2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«Запорожцы</a:t>
            </a:r>
            <a:r>
              <a:rPr lang="ru-RU" baseline="0" dirty="0"/>
              <a:t> пишут письмо турецкому султану»</a:t>
            </a:r>
          </a:p>
          <a:p>
            <a:pPr>
              <a:buFont typeface="Arial" charset="0"/>
              <a:buNone/>
            </a:pPr>
            <a:r>
              <a:rPr lang="ru-RU" baseline="0" dirty="0"/>
              <a:t>Илья Репин, 1891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433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Определить место хранения (</a:t>
            </a:r>
            <a:r>
              <a:rPr lang="ru-RU" dirty="0" err="1"/>
              <a:t>репозитарий</a:t>
            </a:r>
            <a:r>
              <a:rPr lang="ru-RU" dirty="0"/>
              <a:t>)</a:t>
            </a:r>
          </a:p>
          <a:p>
            <a:r>
              <a:rPr lang="ru-RU" dirty="0"/>
              <a:t>Централизованная или распределенная система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/>
              <a:t>Формат хранения и инструменты редактирования второстепенны</a:t>
            </a:r>
            <a:r>
              <a:rPr lang="en-US" dirty="0"/>
              <a:t> – </a:t>
            </a:r>
            <a:r>
              <a:rPr lang="ru-RU" dirty="0"/>
              <a:t>как удобно команде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0438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baseline="0" dirty="0"/>
              <a:t>5 уровней зрелости требований</a:t>
            </a:r>
            <a:endParaRPr lang="en-US" baseline="0" dirty="0"/>
          </a:p>
          <a:p>
            <a:pPr>
              <a:buFont typeface="Arial" charset="0"/>
              <a:buNone/>
            </a:pPr>
            <a:r>
              <a:rPr lang="ru-RU" baseline="0" dirty="0"/>
              <a:t>Чтобы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, нужно дойти хотя бы до 3-го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2926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>
                <a:cs typeface="Arial"/>
              </a:rPr>
              <a:t>Как правильно применить методологии разработчиков</a:t>
            </a:r>
            <a:r>
              <a:rPr lang="ru-RU" baseline="0" dirty="0" smtClean="0">
                <a:cs typeface="Arial"/>
              </a:rPr>
              <a:t> к требованиям</a:t>
            </a:r>
            <a:endParaRPr lang="ru-RU" dirty="0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081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>
                <a:cs typeface="Arial"/>
              </a:rPr>
              <a:t>Утвержденные требования неприкосновенны – это </a:t>
            </a:r>
            <a:r>
              <a:rPr lang="en-US" dirty="0" smtClean="0">
                <a:cs typeface="Arial"/>
              </a:rPr>
              <a:t>master-</a:t>
            </a:r>
            <a:r>
              <a:rPr lang="ru-RU" dirty="0" smtClean="0">
                <a:cs typeface="Arial"/>
              </a:rPr>
              <a:t>ветка</a:t>
            </a:r>
            <a:r>
              <a:rPr lang="en-US" dirty="0" smtClean="0">
                <a:cs typeface="Arial"/>
              </a:rPr>
              <a:t>​</a:t>
            </a:r>
            <a:endParaRPr lang="ru-RU" dirty="0" smtClean="0"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dirty="0" smtClean="0">
                <a:cs typeface="Arial"/>
              </a:rPr>
              <a:t>Для </a:t>
            </a:r>
            <a:r>
              <a:rPr lang="ru-RU" dirty="0">
                <a:cs typeface="Arial"/>
              </a:rPr>
              <a:t>редактирования требований нужно создать ветку = скопировать структуру полностью или частично и работать в ней</a:t>
            </a:r>
            <a:r>
              <a:rPr lang="en-US" dirty="0" smtClean="0">
                <a:cs typeface="Arial"/>
              </a:rPr>
              <a:t>​</a:t>
            </a:r>
            <a:endParaRPr lang="ru-RU" dirty="0" smtClean="0"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>
                <a:cs typeface="Arial"/>
              </a:rPr>
              <a:t>Каждый измененный объект имеет связь наследования с «родителем» из </a:t>
            </a:r>
            <a:r>
              <a:rPr lang="en-US" dirty="0" smtClean="0">
                <a:cs typeface="Arial"/>
              </a:rPr>
              <a:t>master-</a:t>
            </a:r>
            <a:r>
              <a:rPr lang="ru-RU" dirty="0" smtClean="0">
                <a:cs typeface="Arial"/>
              </a:rPr>
              <a:t>ветки</a:t>
            </a:r>
            <a:r>
              <a:rPr lang="en-US" dirty="0" smtClean="0">
                <a:cs typeface="Arial"/>
              </a:rPr>
              <a:t>​</a:t>
            </a:r>
            <a:endParaRPr lang="ru-RU" dirty="0" smtClean="0"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>
                <a:cs typeface="Arial"/>
              </a:rPr>
              <a:t>Новый объект добавляется только в  дочернюю ветку</a:t>
            </a:r>
            <a:endParaRPr lang="ru-RU" dirty="0" smtClean="0">
              <a:latin typeface="+mn-lt"/>
              <a:cs typeface="Arial"/>
            </a:endParaRPr>
          </a:p>
          <a:p>
            <a:pPr marL="228600" indent="-228600">
              <a:buFont typeface="+mj-lt"/>
              <a:buAutoNum type="arabicPeriod"/>
            </a:pPr>
            <a:endParaRPr lang="ru-RU" dirty="0"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108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Сальвадор Дали «Дезинтеграция (распад)</a:t>
            </a:r>
            <a:r>
              <a:rPr lang="ru-RU" baseline="0" dirty="0"/>
              <a:t> постоянства памяти» 1954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782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Контекст</a:t>
            </a:r>
            <a:r>
              <a:rPr lang="ru-RU" baseline="0" dirty="0" smtClean="0"/>
              <a:t> </a:t>
            </a:r>
            <a:r>
              <a:rPr lang="ru-RU" baseline="0" dirty="0"/>
              <a:t>проекта Юлианы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88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Релизы каждые 1,5-2 месяца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Аналитик прорабатывает и согласовывает на +1 релиз вперед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Scope </a:t>
            </a:r>
            <a:r>
              <a:rPr lang="ru-RU" sz="1200" dirty="0"/>
              <a:t>релиза часто </a:t>
            </a:r>
            <a:r>
              <a:rPr lang="ru-RU" sz="1200" dirty="0" smtClean="0"/>
              <a:t>меняется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b="1" dirty="0" smtClean="0"/>
              <a:t>Minimum viable product </a:t>
            </a:r>
            <a:r>
              <a:rPr lang="en-US" sz="1200" dirty="0" smtClean="0"/>
              <a:t>(</a:t>
            </a:r>
            <a:r>
              <a:rPr lang="en-US" sz="1200" b="1" dirty="0" smtClean="0"/>
              <a:t>MVP</a:t>
            </a:r>
            <a:r>
              <a:rPr lang="en-US" sz="1200" dirty="0" smtClean="0"/>
              <a:t>)</a:t>
            </a:r>
            <a:r>
              <a:rPr lang="ru-RU" sz="1200" dirty="0" smtClean="0"/>
              <a:t>для  нового облачного сервиса по предварительным оценкам </a:t>
            </a:r>
            <a:r>
              <a:rPr lang="en-US" sz="1200" b="1" dirty="0" smtClean="0"/>
              <a:t>&gt; </a:t>
            </a:r>
            <a:r>
              <a:rPr lang="ru-RU" sz="1200" b="1" dirty="0" smtClean="0"/>
              <a:t>6 месяцев</a:t>
            </a:r>
            <a:endParaRPr lang="en-US" sz="12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 smtClean="0"/>
              <a:t>Параллельная</a:t>
            </a:r>
            <a:r>
              <a:rPr lang="ru-RU" baseline="0" dirty="0" smtClean="0"/>
              <a:t> работа в </a:t>
            </a:r>
            <a:r>
              <a:rPr lang="ru-RU" baseline="0" dirty="0" err="1" smtClean="0"/>
              <a:t>транке</a:t>
            </a:r>
            <a:r>
              <a:rPr lang="ru-RU" baseline="0" dirty="0" smtClean="0"/>
              <a:t> и в </a:t>
            </a:r>
            <a:r>
              <a:rPr lang="ru-RU" baseline="0" dirty="0" err="1" smtClean="0"/>
              <a:t>бранче</a:t>
            </a:r>
            <a:r>
              <a:rPr lang="ru-RU" baseline="0" dirty="0" smtClean="0"/>
              <a:t>, слияние перед релизом. Так, как учат нас разработчики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8664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Требования редактируются и хранятся в </a:t>
            </a:r>
            <a:r>
              <a:rPr lang="en-US" dirty="0"/>
              <a:t>Enterprise Architect </a:t>
            </a:r>
            <a:r>
              <a:rPr lang="ru-RU" dirty="0"/>
              <a:t> (централизованный </a:t>
            </a:r>
            <a:r>
              <a:rPr lang="ru-RU" dirty="0" err="1"/>
              <a:t>репозитарий</a:t>
            </a:r>
            <a:r>
              <a:rPr lang="ru-RU" dirty="0"/>
              <a:t>),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импортируются</a:t>
            </a:r>
            <a:r>
              <a:rPr lang="ru-RU" baseline="0" dirty="0"/>
              <a:t> в </a:t>
            </a:r>
            <a:r>
              <a:rPr lang="en-US" baseline="0" dirty="0"/>
              <a:t>TFS </a:t>
            </a:r>
            <a:r>
              <a:rPr lang="ru-RU" baseline="0" dirty="0"/>
              <a:t>для команды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7398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Есть «усредненная» модель и рекомендации по ведению </a:t>
            </a:r>
            <a:r>
              <a:rPr lang="ru-RU" dirty="0" smtClean="0"/>
              <a:t>требований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Команда работает с атомарными требованиями, импортированными в </a:t>
            </a:r>
            <a:r>
              <a:rPr lang="en-US" dirty="0" smtClean="0"/>
              <a:t>TFS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baseline="0" dirty="0" smtClean="0"/>
              <a:t>Для бизнеса формируется </a:t>
            </a:r>
            <a:r>
              <a:rPr lang="en-US" baseline="0" dirty="0" smtClean="0"/>
              <a:t>doc-</a:t>
            </a:r>
            <a:r>
              <a:rPr lang="ru-RU" baseline="0" dirty="0" smtClean="0"/>
              <a:t>спецификация</a:t>
            </a:r>
            <a:endParaRPr lang="en-US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1461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Когда</a:t>
            </a:r>
            <a:r>
              <a:rPr lang="ru-RU" baseline="0" dirty="0"/>
              <a:t> нам нужна ветка, мы делаем ее автоматически при помощи плагина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baseline="0" dirty="0"/>
              <a:t>Для изменения существующих порождаем копии требований и изменяем их</a:t>
            </a:r>
            <a:endParaRPr lang="en-US" dirty="0"/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74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547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1393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Трассировки на </a:t>
            </a:r>
            <a:r>
              <a:rPr lang="en-US" dirty="0"/>
              <a:t>BRQ,</a:t>
            </a:r>
            <a:r>
              <a:rPr lang="en-US" baseline="0" dirty="0"/>
              <a:t> </a:t>
            </a:r>
            <a:r>
              <a:rPr lang="ru-RU" baseline="0" dirty="0"/>
              <a:t>зависимости, на задачи </a:t>
            </a:r>
            <a:r>
              <a:rPr lang="ru-RU" baseline="0" dirty="0" smtClean="0"/>
              <a:t>исполнителей</a:t>
            </a:r>
          </a:p>
          <a:p>
            <a:r>
              <a:rPr lang="ru-RU" sz="1200" dirty="0" smtClean="0"/>
              <a:t>Кто потребитель истории изменений?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DEV</a:t>
            </a:r>
            <a:r>
              <a:rPr lang="ru-RU" sz="1200" dirty="0" smtClean="0"/>
              <a:t> (задачи на доработки)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TEST (</a:t>
            </a:r>
            <a:r>
              <a:rPr lang="ru-RU" sz="1200" dirty="0" smtClean="0"/>
              <a:t>задачи на разработку </a:t>
            </a:r>
            <a:r>
              <a:rPr lang="en-US" sz="1200" dirty="0" err="1" smtClean="0"/>
              <a:t>TestCase</a:t>
            </a:r>
            <a:r>
              <a:rPr lang="ru-RU" sz="1200" dirty="0" smtClean="0"/>
              <a:t>-</a:t>
            </a:r>
            <a:r>
              <a:rPr lang="ru-RU" sz="1200" dirty="0" err="1" smtClean="0"/>
              <a:t>ов</a:t>
            </a:r>
            <a:r>
              <a:rPr lang="ru-RU" sz="1200" dirty="0" smtClean="0"/>
              <a:t> и тестирование)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DOC &amp; LOC (</a:t>
            </a:r>
            <a:r>
              <a:rPr lang="ru-RU" sz="1200" dirty="0" smtClean="0"/>
              <a:t>задачи на документирование и локализацию)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462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dirty="0"/>
              <a:t>Требования из </a:t>
            </a:r>
            <a:r>
              <a:rPr lang="en-US" dirty="0"/>
              <a:t>EA </a:t>
            </a:r>
            <a:r>
              <a:rPr lang="ru-RU" dirty="0"/>
              <a:t>выгружаются в </a:t>
            </a:r>
            <a:r>
              <a:rPr lang="en-US" dirty="0" err="1"/>
              <a:t>workitem</a:t>
            </a:r>
            <a:r>
              <a:rPr lang="en-US" dirty="0"/>
              <a:t> TFS</a:t>
            </a:r>
            <a:r>
              <a:rPr lang="ru-RU" dirty="0"/>
              <a:t> с сохранением связей</a:t>
            </a:r>
          </a:p>
          <a:p>
            <a:pPr marL="228600" indent="-228600">
              <a:buFont typeface="Arial" charset="0"/>
              <a:buAutoNum type="arabicParenR"/>
            </a:pPr>
            <a:r>
              <a:rPr lang="ru-RU" dirty="0"/>
              <a:t>Как</a:t>
            </a:r>
            <a:r>
              <a:rPr lang="ru-RU" baseline="0" dirty="0"/>
              <a:t> выглядит </a:t>
            </a:r>
            <a:r>
              <a:rPr lang="en-US" baseline="0" dirty="0"/>
              <a:t>CR </a:t>
            </a:r>
            <a:r>
              <a:rPr lang="ru-RU" baseline="0" dirty="0"/>
              <a:t>сразу после согласования и выгрузки (для аналитика)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arenR"/>
              <a:tabLst/>
              <a:defRPr/>
            </a:pPr>
            <a:r>
              <a:rPr lang="ru-RU" dirty="0"/>
              <a:t>Добавляются</a:t>
            </a:r>
            <a:r>
              <a:rPr lang="ru-RU" baseline="0" dirty="0"/>
              <a:t> задачи команды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arenR"/>
              <a:tabLst/>
              <a:defRPr/>
            </a:pPr>
            <a:r>
              <a:rPr lang="ru-RU" dirty="0"/>
              <a:t>Добавляются</a:t>
            </a:r>
            <a:r>
              <a:rPr lang="ru-RU" baseline="0" dirty="0"/>
              <a:t> тест-кейсы и связи при необходимости</a:t>
            </a:r>
          </a:p>
          <a:p>
            <a:pPr marL="228600" indent="-228600">
              <a:buFont typeface="Arial" charset="0"/>
              <a:buAutoNum type="arabicParenR"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386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Та же структура в </a:t>
            </a:r>
            <a:r>
              <a:rPr lang="en-US" dirty="0"/>
              <a:t>TFS</a:t>
            </a:r>
            <a:r>
              <a:rPr lang="ru-RU" dirty="0"/>
              <a:t> – два экрана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448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Та же структура в </a:t>
            </a:r>
            <a:r>
              <a:rPr lang="en-US" dirty="0"/>
              <a:t>TFS</a:t>
            </a:r>
            <a:r>
              <a:rPr lang="ru-RU" dirty="0"/>
              <a:t> – два экрана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8127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Каждая версия (набор требований)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EA</a:t>
            </a:r>
            <a:r>
              <a:rPr lang="ru-RU" dirty="0"/>
              <a:t> </a:t>
            </a:r>
            <a:r>
              <a:rPr lang="en-US" dirty="0"/>
              <a:t>=</a:t>
            </a:r>
            <a:r>
              <a:rPr lang="ru-RU" dirty="0"/>
              <a:t> отдельный набор </a:t>
            </a:r>
            <a:r>
              <a:rPr lang="en-US" dirty="0" err="1"/>
              <a:t>workitem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TFS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Calibri" charset="0"/>
              </a:rPr>
              <a:t>Версионирование</a:t>
            </a:r>
            <a:r>
              <a:rPr lang="ru-RU" dirty="0">
                <a:latin typeface="Calibri" charset="0"/>
              </a:rPr>
              <a:t> требований контролирует только аналитик (команда в идеале его не замечает)</a:t>
            </a:r>
            <a:r>
              <a:rPr lang="en-US" dirty="0">
                <a:latin typeface="Calibri" charset="0"/>
              </a:rPr>
              <a:t> </a:t>
            </a:r>
            <a:endParaRPr lang="ru-RU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charset="0"/>
              </a:rPr>
              <a:t>Требования привязаны к </a:t>
            </a:r>
            <a:r>
              <a:rPr lang="en-US" dirty="0">
                <a:latin typeface="Calibri" charset="0"/>
              </a:rPr>
              <a:t>CR</a:t>
            </a:r>
            <a:r>
              <a:rPr lang="ru-RU" dirty="0">
                <a:latin typeface="Calibri" charset="0"/>
              </a:rPr>
              <a:t>, команда работает с ними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2504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Каждая версия (набор требований)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EA</a:t>
            </a:r>
            <a:r>
              <a:rPr lang="ru-RU" dirty="0"/>
              <a:t> </a:t>
            </a:r>
            <a:r>
              <a:rPr lang="en-US" dirty="0"/>
              <a:t>=</a:t>
            </a:r>
            <a:r>
              <a:rPr lang="ru-RU" dirty="0"/>
              <a:t> отдельный набор </a:t>
            </a:r>
            <a:r>
              <a:rPr lang="en-US" dirty="0" err="1"/>
              <a:t>workitem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en-US" dirty="0"/>
              <a:t>TFS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Calibri" charset="0"/>
              </a:rPr>
              <a:t>Версионирование</a:t>
            </a:r>
            <a:r>
              <a:rPr lang="ru-RU" dirty="0">
                <a:latin typeface="Calibri" charset="0"/>
              </a:rPr>
              <a:t> требований контролирует только аналитик (команда в идеале его не замечает)</a:t>
            </a:r>
            <a:r>
              <a:rPr lang="en-US" dirty="0">
                <a:latin typeface="Calibri" charset="0"/>
              </a:rPr>
              <a:t> </a:t>
            </a:r>
            <a:endParaRPr lang="ru-RU" dirty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charset="0"/>
              </a:rPr>
              <a:t>Требования привязаны к </a:t>
            </a:r>
            <a:r>
              <a:rPr lang="en-US" dirty="0">
                <a:latin typeface="Calibri" charset="0"/>
              </a:rPr>
              <a:t>CR</a:t>
            </a:r>
            <a:r>
              <a:rPr lang="ru-RU" dirty="0">
                <a:latin typeface="Calibri" charset="0"/>
              </a:rPr>
              <a:t>, команда работает с ними</a:t>
            </a:r>
          </a:p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1183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135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</a:t>
            </a:r>
            <a:r>
              <a:rPr lang="ru-RU" baseline="0" dirty="0"/>
              <a:t> входе более одного набора требований.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9647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en-US" dirty="0"/>
              <a:t>EA: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Слить требования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Новые перенести в </a:t>
            </a:r>
            <a:r>
              <a:rPr lang="en-US" dirty="0"/>
              <a:t>master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Проверить </a:t>
            </a:r>
            <a:r>
              <a:rPr lang="ru-RU" dirty="0" err="1"/>
              <a:t>трейсы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Решить, что делать с элементами в </a:t>
            </a:r>
            <a:r>
              <a:rPr lang="en-US" dirty="0"/>
              <a:t>branch-</a:t>
            </a:r>
            <a:r>
              <a:rPr lang="ru-RU" dirty="0" err="1"/>
              <a:t>итераии</a:t>
            </a:r>
            <a:endParaRPr lang="ru-RU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4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Физически объект всегда один и тот</a:t>
            </a:r>
            <a:r>
              <a:rPr lang="ru-RU" baseline="0" dirty="0"/>
              <a:t> же</a:t>
            </a:r>
          </a:p>
          <a:p>
            <a:pPr>
              <a:buFont typeface="Arial" charset="0"/>
              <a:buNone/>
            </a:pPr>
            <a:r>
              <a:rPr lang="ru-RU" baseline="0" dirty="0"/>
              <a:t>Можно вручную его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 – копируя и давая разные названия файлам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Но тогда непонятно, у кого будет мастер-версия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Никто не в курсе, сколько уже копий и в каком они состоянии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61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ru-RU" dirty="0"/>
              <a:t>В </a:t>
            </a:r>
            <a:r>
              <a:rPr lang="en-US" dirty="0"/>
              <a:t>TFS: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Скопировать связи с тест-кейсами на результирующий элемент (требование)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Новым сменить итерацию на </a:t>
            </a:r>
            <a:r>
              <a:rPr lang="en-US" dirty="0"/>
              <a:t>master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513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ru-RU" dirty="0"/>
              <a:t>В </a:t>
            </a:r>
            <a:r>
              <a:rPr lang="en-US" dirty="0"/>
              <a:t>TFS: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Скопировать связи с тест-кейсами на результирующий элемент (требование)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Новым сменить итерацию на </a:t>
            </a:r>
            <a:r>
              <a:rPr lang="en-US" dirty="0"/>
              <a:t>master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593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ru-RU" dirty="0" smtClean="0"/>
              <a:t>По-прежнему</a:t>
            </a:r>
            <a:r>
              <a:rPr lang="ru-RU" baseline="0" dirty="0" smtClean="0"/>
              <a:t> не решена проблема изменения согласованных требований, находящихся в имплементации. Плюс нет гибкого управления </a:t>
            </a:r>
            <a:r>
              <a:rPr lang="ru-RU" baseline="0" dirty="0" err="1" smtClean="0"/>
              <a:t>скоупом</a:t>
            </a:r>
            <a:r>
              <a:rPr lang="ru-RU" baseline="0" dirty="0" smtClean="0"/>
              <a:t> релиза.</a:t>
            </a:r>
          </a:p>
          <a:p>
            <a:r>
              <a:rPr lang="ru-RU" baseline="0" dirty="0" smtClean="0"/>
              <a:t>Попробуем поделить версии дальше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530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Пабло</a:t>
            </a:r>
            <a:r>
              <a:rPr lang="ru-RU" baseline="0" dirty="0" smtClean="0"/>
              <a:t> Пикассо «</a:t>
            </a:r>
            <a:r>
              <a:rPr lang="ru-RU" dirty="0" smtClean="0"/>
              <a:t>Сидящая</a:t>
            </a:r>
            <a:r>
              <a:rPr lang="ru-RU" baseline="0" dirty="0" smtClean="0"/>
              <a:t> женщина (Мария-Тереза Вальтер)» </a:t>
            </a:r>
            <a:r>
              <a:rPr lang="en-US" dirty="0" smtClean="0"/>
              <a:t>– 1937</a:t>
            </a:r>
          </a:p>
          <a:p>
            <a:endParaRPr lang="ru-RU" dirty="0" smtClean="0"/>
          </a:p>
          <a:p>
            <a:r>
              <a:rPr lang="ru-RU" dirty="0" smtClean="0"/>
              <a:t>По-прежнему</a:t>
            </a:r>
            <a:r>
              <a:rPr lang="ru-RU" baseline="0" dirty="0" smtClean="0"/>
              <a:t> не решена проблема изменения согласованных требований, находящихся в имплементации. Плюс нет гибкого управления </a:t>
            </a:r>
            <a:r>
              <a:rPr lang="ru-RU" baseline="0" dirty="0" err="1" smtClean="0"/>
              <a:t>скоупом</a:t>
            </a:r>
            <a:r>
              <a:rPr lang="ru-RU" baseline="0" dirty="0" smtClean="0"/>
              <a:t> релиза.</a:t>
            </a:r>
          </a:p>
          <a:p>
            <a:r>
              <a:rPr lang="ru-RU" baseline="0" dirty="0" smtClean="0"/>
              <a:t>Попробуем поделить версии дальше</a:t>
            </a:r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5934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Леонардо да</a:t>
            </a:r>
            <a:r>
              <a:rPr lang="ru-RU" baseline="0" dirty="0" smtClean="0"/>
              <a:t> Винчи </a:t>
            </a:r>
            <a:r>
              <a:rPr lang="ru-RU" dirty="0" smtClean="0"/>
              <a:t>«</a:t>
            </a:r>
            <a:r>
              <a:rPr lang="ru-RU" dirty="0" err="1" smtClean="0"/>
              <a:t>Мона</a:t>
            </a:r>
            <a:r>
              <a:rPr lang="ru-RU" dirty="0" smtClean="0"/>
              <a:t> Лиза», 1510</a:t>
            </a: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2653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baseline="0" dirty="0" smtClean="0"/>
              <a:t>Выделим множество потоков под каждый запрос на изменение</a:t>
            </a: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 smtClean="0"/>
              <a:t>Б</a:t>
            </a:r>
            <a:r>
              <a:rPr lang="ru-RU" baseline="0" dirty="0" smtClean="0"/>
              <a:t>изнес-требование </a:t>
            </a:r>
            <a:r>
              <a:rPr lang="ru-RU" baseline="0" dirty="0"/>
              <a:t>– </a:t>
            </a:r>
            <a:r>
              <a:rPr lang="en-US" baseline="0" dirty="0"/>
              <a:t>BRQ (Business </a:t>
            </a:r>
            <a:r>
              <a:rPr lang="en-US" baseline="0" dirty="0" err="1"/>
              <a:t>ReQ</a:t>
            </a:r>
            <a:r>
              <a:rPr lang="en-US" baseline="0" dirty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163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323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793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45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61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Физически объект всегда один и тот</a:t>
            </a:r>
            <a:r>
              <a:rPr lang="ru-RU" baseline="0" dirty="0"/>
              <a:t> же</a:t>
            </a:r>
          </a:p>
          <a:p>
            <a:pPr>
              <a:buFont typeface="Arial" charset="0"/>
              <a:buNone/>
            </a:pPr>
            <a:r>
              <a:rPr lang="ru-RU" baseline="0" dirty="0"/>
              <a:t>Можно вручную его </a:t>
            </a:r>
            <a:r>
              <a:rPr lang="ru-RU" baseline="0" dirty="0" err="1"/>
              <a:t>версионировать</a:t>
            </a:r>
            <a:r>
              <a:rPr lang="ru-RU" baseline="0" dirty="0"/>
              <a:t> – копируя и давая разные названия файлам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Но тогда непонятно, у кого будет мастер-версия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Никто не в курсе, сколько уже копий и в каком они состоянии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30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280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470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Заголовок</a:t>
            </a:r>
          </a:p>
          <a:p>
            <a:pPr>
              <a:buFont typeface="Arial" charset="0"/>
              <a:buNone/>
            </a:pPr>
            <a:r>
              <a:rPr lang="ru-RU" dirty="0"/>
              <a:t>Проблема Ильи: возможность исключения </a:t>
            </a:r>
            <a:r>
              <a:rPr lang="en-US" dirty="0"/>
              <a:t>BRQ</a:t>
            </a:r>
            <a:r>
              <a:rPr lang="ru-RU" dirty="0"/>
              <a:t> из </a:t>
            </a:r>
            <a:r>
              <a:rPr lang="ru-RU" dirty="0" err="1"/>
              <a:t>скоупа</a:t>
            </a:r>
            <a:endParaRPr lang="ru-RU" dirty="0"/>
          </a:p>
          <a:p>
            <a:pPr>
              <a:buFont typeface="Arial" charset="0"/>
              <a:buNone/>
            </a:pPr>
            <a:r>
              <a:rPr lang="ru-RU" dirty="0"/>
              <a:t>Проблема Юлианы: необходимость</a:t>
            </a:r>
            <a:r>
              <a:rPr lang="ru-RU" baseline="0" dirty="0"/>
              <a:t> обосновать внесённые изменения</a:t>
            </a:r>
          </a:p>
          <a:p>
            <a:pPr>
              <a:buFont typeface="Arial" charset="0"/>
              <a:buNone/>
            </a:pPr>
            <a:r>
              <a:rPr lang="ru-RU" baseline="0" dirty="0"/>
              <a:t>Решение: ручная трассировка изменений на </a:t>
            </a:r>
            <a:r>
              <a:rPr lang="en-US" baseline="0" dirty="0"/>
              <a:t>BRQ </a:t>
            </a:r>
            <a:r>
              <a:rPr lang="ru-RU" baseline="0" dirty="0"/>
              <a:t>(вставляем фразы «в связи с </a:t>
            </a:r>
            <a:r>
              <a:rPr lang="en-US" baseline="0" dirty="0"/>
              <a:t>CR/BRQ#...</a:t>
            </a:r>
            <a:r>
              <a:rPr lang="ru-RU" baseline="0" dirty="0"/>
              <a:t>»</a:t>
            </a:r>
            <a:r>
              <a:rPr lang="en-US" baseline="0" dirty="0"/>
              <a:t>)</a:t>
            </a:r>
            <a:endParaRPr lang="ru-RU" baseline="0" dirty="0"/>
          </a:p>
          <a:p>
            <a:pPr>
              <a:buFont typeface="Arial" charset="0"/>
              <a:buNone/>
            </a:pPr>
            <a:endParaRPr lang="ru-RU" baseline="0" dirty="0"/>
          </a:p>
          <a:p>
            <a:pPr>
              <a:buFont typeface="Arial" charset="0"/>
              <a:buNone/>
            </a:pPr>
            <a:r>
              <a:rPr lang="ru-RU" baseline="0" dirty="0"/>
              <a:t>Идея: возникновение «</a:t>
            </a:r>
            <a:r>
              <a:rPr lang="ru-RU" baseline="0" dirty="0" err="1"/>
              <a:t>айтема</a:t>
            </a:r>
            <a:r>
              <a:rPr lang="ru-RU" baseline="0" dirty="0"/>
              <a:t>» </a:t>
            </a:r>
            <a:r>
              <a:rPr lang="en-US" baseline="0" dirty="0"/>
              <a:t>diff</a:t>
            </a:r>
            <a:r>
              <a:rPr lang="ru-RU" baseline="0" dirty="0"/>
              <a:t>, который привязан к причине (</a:t>
            </a:r>
            <a:r>
              <a:rPr lang="en-US" baseline="0" dirty="0"/>
              <a:t>CR/BRQ)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0526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А что является «носителем» изменений? Ветвь, то есть ветвь и надо привязывать</a:t>
            </a:r>
            <a:r>
              <a:rPr lang="ru-RU" sz="1200" baseline="0" dirty="0"/>
              <a:t> к </a:t>
            </a:r>
            <a:r>
              <a:rPr lang="en-US" sz="1200" baseline="0" dirty="0"/>
              <a:t>BRQ/CR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0408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charset="0"/>
              <a:buAutoNum type="arabicPeriod"/>
            </a:pPr>
            <a:r>
              <a:rPr lang="ru-RU" baseline="0" dirty="0"/>
              <a:t>Преимущество – используем классическую практику удаления </a:t>
            </a:r>
            <a:r>
              <a:rPr lang="ru-RU" baseline="0" dirty="0" err="1"/>
              <a:t>бранча</a:t>
            </a:r>
            <a:r>
              <a:rPr lang="ru-RU" baseline="0" dirty="0"/>
              <a:t>. Недостаток – при объединении изменений высок риск конфликта</a:t>
            </a:r>
          </a:p>
          <a:p>
            <a:pPr marL="228600" indent="-228600">
              <a:buFont typeface="Arial" charset="0"/>
              <a:buAutoNum type="arabicPeriod"/>
            </a:pPr>
            <a:r>
              <a:rPr lang="ru-RU" baseline="0" dirty="0"/>
              <a:t>Недостаток – придётся как-то удалять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1425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charset="0"/>
              <a:buAutoNum type="arabicPeriod"/>
            </a:pPr>
            <a:r>
              <a:rPr lang="ru-RU" baseline="0" dirty="0"/>
              <a:t>Преимущество – используем классическую практику удаления </a:t>
            </a:r>
            <a:r>
              <a:rPr lang="ru-RU" baseline="0" dirty="0" err="1"/>
              <a:t>бранча</a:t>
            </a:r>
            <a:r>
              <a:rPr lang="ru-RU" baseline="0" dirty="0"/>
              <a:t>. Недостаток – при объединении изменений высок риск конфликта</a:t>
            </a:r>
          </a:p>
          <a:p>
            <a:pPr marL="228600" indent="-228600">
              <a:buFont typeface="Arial" charset="0"/>
              <a:buAutoNum type="arabicPeriod"/>
            </a:pPr>
            <a:r>
              <a:rPr lang="ru-RU" baseline="0" dirty="0"/>
              <a:t>Недостаток – придётся как-то удалять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195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Отсюда</a:t>
            </a:r>
            <a:r>
              <a:rPr lang="ru-RU" baseline="0" dirty="0"/>
              <a:t> </a:t>
            </a:r>
            <a:r>
              <a:rPr lang="ru-RU" baseline="0" dirty="0" smtClean="0"/>
              <a:t>Илья</a:t>
            </a:r>
          </a:p>
          <a:p>
            <a:pPr>
              <a:buFont typeface="Arial" charset="0"/>
              <a:buNone/>
            </a:pPr>
            <a:r>
              <a:rPr lang="ru-RU" b="1" baseline="0" dirty="0" smtClean="0"/>
              <a:t>В чем прелесть данного подхода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723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Есть</a:t>
            </a:r>
            <a:r>
              <a:rPr lang="ru-RU" baseline="0" dirty="0" smtClean="0"/>
              <a:t> довольно непростая методология. Есть ли смысл ее применять, даст ли это увеличение производительности команды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7098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Есть</a:t>
            </a:r>
            <a:r>
              <a:rPr lang="ru-RU" baseline="0" dirty="0" smtClean="0"/>
              <a:t> довольно непростая методология. Есть ли смысл ее применять, даст ли это увеличение производительности команды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883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80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ru-RU" dirty="0"/>
              <a:t>Все это применимо только если документ один и все по очереди редактируют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547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2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323528" y="188640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91680" y="6356350"/>
            <a:ext cx="1152128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87624" y="6420810"/>
            <a:ext cx="6408712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812360" y="6438726"/>
            <a:ext cx="899120" cy="365125"/>
          </a:xfrm>
          <a:prstGeom prst="rect">
            <a:avLst/>
          </a:prstGeom>
        </p:spPr>
        <p:txBody>
          <a:bodyPr/>
          <a:lstStyle/>
          <a:p>
            <a:fld id="{82464181-07E1-4CA6-BDAF-86CD0CF8B7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7" name="Рисунок 6" descr="add-logo-big.png"/>
          <p:cNvPicPr>
            <a:picLocks noChangeAspect="1"/>
          </p:cNvPicPr>
          <p:nvPr/>
        </p:nvPicPr>
        <p:blipFill>
          <a:blip r:embed="rId13" cstate="print"/>
          <a:srcRect r="70596"/>
          <a:stretch>
            <a:fillRect/>
          </a:stretch>
        </p:blipFill>
        <p:spPr>
          <a:xfrm>
            <a:off x="8776172" y="61216"/>
            <a:ext cx="332332" cy="3024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Yuliana.Granovskaya@Kaspersky.com" TargetMode="External"/><Relationship Id="rId4" Type="http://schemas.openxmlformats.org/officeDocument/2006/relationships/hyperlink" Target="mailto:Ilya.Markelov@kaspersky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Версионирование</a:t>
            </a:r>
            <a:r>
              <a:rPr lang="ru-RU" dirty="0"/>
              <a:t> требований. Классические практики разработчиков для аналитика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1DF5E2-3BB3-4697-BA61-01580F0E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50" y="404664"/>
            <a:ext cx="3621300" cy="1785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4867409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Юлиана Грановская</a:t>
            </a:r>
          </a:p>
          <a:p>
            <a:pPr algn="ctr"/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Илья Маркелов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26" y="5726946"/>
            <a:ext cx="2037347" cy="654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Распространенные инструменты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3200" y="1700808"/>
            <a:ext cx="8271705" cy="247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Word + SharePoint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Wiki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engines (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например,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Confluence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Google Docs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/MS Office Online/etc.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11560" y="2708921"/>
            <a:ext cx="8280920" cy="25922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Storage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Сложности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683568" y="1340768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1" name="Flowchart: Magnetic Disk 10"/>
          <p:cNvSpPr/>
          <p:nvPr/>
        </p:nvSpPr>
        <p:spPr>
          <a:xfrm>
            <a:off x="3014816" y="357301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3878912" y="426170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88" y="3460671"/>
            <a:ext cx="939833" cy="1139204"/>
          </a:xfrm>
          <a:prstGeom prst="rect">
            <a:avLst/>
          </a:prstGeom>
        </p:spPr>
      </p:pic>
      <p:sp>
        <p:nvSpPr>
          <p:cNvPr id="16" name="Flowchart: Magnetic Disk 15"/>
          <p:cNvSpPr/>
          <p:nvPr/>
        </p:nvSpPr>
        <p:spPr>
          <a:xfrm>
            <a:off x="6578631" y="124222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7381063" y="1919805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ight Arrow 17"/>
          <p:cNvSpPr/>
          <p:nvPr/>
        </p:nvSpPr>
        <p:spPr>
          <a:xfrm rot="18525532">
            <a:off x="3650269" y="2428292"/>
            <a:ext cx="1897785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miley Face 18"/>
          <p:cNvSpPr/>
          <p:nvPr/>
        </p:nvSpPr>
        <p:spPr>
          <a:xfrm>
            <a:off x="5339179" y="1348171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5" name="Isosceles Triangle 14"/>
          <p:cNvSpPr/>
          <p:nvPr/>
        </p:nvSpPr>
        <p:spPr>
          <a:xfrm>
            <a:off x="6815343" y="190653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Smiley Face 19"/>
          <p:cNvSpPr/>
          <p:nvPr/>
        </p:nvSpPr>
        <p:spPr>
          <a:xfrm>
            <a:off x="5508104" y="5733257"/>
            <a:ext cx="936104" cy="936104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21" name="Smiley Face 20"/>
          <p:cNvSpPr/>
          <p:nvPr/>
        </p:nvSpPr>
        <p:spPr>
          <a:xfrm>
            <a:off x="5508104" y="5733256"/>
            <a:ext cx="936104" cy="936104"/>
          </a:xfrm>
          <a:prstGeom prst="smileyFace">
            <a:avLst>
              <a:gd name="adj" fmla="val -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22" name="Right Arrow 21"/>
          <p:cNvSpPr/>
          <p:nvPr/>
        </p:nvSpPr>
        <p:spPr>
          <a:xfrm rot="13338935">
            <a:off x="3855347" y="5148857"/>
            <a:ext cx="1780781" cy="57606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ight Arrow 22"/>
          <p:cNvSpPr/>
          <p:nvPr/>
        </p:nvSpPr>
        <p:spPr>
          <a:xfrm rot="2517794">
            <a:off x="4285130" y="4800453"/>
            <a:ext cx="1780781" cy="57606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Flowchart: Magnetic Disk 23"/>
          <p:cNvSpPr/>
          <p:nvPr/>
        </p:nvSpPr>
        <p:spPr>
          <a:xfrm>
            <a:off x="6696006" y="557959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val 24"/>
          <p:cNvSpPr/>
          <p:nvPr/>
        </p:nvSpPr>
        <p:spPr>
          <a:xfrm>
            <a:off x="7498438" y="6257176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11560" y="2708921"/>
            <a:ext cx="8280920" cy="25922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Storage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Сложности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683568" y="1340768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1" name="Flowchart: Magnetic Disk 10"/>
          <p:cNvSpPr/>
          <p:nvPr/>
        </p:nvSpPr>
        <p:spPr>
          <a:xfrm>
            <a:off x="3014816" y="357301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3878912" y="426170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88" y="3460671"/>
            <a:ext cx="939833" cy="1139204"/>
          </a:xfrm>
          <a:prstGeom prst="rect">
            <a:avLst/>
          </a:prstGeom>
        </p:spPr>
      </p:pic>
      <p:sp>
        <p:nvSpPr>
          <p:cNvPr id="16" name="Flowchart: Magnetic Disk 15"/>
          <p:cNvSpPr/>
          <p:nvPr/>
        </p:nvSpPr>
        <p:spPr>
          <a:xfrm>
            <a:off x="6578631" y="124222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7381063" y="1919805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ight Arrow 17"/>
          <p:cNvSpPr/>
          <p:nvPr/>
        </p:nvSpPr>
        <p:spPr>
          <a:xfrm rot="18525532">
            <a:off x="3650269" y="2428292"/>
            <a:ext cx="1897785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miley Face 18"/>
          <p:cNvSpPr/>
          <p:nvPr/>
        </p:nvSpPr>
        <p:spPr>
          <a:xfrm>
            <a:off x="5339179" y="1348171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5" name="Smiley Face 14"/>
          <p:cNvSpPr/>
          <p:nvPr/>
        </p:nvSpPr>
        <p:spPr>
          <a:xfrm>
            <a:off x="5508104" y="5733257"/>
            <a:ext cx="936104" cy="936104"/>
          </a:xfrm>
          <a:prstGeom prst="smileyFace">
            <a:avLst>
              <a:gd name="adj" fmla="val -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20" name="Right Arrow 19"/>
          <p:cNvSpPr/>
          <p:nvPr/>
        </p:nvSpPr>
        <p:spPr>
          <a:xfrm rot="13338935">
            <a:off x="3855347" y="5148857"/>
            <a:ext cx="1780781" cy="57606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ight Arrow 20"/>
          <p:cNvSpPr/>
          <p:nvPr/>
        </p:nvSpPr>
        <p:spPr>
          <a:xfrm rot="2517794">
            <a:off x="4285130" y="4800453"/>
            <a:ext cx="1780781" cy="57606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lowchart: Magnetic Disk 21"/>
          <p:cNvSpPr/>
          <p:nvPr/>
        </p:nvSpPr>
        <p:spPr>
          <a:xfrm>
            <a:off x="6696006" y="557959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Isosceles Triangle 23"/>
          <p:cNvSpPr/>
          <p:nvPr/>
        </p:nvSpPr>
        <p:spPr>
          <a:xfrm>
            <a:off x="6815343" y="190653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Point Star 3"/>
          <p:cNvSpPr/>
          <p:nvPr/>
        </p:nvSpPr>
        <p:spPr>
          <a:xfrm>
            <a:off x="7480828" y="6190543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803778" y="3260442"/>
            <a:ext cx="3672408" cy="1872208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ru-RU" sz="240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11560" y="2708921"/>
            <a:ext cx="8280920" cy="25922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Storage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Две одновременные версии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683568" y="1340768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9" name="Smiley Face 18"/>
          <p:cNvSpPr/>
          <p:nvPr/>
        </p:nvSpPr>
        <p:spPr>
          <a:xfrm>
            <a:off x="5339179" y="1348171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5" name="Smiley Face 14"/>
          <p:cNvSpPr/>
          <p:nvPr/>
        </p:nvSpPr>
        <p:spPr>
          <a:xfrm>
            <a:off x="5508104" y="5733257"/>
            <a:ext cx="936104" cy="936104"/>
          </a:xfrm>
          <a:prstGeom prst="smileyFace">
            <a:avLst>
              <a:gd name="adj" fmla="val 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23" name="Right Arrow 22"/>
          <p:cNvSpPr/>
          <p:nvPr/>
        </p:nvSpPr>
        <p:spPr>
          <a:xfrm rot="7813351">
            <a:off x="3879723" y="2611327"/>
            <a:ext cx="1897785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Flowchart: Magnetic Disk 25"/>
          <p:cNvSpPr/>
          <p:nvPr/>
        </p:nvSpPr>
        <p:spPr>
          <a:xfrm>
            <a:off x="3019253" y="357301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val 26"/>
          <p:cNvSpPr/>
          <p:nvPr/>
        </p:nvSpPr>
        <p:spPr>
          <a:xfrm>
            <a:off x="3821685" y="4250595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Isosceles Triangle 27"/>
          <p:cNvSpPr/>
          <p:nvPr/>
        </p:nvSpPr>
        <p:spPr>
          <a:xfrm>
            <a:off x="3255965" y="423732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Flowchart: Magnetic Disk 28"/>
          <p:cNvSpPr/>
          <p:nvPr/>
        </p:nvSpPr>
        <p:spPr>
          <a:xfrm>
            <a:off x="4955118" y="3588772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Right Arrow 30"/>
          <p:cNvSpPr/>
          <p:nvPr/>
        </p:nvSpPr>
        <p:spPr>
          <a:xfrm rot="15513932">
            <a:off x="5386893" y="4981782"/>
            <a:ext cx="847275" cy="57606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Point Star 20"/>
          <p:cNvSpPr/>
          <p:nvPr/>
        </p:nvSpPr>
        <p:spPr>
          <a:xfrm>
            <a:off x="5741310" y="4200277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Обычно это так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0" y="1349375"/>
            <a:ext cx="5621498" cy="4827638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27584" y="1349375"/>
            <a:ext cx="1008112" cy="5472608"/>
          </a:xfrm>
          <a:prstGeom prst="downArrow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Curved Left Arrow 4"/>
          <p:cNvSpPr/>
          <p:nvPr/>
        </p:nvSpPr>
        <p:spPr>
          <a:xfrm>
            <a:off x="1639259" y="1549351"/>
            <a:ext cx="1474490" cy="1879650"/>
          </a:xfrm>
          <a:prstGeom prst="curvedLeftArrow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0.1</a:t>
            </a:r>
          </a:p>
        </p:txBody>
      </p:sp>
      <p:sp>
        <p:nvSpPr>
          <p:cNvPr id="8" name="Curved Left Arrow 7"/>
          <p:cNvSpPr/>
          <p:nvPr/>
        </p:nvSpPr>
        <p:spPr>
          <a:xfrm>
            <a:off x="1605990" y="3284984"/>
            <a:ext cx="1474490" cy="1512168"/>
          </a:xfrm>
          <a:prstGeom prst="curvedLeftArrow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0.2</a:t>
            </a:r>
          </a:p>
        </p:txBody>
      </p:sp>
      <p:sp>
        <p:nvSpPr>
          <p:cNvPr id="9" name="Curved Left Arrow 8"/>
          <p:cNvSpPr/>
          <p:nvPr/>
        </p:nvSpPr>
        <p:spPr>
          <a:xfrm>
            <a:off x="1605990" y="4731222"/>
            <a:ext cx="1474490" cy="1496640"/>
          </a:xfrm>
          <a:prstGeom prst="curvedLeftArrow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1.</a:t>
            </a:r>
            <a:r>
              <a:rPr lang="en-US" sz="2400" b="1" dirty="0">
                <a:solidFill>
                  <a:schemeClr val="tx2"/>
                </a:solidFill>
              </a:rPr>
              <a:t>X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версии?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720840"/>
            <a:ext cx="8229600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Разные цели изменений </a:t>
            </a:r>
          </a:p>
          <a:p>
            <a:pPr marL="342900" indent="-342900">
              <a:buAutoNum type="arabicPeriod" startAt="2"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673200" y="2384297"/>
            <a:ext cx="828092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Независимая проработка разных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Change request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3200" y="3140968"/>
            <a:ext cx="8272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Параллельная работа над несколькими релизами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34" y="3933056"/>
            <a:ext cx="8272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Функционал не помещается в один релиз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версии?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72084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Разные версии наборов требований</a:t>
            </a:r>
          </a:p>
          <a:p>
            <a:pPr marL="342900" indent="-342900">
              <a:buAutoNum type="arabicPeriod" startAt="2"/>
            </a:pP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673200" y="2420886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2400" spc="-150" dirty="0" err="1" smtClean="0">
                <a:solidFill>
                  <a:schemeClr val="accent1">
                    <a:lumMod val="50000"/>
                  </a:schemeClr>
                </a:solidFill>
              </a:rPr>
              <a:t>астомизация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под заказчика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00" y="320746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ребования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на конкретный релиз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Arrow 24"/>
          <p:cNvSpPr/>
          <p:nvPr/>
        </p:nvSpPr>
        <p:spPr>
          <a:xfrm>
            <a:off x="3851920" y="4509120"/>
            <a:ext cx="165618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Bent Arrow 1"/>
          <p:cNvSpPr/>
          <p:nvPr/>
        </p:nvSpPr>
        <p:spPr>
          <a:xfrm>
            <a:off x="2195736" y="2348880"/>
            <a:ext cx="1152128" cy="1008112"/>
          </a:xfrm>
          <a:prstGeom prst="bentArrow">
            <a:avLst>
              <a:gd name="adj1" fmla="val 25920"/>
              <a:gd name="adj2" fmla="val 25920"/>
              <a:gd name="adj3" fmla="val 25000"/>
              <a:gd name="adj4" fmla="val 51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Хотим разные версии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83568" y="3429000"/>
            <a:ext cx="80032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539552" y="3356992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979712" y="3356992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347864" y="2276872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2.1</a:t>
            </a:r>
          </a:p>
        </p:txBody>
      </p:sp>
      <p:sp>
        <p:nvSpPr>
          <p:cNvPr id="21" name="Bent Arrow 20"/>
          <p:cNvSpPr/>
          <p:nvPr/>
        </p:nvSpPr>
        <p:spPr>
          <a:xfrm flipV="1">
            <a:off x="2195736" y="4005064"/>
            <a:ext cx="1152128" cy="97210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562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347864" y="4365104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2.</a:t>
            </a:r>
            <a:r>
              <a:rPr lang="en-US" sz="2000" dirty="0">
                <a:solidFill>
                  <a:srgbClr val="002060"/>
                </a:solidFill>
              </a:rPr>
              <a:t>X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5400000">
            <a:off x="4103948" y="2456892"/>
            <a:ext cx="936104" cy="1008112"/>
          </a:xfrm>
          <a:prstGeom prst="bentArrow">
            <a:avLst>
              <a:gd name="adj1" fmla="val 25920"/>
              <a:gd name="adj2" fmla="val 25920"/>
              <a:gd name="adj3" fmla="val 25000"/>
              <a:gd name="adj4" fmla="val 511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27984" y="3356992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08104" y="4365104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2.Y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7" name="Smiley Face 26"/>
          <p:cNvSpPr/>
          <p:nvPr/>
        </p:nvSpPr>
        <p:spPr>
          <a:xfrm>
            <a:off x="4283968" y="1340768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28" name="Smiley Face 27"/>
          <p:cNvSpPr/>
          <p:nvPr/>
        </p:nvSpPr>
        <p:spPr>
          <a:xfrm>
            <a:off x="4355976" y="5229200"/>
            <a:ext cx="936104" cy="936104"/>
          </a:xfrm>
          <a:prstGeom prst="smileyFace">
            <a:avLst>
              <a:gd name="adj" fmla="val 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Когда </a:t>
            </a:r>
            <a:r>
              <a:rPr lang="ru-RU" dirty="0"/>
              <a:t>может быть </a:t>
            </a:r>
            <a:r>
              <a:rPr lang="ru-RU" dirty="0" smtClean="0"/>
              <a:t>полезно?</a:t>
            </a:r>
            <a:endParaRPr lang="ru-RU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673200" y="1484784"/>
            <a:ext cx="8198568" cy="3024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Большое количество интегрируемых систем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Множество заказчиков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Часто меняющиеся требования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Нужна полная документация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991619-E92F-491C-8671-623DE81E4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54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27183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 разработчиков есть решение!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Юлиана Грановская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4FF0FE-E618-4B8C-BA39-FC7ACDBA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26680"/>
            <a:ext cx="2418653" cy="380252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635896" y="1385865"/>
            <a:ext cx="5364088" cy="4446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256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Длинный путь в аналитики – от инженера техподдержки и внедрения до менеджера продукта</a:t>
            </a:r>
          </a:p>
          <a:p>
            <a:pPr indent="18256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5 лет в системном анализе</a:t>
            </a:r>
          </a:p>
          <a:p>
            <a:pPr indent="18256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Разные заказчики и разный подход к требованиям – ТЗ по ГОСТу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, User Story/Use Case/etc.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66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Системы контроля версий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13342"/>
            <a:ext cx="8048685" cy="57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5776" y="5517232"/>
            <a:ext cx="5498084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az-Cyrl-AZ" sz="3200" b="1" dirty="0" smtClean="0">
                <a:solidFill>
                  <a:srgbClr val="EEECE1"/>
                </a:solidFill>
              </a:rPr>
              <a:t>Разделяй и властвуй!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72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Основные шаги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3" y="2501688"/>
            <a:ext cx="3140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4">
                    <a:lumMod val="75000"/>
                  </a:schemeClr>
                </a:solidFill>
              </a:rPr>
              <a:t>Копирование</a:t>
            </a:r>
            <a:endParaRPr lang="ru-RU" sz="4000" b="1" spc="-15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4609" y="3861048"/>
            <a:ext cx="3703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5">
                    <a:lumMod val="75000"/>
                  </a:schemeClr>
                </a:solidFill>
              </a:rPr>
              <a:t>Редактирование</a:t>
            </a:r>
            <a:endParaRPr lang="ru-RU" sz="4000" b="1" spc="-1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5580" y="2499450"/>
            <a:ext cx="3241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2">
                    <a:lumMod val="75000"/>
                  </a:schemeClr>
                </a:solidFill>
              </a:rPr>
              <a:t>Объединение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8503985">
            <a:off x="2448171" y="3222874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Стрелка вниз 7"/>
          <p:cNvSpPr/>
          <p:nvPr/>
        </p:nvSpPr>
        <p:spPr>
          <a:xfrm rot="13477472">
            <a:off x="5925310" y="3205223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Основные шаги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3" y="2501688"/>
            <a:ext cx="3140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>
                <a:solidFill>
                  <a:schemeClr val="accent4">
                    <a:lumMod val="75000"/>
                  </a:schemeClr>
                </a:solidFill>
              </a:rPr>
              <a:t>Ветвление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4609" y="3861048"/>
            <a:ext cx="3703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5">
                    <a:lumMod val="75000"/>
                  </a:schemeClr>
                </a:solidFill>
              </a:rPr>
              <a:t>Редактирование</a:t>
            </a:r>
            <a:endParaRPr lang="ru-RU" sz="4000" b="1" spc="-1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5580" y="2499450"/>
            <a:ext cx="3241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2">
                    <a:lumMod val="75000"/>
                  </a:schemeClr>
                </a:solidFill>
              </a:rPr>
              <a:t>Объединение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8503985">
            <a:off x="2448171" y="3222874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Стрелка вниз 7"/>
          <p:cNvSpPr/>
          <p:nvPr/>
        </p:nvSpPr>
        <p:spPr>
          <a:xfrm rot="13477472">
            <a:off x="5925310" y="3205223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8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Основные шаги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3" y="2501688"/>
            <a:ext cx="3140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>
                <a:solidFill>
                  <a:schemeClr val="accent4">
                    <a:lumMod val="75000"/>
                  </a:schemeClr>
                </a:solidFill>
              </a:rPr>
              <a:t>Ветвление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4609" y="3861048"/>
            <a:ext cx="3703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5">
                    <a:lumMod val="75000"/>
                  </a:schemeClr>
                </a:solidFill>
              </a:rPr>
              <a:t>Редактирование</a:t>
            </a:r>
            <a:endParaRPr lang="ru-RU" sz="4000" b="1" spc="-1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5580" y="2499450"/>
            <a:ext cx="3241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>
                <a:solidFill>
                  <a:schemeClr val="accent2">
                    <a:lumMod val="75000"/>
                  </a:schemeClr>
                </a:solidFill>
              </a:rPr>
              <a:t>Сравнение, слияние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8503985">
            <a:off x="2448171" y="3222874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Стрелка вниз 7"/>
          <p:cNvSpPr/>
          <p:nvPr/>
        </p:nvSpPr>
        <p:spPr>
          <a:xfrm rot="13477472">
            <a:off x="5925310" y="3205223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делают разработчики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5594" y="30554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trunk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64408" y="2908958"/>
            <a:ext cx="6611478" cy="2471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делают разработчики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5594" y="30554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trunk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95985" y="2952141"/>
            <a:ext cx="4279901" cy="1403396"/>
          </a:xfrm>
          <a:custGeom>
            <a:avLst/>
            <a:gdLst>
              <a:gd name="connsiteX0" fmla="*/ 0 w 2828925"/>
              <a:gd name="connsiteY0" fmla="*/ 0 h 628650"/>
              <a:gd name="connsiteX1" fmla="*/ 200025 w 2828925"/>
              <a:gd name="connsiteY1" fmla="*/ 628650 h 628650"/>
              <a:gd name="connsiteX2" fmla="*/ 2828925 w 2828925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925" h="628650">
                <a:moveTo>
                  <a:pt x="0" y="0"/>
                </a:moveTo>
                <a:lnTo>
                  <a:pt x="200025" y="628650"/>
                </a:lnTo>
                <a:lnTo>
                  <a:pt x="2828925" y="628650"/>
                </a:lnTo>
              </a:path>
            </a:pathLst>
          </a:custGeom>
          <a:noFill/>
          <a:ln w="1016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70713" y="4442845"/>
            <a:ext cx="74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tag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64408" y="2908958"/>
            <a:ext cx="6611478" cy="2471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7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делают разработчики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071920" y="2193652"/>
            <a:ext cx="165182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15594" y="30554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trunk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502662" y="3641085"/>
            <a:ext cx="2357899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  <a:gd name="connsiteX0" fmla="*/ 0 w 2013326"/>
              <a:gd name="connsiteY0" fmla="*/ 923678 h 923678"/>
              <a:gd name="connsiteX1" fmla="*/ 297349 w 2013326"/>
              <a:gd name="connsiteY1" fmla="*/ 209226 h 923678"/>
              <a:gd name="connsiteX2" fmla="*/ 1386349 w 2013326"/>
              <a:gd name="connsiteY2" fmla="*/ 215755 h 923678"/>
              <a:gd name="connsiteX3" fmla="*/ 2013326 w 2013326"/>
              <a:gd name="connsiteY3" fmla="*/ 52608 h 923678"/>
              <a:gd name="connsiteX0" fmla="*/ 0 w 1386349"/>
              <a:gd name="connsiteY0" fmla="*/ 714452 h 714452"/>
              <a:gd name="connsiteX1" fmla="*/ 297349 w 1386349"/>
              <a:gd name="connsiteY1" fmla="*/ 0 h 714452"/>
              <a:gd name="connsiteX2" fmla="*/ 1386349 w 1386349"/>
              <a:gd name="connsiteY2" fmla="*/ 6529 h 714452"/>
              <a:gd name="connsiteX0" fmla="*/ 0 w 2415049"/>
              <a:gd name="connsiteY0" fmla="*/ 733323 h 733323"/>
              <a:gd name="connsiteX1" fmla="*/ 297349 w 2415049"/>
              <a:gd name="connsiteY1" fmla="*/ 18871 h 733323"/>
              <a:gd name="connsiteX2" fmla="*/ 2415049 w 2415049"/>
              <a:gd name="connsiteY2" fmla="*/ 0 h 733323"/>
              <a:gd name="connsiteX0" fmla="*/ 0 w 2415049"/>
              <a:gd name="connsiteY0" fmla="*/ 714452 h 714452"/>
              <a:gd name="connsiteX1" fmla="*/ 297349 w 2415049"/>
              <a:gd name="connsiteY1" fmla="*/ 0 h 714452"/>
              <a:gd name="connsiteX2" fmla="*/ 2415049 w 2415049"/>
              <a:gd name="connsiteY2" fmla="*/ 179 h 714452"/>
              <a:gd name="connsiteX0" fmla="*/ 0 w 2357899"/>
              <a:gd name="connsiteY0" fmla="*/ 714452 h 714452"/>
              <a:gd name="connsiteX1" fmla="*/ 297349 w 2357899"/>
              <a:gd name="connsiteY1" fmla="*/ 0 h 714452"/>
              <a:gd name="connsiteX2" fmla="*/ 2357899 w 2357899"/>
              <a:gd name="connsiteY2" fmla="*/ 17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7899" h="714452">
                <a:moveTo>
                  <a:pt x="0" y="714452"/>
                </a:moveTo>
                <a:lnTo>
                  <a:pt x="297349" y="0"/>
                </a:lnTo>
                <a:lnTo>
                  <a:pt x="2357899" y="17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02996" y="1952706"/>
            <a:ext cx="108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95985" y="2952141"/>
            <a:ext cx="4279901" cy="1403396"/>
          </a:xfrm>
          <a:custGeom>
            <a:avLst/>
            <a:gdLst>
              <a:gd name="connsiteX0" fmla="*/ 0 w 2828925"/>
              <a:gd name="connsiteY0" fmla="*/ 0 h 628650"/>
              <a:gd name="connsiteX1" fmla="*/ 200025 w 2828925"/>
              <a:gd name="connsiteY1" fmla="*/ 628650 h 628650"/>
              <a:gd name="connsiteX2" fmla="*/ 2828925 w 2828925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925" h="628650">
                <a:moveTo>
                  <a:pt x="0" y="0"/>
                </a:moveTo>
                <a:lnTo>
                  <a:pt x="200025" y="628650"/>
                </a:lnTo>
                <a:lnTo>
                  <a:pt x="2828925" y="628650"/>
                </a:lnTo>
              </a:path>
            </a:pathLst>
          </a:custGeom>
          <a:noFill/>
          <a:ln w="1016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70713" y="4442845"/>
            <a:ext cx="74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tag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rot="10800000">
            <a:off x="2800325" y="2895566"/>
            <a:ext cx="257421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529911" y="3662220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#(N+1)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216686" y="2539210"/>
            <a:ext cx="1533850" cy="375798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659030" y="2349536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#(N+3)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1950" y="3717032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#(N+4)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64408" y="2908958"/>
            <a:ext cx="6611478" cy="2471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Практики ветвления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071920" y="2193652"/>
            <a:ext cx="165182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15594" y="30554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trunk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2996" y="1952706"/>
            <a:ext cx="108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07212" y="2183658"/>
            <a:ext cx="1386349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  <a:gd name="connsiteX0" fmla="*/ 0 w 1386349"/>
              <a:gd name="connsiteY0" fmla="*/ 714452 h 714452"/>
              <a:gd name="connsiteX1" fmla="*/ 297349 w 1386349"/>
              <a:gd name="connsiteY1" fmla="*/ 0 h 714452"/>
              <a:gd name="connsiteX2" fmla="*/ 1386349 w 1386349"/>
              <a:gd name="connsiteY2" fmla="*/ 652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6349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78994" y="1701721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#(N+2)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95985" y="2952141"/>
            <a:ext cx="4279901" cy="1403396"/>
          </a:xfrm>
          <a:custGeom>
            <a:avLst/>
            <a:gdLst>
              <a:gd name="connsiteX0" fmla="*/ 0 w 2828925"/>
              <a:gd name="connsiteY0" fmla="*/ 0 h 628650"/>
              <a:gd name="connsiteX1" fmla="*/ 200025 w 2828925"/>
              <a:gd name="connsiteY1" fmla="*/ 628650 h 628650"/>
              <a:gd name="connsiteX2" fmla="*/ 2828925 w 2828925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925" h="628650">
                <a:moveTo>
                  <a:pt x="0" y="0"/>
                </a:moveTo>
                <a:lnTo>
                  <a:pt x="200025" y="628650"/>
                </a:lnTo>
                <a:lnTo>
                  <a:pt x="2828925" y="628650"/>
                </a:lnTo>
              </a:path>
            </a:pathLst>
          </a:custGeom>
          <a:noFill/>
          <a:ln w="1016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70713" y="4442845"/>
            <a:ext cx="74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tag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5012586" y="2019316"/>
            <a:ext cx="361950" cy="32868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 21"/>
          <p:cNvSpPr/>
          <p:nvPr/>
        </p:nvSpPr>
        <p:spPr>
          <a:xfrm rot="10800000">
            <a:off x="2800325" y="2895566"/>
            <a:ext cx="257421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529911" y="3662220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#(N+1)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216686" y="2539210"/>
            <a:ext cx="1533850" cy="375798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659030" y="2349536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#(N+3)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364408" y="2908958"/>
            <a:ext cx="6611478" cy="2471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57200" y="4876119"/>
            <a:ext cx="85072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Не каждая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ветвь</a:t>
            </a:r>
            <a:r>
              <a:rPr lang="ru-RU" sz="28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branch)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будет объединена 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merge)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со </a:t>
            </a:r>
            <a:r>
              <a:rPr lang="ru-RU" sz="2800" dirty="0">
                <a:solidFill>
                  <a:srgbClr val="0070C0"/>
                </a:solidFill>
              </a:rPr>
              <a:t>стволом</a:t>
            </a:r>
            <a:r>
              <a:rPr lang="ru-RU" sz="28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trunk)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7" name="Freeform 26"/>
          <p:cNvSpPr/>
          <p:nvPr/>
        </p:nvSpPr>
        <p:spPr>
          <a:xfrm>
            <a:off x="5502662" y="3641085"/>
            <a:ext cx="2357899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  <a:gd name="connsiteX0" fmla="*/ 0 w 2013326"/>
              <a:gd name="connsiteY0" fmla="*/ 923678 h 923678"/>
              <a:gd name="connsiteX1" fmla="*/ 297349 w 2013326"/>
              <a:gd name="connsiteY1" fmla="*/ 209226 h 923678"/>
              <a:gd name="connsiteX2" fmla="*/ 1386349 w 2013326"/>
              <a:gd name="connsiteY2" fmla="*/ 215755 h 923678"/>
              <a:gd name="connsiteX3" fmla="*/ 2013326 w 2013326"/>
              <a:gd name="connsiteY3" fmla="*/ 52608 h 923678"/>
              <a:gd name="connsiteX0" fmla="*/ 0 w 1386349"/>
              <a:gd name="connsiteY0" fmla="*/ 714452 h 714452"/>
              <a:gd name="connsiteX1" fmla="*/ 297349 w 1386349"/>
              <a:gd name="connsiteY1" fmla="*/ 0 h 714452"/>
              <a:gd name="connsiteX2" fmla="*/ 1386349 w 1386349"/>
              <a:gd name="connsiteY2" fmla="*/ 6529 h 714452"/>
              <a:gd name="connsiteX0" fmla="*/ 0 w 2415049"/>
              <a:gd name="connsiteY0" fmla="*/ 733323 h 733323"/>
              <a:gd name="connsiteX1" fmla="*/ 297349 w 2415049"/>
              <a:gd name="connsiteY1" fmla="*/ 18871 h 733323"/>
              <a:gd name="connsiteX2" fmla="*/ 2415049 w 2415049"/>
              <a:gd name="connsiteY2" fmla="*/ 0 h 733323"/>
              <a:gd name="connsiteX0" fmla="*/ 0 w 2415049"/>
              <a:gd name="connsiteY0" fmla="*/ 714452 h 714452"/>
              <a:gd name="connsiteX1" fmla="*/ 297349 w 2415049"/>
              <a:gd name="connsiteY1" fmla="*/ 0 h 714452"/>
              <a:gd name="connsiteX2" fmla="*/ 2415049 w 2415049"/>
              <a:gd name="connsiteY2" fmla="*/ 179 h 714452"/>
              <a:gd name="connsiteX0" fmla="*/ 0 w 2357899"/>
              <a:gd name="connsiteY0" fmla="*/ 714452 h 714452"/>
              <a:gd name="connsiteX1" fmla="*/ 297349 w 2357899"/>
              <a:gd name="connsiteY1" fmla="*/ 0 h 714452"/>
              <a:gd name="connsiteX2" fmla="*/ 2357899 w 2357899"/>
              <a:gd name="connsiteY2" fmla="*/ 17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7899" h="714452">
                <a:moveTo>
                  <a:pt x="0" y="714452"/>
                </a:moveTo>
                <a:lnTo>
                  <a:pt x="297349" y="0"/>
                </a:lnTo>
                <a:lnTo>
                  <a:pt x="2357899" y="17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491950" y="3717032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#(N+4)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Практики ветвления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071920" y="2193652"/>
            <a:ext cx="165182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426361" y="2592972"/>
            <a:ext cx="203" cy="315300"/>
          </a:xfrm>
          <a:prstGeom prst="straightConnector1">
            <a:avLst/>
          </a:prstGeom>
          <a:ln w="50800">
            <a:solidFill>
              <a:srgbClr val="CC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4794" y="2908272"/>
            <a:ext cx="0" cy="676347"/>
          </a:xfrm>
          <a:prstGeom prst="straightConnector1">
            <a:avLst/>
          </a:prstGeom>
          <a:ln w="50800">
            <a:solidFill>
              <a:srgbClr val="CC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33688" y="2915008"/>
            <a:ext cx="0" cy="676347"/>
          </a:xfrm>
          <a:prstGeom prst="straightConnector1">
            <a:avLst/>
          </a:prstGeom>
          <a:ln w="50800">
            <a:solidFill>
              <a:srgbClr val="CC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5594" y="3055426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trunk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2996" y="1952706"/>
            <a:ext cx="1083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07212" y="2183658"/>
            <a:ext cx="1386349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  <a:gd name="connsiteX0" fmla="*/ 0 w 1386349"/>
              <a:gd name="connsiteY0" fmla="*/ 714452 h 714452"/>
              <a:gd name="connsiteX1" fmla="*/ 297349 w 1386349"/>
              <a:gd name="connsiteY1" fmla="*/ 0 h 714452"/>
              <a:gd name="connsiteX2" fmla="*/ 1386349 w 1386349"/>
              <a:gd name="connsiteY2" fmla="*/ 652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6349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978994" y="1701721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#(N+2)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695985" y="2952141"/>
            <a:ext cx="4279901" cy="1403396"/>
          </a:xfrm>
          <a:custGeom>
            <a:avLst/>
            <a:gdLst>
              <a:gd name="connsiteX0" fmla="*/ 0 w 2828925"/>
              <a:gd name="connsiteY0" fmla="*/ 0 h 628650"/>
              <a:gd name="connsiteX1" fmla="*/ 200025 w 2828925"/>
              <a:gd name="connsiteY1" fmla="*/ 628650 h 628650"/>
              <a:gd name="connsiteX2" fmla="*/ 2828925 w 2828925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925" h="628650">
                <a:moveTo>
                  <a:pt x="0" y="0"/>
                </a:moveTo>
                <a:lnTo>
                  <a:pt x="200025" y="628650"/>
                </a:lnTo>
                <a:lnTo>
                  <a:pt x="2828925" y="628650"/>
                </a:lnTo>
              </a:path>
            </a:pathLst>
          </a:custGeom>
          <a:noFill/>
          <a:ln w="1016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870713" y="4442845"/>
            <a:ext cx="74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tag #N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5012586" y="2019316"/>
            <a:ext cx="361950" cy="32868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 21"/>
          <p:cNvSpPr/>
          <p:nvPr/>
        </p:nvSpPr>
        <p:spPr>
          <a:xfrm rot="10800000">
            <a:off x="2800325" y="2895566"/>
            <a:ext cx="2574210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529911" y="3662220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#(N+1)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216686" y="2539210"/>
            <a:ext cx="1533850" cy="375798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820" h="714452">
                <a:moveTo>
                  <a:pt x="0" y="714452"/>
                </a:moveTo>
                <a:lnTo>
                  <a:pt x="297349" y="0"/>
                </a:lnTo>
                <a:lnTo>
                  <a:pt x="1386349" y="6529"/>
                </a:lnTo>
                <a:lnTo>
                  <a:pt x="1651820" y="70461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659030" y="2349536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#(N+3)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889012" y="2952141"/>
            <a:ext cx="303678" cy="695473"/>
          </a:xfrm>
          <a:prstGeom prst="line">
            <a:avLst/>
          </a:prstGeom>
          <a:ln w="10160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1364408" y="2908958"/>
            <a:ext cx="6611478" cy="24714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57200" y="4876119"/>
            <a:ext cx="85072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Не каждая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ветвь</a:t>
            </a:r>
            <a:r>
              <a:rPr lang="ru-RU" sz="28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branch)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будет объединена 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merge)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со </a:t>
            </a:r>
            <a:r>
              <a:rPr lang="ru-RU" sz="2800" dirty="0">
                <a:solidFill>
                  <a:srgbClr val="0070C0"/>
                </a:solidFill>
              </a:rPr>
              <a:t>стволом</a:t>
            </a:r>
            <a:r>
              <a:rPr lang="ru-RU" sz="28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trunk)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32" name="Rectangle 31"/>
          <p:cNvSpPr/>
          <p:nvPr/>
        </p:nvSpPr>
        <p:spPr>
          <a:xfrm>
            <a:off x="467544" y="5805264"/>
            <a:ext cx="8507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Важно </a:t>
            </a:r>
            <a:r>
              <a:rPr lang="ru-RU" sz="2800" dirty="0" smtClean="0">
                <a:solidFill>
                  <a:srgbClr val="CC66FF"/>
                </a:solidFill>
              </a:rPr>
              <a:t>копировать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update)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изменения между ветвями и стволом</a:t>
            </a: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502662" y="3641085"/>
            <a:ext cx="2357899" cy="714452"/>
          </a:xfrm>
          <a:custGeom>
            <a:avLst/>
            <a:gdLst>
              <a:gd name="connsiteX0" fmla="*/ 0 w 1651820"/>
              <a:gd name="connsiteY0" fmla="*/ 707923 h 707923"/>
              <a:gd name="connsiteX1" fmla="*/ 294968 w 1651820"/>
              <a:gd name="connsiteY1" fmla="*/ 19665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07923 h 707923"/>
              <a:gd name="connsiteX1" fmla="*/ 294968 w 1651820"/>
              <a:gd name="connsiteY1" fmla="*/ 10140 h 707923"/>
              <a:gd name="connsiteX2" fmla="*/ 1386349 w 1651820"/>
              <a:gd name="connsiteY2" fmla="*/ 0 h 707923"/>
              <a:gd name="connsiteX3" fmla="*/ 1651820 w 1651820"/>
              <a:gd name="connsiteY3" fmla="*/ 698090 h 707923"/>
              <a:gd name="connsiteX0" fmla="*/ 0 w 1651820"/>
              <a:gd name="connsiteY0" fmla="*/ 714452 h 714452"/>
              <a:gd name="connsiteX1" fmla="*/ 297349 w 1651820"/>
              <a:gd name="connsiteY1" fmla="*/ 0 h 714452"/>
              <a:gd name="connsiteX2" fmla="*/ 1386349 w 1651820"/>
              <a:gd name="connsiteY2" fmla="*/ 6529 h 714452"/>
              <a:gd name="connsiteX3" fmla="*/ 1651820 w 1651820"/>
              <a:gd name="connsiteY3" fmla="*/ 704619 h 714452"/>
              <a:gd name="connsiteX0" fmla="*/ 0 w 2013326"/>
              <a:gd name="connsiteY0" fmla="*/ 923678 h 923678"/>
              <a:gd name="connsiteX1" fmla="*/ 297349 w 2013326"/>
              <a:gd name="connsiteY1" fmla="*/ 209226 h 923678"/>
              <a:gd name="connsiteX2" fmla="*/ 1386349 w 2013326"/>
              <a:gd name="connsiteY2" fmla="*/ 215755 h 923678"/>
              <a:gd name="connsiteX3" fmla="*/ 2013326 w 2013326"/>
              <a:gd name="connsiteY3" fmla="*/ 52608 h 923678"/>
              <a:gd name="connsiteX0" fmla="*/ 0 w 1386349"/>
              <a:gd name="connsiteY0" fmla="*/ 714452 h 714452"/>
              <a:gd name="connsiteX1" fmla="*/ 297349 w 1386349"/>
              <a:gd name="connsiteY1" fmla="*/ 0 h 714452"/>
              <a:gd name="connsiteX2" fmla="*/ 1386349 w 1386349"/>
              <a:gd name="connsiteY2" fmla="*/ 6529 h 714452"/>
              <a:gd name="connsiteX0" fmla="*/ 0 w 2415049"/>
              <a:gd name="connsiteY0" fmla="*/ 733323 h 733323"/>
              <a:gd name="connsiteX1" fmla="*/ 297349 w 2415049"/>
              <a:gd name="connsiteY1" fmla="*/ 18871 h 733323"/>
              <a:gd name="connsiteX2" fmla="*/ 2415049 w 2415049"/>
              <a:gd name="connsiteY2" fmla="*/ 0 h 733323"/>
              <a:gd name="connsiteX0" fmla="*/ 0 w 2415049"/>
              <a:gd name="connsiteY0" fmla="*/ 714452 h 714452"/>
              <a:gd name="connsiteX1" fmla="*/ 297349 w 2415049"/>
              <a:gd name="connsiteY1" fmla="*/ 0 h 714452"/>
              <a:gd name="connsiteX2" fmla="*/ 2415049 w 2415049"/>
              <a:gd name="connsiteY2" fmla="*/ 179 h 714452"/>
              <a:gd name="connsiteX0" fmla="*/ 0 w 2357899"/>
              <a:gd name="connsiteY0" fmla="*/ 714452 h 714452"/>
              <a:gd name="connsiteX1" fmla="*/ 297349 w 2357899"/>
              <a:gd name="connsiteY1" fmla="*/ 0 h 714452"/>
              <a:gd name="connsiteX2" fmla="*/ 2357899 w 2357899"/>
              <a:gd name="connsiteY2" fmla="*/ 179 h 714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7899" h="714452">
                <a:moveTo>
                  <a:pt x="0" y="714452"/>
                </a:moveTo>
                <a:lnTo>
                  <a:pt x="297349" y="0"/>
                </a:lnTo>
                <a:lnTo>
                  <a:pt x="2357899" y="179"/>
                </a:lnTo>
              </a:path>
            </a:pathLst>
          </a:custGeom>
          <a:noFill/>
          <a:ln w="1016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491950" y="3717032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 #(N+4)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089202"/>
            <a:ext cx="7848871" cy="57687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4674" y="2652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так сложно?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61026" y="5508953"/>
            <a:ext cx="5498084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az-Cyrl-AZ" sz="3200" b="1" dirty="0">
                <a:solidFill>
                  <a:srgbClr val="EEECE1"/>
                </a:solidFill>
              </a:rPr>
              <a:t>Давайте просто скопируем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Илья Маркелов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4FF0FE-E618-4B8C-BA39-FC7ACDBA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358" r="5351"/>
          <a:stretch/>
        </p:blipFill>
        <p:spPr>
          <a:xfrm>
            <a:off x="462166" y="1417638"/>
            <a:ext cx="2880321" cy="3429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35896" y="1385865"/>
            <a:ext cx="5364088" cy="4923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3 года в системном анализе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Проекты, сильно ориентированные на бизнес-заказчика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и постоянное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изменение границ проекта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Также занимаюсь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инструментальной поддержкой работы аналитиков ЛК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8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4313188"/>
            <a:ext cx="8749113" cy="2284164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3</a:t>
            </a:r>
            <a:r>
              <a:rPr lang="en-US"/>
              <a:t>way merge</a:t>
            </a:r>
            <a:endParaRPr lang="ru-RU" dirty="0"/>
          </a:p>
        </p:txBody>
      </p:sp>
      <p:sp>
        <p:nvSpPr>
          <p:cNvPr id="24" name="Flowchart: Magnetic Disk 23"/>
          <p:cNvSpPr/>
          <p:nvPr/>
        </p:nvSpPr>
        <p:spPr>
          <a:xfrm>
            <a:off x="457200" y="15113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/>
          <p:cNvSpPr/>
          <p:nvPr/>
        </p:nvSpPr>
        <p:spPr>
          <a:xfrm>
            <a:off x="558831" y="20737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Flowchart: Magnetic Disk 52"/>
          <p:cNvSpPr/>
          <p:nvPr/>
        </p:nvSpPr>
        <p:spPr>
          <a:xfrm>
            <a:off x="4967420" y="2570610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loud 26"/>
          <p:cNvSpPr/>
          <p:nvPr/>
        </p:nvSpPr>
        <p:spPr>
          <a:xfrm>
            <a:off x="5868668" y="3056202"/>
            <a:ext cx="360040" cy="255773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924667" y="2295706"/>
            <a:ext cx="2935365" cy="55897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70973" y="1603344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563580" y="2170418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4" name="Flowchart: Magnetic Disk 63"/>
          <p:cNvSpPr/>
          <p:nvPr/>
        </p:nvSpPr>
        <p:spPr>
          <a:xfrm>
            <a:off x="537499" y="5035850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Isosceles Triangle 64"/>
          <p:cNvSpPr/>
          <p:nvPr/>
        </p:nvSpPr>
        <p:spPr>
          <a:xfrm>
            <a:off x="639130" y="5598220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Flowchart: Magnetic Disk 67"/>
          <p:cNvSpPr/>
          <p:nvPr/>
        </p:nvSpPr>
        <p:spPr>
          <a:xfrm>
            <a:off x="3336267" y="5035850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Oval 68"/>
          <p:cNvSpPr/>
          <p:nvPr/>
        </p:nvSpPr>
        <p:spPr>
          <a:xfrm>
            <a:off x="3452090" y="5521442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1" name="Cloud 70"/>
          <p:cNvSpPr/>
          <p:nvPr/>
        </p:nvSpPr>
        <p:spPr>
          <a:xfrm>
            <a:off x="4237515" y="5521442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/>
          <p:cNvSpPr txBox="1"/>
          <p:nvPr/>
        </p:nvSpPr>
        <p:spPr>
          <a:xfrm>
            <a:off x="874189" y="4598977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5349" y="4523641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43283" y="4835135"/>
            <a:ext cx="3095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vs branch diff:</a:t>
            </a:r>
          </a:p>
          <a:p>
            <a:pPr indent="-342900">
              <a:buAutoNum type="arabicPeriod"/>
            </a:pPr>
            <a:r>
              <a:rPr lang="ru-RU" sz="2400" dirty="0">
                <a:solidFill>
                  <a:srgbClr val="FF0000"/>
                </a:solidFill>
              </a:rPr>
              <a:t>Удалили</a:t>
            </a:r>
            <a:r>
              <a:rPr lang="ru-RU" sz="24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треугольник</a:t>
            </a:r>
          </a:p>
          <a:p>
            <a:pPr indent="-342900">
              <a:buAutoNum type="arabicPeriod"/>
            </a:pPr>
            <a:r>
              <a:rPr lang="ru-RU" sz="2400" dirty="0">
                <a:solidFill>
                  <a:srgbClr val="00B050"/>
                </a:solidFill>
              </a:rPr>
              <a:t>Добавили</a:t>
            </a:r>
            <a:r>
              <a:rPr lang="ru-RU" sz="24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облако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26" name="Oval 25"/>
          <p:cNvSpPr/>
          <p:nvPr/>
        </p:nvSpPr>
        <p:spPr>
          <a:xfrm>
            <a:off x="1408376" y="5624754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62996" y="2493448"/>
            <a:ext cx="3800267" cy="7224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5083243" y="3056202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282976" y="2299963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6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6178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 в это время…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6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951679" y="1484784"/>
            <a:ext cx="5868793" cy="428700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3</a:t>
            </a:r>
            <a:r>
              <a:rPr lang="en-US"/>
              <a:t>way merge</a:t>
            </a:r>
            <a:endParaRPr lang="ru-RU" dirty="0"/>
          </a:p>
        </p:txBody>
      </p:sp>
      <p:sp>
        <p:nvSpPr>
          <p:cNvPr id="24" name="Flowchart: Magnetic Disk 23"/>
          <p:cNvSpPr/>
          <p:nvPr/>
        </p:nvSpPr>
        <p:spPr>
          <a:xfrm>
            <a:off x="457200" y="15113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/>
          <p:cNvSpPr/>
          <p:nvPr/>
        </p:nvSpPr>
        <p:spPr>
          <a:xfrm>
            <a:off x="558831" y="20737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Flowchart: Magnetic Disk 25"/>
          <p:cNvSpPr/>
          <p:nvPr/>
        </p:nvSpPr>
        <p:spPr>
          <a:xfrm>
            <a:off x="457200" y="5157192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Oval 46"/>
          <p:cNvSpPr/>
          <p:nvPr/>
        </p:nvSpPr>
        <p:spPr>
          <a:xfrm>
            <a:off x="1023573" y="2251659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558831" y="5746388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Point Star 3"/>
          <p:cNvSpPr/>
          <p:nvPr/>
        </p:nvSpPr>
        <p:spPr>
          <a:xfrm>
            <a:off x="1383613" y="5704638"/>
            <a:ext cx="360040" cy="317943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1870973" y="1603344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1217476" y="3048786"/>
            <a:ext cx="249" cy="18923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521616" y="4510861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Flowchart: Magnetic Disk 28"/>
          <p:cNvSpPr/>
          <p:nvPr/>
        </p:nvSpPr>
        <p:spPr>
          <a:xfrm>
            <a:off x="3635896" y="2356789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Isosceles Triangle 29"/>
          <p:cNvSpPr/>
          <p:nvPr/>
        </p:nvSpPr>
        <p:spPr>
          <a:xfrm>
            <a:off x="3737527" y="2919159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/>
          <p:cNvSpPr/>
          <p:nvPr/>
        </p:nvSpPr>
        <p:spPr>
          <a:xfrm>
            <a:off x="4202269" y="3097105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65318" y="1877362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6511810" y="2419675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Isosceles Triangle 34"/>
          <p:cNvSpPr/>
          <p:nvPr/>
        </p:nvSpPr>
        <p:spPr>
          <a:xfrm>
            <a:off x="6613441" y="3008871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Point Star 36"/>
          <p:cNvSpPr/>
          <p:nvPr/>
        </p:nvSpPr>
        <p:spPr>
          <a:xfrm>
            <a:off x="7438223" y="2967121"/>
            <a:ext cx="360040" cy="317943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747223" y="1744777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50121" y="4233452"/>
            <a:ext cx="2658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vs updated base:</a:t>
            </a:r>
          </a:p>
          <a:p>
            <a:pPr indent="-342900">
              <a:buAutoNum type="arabicPeriod"/>
            </a:pPr>
            <a:r>
              <a:rPr lang="ru-RU" sz="2400" dirty="0">
                <a:solidFill>
                  <a:srgbClr val="FF0000"/>
                </a:solidFill>
              </a:rPr>
              <a:t>Удалили</a:t>
            </a:r>
            <a:r>
              <a:rPr lang="ru-RU" sz="24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круг</a:t>
            </a:r>
          </a:p>
          <a:p>
            <a:pPr indent="-342900">
              <a:buAutoNum type="arabicPeriod"/>
            </a:pPr>
            <a:r>
              <a:rPr lang="ru-RU" sz="2400" dirty="0">
                <a:solidFill>
                  <a:srgbClr val="00B050"/>
                </a:solidFill>
              </a:rPr>
              <a:t>Добавили</a:t>
            </a:r>
            <a:r>
              <a:rPr lang="ru-RU" sz="2400" dirty="0"/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звезду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32</a:t>
            </a:fld>
            <a:endParaRPr lang="ru-RU"/>
          </a:p>
        </p:txBody>
      </p:sp>
      <p:cxnSp>
        <p:nvCxnSpPr>
          <p:cNvPr id="32" name="Straight Connector 31"/>
          <p:cNvCxnSpPr>
            <a:stCxn id="25" idx="3"/>
            <a:endCxn id="48" idx="0"/>
          </p:cNvCxnSpPr>
          <p:nvPr/>
        </p:nvCxnSpPr>
        <p:spPr>
          <a:xfrm>
            <a:off x="738851" y="2419675"/>
            <a:ext cx="0" cy="33267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203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3</a:t>
            </a:r>
            <a:r>
              <a:rPr lang="en-US"/>
              <a:t>way merge</a:t>
            </a:r>
            <a:endParaRPr lang="ru-RU" dirty="0"/>
          </a:p>
        </p:txBody>
      </p:sp>
      <p:sp>
        <p:nvSpPr>
          <p:cNvPr id="24" name="Flowchart: Magnetic Disk 23"/>
          <p:cNvSpPr/>
          <p:nvPr/>
        </p:nvSpPr>
        <p:spPr>
          <a:xfrm>
            <a:off x="457200" y="15113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/>
          <p:cNvSpPr/>
          <p:nvPr/>
        </p:nvSpPr>
        <p:spPr>
          <a:xfrm>
            <a:off x="558831" y="20737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Flowchart: Magnetic Disk 25"/>
          <p:cNvSpPr/>
          <p:nvPr/>
        </p:nvSpPr>
        <p:spPr>
          <a:xfrm>
            <a:off x="457200" y="5157192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Isosceles Triangle 47"/>
          <p:cNvSpPr/>
          <p:nvPr/>
        </p:nvSpPr>
        <p:spPr>
          <a:xfrm>
            <a:off x="558831" y="5746388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Point Star 3"/>
          <p:cNvSpPr/>
          <p:nvPr/>
        </p:nvSpPr>
        <p:spPr>
          <a:xfrm>
            <a:off x="1383613" y="5704638"/>
            <a:ext cx="360040" cy="317943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Flowchart: Magnetic Disk 52"/>
          <p:cNvSpPr/>
          <p:nvPr/>
        </p:nvSpPr>
        <p:spPr>
          <a:xfrm>
            <a:off x="4788024" y="309826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val 54"/>
          <p:cNvSpPr/>
          <p:nvPr/>
        </p:nvSpPr>
        <p:spPr>
          <a:xfrm>
            <a:off x="4903847" y="3583859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5689272" y="3583859"/>
            <a:ext cx="360040" cy="255773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989238" y="2316363"/>
            <a:ext cx="2654770" cy="96862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870973" y="1603344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84184" y="2698075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21616" y="4510861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2195736" y="4510861"/>
            <a:ext cx="2592288" cy="1150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611176" y="4972526"/>
            <a:ext cx="798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rgbClr val="FF0000"/>
                </a:solidFill>
              </a:rPr>
              <a:t>conflict</a:t>
            </a:r>
            <a:endParaRPr lang="ru-RU" sz="2000" spc="-150" dirty="0">
              <a:solidFill>
                <a:srgbClr val="FF0000"/>
              </a:solidFill>
            </a:endParaRPr>
          </a:p>
        </p:txBody>
      </p:sp>
      <p:sp>
        <p:nvSpPr>
          <p:cNvPr id="23" name="&quot;No&quot; Symbol 22"/>
          <p:cNvSpPr/>
          <p:nvPr/>
        </p:nvSpPr>
        <p:spPr>
          <a:xfrm>
            <a:off x="1835696" y="5693113"/>
            <a:ext cx="477442" cy="445427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33</a:t>
            </a:fld>
            <a:endParaRPr lang="ru-RU"/>
          </a:p>
        </p:txBody>
      </p:sp>
      <p:cxnSp>
        <p:nvCxnSpPr>
          <p:cNvPr id="22" name="Straight Connector 21"/>
          <p:cNvCxnSpPr/>
          <p:nvPr/>
        </p:nvCxnSpPr>
        <p:spPr>
          <a:xfrm>
            <a:off x="738851" y="2419675"/>
            <a:ext cx="0" cy="332671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55" idx="2"/>
          </p:cNvCxnSpPr>
          <p:nvPr/>
        </p:nvCxnSpPr>
        <p:spPr>
          <a:xfrm>
            <a:off x="1217725" y="2419675"/>
            <a:ext cx="3686122" cy="13238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217476" y="3048786"/>
            <a:ext cx="249" cy="189238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1023573" y="2251659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6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716016" y="1268760"/>
            <a:ext cx="4248471" cy="33843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323528" y="1268760"/>
            <a:ext cx="4248471" cy="33843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Суммируем изменения</a:t>
            </a:r>
          </a:p>
        </p:txBody>
      </p:sp>
      <p:sp>
        <p:nvSpPr>
          <p:cNvPr id="29" name="Flowchart: Magnetic Disk 28"/>
          <p:cNvSpPr/>
          <p:nvPr/>
        </p:nvSpPr>
        <p:spPr>
          <a:xfrm>
            <a:off x="5169391" y="18395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Isosceles Triangle 29"/>
          <p:cNvSpPr/>
          <p:nvPr/>
        </p:nvSpPr>
        <p:spPr>
          <a:xfrm>
            <a:off x="5271022" y="24019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/>
          <p:cNvSpPr/>
          <p:nvPr/>
        </p:nvSpPr>
        <p:spPr>
          <a:xfrm>
            <a:off x="5735764" y="2579859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8813" y="1360116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7107475" y="1874999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Isosceles Triangle 34"/>
          <p:cNvSpPr/>
          <p:nvPr/>
        </p:nvSpPr>
        <p:spPr>
          <a:xfrm>
            <a:off x="7209106" y="2464195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Point Star 36"/>
          <p:cNvSpPr/>
          <p:nvPr/>
        </p:nvSpPr>
        <p:spPr>
          <a:xfrm>
            <a:off x="8033888" y="2422445"/>
            <a:ext cx="360040" cy="317943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7308304" y="1268760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17904" y="3478530"/>
            <a:ext cx="3041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diff 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круг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звезду</a:t>
            </a:r>
          </a:p>
        </p:txBody>
      </p:sp>
      <p:sp>
        <p:nvSpPr>
          <p:cNvPr id="27" name="Flowchart: Magnetic Disk 26"/>
          <p:cNvSpPr/>
          <p:nvPr/>
        </p:nvSpPr>
        <p:spPr>
          <a:xfrm>
            <a:off x="611560" y="1990638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Isosceles Triangle 39"/>
          <p:cNvSpPr/>
          <p:nvPr/>
        </p:nvSpPr>
        <p:spPr>
          <a:xfrm>
            <a:off x="713191" y="255300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Oval 40"/>
          <p:cNvSpPr/>
          <p:nvPr/>
        </p:nvSpPr>
        <p:spPr>
          <a:xfrm>
            <a:off x="1177933" y="2730954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Flowchart: Magnetic Disk 42"/>
          <p:cNvSpPr/>
          <p:nvPr/>
        </p:nvSpPr>
        <p:spPr>
          <a:xfrm>
            <a:off x="2609788" y="1990638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Oval 43"/>
          <p:cNvSpPr/>
          <p:nvPr/>
        </p:nvSpPr>
        <p:spPr>
          <a:xfrm>
            <a:off x="2725611" y="2476230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Cloud 45"/>
          <p:cNvSpPr/>
          <p:nvPr/>
        </p:nvSpPr>
        <p:spPr>
          <a:xfrm>
            <a:off x="3511036" y="2476230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948250" y="155376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48870" y="1478429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74918" y="3484210"/>
            <a:ext cx="2941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 diff: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треугольник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облако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716016" y="1268760"/>
            <a:ext cx="4248471" cy="33843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323528" y="1268760"/>
            <a:ext cx="4248471" cy="33843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Суммируем изменения</a:t>
            </a:r>
          </a:p>
        </p:txBody>
      </p:sp>
      <p:sp>
        <p:nvSpPr>
          <p:cNvPr id="29" name="Flowchart: Magnetic Disk 28"/>
          <p:cNvSpPr/>
          <p:nvPr/>
        </p:nvSpPr>
        <p:spPr>
          <a:xfrm>
            <a:off x="5169391" y="18395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Isosceles Triangle 29"/>
          <p:cNvSpPr/>
          <p:nvPr/>
        </p:nvSpPr>
        <p:spPr>
          <a:xfrm>
            <a:off x="5271022" y="24019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/>
          <p:cNvSpPr/>
          <p:nvPr/>
        </p:nvSpPr>
        <p:spPr>
          <a:xfrm>
            <a:off x="5735764" y="2579859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98813" y="1360116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Flowchart: Magnetic Disk 33"/>
          <p:cNvSpPr/>
          <p:nvPr/>
        </p:nvSpPr>
        <p:spPr>
          <a:xfrm>
            <a:off x="7107475" y="1874999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Isosceles Triangle 34"/>
          <p:cNvSpPr/>
          <p:nvPr/>
        </p:nvSpPr>
        <p:spPr>
          <a:xfrm>
            <a:off x="7209106" y="2464195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Point Star 36"/>
          <p:cNvSpPr/>
          <p:nvPr/>
        </p:nvSpPr>
        <p:spPr>
          <a:xfrm>
            <a:off x="8033888" y="2422445"/>
            <a:ext cx="360040" cy="317943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7308304" y="1268760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17904" y="3478530"/>
            <a:ext cx="3041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diff 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круг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звезду</a:t>
            </a:r>
          </a:p>
        </p:txBody>
      </p:sp>
      <p:sp>
        <p:nvSpPr>
          <p:cNvPr id="27" name="Flowchart: Magnetic Disk 26"/>
          <p:cNvSpPr/>
          <p:nvPr/>
        </p:nvSpPr>
        <p:spPr>
          <a:xfrm>
            <a:off x="611560" y="1990638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Isosceles Triangle 39"/>
          <p:cNvSpPr/>
          <p:nvPr/>
        </p:nvSpPr>
        <p:spPr>
          <a:xfrm>
            <a:off x="713191" y="255300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Oval 40"/>
          <p:cNvSpPr/>
          <p:nvPr/>
        </p:nvSpPr>
        <p:spPr>
          <a:xfrm>
            <a:off x="1177933" y="2730954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Flowchart: Magnetic Disk 42"/>
          <p:cNvSpPr/>
          <p:nvPr/>
        </p:nvSpPr>
        <p:spPr>
          <a:xfrm>
            <a:off x="2609788" y="1990638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Oval 43"/>
          <p:cNvSpPr/>
          <p:nvPr/>
        </p:nvSpPr>
        <p:spPr>
          <a:xfrm>
            <a:off x="2725611" y="2476230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Cloud 45"/>
          <p:cNvSpPr/>
          <p:nvPr/>
        </p:nvSpPr>
        <p:spPr>
          <a:xfrm>
            <a:off x="3511036" y="2476230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948250" y="155376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48870" y="1478429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74918" y="3484210"/>
            <a:ext cx="2941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 diff: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треугольник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облако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5" name="Rectangle 24"/>
          <p:cNvSpPr/>
          <p:nvPr/>
        </p:nvSpPr>
        <p:spPr>
          <a:xfrm>
            <a:off x="323528" y="4773132"/>
            <a:ext cx="8640960" cy="18719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67544" y="4725144"/>
            <a:ext cx="3305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150" dirty="0">
                <a:solidFill>
                  <a:schemeClr val="accent1">
                    <a:lumMod val="50000"/>
                  </a:schemeClr>
                </a:solidFill>
              </a:rPr>
              <a:t>Итого: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треугольник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круг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облако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звезду</a:t>
            </a:r>
          </a:p>
        </p:txBody>
      </p:sp>
      <p:sp>
        <p:nvSpPr>
          <p:cNvPr id="32" name="Flowchart: Magnetic Disk 31"/>
          <p:cNvSpPr/>
          <p:nvPr/>
        </p:nvSpPr>
        <p:spPr>
          <a:xfrm>
            <a:off x="5743432" y="5200594"/>
            <a:ext cx="1436540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Cloud 35"/>
          <p:cNvSpPr/>
          <p:nvPr/>
        </p:nvSpPr>
        <p:spPr>
          <a:xfrm>
            <a:off x="6644170" y="5590348"/>
            <a:ext cx="378037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5365674" y="4773132"/>
            <a:ext cx="217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spc="-150" dirty="0">
                <a:solidFill>
                  <a:schemeClr val="accent1">
                    <a:lumMod val="50000"/>
                  </a:schemeClr>
                </a:solidFill>
              </a:rPr>
              <a:t>Целевое состояние</a:t>
            </a:r>
          </a:p>
        </p:txBody>
      </p:sp>
      <p:sp>
        <p:nvSpPr>
          <p:cNvPr id="45" name="Oval 44"/>
          <p:cNvSpPr/>
          <p:nvPr/>
        </p:nvSpPr>
        <p:spPr>
          <a:xfrm>
            <a:off x="5850390" y="5635620"/>
            <a:ext cx="378037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Isosceles Triangle 46"/>
          <p:cNvSpPr/>
          <p:nvPr/>
        </p:nvSpPr>
        <p:spPr>
          <a:xfrm>
            <a:off x="6009053" y="5941959"/>
            <a:ext cx="378037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5-Point Star 47"/>
          <p:cNvSpPr/>
          <p:nvPr/>
        </p:nvSpPr>
        <p:spPr>
          <a:xfrm>
            <a:off x="6701633" y="5914091"/>
            <a:ext cx="378037" cy="317943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Right Arrow 52"/>
          <p:cNvSpPr/>
          <p:nvPr/>
        </p:nvSpPr>
        <p:spPr>
          <a:xfrm>
            <a:off x="4067944" y="5589240"/>
            <a:ext cx="1278146" cy="5134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4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23528" y="4773132"/>
            <a:ext cx="8640960" cy="1871976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Но если </a:t>
            </a:r>
            <a:r>
              <a:rPr lang="en-US" dirty="0"/>
              <a:t>base </a:t>
            </a:r>
            <a:r>
              <a:rPr lang="ru-RU" dirty="0"/>
              <a:t>нет</a:t>
            </a:r>
          </a:p>
        </p:txBody>
      </p:sp>
      <p:sp>
        <p:nvSpPr>
          <p:cNvPr id="26" name="Flowchart: Magnetic Disk 25"/>
          <p:cNvSpPr/>
          <p:nvPr/>
        </p:nvSpPr>
        <p:spPr>
          <a:xfrm>
            <a:off x="611560" y="232687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Isosceles Triangle 47"/>
          <p:cNvSpPr/>
          <p:nvPr/>
        </p:nvSpPr>
        <p:spPr>
          <a:xfrm>
            <a:off x="713191" y="2916073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Point Star 3"/>
          <p:cNvSpPr/>
          <p:nvPr/>
        </p:nvSpPr>
        <p:spPr>
          <a:xfrm>
            <a:off x="1537973" y="2874323"/>
            <a:ext cx="360040" cy="31794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Flowchart: Magnetic Disk 52"/>
          <p:cNvSpPr/>
          <p:nvPr/>
        </p:nvSpPr>
        <p:spPr>
          <a:xfrm>
            <a:off x="2771800" y="2348880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Oval 54"/>
          <p:cNvSpPr/>
          <p:nvPr/>
        </p:nvSpPr>
        <p:spPr>
          <a:xfrm>
            <a:off x="2887623" y="2834472"/>
            <a:ext cx="360040" cy="319428"/>
          </a:xfrm>
          <a:prstGeom prst="ellips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3673048" y="2834472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3010882" y="1879778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5576" y="1556792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574" y="4708484"/>
            <a:ext cx="32290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updated base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 diff: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треугольник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Удалили звезду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круг</a:t>
            </a:r>
          </a:p>
          <a:p>
            <a:pPr indent="-342900">
              <a:buAutoNum type="arabicPeriod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Добавили облако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5790413" y="509176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Cloud 37"/>
          <p:cNvSpPr/>
          <p:nvPr/>
        </p:nvSpPr>
        <p:spPr>
          <a:xfrm>
            <a:off x="6674777" y="5481521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5424126" y="4664305"/>
            <a:ext cx="1956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-150" dirty="0">
                <a:solidFill>
                  <a:schemeClr val="accent1">
                    <a:lumMod val="50000"/>
                  </a:schemeClr>
                </a:solidFill>
              </a:rPr>
              <a:t>Целевое состояние</a:t>
            </a:r>
          </a:p>
        </p:txBody>
      </p:sp>
      <p:sp>
        <p:nvSpPr>
          <p:cNvPr id="41" name="Isosceles Triangle 40"/>
          <p:cNvSpPr/>
          <p:nvPr/>
        </p:nvSpPr>
        <p:spPr>
          <a:xfrm>
            <a:off x="6039660" y="5833132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Point Star 41"/>
          <p:cNvSpPr/>
          <p:nvPr/>
        </p:nvSpPr>
        <p:spPr>
          <a:xfrm>
            <a:off x="6732240" y="5805264"/>
            <a:ext cx="360040" cy="31794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Right Arrow 42"/>
          <p:cNvSpPr/>
          <p:nvPr/>
        </p:nvSpPr>
        <p:spPr>
          <a:xfrm>
            <a:off x="4127982" y="5362790"/>
            <a:ext cx="1278146" cy="51349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Oval 43"/>
          <p:cNvSpPr/>
          <p:nvPr/>
        </p:nvSpPr>
        <p:spPr>
          <a:xfrm>
            <a:off x="5859640" y="5512981"/>
            <a:ext cx="360040" cy="319428"/>
          </a:xfrm>
          <a:prstGeom prst="ellips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72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Сравним целевые состояния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6732240" y="4869160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Cloud 37"/>
          <p:cNvSpPr/>
          <p:nvPr/>
        </p:nvSpPr>
        <p:spPr>
          <a:xfrm>
            <a:off x="7616604" y="5258914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699792" y="4293096"/>
            <a:ext cx="2028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50" dirty="0">
                <a:solidFill>
                  <a:schemeClr val="accent1">
                    <a:lumMod val="50000"/>
                  </a:schemeClr>
                </a:solidFill>
              </a:rPr>
              <a:t>Ожидаемое целевое состояние</a:t>
            </a:r>
          </a:p>
        </p:txBody>
      </p:sp>
      <p:sp>
        <p:nvSpPr>
          <p:cNvPr id="41" name="Isosceles Triangle 40"/>
          <p:cNvSpPr/>
          <p:nvPr/>
        </p:nvSpPr>
        <p:spPr>
          <a:xfrm>
            <a:off x="6981487" y="5610525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Point Star 41"/>
          <p:cNvSpPr/>
          <p:nvPr/>
        </p:nvSpPr>
        <p:spPr>
          <a:xfrm>
            <a:off x="7674067" y="5582657"/>
            <a:ext cx="360040" cy="31794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Oval 43"/>
          <p:cNvSpPr/>
          <p:nvPr/>
        </p:nvSpPr>
        <p:spPr>
          <a:xfrm>
            <a:off x="6801467" y="5290374"/>
            <a:ext cx="360040" cy="319428"/>
          </a:xfrm>
          <a:prstGeom prst="ellipse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Flowchart: Magnetic Disk 23"/>
          <p:cNvSpPr/>
          <p:nvPr/>
        </p:nvSpPr>
        <p:spPr>
          <a:xfrm>
            <a:off x="457200" y="151134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Isosceles Triangle 24"/>
          <p:cNvSpPr/>
          <p:nvPr/>
        </p:nvSpPr>
        <p:spPr>
          <a:xfrm>
            <a:off x="558831" y="2073713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Flowchart: Magnetic Disk 28"/>
          <p:cNvSpPr/>
          <p:nvPr/>
        </p:nvSpPr>
        <p:spPr>
          <a:xfrm>
            <a:off x="467544" y="501317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Isosceles Triangle 31"/>
          <p:cNvSpPr/>
          <p:nvPr/>
        </p:nvSpPr>
        <p:spPr>
          <a:xfrm>
            <a:off x="569175" y="5602372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Point Star 33"/>
          <p:cNvSpPr/>
          <p:nvPr/>
        </p:nvSpPr>
        <p:spPr>
          <a:xfrm>
            <a:off x="1393957" y="5560622"/>
            <a:ext cx="360040" cy="317943"/>
          </a:xfrm>
          <a:prstGeom prst="star5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Flowchart: Magnetic Disk 34"/>
          <p:cNvSpPr/>
          <p:nvPr/>
        </p:nvSpPr>
        <p:spPr>
          <a:xfrm>
            <a:off x="3923928" y="1484784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val 39"/>
          <p:cNvSpPr/>
          <p:nvPr/>
        </p:nvSpPr>
        <p:spPr>
          <a:xfrm>
            <a:off x="4067944" y="2204864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Cloud 45"/>
          <p:cNvSpPr/>
          <p:nvPr/>
        </p:nvSpPr>
        <p:spPr>
          <a:xfrm>
            <a:off x="4788024" y="2204864"/>
            <a:ext cx="360040" cy="255773"/>
          </a:xfrm>
          <a:prstGeom prst="cloud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1870973" y="1603344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31840" y="1556792"/>
            <a:ext cx="790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59632" y="4221088"/>
            <a:ext cx="105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updated 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0" name="Flowchart: Magnetic Disk 59"/>
          <p:cNvSpPr/>
          <p:nvPr/>
        </p:nvSpPr>
        <p:spPr>
          <a:xfrm>
            <a:off x="4139952" y="4941168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Cloud 62"/>
          <p:cNvSpPr/>
          <p:nvPr/>
        </p:nvSpPr>
        <p:spPr>
          <a:xfrm>
            <a:off x="5024316" y="5330922"/>
            <a:ext cx="360040" cy="255773"/>
          </a:xfrm>
          <a:prstGeom prst="cloud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6444208" y="4221088"/>
            <a:ext cx="2074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-150" dirty="0">
                <a:solidFill>
                  <a:schemeClr val="accent1">
                    <a:lumMod val="50000"/>
                  </a:schemeClr>
                </a:solidFill>
              </a:rPr>
              <a:t>Целевое состояние без учёта </a:t>
            </a:r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base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230536" y="5376194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4389199" y="5682533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5-Point Star 66"/>
          <p:cNvSpPr/>
          <p:nvPr/>
        </p:nvSpPr>
        <p:spPr>
          <a:xfrm>
            <a:off x="5081779" y="5654665"/>
            <a:ext cx="360040" cy="317943"/>
          </a:xfrm>
          <a:prstGeom prst="star5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4788024" y="2852936"/>
            <a:ext cx="37422" cy="20162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051720" y="5589240"/>
            <a:ext cx="2016224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37</a:t>
            </a:fld>
            <a:endParaRPr lang="ru-RU"/>
          </a:p>
        </p:txBody>
      </p:sp>
      <p:cxnSp>
        <p:nvCxnSpPr>
          <p:cNvPr id="33" name="Straight Connector 32"/>
          <p:cNvCxnSpPr>
            <a:endCxn id="32" idx="0"/>
          </p:cNvCxnSpPr>
          <p:nvPr/>
        </p:nvCxnSpPr>
        <p:spPr>
          <a:xfrm>
            <a:off x="738851" y="2419675"/>
            <a:ext cx="10344" cy="31826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6"/>
            <a:endCxn id="40" idx="2"/>
          </p:cNvCxnSpPr>
          <p:nvPr/>
        </p:nvCxnSpPr>
        <p:spPr>
          <a:xfrm>
            <a:off x="1619672" y="2364578"/>
            <a:ext cx="244827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15616" y="2924944"/>
            <a:ext cx="1" cy="20162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259632" y="2204864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1979712" y="2132856"/>
            <a:ext cx="1800200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5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Просто берем и </a:t>
            </a:r>
            <a:r>
              <a:rPr lang="ru-RU" dirty="0" smtClean="0"/>
              <a:t>делаем?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1196752"/>
            <a:ext cx="3456384" cy="51845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spc="-150" dirty="0">
                <a:solidFill>
                  <a:schemeClr val="accent1">
                    <a:lumMod val="50000"/>
                  </a:schemeClr>
                </a:solidFill>
              </a:rPr>
              <a:t>Version Control System (VCS)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Flowchart: Multidocument 1"/>
          <p:cNvSpPr/>
          <p:nvPr/>
        </p:nvSpPr>
        <p:spPr>
          <a:xfrm>
            <a:off x="1259632" y="1844824"/>
            <a:ext cx="2160240" cy="1512168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Code files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4" name="Smiley Face 1"/>
          <p:cNvSpPr/>
          <p:nvPr/>
        </p:nvSpPr>
        <p:spPr>
          <a:xfrm>
            <a:off x="6268785" y="3429000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5" name="Flowchart: Magnetic Disk 10"/>
          <p:cNvSpPr/>
          <p:nvPr/>
        </p:nvSpPr>
        <p:spPr>
          <a:xfrm>
            <a:off x="4572000" y="3356992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SRS_V1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Oval 12"/>
          <p:cNvSpPr/>
          <p:nvPr/>
        </p:nvSpPr>
        <p:spPr>
          <a:xfrm>
            <a:off x="5436096" y="414908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8137" y="3141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Пробуем</a:t>
            </a:r>
          </a:p>
        </p:txBody>
      </p:sp>
      <p:sp>
        <p:nvSpPr>
          <p:cNvPr id="10" name="Flowchart: Magnetic Disk 9"/>
          <p:cNvSpPr/>
          <p:nvPr/>
        </p:nvSpPr>
        <p:spPr>
          <a:xfrm>
            <a:off x="6094512" y="1536947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SRS_V1.1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7750696" y="1624993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2" name="Flowchart: Magnetic Disk 11"/>
          <p:cNvSpPr/>
          <p:nvPr/>
        </p:nvSpPr>
        <p:spPr>
          <a:xfrm>
            <a:off x="6022504" y="5132473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SRS_V1.2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Smiley Face 12"/>
          <p:cNvSpPr/>
          <p:nvPr/>
        </p:nvSpPr>
        <p:spPr>
          <a:xfrm>
            <a:off x="7750696" y="5280296"/>
            <a:ext cx="936104" cy="936104"/>
          </a:xfrm>
          <a:prstGeom prst="smileyFace">
            <a:avLst>
              <a:gd name="adj" fmla="val 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18" name="Oval 17"/>
          <p:cNvSpPr/>
          <p:nvPr/>
        </p:nvSpPr>
        <p:spPr>
          <a:xfrm>
            <a:off x="6932623" y="2342302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Isosceles Triangle 18"/>
          <p:cNvSpPr/>
          <p:nvPr/>
        </p:nvSpPr>
        <p:spPr>
          <a:xfrm>
            <a:off x="6366903" y="2329035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Point Star 19"/>
          <p:cNvSpPr/>
          <p:nvPr/>
        </p:nvSpPr>
        <p:spPr>
          <a:xfrm>
            <a:off x="6909728" y="5831732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 чем мы расскажем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3200" y="1268759"/>
            <a:ext cx="836327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Версионирование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VS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совместное редактирование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Кому и для чего польза от  версий?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Классические практики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версионирования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в разработке ПО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Особенности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версионирования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требований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Два разных варианта управлением версиями на реальных проектах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Сложности на пути к «идеальному»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версионированию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endParaRPr lang="ru-RU" sz="2400" spc="-15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4FF0FE-E618-4B8C-BA39-FC7ACDBA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1196752"/>
            <a:ext cx="3456384" cy="51845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spc="-150" dirty="0">
                <a:solidFill>
                  <a:schemeClr val="accent1">
                    <a:lumMod val="50000"/>
                  </a:schemeClr>
                </a:solidFill>
              </a:rPr>
              <a:t>Version Control System 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Flowchart: Multidocument 1"/>
          <p:cNvSpPr/>
          <p:nvPr/>
        </p:nvSpPr>
        <p:spPr>
          <a:xfrm>
            <a:off x="1259632" y="1844824"/>
            <a:ext cx="2160240" cy="1512168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Code files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Flowchart: Magnetic Disk 10"/>
          <p:cNvSpPr>
            <a:spLocks noChangeAspect="1"/>
          </p:cNvSpPr>
          <p:nvPr/>
        </p:nvSpPr>
        <p:spPr>
          <a:xfrm>
            <a:off x="758164" y="4308794"/>
            <a:ext cx="1013624" cy="900100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pc="-150" dirty="0" smtClean="0">
                <a:solidFill>
                  <a:schemeClr val="accent1">
                    <a:lumMod val="50000"/>
                  </a:schemeClr>
                </a:solidFill>
              </a:rPr>
              <a:t>SRS_V1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Oval 12"/>
          <p:cNvSpPr>
            <a:spLocks noChangeAspect="1"/>
          </p:cNvSpPr>
          <p:nvPr/>
        </p:nvSpPr>
        <p:spPr>
          <a:xfrm>
            <a:off x="1478245" y="4964328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Flowchart: Magnetic Disk 4"/>
          <p:cNvSpPr>
            <a:spLocks noChangeAspect="1"/>
          </p:cNvSpPr>
          <p:nvPr/>
        </p:nvSpPr>
        <p:spPr>
          <a:xfrm>
            <a:off x="2450089" y="3356992"/>
            <a:ext cx="1080121" cy="951802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spc="-150" dirty="0" smtClean="0">
                <a:solidFill>
                  <a:schemeClr val="accent1">
                    <a:lumMod val="50000"/>
                  </a:schemeClr>
                </a:solidFill>
              </a:rPr>
              <a:t>SRS_V1.1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Oval 5"/>
          <p:cNvSpPr>
            <a:spLocks noChangeAspect="1"/>
          </p:cNvSpPr>
          <p:nvPr/>
        </p:nvSpPr>
        <p:spPr>
          <a:xfrm>
            <a:off x="3239852" y="4013177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Isosceles Triangle 7"/>
          <p:cNvSpPr>
            <a:spLocks noChangeAspect="1"/>
          </p:cNvSpPr>
          <p:nvPr/>
        </p:nvSpPr>
        <p:spPr>
          <a:xfrm>
            <a:off x="2950273" y="4028347"/>
            <a:ext cx="180020" cy="172981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Flowchart: Magnetic Disk 10"/>
          <p:cNvSpPr/>
          <p:nvPr/>
        </p:nvSpPr>
        <p:spPr>
          <a:xfrm>
            <a:off x="2470392" y="5121192"/>
            <a:ext cx="1080120" cy="936104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spc="-150" dirty="0" smtClean="0">
                <a:solidFill>
                  <a:schemeClr val="accent1">
                    <a:lumMod val="50000"/>
                  </a:schemeClr>
                </a:solidFill>
              </a:rPr>
              <a:t>SRS_V1.2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Smiley Face 1"/>
          <p:cNvSpPr/>
          <p:nvPr/>
        </p:nvSpPr>
        <p:spPr>
          <a:xfrm>
            <a:off x="6268785" y="3429000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9" name="Smiley Face 18"/>
          <p:cNvSpPr/>
          <p:nvPr/>
        </p:nvSpPr>
        <p:spPr>
          <a:xfrm>
            <a:off x="7750696" y="1624993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23" name="Smiley Face 22"/>
          <p:cNvSpPr/>
          <p:nvPr/>
        </p:nvSpPr>
        <p:spPr>
          <a:xfrm>
            <a:off x="7750696" y="5280296"/>
            <a:ext cx="936104" cy="936104"/>
          </a:xfrm>
          <a:prstGeom prst="smileyFace">
            <a:avLst>
              <a:gd name="adj" fmla="val 465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26" name="5-Point Star 25"/>
          <p:cNvSpPr/>
          <p:nvPr/>
        </p:nvSpPr>
        <p:spPr>
          <a:xfrm>
            <a:off x="3210048" y="5712487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8137" y="3141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Пробуем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1196752"/>
            <a:ext cx="4824536" cy="532859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ectangle 1"/>
          <p:cNvSpPr/>
          <p:nvPr/>
        </p:nvSpPr>
        <p:spPr>
          <a:xfrm>
            <a:off x="4350804" y="1199519"/>
            <a:ext cx="4618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Что-то пошло не так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endParaRPr lang="ru-RU" dirty="0"/>
          </a:p>
        </p:txBody>
      </p:sp>
      <p:sp>
        <p:nvSpPr>
          <p:cNvPr id="29" name="Content Placeholder 7"/>
          <p:cNvSpPr txBox="1">
            <a:spLocks/>
          </p:cNvSpPr>
          <p:nvPr/>
        </p:nvSpPr>
        <p:spPr>
          <a:xfrm>
            <a:off x="4388757" y="1976565"/>
            <a:ext cx="4580903" cy="2737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VSC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«не любит»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DOC-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файлы</a:t>
            </a:r>
          </a:p>
          <a:p>
            <a:pPr marL="0" lvl="1"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Вынужденное копирование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частей</a:t>
            </a:r>
          </a:p>
          <a:p>
            <a:pPr marL="0" lvl="1"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Нет связей с разработкой и тестированием</a:t>
            </a:r>
          </a:p>
        </p:txBody>
      </p:sp>
    </p:spTree>
    <p:extLst>
      <p:ext uri="{BB962C8B-B14F-4D97-AF65-F5344CB8AC3E}">
        <p14:creationId xmlns:p14="http://schemas.microsoft.com/office/powerpoint/2010/main" val="8608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8"/>
          <p:cNvSpPr/>
          <p:nvPr/>
        </p:nvSpPr>
        <p:spPr>
          <a:xfrm>
            <a:off x="611560" y="1196752"/>
            <a:ext cx="3456384" cy="51845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spc="-150" dirty="0">
                <a:solidFill>
                  <a:schemeClr val="accent1">
                    <a:lumMod val="50000"/>
                  </a:schemeClr>
                </a:solidFill>
              </a:rPr>
              <a:t>Version Control System 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Еще вариант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Flowchart: Document 1"/>
          <p:cNvSpPr/>
          <p:nvPr/>
        </p:nvSpPr>
        <p:spPr>
          <a:xfrm>
            <a:off x="2409968" y="3029717"/>
            <a:ext cx="1080120" cy="360040"/>
          </a:xfrm>
          <a:prstGeom prst="flowChart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Func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1401856" y="2520524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Module1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1425520" y="3985298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Module2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2413829" y="4587341"/>
            <a:ext cx="1078963" cy="360040"/>
          </a:xfrm>
          <a:prstGeom prst="flowChart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Func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13" name="Elbow Connector 12"/>
          <p:cNvCxnSpPr>
            <a:stCxn id="4" idx="2"/>
            <a:endCxn id="2" idx="1"/>
          </p:cNvCxnSpPr>
          <p:nvPr/>
        </p:nvCxnSpPr>
        <p:spPr>
          <a:xfrm rot="16200000" flipH="1">
            <a:off x="2042796" y="2842564"/>
            <a:ext cx="302297" cy="432048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1" idx="2"/>
            <a:endCxn id="12" idx="1"/>
          </p:cNvCxnSpPr>
          <p:nvPr/>
        </p:nvCxnSpPr>
        <p:spPr>
          <a:xfrm rot="16200000" flipH="1">
            <a:off x="2010133" y="4363664"/>
            <a:ext cx="395147" cy="412245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2"/>
          <p:cNvSpPr>
            <a:spLocks noChangeAspect="1"/>
          </p:cNvSpPr>
          <p:nvPr/>
        </p:nvSpPr>
        <p:spPr>
          <a:xfrm>
            <a:off x="3247681" y="3084261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Point Star 19"/>
          <p:cNvSpPr/>
          <p:nvPr/>
        </p:nvSpPr>
        <p:spPr>
          <a:xfrm>
            <a:off x="3225549" y="4570491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Flowchart: Magnetic Disk 26"/>
          <p:cNvSpPr/>
          <p:nvPr/>
        </p:nvSpPr>
        <p:spPr>
          <a:xfrm>
            <a:off x="5305401" y="3664450"/>
            <a:ext cx="1440160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SRS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Oval 12"/>
          <p:cNvSpPr>
            <a:spLocks noChangeAspect="1"/>
          </p:cNvSpPr>
          <p:nvPr/>
        </p:nvSpPr>
        <p:spPr>
          <a:xfrm>
            <a:off x="6372200" y="4495662"/>
            <a:ext cx="252310" cy="22385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Point Star 28"/>
          <p:cNvSpPr/>
          <p:nvPr/>
        </p:nvSpPr>
        <p:spPr>
          <a:xfrm>
            <a:off x="6028616" y="4522324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Smiley Face 1"/>
          <p:cNvSpPr/>
          <p:nvPr/>
        </p:nvSpPr>
        <p:spPr>
          <a:xfrm>
            <a:off x="6942585" y="3824933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910299" y="2222423"/>
            <a:ext cx="551065" cy="432049"/>
          </a:xfrm>
          <a:prstGeom prst="bentConnector3">
            <a:avLst>
              <a:gd name="adj1" fmla="val 100126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11" idx="1"/>
          </p:cNvCxnSpPr>
          <p:nvPr/>
        </p:nvCxnSpPr>
        <p:spPr>
          <a:xfrm rot="16200000" flipH="1">
            <a:off x="465276" y="3218512"/>
            <a:ext cx="1464774" cy="455714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812443" y="1828952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System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11570667">
            <a:off x="4127582" y="3933284"/>
            <a:ext cx="1074513" cy="18462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Right Arrow 40"/>
          <p:cNvSpPr/>
          <p:nvPr/>
        </p:nvSpPr>
        <p:spPr>
          <a:xfrm rot="9817889">
            <a:off x="4117702" y="4478131"/>
            <a:ext cx="1067882" cy="17994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lowchart: Document 21"/>
          <p:cNvSpPr/>
          <p:nvPr/>
        </p:nvSpPr>
        <p:spPr>
          <a:xfrm>
            <a:off x="2411125" y="5103938"/>
            <a:ext cx="1078963" cy="360040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Req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3195197" y="5128152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Elbow Connector 23"/>
          <p:cNvCxnSpPr/>
          <p:nvPr/>
        </p:nvCxnSpPr>
        <p:spPr>
          <a:xfrm rot="16200000" flipH="1">
            <a:off x="1949055" y="4836737"/>
            <a:ext cx="517301" cy="412245"/>
          </a:xfrm>
          <a:prstGeom prst="bentConnector3">
            <a:avLst>
              <a:gd name="adj1" fmla="val 9603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Document 24"/>
          <p:cNvSpPr/>
          <p:nvPr/>
        </p:nvSpPr>
        <p:spPr>
          <a:xfrm>
            <a:off x="2409968" y="3493491"/>
            <a:ext cx="1078963" cy="360040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Req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1925954" y="3246355"/>
            <a:ext cx="517301" cy="412245"/>
          </a:xfrm>
          <a:prstGeom prst="bentConnector3">
            <a:avLst>
              <a:gd name="adj1" fmla="val 9603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12"/>
          <p:cNvSpPr>
            <a:spLocks noChangeAspect="1"/>
          </p:cNvSpPr>
          <p:nvPr/>
        </p:nvSpPr>
        <p:spPr>
          <a:xfrm>
            <a:off x="3247681" y="3563704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2" grpId="0" animBg="1"/>
      <p:bldP spid="23" grpId="0" animBg="1"/>
      <p:bldP spid="25" grpId="0" animBg="1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4120504" y="1189235"/>
            <a:ext cx="4824536" cy="532859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378212" y="2120629"/>
            <a:ext cx="4572000" cy="35067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Нет связи между отдельными требованиями</a:t>
            </a: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Сильная привязка требований к деталям реализации</a:t>
            </a: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Сложно сформировать полную спецификацию</a:t>
            </a:r>
          </a:p>
        </p:txBody>
      </p:sp>
      <p:sp>
        <p:nvSpPr>
          <p:cNvPr id="37" name="Rounded Rectangle 8"/>
          <p:cNvSpPr/>
          <p:nvPr/>
        </p:nvSpPr>
        <p:spPr>
          <a:xfrm>
            <a:off x="611560" y="1196752"/>
            <a:ext cx="3456384" cy="518457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u="sng" spc="-150" dirty="0">
                <a:solidFill>
                  <a:schemeClr val="accent1">
                    <a:lumMod val="50000"/>
                  </a:schemeClr>
                </a:solidFill>
              </a:rPr>
              <a:t>Version Control System 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Еще вариант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Flowchart: Document 1"/>
          <p:cNvSpPr/>
          <p:nvPr/>
        </p:nvSpPr>
        <p:spPr>
          <a:xfrm>
            <a:off x="2409968" y="3029717"/>
            <a:ext cx="1080120" cy="360040"/>
          </a:xfrm>
          <a:prstGeom prst="flowChart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Func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1401856" y="2520524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Module1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1425520" y="3985298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Module2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2413829" y="4587341"/>
            <a:ext cx="1078963" cy="360040"/>
          </a:xfrm>
          <a:prstGeom prst="flowChartDocumen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Func</a:t>
            </a:r>
            <a:endParaRPr lang="ru-RU" sz="2000" dirty="0">
              <a:solidFill>
                <a:srgbClr val="002060"/>
              </a:solidFill>
            </a:endParaRPr>
          </a:p>
        </p:txBody>
      </p:sp>
      <p:cxnSp>
        <p:nvCxnSpPr>
          <p:cNvPr id="13" name="Elbow Connector 12"/>
          <p:cNvCxnSpPr>
            <a:stCxn id="4" idx="2"/>
            <a:endCxn id="2" idx="1"/>
          </p:cNvCxnSpPr>
          <p:nvPr/>
        </p:nvCxnSpPr>
        <p:spPr>
          <a:xfrm rot="16200000" flipH="1">
            <a:off x="2042796" y="2842564"/>
            <a:ext cx="302297" cy="432048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1" idx="2"/>
            <a:endCxn id="12" idx="1"/>
          </p:cNvCxnSpPr>
          <p:nvPr/>
        </p:nvCxnSpPr>
        <p:spPr>
          <a:xfrm rot="16200000" flipH="1">
            <a:off x="2010133" y="4363664"/>
            <a:ext cx="395147" cy="412245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2"/>
          <p:cNvSpPr>
            <a:spLocks noChangeAspect="1"/>
          </p:cNvSpPr>
          <p:nvPr/>
        </p:nvSpPr>
        <p:spPr>
          <a:xfrm>
            <a:off x="3247681" y="3084261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Point Star 19"/>
          <p:cNvSpPr/>
          <p:nvPr/>
        </p:nvSpPr>
        <p:spPr>
          <a:xfrm>
            <a:off x="3225549" y="4570491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910299" y="2222423"/>
            <a:ext cx="551065" cy="432049"/>
          </a:xfrm>
          <a:prstGeom prst="bentConnector3">
            <a:avLst>
              <a:gd name="adj1" fmla="val 100126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11" idx="1"/>
          </p:cNvCxnSpPr>
          <p:nvPr/>
        </p:nvCxnSpPr>
        <p:spPr>
          <a:xfrm rot="16200000" flipH="1">
            <a:off x="465276" y="3218512"/>
            <a:ext cx="1464774" cy="455714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812443" y="1828952"/>
            <a:ext cx="1152128" cy="38691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System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Flowchart: Document 21"/>
          <p:cNvSpPr/>
          <p:nvPr/>
        </p:nvSpPr>
        <p:spPr>
          <a:xfrm>
            <a:off x="2411125" y="5103938"/>
            <a:ext cx="1078963" cy="360040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Req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3195197" y="5128152"/>
            <a:ext cx="232504" cy="255799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Elbow Connector 23"/>
          <p:cNvCxnSpPr/>
          <p:nvPr/>
        </p:nvCxnSpPr>
        <p:spPr>
          <a:xfrm rot="16200000" flipH="1">
            <a:off x="1949055" y="4836737"/>
            <a:ext cx="517301" cy="412245"/>
          </a:xfrm>
          <a:prstGeom prst="bentConnector3">
            <a:avLst>
              <a:gd name="adj1" fmla="val 9603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Document 24"/>
          <p:cNvSpPr/>
          <p:nvPr/>
        </p:nvSpPr>
        <p:spPr>
          <a:xfrm>
            <a:off x="2409968" y="3493491"/>
            <a:ext cx="1078963" cy="360040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Req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1925954" y="3246355"/>
            <a:ext cx="517301" cy="412245"/>
          </a:xfrm>
          <a:prstGeom prst="bentConnector3">
            <a:avLst>
              <a:gd name="adj1" fmla="val 96032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12"/>
          <p:cNvSpPr>
            <a:spLocks noChangeAspect="1"/>
          </p:cNvSpPr>
          <p:nvPr/>
        </p:nvSpPr>
        <p:spPr>
          <a:xfrm>
            <a:off x="3247681" y="3563704"/>
            <a:ext cx="180020" cy="15971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43" name="Rectangle 1"/>
          <p:cNvSpPr/>
          <p:nvPr/>
        </p:nvSpPr>
        <p:spPr>
          <a:xfrm>
            <a:off x="4331356" y="1192002"/>
            <a:ext cx="4618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Опять не то….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нужно изменить?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Меняем подход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9552" y="2348880"/>
            <a:ext cx="2459264" cy="3214993"/>
            <a:chOff x="539552" y="2348880"/>
            <a:chExt cx="2459264" cy="3214993"/>
          </a:xfrm>
        </p:grpSpPr>
        <p:sp>
          <p:nvSpPr>
            <p:cNvPr id="4" name="Flowchart: Magnetic Disk 3"/>
            <p:cNvSpPr/>
            <p:nvPr/>
          </p:nvSpPr>
          <p:spPr>
            <a:xfrm>
              <a:off x="1029131" y="3115601"/>
              <a:ext cx="1368152" cy="2448272"/>
            </a:xfrm>
            <a:prstGeom prst="flowChartMagneticDisk">
              <a:avLst/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b="1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2348880"/>
              <a:ext cx="2459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pc="-150" dirty="0">
                  <a:solidFill>
                    <a:schemeClr val="accent1">
                      <a:lumMod val="50000"/>
                    </a:schemeClr>
                  </a:solidFill>
                </a:rPr>
                <a:t>System Requirement</a:t>
              </a:r>
            </a:p>
            <a:p>
              <a:pPr algn="ctr"/>
              <a:r>
                <a:rPr lang="en-US" sz="2400" spc="-150" dirty="0">
                  <a:solidFill>
                    <a:schemeClr val="accent1">
                      <a:lumMod val="50000"/>
                    </a:schemeClr>
                  </a:solidFill>
                </a:rPr>
                <a:t>Specification - SRS</a:t>
              </a:r>
              <a:endParaRPr lang="ru-RU" sz="2400" spc="-15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9632" y="4005064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1828457" y="4017747"/>
              <a:ext cx="288032" cy="2753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547664" y="4339737"/>
              <a:ext cx="288032" cy="28803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Plus 10"/>
            <p:cNvSpPr/>
            <p:nvPr/>
          </p:nvSpPr>
          <p:spPr>
            <a:xfrm>
              <a:off x="1778165" y="4797152"/>
              <a:ext cx="417571" cy="504056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Heart 11"/>
            <p:cNvSpPr/>
            <p:nvPr/>
          </p:nvSpPr>
          <p:spPr>
            <a:xfrm>
              <a:off x="1259632" y="4903027"/>
              <a:ext cx="288032" cy="326173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881543" y="3902970"/>
            <a:ext cx="1918974" cy="87353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Flowchart: Document 14"/>
          <p:cNvSpPr/>
          <p:nvPr/>
        </p:nvSpPr>
        <p:spPr>
          <a:xfrm>
            <a:off x="5106640" y="255537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72425" y="2634321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Flowchart: Document 16"/>
          <p:cNvSpPr/>
          <p:nvPr/>
        </p:nvSpPr>
        <p:spPr>
          <a:xfrm>
            <a:off x="5106640" y="323928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5482442" y="3349086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Flowchart: Document 18"/>
          <p:cNvSpPr/>
          <p:nvPr/>
        </p:nvSpPr>
        <p:spPr>
          <a:xfrm>
            <a:off x="5106640" y="395386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5436096" y="4005064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lowchart: Document 21"/>
          <p:cNvSpPr/>
          <p:nvPr/>
        </p:nvSpPr>
        <p:spPr>
          <a:xfrm>
            <a:off x="5106640" y="479715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Flowchart: Document 22"/>
          <p:cNvSpPr/>
          <p:nvPr/>
        </p:nvSpPr>
        <p:spPr>
          <a:xfrm>
            <a:off x="5115933" y="554365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Heart 23"/>
          <p:cNvSpPr/>
          <p:nvPr/>
        </p:nvSpPr>
        <p:spPr>
          <a:xfrm>
            <a:off x="5497907" y="4922097"/>
            <a:ext cx="288032" cy="326173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Plus 25"/>
          <p:cNvSpPr/>
          <p:nvPr/>
        </p:nvSpPr>
        <p:spPr>
          <a:xfrm>
            <a:off x="5456864" y="5557390"/>
            <a:ext cx="417571" cy="504056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ounded Rectangle 26"/>
          <p:cNvSpPr/>
          <p:nvPr/>
        </p:nvSpPr>
        <p:spPr>
          <a:xfrm>
            <a:off x="4860032" y="2431371"/>
            <a:ext cx="2664296" cy="21953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r"/>
            <a:r>
              <a:rPr lang="en-US" sz="2400" dirty="0">
                <a:ln w="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en-US" sz="2000" spc="-150" dirty="0" smtClean="0">
                <a:solidFill>
                  <a:schemeClr val="accent1">
                    <a:lumMod val="50000"/>
                  </a:schemeClr>
                </a:solidFill>
              </a:rPr>
              <a:t>Functions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60032" y="4668440"/>
            <a:ext cx="2664296" cy="76895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r"/>
            <a:r>
              <a:rPr lang="en-US" sz="2400" dirty="0">
                <a:ln w="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GUI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9027" y="5523276"/>
            <a:ext cx="2664296" cy="76895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r"/>
            <a:r>
              <a:rPr lang="en-US" sz="2400" dirty="0">
                <a:ln w="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Security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2563" y="1196752"/>
            <a:ext cx="8219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Поделим спецификации </a:t>
            </a: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en-US" sz="2400" u="sng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части</a:t>
            </a:r>
          </a:p>
          <a:p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Варианты требований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0172" y="126876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Use cases                 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User stories  </a:t>
            </a:r>
          </a:p>
          <a:p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           </a:t>
            </a:r>
            <a:r>
              <a:rPr lang="en-US" sz="3600" b="1" dirty="0">
                <a:solidFill>
                  <a:srgbClr val="C00000"/>
                </a:solidFill>
              </a:rPr>
              <a:t>Functional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reqs</a:t>
            </a:r>
            <a:r>
              <a:rPr lang="en-US" sz="3600" b="1" dirty="0">
                <a:solidFill>
                  <a:srgbClr val="C00000"/>
                </a:solidFill>
              </a:rPr>
              <a:t>        						nonfunctional </a:t>
            </a:r>
            <a:r>
              <a:rPr lang="en-US" sz="3600" b="1" dirty="0" err="1">
                <a:solidFill>
                  <a:srgbClr val="C00000"/>
                </a:solidFill>
              </a:rPr>
              <a:t>reqs</a:t>
            </a:r>
            <a:endParaRPr lang="en-US" sz="3600" b="1" dirty="0">
              <a:solidFill>
                <a:srgbClr val="C00000"/>
              </a:solidFill>
            </a:endParaRPr>
          </a:p>
          <a:p>
            <a:r>
              <a:rPr lang="en-US" sz="3600" dirty="0">
                <a:solidFill>
                  <a:srgbClr val="C00000"/>
                </a:solidFill>
              </a:rPr>
              <a:t>    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            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Constraints</a:t>
            </a:r>
          </a:p>
          <a:p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				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Mockups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Меняем подход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200" y="1821600"/>
            <a:ext cx="8280920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Зафиксируем </a:t>
            </a: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стандарты и шаблоны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10" name="Rectangle 29"/>
          <p:cNvSpPr/>
          <p:nvPr/>
        </p:nvSpPr>
        <p:spPr>
          <a:xfrm>
            <a:off x="672563" y="1196752"/>
            <a:ext cx="8219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Поделим спецификации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4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Шаблоны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1844824"/>
            <a:ext cx="2746648" cy="3096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а</a:t>
            </a:r>
            <a:r>
              <a:rPr lang="en-US" sz="2000" dirty="0">
                <a:solidFill>
                  <a:srgbClr val="0070C0"/>
                </a:solidFill>
              </a:rPr>
              <a:t>Description: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System: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Actors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Preconditions: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</a:t>
            </a:r>
            <a:r>
              <a:rPr lang="en-US" sz="2000" dirty="0" err="1">
                <a:solidFill>
                  <a:srgbClr val="0070C0"/>
                </a:solidFill>
              </a:rPr>
              <a:t>Postconditions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Trigger: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Main flow: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Alternative flow: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Additional notice:</a:t>
            </a:r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3466225" y="1857082"/>
            <a:ext cx="2453444" cy="17159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а</a:t>
            </a:r>
            <a:r>
              <a:rPr lang="en-US" sz="2000" dirty="0">
                <a:solidFill>
                  <a:srgbClr val="7030A0"/>
                </a:solidFill>
              </a:rPr>
              <a:t>System MUST…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&lt;function list&gt;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2988" y="1844824"/>
            <a:ext cx="2453444" cy="309634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aram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1: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  {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Param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1.1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   ….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Param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1.X}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Section 2: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 ……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5856" y="3933056"/>
            <a:ext cx="280831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As a &lt;role&gt;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 want to &lt;action&gt;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So that I could &lt;reason&gt;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Меняем подход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200" y="1196752"/>
            <a:ext cx="7128792" cy="1216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Поделим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спецификации на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части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Зафиксируем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стандарты и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шаблоны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00" y="2444400"/>
            <a:ext cx="794503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Определяем связи и порядок сборки спецификации из частей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4120504" y="1189235"/>
            <a:ext cx="4824536" cy="532859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Наборы связей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lowchart: Document 4"/>
          <p:cNvSpPr/>
          <p:nvPr/>
        </p:nvSpPr>
        <p:spPr>
          <a:xfrm>
            <a:off x="1146200" y="211284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11985" y="219179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lowchart: Document 8"/>
          <p:cNvSpPr/>
          <p:nvPr/>
        </p:nvSpPr>
        <p:spPr>
          <a:xfrm>
            <a:off x="2226320" y="275260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2622364" y="283058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Flowchart: Document 10"/>
          <p:cNvSpPr/>
          <p:nvPr/>
        </p:nvSpPr>
        <p:spPr>
          <a:xfrm>
            <a:off x="2226320" y="349205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2555776" y="3543256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Flowchart: Document 12"/>
          <p:cNvSpPr/>
          <p:nvPr/>
        </p:nvSpPr>
        <p:spPr>
          <a:xfrm>
            <a:off x="1146200" y="435462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Flowchart: Document 13"/>
          <p:cNvSpPr/>
          <p:nvPr/>
        </p:nvSpPr>
        <p:spPr>
          <a:xfrm>
            <a:off x="1146200" y="5210705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Heart 14"/>
          <p:cNvSpPr/>
          <p:nvPr/>
        </p:nvSpPr>
        <p:spPr>
          <a:xfrm>
            <a:off x="1537467" y="4479566"/>
            <a:ext cx="288032" cy="326173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lus 15"/>
          <p:cNvSpPr/>
          <p:nvPr/>
        </p:nvSpPr>
        <p:spPr>
          <a:xfrm>
            <a:off x="1487131" y="5224438"/>
            <a:ext cx="417571" cy="504056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ounded Rectangle 16"/>
          <p:cNvSpPr/>
          <p:nvPr/>
        </p:nvSpPr>
        <p:spPr>
          <a:xfrm>
            <a:off x="899592" y="1556153"/>
            <a:ext cx="2664296" cy="262802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Functions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9592" y="4225909"/>
            <a:ext cx="2664296" cy="76895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r"/>
            <a:r>
              <a:rPr lang="en-US" sz="2400" dirty="0">
                <a:ln w="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GUI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8587" y="5080745"/>
            <a:ext cx="2664296" cy="76895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r"/>
            <a:r>
              <a:rPr lang="en-US" sz="2400" dirty="0">
                <a:ln w="0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Security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4" name="Straight Arrow Connector 3"/>
          <p:cNvCxnSpPr>
            <a:stCxn id="9" idx="1"/>
          </p:cNvCxnSpPr>
          <p:nvPr/>
        </p:nvCxnSpPr>
        <p:spPr>
          <a:xfrm flipH="1" flipV="1">
            <a:off x="1913995" y="2564904"/>
            <a:ext cx="312325" cy="4757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1"/>
          </p:cNvCxnSpPr>
          <p:nvPr/>
        </p:nvCxnSpPr>
        <p:spPr>
          <a:xfrm flipH="1" flipV="1">
            <a:off x="1841987" y="2595500"/>
            <a:ext cx="384333" cy="11845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0"/>
            <a:endCxn id="5" idx="2"/>
          </p:cNvCxnSpPr>
          <p:nvPr/>
        </p:nvCxnSpPr>
        <p:spPr>
          <a:xfrm flipV="1">
            <a:off x="1722264" y="2650822"/>
            <a:ext cx="0" cy="170379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1" idx="2"/>
          </p:cNvCxnSpPr>
          <p:nvPr/>
        </p:nvCxnSpPr>
        <p:spPr>
          <a:xfrm flipV="1">
            <a:off x="2268180" y="4030033"/>
            <a:ext cx="534204" cy="52074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268180" y="3986170"/>
            <a:ext cx="714224" cy="153106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215846" y="1989334"/>
            <a:ext cx="4729194" cy="378565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Trace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Include/Extend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Affect</a:t>
            </a: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Association</a:t>
            </a: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Aggregation/Composition</a:t>
            </a:r>
          </a:p>
          <a:p>
            <a:pPr marL="0" lvl="1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…….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25" name="Rectangle 1"/>
          <p:cNvSpPr/>
          <p:nvPr/>
        </p:nvSpPr>
        <p:spPr>
          <a:xfrm>
            <a:off x="4331356" y="1192002"/>
            <a:ext cx="4618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Например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3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Совместное редактирование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98000"/>
            <a:ext cx="791477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хранить и управлять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17208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673200" y="3141963"/>
            <a:ext cx="847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Как хранить и управлять – определяем инструментарий и методологию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9" name="Rectangle 7"/>
          <p:cNvSpPr/>
          <p:nvPr/>
        </p:nvSpPr>
        <p:spPr>
          <a:xfrm>
            <a:off x="673200" y="1195200"/>
            <a:ext cx="8280920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Поделим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спецификации на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части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Зафиксируем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стандарты и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шаблоны</a:t>
            </a:r>
            <a:endParaRPr lang="en-US" sz="2400" spc="-15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Определяем связи и порядок сборки спецификации из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частей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5 уровней зрелости требований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257" y="5014917"/>
            <a:ext cx="648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chemeClr val="accent1">
                    <a:lumMod val="50000"/>
                  </a:schemeClr>
                </a:solidFill>
              </a:rPr>
              <a:t>Отсутствуют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257" y="4272364"/>
            <a:ext cx="648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chemeClr val="accent4">
                    <a:lumMod val="50000"/>
                  </a:schemeClr>
                </a:solidFill>
              </a:rPr>
              <a:t>Документируются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9526" y="3471875"/>
            <a:ext cx="6502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chemeClr val="accent5">
                    <a:lumMod val="50000"/>
                  </a:schemeClr>
                </a:solidFill>
              </a:rPr>
              <a:t>Организованы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257" y="2766219"/>
            <a:ext cx="6481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chemeClr val="accent6">
                    <a:lumMod val="50000"/>
                  </a:schemeClr>
                </a:solidFill>
              </a:rPr>
              <a:t>Структурированы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91257" y="1972249"/>
            <a:ext cx="648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chemeClr val="accent3">
                    <a:lumMod val="50000"/>
                  </a:schemeClr>
                </a:solidFill>
              </a:rPr>
              <a:t>Трассируются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1257" y="1226389"/>
            <a:ext cx="6481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150" dirty="0">
                <a:solidFill>
                  <a:srgbClr val="FF0000"/>
                </a:solidFill>
              </a:rPr>
              <a:t>Интегрированы</a:t>
            </a:r>
          </a:p>
        </p:txBody>
      </p:sp>
      <p:sp>
        <p:nvSpPr>
          <p:cNvPr id="12" name="Up Arrow 11"/>
          <p:cNvSpPr/>
          <p:nvPr/>
        </p:nvSpPr>
        <p:spPr>
          <a:xfrm>
            <a:off x="2051720" y="1268760"/>
            <a:ext cx="946448" cy="4392488"/>
          </a:xfrm>
          <a:prstGeom prst="upArrow">
            <a:avLst/>
          </a:prstGeom>
          <a:noFill/>
          <a:ln w="349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    </a:t>
            </a:r>
            <a:r>
              <a:rPr lang="ru-RU" sz="2800" b="1" dirty="0">
                <a:solidFill>
                  <a:srgbClr val="C00000"/>
                </a:solidFill>
              </a:rPr>
              <a:t>5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4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3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2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1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0</a:t>
            </a:r>
          </a:p>
          <a:p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5805264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spc="-150" dirty="0">
                <a:solidFill>
                  <a:schemeClr val="accent1">
                    <a:lumMod val="50000"/>
                  </a:schemeClr>
                </a:solidFill>
              </a:rPr>
              <a:t>https://www.ibm.com/developerworks/ru/library/r-requirements/#N10169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Переходим к версиям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64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работать с «ветками»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Flowchart: Document 5"/>
          <p:cNvSpPr/>
          <p:nvPr/>
        </p:nvSpPr>
        <p:spPr>
          <a:xfrm>
            <a:off x="597250" y="234417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597250" y="3093844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Flowchart: Document 8"/>
          <p:cNvSpPr/>
          <p:nvPr/>
        </p:nvSpPr>
        <p:spPr>
          <a:xfrm>
            <a:off x="597250" y="393985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ounded Rectangle 8"/>
          <p:cNvSpPr/>
          <p:nvPr/>
        </p:nvSpPr>
        <p:spPr>
          <a:xfrm>
            <a:off x="287202" y="1502787"/>
            <a:ext cx="1752191" cy="482453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3277" y="2419581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Isosceles Triangle 11"/>
          <p:cNvSpPr/>
          <p:nvPr/>
        </p:nvSpPr>
        <p:spPr>
          <a:xfrm>
            <a:off x="993294" y="3200109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ounded Rectangle 8"/>
          <p:cNvSpPr/>
          <p:nvPr/>
        </p:nvSpPr>
        <p:spPr>
          <a:xfrm>
            <a:off x="2915816" y="1502089"/>
            <a:ext cx="1800199" cy="482453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Flowchart: Document 18"/>
          <p:cNvSpPr/>
          <p:nvPr/>
        </p:nvSpPr>
        <p:spPr>
          <a:xfrm>
            <a:off x="3203848" y="309097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Flowchart: Document 19"/>
          <p:cNvSpPr/>
          <p:nvPr/>
        </p:nvSpPr>
        <p:spPr>
          <a:xfrm>
            <a:off x="3193831" y="3932360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3599892" y="319723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Flowchart: Document 28"/>
          <p:cNvSpPr/>
          <p:nvPr/>
        </p:nvSpPr>
        <p:spPr>
          <a:xfrm>
            <a:off x="3203848" y="2343474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89875" y="2439511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Notched Right Arrow 1"/>
          <p:cNvSpPr/>
          <p:nvPr/>
        </p:nvSpPr>
        <p:spPr>
          <a:xfrm>
            <a:off x="1876317" y="1628800"/>
            <a:ext cx="1185043" cy="652780"/>
          </a:xfrm>
          <a:prstGeom prst="notchedRightArrow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COPY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76836" y="3969659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Point Star 24"/>
          <p:cNvSpPr/>
          <p:nvPr/>
        </p:nvSpPr>
        <p:spPr>
          <a:xfrm>
            <a:off x="3566180" y="3959956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60033" y="1268064"/>
            <a:ext cx="4104456" cy="5328592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Straight Arrow Connector 3"/>
          <p:cNvCxnSpPr>
            <a:stCxn id="29" idx="1"/>
            <a:endCxn id="6" idx="3"/>
          </p:cNvCxnSpPr>
          <p:nvPr/>
        </p:nvCxnSpPr>
        <p:spPr>
          <a:xfrm flipH="1">
            <a:off x="1749378" y="2631506"/>
            <a:ext cx="1454470" cy="698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0"/>
          <p:cNvCxnSpPr>
            <a:stCxn id="19" idx="1"/>
            <a:endCxn id="8" idx="3"/>
          </p:cNvCxnSpPr>
          <p:nvPr/>
        </p:nvCxnSpPr>
        <p:spPr>
          <a:xfrm flipH="1">
            <a:off x="1749378" y="3379005"/>
            <a:ext cx="1454470" cy="2871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1"/>
          <p:cNvCxnSpPr>
            <a:stCxn id="20" idx="1"/>
            <a:endCxn id="9" idx="3"/>
          </p:cNvCxnSpPr>
          <p:nvPr/>
        </p:nvCxnSpPr>
        <p:spPr>
          <a:xfrm flipH="1">
            <a:off x="1749378" y="4220392"/>
            <a:ext cx="1444453" cy="7497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"/>
          <p:cNvSpPr/>
          <p:nvPr/>
        </p:nvSpPr>
        <p:spPr>
          <a:xfrm>
            <a:off x="4860032" y="1192002"/>
            <a:ext cx="4090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ru-RU" sz="2400" u="sng" spc="-150" dirty="0" smtClean="0">
                <a:solidFill>
                  <a:schemeClr val="accent1">
                    <a:lumMod val="50000"/>
                  </a:schemeClr>
                </a:solidFill>
              </a:rPr>
              <a:t>Общие правила</a:t>
            </a:r>
            <a:endParaRPr lang="ru-RU" sz="2400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endParaRPr lang="ru-RU" dirty="0"/>
          </a:p>
        </p:txBody>
      </p:sp>
      <p:sp>
        <p:nvSpPr>
          <p:cNvPr id="34" name="Rectangle 7"/>
          <p:cNvSpPr/>
          <p:nvPr/>
        </p:nvSpPr>
        <p:spPr>
          <a:xfrm>
            <a:off x="4860033" y="176404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Trunk/Base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не редактировать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7"/>
          <p:cNvSpPr/>
          <p:nvPr/>
        </p:nvSpPr>
        <p:spPr>
          <a:xfrm>
            <a:off x="4876249" y="2504737"/>
            <a:ext cx="4081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Branch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копирует структуру и содержимое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7"/>
          <p:cNvSpPr/>
          <p:nvPr/>
        </p:nvSpPr>
        <p:spPr>
          <a:xfrm>
            <a:off x="4876249" y="3393143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Система контролирует связь каждого элемента в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branch c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«родителем»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Flowchart: Document 24"/>
          <p:cNvSpPr/>
          <p:nvPr/>
        </p:nvSpPr>
        <p:spPr>
          <a:xfrm>
            <a:off x="3206140" y="473909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Plus 29"/>
          <p:cNvSpPr/>
          <p:nvPr/>
        </p:nvSpPr>
        <p:spPr>
          <a:xfrm>
            <a:off x="3456629" y="4758700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18207" y="4678472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860033" y="4657791"/>
            <a:ext cx="4090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Изменения и новые объекты только в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branch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Flowchart: Document 26"/>
          <p:cNvSpPr/>
          <p:nvPr/>
        </p:nvSpPr>
        <p:spPr>
          <a:xfrm>
            <a:off x="3206140" y="234417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Flowchart: Document 27"/>
          <p:cNvSpPr/>
          <p:nvPr/>
        </p:nvSpPr>
        <p:spPr>
          <a:xfrm>
            <a:off x="3206140" y="309688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Isosceles Triangle 30"/>
          <p:cNvSpPr/>
          <p:nvPr/>
        </p:nvSpPr>
        <p:spPr>
          <a:xfrm rot="10800000">
            <a:off x="3627494" y="3174036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Pie 32"/>
          <p:cNvSpPr/>
          <p:nvPr/>
        </p:nvSpPr>
        <p:spPr>
          <a:xfrm>
            <a:off x="3627494" y="2404110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2" grpId="0" animBg="1"/>
      <p:bldP spid="29" grpId="0" animBg="1"/>
      <p:bldP spid="30" grpId="0" animBg="1"/>
      <p:bldP spid="2" grpId="0" animBg="1"/>
      <p:bldP spid="25" grpId="0" animBg="1"/>
      <p:bldP spid="35" grpId="0"/>
      <p:bldP spid="36" grpId="0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Все так абстрактно….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91067"/>
            <a:ext cx="7848000" cy="57669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Практика реального проекта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549" y="1268760"/>
            <a:ext cx="8208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Проект облачных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сервисов  - инфраструктурная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часть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пользовательские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web-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порталы </a:t>
            </a:r>
            <a:endParaRPr lang="ru-RU" sz="2400" spc="-15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Множество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заказчиков и заинтересованных лиц:</a:t>
            </a:r>
          </a:p>
          <a:p>
            <a:pPr marL="457200" lvl="2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Менеджеры продуктов </a:t>
            </a:r>
          </a:p>
          <a:p>
            <a:pPr marL="457200" lvl="2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Команды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разработки ПО, которое поставляется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как сервис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2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Команды интегрируемых внутренних сервисов</a:t>
            </a:r>
          </a:p>
          <a:p>
            <a:pPr marL="457200" lvl="2"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Бизнес, маркетинг, служба ИБ и пр.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9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Зачем потребовалось </a:t>
            </a:r>
            <a:r>
              <a:rPr lang="ru-RU" dirty="0" err="1"/>
              <a:t>версионирование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83568" y="3645024"/>
            <a:ext cx="80032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val 3"/>
          <p:cNvSpPr/>
          <p:nvPr/>
        </p:nvSpPr>
        <p:spPr>
          <a:xfrm>
            <a:off x="1259632" y="3537012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val 7"/>
          <p:cNvSpPr/>
          <p:nvPr/>
        </p:nvSpPr>
        <p:spPr>
          <a:xfrm>
            <a:off x="2987824" y="3528024"/>
            <a:ext cx="720080" cy="6480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4716016" y="3528024"/>
            <a:ext cx="720080" cy="6480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val 9"/>
          <p:cNvSpPr/>
          <p:nvPr/>
        </p:nvSpPr>
        <p:spPr>
          <a:xfrm>
            <a:off x="6804248" y="3537012"/>
            <a:ext cx="720080" cy="64807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520" y="314154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 releases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59895" y="3991430"/>
            <a:ext cx="101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2 months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84458" y="4000418"/>
            <a:ext cx="101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2 months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52120" y="4009910"/>
            <a:ext cx="101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2 months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27984" y="2645518"/>
            <a:ext cx="869277" cy="801649"/>
            <a:chOff x="4427984" y="2645518"/>
            <a:chExt cx="869277" cy="801649"/>
          </a:xfrm>
        </p:grpSpPr>
        <p:sp>
          <p:nvSpPr>
            <p:cNvPr id="15" name="TextBox 14"/>
            <p:cNvSpPr txBox="1"/>
            <p:nvPr/>
          </p:nvSpPr>
          <p:spPr>
            <a:xfrm>
              <a:off x="4427984" y="2645518"/>
              <a:ext cx="869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Analyst</a:t>
              </a:r>
              <a:endParaRPr lang="ru-RU" dirty="0"/>
            </a:p>
          </p:txBody>
        </p:sp>
        <p:sp>
          <p:nvSpPr>
            <p:cNvPr id="16" name="Smiley Face 15"/>
            <p:cNvSpPr/>
            <p:nvPr/>
          </p:nvSpPr>
          <p:spPr>
            <a:xfrm>
              <a:off x="4716016" y="2947688"/>
              <a:ext cx="512440" cy="499479"/>
            </a:xfrm>
            <a:prstGeom prst="smileyFac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973190" y="2553485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 team</a:t>
            </a:r>
            <a:endParaRPr lang="ru-RU" dirty="0"/>
          </a:p>
        </p:txBody>
      </p:sp>
      <p:grpSp>
        <p:nvGrpSpPr>
          <p:cNvPr id="5" name="Group 4"/>
          <p:cNvGrpSpPr/>
          <p:nvPr/>
        </p:nvGrpSpPr>
        <p:grpSpPr>
          <a:xfrm>
            <a:off x="2696874" y="2825157"/>
            <a:ext cx="1145593" cy="707899"/>
            <a:chOff x="2696874" y="2825157"/>
            <a:chExt cx="1145593" cy="707899"/>
          </a:xfrm>
        </p:grpSpPr>
        <p:sp>
          <p:nvSpPr>
            <p:cNvPr id="14" name="Smiley Face 13"/>
            <p:cNvSpPr/>
            <p:nvPr/>
          </p:nvSpPr>
          <p:spPr>
            <a:xfrm>
              <a:off x="2874760" y="3191293"/>
              <a:ext cx="341134" cy="341763"/>
            </a:xfrm>
            <a:prstGeom prst="smileyFac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Smiley Face 16"/>
            <p:cNvSpPr/>
            <p:nvPr/>
          </p:nvSpPr>
          <p:spPr>
            <a:xfrm>
              <a:off x="3102763" y="2883637"/>
              <a:ext cx="341134" cy="341763"/>
            </a:xfrm>
            <a:prstGeom prst="smileyFac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Smiley Face 17"/>
            <p:cNvSpPr/>
            <p:nvPr/>
          </p:nvSpPr>
          <p:spPr>
            <a:xfrm>
              <a:off x="3299575" y="3183474"/>
              <a:ext cx="341134" cy="341763"/>
            </a:xfrm>
            <a:prstGeom prst="smileyFac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3501333" y="2853731"/>
              <a:ext cx="341134" cy="341763"/>
            </a:xfrm>
            <a:prstGeom prst="smileyFac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Smiley Face 20"/>
            <p:cNvSpPr/>
            <p:nvPr/>
          </p:nvSpPr>
          <p:spPr>
            <a:xfrm>
              <a:off x="2696874" y="2825157"/>
              <a:ext cx="341134" cy="341763"/>
            </a:xfrm>
            <a:prstGeom prst="smileyFac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24" name="Rectangle 4"/>
          <p:cNvSpPr/>
          <p:nvPr/>
        </p:nvSpPr>
        <p:spPr>
          <a:xfrm>
            <a:off x="683568" y="1772816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 smtClean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en-US" sz="2400" b="1" spc="-15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2400" b="1" spc="-150" dirty="0" smtClean="0">
                <a:solidFill>
                  <a:schemeClr val="accent1">
                    <a:lumMod val="50000"/>
                  </a:schemeClr>
                </a:solidFill>
              </a:rPr>
              <a:t>inimum </a:t>
            </a:r>
            <a:r>
              <a:rPr lang="en-US" sz="2400" b="1" spc="-150" dirty="0">
                <a:solidFill>
                  <a:schemeClr val="accent1">
                    <a:lumMod val="50000"/>
                  </a:schemeClr>
                </a:solidFill>
              </a:rPr>
              <a:t>viable product (MVP)</a:t>
            </a:r>
            <a:r>
              <a:rPr lang="ru-RU" sz="2400" b="1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spc="-150" dirty="0">
                <a:solidFill>
                  <a:schemeClr val="accent1">
                    <a:lumMod val="50000"/>
                  </a:schemeClr>
                </a:solidFill>
              </a:rPr>
              <a:t>&gt; </a:t>
            </a:r>
            <a:r>
              <a:rPr lang="ru-RU" sz="2400" b="1" spc="-150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en-US" sz="2400" b="1" spc="-150" dirty="0">
                <a:solidFill>
                  <a:schemeClr val="accent1">
                    <a:lumMod val="50000"/>
                  </a:schemeClr>
                </a:solidFill>
              </a:rPr>
              <a:t>months</a:t>
            </a:r>
            <a:endParaRPr lang="ru-RU" sz="2400" b="1" spc="-15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ru-RU" dirty="0"/>
          </a:p>
        </p:txBody>
      </p:sp>
      <p:sp>
        <p:nvSpPr>
          <p:cNvPr id="25" name="Right Arrow 15"/>
          <p:cNvSpPr/>
          <p:nvPr/>
        </p:nvSpPr>
        <p:spPr>
          <a:xfrm>
            <a:off x="2195735" y="5063264"/>
            <a:ext cx="446214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Oval 10"/>
          <p:cNvSpPr/>
          <p:nvPr/>
        </p:nvSpPr>
        <p:spPr>
          <a:xfrm>
            <a:off x="1592816" y="5011284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Oval 16"/>
          <p:cNvSpPr/>
          <p:nvPr/>
        </p:nvSpPr>
        <p:spPr>
          <a:xfrm>
            <a:off x="6669016" y="4883536"/>
            <a:ext cx="720080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345880" y="4724419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New service MVP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31" name="Down Arrow 23"/>
          <p:cNvSpPr/>
          <p:nvPr/>
        </p:nvSpPr>
        <p:spPr>
          <a:xfrm rot="20539364">
            <a:off x="1625983" y="4185551"/>
            <a:ext cx="309978" cy="804545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Down Arrow 21"/>
          <p:cNvSpPr/>
          <p:nvPr/>
        </p:nvSpPr>
        <p:spPr>
          <a:xfrm rot="11826691">
            <a:off x="6891242" y="4212355"/>
            <a:ext cx="309978" cy="63796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3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/>
      <p:bldP spid="12" grpId="0"/>
      <p:bldP spid="13" grpId="0"/>
      <p:bldP spid="20" grpId="0"/>
      <p:bldP spid="24" grpId="0"/>
      <p:bldP spid="25" grpId="0" animBg="1"/>
      <p:bldP spid="26" grpId="0" animBg="1"/>
      <p:bldP spid="27" grpId="0" animBg="1"/>
      <p:bldP spid="28" grpId="0"/>
      <p:bldP spid="31" grpId="0" animBg="1"/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Управление требованиями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Flowchart: Process 1"/>
          <p:cNvSpPr/>
          <p:nvPr/>
        </p:nvSpPr>
        <p:spPr>
          <a:xfrm>
            <a:off x="3131840" y="1556792"/>
            <a:ext cx="2520280" cy="1440160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628801"/>
            <a:ext cx="2304254" cy="1326692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3131840" y="4221088"/>
            <a:ext cx="2520280" cy="1440160"/>
          </a:xfrm>
          <a:prstGeom prst="flowChartProcess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Smiley Face 8"/>
          <p:cNvSpPr/>
          <p:nvPr/>
        </p:nvSpPr>
        <p:spPr>
          <a:xfrm>
            <a:off x="6753739" y="4918690"/>
            <a:ext cx="341134" cy="341763"/>
          </a:xfrm>
          <a:prstGeom prst="smileyF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Smiley Face 9"/>
          <p:cNvSpPr/>
          <p:nvPr/>
        </p:nvSpPr>
        <p:spPr>
          <a:xfrm>
            <a:off x="6981742" y="4611034"/>
            <a:ext cx="341134" cy="341763"/>
          </a:xfrm>
          <a:prstGeom prst="smileyF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Smiley Face 10"/>
          <p:cNvSpPr/>
          <p:nvPr/>
        </p:nvSpPr>
        <p:spPr>
          <a:xfrm>
            <a:off x="7178554" y="4910871"/>
            <a:ext cx="341134" cy="341763"/>
          </a:xfrm>
          <a:prstGeom prst="smileyF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Smiley Face 11"/>
          <p:cNvSpPr/>
          <p:nvPr/>
        </p:nvSpPr>
        <p:spPr>
          <a:xfrm>
            <a:off x="7380312" y="4581128"/>
            <a:ext cx="341134" cy="341763"/>
          </a:xfrm>
          <a:prstGeom prst="smileyF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52169" y="4280882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 team</a:t>
            </a:r>
            <a:endParaRPr lang="ru-RU" dirty="0"/>
          </a:p>
        </p:txBody>
      </p:sp>
      <p:sp>
        <p:nvSpPr>
          <p:cNvPr id="14" name="Smiley Face 13"/>
          <p:cNvSpPr/>
          <p:nvPr/>
        </p:nvSpPr>
        <p:spPr>
          <a:xfrm>
            <a:off x="6575853" y="4552554"/>
            <a:ext cx="341134" cy="341763"/>
          </a:xfrm>
          <a:prstGeom prst="smileyF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588224" y="1902694"/>
            <a:ext cx="86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Analyst</a:t>
            </a:r>
            <a:endParaRPr lang="ru-RU" dirty="0"/>
          </a:p>
        </p:txBody>
      </p:sp>
      <p:sp>
        <p:nvSpPr>
          <p:cNvPr id="16" name="Smiley Face 15"/>
          <p:cNvSpPr/>
          <p:nvPr/>
        </p:nvSpPr>
        <p:spPr>
          <a:xfrm>
            <a:off x="6732240" y="2204864"/>
            <a:ext cx="512440" cy="499479"/>
          </a:xfrm>
          <a:prstGeom prst="smileyFac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4534166"/>
            <a:ext cx="1586499" cy="1069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4293096"/>
            <a:ext cx="1656184" cy="409517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>
            <a:off x="4355976" y="3068960"/>
            <a:ext cx="309978" cy="1054133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7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Модель требований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8902"/>
            <a:ext cx="9144000" cy="39001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6" name="Oval 7"/>
          <p:cNvSpPr/>
          <p:nvPr/>
        </p:nvSpPr>
        <p:spPr>
          <a:xfrm>
            <a:off x="3320761" y="3269286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Isosceles Triangle 9"/>
          <p:cNvSpPr/>
          <p:nvPr/>
        </p:nvSpPr>
        <p:spPr>
          <a:xfrm>
            <a:off x="5292080" y="2657607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Point Star 11"/>
          <p:cNvSpPr/>
          <p:nvPr/>
        </p:nvSpPr>
        <p:spPr>
          <a:xfrm>
            <a:off x="5282843" y="3269286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Heart 14"/>
          <p:cNvSpPr/>
          <p:nvPr/>
        </p:nvSpPr>
        <p:spPr>
          <a:xfrm>
            <a:off x="5292080" y="4077071"/>
            <a:ext cx="288032" cy="326173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39552" y="3588714"/>
            <a:ext cx="288032" cy="560366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Flowchart: Magnetic Disk 3"/>
          <p:cNvSpPr/>
          <p:nvPr/>
        </p:nvSpPr>
        <p:spPr>
          <a:xfrm>
            <a:off x="116402" y="4403244"/>
            <a:ext cx="1137651" cy="910737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Oval 7"/>
          <p:cNvSpPr/>
          <p:nvPr/>
        </p:nvSpPr>
        <p:spPr>
          <a:xfrm>
            <a:off x="236925" y="4716233"/>
            <a:ext cx="202858" cy="24696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Heart 14"/>
          <p:cNvSpPr/>
          <p:nvPr/>
        </p:nvSpPr>
        <p:spPr>
          <a:xfrm>
            <a:off x="686888" y="4781711"/>
            <a:ext cx="216024" cy="228254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Point Star 11"/>
          <p:cNvSpPr/>
          <p:nvPr/>
        </p:nvSpPr>
        <p:spPr>
          <a:xfrm>
            <a:off x="794900" y="4963194"/>
            <a:ext cx="288032" cy="29885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Isosceles Triangle 9"/>
          <p:cNvSpPr/>
          <p:nvPr/>
        </p:nvSpPr>
        <p:spPr>
          <a:xfrm>
            <a:off x="400815" y="4972643"/>
            <a:ext cx="280793" cy="279953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0" y="4077072"/>
            <a:ext cx="170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50" dirty="0" smtClean="0">
                <a:solidFill>
                  <a:schemeClr val="accent1">
                    <a:lumMod val="50000"/>
                  </a:schemeClr>
                </a:solidFill>
              </a:rPr>
              <a:t>DOC Specification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Управление версиями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268760"/>
            <a:ext cx="7849918" cy="525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1556792"/>
            <a:ext cx="7704856" cy="230425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4000" b="1" dirty="0">
                <a:solidFill>
                  <a:srgbClr val="C00000"/>
                </a:solidFill>
              </a:rPr>
              <a:t>Trunk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3897052"/>
            <a:ext cx="7704856" cy="277230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4000" b="1" dirty="0">
                <a:solidFill>
                  <a:srgbClr val="00B050"/>
                </a:solidFill>
              </a:rPr>
              <a:t>Branch</a:t>
            </a:r>
            <a:endParaRPr lang="ru-RU" sz="4000" b="1" dirty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915816" y="2348880"/>
            <a:ext cx="2880320" cy="792088"/>
          </a:xfrm>
          <a:prstGeom prst="straightConnector1">
            <a:avLst/>
          </a:prstGeom>
          <a:ln w="317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915817" y="5229200"/>
            <a:ext cx="2880319" cy="648072"/>
          </a:xfrm>
          <a:prstGeom prst="straightConnector1">
            <a:avLst/>
          </a:prstGeom>
          <a:ln w="31750">
            <a:solidFill>
              <a:srgbClr val="00642D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27584" y="1556792"/>
            <a:ext cx="2016224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Oval 18"/>
          <p:cNvSpPr/>
          <p:nvPr/>
        </p:nvSpPr>
        <p:spPr>
          <a:xfrm>
            <a:off x="755576" y="4509120"/>
            <a:ext cx="2182754" cy="131277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Основной принцип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1" name="Стрелка вниз 7"/>
          <p:cNvSpPr/>
          <p:nvPr/>
        </p:nvSpPr>
        <p:spPr>
          <a:xfrm rot="18978469">
            <a:off x="2739731" y="3150714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Прямоугольник 3"/>
          <p:cNvSpPr/>
          <p:nvPr/>
        </p:nvSpPr>
        <p:spPr>
          <a:xfrm>
            <a:off x="2720117" y="3861048"/>
            <a:ext cx="32920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5">
                    <a:lumMod val="75000"/>
                  </a:schemeClr>
                </a:solidFill>
              </a:rPr>
              <a:t>Изменение</a:t>
            </a:r>
            <a:endParaRPr lang="ru-RU" sz="4000" b="1" spc="-15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3" y="2501688"/>
            <a:ext cx="3140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4">
                    <a:lumMod val="75000"/>
                  </a:schemeClr>
                </a:solidFill>
              </a:rPr>
              <a:t>Блокировка</a:t>
            </a:r>
            <a:endParaRPr lang="ru-RU" sz="4000" b="1" spc="-15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5796136" y="2499450"/>
            <a:ext cx="3360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spc="-150" dirty="0" smtClean="0">
                <a:solidFill>
                  <a:schemeClr val="accent2">
                    <a:lumMod val="75000"/>
                  </a:schemeClr>
                </a:solidFill>
              </a:rPr>
              <a:t>Разблокировка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Стрелка вниз 7"/>
          <p:cNvSpPr/>
          <p:nvPr/>
        </p:nvSpPr>
        <p:spPr>
          <a:xfrm rot="13477472">
            <a:off x="5550193" y="3148721"/>
            <a:ext cx="288032" cy="64807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Переходим к разработке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3200" y="1417638"/>
            <a:ext cx="8244861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Набор требований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поделили на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версии</a:t>
            </a:r>
            <a:endParaRPr lang="en-US" sz="2400" spc="-15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несли нужные изменения в нужную версию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Согласовали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 DOC SRS 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для бизнесом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3232935" y="4149080"/>
            <a:ext cx="2541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-150" dirty="0">
                <a:solidFill>
                  <a:schemeClr val="accent1">
                    <a:lumMod val="50000"/>
                  </a:schemeClr>
                </a:solidFill>
              </a:rPr>
              <a:t>ЧТО ДАЛЬШЕ?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передать изменения команде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3200" y="1418400"/>
            <a:ext cx="8064896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Команде нужна разница между: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Как уже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реализовано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в текущей версии (релизе)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Как теперь должно быть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lowchart: Document 17"/>
          <p:cNvSpPr/>
          <p:nvPr/>
        </p:nvSpPr>
        <p:spPr>
          <a:xfrm>
            <a:off x="6224633" y="4470035"/>
            <a:ext cx="1347792" cy="67100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System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req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3" name="Isosceles Triangle 9"/>
          <p:cNvSpPr/>
          <p:nvPr/>
        </p:nvSpPr>
        <p:spPr>
          <a:xfrm>
            <a:off x="7389305" y="4512868"/>
            <a:ext cx="141290" cy="163615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Flowchart: Document 17"/>
          <p:cNvSpPr/>
          <p:nvPr/>
        </p:nvSpPr>
        <p:spPr>
          <a:xfrm>
            <a:off x="6049343" y="4336711"/>
            <a:ext cx="1347792" cy="671002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Heart 14"/>
          <p:cNvSpPr/>
          <p:nvPr/>
        </p:nvSpPr>
        <p:spPr>
          <a:xfrm>
            <a:off x="7231977" y="4360905"/>
            <a:ext cx="108699" cy="133400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Flowchart: Document 17"/>
          <p:cNvSpPr/>
          <p:nvPr/>
        </p:nvSpPr>
        <p:spPr>
          <a:xfrm>
            <a:off x="5843472" y="4232244"/>
            <a:ext cx="1347792" cy="671002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9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System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req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Связь с разработкой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1907704" y="3797424"/>
            <a:ext cx="195456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а</a:t>
            </a:r>
            <a:r>
              <a:rPr lang="en-US" sz="2000" dirty="0">
                <a:solidFill>
                  <a:srgbClr val="0070C0"/>
                </a:solidFill>
              </a:rPr>
              <a:t>Change request</a:t>
            </a:r>
            <a:endParaRPr lang="ru-RU" dirty="0"/>
          </a:p>
        </p:txBody>
      </p:sp>
      <p:sp>
        <p:nvSpPr>
          <p:cNvPr id="17" name="Rounded Rectangle 8"/>
          <p:cNvSpPr/>
          <p:nvPr/>
        </p:nvSpPr>
        <p:spPr>
          <a:xfrm>
            <a:off x="683568" y="1700816"/>
            <a:ext cx="4320480" cy="122656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Team tasks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ounded Rectangle 8"/>
          <p:cNvSpPr/>
          <p:nvPr/>
        </p:nvSpPr>
        <p:spPr>
          <a:xfrm>
            <a:off x="5289394" y="1679430"/>
            <a:ext cx="2927414" cy="462989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Project artefacts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4022939" y="2191883"/>
            <a:ext cx="792088" cy="36004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REQ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39" name="Прямая со стрелкой 38"/>
          <p:cNvCxnSpPr>
            <a:stCxn id="29" idx="2"/>
          </p:cNvCxnSpPr>
          <p:nvPr/>
        </p:nvCxnSpPr>
        <p:spPr>
          <a:xfrm flipH="1">
            <a:off x="3275856" y="2551923"/>
            <a:ext cx="1143127" cy="124550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Горизонтальный свиток 3"/>
          <p:cNvSpPr/>
          <p:nvPr/>
        </p:nvSpPr>
        <p:spPr>
          <a:xfrm>
            <a:off x="5787135" y="3086534"/>
            <a:ext cx="1872208" cy="1037456"/>
          </a:xfrm>
          <a:prstGeom prst="horizontalScroll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DOC SRS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3" name="Прямая со стрелкой 10"/>
          <p:cNvCxnSpPr>
            <a:stCxn id="31" idx="1"/>
          </p:cNvCxnSpPr>
          <p:nvPr/>
        </p:nvCxnSpPr>
        <p:spPr>
          <a:xfrm flipH="1">
            <a:off x="3862264" y="3605262"/>
            <a:ext cx="1924871" cy="54381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10"/>
          <p:cNvCxnSpPr>
            <a:endCxn id="6" idx="3"/>
          </p:cNvCxnSpPr>
          <p:nvPr/>
        </p:nvCxnSpPr>
        <p:spPr>
          <a:xfrm flipH="1" flipV="1">
            <a:off x="3862264" y="4301480"/>
            <a:ext cx="1996879" cy="39857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58" idx="2"/>
          </p:cNvCxnSpPr>
          <p:nvPr/>
        </p:nvCxnSpPr>
        <p:spPr>
          <a:xfrm rot="5400000" flipH="1" flipV="1">
            <a:off x="7090324" y="4614575"/>
            <a:ext cx="290306" cy="673896"/>
          </a:xfrm>
          <a:prstGeom prst="bentConnector4">
            <a:avLst>
              <a:gd name="adj1" fmla="val -94025"/>
              <a:gd name="adj2" fmla="val 151807"/>
            </a:avLst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827584" y="2204864"/>
            <a:ext cx="838447" cy="429684"/>
            <a:chOff x="827584" y="2204864"/>
            <a:chExt cx="838447" cy="429684"/>
          </a:xfrm>
        </p:grpSpPr>
        <p:sp>
          <p:nvSpPr>
            <p:cNvPr id="16" name="Блок-схема: альтернативный процесс 25"/>
            <p:cNvSpPr/>
            <p:nvPr/>
          </p:nvSpPr>
          <p:spPr>
            <a:xfrm>
              <a:off x="873943" y="2274508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DEV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8" name="Блок-схема: альтернативный процесс 25"/>
            <p:cNvSpPr/>
            <p:nvPr/>
          </p:nvSpPr>
          <p:spPr>
            <a:xfrm>
              <a:off x="827584" y="2204864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DEV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94204" y="2179750"/>
            <a:ext cx="838447" cy="429684"/>
            <a:chOff x="827584" y="2204864"/>
            <a:chExt cx="838447" cy="429684"/>
          </a:xfrm>
        </p:grpSpPr>
        <p:sp>
          <p:nvSpPr>
            <p:cNvPr id="20" name="Блок-схема: альтернативный процесс 25"/>
            <p:cNvSpPr/>
            <p:nvPr/>
          </p:nvSpPr>
          <p:spPr>
            <a:xfrm>
              <a:off x="873943" y="2274508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DEV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1" name="Блок-схема: альтернативный процесс 25"/>
            <p:cNvSpPr/>
            <p:nvPr/>
          </p:nvSpPr>
          <p:spPr>
            <a:xfrm>
              <a:off x="827584" y="2204864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TEST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71638" y="2168888"/>
            <a:ext cx="838447" cy="429684"/>
            <a:chOff x="827584" y="2204864"/>
            <a:chExt cx="838447" cy="429684"/>
          </a:xfrm>
        </p:grpSpPr>
        <p:sp>
          <p:nvSpPr>
            <p:cNvPr id="24" name="Блок-схема: альтернативный процесс 25"/>
            <p:cNvSpPr/>
            <p:nvPr/>
          </p:nvSpPr>
          <p:spPr>
            <a:xfrm>
              <a:off x="873943" y="2274508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DEV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5" name="Блок-схема: альтернативный процесс 25"/>
            <p:cNvSpPr/>
            <p:nvPr/>
          </p:nvSpPr>
          <p:spPr>
            <a:xfrm>
              <a:off x="827584" y="2204864"/>
              <a:ext cx="792088" cy="360040"/>
            </a:xfrm>
            <a:prstGeom prst="flowChartAlternateProcess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DOC</a:t>
              </a:r>
              <a:endParaRPr lang="ru-RU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cxnSp>
        <p:nvCxnSpPr>
          <p:cNvPr id="26" name="Прямая со стрелкой 29"/>
          <p:cNvCxnSpPr/>
          <p:nvPr/>
        </p:nvCxnSpPr>
        <p:spPr>
          <a:xfrm>
            <a:off x="1269987" y="2634548"/>
            <a:ext cx="1109809" cy="117604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32"/>
          <p:cNvCxnSpPr/>
          <p:nvPr/>
        </p:nvCxnSpPr>
        <p:spPr>
          <a:xfrm>
            <a:off x="2336607" y="2609434"/>
            <a:ext cx="365871" cy="118799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35"/>
          <p:cNvCxnSpPr/>
          <p:nvPr/>
        </p:nvCxnSpPr>
        <p:spPr>
          <a:xfrm flipH="1">
            <a:off x="2884984" y="2598572"/>
            <a:ext cx="529057" cy="119885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880375" y="2311722"/>
            <a:ext cx="1668814" cy="721913"/>
            <a:chOff x="5338428" y="3725416"/>
            <a:chExt cx="1668814" cy="721913"/>
          </a:xfrm>
        </p:grpSpPr>
        <p:sp>
          <p:nvSpPr>
            <p:cNvPr id="32" name="Блок-схема: типовой процесс 43"/>
            <p:cNvSpPr/>
            <p:nvPr/>
          </p:nvSpPr>
          <p:spPr>
            <a:xfrm>
              <a:off x="5495074" y="3871265"/>
              <a:ext cx="1512168" cy="576064"/>
            </a:xfrm>
            <a:prstGeom prst="flowChartPredefined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Test cases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3" name="Блок-схема: типовой процесс 43"/>
            <p:cNvSpPr/>
            <p:nvPr/>
          </p:nvSpPr>
          <p:spPr>
            <a:xfrm>
              <a:off x="5416751" y="3797424"/>
              <a:ext cx="1512168" cy="576064"/>
            </a:xfrm>
            <a:prstGeom prst="flowChartPredefined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Test cases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5" name="Блок-схема: типовой процесс 43"/>
            <p:cNvSpPr/>
            <p:nvPr/>
          </p:nvSpPr>
          <p:spPr>
            <a:xfrm>
              <a:off x="5338428" y="3725416"/>
              <a:ext cx="1512168" cy="576064"/>
            </a:xfrm>
            <a:prstGeom prst="flowChartPredefined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6">
                      <a:lumMod val="50000"/>
                    </a:schemeClr>
                  </a:solidFill>
                </a:rPr>
                <a:t>Test cases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36" name="Elbow Connector 35"/>
          <p:cNvCxnSpPr/>
          <p:nvPr/>
        </p:nvCxnSpPr>
        <p:spPr>
          <a:xfrm flipH="1" flipV="1">
            <a:off x="7560158" y="2572641"/>
            <a:ext cx="110154" cy="1954451"/>
          </a:xfrm>
          <a:prstGeom prst="bentConnector3">
            <a:avLst>
              <a:gd name="adj1" fmla="val -207528"/>
            </a:avLst>
          </a:prstGeom>
          <a:ln w="38100">
            <a:solidFill>
              <a:srgbClr val="C0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549932" y="5564149"/>
            <a:ext cx="1467889" cy="662267"/>
            <a:chOff x="4883215" y="4719333"/>
            <a:chExt cx="1467889" cy="662267"/>
          </a:xfrm>
        </p:grpSpPr>
        <p:sp>
          <p:nvSpPr>
            <p:cNvPr id="38" name="Flowchart: Card 37"/>
            <p:cNvSpPr/>
            <p:nvPr/>
          </p:nvSpPr>
          <p:spPr>
            <a:xfrm>
              <a:off x="5035615" y="4871733"/>
              <a:ext cx="1315489" cy="509867"/>
            </a:xfrm>
            <a:prstGeom prst="flowChartPunchedCar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Bugs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40" name="Flowchart: Card 39"/>
            <p:cNvSpPr/>
            <p:nvPr/>
          </p:nvSpPr>
          <p:spPr>
            <a:xfrm>
              <a:off x="4966002" y="4798985"/>
              <a:ext cx="1315489" cy="509867"/>
            </a:xfrm>
            <a:prstGeom prst="flowChartPunchedCar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Bugs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41" name="Flowchart: Card 40"/>
            <p:cNvSpPr/>
            <p:nvPr/>
          </p:nvSpPr>
          <p:spPr>
            <a:xfrm>
              <a:off x="4883215" y="4719333"/>
              <a:ext cx="1315489" cy="509867"/>
            </a:xfrm>
            <a:prstGeom prst="flowChartPunchedCar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Bugs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flipV="1">
            <a:off x="6369175" y="5141037"/>
            <a:ext cx="0" cy="44290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7200" y="1075105"/>
            <a:ext cx="836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Требования трассируются на элементы управления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разработкой</a:t>
            </a: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44" name="Flowchart: Magnetic Disk 3"/>
          <p:cNvSpPr/>
          <p:nvPr/>
        </p:nvSpPr>
        <p:spPr>
          <a:xfrm>
            <a:off x="6987064" y="3344901"/>
            <a:ext cx="572445" cy="532270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6" name="Oval 7"/>
          <p:cNvSpPr/>
          <p:nvPr/>
        </p:nvSpPr>
        <p:spPr>
          <a:xfrm>
            <a:off x="7056154" y="4273564"/>
            <a:ext cx="101087" cy="13395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Heart 14"/>
          <p:cNvSpPr/>
          <p:nvPr/>
        </p:nvSpPr>
        <p:spPr>
          <a:xfrm>
            <a:off x="7244171" y="3579303"/>
            <a:ext cx="108699" cy="133400"/>
          </a:xfrm>
          <a:prstGeom prst="hear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Isosceles Triangle 9"/>
          <p:cNvSpPr/>
          <p:nvPr/>
        </p:nvSpPr>
        <p:spPr>
          <a:xfrm>
            <a:off x="7388388" y="3633809"/>
            <a:ext cx="141290" cy="163615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Oval 7"/>
          <p:cNvSpPr/>
          <p:nvPr/>
        </p:nvSpPr>
        <p:spPr>
          <a:xfrm>
            <a:off x="7059294" y="3645725"/>
            <a:ext cx="101087" cy="13395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5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831"/>
            <a:ext cx="9144000" cy="36220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Связь с разработкой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277831"/>
            <a:ext cx="9180512" cy="9596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Change request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2948538"/>
            <a:ext cx="3888432" cy="62447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System requirements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4" y="3717032"/>
            <a:ext cx="3888432" cy="72008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                             Tasks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4576208"/>
            <a:ext cx="5976664" cy="29295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System Requirement Specification (doc)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Связь с разработкой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7" y="1267326"/>
            <a:ext cx="9144000" cy="38220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617" y="1268760"/>
            <a:ext cx="9180512" cy="118423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System Requirement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36" y="4657342"/>
            <a:ext cx="3851920" cy="44427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         Test cases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передать изменения команде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6760877" y="3018224"/>
            <a:ext cx="2208982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а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release CR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Flowchart: Document 1"/>
          <p:cNvSpPr/>
          <p:nvPr/>
        </p:nvSpPr>
        <p:spPr>
          <a:xfrm>
            <a:off x="2817683" y="2520815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2817683" y="331761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2807666" y="4158998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8"/>
          <p:cNvSpPr/>
          <p:nvPr/>
        </p:nvSpPr>
        <p:spPr>
          <a:xfrm>
            <a:off x="2507635" y="1679430"/>
            <a:ext cx="1752191" cy="327636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Flowchart: Document 16"/>
          <p:cNvSpPr/>
          <p:nvPr/>
        </p:nvSpPr>
        <p:spPr>
          <a:xfrm>
            <a:off x="4897575" y="2520816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4897575" y="3308826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ounded Rectangle 8"/>
          <p:cNvSpPr/>
          <p:nvPr/>
        </p:nvSpPr>
        <p:spPr>
          <a:xfrm>
            <a:off x="4573540" y="1679431"/>
            <a:ext cx="1800199" cy="327636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203710" y="2596224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Isosceles Triangle 33"/>
          <p:cNvSpPr/>
          <p:nvPr/>
        </p:nvSpPr>
        <p:spPr>
          <a:xfrm>
            <a:off x="3213727" y="3423876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10"/>
          <p:cNvCxnSpPr/>
          <p:nvPr/>
        </p:nvCxnSpPr>
        <p:spPr>
          <a:xfrm flipH="1">
            <a:off x="2052464" y="2812130"/>
            <a:ext cx="737710" cy="50548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10"/>
          <p:cNvCxnSpPr/>
          <p:nvPr/>
        </p:nvCxnSpPr>
        <p:spPr>
          <a:xfrm flipH="1" flipV="1">
            <a:off x="2052464" y="3522280"/>
            <a:ext cx="765219" cy="8336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10"/>
          <p:cNvCxnSpPr/>
          <p:nvPr/>
        </p:nvCxnSpPr>
        <p:spPr>
          <a:xfrm flipH="1" flipV="1">
            <a:off x="2079973" y="3743012"/>
            <a:ext cx="727693" cy="70401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/>
          <p:nvPr/>
        </p:nvSpPr>
        <p:spPr>
          <a:xfrm>
            <a:off x="108524" y="3018224"/>
            <a:ext cx="1943940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Base release CR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20072" y="2632901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Isosceles Triangle 27"/>
          <p:cNvSpPr/>
          <p:nvPr/>
        </p:nvSpPr>
        <p:spPr>
          <a:xfrm>
            <a:off x="5222475" y="3411127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Straight Arrow Connector 25"/>
          <p:cNvCxnSpPr>
            <a:endCxn id="2" idx="3"/>
          </p:cNvCxnSpPr>
          <p:nvPr/>
        </p:nvCxnSpPr>
        <p:spPr>
          <a:xfrm flipH="1">
            <a:off x="3969811" y="2803204"/>
            <a:ext cx="927764" cy="5643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 flipV="1">
            <a:off x="3945960" y="3596857"/>
            <a:ext cx="951615" cy="1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5-Point Star 24"/>
          <p:cNvSpPr/>
          <p:nvPr/>
        </p:nvSpPr>
        <p:spPr>
          <a:xfrm>
            <a:off x="3187591" y="4198780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65</a:t>
            </a:fld>
            <a:endParaRPr lang="ru-RU"/>
          </a:p>
        </p:txBody>
      </p:sp>
      <p:sp>
        <p:nvSpPr>
          <p:cNvPr id="30" name="Flowchart: Document 16"/>
          <p:cNvSpPr/>
          <p:nvPr/>
        </p:nvSpPr>
        <p:spPr>
          <a:xfrm>
            <a:off x="4897575" y="2524098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Pie 5"/>
          <p:cNvSpPr/>
          <p:nvPr/>
        </p:nvSpPr>
        <p:spPr>
          <a:xfrm>
            <a:off x="5292080" y="2596224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Flowchart: Document 17"/>
          <p:cNvSpPr/>
          <p:nvPr/>
        </p:nvSpPr>
        <p:spPr>
          <a:xfrm>
            <a:off x="4896036" y="3308825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Isosceles Triangle 27"/>
          <p:cNvSpPr/>
          <p:nvPr/>
        </p:nvSpPr>
        <p:spPr>
          <a:xfrm rot="10800000">
            <a:off x="5293619" y="340790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Flowchart: Document 25"/>
          <p:cNvSpPr/>
          <p:nvPr/>
        </p:nvSpPr>
        <p:spPr>
          <a:xfrm>
            <a:off x="4897575" y="4158999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Plus 4"/>
          <p:cNvSpPr/>
          <p:nvPr/>
        </p:nvSpPr>
        <p:spPr>
          <a:xfrm>
            <a:off x="5148064" y="4178608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5506103" y="4109801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39" name="Прямая со стрелкой 10"/>
          <p:cNvCxnSpPr/>
          <p:nvPr/>
        </p:nvCxnSpPr>
        <p:spPr>
          <a:xfrm>
            <a:off x="6049703" y="2808848"/>
            <a:ext cx="711174" cy="56214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10"/>
          <p:cNvCxnSpPr/>
          <p:nvPr/>
        </p:nvCxnSpPr>
        <p:spPr>
          <a:xfrm flipV="1">
            <a:off x="6049703" y="3522280"/>
            <a:ext cx="711174" cy="7457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10"/>
          <p:cNvCxnSpPr/>
          <p:nvPr/>
        </p:nvCxnSpPr>
        <p:spPr>
          <a:xfrm flipV="1">
            <a:off x="6049703" y="3659021"/>
            <a:ext cx="711174" cy="78801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передать изменения команде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7956376" y="2708920"/>
            <a:ext cx="1008112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release CR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66</a:t>
            </a:fld>
            <a:endParaRPr lang="ru-RU"/>
          </a:p>
        </p:txBody>
      </p:sp>
      <p:sp>
        <p:nvSpPr>
          <p:cNvPr id="35" name="Rectangle 3"/>
          <p:cNvSpPr/>
          <p:nvPr/>
        </p:nvSpPr>
        <p:spPr>
          <a:xfrm>
            <a:off x="107504" y="2708920"/>
            <a:ext cx="936104" cy="1634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Base release CR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2204864"/>
            <a:ext cx="3096344" cy="1754326"/>
          </a:xfrm>
          <a:prstGeom prst="rect">
            <a:avLst/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u="sng" dirty="0" smtClean="0">
                <a:solidFill>
                  <a:schemeClr val="accent5">
                    <a:lumMod val="50000"/>
                  </a:schemeClr>
                </a:solidFill>
              </a:rPr>
              <a:t>FR] </a:t>
            </a: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Спасение мира: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Система должна обеспечивать передачу заявки  на спасение мира </a:t>
            </a:r>
            <a:r>
              <a:rPr lang="ru-RU" strike="sngStrike" dirty="0">
                <a:solidFill>
                  <a:schemeClr val="accent5">
                    <a:lumMod val="50000"/>
                  </a:schemeClr>
                </a:solidFill>
              </a:rPr>
              <a:t>любому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rgbClr val="00B0F0"/>
                </a:solidFill>
              </a:rPr>
              <a:t>первому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свободному агенту в очереди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16016" y="1988840"/>
            <a:ext cx="3168352" cy="3139321"/>
          </a:xfrm>
          <a:prstGeom prst="rect">
            <a:avLst/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accent5">
                    <a:lumMod val="50000"/>
                  </a:schemeClr>
                </a:solidFill>
              </a:rPr>
              <a:t>[FR] </a:t>
            </a: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Спасение </a:t>
            </a:r>
            <a:r>
              <a:rPr lang="ru-RU" u="sng" strike="sngStrike" dirty="0" smtClean="0">
                <a:solidFill>
                  <a:schemeClr val="accent5">
                    <a:lumMod val="50000"/>
                  </a:schemeClr>
                </a:solidFill>
              </a:rPr>
              <a:t>мира </a:t>
            </a:r>
            <a:r>
              <a:rPr lang="ru-RU" i="1" u="sng" dirty="0" smtClean="0">
                <a:solidFill>
                  <a:srgbClr val="00B0F0"/>
                </a:solidFill>
              </a:rPr>
              <a:t>вселенной</a:t>
            </a:r>
            <a:r>
              <a:rPr lang="ru-RU" u="sng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Система должна обеспечивать передачу заявки  на спасение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trike="sngStrike" dirty="0">
                <a:solidFill>
                  <a:schemeClr val="accent5">
                    <a:lumMod val="50000"/>
                  </a:schemeClr>
                </a:solidFill>
              </a:rPr>
              <a:t>мира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rgbClr val="00B0F0"/>
                </a:solidFill>
              </a:rPr>
              <a:t>вселенной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любому свободному агенту в очереди </a:t>
            </a:r>
            <a:r>
              <a:rPr lang="ru-RU" i="1" dirty="0">
                <a:solidFill>
                  <a:srgbClr val="00B0F0"/>
                </a:solidFill>
              </a:rPr>
              <a:t>с квалификацией не ниже указанной в </a:t>
            </a:r>
            <a:r>
              <a:rPr lang="ru-RU" i="1" dirty="0" smtClean="0">
                <a:solidFill>
                  <a:srgbClr val="00B0F0"/>
                </a:solidFill>
              </a:rPr>
              <a:t>заявке (см. требование на расчет квалификации)</a:t>
            </a:r>
            <a:endParaRPr lang="ru-RU" i="1" dirty="0">
              <a:solidFill>
                <a:srgbClr val="00B0F0"/>
              </a:solidFill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1115616" y="1340768"/>
            <a:ext cx="3096343" cy="54006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3707904" y="2276872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ounded Rectangle 8"/>
          <p:cNvSpPr/>
          <p:nvPr/>
        </p:nvSpPr>
        <p:spPr>
          <a:xfrm>
            <a:off x="4716016" y="1340768"/>
            <a:ext cx="3168352" cy="540060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Branch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7308304" y="2276872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716016" y="5301208"/>
            <a:ext cx="3168352" cy="646331"/>
          </a:xfrm>
          <a:prstGeom prst="rect">
            <a:avLst/>
          </a:prstGeom>
          <a:noFill/>
          <a:ln w="158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[FR] </a:t>
            </a:r>
            <a:r>
              <a:rPr lang="ru-RU" i="1" dirty="0">
                <a:solidFill>
                  <a:srgbClr val="00B0F0"/>
                </a:solidFill>
              </a:rPr>
              <a:t>Расчет квалификации агента</a:t>
            </a:r>
          </a:p>
        </p:txBody>
      </p:sp>
      <p:sp>
        <p:nvSpPr>
          <p:cNvPr id="18" name="Plus 4"/>
          <p:cNvSpPr/>
          <p:nvPr/>
        </p:nvSpPr>
        <p:spPr>
          <a:xfrm>
            <a:off x="7308304" y="5517232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308304" y="5229200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6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>
            <a:off x="1486460" y="2798930"/>
            <a:ext cx="309978" cy="986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ight Arrow 15"/>
          <p:cNvSpPr/>
          <p:nvPr/>
        </p:nvSpPr>
        <p:spPr>
          <a:xfrm>
            <a:off x="1820839" y="3839128"/>
            <a:ext cx="444255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Вливаемся в основной релиз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718773" y="2420888"/>
            <a:ext cx="80032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/>
          <p:cNvSpPr/>
          <p:nvPr/>
        </p:nvSpPr>
        <p:spPr>
          <a:xfrm>
            <a:off x="1294837" y="3789040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/>
          <p:cNvSpPr/>
          <p:nvPr/>
        </p:nvSpPr>
        <p:spPr>
          <a:xfrm>
            <a:off x="1294837" y="2312876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3023029" y="2303888"/>
            <a:ext cx="720080" cy="6480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4751221" y="2303888"/>
            <a:ext cx="720080" cy="6480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val 14"/>
          <p:cNvSpPr/>
          <p:nvPr/>
        </p:nvSpPr>
        <p:spPr>
          <a:xfrm>
            <a:off x="6839453" y="2312876"/>
            <a:ext cx="720080" cy="64807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4C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6263389" y="3739887"/>
            <a:ext cx="720080" cy="6480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381085" y="350028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New service MVP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 rot="12365203">
            <a:off x="6789953" y="2958715"/>
            <a:ext cx="309978" cy="78812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86725" y="19174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Base releases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нужно сделать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Flowchart: Document 1"/>
          <p:cNvSpPr/>
          <p:nvPr/>
        </p:nvSpPr>
        <p:spPr>
          <a:xfrm>
            <a:off x="2412732" y="311825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2412732" y="391505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2402715" y="4756440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8"/>
          <p:cNvSpPr/>
          <p:nvPr/>
        </p:nvSpPr>
        <p:spPr>
          <a:xfrm>
            <a:off x="2102684" y="2276872"/>
            <a:ext cx="1752191" cy="327636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ounded Rectangle 8"/>
          <p:cNvSpPr/>
          <p:nvPr/>
        </p:nvSpPr>
        <p:spPr>
          <a:xfrm>
            <a:off x="4949955" y="2276871"/>
            <a:ext cx="1800199" cy="327636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98759" y="3193666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Isosceles Triangle 33"/>
          <p:cNvSpPr/>
          <p:nvPr/>
        </p:nvSpPr>
        <p:spPr>
          <a:xfrm>
            <a:off x="2808776" y="402131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Rectangle 30"/>
          <p:cNvSpPr/>
          <p:nvPr/>
        </p:nvSpPr>
        <p:spPr>
          <a:xfrm>
            <a:off x="673200" y="1159071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Определить порядок слияния и решить конфликты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6" name="Left Arrow 35"/>
          <p:cNvSpPr/>
          <p:nvPr/>
        </p:nvSpPr>
        <p:spPr>
          <a:xfrm rot="10800000">
            <a:off x="3963972" y="3352598"/>
            <a:ext cx="925520" cy="23533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59446" y="3040700"/>
            <a:ext cx="882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Update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Left Arrow 36"/>
          <p:cNvSpPr/>
          <p:nvPr/>
        </p:nvSpPr>
        <p:spPr>
          <a:xfrm>
            <a:off x="3963972" y="4319894"/>
            <a:ext cx="925520" cy="235336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3985727" y="3950562"/>
            <a:ext cx="882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endParaRPr lang="ru-RU" sz="20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68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>
            <a:off x="2799124" y="4801818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Flowchart: Document 26"/>
          <p:cNvSpPr/>
          <p:nvPr/>
        </p:nvSpPr>
        <p:spPr>
          <a:xfrm>
            <a:off x="5292080" y="4725144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Plus 28"/>
          <p:cNvSpPr/>
          <p:nvPr/>
        </p:nvSpPr>
        <p:spPr>
          <a:xfrm>
            <a:off x="5542569" y="4744753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868144" y="4653136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Flowchart: Document 32"/>
          <p:cNvSpPr/>
          <p:nvPr/>
        </p:nvSpPr>
        <p:spPr>
          <a:xfrm>
            <a:off x="5256075" y="390626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5580975" y="400856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Flowchart: Document 38"/>
          <p:cNvSpPr/>
          <p:nvPr/>
        </p:nvSpPr>
        <p:spPr>
          <a:xfrm>
            <a:off x="5256075" y="311825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Pie 39"/>
          <p:cNvSpPr/>
          <p:nvPr/>
        </p:nvSpPr>
        <p:spPr>
          <a:xfrm>
            <a:off x="5650580" y="3193665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owchart: Document 32"/>
          <p:cNvSpPr/>
          <p:nvPr/>
        </p:nvSpPr>
        <p:spPr>
          <a:xfrm>
            <a:off x="2412732" y="3915053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нужно сделать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Flowchart: Document 1"/>
          <p:cNvSpPr/>
          <p:nvPr/>
        </p:nvSpPr>
        <p:spPr>
          <a:xfrm>
            <a:off x="2412732" y="3118258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Flowchart: Document 10"/>
          <p:cNvSpPr/>
          <p:nvPr/>
        </p:nvSpPr>
        <p:spPr>
          <a:xfrm>
            <a:off x="2402715" y="475644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8"/>
          <p:cNvSpPr/>
          <p:nvPr/>
        </p:nvSpPr>
        <p:spPr>
          <a:xfrm>
            <a:off x="2102684" y="2276872"/>
            <a:ext cx="1752191" cy="403244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Flowchart: Document 16"/>
          <p:cNvSpPr/>
          <p:nvPr/>
        </p:nvSpPr>
        <p:spPr>
          <a:xfrm>
            <a:off x="5256075" y="311825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5256075" y="3906267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ounded Rectangle 8"/>
          <p:cNvSpPr/>
          <p:nvPr/>
        </p:nvSpPr>
        <p:spPr>
          <a:xfrm>
            <a:off x="4932040" y="2276872"/>
            <a:ext cx="1800199" cy="327636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5580975" y="400856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Pie 5"/>
          <p:cNvSpPr/>
          <p:nvPr/>
        </p:nvSpPr>
        <p:spPr>
          <a:xfrm>
            <a:off x="5650580" y="3193665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Left Arrow 20"/>
          <p:cNvSpPr/>
          <p:nvPr/>
        </p:nvSpPr>
        <p:spPr>
          <a:xfrm>
            <a:off x="3737882" y="4021680"/>
            <a:ext cx="1410182" cy="173802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lowchart: Document 22"/>
          <p:cNvSpPr/>
          <p:nvPr/>
        </p:nvSpPr>
        <p:spPr>
          <a:xfrm>
            <a:off x="2412732" y="5564541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Plus 23"/>
          <p:cNvSpPr/>
          <p:nvPr/>
        </p:nvSpPr>
        <p:spPr>
          <a:xfrm>
            <a:off x="2663221" y="5584150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2799125" y="4021680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ie 28"/>
          <p:cNvSpPr/>
          <p:nvPr/>
        </p:nvSpPr>
        <p:spPr>
          <a:xfrm>
            <a:off x="2775596" y="3199495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2799124" y="4801818"/>
            <a:ext cx="432048" cy="420064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Left Arrow 25"/>
          <p:cNvSpPr/>
          <p:nvPr/>
        </p:nvSpPr>
        <p:spPr>
          <a:xfrm rot="19799439">
            <a:off x="3560151" y="5294779"/>
            <a:ext cx="1748823" cy="174712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000978" y="5491015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6" name="Flowchart: Document 35"/>
          <p:cNvSpPr/>
          <p:nvPr/>
        </p:nvSpPr>
        <p:spPr>
          <a:xfrm>
            <a:off x="5292080" y="4725144"/>
            <a:ext cx="1152128" cy="576064"/>
          </a:xfrm>
          <a:prstGeom prst="flowChartDocumen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Flowchart: Document 29"/>
          <p:cNvSpPr/>
          <p:nvPr/>
        </p:nvSpPr>
        <p:spPr>
          <a:xfrm>
            <a:off x="5292080" y="4725144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Plus 31"/>
          <p:cNvSpPr/>
          <p:nvPr/>
        </p:nvSpPr>
        <p:spPr>
          <a:xfrm>
            <a:off x="5542569" y="4744753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5868144" y="4653136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69</a:t>
            </a:fld>
            <a:endParaRPr lang="ru-RU"/>
          </a:p>
        </p:txBody>
      </p:sp>
      <p:sp>
        <p:nvSpPr>
          <p:cNvPr id="35" name="Rectangle 30"/>
          <p:cNvSpPr/>
          <p:nvPr/>
        </p:nvSpPr>
        <p:spPr>
          <a:xfrm>
            <a:off x="673200" y="1159071"/>
            <a:ext cx="7128792" cy="118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Определить порядок слияния и решить конфликты</a:t>
            </a:r>
          </a:p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Выполнить слияние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7" name="Left Arrow 36"/>
          <p:cNvSpPr/>
          <p:nvPr/>
        </p:nvSpPr>
        <p:spPr>
          <a:xfrm>
            <a:off x="3707904" y="3212976"/>
            <a:ext cx="1410182" cy="186440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5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31" grpId="0"/>
      <p:bldP spid="30" grpId="0" animBg="1"/>
      <p:bldP spid="32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11560" y="2708921"/>
            <a:ext cx="8280920" cy="25922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Storage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Последовательные изменения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683568" y="1340768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1" name="Flowchart: Magnetic Disk 10"/>
          <p:cNvSpPr/>
          <p:nvPr/>
        </p:nvSpPr>
        <p:spPr>
          <a:xfrm>
            <a:off x="3014816" y="357301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/>
          <p:cNvSpPr/>
          <p:nvPr/>
        </p:nvSpPr>
        <p:spPr>
          <a:xfrm>
            <a:off x="3878912" y="426170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ight Arrow 9"/>
          <p:cNvSpPr/>
          <p:nvPr/>
        </p:nvSpPr>
        <p:spPr>
          <a:xfrm rot="2686446">
            <a:off x="1270491" y="2606282"/>
            <a:ext cx="2104193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588" y="3460671"/>
            <a:ext cx="939833" cy="1139204"/>
          </a:xfrm>
          <a:prstGeom prst="rect">
            <a:avLst/>
          </a:prstGeom>
        </p:spPr>
      </p:pic>
      <p:sp>
        <p:nvSpPr>
          <p:cNvPr id="16" name="Flowchart: Magnetic Disk 15"/>
          <p:cNvSpPr/>
          <p:nvPr/>
        </p:nvSpPr>
        <p:spPr>
          <a:xfrm>
            <a:off x="6578631" y="124222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/>
          <p:cNvSpPr/>
          <p:nvPr/>
        </p:nvSpPr>
        <p:spPr>
          <a:xfrm>
            <a:off x="7381063" y="1919805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ight Arrow 17"/>
          <p:cNvSpPr/>
          <p:nvPr/>
        </p:nvSpPr>
        <p:spPr>
          <a:xfrm rot="18525532">
            <a:off x="3650269" y="2428292"/>
            <a:ext cx="1897785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Smiley Face 18"/>
          <p:cNvSpPr/>
          <p:nvPr/>
        </p:nvSpPr>
        <p:spPr>
          <a:xfrm>
            <a:off x="5339179" y="1348171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15" name="Isosceles Triangle 14"/>
          <p:cNvSpPr/>
          <p:nvPr/>
        </p:nvSpPr>
        <p:spPr>
          <a:xfrm>
            <a:off x="6815343" y="190653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нужно сделать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lowchart: Document 4"/>
          <p:cNvSpPr/>
          <p:nvPr/>
        </p:nvSpPr>
        <p:spPr>
          <a:xfrm>
            <a:off x="2483768" y="443711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0" name="Flowchart: Document 9"/>
          <p:cNvSpPr/>
          <p:nvPr/>
        </p:nvSpPr>
        <p:spPr>
          <a:xfrm>
            <a:off x="5364088" y="443711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4932040" y="2276872"/>
            <a:ext cx="1800199" cy="403244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10800000">
            <a:off x="5688988" y="4539413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73200" y="1186804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Проверить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трейсы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требований</a:t>
            </a: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870161" y="4543739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roup 3"/>
          <p:cNvGrpSpPr/>
          <p:nvPr/>
        </p:nvGrpSpPr>
        <p:grpSpPr>
          <a:xfrm>
            <a:off x="2483768" y="2996952"/>
            <a:ext cx="1152128" cy="649590"/>
            <a:chOff x="2411760" y="4291578"/>
            <a:chExt cx="1152128" cy="649590"/>
          </a:xfrm>
        </p:grpSpPr>
        <p:sp>
          <p:nvSpPr>
            <p:cNvPr id="14" name="Flowchart: Document 13"/>
            <p:cNvSpPr/>
            <p:nvPr/>
          </p:nvSpPr>
          <p:spPr>
            <a:xfrm>
              <a:off x="2411760" y="4365104"/>
              <a:ext cx="1152128" cy="576064"/>
            </a:xfrm>
            <a:prstGeom prst="flowChartDocument">
              <a:avLst/>
            </a:prstGeom>
            <a:solidFill>
              <a:schemeClr val="accent5">
                <a:lumMod val="60000"/>
                <a:lumOff val="40000"/>
                <a:alpha val="78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2590241" y="4384713"/>
              <a:ext cx="504056" cy="492251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7998" y="4291578"/>
              <a:ext cx="61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Arrow Connector 17"/>
          <p:cNvCxnSpPr>
            <a:stCxn id="14" idx="3"/>
            <a:endCxn id="10" idx="0"/>
          </p:cNvCxnSpPr>
          <p:nvPr/>
        </p:nvCxnSpPr>
        <p:spPr>
          <a:xfrm>
            <a:off x="3635896" y="3358510"/>
            <a:ext cx="2304256" cy="107860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1960" y="3861048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Trace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>
            <a:endCxn id="5" idx="3"/>
          </p:cNvCxnSpPr>
          <p:nvPr/>
        </p:nvCxnSpPr>
        <p:spPr>
          <a:xfrm flipH="1">
            <a:off x="3635896" y="4716358"/>
            <a:ext cx="1682875" cy="8786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  <a:endCxn id="5" idx="0"/>
          </p:cNvCxnSpPr>
          <p:nvPr/>
        </p:nvCxnSpPr>
        <p:spPr>
          <a:xfrm>
            <a:off x="3059832" y="3608458"/>
            <a:ext cx="0" cy="82865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87824" y="3717032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70</a:t>
            </a:fld>
            <a:endParaRPr lang="ru-RU"/>
          </a:p>
        </p:txBody>
      </p:sp>
      <p:sp>
        <p:nvSpPr>
          <p:cNvPr id="30" name="Rounded Rectangle 8"/>
          <p:cNvSpPr/>
          <p:nvPr/>
        </p:nvSpPr>
        <p:spPr>
          <a:xfrm>
            <a:off x="2102684" y="2276872"/>
            <a:ext cx="1752191" cy="403244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Что нужно сделать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Flowchart: Document 4"/>
          <p:cNvSpPr/>
          <p:nvPr/>
        </p:nvSpPr>
        <p:spPr>
          <a:xfrm>
            <a:off x="2483768" y="443711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0" name="Flowchart: Document 9"/>
          <p:cNvSpPr/>
          <p:nvPr/>
        </p:nvSpPr>
        <p:spPr>
          <a:xfrm>
            <a:off x="5364088" y="4437112"/>
            <a:ext cx="1152128" cy="576064"/>
          </a:xfrm>
          <a:prstGeom prst="flowChartDocument">
            <a:avLst/>
          </a:prstGeom>
          <a:solidFill>
            <a:schemeClr val="accent5">
              <a:lumMod val="60000"/>
              <a:lumOff val="40000"/>
              <a:alpha val="78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ounded Rectangle 8"/>
          <p:cNvSpPr/>
          <p:nvPr/>
        </p:nvSpPr>
        <p:spPr>
          <a:xfrm>
            <a:off x="4932040" y="2276872"/>
            <a:ext cx="1800199" cy="403244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Branch 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Isosceles Triangle 11"/>
          <p:cNvSpPr/>
          <p:nvPr/>
        </p:nvSpPr>
        <p:spPr>
          <a:xfrm rot="10800000">
            <a:off x="5688988" y="4539413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73200" y="1186804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Проверить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трейсы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требований</a:t>
            </a: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870161" y="4543739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roup 3"/>
          <p:cNvGrpSpPr/>
          <p:nvPr/>
        </p:nvGrpSpPr>
        <p:grpSpPr>
          <a:xfrm>
            <a:off x="2483768" y="2996952"/>
            <a:ext cx="1152128" cy="649590"/>
            <a:chOff x="2411760" y="4291578"/>
            <a:chExt cx="1152128" cy="649590"/>
          </a:xfrm>
        </p:grpSpPr>
        <p:sp>
          <p:nvSpPr>
            <p:cNvPr id="14" name="Flowchart: Document 13"/>
            <p:cNvSpPr/>
            <p:nvPr/>
          </p:nvSpPr>
          <p:spPr>
            <a:xfrm>
              <a:off x="2411760" y="4365104"/>
              <a:ext cx="1152128" cy="576064"/>
            </a:xfrm>
            <a:prstGeom prst="flowChartDocument">
              <a:avLst/>
            </a:prstGeom>
            <a:solidFill>
              <a:schemeClr val="accent5">
                <a:lumMod val="60000"/>
                <a:lumOff val="40000"/>
                <a:alpha val="78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2590241" y="4384713"/>
              <a:ext cx="504056" cy="492251"/>
            </a:xfrm>
            <a:prstGeom prst="mathPlus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7998" y="4291578"/>
              <a:ext cx="6131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Straight Arrow Connector 17"/>
          <p:cNvCxnSpPr>
            <a:stCxn id="14" idx="3"/>
            <a:endCxn id="10" idx="0"/>
          </p:cNvCxnSpPr>
          <p:nvPr/>
        </p:nvCxnSpPr>
        <p:spPr>
          <a:xfrm>
            <a:off x="3635896" y="3358510"/>
            <a:ext cx="2304256" cy="107860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1960" y="3861048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Trace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20" name="Straight Arrow Connector 19"/>
          <p:cNvCxnSpPr>
            <a:endCxn id="5" idx="3"/>
          </p:cNvCxnSpPr>
          <p:nvPr/>
        </p:nvCxnSpPr>
        <p:spPr>
          <a:xfrm flipH="1">
            <a:off x="3635896" y="4716358"/>
            <a:ext cx="1682875" cy="8786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  <a:endCxn id="5" idx="0"/>
          </p:cNvCxnSpPr>
          <p:nvPr/>
        </p:nvCxnSpPr>
        <p:spPr>
          <a:xfrm>
            <a:off x="3059832" y="3608458"/>
            <a:ext cx="0" cy="82865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87824" y="3717032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Trace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Блок-схема: типовой процесс 43"/>
          <p:cNvSpPr/>
          <p:nvPr/>
        </p:nvSpPr>
        <p:spPr>
          <a:xfrm>
            <a:off x="7452320" y="4437112"/>
            <a:ext cx="1512168" cy="576064"/>
          </a:xfrm>
          <a:prstGeom prst="flowChartPredefined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Test case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8604448" y="458112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типовой процесс 43"/>
          <p:cNvSpPr/>
          <p:nvPr/>
        </p:nvSpPr>
        <p:spPr>
          <a:xfrm>
            <a:off x="179512" y="4437112"/>
            <a:ext cx="1512168" cy="576064"/>
          </a:xfrm>
          <a:prstGeom prst="flowChartPredefined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Test case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1331640" y="4581128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Straight Arrow Connector 26"/>
          <p:cNvCxnSpPr>
            <a:stCxn id="25" idx="3"/>
            <a:endCxn id="5" idx="1"/>
          </p:cNvCxnSpPr>
          <p:nvPr/>
        </p:nvCxnSpPr>
        <p:spPr>
          <a:xfrm>
            <a:off x="1691680" y="4725144"/>
            <a:ext cx="792088" cy="0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73200" y="1704701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6213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Проверить </a:t>
            </a:r>
            <a:r>
              <a:rPr lang="ru-RU" sz="2400" spc="-150" dirty="0" err="1" smtClean="0">
                <a:solidFill>
                  <a:schemeClr val="accent1">
                    <a:lumMod val="50000"/>
                  </a:schemeClr>
                </a:solidFill>
              </a:rPr>
              <a:t>трейсы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 на тест-кейсы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9" name="Straight Arrow Connector 28"/>
          <p:cNvCxnSpPr>
            <a:stCxn id="23" idx="1"/>
            <a:endCxn id="10" idx="3"/>
          </p:cNvCxnSpPr>
          <p:nvPr/>
        </p:nvCxnSpPr>
        <p:spPr>
          <a:xfrm flipH="1">
            <a:off x="6516216" y="4725144"/>
            <a:ext cx="936104" cy="0"/>
          </a:xfrm>
          <a:prstGeom prst="straightConnector1">
            <a:avLst/>
          </a:prstGeom>
          <a:ln w="317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71</a:t>
            </a:fld>
            <a:endParaRPr lang="ru-RU"/>
          </a:p>
        </p:txBody>
      </p:sp>
      <p:cxnSp>
        <p:nvCxnSpPr>
          <p:cNvPr id="39" name="Elbow Connector 38"/>
          <p:cNvCxnSpPr>
            <a:stCxn id="23" idx="2"/>
            <a:endCxn id="5" idx="2"/>
          </p:cNvCxnSpPr>
          <p:nvPr/>
        </p:nvCxnSpPr>
        <p:spPr>
          <a:xfrm rot="5400000" flipH="1">
            <a:off x="5615076" y="2419848"/>
            <a:ext cx="38084" cy="5148572"/>
          </a:xfrm>
          <a:prstGeom prst="bentConnector3">
            <a:avLst>
              <a:gd name="adj1" fmla="val -600252"/>
            </a:avLst>
          </a:prstGeom>
          <a:ln w="317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8"/>
          <p:cNvSpPr/>
          <p:nvPr/>
        </p:nvSpPr>
        <p:spPr>
          <a:xfrm>
            <a:off x="2102684" y="2276872"/>
            <a:ext cx="1752191" cy="4032449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Base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Итого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3200" y="1159071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Два потока изменений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3200" y="1844824"/>
            <a:ext cx="4353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952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Два связанных набора требований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72</a:t>
            </a:fld>
            <a:endParaRPr lang="ru-RU"/>
          </a:p>
        </p:txBody>
      </p:sp>
      <p:sp>
        <p:nvSpPr>
          <p:cNvPr id="35" name="Rectangle 34"/>
          <p:cNvSpPr/>
          <p:nvPr/>
        </p:nvSpPr>
        <p:spPr>
          <a:xfrm>
            <a:off x="673200" y="2492896"/>
            <a:ext cx="5483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95263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Два контролируемых множества тест-кейсов</a:t>
            </a:r>
          </a:p>
        </p:txBody>
      </p:sp>
    </p:spTree>
    <p:extLst>
      <p:ext uri="{BB962C8B-B14F-4D97-AF65-F5344CB8AC3E}">
        <p14:creationId xmlns:p14="http://schemas.microsoft.com/office/powerpoint/2010/main" val="358357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73</a:t>
            </a:fld>
            <a:endParaRPr lang="ru-R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098911"/>
            <a:ext cx="7535039" cy="576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Уже достаточно хорошо?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74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24744"/>
            <a:ext cx="7548773" cy="57332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Но хочется идеально;)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5546946" y="4153590"/>
            <a:ext cx="360040" cy="34596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/>
          <p:cNvSpPr/>
          <p:nvPr/>
        </p:nvSpPr>
        <p:spPr>
          <a:xfrm>
            <a:off x="6268731" y="4199267"/>
            <a:ext cx="360040" cy="31942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Идеальная спецификация</a:t>
            </a:r>
          </a:p>
        </p:txBody>
      </p:sp>
      <p:sp>
        <p:nvSpPr>
          <p:cNvPr id="24" name="Oval 23"/>
          <p:cNvSpPr/>
          <p:nvPr/>
        </p:nvSpPr>
        <p:spPr>
          <a:xfrm>
            <a:off x="4744722" y="2634381"/>
            <a:ext cx="285750" cy="2952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lus 28"/>
          <p:cNvSpPr/>
          <p:nvPr/>
        </p:nvSpPr>
        <p:spPr>
          <a:xfrm>
            <a:off x="4526416" y="4817884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Pie 31"/>
          <p:cNvSpPr/>
          <p:nvPr/>
        </p:nvSpPr>
        <p:spPr>
          <a:xfrm>
            <a:off x="4003336" y="4715893"/>
            <a:ext cx="360040" cy="350370"/>
          </a:xfrm>
          <a:prstGeom prst="pi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75</a:t>
            </a:fld>
            <a:endParaRPr lang="ru-RU"/>
          </a:p>
        </p:txBody>
      </p:sp>
      <p:sp>
        <p:nvSpPr>
          <p:cNvPr id="14" name="Rounded Rectangle 8"/>
          <p:cNvSpPr/>
          <p:nvPr/>
        </p:nvSpPr>
        <p:spPr>
          <a:xfrm>
            <a:off x="1354224" y="3570061"/>
            <a:ext cx="6511144" cy="285573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System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Specification (SRS)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800" y="1196752"/>
            <a:ext cx="2994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Business requirements (BRQ)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425265" y="3287546"/>
            <a:ext cx="6420023" cy="20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5546946" y="4153590"/>
            <a:ext cx="360040" cy="34596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/>
          <p:cNvSpPr/>
          <p:nvPr/>
        </p:nvSpPr>
        <p:spPr>
          <a:xfrm>
            <a:off x="6268731" y="4199267"/>
            <a:ext cx="360040" cy="3194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Приходят новые бизнес-требования</a:t>
            </a:r>
          </a:p>
        </p:txBody>
      </p:sp>
      <p:sp>
        <p:nvSpPr>
          <p:cNvPr id="24" name="Oval 23"/>
          <p:cNvSpPr/>
          <p:nvPr/>
        </p:nvSpPr>
        <p:spPr>
          <a:xfrm>
            <a:off x="4744722" y="2634381"/>
            <a:ext cx="285750" cy="2952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lus 28"/>
          <p:cNvSpPr/>
          <p:nvPr/>
        </p:nvSpPr>
        <p:spPr>
          <a:xfrm>
            <a:off x="4526416" y="4817884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Pie 31"/>
          <p:cNvSpPr/>
          <p:nvPr/>
        </p:nvSpPr>
        <p:spPr>
          <a:xfrm>
            <a:off x="4003336" y="4715893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4111" y="2137320"/>
            <a:ext cx="285750" cy="2952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/>
          <p:cNvCxnSpPr>
            <a:endCxn id="32" idx="3"/>
          </p:cNvCxnSpPr>
          <p:nvPr/>
        </p:nvCxnSpPr>
        <p:spPr>
          <a:xfrm flipH="1">
            <a:off x="4183356" y="2302088"/>
            <a:ext cx="1712606" cy="241380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4"/>
            <a:endCxn id="23" idx="0"/>
          </p:cNvCxnSpPr>
          <p:nvPr/>
        </p:nvCxnSpPr>
        <p:spPr>
          <a:xfrm>
            <a:off x="5906986" y="2432595"/>
            <a:ext cx="541765" cy="17666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76</a:t>
            </a:fld>
            <a:endParaRPr lang="ru-RU"/>
          </a:p>
        </p:txBody>
      </p:sp>
      <p:sp>
        <p:nvSpPr>
          <p:cNvPr id="18" name="Rounded Rectangle 8"/>
          <p:cNvSpPr/>
          <p:nvPr/>
        </p:nvSpPr>
        <p:spPr>
          <a:xfrm>
            <a:off x="1354224" y="3570061"/>
            <a:ext cx="6511144" cy="285573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System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Specification (SRS)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800" y="1196752"/>
            <a:ext cx="2994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Business requirements (BRQ)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425265" y="3287546"/>
            <a:ext cx="6420023" cy="20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7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5546946" y="4153590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/>
          <p:cNvSpPr/>
          <p:nvPr/>
        </p:nvSpPr>
        <p:spPr>
          <a:xfrm>
            <a:off x="6268731" y="4199267"/>
            <a:ext cx="360040" cy="3194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 ещё одни</a:t>
            </a:r>
          </a:p>
        </p:txBody>
      </p:sp>
      <p:sp>
        <p:nvSpPr>
          <p:cNvPr id="24" name="Oval 23"/>
          <p:cNvSpPr/>
          <p:nvPr/>
        </p:nvSpPr>
        <p:spPr>
          <a:xfrm>
            <a:off x="4744722" y="2634381"/>
            <a:ext cx="285750" cy="2952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lus 28"/>
          <p:cNvSpPr/>
          <p:nvPr/>
        </p:nvSpPr>
        <p:spPr>
          <a:xfrm>
            <a:off x="4526416" y="4817884"/>
            <a:ext cx="504056" cy="492251"/>
          </a:xfrm>
          <a:prstGeom prst="math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Pie 31"/>
          <p:cNvSpPr/>
          <p:nvPr/>
        </p:nvSpPr>
        <p:spPr>
          <a:xfrm>
            <a:off x="4003336" y="4715893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4111" y="2137320"/>
            <a:ext cx="285750" cy="2952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/>
          <p:cNvCxnSpPr>
            <a:endCxn id="32" idx="3"/>
          </p:cNvCxnSpPr>
          <p:nvPr/>
        </p:nvCxnSpPr>
        <p:spPr>
          <a:xfrm flipH="1">
            <a:off x="4183356" y="2302088"/>
            <a:ext cx="1712606" cy="241380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4"/>
            <a:endCxn id="23" idx="0"/>
          </p:cNvCxnSpPr>
          <p:nvPr/>
        </p:nvCxnSpPr>
        <p:spPr>
          <a:xfrm>
            <a:off x="5906986" y="2432595"/>
            <a:ext cx="541765" cy="17666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565466" y="2356791"/>
            <a:ext cx="285750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traight Arrow Connector 24"/>
          <p:cNvCxnSpPr>
            <a:stCxn id="18" idx="5"/>
            <a:endCxn id="22" idx="1"/>
          </p:cNvCxnSpPr>
          <p:nvPr/>
        </p:nvCxnSpPr>
        <p:spPr>
          <a:xfrm>
            <a:off x="3809369" y="2608824"/>
            <a:ext cx="1827587" cy="1717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77</a:t>
            </a:fld>
            <a:endParaRPr lang="ru-RU"/>
          </a:p>
        </p:txBody>
      </p:sp>
      <p:sp>
        <p:nvSpPr>
          <p:cNvPr id="26" name="Rounded Rectangle 8"/>
          <p:cNvSpPr/>
          <p:nvPr/>
        </p:nvSpPr>
        <p:spPr>
          <a:xfrm>
            <a:off x="1354224" y="3570061"/>
            <a:ext cx="6511144" cy="285573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System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Specification (SRS)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71800" y="1196752"/>
            <a:ext cx="2994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Business requirements (BRQ)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425265" y="3287546"/>
            <a:ext cx="6420023" cy="20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2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6250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pc="-15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Спустя несколько месяцев …</a:t>
            </a:r>
            <a:endParaRPr lang="ru-RU" sz="2800" spc="-15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>
            <a:off x="4705434" y="3993582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/>
          <p:cNvSpPr/>
          <p:nvPr/>
        </p:nvSpPr>
        <p:spPr>
          <a:xfrm>
            <a:off x="5427219" y="4039259"/>
            <a:ext cx="360040" cy="3194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Спецификация </a:t>
            </a:r>
            <a:r>
              <a:rPr lang="ru-RU" dirty="0" smtClean="0"/>
              <a:t>требований</a:t>
            </a:r>
            <a:endParaRPr lang="ru-RU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25265" y="3287546"/>
            <a:ext cx="6420023" cy="20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881650" y="2632429"/>
            <a:ext cx="285750" cy="2952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lus 28"/>
          <p:cNvSpPr/>
          <p:nvPr/>
        </p:nvSpPr>
        <p:spPr>
          <a:xfrm>
            <a:off x="3684904" y="4657876"/>
            <a:ext cx="504056" cy="492251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Pie 31"/>
          <p:cNvSpPr/>
          <p:nvPr/>
        </p:nvSpPr>
        <p:spPr>
          <a:xfrm>
            <a:off x="3161824" y="4555885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22599" y="1977312"/>
            <a:ext cx="285750" cy="2952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/>
          <p:cNvCxnSpPr>
            <a:endCxn id="32" idx="3"/>
          </p:cNvCxnSpPr>
          <p:nvPr/>
        </p:nvCxnSpPr>
        <p:spPr>
          <a:xfrm flipH="1">
            <a:off x="3341844" y="2142080"/>
            <a:ext cx="1712606" cy="241380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4"/>
            <a:endCxn id="23" idx="0"/>
          </p:cNvCxnSpPr>
          <p:nvPr/>
        </p:nvCxnSpPr>
        <p:spPr>
          <a:xfrm>
            <a:off x="5065474" y="2272587"/>
            <a:ext cx="541765" cy="17666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23954" y="2196783"/>
            <a:ext cx="285750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traight Arrow Connector 24"/>
          <p:cNvCxnSpPr>
            <a:stCxn id="18" idx="5"/>
            <a:endCxn id="22" idx="1"/>
          </p:cNvCxnSpPr>
          <p:nvPr/>
        </p:nvCxnSpPr>
        <p:spPr>
          <a:xfrm>
            <a:off x="2967857" y="2448816"/>
            <a:ext cx="1827587" cy="1717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787259" y="2224213"/>
            <a:ext cx="285750" cy="295275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Oval 29"/>
          <p:cNvSpPr/>
          <p:nvPr/>
        </p:nvSpPr>
        <p:spPr>
          <a:xfrm>
            <a:off x="3325581" y="2117383"/>
            <a:ext cx="285750" cy="29527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/>
          <p:cNvSpPr/>
          <p:nvPr/>
        </p:nvSpPr>
        <p:spPr>
          <a:xfrm>
            <a:off x="2452213" y="2841916"/>
            <a:ext cx="285750" cy="295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Plus 33"/>
          <p:cNvSpPr/>
          <p:nvPr/>
        </p:nvSpPr>
        <p:spPr>
          <a:xfrm>
            <a:off x="3691986" y="4198598"/>
            <a:ext cx="504056" cy="492251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Plus 35"/>
          <p:cNvSpPr/>
          <p:nvPr/>
        </p:nvSpPr>
        <p:spPr>
          <a:xfrm>
            <a:off x="5676986" y="5467608"/>
            <a:ext cx="504056" cy="492251"/>
          </a:xfrm>
          <a:prstGeom prst="mathPlu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Pie 36"/>
          <p:cNvSpPr/>
          <p:nvPr/>
        </p:nvSpPr>
        <p:spPr>
          <a:xfrm>
            <a:off x="5153906" y="5365617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6578767" y="4207394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val 39"/>
          <p:cNvSpPr/>
          <p:nvPr/>
        </p:nvSpPr>
        <p:spPr>
          <a:xfrm>
            <a:off x="7300552" y="4253071"/>
            <a:ext cx="360040" cy="31942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Plus 40"/>
          <p:cNvSpPr/>
          <p:nvPr/>
        </p:nvSpPr>
        <p:spPr>
          <a:xfrm>
            <a:off x="6795371" y="4339544"/>
            <a:ext cx="504056" cy="492251"/>
          </a:xfrm>
          <a:prstGeom prst="mathPlus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Straight Arrow Connector 41"/>
          <p:cNvCxnSpPr>
            <a:endCxn id="40" idx="0"/>
          </p:cNvCxnSpPr>
          <p:nvPr/>
        </p:nvCxnSpPr>
        <p:spPr>
          <a:xfrm>
            <a:off x="6014668" y="2457958"/>
            <a:ext cx="1465904" cy="1795113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5"/>
            <a:endCxn id="34" idx="3"/>
          </p:cNvCxnSpPr>
          <p:nvPr/>
        </p:nvCxnSpPr>
        <p:spPr>
          <a:xfrm>
            <a:off x="2696116" y="3093949"/>
            <a:ext cx="1247898" cy="116989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37" idx="2"/>
          </p:cNvCxnSpPr>
          <p:nvPr/>
        </p:nvCxnSpPr>
        <p:spPr>
          <a:xfrm>
            <a:off x="4024525" y="2927704"/>
            <a:ext cx="1129381" cy="2613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5521550" y="5054216"/>
            <a:ext cx="360040" cy="363847"/>
          </a:xfrm>
          <a:prstGeom prst="clou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Isosceles Triangle 45"/>
          <p:cNvSpPr/>
          <p:nvPr/>
        </p:nvSpPr>
        <p:spPr>
          <a:xfrm rot="10800000">
            <a:off x="6796185" y="3895112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Straight Arrow Connector 46"/>
          <p:cNvCxnSpPr>
            <a:stCxn id="30" idx="4"/>
            <a:endCxn id="29" idx="3"/>
          </p:cNvCxnSpPr>
          <p:nvPr/>
        </p:nvCxnSpPr>
        <p:spPr>
          <a:xfrm>
            <a:off x="3468456" y="2412658"/>
            <a:ext cx="468476" cy="231046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79</a:t>
            </a:fld>
            <a:endParaRPr lang="ru-RU"/>
          </a:p>
        </p:txBody>
      </p:sp>
      <p:sp>
        <p:nvSpPr>
          <p:cNvPr id="33" name="Rounded Rectangle 8"/>
          <p:cNvSpPr/>
          <p:nvPr/>
        </p:nvSpPr>
        <p:spPr>
          <a:xfrm>
            <a:off x="1354224" y="3570061"/>
            <a:ext cx="6511144" cy="285573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System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Specification (SRS)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71800" y="1196752"/>
            <a:ext cx="2994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Business requirements (BRQ)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11560" y="2708921"/>
            <a:ext cx="8280920" cy="2592287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Storage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Последовательные изменения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683568" y="1340768"/>
            <a:ext cx="936104" cy="93610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15" name="Smiley Face 14"/>
          <p:cNvSpPr/>
          <p:nvPr/>
        </p:nvSpPr>
        <p:spPr>
          <a:xfrm>
            <a:off x="5339179" y="1348171"/>
            <a:ext cx="936104" cy="936104"/>
          </a:xfrm>
          <a:prstGeom prst="smileyFac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24" name="Right Arrow 23"/>
          <p:cNvSpPr/>
          <p:nvPr/>
        </p:nvSpPr>
        <p:spPr>
          <a:xfrm rot="7813351">
            <a:off x="3879722" y="2611326"/>
            <a:ext cx="1897785" cy="57606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3" name="Flowchart: Magnetic Disk 12"/>
          <p:cNvSpPr/>
          <p:nvPr/>
        </p:nvSpPr>
        <p:spPr>
          <a:xfrm>
            <a:off x="3014816" y="3573016"/>
            <a:ext cx="1368152" cy="1214921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/>
          <p:cNvSpPr/>
          <p:nvPr/>
        </p:nvSpPr>
        <p:spPr>
          <a:xfrm>
            <a:off x="3878912" y="4261700"/>
            <a:ext cx="360040" cy="31942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Isosceles Triangle 16"/>
          <p:cNvSpPr/>
          <p:nvPr/>
        </p:nvSpPr>
        <p:spPr>
          <a:xfrm>
            <a:off x="3286200" y="4235166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6250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pc="-1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Release is coming…</a:t>
            </a:r>
            <a:endParaRPr lang="ru-RU" sz="2800" spc="-15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8"/>
          <p:cNvSpPr/>
          <p:nvPr/>
        </p:nvSpPr>
        <p:spPr>
          <a:xfrm>
            <a:off x="1354224" y="3570061"/>
            <a:ext cx="6511144" cy="285573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en-US" b="1" spc="50" dirty="0" smtClean="0">
              <a:ln w="0">
                <a:solidFill>
                  <a:schemeClr val="bg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System </a:t>
            </a:r>
            <a:r>
              <a:rPr lang="en-US" sz="2200" u="sng" spc="-150" dirty="0">
                <a:solidFill>
                  <a:schemeClr val="accent1">
                    <a:lumMod val="50000"/>
                  </a:schemeClr>
                </a:solidFill>
              </a:rPr>
              <a:t>Requirements </a:t>
            </a:r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Specification (SRS)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4725514" y="4227100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Oval 22"/>
          <p:cNvSpPr/>
          <p:nvPr/>
        </p:nvSpPr>
        <p:spPr>
          <a:xfrm>
            <a:off x="5447299" y="4272777"/>
            <a:ext cx="360040" cy="3194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 </a:t>
            </a:r>
            <a:r>
              <a:rPr lang="en-US" dirty="0"/>
              <a:t>BRQ</a:t>
            </a:r>
            <a:r>
              <a:rPr lang="ru-RU" dirty="0"/>
              <a:t> исчезают…</a:t>
            </a:r>
          </a:p>
        </p:txBody>
      </p:sp>
      <p:sp>
        <p:nvSpPr>
          <p:cNvPr id="24" name="Oval 23"/>
          <p:cNvSpPr/>
          <p:nvPr/>
        </p:nvSpPr>
        <p:spPr>
          <a:xfrm>
            <a:off x="4439664" y="2865113"/>
            <a:ext cx="285750" cy="2952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Plus 28"/>
          <p:cNvSpPr/>
          <p:nvPr/>
        </p:nvSpPr>
        <p:spPr>
          <a:xfrm>
            <a:off x="3704984" y="4891394"/>
            <a:ext cx="504056" cy="492251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Pie 31"/>
          <p:cNvSpPr/>
          <p:nvPr/>
        </p:nvSpPr>
        <p:spPr>
          <a:xfrm>
            <a:off x="3181904" y="4789403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80613" y="2209996"/>
            <a:ext cx="285750" cy="2952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Straight Arrow Connector 14"/>
          <p:cNvCxnSpPr>
            <a:stCxn id="14" idx="2"/>
            <a:endCxn id="32" idx="3"/>
          </p:cNvCxnSpPr>
          <p:nvPr/>
        </p:nvCxnSpPr>
        <p:spPr>
          <a:xfrm flipH="1">
            <a:off x="3361924" y="2357634"/>
            <a:ext cx="2118689" cy="243176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4"/>
            <a:endCxn id="23" idx="0"/>
          </p:cNvCxnSpPr>
          <p:nvPr/>
        </p:nvCxnSpPr>
        <p:spPr>
          <a:xfrm>
            <a:off x="5623488" y="2505271"/>
            <a:ext cx="3831" cy="176750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44034" y="2430301"/>
            <a:ext cx="285750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Straight Arrow Connector 24"/>
          <p:cNvCxnSpPr>
            <a:stCxn id="18" idx="5"/>
            <a:endCxn id="22" idx="1"/>
          </p:cNvCxnSpPr>
          <p:nvPr/>
        </p:nvCxnSpPr>
        <p:spPr>
          <a:xfrm>
            <a:off x="2987937" y="2682334"/>
            <a:ext cx="1827587" cy="1717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345273" y="2456897"/>
            <a:ext cx="285750" cy="295275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Oval 29"/>
          <p:cNvSpPr/>
          <p:nvPr/>
        </p:nvSpPr>
        <p:spPr>
          <a:xfrm>
            <a:off x="3345661" y="2350901"/>
            <a:ext cx="285750" cy="295275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Oval 30"/>
          <p:cNvSpPr/>
          <p:nvPr/>
        </p:nvSpPr>
        <p:spPr>
          <a:xfrm>
            <a:off x="2149995" y="2840302"/>
            <a:ext cx="285750" cy="2952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Plus 33"/>
          <p:cNvSpPr/>
          <p:nvPr/>
        </p:nvSpPr>
        <p:spPr>
          <a:xfrm>
            <a:off x="3712066" y="4432116"/>
            <a:ext cx="504056" cy="492251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Plus 35"/>
          <p:cNvSpPr/>
          <p:nvPr/>
        </p:nvSpPr>
        <p:spPr>
          <a:xfrm>
            <a:off x="6195641" y="5293639"/>
            <a:ext cx="504056" cy="492251"/>
          </a:xfrm>
          <a:prstGeom prst="mathPlu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Pie 36"/>
          <p:cNvSpPr/>
          <p:nvPr/>
        </p:nvSpPr>
        <p:spPr>
          <a:xfrm>
            <a:off x="5173986" y="5599135"/>
            <a:ext cx="360040" cy="350370"/>
          </a:xfrm>
          <a:prstGeom prst="pie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6598847" y="4440912"/>
            <a:ext cx="360040" cy="345962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val 39"/>
          <p:cNvSpPr/>
          <p:nvPr/>
        </p:nvSpPr>
        <p:spPr>
          <a:xfrm>
            <a:off x="7320632" y="4486589"/>
            <a:ext cx="360040" cy="319428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Plus 40"/>
          <p:cNvSpPr/>
          <p:nvPr/>
        </p:nvSpPr>
        <p:spPr>
          <a:xfrm>
            <a:off x="6815451" y="4573062"/>
            <a:ext cx="504056" cy="492251"/>
          </a:xfrm>
          <a:prstGeom prst="mathPlus">
            <a:avLst/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Straight Arrow Connector 41"/>
          <p:cNvCxnSpPr>
            <a:stCxn id="27" idx="5"/>
            <a:endCxn id="40" idx="0"/>
          </p:cNvCxnSpPr>
          <p:nvPr/>
        </p:nvCxnSpPr>
        <p:spPr>
          <a:xfrm>
            <a:off x="6589176" y="2708930"/>
            <a:ext cx="911476" cy="1777659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31" idx="5"/>
            <a:endCxn id="34" idx="3"/>
          </p:cNvCxnSpPr>
          <p:nvPr/>
        </p:nvCxnSpPr>
        <p:spPr>
          <a:xfrm>
            <a:off x="2393898" y="3092335"/>
            <a:ext cx="1570196" cy="1405029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37" idx="2"/>
          </p:cNvCxnSpPr>
          <p:nvPr/>
        </p:nvCxnSpPr>
        <p:spPr>
          <a:xfrm>
            <a:off x="4582539" y="3160388"/>
            <a:ext cx="591447" cy="2613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5541630" y="5287734"/>
            <a:ext cx="360040" cy="363847"/>
          </a:xfrm>
          <a:prstGeom prst="clou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Isosceles Triangle 45"/>
          <p:cNvSpPr/>
          <p:nvPr/>
        </p:nvSpPr>
        <p:spPr>
          <a:xfrm rot="10800000">
            <a:off x="6816265" y="4128630"/>
            <a:ext cx="360040" cy="345962"/>
          </a:xfrm>
          <a:prstGeom prst="triangl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Straight Arrow Connector 46"/>
          <p:cNvCxnSpPr>
            <a:stCxn id="30" idx="4"/>
            <a:endCxn id="29" idx="3"/>
          </p:cNvCxnSpPr>
          <p:nvPr/>
        </p:nvCxnSpPr>
        <p:spPr>
          <a:xfrm>
            <a:off x="3488536" y="2646176"/>
            <a:ext cx="468476" cy="231046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349365" y="2133524"/>
            <a:ext cx="2609522" cy="10675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4777780" y="1697770"/>
            <a:ext cx="2458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 следующий релиз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622738" y="2140121"/>
            <a:ext cx="1081312" cy="7836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286370" y="1683893"/>
            <a:ext cx="2053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Вообще удалить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81</a:t>
            </a:fld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2771800" y="1196752"/>
            <a:ext cx="29940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spc="-150" dirty="0" smtClean="0">
                <a:solidFill>
                  <a:schemeClr val="accent1">
                    <a:lumMod val="50000"/>
                  </a:schemeClr>
                </a:solidFill>
              </a:rPr>
              <a:t>Business requirements (BRQ)</a:t>
            </a:r>
            <a:endParaRPr lang="ru-RU" sz="2200" u="sng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1425265" y="3287546"/>
            <a:ext cx="6420023" cy="201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567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3200" y="0"/>
            <a:ext cx="8229600" cy="5733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Менеджер: </a:t>
            </a:r>
            <a:endParaRPr lang="en-US" sz="2400" spc="-15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ru-RU" sz="2400" b="0" spc="-15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Пожалуйста</a:t>
            </a:r>
            <a:r>
              <a:rPr lang="ru-RU" sz="2400" b="0" spc="-1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передайте команде окончательную спецификацию требований с учётом изменённого </a:t>
            </a:r>
            <a:r>
              <a:rPr lang="ru-RU" sz="2400" b="0" spc="-150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скоупа</a:t>
            </a:r>
            <a:endParaRPr lang="ru-RU" sz="2400" b="0" spc="-15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l"/>
            <a:endParaRPr lang="ru-RU" sz="4000" dirty="0"/>
          </a:p>
          <a:p>
            <a:pPr algn="l"/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Аналитик: </a:t>
            </a:r>
            <a:r>
              <a:rPr lang="ru-RU" sz="6600" spc="-15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😿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2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Трассировка атомарных </a:t>
            </a:r>
            <a:r>
              <a:rPr lang="ru-RU" dirty="0" smtClean="0"/>
              <a:t>изменений</a:t>
            </a:r>
            <a:endParaRPr lang="en-US" dirty="0" smtClean="0"/>
          </a:p>
          <a:p>
            <a:r>
              <a:rPr lang="ru-RU" dirty="0" smtClean="0"/>
              <a:t>на </a:t>
            </a:r>
            <a:r>
              <a:rPr lang="ru-RU" dirty="0"/>
              <a:t>вышестоящие требования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00" y="1412776"/>
            <a:ext cx="81369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800" b="1" u="sng" spc="-150" dirty="0">
                <a:solidFill>
                  <a:schemeClr val="accent1">
                    <a:lumMod val="50000"/>
                  </a:schemeClr>
                </a:solidFill>
              </a:rPr>
              <a:t>Идея: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трассировать не сами требования, а их изменения</a:t>
            </a:r>
          </a:p>
          <a:p>
            <a:endParaRPr lang="ru-RU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обеспечить быструю актуализацию требований?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00" y="1613435"/>
            <a:ext cx="829126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2 способа: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е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делать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до релиза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елать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постоянно, перед релизом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откатывать</a:t>
            </a: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Как обеспечить быструю актуализацию требований?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200" y="1613435"/>
            <a:ext cx="8291264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2 способа: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е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делать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до релиза</a:t>
            </a:r>
          </a:p>
          <a:p>
            <a:pPr indent="1762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елать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постоянно, перед релизом откатывать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3200" dirty="0"/>
          </a:p>
          <a:p>
            <a:r>
              <a:rPr lang="ru-RU" sz="2400" b="1" u="sng" spc="-150" dirty="0">
                <a:solidFill>
                  <a:schemeClr val="accent1">
                    <a:lumMod val="50000"/>
                  </a:schemeClr>
                </a:solidFill>
              </a:rPr>
              <a:t>Идея:</a:t>
            </a:r>
          </a:p>
          <a:p>
            <a:pPr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не делать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merge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, проверять содержимое в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branch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для предупреждения конфликтов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Второй способ </a:t>
            </a:r>
            <a:r>
              <a:rPr lang="ru-RU" dirty="0" err="1"/>
              <a:t>версионирования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73200" y="1582614"/>
            <a:ext cx="8259129" cy="3502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Режим «каждый </a:t>
            </a:r>
            <a:r>
              <a:rPr lang="en-US" sz="2400" spc="-150" dirty="0" smtClean="0">
                <a:solidFill>
                  <a:schemeClr val="accent1">
                    <a:lumMod val="50000"/>
                  </a:schemeClr>
                </a:solidFill>
              </a:rPr>
              <a:t>change request–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отдельная ветка»</a:t>
            </a: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Решает вопросы откатов и динамической сборки спецификации (SRS) на релиз</a:t>
            </a: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20002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Для предупреждения конфликтов требуется специальное ПО (робот)</a:t>
            </a:r>
          </a:p>
          <a:p>
            <a:pPr indent="176213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spc="-15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14FF0FE-E618-4B8C-BA39-FC7ACDBA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3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Версионировать</a:t>
            </a:r>
            <a:r>
              <a:rPr lang="ru-RU" dirty="0" smtClean="0"/>
              <a:t> или нет?</a:t>
            </a:r>
            <a:endParaRPr lang="ru-RU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7200" y="1628801"/>
            <a:ext cx="3970784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u="sng" spc="-150" dirty="0">
                <a:solidFill>
                  <a:schemeClr val="accent1">
                    <a:lumMod val="50000"/>
                  </a:schemeClr>
                </a:solidFill>
              </a:rPr>
              <a:t>Гибкость управления:</a:t>
            </a:r>
            <a:endParaRPr lang="en-US" sz="2400" b="1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Требования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фиксированным объемом изменений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Возможность проработки частями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Возможность формировать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SRS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на разные версии</a:t>
            </a: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2557872" y="3825044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991619-E92F-491C-8671-623DE81E4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Версионировать</a:t>
            </a:r>
            <a:r>
              <a:rPr lang="ru-RU" dirty="0" smtClean="0"/>
              <a:t> или нет?</a:t>
            </a:r>
            <a:endParaRPr lang="ru-RU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457200" y="1628801"/>
            <a:ext cx="3970784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u="sng" spc="-150" dirty="0">
                <a:solidFill>
                  <a:schemeClr val="accent1">
                    <a:lumMod val="50000"/>
                  </a:schemeClr>
                </a:solidFill>
              </a:rPr>
              <a:t>Гибкость управления:</a:t>
            </a:r>
            <a:endParaRPr lang="en-US" sz="2400" b="1" u="sng" spc="-150" dirty="0">
              <a:solidFill>
                <a:schemeClr val="accent1">
                  <a:lumMod val="50000"/>
                </a:schemeClr>
              </a:solidFill>
            </a:endParaRP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Требования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фиксированным объемом изменений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Возможность проработки частями</a:t>
            </a:r>
          </a:p>
          <a:p>
            <a:pPr indent="176213" algn="l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Возможность формировать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SRS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на разные версии</a:t>
            </a: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860032" y="1628800"/>
            <a:ext cx="3970784" cy="424847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u="sng" spc="-150" dirty="0">
                <a:solidFill>
                  <a:schemeClr val="accent1">
                    <a:lumMod val="50000"/>
                  </a:schemeClr>
                </a:solidFill>
              </a:rPr>
              <a:t>Высокий порог вхождения:</a:t>
            </a:r>
          </a:p>
          <a:p>
            <a:pPr marL="0" indent="176213"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Требуется разработка и внедрение модели</a:t>
            </a: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176213"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Сложная инструментальная поддержка</a:t>
            </a:r>
          </a:p>
          <a:p>
            <a:pPr marL="0" indent="176213"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Аналитику (или </a:t>
            </a:r>
            <a:r>
              <a:rPr lang="ru-RU" sz="2400" spc="-150" dirty="0" err="1">
                <a:solidFill>
                  <a:schemeClr val="accent1">
                    <a:lumMod val="50000"/>
                  </a:schemeClr>
                </a:solidFill>
              </a:rPr>
              <a:t>тимлиду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) придется контролировать версии</a:t>
            </a:r>
          </a:p>
        </p:txBody>
      </p:sp>
      <p:cxnSp>
        <p:nvCxnSpPr>
          <p:cNvPr id="9" name="Straight Connector 10"/>
          <p:cNvCxnSpPr/>
          <p:nvPr/>
        </p:nvCxnSpPr>
        <p:spPr>
          <a:xfrm rot="5400000">
            <a:off x="2557872" y="3825044"/>
            <a:ext cx="41044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991619-E92F-491C-8671-623DE81E4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Спасибо за внимание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5E73BB-DC72-43CE-9F51-CCD8083F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568" y="1356264"/>
            <a:ext cx="8208912" cy="40626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Благодарим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 команду системного анализа </a:t>
            </a:r>
            <a:r>
              <a:rPr lang="en-US" sz="2400" spc="-15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Лаборатории Касперского за оказанную информационную и инструментальную </a:t>
            </a: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поддержку</a:t>
            </a:r>
            <a:endParaRPr lang="en-US" sz="2400" spc="-15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400" spc="-15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Роман </a:t>
            </a:r>
            <a:r>
              <a:rPr lang="ru-RU" sz="2400" spc="-150" dirty="0" err="1" smtClean="0">
                <a:solidFill>
                  <a:schemeClr val="accent1">
                    <a:lumMod val="50000"/>
                  </a:schemeClr>
                </a:solidFill>
              </a:rPr>
              <a:t>Акишин</a:t>
            </a:r>
            <a:endParaRPr lang="ru-RU" sz="2400" spc="-150" dirty="0"/>
          </a:p>
          <a:p>
            <a:pPr algn="ctr">
              <a:lnSpc>
                <a:spcPct val="150000"/>
              </a:lnSpc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Максим Широкий </a:t>
            </a:r>
            <a:endParaRPr lang="en-US" sz="2400" spc="-15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400" spc="-150" dirty="0" smtClean="0">
                <a:solidFill>
                  <a:schemeClr val="accent1">
                    <a:lumMod val="50000"/>
                  </a:schemeClr>
                </a:solidFill>
              </a:rPr>
              <a:t>Ирина Сурова</a:t>
            </a:r>
            <a:endParaRPr lang="ru-RU" sz="2400" spc="-150" dirty="0"/>
          </a:p>
          <a:p>
            <a:pPr algn="ctr"/>
            <a:endParaRPr lang="en-US" sz="2400" spc="-150" dirty="0"/>
          </a:p>
          <a:p>
            <a:endParaRPr lang="ru-RU" spc="-1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Почему это популярно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96982E-92D4-467D-9B61-C4223EAA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endParaRPr lang="ru-RU" sz="4000" spc="-1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200" y="1700808"/>
            <a:ext cx="820891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u="sng" spc="-150" dirty="0">
                <a:solidFill>
                  <a:schemeClr val="accent1">
                    <a:lumMod val="50000"/>
                  </a:schemeClr>
                </a:solidFill>
              </a:rPr>
              <a:t>Актуальная версия всегда онлайн 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200" y="2319029"/>
            <a:ext cx="8201768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История изменений</a:t>
            </a:r>
          </a:p>
          <a:p>
            <a:pPr indent="180975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Управление правками</a:t>
            </a:r>
          </a:p>
          <a:p>
            <a:pPr indent="180975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</a:rPr>
              <a:t>Комментарии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11560" y="4653136"/>
            <a:ext cx="800323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val 8"/>
          <p:cNvSpPr/>
          <p:nvPr/>
        </p:nvSpPr>
        <p:spPr>
          <a:xfrm>
            <a:off x="539552" y="4581128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123728" y="4581128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707904" y="4581128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364088" y="4581128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948264" y="4581128"/>
            <a:ext cx="720080" cy="64807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6216" y="407707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Latest version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96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Вопросы?</a:t>
            </a:r>
            <a:endParaRPr lang="ru-RU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C5E73BB-DC72-43CE-9F51-CCD8083FC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68" y="12846"/>
            <a:ext cx="1207273" cy="593319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47664" y="2852936"/>
            <a:ext cx="6400800" cy="15208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hlinkClick r:id="rId4"/>
              </a:rPr>
              <a:t>Ilya.Markelov@kaspersky.com</a:t>
            </a:r>
            <a:endParaRPr lang="ru-RU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 smtClean="0">
                <a:hlinkClick r:id="rId5"/>
              </a:rPr>
              <a:t>Yuliana.Granovskaya@</a:t>
            </a:r>
            <a:r>
              <a:rPr lang="en-US" dirty="0">
                <a:hlinkClick r:id="rId5"/>
              </a:rPr>
              <a:t>k</a:t>
            </a:r>
            <a:r>
              <a:rPr lang="en-US" dirty="0" smtClean="0">
                <a:hlinkClick r:id="rId5"/>
              </a:rPr>
              <a:t>aspersky.com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683568" y="1356264"/>
            <a:ext cx="8208912" cy="12926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endParaRPr lang="ru-RU" sz="2400" spc="-150" dirty="0"/>
          </a:p>
          <a:p>
            <a:pPr algn="ctr"/>
            <a:endParaRPr lang="en-US" sz="2400" spc="-150" dirty="0"/>
          </a:p>
          <a:p>
            <a:endParaRPr lang="ru-RU" spc="-1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4181-07E1-4CA6-BDAF-86CD0CF8B73E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-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65853D8E-0126-4B3C-AA55-98C4365E9D5B}" vid="{5B92CDAC-8680-455E-A253-5CF1C58B6D2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33408</TotalTime>
  <Words>3418</Words>
  <Application>Microsoft Office PowerPoint</Application>
  <PresentationFormat>On-screen Show (4:3)</PresentationFormat>
  <Paragraphs>916</Paragraphs>
  <Slides>90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Calibri</vt:lpstr>
      <vt:lpstr>Symbol</vt:lpstr>
      <vt:lpstr>presentation-template</vt:lpstr>
      <vt:lpstr>Версионирование требований. Классические практики разработчиков для аналитика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Kaspersky 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</dc:title>
  <dc:creator>Yuliana Granovskaya</dc:creator>
  <cp:lastModifiedBy>Usr</cp:lastModifiedBy>
  <cp:revision>486</cp:revision>
  <dcterms:created xsi:type="dcterms:W3CDTF">2018-01-24T13:16:24Z</dcterms:created>
  <dcterms:modified xsi:type="dcterms:W3CDTF">2018-04-28T07:15:57Z</dcterms:modified>
</cp:coreProperties>
</file>