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00" r:id="rId2"/>
    <p:sldId id="301" r:id="rId3"/>
    <p:sldId id="302" r:id="rId4"/>
    <p:sldId id="318" r:id="rId5"/>
    <p:sldId id="322" r:id="rId6"/>
    <p:sldId id="317" r:id="rId7"/>
    <p:sldId id="323" r:id="rId8"/>
    <p:sldId id="325" r:id="rId9"/>
    <p:sldId id="313" r:id="rId10"/>
    <p:sldId id="327" r:id="rId11"/>
    <p:sldId id="328" r:id="rId12"/>
    <p:sldId id="332" r:id="rId13"/>
    <p:sldId id="329" r:id="rId14"/>
    <p:sldId id="330" r:id="rId15"/>
    <p:sldId id="331" r:id="rId16"/>
    <p:sldId id="333" r:id="rId17"/>
    <p:sldId id="304" r:id="rId18"/>
    <p:sldId id="334" r:id="rId19"/>
    <p:sldId id="305" r:id="rId20"/>
    <p:sldId id="308" r:id="rId21"/>
    <p:sldId id="335" r:id="rId22"/>
    <p:sldId id="303" r:id="rId23"/>
    <p:sldId id="32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948" userDrawn="1">
          <p15:clr>
            <a:srgbClr val="A4A3A4"/>
          </p15:clr>
        </p15:guide>
        <p15:guide id="2" orient="horz" pos="1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Коптелов Павел Шевкетович" initials="КПШ" lastIdx="1" clrIdx="0">
    <p:extLst>
      <p:ext uri="{19B8F6BF-5375-455C-9EA6-DF929625EA0E}">
        <p15:presenceInfo xmlns:p15="http://schemas.microsoft.com/office/powerpoint/2012/main" userId="S-1-5-21-1231152155-1323711836-1525454979-38853" providerId="AD"/>
      </p:ext>
    </p:extLst>
  </p:cmAuthor>
  <p:cmAuthor id="3" name="Гордеева Екатерина Викторовна" initials="ГЕВ" lastIdx="6" clrIdx="1">
    <p:extLst>
      <p:ext uri="{19B8F6BF-5375-455C-9EA6-DF929625EA0E}">
        <p15:presenceInfo xmlns:p15="http://schemas.microsoft.com/office/powerpoint/2012/main" userId="S-1-5-21-1231152155-1323711836-1525454979-86178" providerId="AD"/>
      </p:ext>
    </p:extLst>
  </p:cmAuthor>
  <p:cmAuthor id="4" name="Константинов Александр Олегович" initials="КАО" lastIdx="10" clrIdx="2">
    <p:extLst>
      <p:ext uri="{19B8F6BF-5375-455C-9EA6-DF929625EA0E}">
        <p15:presenceInfo xmlns:p15="http://schemas.microsoft.com/office/powerpoint/2012/main" userId="S-1-5-21-1231152155-1323711836-1525454979-881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D83"/>
    <a:srgbClr val="FFCB30"/>
    <a:srgbClr val="028C75"/>
    <a:srgbClr val="01A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3" autoAdjust="0"/>
    <p:restoredTop sz="96395" autoAdjust="0"/>
  </p:normalViewPr>
  <p:slideViewPr>
    <p:cSldViewPr snapToGrid="0">
      <p:cViewPr varScale="1">
        <p:scale>
          <a:sx n="112" d="100"/>
          <a:sy n="112" d="100"/>
        </p:scale>
        <p:origin x="918" y="108"/>
      </p:cViewPr>
      <p:guideLst>
        <p:guide pos="2948"/>
        <p:guide orient="horz" pos="1480"/>
      </p:guideLst>
    </p:cSldViewPr>
  </p:slideViewPr>
  <p:outlineViewPr>
    <p:cViewPr>
      <p:scale>
        <a:sx n="33" d="100"/>
        <a:sy n="33" d="100"/>
      </p:scale>
      <p:origin x="0" y="-82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9-05T13:47:28.019" idx="1">
    <p:pos x="877" y="1556"/>
    <p:text>по-другому показать цикл</p:text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9-05T13:49:11.821" idx="2">
    <p:pos x="2083" y="1556"/>
    <p:text>про частоту использование</p:text>
    <p:extLst>
      <p:ext uri="{C676402C-5697-4E1C-873F-D02D1690AC5C}">
        <p15:threadingInfo xmlns:p15="http://schemas.microsoft.com/office/powerpoint/2012/main" timeZoneBias="-300"/>
      </p:ext>
    </p:extLst>
  </p:cm>
  <p:cm authorId="4" dt="2017-09-05T13:49:24.145" idx="3">
    <p:pos x="2218" y="1868"/>
    <p:text>раскрыть что такое "бизнес-объекты"</p:text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9-05T13:50:55.198" idx="4">
    <p:pos x="3763" y="1017"/>
    <p:text>переформулировать, что у аналитика нет kpi зависящих от задач</p:text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9-05T13:52:53.794" idx="5">
    <p:pos x="1410" y="172"/>
    <p:text>показать что стало лучше от процесса</p:text>
    <p:extLst>
      <p:ext uri="{C676402C-5697-4E1C-873F-D02D1690AC5C}">
        <p15:threadingInfo xmlns:p15="http://schemas.microsoft.com/office/powerpoint/2012/main" timeZoneBias="-300"/>
      </p:ext>
    </p:extLst>
  </p:cm>
  <p:cm authorId="4" dt="2017-09-05T13:54:12.355" idx="6">
    <p:pos x="2907" y="2573"/>
    <p:text>акцент на том, что заказчик представляет группу клиентов</p:text>
    <p:extLst>
      <p:ext uri="{C676402C-5697-4E1C-873F-D02D1690AC5C}">
        <p15:threadingInfo xmlns:p15="http://schemas.microsoft.com/office/powerpoint/2012/main" timeZoneBias="-300"/>
      </p:ext>
    </p:extLst>
  </p:cm>
  <p:cm authorId="4" dt="2017-09-05T13:55:32.319" idx="7">
    <p:pos x="3935" y="3628"/>
    <p:text>осмысленная приоретизация</p:text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9-05T13:56:44.604" idx="8">
    <p:pos x="4134" y="2342"/>
    <p:text>акцент на</p:text>
    <p:extLst>
      <p:ext uri="{C676402C-5697-4E1C-873F-D02D1690AC5C}">
        <p15:threadingInfo xmlns:p15="http://schemas.microsoft.com/office/powerpoint/2012/main" timeZoneBias="-300"/>
      </p:ext>
    </p:extLst>
  </p:cm>
  <p:cm authorId="4" dt="2017-09-05T13:56:58.219" idx="9">
    <p:pos x="4134" y="2478"/>
    <p:text>акцент на процесса</p:text>
    <p:extLst>
      <p:ext uri="{C676402C-5697-4E1C-873F-D02D1690AC5C}">
        <p15:threadingInfo xmlns:p15="http://schemas.microsoft.com/office/powerpoint/2012/main" timeZoneBias="-300">
          <p15:parentCm authorId="4" idx="8"/>
        </p15:threadingInfo>
      </p:ext>
    </p:extLst>
  </p:cm>
  <p:cm authorId="4" dt="2017-09-05T13:57:10.853" idx="10">
    <p:pos x="4134" y="2614"/>
    <p:text>как часто срабатывает</p:text>
    <p:extLst>
      <p:ext uri="{C676402C-5697-4E1C-873F-D02D1690AC5C}">
        <p15:threadingInfo xmlns:p15="http://schemas.microsoft.com/office/powerpoint/2012/main" timeZoneBias="-300">
          <p15:parentCm authorId="4" idx="8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0E9C7-39BE-4957-A1D2-4BF8209857F2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33021-5125-484F-BD5B-7DAAA1A74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37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A9728-B22F-4668-82C8-4BEC071B861A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442A4-F29E-4EE2-9FFC-70881087A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1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с фо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7" b="5550"/>
          <a:stretch/>
        </p:blipFill>
        <p:spPr>
          <a:xfrm>
            <a:off x="0" y="1712"/>
            <a:ext cx="9144000" cy="48369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60626" y="428017"/>
            <a:ext cx="7821838" cy="3934433"/>
          </a:xfrm>
        </p:spPr>
        <p:txBody>
          <a:bodyPr anchor="ctr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ПРЕЗЕНТАЦИИ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63" y="5187922"/>
            <a:ext cx="2140134" cy="29490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7150718" y="5710371"/>
            <a:ext cx="1477691" cy="28481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Проект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компании</a:t>
            </a:r>
            <a:endParaRPr lang="ru-RU" sz="1300" u="sng" dirty="0">
              <a:solidFill>
                <a:srgbClr val="D70C1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718" y="6023730"/>
            <a:ext cx="1360321" cy="269512"/>
          </a:xfrm>
          <a:prstGeom prst="rect">
            <a:avLst/>
          </a:prstGeom>
        </p:spPr>
      </p:pic>
      <p:sp>
        <p:nvSpPr>
          <p:cNvPr id="19" name="Текст 18" title="Имя Фамилия спикера"/>
          <p:cNvSpPr>
            <a:spLocks noGrp="1"/>
          </p:cNvSpPr>
          <p:nvPr>
            <p:ph type="body" sz="quarter" idx="10" hasCustomPrompt="1"/>
          </p:nvPr>
        </p:nvSpPr>
        <p:spPr>
          <a:xfrm>
            <a:off x="688196" y="5625382"/>
            <a:ext cx="5301568" cy="5654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Имя Фамилия спикера</a:t>
            </a: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1" hasCustomPrompt="1"/>
          </p:nvPr>
        </p:nvSpPr>
        <p:spPr>
          <a:xfrm>
            <a:off x="689760" y="6035825"/>
            <a:ext cx="5298038" cy="322262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3411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5" orient="horz" pos="304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\таблица\график с заголовком 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6" b="58423"/>
          <a:stretch/>
        </p:blipFill>
        <p:spPr>
          <a:xfrm>
            <a:off x="0" y="-7993"/>
            <a:ext cx="9152467" cy="1585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258061"/>
            <a:ext cx="7772400" cy="1110343"/>
          </a:xfrm>
        </p:spPr>
        <p:txBody>
          <a:bodyPr lIns="0" rIns="0"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Образец длинного заголовка слайда в две строки</a:t>
            </a:r>
            <a:endParaRPr lang="en-US" dirty="0"/>
          </a:p>
        </p:txBody>
      </p:sp>
      <p:sp>
        <p:nvSpPr>
          <p:cNvPr id="7" name="Объект 4"/>
          <p:cNvSpPr>
            <a:spLocks noGrp="1"/>
          </p:cNvSpPr>
          <p:nvPr>
            <p:ph sz="quarter" idx="13" hasCustomPrompt="1"/>
          </p:nvPr>
        </p:nvSpPr>
        <p:spPr>
          <a:xfrm>
            <a:off x="647700" y="1962150"/>
            <a:ext cx="7848600" cy="42751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 smtClean="0"/>
              <a:t>Вставь схему, рисунок или график</a:t>
            </a:r>
          </a:p>
        </p:txBody>
      </p:sp>
    </p:spTree>
    <p:extLst>
      <p:ext uri="{BB962C8B-B14F-4D97-AF65-F5344CB8AC3E}">
        <p14:creationId xmlns:p14="http://schemas.microsoft.com/office/powerpoint/2010/main" val="3747813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кунок+текст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203" y="5744445"/>
            <a:ext cx="7838097" cy="660546"/>
          </a:xfrm>
        </p:spPr>
        <p:txBody>
          <a:bodyPr lIns="0" rIns="0" anchor="ctr">
            <a:noAutofit/>
          </a:bodyPr>
          <a:lstStyle>
            <a:lvl1pPr algn="l">
              <a:defRPr sz="40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Образец тезиса с рисунком</a:t>
            </a:r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3306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Вставь 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5314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кунок+текст внизу на плаш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6" b="58423"/>
          <a:stretch/>
        </p:blipFill>
        <p:spPr>
          <a:xfrm>
            <a:off x="0" y="5330680"/>
            <a:ext cx="9152467" cy="1527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203" y="5745724"/>
            <a:ext cx="7838097" cy="660546"/>
          </a:xfrm>
        </p:spPr>
        <p:txBody>
          <a:bodyPr lIns="0" rIns="0" anchor="ctr">
            <a:noAutofit/>
          </a:bodyPr>
          <a:lstStyle>
            <a:lvl1pPr algn="l">
              <a:defRPr sz="40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Образец тезиса с рисунком</a:t>
            </a:r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3306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Вставь 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3730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65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кунок+тез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4648782" y="0"/>
            <a:ext cx="449521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Вставь рисунок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203" y="267789"/>
            <a:ext cx="3758969" cy="6088562"/>
          </a:xfrm>
        </p:spPr>
        <p:txBody>
          <a:bodyPr lIns="0" rIns="0" anchor="ctr">
            <a:normAutofit/>
          </a:bodyPr>
          <a:lstStyle>
            <a:lvl1pPr algn="l">
              <a:defRPr sz="4000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Образец тезиса на слайде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 рисунком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828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кунок+тезис с фо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4648781" y="0"/>
            <a:ext cx="4495219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Вставь рисунок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t="9245" r="10362" b="7974"/>
          <a:stretch/>
        </p:blipFill>
        <p:spPr>
          <a:xfrm>
            <a:off x="-1630" y="-9728"/>
            <a:ext cx="4659549" cy="6867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203" y="267789"/>
            <a:ext cx="3758969" cy="6088562"/>
          </a:xfrm>
        </p:spPr>
        <p:txBody>
          <a:bodyPr lIns="0" rIns="0" anchor="ctr">
            <a:normAutofit/>
          </a:bodyPr>
          <a:lstStyle>
            <a:lvl1pPr algn="l">
              <a:defRPr sz="40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Образец тезиса на слайде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 рисунком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553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9144000" cy="68545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7700" y="728664"/>
            <a:ext cx="7848600" cy="5281611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0429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27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кей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23836" r="2595" b="4938"/>
          <a:stretch/>
        </p:blipFill>
        <p:spPr>
          <a:xfrm>
            <a:off x="-18106" y="3731740"/>
            <a:ext cx="9153868" cy="31262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60766" y="728663"/>
            <a:ext cx="5589270" cy="2844029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4000"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Название кейса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684213" y="2489200"/>
            <a:ext cx="1855787" cy="10842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dirty="0" smtClean="0"/>
              <a:t>Логотип клиента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377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оготи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6" b="58423"/>
          <a:stretch/>
        </p:blipFill>
        <p:spPr>
          <a:xfrm>
            <a:off x="0" y="-7993"/>
            <a:ext cx="9152467" cy="1159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5307"/>
            <a:ext cx="7772400" cy="712968"/>
          </a:xfrm>
        </p:spPr>
        <p:txBody>
          <a:bodyPr lIns="0" rIns="0"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Логотипы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873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156">
          <p15:clr>
            <a:srgbClr val="FBAE40"/>
          </p15:clr>
        </p15:guide>
        <p15:guide id="2" pos="1270">
          <p15:clr>
            <a:srgbClr val="FBAE40"/>
          </p15:clr>
        </p15:guide>
        <p15:guide id="3" pos="2948">
          <p15:clr>
            <a:srgbClr val="FBAE40"/>
          </p15:clr>
        </p15:guide>
        <p15:guide id="4" pos="3674">
          <p15:clr>
            <a:srgbClr val="FBAE40"/>
          </p15:clr>
        </p15:guide>
        <p15:guide id="0" orient="horz" pos="1502">
          <p15:clr>
            <a:srgbClr val="FBAE40"/>
          </p15:clr>
        </p15:guide>
        <p15:guide id="5" pos="1995">
          <p15:clr>
            <a:srgbClr val="FBAE40"/>
          </p15:clr>
        </p15:guide>
        <p15:guide id="6" pos="2835">
          <p15:clr>
            <a:srgbClr val="FBAE40"/>
          </p15:clr>
        </p15:guide>
        <p15:guide id="7" pos="2109">
          <p15:clr>
            <a:srgbClr val="FBAE40"/>
          </p15:clr>
        </p15:guide>
        <p15:guide id="8" pos="3787">
          <p15:clr>
            <a:srgbClr val="FBAE40"/>
          </p15:clr>
        </p15:guide>
        <p15:guide id="9" pos="4604">
          <p15:clr>
            <a:srgbClr val="FBAE40"/>
          </p15:clr>
        </p15:guide>
        <p15:guide id="10" pos="4490">
          <p15:clr>
            <a:srgbClr val="FBAE40"/>
          </p15:clr>
        </p15:guide>
        <p15:guide id="11" orient="horz" pos="1616">
          <p15:clr>
            <a:srgbClr val="FBAE40"/>
          </p15:clr>
        </p15:guide>
        <p15:guide id="12" orient="horz" pos="2092">
          <p15:clr>
            <a:srgbClr val="FBAE40"/>
          </p15:clr>
        </p15:guide>
        <p15:guide id="13" orient="horz" pos="2205">
          <p15:clr>
            <a:srgbClr val="FBAE40"/>
          </p15:clr>
        </p15:guide>
        <p15:guide id="14" orient="horz" pos="2682">
          <p15:clr>
            <a:srgbClr val="FBAE40"/>
          </p15:clr>
        </p15:guide>
        <p15:guide id="15" orient="horz" pos="2795">
          <p15:clr>
            <a:srgbClr val="FBAE40"/>
          </p15:clr>
        </p15:guide>
        <p15:guide id="16" orient="horz" pos="3271">
          <p15:clr>
            <a:srgbClr val="FBAE40"/>
          </p15:clr>
        </p15:guide>
        <p15:guide id="17" orient="horz" pos="3385">
          <p15:clr>
            <a:srgbClr val="FBAE40"/>
          </p15:clr>
        </p15:guide>
        <p15:guide id="18" orient="horz" pos="459" userDrawn="1">
          <p15:clr>
            <a:srgbClr val="FBAE40"/>
          </p15:clr>
        </p15:guide>
        <p15:guide id="19" orient="horz" pos="98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t="997" r="2301" b="29617"/>
          <a:stretch/>
        </p:blipFill>
        <p:spPr>
          <a:xfrm>
            <a:off x="-9868" y="0"/>
            <a:ext cx="9153868" cy="358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700" y="1523969"/>
            <a:ext cx="7848600" cy="712968"/>
          </a:xfrm>
        </p:spPr>
        <p:txBody>
          <a:bodyPr lIns="0" rIns="0"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Вопросы?</a:t>
            </a:r>
            <a:endParaRPr lang="en-US" dirty="0"/>
          </a:p>
        </p:txBody>
      </p:sp>
      <p:sp>
        <p:nvSpPr>
          <p:cNvPr id="10" name="Текст 18" title="Имя Фамилия спикера"/>
          <p:cNvSpPr>
            <a:spLocks noGrp="1"/>
          </p:cNvSpPr>
          <p:nvPr>
            <p:ph type="body" sz="quarter" idx="10" hasCustomPrompt="1"/>
          </p:nvPr>
        </p:nvSpPr>
        <p:spPr>
          <a:xfrm>
            <a:off x="681221" y="3846548"/>
            <a:ext cx="4583169" cy="51124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Имя Фамилия спикера</a:t>
            </a:r>
            <a:endParaRPr lang="ru-RU" dirty="0"/>
          </a:p>
        </p:txBody>
      </p:sp>
      <p:sp>
        <p:nvSpPr>
          <p:cNvPr id="11" name="Текст 20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4" y="4385015"/>
            <a:ext cx="4580118" cy="2976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 smtClean="0"/>
              <a:t>должность</a:t>
            </a:r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4912400"/>
            <a:ext cx="2143896" cy="295906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+7 (951) </a:t>
            </a:r>
            <a:r>
              <a:rPr lang="ru-RU" dirty="0" err="1" smtClean="0"/>
              <a:t>ххх-хх-хх</a:t>
            </a:r>
            <a:endParaRPr lang="ru-RU" dirty="0" smtClean="0"/>
          </a:p>
        </p:txBody>
      </p:sp>
      <p:sp>
        <p:nvSpPr>
          <p:cNvPr id="13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684213" y="5234647"/>
            <a:ext cx="4579309" cy="2907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err="1" smtClean="0"/>
              <a:t>хххх</a:t>
            </a:r>
            <a:r>
              <a:rPr lang="ru-RU" dirty="0" smtClean="0"/>
              <a:t>@</a:t>
            </a:r>
            <a:r>
              <a:rPr lang="en-US" dirty="0" smtClean="0"/>
              <a:t>skbkontur.ru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1" y="6005049"/>
            <a:ext cx="2140134" cy="294909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7150718" y="5710371"/>
            <a:ext cx="1477691" cy="28481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Проект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компании</a:t>
            </a:r>
            <a:endParaRPr lang="ru-RU" sz="1300" u="sng" dirty="0">
              <a:solidFill>
                <a:srgbClr val="D70C1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718" y="6023730"/>
            <a:ext cx="1360321" cy="26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283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orient="horz" pos="127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ы+контакты кл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t="996" r="2301" b="59236"/>
          <a:stretch/>
        </p:blipFill>
        <p:spPr>
          <a:xfrm>
            <a:off x="-9868" y="0"/>
            <a:ext cx="9153868" cy="2545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700" y="954149"/>
            <a:ext cx="7848600" cy="712968"/>
          </a:xfrm>
        </p:spPr>
        <p:txBody>
          <a:bodyPr lIns="0" rIns="0"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Вопросы?</a:t>
            </a:r>
            <a:endParaRPr lang="en-US" dirty="0"/>
          </a:p>
        </p:txBody>
      </p:sp>
      <p:sp>
        <p:nvSpPr>
          <p:cNvPr id="22" name="Текст 18" title="Имя Фамилия спикера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3006290"/>
            <a:ext cx="3551144" cy="4970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Имя Фамилия спикера</a:t>
            </a:r>
            <a:endParaRPr lang="ru-RU" dirty="0"/>
          </a:p>
        </p:txBody>
      </p:sp>
      <p:sp>
        <p:nvSpPr>
          <p:cNvPr id="23" name="Текст 20"/>
          <p:cNvSpPr>
            <a:spLocks noGrp="1"/>
          </p:cNvSpPr>
          <p:nvPr>
            <p:ph type="body" sz="quarter" idx="11" hasCustomPrompt="1"/>
          </p:nvPr>
        </p:nvSpPr>
        <p:spPr>
          <a:xfrm>
            <a:off x="687205" y="3544757"/>
            <a:ext cx="3548780" cy="2976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 smtClean="0"/>
              <a:t>должность</a:t>
            </a:r>
          </a:p>
        </p:txBody>
      </p:sp>
      <p:sp>
        <p:nvSpPr>
          <p:cNvPr id="24" name="Текст 20"/>
          <p:cNvSpPr>
            <a:spLocks noGrp="1"/>
          </p:cNvSpPr>
          <p:nvPr>
            <p:ph type="body" sz="quarter" idx="13" hasCustomPrompt="1"/>
          </p:nvPr>
        </p:nvSpPr>
        <p:spPr>
          <a:xfrm>
            <a:off x="687204" y="4113337"/>
            <a:ext cx="2957333" cy="295906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+7 (951) </a:t>
            </a:r>
            <a:r>
              <a:rPr lang="ru-RU" dirty="0" err="1" smtClean="0"/>
              <a:t>ххх-хх-хх</a:t>
            </a:r>
            <a:endParaRPr lang="ru-RU" dirty="0" smtClean="0"/>
          </a:p>
        </p:txBody>
      </p:sp>
      <p:sp>
        <p:nvSpPr>
          <p:cNvPr id="25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687204" y="4435584"/>
            <a:ext cx="3548153" cy="2907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err="1" smtClean="0"/>
              <a:t>хххх</a:t>
            </a:r>
            <a:r>
              <a:rPr lang="ru-RU" dirty="0" smtClean="0"/>
              <a:t>@</a:t>
            </a:r>
            <a:r>
              <a:rPr lang="en-US" dirty="0" smtClean="0"/>
              <a:t>skbkontur.ru</a:t>
            </a:r>
          </a:p>
        </p:txBody>
      </p:sp>
      <p:sp>
        <p:nvSpPr>
          <p:cNvPr id="27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690742" y="4753568"/>
            <a:ext cx="3548153" cy="286288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diadoc.ru</a:t>
            </a:r>
          </a:p>
        </p:txBody>
      </p:sp>
      <p:sp>
        <p:nvSpPr>
          <p:cNvPr id="28" name="Текст 18" title="Имя Фамилия спикера"/>
          <p:cNvSpPr>
            <a:spLocks noGrp="1"/>
          </p:cNvSpPr>
          <p:nvPr>
            <p:ph type="body" sz="quarter" idx="21" hasCustomPrompt="1"/>
          </p:nvPr>
        </p:nvSpPr>
        <p:spPr>
          <a:xfrm>
            <a:off x="4522662" y="2997551"/>
            <a:ext cx="4235812" cy="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ИФ представителя компании</a:t>
            </a:r>
            <a:endParaRPr lang="ru-RU" dirty="0"/>
          </a:p>
        </p:txBody>
      </p:sp>
      <p:sp>
        <p:nvSpPr>
          <p:cNvPr id="29" name="Текст 20"/>
          <p:cNvSpPr>
            <a:spLocks noGrp="1"/>
          </p:cNvSpPr>
          <p:nvPr>
            <p:ph type="body" sz="quarter" idx="22" hasCustomPrompt="1"/>
          </p:nvPr>
        </p:nvSpPr>
        <p:spPr>
          <a:xfrm>
            <a:off x="4525654" y="3537027"/>
            <a:ext cx="4232992" cy="30542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 smtClean="0"/>
              <a:t>должность</a:t>
            </a:r>
          </a:p>
        </p:txBody>
      </p:sp>
      <p:sp>
        <p:nvSpPr>
          <p:cNvPr id="30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4525653" y="4407253"/>
            <a:ext cx="2776484" cy="295906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+7 (951) </a:t>
            </a:r>
            <a:r>
              <a:rPr lang="ru-RU" dirty="0" err="1" smtClean="0"/>
              <a:t>ххх-хх-хх</a:t>
            </a:r>
            <a:endParaRPr lang="ru-RU" dirty="0" smtClean="0"/>
          </a:p>
        </p:txBody>
      </p:sp>
      <p:sp>
        <p:nvSpPr>
          <p:cNvPr id="31" name="Текст 20"/>
          <p:cNvSpPr>
            <a:spLocks noGrp="1"/>
          </p:cNvSpPr>
          <p:nvPr>
            <p:ph type="body" sz="quarter" idx="24" hasCustomPrompt="1"/>
          </p:nvPr>
        </p:nvSpPr>
        <p:spPr>
          <a:xfrm>
            <a:off x="4525652" y="4721950"/>
            <a:ext cx="4232821" cy="29831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err="1" smtClean="0"/>
              <a:t>хххх</a:t>
            </a:r>
            <a:r>
              <a:rPr lang="ru-RU" dirty="0" smtClean="0"/>
              <a:t>@</a:t>
            </a:r>
            <a:r>
              <a:rPr lang="en-US" dirty="0" smtClean="0"/>
              <a:t>mail.ru</a:t>
            </a:r>
          </a:p>
        </p:txBody>
      </p:sp>
      <p:sp>
        <p:nvSpPr>
          <p:cNvPr id="33" name="Текст 20"/>
          <p:cNvSpPr>
            <a:spLocks noGrp="1"/>
          </p:cNvSpPr>
          <p:nvPr>
            <p:ph type="body" sz="quarter" idx="16" hasCustomPrompt="1"/>
          </p:nvPr>
        </p:nvSpPr>
        <p:spPr>
          <a:xfrm>
            <a:off x="4529190" y="5040051"/>
            <a:ext cx="4232821" cy="293721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err="1" smtClean="0"/>
              <a:t>хххх</a:t>
            </a:r>
            <a:r>
              <a:rPr lang="en-US" dirty="0" smtClean="0"/>
              <a:t>.</a:t>
            </a:r>
            <a:r>
              <a:rPr lang="en-US" dirty="0" err="1" smtClean="0"/>
              <a:t>ru</a:t>
            </a:r>
            <a:endParaRPr lang="en-US" dirty="0" smtClean="0"/>
          </a:p>
        </p:txBody>
      </p:sp>
      <p:sp>
        <p:nvSpPr>
          <p:cNvPr id="34" name="Текст 20"/>
          <p:cNvSpPr>
            <a:spLocks noGrp="1"/>
          </p:cNvSpPr>
          <p:nvPr>
            <p:ph type="body" sz="quarter" idx="26" hasCustomPrompt="1"/>
          </p:nvPr>
        </p:nvSpPr>
        <p:spPr>
          <a:xfrm>
            <a:off x="4529191" y="3848296"/>
            <a:ext cx="4232992" cy="30796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 smtClean="0"/>
              <a:t>компания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1" y="6005049"/>
            <a:ext cx="2140134" cy="294909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7150718" y="5710371"/>
            <a:ext cx="1477691" cy="28481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Проект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компании</a:t>
            </a:r>
            <a:endParaRPr lang="ru-RU" sz="1300" u="sng" dirty="0">
              <a:solidFill>
                <a:srgbClr val="D70C1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718" y="6023730"/>
            <a:ext cx="1360321" cy="26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0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2 спикера с фо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6" b="16215"/>
          <a:stretch/>
        </p:blipFill>
        <p:spPr>
          <a:xfrm>
            <a:off x="0" y="1714"/>
            <a:ext cx="9144000" cy="41462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4212" y="620714"/>
            <a:ext cx="7765824" cy="2951162"/>
          </a:xfrm>
        </p:spPr>
        <p:txBody>
          <a:bodyPr anchor="ctr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ПРЕЗЕНТАЦИИ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63" y="4454497"/>
            <a:ext cx="2140134" cy="294909"/>
          </a:xfrm>
          <a:prstGeom prst="rect">
            <a:avLst/>
          </a:prstGeom>
        </p:spPr>
      </p:pic>
      <p:sp>
        <p:nvSpPr>
          <p:cNvPr id="23" name="Текст 18" title="Имя Фамилия спикера"/>
          <p:cNvSpPr>
            <a:spLocks noGrp="1"/>
          </p:cNvSpPr>
          <p:nvPr>
            <p:ph type="body" sz="quarter" idx="10" hasCustomPrompt="1"/>
          </p:nvPr>
        </p:nvSpPr>
        <p:spPr>
          <a:xfrm>
            <a:off x="688196" y="4891957"/>
            <a:ext cx="5301568" cy="5654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Имя Фамилия спикера 1</a:t>
            </a:r>
            <a:endParaRPr lang="ru-RU" dirty="0"/>
          </a:p>
        </p:txBody>
      </p:sp>
      <p:sp>
        <p:nvSpPr>
          <p:cNvPr id="24" name="Текст 20"/>
          <p:cNvSpPr>
            <a:spLocks noGrp="1"/>
          </p:cNvSpPr>
          <p:nvPr>
            <p:ph type="body" sz="quarter" idx="11" hasCustomPrompt="1"/>
          </p:nvPr>
        </p:nvSpPr>
        <p:spPr>
          <a:xfrm>
            <a:off x="689760" y="5302400"/>
            <a:ext cx="5298038" cy="322262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25" name="Текст 18" title="Имя Фамилия спикера"/>
          <p:cNvSpPr>
            <a:spLocks noGrp="1"/>
          </p:cNvSpPr>
          <p:nvPr>
            <p:ph type="body" sz="quarter" idx="12" hasCustomPrompt="1"/>
          </p:nvPr>
        </p:nvSpPr>
        <p:spPr>
          <a:xfrm>
            <a:off x="697721" y="5625382"/>
            <a:ext cx="5301568" cy="5654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Имя Фамилия спикера 1</a:t>
            </a:r>
            <a:endParaRPr lang="ru-RU" dirty="0"/>
          </a:p>
        </p:txBody>
      </p:sp>
      <p:sp>
        <p:nvSpPr>
          <p:cNvPr id="26" name="Текст 20"/>
          <p:cNvSpPr>
            <a:spLocks noGrp="1"/>
          </p:cNvSpPr>
          <p:nvPr>
            <p:ph type="body" sz="quarter" idx="13" hasCustomPrompt="1"/>
          </p:nvPr>
        </p:nvSpPr>
        <p:spPr>
          <a:xfrm>
            <a:off x="699285" y="6035825"/>
            <a:ext cx="5298038" cy="322262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27" name="Заголовок 1"/>
          <p:cNvSpPr txBox="1">
            <a:spLocks/>
          </p:cNvSpPr>
          <p:nvPr userDrawn="1"/>
        </p:nvSpPr>
        <p:spPr>
          <a:xfrm>
            <a:off x="7150718" y="5710371"/>
            <a:ext cx="1477691" cy="28481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Проект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компании</a:t>
            </a:r>
            <a:endParaRPr lang="ru-RU" sz="1300" u="sng" dirty="0">
              <a:solidFill>
                <a:srgbClr val="D70C1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718" y="6023730"/>
            <a:ext cx="1360321" cy="26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037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иск контраг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-1"/>
            <a:ext cx="9143999" cy="6862151"/>
            <a:chOff x="0" y="-1"/>
            <a:chExt cx="9143999" cy="686215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" b="7121"/>
            <a:stretch/>
          </p:blipFill>
          <p:spPr>
            <a:xfrm>
              <a:off x="0" y="-1"/>
              <a:ext cx="9143999" cy="686215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212" y="3911466"/>
              <a:ext cx="7775575" cy="1383854"/>
            </a:xfrm>
            <a:prstGeom prst="rect">
              <a:avLst/>
            </a:prstGeom>
          </p:spPr>
        </p:pic>
      </p:grp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941199" y="2370268"/>
            <a:ext cx="7120657" cy="13866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4000" dirty="0" smtClean="0">
                <a:cs typeface="Segoe UI" panose="020B0502040204020203" pitchFamily="34" charset="0"/>
              </a:rPr>
              <a:t>Проверьте, кто из ваших контрагентов уже в Диадоке</a:t>
            </a:r>
            <a:endParaRPr lang="ru-RU" sz="4000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9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46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6" b="58423"/>
          <a:stretch/>
        </p:blipFill>
        <p:spPr>
          <a:xfrm>
            <a:off x="0" y="-7993"/>
            <a:ext cx="9152467" cy="1159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65782"/>
            <a:ext cx="7896439" cy="712968"/>
          </a:xfrm>
        </p:spPr>
        <p:txBody>
          <a:bodyPr lIns="0" rIns="0"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Образец заголовка в одну строку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813" y="1573427"/>
            <a:ext cx="5889761" cy="4654133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110000"/>
              </a:lnSpc>
              <a:buNone/>
              <a:defRPr sz="24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Напиши текст сюда</a:t>
            </a:r>
          </a:p>
        </p:txBody>
      </p:sp>
    </p:spTree>
    <p:extLst>
      <p:ext uri="{BB962C8B-B14F-4D97-AF65-F5344CB8AC3E}">
        <p14:creationId xmlns:p14="http://schemas.microsoft.com/office/powerpoint/2010/main" val="20776673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orient="horz" pos="459" userDrawn="1">
          <p15:clr>
            <a:srgbClr val="FBAE40"/>
          </p15:clr>
        </p15:guide>
        <p15:guide id="3" orient="horz" pos="1207" userDrawn="1">
          <p15:clr>
            <a:srgbClr val="FBAE40"/>
          </p15:clr>
        </p15:guide>
        <p15:guide id="4" orient="horz" pos="70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екстовый слайд с заголовком 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6" b="58423"/>
          <a:stretch/>
        </p:blipFill>
        <p:spPr>
          <a:xfrm>
            <a:off x="0" y="-7993"/>
            <a:ext cx="9152467" cy="1585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258061"/>
            <a:ext cx="7772400" cy="1110343"/>
          </a:xfrm>
        </p:spPr>
        <p:txBody>
          <a:bodyPr lIns="0" rIns="0"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Образец длинного заголовка слайда в две строки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700" y="1973580"/>
            <a:ext cx="5929449" cy="4195559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110000"/>
              </a:lnSpc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Напиши текст сюда</a:t>
            </a:r>
          </a:p>
        </p:txBody>
      </p:sp>
    </p:spTree>
    <p:extLst>
      <p:ext uri="{BB962C8B-B14F-4D97-AF65-F5344CB8AC3E}">
        <p14:creationId xmlns:p14="http://schemas.microsoft.com/office/powerpoint/2010/main" val="32879090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57" userDrawn="1">
          <p15:clr>
            <a:srgbClr val="FBAE40"/>
          </p15:clr>
        </p15:guide>
        <p15:guide id="2" orient="horz" pos="4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6" b="58423"/>
          <a:stretch/>
        </p:blipFill>
        <p:spPr>
          <a:xfrm>
            <a:off x="0" y="-7993"/>
            <a:ext cx="9152467" cy="1159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2" y="175307"/>
            <a:ext cx="7837487" cy="712968"/>
          </a:xfrm>
        </p:spPr>
        <p:txBody>
          <a:bodyPr lIns="0" rIns="0"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Слайд с рисунком и текстом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25833" y="1546860"/>
            <a:ext cx="4270467" cy="4690020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110000"/>
              </a:lnSpc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Напиши текст сюда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 hasCustomPrompt="1"/>
          </p:nvPr>
        </p:nvSpPr>
        <p:spPr>
          <a:xfrm>
            <a:off x="647700" y="1546860"/>
            <a:ext cx="3205844" cy="469002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ru-RU" dirty="0" smtClean="0"/>
              <a:t>Вставь рисунок или график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7059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653">
          <p15:clr>
            <a:srgbClr val="FBAE40"/>
          </p15:clr>
        </p15:guide>
        <p15:guide id="2" orient="horz" pos="459" userDrawn="1">
          <p15:clr>
            <a:srgbClr val="FBAE40"/>
          </p15:clr>
        </p15:guide>
        <p15:guide id="3" orient="horz" pos="118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рисунок, заголовок 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6" b="58423"/>
          <a:stretch/>
        </p:blipFill>
        <p:spPr>
          <a:xfrm>
            <a:off x="0" y="-7993"/>
            <a:ext cx="9152467" cy="1585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258264"/>
            <a:ext cx="7772400" cy="1110343"/>
          </a:xfrm>
        </p:spPr>
        <p:txBody>
          <a:bodyPr lIns="0" rIns="0"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Слайд с рисунком и текстом с заголовком в две строки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25833" y="1970587"/>
            <a:ext cx="4224203" cy="4209551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24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Напиши текст сюда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3" hasCustomPrompt="1"/>
          </p:nvPr>
        </p:nvSpPr>
        <p:spPr>
          <a:xfrm>
            <a:off x="647700" y="1970587"/>
            <a:ext cx="3205844" cy="4209551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ru-RU" dirty="0" smtClean="0"/>
              <a:t>Вставь рисунок или график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0236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14" userDrawn="1">
          <p15:clr>
            <a:srgbClr val="FBAE40"/>
          </p15:clr>
        </p15:guide>
        <p15:guide id="0" pos="2653">
          <p15:clr>
            <a:srgbClr val="FBAE40"/>
          </p15:clr>
        </p15:guide>
        <p15:guide id="2" orient="horz" pos="145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+ текс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6" b="58423"/>
          <a:stretch/>
        </p:blipFill>
        <p:spPr>
          <a:xfrm>
            <a:off x="0" y="-7993"/>
            <a:ext cx="9152467" cy="1159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2" y="175307"/>
            <a:ext cx="7837487" cy="712968"/>
          </a:xfrm>
        </p:spPr>
        <p:txBody>
          <a:bodyPr lIns="0" rIns="0"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Слайд с иконками и текстом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 hasCustomPrompt="1"/>
          </p:nvPr>
        </p:nvSpPr>
        <p:spPr>
          <a:xfrm>
            <a:off x="433512" y="1546860"/>
            <a:ext cx="1485898" cy="14859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ru-RU" dirty="0" smtClean="0"/>
              <a:t>Вставь иконку</a:t>
            </a:r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433512" y="3157354"/>
            <a:ext cx="1485898" cy="14859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ru-RU" dirty="0" smtClean="0"/>
              <a:t>Вставь иконку</a:t>
            </a:r>
            <a:endParaRPr lang="ru-RU" dirty="0"/>
          </a:p>
        </p:txBody>
      </p:sp>
      <p:sp>
        <p:nvSpPr>
          <p:cNvPr id="11" name="Объект 4"/>
          <p:cNvSpPr>
            <a:spLocks noGrp="1"/>
          </p:cNvSpPr>
          <p:nvPr>
            <p:ph sz="quarter" idx="15" hasCustomPrompt="1"/>
          </p:nvPr>
        </p:nvSpPr>
        <p:spPr>
          <a:xfrm>
            <a:off x="444624" y="4777304"/>
            <a:ext cx="1485898" cy="14859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ru-RU" dirty="0" smtClean="0"/>
              <a:t>Вставь иконку</a:t>
            </a:r>
            <a:endParaRPr lang="ru-RU" dirty="0"/>
          </a:p>
        </p:txBody>
      </p:sp>
      <p:sp>
        <p:nvSpPr>
          <p:cNvPr id="16" name="Текст 18" title="Имя Фамилия спикера"/>
          <p:cNvSpPr>
            <a:spLocks noGrp="1"/>
          </p:cNvSpPr>
          <p:nvPr>
            <p:ph type="body" sz="quarter" idx="10" hasCustomPrompt="1"/>
          </p:nvPr>
        </p:nvSpPr>
        <p:spPr>
          <a:xfrm>
            <a:off x="2145677" y="1544190"/>
            <a:ext cx="5906532" cy="1488569"/>
          </a:xfrm>
        </p:spPr>
        <p:txBody>
          <a:bodyPr numCol="1" spcCol="0"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19D83"/>
              </a:buClr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19D8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Напиши текст сюда</a:t>
            </a:r>
          </a:p>
        </p:txBody>
      </p:sp>
      <p:sp>
        <p:nvSpPr>
          <p:cNvPr id="17" name="Текст 18" title="Имя Фамилия спикера"/>
          <p:cNvSpPr>
            <a:spLocks noGrp="1"/>
          </p:cNvSpPr>
          <p:nvPr>
            <p:ph type="body" sz="quarter" idx="16" hasCustomPrompt="1"/>
          </p:nvPr>
        </p:nvSpPr>
        <p:spPr>
          <a:xfrm>
            <a:off x="2150073" y="3157354"/>
            <a:ext cx="5906532" cy="1485900"/>
          </a:xfrm>
        </p:spPr>
        <p:txBody>
          <a:bodyPr numCol="1" spcCol="0"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19D83"/>
              </a:buClr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19D8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Напиши текст сюда</a:t>
            </a:r>
          </a:p>
        </p:txBody>
      </p:sp>
      <p:sp>
        <p:nvSpPr>
          <p:cNvPr id="18" name="Текст 18" title="Имя Фамилия спикера"/>
          <p:cNvSpPr>
            <a:spLocks noGrp="1"/>
          </p:cNvSpPr>
          <p:nvPr>
            <p:ph type="body" sz="quarter" idx="17" hasCustomPrompt="1"/>
          </p:nvPr>
        </p:nvSpPr>
        <p:spPr>
          <a:xfrm>
            <a:off x="2156602" y="4781944"/>
            <a:ext cx="5906532" cy="1481259"/>
          </a:xfrm>
        </p:spPr>
        <p:txBody>
          <a:bodyPr numCol="1" spcCol="0"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19D83"/>
              </a:buClr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19D8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Напиши текст сюда</a:t>
            </a:r>
          </a:p>
        </p:txBody>
      </p:sp>
    </p:spTree>
    <p:extLst>
      <p:ext uri="{BB962C8B-B14F-4D97-AF65-F5344CB8AC3E}">
        <p14:creationId xmlns:p14="http://schemas.microsoft.com/office/powerpoint/2010/main" val="15668935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653">
          <p15:clr>
            <a:srgbClr val="FBAE40"/>
          </p15:clr>
        </p15:guide>
        <p15:guide id="2" orient="horz" pos="459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+текст, заголовок 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6" b="58423"/>
          <a:stretch/>
        </p:blipFill>
        <p:spPr>
          <a:xfrm>
            <a:off x="0" y="-7993"/>
            <a:ext cx="9152467" cy="1585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2" y="175306"/>
            <a:ext cx="7837487" cy="1193097"/>
          </a:xfrm>
        </p:spPr>
        <p:txBody>
          <a:bodyPr lIns="0" rIns="0"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Слайд с иконками и текстом, </a:t>
            </a:r>
            <a:br>
              <a:rPr lang="ru-RU" dirty="0" smtClean="0"/>
            </a:br>
            <a:r>
              <a:rPr lang="ru-RU" dirty="0" smtClean="0"/>
              <a:t>с длинным заголовком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 hasCustomPrompt="1"/>
          </p:nvPr>
        </p:nvSpPr>
        <p:spPr>
          <a:xfrm>
            <a:off x="573558" y="1934046"/>
            <a:ext cx="1485898" cy="14859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ru-RU" dirty="0" smtClean="0"/>
              <a:t>Вставь иконку</a:t>
            </a:r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573558" y="3429208"/>
            <a:ext cx="1485898" cy="14859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ru-RU" dirty="0" smtClean="0"/>
              <a:t>Вставь иконку</a:t>
            </a:r>
            <a:endParaRPr lang="ru-RU" dirty="0"/>
          </a:p>
        </p:txBody>
      </p:sp>
      <p:sp>
        <p:nvSpPr>
          <p:cNvPr id="11" name="Объект 4"/>
          <p:cNvSpPr>
            <a:spLocks noGrp="1"/>
          </p:cNvSpPr>
          <p:nvPr>
            <p:ph sz="quarter" idx="15" hasCustomPrompt="1"/>
          </p:nvPr>
        </p:nvSpPr>
        <p:spPr>
          <a:xfrm>
            <a:off x="573558" y="4933826"/>
            <a:ext cx="1485898" cy="14859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ru-RU" dirty="0" smtClean="0"/>
              <a:t>Вставь иконку</a:t>
            </a:r>
            <a:endParaRPr lang="ru-RU" dirty="0"/>
          </a:p>
        </p:txBody>
      </p:sp>
      <p:sp>
        <p:nvSpPr>
          <p:cNvPr id="16" name="Текст 18" title="Имя Фамилия спикера"/>
          <p:cNvSpPr>
            <a:spLocks noGrp="1"/>
          </p:cNvSpPr>
          <p:nvPr>
            <p:ph type="body" sz="quarter" idx="10" hasCustomPrompt="1"/>
          </p:nvPr>
        </p:nvSpPr>
        <p:spPr>
          <a:xfrm>
            <a:off x="2285723" y="1931376"/>
            <a:ext cx="6206180" cy="1488569"/>
          </a:xfrm>
        </p:spPr>
        <p:txBody>
          <a:bodyPr numCol="1" spcCol="0"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19D83"/>
              </a:buClr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19D8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Напиши текст сюда</a:t>
            </a:r>
          </a:p>
        </p:txBody>
      </p:sp>
      <p:sp>
        <p:nvSpPr>
          <p:cNvPr id="17" name="Текст 18" title="Имя Фамилия спикера"/>
          <p:cNvSpPr>
            <a:spLocks noGrp="1"/>
          </p:cNvSpPr>
          <p:nvPr>
            <p:ph type="body" sz="quarter" idx="16" hasCustomPrompt="1"/>
          </p:nvPr>
        </p:nvSpPr>
        <p:spPr>
          <a:xfrm>
            <a:off x="2281881" y="3429208"/>
            <a:ext cx="6206180" cy="1485900"/>
          </a:xfrm>
        </p:spPr>
        <p:txBody>
          <a:bodyPr numCol="1" spcCol="0"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19D83"/>
              </a:buClr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19D8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Напиши текст сюда</a:t>
            </a:r>
          </a:p>
        </p:txBody>
      </p:sp>
      <p:sp>
        <p:nvSpPr>
          <p:cNvPr id="18" name="Текст 18" title="Имя Фамилия спикера"/>
          <p:cNvSpPr>
            <a:spLocks noGrp="1"/>
          </p:cNvSpPr>
          <p:nvPr>
            <p:ph type="body" sz="quarter" idx="17" hasCustomPrompt="1"/>
          </p:nvPr>
        </p:nvSpPr>
        <p:spPr>
          <a:xfrm>
            <a:off x="2288410" y="4933826"/>
            <a:ext cx="6206180" cy="1485899"/>
          </a:xfrm>
        </p:spPr>
        <p:txBody>
          <a:bodyPr numCol="1" spcCol="0"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19D83"/>
              </a:buClr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19D8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Напиши текст сюда</a:t>
            </a:r>
          </a:p>
        </p:txBody>
      </p:sp>
    </p:spTree>
    <p:extLst>
      <p:ext uri="{BB962C8B-B14F-4D97-AF65-F5344CB8AC3E}">
        <p14:creationId xmlns:p14="http://schemas.microsoft.com/office/powerpoint/2010/main" val="29365155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653">
          <p15:clr>
            <a:srgbClr val="FBAE40"/>
          </p15:clr>
        </p15:guide>
        <p15:guide id="2" orient="horz" pos="459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\таблица\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6" b="58423"/>
          <a:stretch/>
        </p:blipFill>
        <p:spPr>
          <a:xfrm>
            <a:off x="0" y="-7993"/>
            <a:ext cx="9152467" cy="1159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9289" y="175307"/>
            <a:ext cx="7929390" cy="712968"/>
          </a:xfrm>
        </p:spPr>
        <p:txBody>
          <a:bodyPr lIns="0" rIns="0"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Образец заголовка в одну строку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 hasCustomPrompt="1"/>
          </p:nvPr>
        </p:nvSpPr>
        <p:spPr>
          <a:xfrm>
            <a:off x="647700" y="1580606"/>
            <a:ext cx="7848600" cy="465668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 smtClean="0"/>
              <a:t>Вставь схему, рисунок или график</a:t>
            </a:r>
          </a:p>
        </p:txBody>
      </p:sp>
    </p:spTree>
    <p:extLst>
      <p:ext uri="{BB962C8B-B14F-4D97-AF65-F5344CB8AC3E}">
        <p14:creationId xmlns:p14="http://schemas.microsoft.com/office/powerpoint/2010/main" val="31284272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637" y="97971"/>
            <a:ext cx="7765824" cy="99037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637" y="1541416"/>
            <a:ext cx="7775575" cy="469587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8510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61" r:id="rId3"/>
    <p:sldLayoutId id="2147483672" r:id="rId4"/>
    <p:sldLayoutId id="2147483674" r:id="rId5"/>
    <p:sldLayoutId id="2147483675" r:id="rId6"/>
    <p:sldLayoutId id="2147483700" r:id="rId7"/>
    <p:sldLayoutId id="2147483701" r:id="rId8"/>
    <p:sldLayoutId id="2147483677" r:id="rId9"/>
    <p:sldLayoutId id="2147483678" r:id="rId10"/>
    <p:sldLayoutId id="2147483690" r:id="rId11"/>
    <p:sldLayoutId id="2147483691" r:id="rId12"/>
    <p:sldLayoutId id="2147483688" r:id="rId13"/>
    <p:sldLayoutId id="2147483689" r:id="rId14"/>
    <p:sldLayoutId id="2147483679" r:id="rId15"/>
    <p:sldLayoutId id="2147483681" r:id="rId16"/>
    <p:sldLayoutId id="2147483682" r:id="rId17"/>
    <p:sldLayoutId id="2147483684" r:id="rId18"/>
    <p:sldLayoutId id="2147483685" r:id="rId19"/>
    <p:sldLayoutId id="2147483699" r:id="rId20"/>
    <p:sldLayoutId id="2147483687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b="0" kern="1200">
          <a:solidFill>
            <a:schemeClr val="tx1">
              <a:lumMod val="85000"/>
              <a:lumOff val="1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85000"/>
              <a:lumOff val="1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800" kern="1200">
          <a:solidFill>
            <a:schemeClr val="tx1">
              <a:lumMod val="85000"/>
              <a:lumOff val="1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08" userDrawn="1">
          <p15:clr>
            <a:srgbClr val="F26B43"/>
          </p15:clr>
        </p15:guide>
        <p15:guide id="3" pos="5352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" r="4678" b="1406"/>
          <a:stretch/>
        </p:blipFill>
        <p:spPr>
          <a:xfrm>
            <a:off x="0" y="252"/>
            <a:ext cx="9144000" cy="48391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Как выбирать задачи,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полезные для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продукта</a:t>
            </a:r>
            <a:endParaRPr lang="ru-RU" sz="2400" dirty="0">
              <a:solidFill>
                <a:schemeClr val="tx2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Александр Константинов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Системный Аналитик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3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Задачи-исследования (СЭД)</a:t>
            </a:r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58812" y="1573427"/>
            <a:ext cx="7896439" cy="51274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ru-RU" dirty="0" smtClean="0"/>
              <a:t>Гипотеза о проблеме;</a:t>
            </a:r>
          </a:p>
          <a:p>
            <a:pPr marL="342900" indent="-342900">
              <a:lnSpc>
                <a:spcPct val="100000"/>
              </a:lnSpc>
            </a:pPr>
            <a:r>
              <a:rPr lang="ru-RU" dirty="0" smtClean="0"/>
              <a:t>Качественное </a:t>
            </a:r>
            <a:r>
              <a:rPr lang="en-US" dirty="0" smtClean="0"/>
              <a:t>UX-</a:t>
            </a:r>
            <a:r>
              <a:rPr lang="ru-RU" dirty="0" smtClean="0"/>
              <a:t>интервью;</a:t>
            </a:r>
          </a:p>
          <a:p>
            <a:pPr marL="342900" indent="-342900">
              <a:lnSpc>
                <a:spcPct val="100000"/>
              </a:lnSpc>
            </a:pPr>
            <a:r>
              <a:rPr lang="ru-RU" dirty="0" smtClean="0"/>
              <a:t>Формулирование портрета;</a:t>
            </a:r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/>
              <a:t>Оценка портрета в числах;</a:t>
            </a:r>
            <a:endParaRPr lang="en-US" dirty="0" smtClean="0"/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/>
              <a:t>Поиск количества организаций с таким портретом.</a:t>
            </a:r>
          </a:p>
        </p:txBody>
      </p:sp>
    </p:spTree>
    <p:extLst>
      <p:ext uri="{BB962C8B-B14F-4D97-AF65-F5344CB8AC3E}">
        <p14:creationId xmlns:p14="http://schemas.microsoft.com/office/powerpoint/2010/main" val="2871427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Клиентский запрос (барс, 1акты)</a:t>
            </a:r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58812" y="1573427"/>
            <a:ext cx="7896439" cy="51274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ru-RU" dirty="0" smtClean="0"/>
              <a:t>«Сделайте срочно!»;</a:t>
            </a:r>
          </a:p>
          <a:p>
            <a:pPr marL="342900" indent="-342900">
              <a:lnSpc>
                <a:spcPct val="100000"/>
              </a:lnSpc>
            </a:pPr>
            <a:r>
              <a:rPr lang="ru-RU" dirty="0" smtClean="0"/>
              <a:t>Выявление аналитиком проблемы;</a:t>
            </a:r>
          </a:p>
          <a:p>
            <a:pPr marL="342900" indent="-342900">
              <a:lnSpc>
                <a:spcPct val="100000"/>
              </a:lnSpc>
            </a:pPr>
            <a:r>
              <a:rPr lang="ru-RU" dirty="0" smtClean="0"/>
              <a:t>Поиск сегментов со схожими процессами;</a:t>
            </a:r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/>
              <a:t>Выяснение влияния на целевые показатели;</a:t>
            </a:r>
            <a:endParaRPr lang="en-US" dirty="0" smtClean="0"/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/>
              <a:t>---Формирование </a:t>
            </a:r>
            <a:r>
              <a:rPr lang="ru-RU" dirty="0" smtClean="0"/>
              <a:t>портрета;</a:t>
            </a:r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/>
              <a:t>Оценка количества.</a:t>
            </a:r>
          </a:p>
        </p:txBody>
      </p:sp>
    </p:spTree>
    <p:extLst>
      <p:ext uri="{BB962C8B-B14F-4D97-AF65-F5344CB8AC3E}">
        <p14:creationId xmlns:p14="http://schemas.microsoft.com/office/powerpoint/2010/main" val="1906244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Фичи</a:t>
            </a:r>
            <a:r>
              <a:rPr lang="ru-RU" dirty="0" smtClean="0"/>
              <a:t> для удобства (масс печать)</a:t>
            </a:r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58812" y="1573427"/>
            <a:ext cx="7896439" cy="51274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ru-RU" dirty="0" smtClean="0"/>
              <a:t>Гипотеза о неудобном;</a:t>
            </a:r>
          </a:p>
          <a:p>
            <a:pPr marL="342900" indent="-342900">
              <a:lnSpc>
                <a:spcPct val="100000"/>
              </a:lnSpc>
            </a:pPr>
            <a:r>
              <a:rPr lang="ru-RU" dirty="0" smtClean="0"/>
              <a:t>Анализ обращений в ТП;</a:t>
            </a:r>
          </a:p>
          <a:p>
            <a:pPr marL="342900" indent="-342900">
              <a:lnSpc>
                <a:spcPct val="100000"/>
              </a:lnSpc>
            </a:pPr>
            <a:r>
              <a:rPr lang="ru-RU" dirty="0" smtClean="0"/>
              <a:t>Качественное </a:t>
            </a:r>
            <a:r>
              <a:rPr lang="en-US" dirty="0" smtClean="0"/>
              <a:t>UX-</a:t>
            </a:r>
            <a:r>
              <a:rPr lang="ru-RU" dirty="0" smtClean="0"/>
              <a:t>интервью;</a:t>
            </a:r>
          </a:p>
          <a:p>
            <a:pPr marL="342900" indent="-342900">
              <a:lnSpc>
                <a:spcPct val="100000"/>
              </a:lnSpc>
            </a:pPr>
            <a:r>
              <a:rPr lang="ru-RU" dirty="0" smtClean="0"/>
              <a:t>Построение сценария;</a:t>
            </a:r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/>
              <a:t>Оценка сценария в числах;</a:t>
            </a:r>
            <a:endParaRPr lang="en-US" dirty="0" smtClean="0"/>
          </a:p>
          <a:p>
            <a:pPr marL="342900" indent="-342900" algn="just">
              <a:lnSpc>
                <a:spcPct val="100000"/>
              </a:lnSpc>
            </a:pPr>
            <a:r>
              <a:rPr lang="ru-RU" dirty="0" err="1" smtClean="0"/>
              <a:t>Подсчет</a:t>
            </a:r>
            <a:r>
              <a:rPr lang="ru-RU" dirty="0" smtClean="0"/>
              <a:t> количества </a:t>
            </a:r>
            <a:r>
              <a:rPr lang="ru-RU" dirty="0" smtClean="0"/>
              <a:t>организаций с таким портретом.</a:t>
            </a:r>
          </a:p>
        </p:txBody>
      </p:sp>
    </p:spTree>
    <p:extLst>
      <p:ext uri="{BB962C8B-B14F-4D97-AF65-F5344CB8AC3E}">
        <p14:creationId xmlns:p14="http://schemas.microsoft.com/office/powerpoint/2010/main" val="244283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Рефакторинг</a:t>
            </a:r>
            <a:r>
              <a:rPr lang="ru-RU" dirty="0" smtClean="0"/>
              <a:t>, </a:t>
            </a:r>
            <a:r>
              <a:rPr lang="ru-RU" dirty="0" err="1" smtClean="0"/>
              <a:t>редизайн</a:t>
            </a:r>
            <a:r>
              <a:rPr lang="ru-RU" dirty="0" smtClean="0"/>
              <a:t> (рассылки)</a:t>
            </a:r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58812" y="1573427"/>
            <a:ext cx="7896439" cy="51274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ru-RU" dirty="0" smtClean="0"/>
              <a:t>На что влияет </a:t>
            </a:r>
            <a:r>
              <a:rPr lang="ru-RU" b="1" i="1" u="sng" dirty="0" err="1" smtClean="0"/>
              <a:t>легаси</a:t>
            </a:r>
            <a:r>
              <a:rPr lang="ru-RU" dirty="0" smtClean="0"/>
              <a:t>;</a:t>
            </a:r>
          </a:p>
          <a:p>
            <a:pPr marL="342900" indent="-342900">
              <a:lnSpc>
                <a:spcPct val="100000"/>
              </a:lnSpc>
            </a:pPr>
            <a:r>
              <a:rPr lang="ru-RU" dirty="0" smtClean="0"/>
              <a:t>На что влияет то, на что влияет </a:t>
            </a:r>
            <a:r>
              <a:rPr lang="ru-RU" dirty="0" err="1" smtClean="0"/>
              <a:t>легаси</a:t>
            </a:r>
            <a:r>
              <a:rPr lang="ru-RU" dirty="0" smtClean="0"/>
              <a:t>;</a:t>
            </a:r>
          </a:p>
          <a:p>
            <a:pPr marL="342900" indent="-342900">
              <a:lnSpc>
                <a:spcPct val="100000"/>
              </a:lnSpc>
            </a:pPr>
            <a:r>
              <a:rPr lang="ru-RU" dirty="0" smtClean="0"/>
              <a:t>…</a:t>
            </a:r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/>
              <a:t>Поиск задач, которые можно будет решить с помощью переделки;</a:t>
            </a:r>
            <a:endParaRPr lang="en-US" dirty="0" smtClean="0"/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/>
              <a:t>Оценка количества тех, на кого повлияем;</a:t>
            </a:r>
            <a:endParaRPr lang="ru-RU" dirty="0"/>
          </a:p>
          <a:p>
            <a:pPr marL="342900" indent="-342900" algn="just">
              <a:lnSpc>
                <a:spcPct val="100000"/>
              </a:lnSpc>
            </a:pPr>
            <a:endParaRPr lang="ru-RU" dirty="0"/>
          </a:p>
          <a:p>
            <a:pPr marL="342900" indent="-342900" algn="just">
              <a:lnSpc>
                <a:spcPct val="100000"/>
              </a:lnSpc>
            </a:pPr>
            <a:r>
              <a:rPr lang="ru-RU" dirty="0"/>
              <a:t>(либо </a:t>
            </a:r>
            <a:r>
              <a:rPr lang="ru-RU" dirty="0" err="1"/>
              <a:t>редизайн</a:t>
            </a:r>
            <a:r>
              <a:rPr lang="ru-RU" dirty="0"/>
              <a:t> по-тихому);</a:t>
            </a:r>
          </a:p>
          <a:p>
            <a:pPr marL="342900" indent="-342900" algn="just">
              <a:lnSpc>
                <a:spcPct val="10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3474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Баги (подписание тестовым)</a:t>
            </a:r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58812" y="1573427"/>
            <a:ext cx="7896439" cy="51274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ru-RU" dirty="0" smtClean="0"/>
              <a:t>Баг или </a:t>
            </a:r>
            <a:r>
              <a:rPr lang="ru-RU" dirty="0" err="1" smtClean="0"/>
              <a:t>фича</a:t>
            </a:r>
            <a:r>
              <a:rPr lang="ru-RU" dirty="0" smtClean="0"/>
              <a:t>?</a:t>
            </a:r>
            <a:endParaRPr lang="ru-RU" dirty="0" smtClean="0"/>
          </a:p>
          <a:p>
            <a:pPr marL="342900" indent="-342900">
              <a:lnSpc>
                <a:spcPct val="100000"/>
              </a:lnSpc>
            </a:pPr>
            <a:r>
              <a:rPr lang="ru-RU" dirty="0" smtClean="0"/>
              <a:t>В каких сценариях воспроизводится?</a:t>
            </a:r>
          </a:p>
          <a:p>
            <a:pPr marL="342900" indent="-342900">
              <a:lnSpc>
                <a:spcPct val="100000"/>
              </a:lnSpc>
            </a:pPr>
            <a:r>
              <a:rPr lang="ru-RU" dirty="0" smtClean="0"/>
              <a:t>В каких сценариях </a:t>
            </a:r>
            <a:r>
              <a:rPr lang="ru-RU" dirty="0" smtClean="0"/>
              <a:t> баг критичен для работы?</a:t>
            </a:r>
            <a:endParaRPr lang="ru-RU" dirty="0" smtClean="0"/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/>
              <a:t>Кто работает в этих </a:t>
            </a:r>
            <a:r>
              <a:rPr lang="ru-RU" dirty="0" smtClean="0"/>
              <a:t>сценариях?</a:t>
            </a:r>
            <a:endParaRPr lang="en-US" dirty="0" smtClean="0"/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/>
              <a:t>Сколько их?</a:t>
            </a:r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/>
              <a:t>А если починим баг, то станет лучше?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58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Инструменты</a:t>
            </a:r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58812" y="1573427"/>
            <a:ext cx="7896439" cy="51274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ru-RU" dirty="0" smtClean="0"/>
              <a:t>Интервью;</a:t>
            </a:r>
          </a:p>
          <a:p>
            <a:pPr marL="342900" indent="-342900">
              <a:lnSpc>
                <a:spcPct val="100000"/>
              </a:lnSpc>
            </a:pPr>
            <a:r>
              <a:rPr lang="en-US" dirty="0" smtClean="0"/>
              <a:t>UX-</a:t>
            </a:r>
            <a:r>
              <a:rPr lang="ru-RU" dirty="0" smtClean="0"/>
              <a:t>исследования;</a:t>
            </a:r>
          </a:p>
          <a:p>
            <a:pPr marL="342900" indent="-342900">
              <a:lnSpc>
                <a:spcPct val="100000"/>
              </a:lnSpc>
            </a:pPr>
            <a:r>
              <a:rPr lang="ru-RU" dirty="0" smtClean="0"/>
              <a:t>Веб-аналитика;</a:t>
            </a:r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/>
              <a:t>Кубы статистики;</a:t>
            </a:r>
            <a:endParaRPr lang="en-US" dirty="0" smtClean="0"/>
          </a:p>
          <a:p>
            <a:pPr marL="342900" indent="-342900" algn="just">
              <a:lnSpc>
                <a:spcPct val="100000"/>
              </a:lnSpc>
            </a:pPr>
            <a:r>
              <a:rPr lang="ru-RU" dirty="0" err="1" smtClean="0"/>
              <a:t>Логи</a:t>
            </a:r>
            <a:r>
              <a:rPr lang="ru-RU" dirty="0" smtClean="0"/>
              <a:t>;</a:t>
            </a:r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/>
              <a:t>Базы знаний в продажах, техподдержке, внедрении.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642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дальше?</a:t>
            </a:r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58812" y="1573427"/>
            <a:ext cx="7896439" cy="51274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ru-RU" dirty="0" smtClean="0"/>
              <a:t>Тираж;</a:t>
            </a:r>
          </a:p>
          <a:p>
            <a:pPr marL="342900" indent="-342900">
              <a:lnSpc>
                <a:spcPct val="100000"/>
              </a:lnSpc>
            </a:pPr>
            <a:r>
              <a:rPr lang="ru-RU" dirty="0" smtClean="0"/>
              <a:t>Обратная связь.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24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"/>
            <a:ext cx="9144000" cy="68539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1518249"/>
            <a:ext cx="7848600" cy="4492026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ru-RU" dirty="0" smtClean="0"/>
              <a:t>Почему аналитики?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5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58812" y="1573427"/>
            <a:ext cx="7896439" cy="51274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ru-RU" dirty="0" smtClean="0"/>
              <a:t>Нет заинтересованности в задаче;</a:t>
            </a:r>
          </a:p>
          <a:p>
            <a:pPr marL="342900" indent="-342900">
              <a:lnSpc>
                <a:spcPct val="100000"/>
              </a:lnSpc>
            </a:pPr>
            <a:r>
              <a:rPr lang="ru-RU" dirty="0" smtClean="0"/>
              <a:t>Знает пользователей;</a:t>
            </a:r>
          </a:p>
          <a:p>
            <a:pPr marL="342900" indent="-342900">
              <a:lnSpc>
                <a:spcPct val="100000"/>
              </a:lnSpc>
            </a:pPr>
            <a:r>
              <a:rPr lang="ru-RU" dirty="0" smtClean="0"/>
              <a:t>Умеет работать со статистикой;</a:t>
            </a:r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/>
              <a:t>Умеет общаться с </a:t>
            </a:r>
            <a:r>
              <a:rPr lang="ru-RU" dirty="0" smtClean="0"/>
              <a:t>пользователями;</a:t>
            </a:r>
          </a:p>
          <a:p>
            <a:pPr marL="342900" indent="-342900" algn="just">
              <a:lnSpc>
                <a:spcPct val="100000"/>
              </a:lnSpc>
            </a:pPr>
            <a:r>
              <a:rPr lang="ru-RU" dirty="0" smtClean="0"/>
              <a:t>Ресурсы разработки (не требуется разработчик, стоимость ошибки ниже).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8759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"/>
            <a:ext cx="9144000" cy="685399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1479" y="3036182"/>
            <a:ext cx="7941042" cy="6665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4000" dirty="0" smtClean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ru-RU" sz="4000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ru-RU" sz="4000" dirty="0" smtClean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ru-RU" sz="4000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ru-RU" sz="4000" dirty="0" smtClean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ru-RU" sz="4000" dirty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ru-RU" sz="4000" dirty="0" smtClean="0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ru-RU" sz="4000" dirty="0">
              <a:solidFill>
                <a:schemeClr val="bg1"/>
              </a:solidFill>
            </a:endParaRPr>
          </a:p>
          <a:p>
            <a:r>
              <a:rPr lang="ru-RU" sz="4000" dirty="0" smtClean="0">
                <a:solidFill>
                  <a:schemeClr val="bg1"/>
                </a:solidFill>
                <a:cs typeface="Segoe UI Light" panose="020B0502040204020203" pitchFamily="34" charset="0"/>
              </a:rPr>
              <a:t>Успехи и неудачи</a:t>
            </a:r>
            <a:endParaRPr lang="ru-RU" sz="40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Как было раньше;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3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Как мы стали делать;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3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Когда оцениваем;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3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Какими инструментами пользуемся;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3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Примеры.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90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Успехи: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12" y="1495793"/>
            <a:ext cx="6009407" cy="50861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Процесс работает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Знаем пользователей лучше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1800" dirty="0" smtClean="0"/>
              <a:t>более глубокое погружение в сценарии работы</a:t>
            </a:r>
          </a:p>
          <a:p>
            <a:pPr>
              <a:lnSpc>
                <a:spcPct val="100000"/>
              </a:lnSpc>
            </a:pPr>
            <a:endParaRPr lang="ru-RU" sz="100" dirty="0"/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Видим эффект от задач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работаем не просто так</a:t>
            </a:r>
          </a:p>
          <a:p>
            <a:pPr>
              <a:lnSpc>
                <a:spcPct val="100000"/>
              </a:lnSpc>
            </a:pPr>
            <a:endParaRPr lang="ru-RU" sz="100" dirty="0"/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Осознанность у заказчиков</a:t>
            </a:r>
            <a:br>
              <a:rPr lang="ru-RU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800" dirty="0" smtClean="0"/>
              <a:t>заказчики знают, чего хотят от </a:t>
            </a:r>
            <a:r>
              <a:rPr lang="ru-RU" sz="1800" dirty="0" smtClean="0"/>
              <a:t>разработки и глубже изучают клиентов</a:t>
            </a:r>
            <a:endParaRPr lang="ru-RU" sz="1800" dirty="0" smtClean="0"/>
          </a:p>
          <a:p>
            <a:pPr>
              <a:lnSpc>
                <a:spcPct val="100000"/>
              </a:lnSpc>
            </a:pPr>
            <a:endParaRPr lang="ru-RU" sz="100" dirty="0" smtClean="0"/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Концентрируемся на главном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Мы не делаем задачи </a:t>
            </a:r>
            <a:r>
              <a:rPr lang="ru-RU" sz="1800" dirty="0" smtClean="0"/>
              <a:t>потому что кто-то считает, что станет хорошо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827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Неудачи: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12" y="1495793"/>
            <a:ext cx="6009407" cy="50861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Загруженность аналитика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меньше </a:t>
            </a:r>
            <a:r>
              <a:rPr lang="ru-RU" sz="1800" dirty="0" err="1" smtClean="0"/>
              <a:t>фич</a:t>
            </a:r>
            <a:r>
              <a:rPr lang="ru-RU" sz="1800" dirty="0" smtClean="0"/>
              <a:t> на единицу времени</a:t>
            </a:r>
          </a:p>
          <a:p>
            <a:pPr>
              <a:lnSpc>
                <a:spcPct val="100000"/>
              </a:lnSpc>
            </a:pPr>
            <a:endParaRPr lang="ru-RU" sz="100" dirty="0"/>
          </a:p>
          <a:p>
            <a:pPr>
              <a:lnSpc>
                <a:spcPct val="100000"/>
              </a:lnSpc>
            </a:pPr>
            <a:r>
              <a:rPr lang="ru-RU" dirty="0" err="1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Отложенность</a:t>
            </a:r>
            <a:r>
              <a:rPr lang="ru-RU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в решении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между «хочу» и «готово» - пара месяцев</a:t>
            </a:r>
          </a:p>
          <a:p>
            <a:pPr>
              <a:lnSpc>
                <a:spcPct val="100000"/>
              </a:lnSpc>
            </a:pPr>
            <a:endParaRPr lang="ru-RU" sz="100" dirty="0"/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 всегда успех</a:t>
            </a:r>
            <a:br>
              <a:rPr lang="ru-RU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800" dirty="0" smtClean="0"/>
              <a:t>по итогам </a:t>
            </a:r>
            <a:r>
              <a:rPr lang="ru-RU" sz="1800" dirty="0" smtClean="0"/>
              <a:t>обратной связи </a:t>
            </a:r>
            <a:r>
              <a:rPr lang="ru-RU" sz="1800" dirty="0" smtClean="0"/>
              <a:t>узнаём, что не всегда можем помочь</a:t>
            </a:r>
          </a:p>
          <a:p>
            <a:pPr>
              <a:lnSpc>
                <a:spcPct val="100000"/>
              </a:lnSpc>
            </a:pPr>
            <a:endParaRPr lang="ru-RU" sz="100" dirty="0" smtClean="0"/>
          </a:p>
        </p:txBody>
      </p:sp>
    </p:spTree>
    <p:extLst>
      <p:ext uri="{BB962C8B-B14F-4D97-AF65-F5344CB8AC3E}">
        <p14:creationId xmlns:p14="http://schemas.microsoft.com/office/powerpoint/2010/main" val="24053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повторить опыт?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482584" y="2025089"/>
            <a:ext cx="6617702" cy="3306466"/>
            <a:chOff x="1482584" y="2025089"/>
            <a:chExt cx="6617702" cy="330646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461868" y="2069516"/>
              <a:ext cx="530176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buClr>
                  <a:srgbClr val="029B81"/>
                </a:buClr>
              </a:pPr>
              <a:r>
                <a:rPr lang="ru-RU" altLang="ru-RU" sz="2400" dirty="0" smtClean="0"/>
                <a:t>Выбрать цель и поверить в неё. Всем.</a:t>
              </a:r>
              <a:endParaRPr lang="ru-RU" altLang="ru-RU" sz="2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482584" y="2025089"/>
              <a:ext cx="53017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buClr>
                  <a:srgbClr val="029B81"/>
                </a:buClr>
              </a:pPr>
              <a:r>
                <a:rPr lang="ru-RU" altLang="ru-RU" sz="4000" dirty="0" smtClean="0">
                  <a:solidFill>
                    <a:schemeClr val="tx2"/>
                  </a:solidFill>
                </a:rPr>
                <a:t>1</a:t>
              </a:r>
              <a:endParaRPr lang="ru-RU" altLang="ru-RU" sz="4000" dirty="0">
                <a:solidFill>
                  <a:schemeClr val="tx2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537681" y="3389914"/>
              <a:ext cx="53017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buClr>
                  <a:srgbClr val="029B81"/>
                </a:buClr>
              </a:pPr>
              <a:r>
                <a:rPr lang="ru-RU" altLang="ru-RU" sz="4000" dirty="0" smtClean="0">
                  <a:solidFill>
                    <a:schemeClr val="tx2"/>
                  </a:solidFill>
                </a:rPr>
                <a:t>2</a:t>
              </a:r>
              <a:endParaRPr lang="ru-RU" altLang="ru-RU" sz="4000" dirty="0">
                <a:solidFill>
                  <a:schemeClr val="tx2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46010" y="4623669"/>
              <a:ext cx="53017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buClr>
                  <a:srgbClr val="029B81"/>
                </a:buClr>
              </a:pPr>
              <a:r>
                <a:rPr lang="ru-RU" altLang="ru-RU" sz="4000" dirty="0" smtClean="0">
                  <a:solidFill>
                    <a:schemeClr val="tx2"/>
                  </a:solidFill>
                </a:rPr>
                <a:t>3</a:t>
              </a:r>
              <a:endParaRPr lang="ru-RU" altLang="ru-RU" sz="4000" dirty="0">
                <a:solidFill>
                  <a:schemeClr val="tx2"/>
                </a:solidFill>
              </a:endParaRPr>
            </a:p>
          </p:txBody>
        </p:sp>
        <p:sp>
          <p:nvSpPr>
            <p:cNvPr id="9" name="Подзаголовок 2"/>
            <p:cNvSpPr txBox="1">
              <a:spLocks/>
            </p:cNvSpPr>
            <p:nvPr/>
          </p:nvSpPr>
          <p:spPr>
            <a:xfrm>
              <a:off x="2461868" y="3572124"/>
              <a:ext cx="4905375" cy="404446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Clr>
                  <a:schemeClr val="tx2"/>
                </a:buClr>
                <a:buFont typeface="Arial" panose="020B0604020202020204" pitchFamily="34" charset="0"/>
                <a:buNone/>
                <a:defRPr sz="2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tx2"/>
                </a:buClr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tx2"/>
                </a:buClr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Clr>
                  <a:schemeClr val="tx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029B81"/>
                </a:buClr>
              </a:pPr>
              <a:r>
                <a:rPr lang="ru-RU" altLang="ru-RU" dirty="0" smtClean="0"/>
                <a:t> Считать каждую задачу</a:t>
              </a:r>
              <a:endParaRPr lang="ru-RU" altLang="ru-RU" sz="2000" dirty="0" smtClean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461867" y="4685589"/>
              <a:ext cx="56384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buClr>
                  <a:srgbClr val="029B81"/>
                </a:buClr>
              </a:pPr>
              <a:r>
                <a:rPr lang="ru-RU" altLang="ru-RU" sz="2400" dirty="0" smtClean="0"/>
                <a:t>Собирать обратную связь</a:t>
              </a:r>
              <a:endParaRPr lang="ru-RU" alt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0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t="-1" b="48162"/>
          <a:stretch/>
        </p:blipFill>
        <p:spPr>
          <a:xfrm>
            <a:off x="0" y="0"/>
            <a:ext cx="9144000" cy="36489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0" y="1523968"/>
            <a:ext cx="7848600" cy="154703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dirty="0">
                <a:solidFill>
                  <a:schemeClr val="tx2"/>
                </a:solidFill>
              </a:rPr>
              <a:t>Спасибо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за </a:t>
            </a:r>
            <a:r>
              <a:rPr lang="ru-RU" dirty="0" smtClean="0">
                <a:solidFill>
                  <a:schemeClr val="tx2"/>
                </a:solidFill>
              </a:rPr>
              <a:t>внимание!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Александр Константинов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Системный </a:t>
            </a:r>
            <a:r>
              <a:rPr lang="ru-RU" dirty="0"/>
              <a:t>а</a:t>
            </a:r>
            <a:r>
              <a:rPr lang="ru-RU" dirty="0" smtClean="0"/>
              <a:t>налитик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a.konstantinov@skbkontur.ru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05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 </a:t>
            </a:r>
            <a:r>
              <a:rPr lang="ru-RU" dirty="0" err="1" smtClean="0"/>
              <a:t>Диадоке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12" y="1573427"/>
            <a:ext cx="7896439" cy="5127411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170 000 компаний;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20 внутренних заказчиков;</a:t>
            </a:r>
            <a:endParaRPr lang="ru-RU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Три команды разработки;</a:t>
            </a:r>
            <a:endParaRPr lang="ru-RU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Около 200 задач в </a:t>
            </a:r>
            <a:r>
              <a:rPr lang="ru-RU" dirty="0" err="1" smtClean="0"/>
              <a:t>бэклоге</a:t>
            </a:r>
            <a:r>
              <a:rPr lang="ru-RU" dirty="0" smtClean="0"/>
              <a:t>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Массовый и корпоративные сегменты клиентов.</a:t>
            </a:r>
          </a:p>
        </p:txBody>
      </p:sp>
    </p:spTree>
    <p:extLst>
      <p:ext uri="{BB962C8B-B14F-4D97-AF65-F5344CB8AC3E}">
        <p14:creationId xmlns:p14="http://schemas.microsoft.com/office/powerpoint/2010/main" val="18081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Чьи задачи важнее?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682" y="4615202"/>
            <a:ext cx="1104016" cy="554148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466" y="3433080"/>
            <a:ext cx="1114867" cy="643797"/>
          </a:xfrm>
          <a:prstGeom prst="rect">
            <a:avLst/>
          </a:prstGeom>
        </p:spPr>
      </p:pic>
      <p:pic>
        <p:nvPicPr>
          <p:cNvPr id="5" name="Изображение 6" descr="Снимок экрана 2014-09-23 в 10.14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94" y="1895778"/>
            <a:ext cx="2524901" cy="384224"/>
          </a:xfrm>
          <a:prstGeom prst="rect">
            <a:avLst/>
          </a:prstGeom>
        </p:spPr>
      </p:pic>
      <p:pic>
        <p:nvPicPr>
          <p:cNvPr id="6" name="Изображение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523" y="3564544"/>
            <a:ext cx="1793154" cy="535007"/>
          </a:xfrm>
          <a:prstGeom prst="rect">
            <a:avLst/>
          </a:prstGeom>
        </p:spPr>
      </p:pic>
      <p:pic>
        <p:nvPicPr>
          <p:cNvPr id="7" name="Изображение 10" descr="Снимок экрана 2014-10-02 в 5.27.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91" y="1808989"/>
            <a:ext cx="2552575" cy="569046"/>
          </a:xfrm>
          <a:prstGeom prst="rect">
            <a:avLst/>
          </a:prstGeom>
        </p:spPr>
      </p:pic>
      <p:pic>
        <p:nvPicPr>
          <p:cNvPr id="8" name="Picture 2" descr="http://energyinsight.ru/files/logo/fsk-e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91" y="1798969"/>
            <a:ext cx="1916585" cy="57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" y="3574175"/>
            <a:ext cx="1107101" cy="5967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1658" y="3568814"/>
            <a:ext cx="908243" cy="551956"/>
          </a:xfrm>
          <a:prstGeom prst="rect">
            <a:avLst/>
          </a:prstGeom>
        </p:spPr>
      </p:pic>
      <p:pic>
        <p:nvPicPr>
          <p:cNvPr id="11" name="Picture 2" descr="http://gutternd.ru/partners/full_logo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1" y="2587394"/>
            <a:ext cx="2247160" cy="71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steelalliance.org/images/clients/chtpz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74" y="2656442"/>
            <a:ext cx="484325" cy="58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dp-u.ru/pred/pntz/prod/logo_r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44" y="2629218"/>
            <a:ext cx="2398539" cy="59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test-cashoff.lifepos.ru/Content/img/logo_life_horisontal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072" y="5456704"/>
            <a:ext cx="1731305" cy="62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://franch.biz/franch/file/1455/1455_logo_io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36" y="5402328"/>
            <a:ext cx="1181630" cy="7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Факторинговая компания «КОЛЬЦО УРАЛА»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328" y="5321079"/>
            <a:ext cx="1860707" cy="88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6" descr="Группа компаний Finmetron Grou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7" y="5385797"/>
            <a:ext cx="1724457" cy="81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toplogos.ru/images/logo-severstal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354" y="2542611"/>
            <a:ext cx="1252515" cy="74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cs424830.vk.me/v424830492/6803/DgD9N8W8Ces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27" y="4626148"/>
            <a:ext cx="547125" cy="54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315" y="4634695"/>
            <a:ext cx="1793761" cy="5310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60" y="4401111"/>
            <a:ext cx="1601180" cy="880395"/>
          </a:xfrm>
          <a:prstGeom prst="rect">
            <a:avLst/>
          </a:prstGeom>
        </p:spPr>
      </p:pic>
      <p:pic>
        <p:nvPicPr>
          <p:cNvPr id="22" name="Picture 2" descr="http://fineprintnyc.com/images/blog/history-of-logos/google/google-logo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3" y="4391853"/>
            <a:ext cx="1560660" cy="94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http://www.gaz.ru/i/gaz-group-logo.gi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5" y="3652196"/>
            <a:ext cx="1599577" cy="43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Почему плохо?</a:t>
            </a:r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58812" y="1573427"/>
            <a:ext cx="7896439" cy="51274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ru-RU" dirty="0" smtClean="0"/>
              <a:t>Непрозрачное планирование;</a:t>
            </a:r>
          </a:p>
          <a:p>
            <a:pPr marL="342900" indent="-342900">
              <a:lnSpc>
                <a:spcPct val="100000"/>
              </a:lnSpc>
            </a:pPr>
            <a:r>
              <a:rPr lang="ru-RU" dirty="0" smtClean="0"/>
              <a:t>«Васе всё, мне ничего»;</a:t>
            </a:r>
          </a:p>
          <a:p>
            <a:pPr marL="342900" indent="-342900">
              <a:lnSpc>
                <a:spcPct val="100000"/>
              </a:lnSpc>
            </a:pPr>
            <a:r>
              <a:rPr lang="ru-RU" dirty="0" smtClean="0"/>
              <a:t>«Разработка ничего не делает»;</a:t>
            </a:r>
          </a:p>
          <a:p>
            <a:pPr marL="342900" indent="-342900">
              <a:lnSpc>
                <a:spcPct val="100000"/>
              </a:lnSpc>
            </a:pPr>
            <a:r>
              <a:rPr lang="ru-RU" dirty="0" smtClean="0"/>
              <a:t>Костыли в интеграциях;</a:t>
            </a:r>
          </a:p>
          <a:p>
            <a:pPr marL="342900" indent="-342900">
              <a:lnSpc>
                <a:spcPct val="100000"/>
              </a:lnSpc>
            </a:pPr>
            <a:r>
              <a:rPr lang="ru-RU" dirty="0" smtClean="0"/>
              <a:t>Недовольные клиенты.</a:t>
            </a:r>
          </a:p>
        </p:txBody>
      </p:sp>
    </p:spTree>
    <p:extLst>
      <p:ext uri="{BB962C8B-B14F-4D97-AF65-F5344CB8AC3E}">
        <p14:creationId xmlns:p14="http://schemas.microsoft.com/office/powerpoint/2010/main" val="347085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делаем?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Определяем цели продукта</a:t>
            </a:r>
            <a:r>
              <a:rPr lang="ru-RU" dirty="0" smtClean="0"/>
              <a:t>; (</a:t>
            </a:r>
            <a:r>
              <a:rPr lang="ru-RU" dirty="0" err="1" smtClean="0"/>
              <a:t>контретно</a:t>
            </a:r>
            <a:r>
              <a:rPr lang="ru-RU" dirty="0" smtClean="0"/>
              <a:t> наша цель)</a:t>
            </a:r>
            <a:endParaRPr lang="ru-RU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Оцифровываем цели.</a:t>
            </a:r>
            <a:endParaRPr lang="ru-RU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2" y="1614533"/>
            <a:ext cx="4290139" cy="4329068"/>
          </a:xfrm>
        </p:spPr>
      </p:pic>
    </p:spTree>
    <p:extLst>
      <p:ext uri="{BB962C8B-B14F-4D97-AF65-F5344CB8AC3E}">
        <p14:creationId xmlns:p14="http://schemas.microsoft.com/office/powerpoint/2010/main" val="16853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Когда оцениваем?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0735" y="3290131"/>
            <a:ext cx="1777525" cy="113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Аналитика</a:t>
            </a:r>
          </a:p>
          <a:p>
            <a:pPr algn="ctr"/>
            <a:r>
              <a:rPr lang="en-US" dirty="0" smtClean="0"/>
              <a:t>UI</a:t>
            </a:r>
          </a:p>
          <a:p>
            <a:pPr algn="ctr"/>
            <a:r>
              <a:rPr lang="en-US" dirty="0" smtClean="0"/>
              <a:t>UX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69733" y="3290131"/>
            <a:ext cx="1777525" cy="113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25823" y="3290131"/>
            <a:ext cx="1777525" cy="113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Тестирование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73367" y="3290131"/>
            <a:ext cx="1777525" cy="113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Релиз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0735" y="1520908"/>
            <a:ext cx="1777525" cy="113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Планирование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905852" y="2657498"/>
            <a:ext cx="427289" cy="6326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008260" y="3616110"/>
            <a:ext cx="46147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255804" y="3616110"/>
            <a:ext cx="46147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6511894" y="3603291"/>
            <a:ext cx="46147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18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Когда оцениваем?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0735" y="5093294"/>
            <a:ext cx="1777525" cy="113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Аналитика</a:t>
            </a:r>
          </a:p>
          <a:p>
            <a:pPr algn="ctr"/>
            <a:r>
              <a:rPr lang="en-US" dirty="0" smtClean="0"/>
              <a:t>UI</a:t>
            </a:r>
          </a:p>
          <a:p>
            <a:pPr algn="ctr"/>
            <a:r>
              <a:rPr lang="en-US" dirty="0" smtClean="0"/>
              <a:t>UX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69733" y="5093294"/>
            <a:ext cx="1777525" cy="113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25823" y="5093294"/>
            <a:ext cx="1777525" cy="113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Тестирование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73367" y="5093294"/>
            <a:ext cx="1777525" cy="113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Релиз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4295" y="3243130"/>
            <a:ext cx="2162089" cy="113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Планирование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2008260" y="5419273"/>
            <a:ext cx="46147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255804" y="5419273"/>
            <a:ext cx="46147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6511894" y="5406454"/>
            <a:ext cx="46147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0733" y="1456570"/>
            <a:ext cx="2162089" cy="113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Планирование</a:t>
            </a:r>
          </a:p>
          <a:p>
            <a:pPr algn="ctr"/>
            <a:r>
              <a:rPr lang="ru-RU" dirty="0" smtClean="0"/>
              <a:t>предварительной аналитики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2392822" y="1782549"/>
            <a:ext cx="46147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54295" y="1418359"/>
            <a:ext cx="2162089" cy="113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Предварительная аналитика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708875" y="2570727"/>
            <a:ext cx="546929" cy="6724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4004" y="4948015"/>
            <a:ext cx="8836351" cy="143569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661874" y="4379721"/>
            <a:ext cx="546929" cy="5300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7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7" r="45339"/>
          <a:stretch/>
        </p:blipFill>
        <p:spPr>
          <a:xfrm>
            <a:off x="3585859" y="941540"/>
            <a:ext cx="5568651" cy="52243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728664"/>
            <a:ext cx="4933591" cy="5281611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dirty="0" smtClean="0"/>
              <a:t>Примеры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7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Diadoc">
      <a:dk1>
        <a:sysClr val="windowText" lastClr="000000"/>
      </a:dk1>
      <a:lt1>
        <a:sysClr val="window" lastClr="FFFFFF"/>
      </a:lt1>
      <a:dk2>
        <a:srgbClr val="029B81"/>
      </a:dk2>
      <a:lt2>
        <a:srgbClr val="F2F2F2"/>
      </a:lt2>
      <a:accent1>
        <a:srgbClr val="01AF8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29B81"/>
      </a:hlink>
      <a:folHlink>
        <a:srgbClr val="297975"/>
      </a:folHlink>
    </a:clrScheme>
    <a:fontScheme name="Другая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8894</TotalTime>
  <Words>408</Words>
  <Application>Microsoft Office PowerPoint</Application>
  <PresentationFormat>Экран (4:3)</PresentationFormat>
  <Paragraphs>138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Segoe UI</vt:lpstr>
      <vt:lpstr>Segoe UI Light</vt:lpstr>
      <vt:lpstr>Segoe UI Semibold</vt:lpstr>
      <vt:lpstr>Тема Office</vt:lpstr>
      <vt:lpstr>Как выбирать задачи, полезные для продукта</vt:lpstr>
      <vt:lpstr>Содержание</vt:lpstr>
      <vt:lpstr>О Диадоке</vt:lpstr>
      <vt:lpstr>Чьи задачи важнее?</vt:lpstr>
      <vt:lpstr>Почему плохо?</vt:lpstr>
      <vt:lpstr>Что делаем?</vt:lpstr>
      <vt:lpstr>Когда оцениваем?</vt:lpstr>
      <vt:lpstr>Когда оцениваем?</vt:lpstr>
      <vt:lpstr>Примеры</vt:lpstr>
      <vt:lpstr>Задачи-исследования (СЭД)</vt:lpstr>
      <vt:lpstr>Клиентский запрос (барс, 1акты)</vt:lpstr>
      <vt:lpstr>Фичи для удобства (масс печать)</vt:lpstr>
      <vt:lpstr>Рефакторинг, редизайн (рассылки)</vt:lpstr>
      <vt:lpstr>Баги (подписание тестовым)</vt:lpstr>
      <vt:lpstr>Инструменты</vt:lpstr>
      <vt:lpstr>Что дальше?</vt:lpstr>
      <vt:lpstr>Почему аналитики? </vt:lpstr>
      <vt:lpstr>Презентация PowerPoint</vt:lpstr>
      <vt:lpstr>Презентация PowerPoint</vt:lpstr>
      <vt:lpstr>Успехи:</vt:lpstr>
      <vt:lpstr>Неудачи:</vt:lpstr>
      <vt:lpstr>Как повторить опыт?</vt:lpstr>
      <vt:lpstr>Спасибо 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Константинов Александр Олегович</cp:lastModifiedBy>
  <cp:revision>367</cp:revision>
  <dcterms:created xsi:type="dcterms:W3CDTF">2015-10-06T06:30:09Z</dcterms:created>
  <dcterms:modified xsi:type="dcterms:W3CDTF">2017-09-05T09:02:04Z</dcterms:modified>
</cp:coreProperties>
</file>