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12" r:id="rId3"/>
    <p:sldId id="313" r:id="rId4"/>
    <p:sldId id="316" r:id="rId5"/>
    <p:sldId id="314" r:id="rId6"/>
    <p:sldId id="351" r:id="rId7"/>
    <p:sldId id="317" r:id="rId8"/>
    <p:sldId id="350" r:id="rId9"/>
    <p:sldId id="374" r:id="rId10"/>
    <p:sldId id="352" r:id="rId11"/>
    <p:sldId id="353" r:id="rId12"/>
    <p:sldId id="354" r:id="rId13"/>
    <p:sldId id="355" r:id="rId14"/>
    <p:sldId id="356" r:id="rId15"/>
    <p:sldId id="357" r:id="rId16"/>
    <p:sldId id="375" r:id="rId17"/>
    <p:sldId id="376" r:id="rId18"/>
    <p:sldId id="378" r:id="rId19"/>
    <p:sldId id="362" r:id="rId20"/>
    <p:sldId id="363" r:id="rId21"/>
    <p:sldId id="364" r:id="rId22"/>
    <p:sldId id="365" r:id="rId23"/>
    <p:sldId id="366" r:id="rId24"/>
    <p:sldId id="392" r:id="rId25"/>
    <p:sldId id="368" r:id="rId26"/>
    <p:sldId id="372" r:id="rId27"/>
    <p:sldId id="370" r:id="rId28"/>
    <p:sldId id="371" r:id="rId29"/>
    <p:sldId id="373" r:id="rId30"/>
    <p:sldId id="358" r:id="rId31"/>
    <p:sldId id="379" r:id="rId32"/>
    <p:sldId id="380" r:id="rId33"/>
    <p:sldId id="381" r:id="rId34"/>
    <p:sldId id="388" r:id="rId35"/>
    <p:sldId id="389" r:id="rId36"/>
    <p:sldId id="384" r:id="rId37"/>
    <p:sldId id="393" r:id="rId38"/>
    <p:sldId id="385" r:id="rId39"/>
    <p:sldId id="31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8E9"/>
    <a:srgbClr val="6499E5"/>
    <a:srgbClr val="941100"/>
    <a:srgbClr val="FF632A"/>
    <a:srgbClr val="FF9400"/>
    <a:srgbClr val="31AA5B"/>
    <a:srgbClr val="F7D05A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87743" autoAdjust="0"/>
  </p:normalViewPr>
  <p:slideViewPr>
    <p:cSldViewPr snapToGrid="0">
      <p:cViewPr varScale="1">
        <p:scale>
          <a:sx n="105" d="100"/>
          <a:sy n="105" d="100"/>
        </p:scale>
        <p:origin x="150" y="132"/>
      </p:cViewPr>
      <p:guideLst>
        <p:guide orient="horz" pos="2160"/>
        <p:guide pos="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RE@Agile Primer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EBA6743-1FB6-466A-9FF5-BC74EB3E5A64}" type="datetime1">
              <a:rPr lang="nl-NL" smtClean="0"/>
              <a:t>12-4-2018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Taraxacum, 2017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DFA9D4-571C-4926-B4A4-E3F35D62B67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0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RE@Agile Primer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7B90B89-C565-43D9-832B-7C2D83277595}" type="datetime1">
              <a:rPr lang="nl-NL" smtClean="0"/>
              <a:t>12-4-2018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Taraxacum, 2017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DFA9D4-571C-4926-B4A4-E3F35D62B672}" type="slidenum">
              <a:rPr lang="nl-NL" smtClean="0"/>
              <a:pPr>
                <a:defRPr/>
              </a:pPr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35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RE@Agile Primer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709628D-26AD-464C-97E2-F1AE62940607}" type="datetime1">
              <a:rPr lang="nl-NL" smtClean="0"/>
              <a:t>12-4-2018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Taraxacum, 2017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DFA9D4-571C-4926-B4A4-E3F35D62B672}" type="slidenum">
              <a:rPr lang="nl-NL" smtClean="0"/>
              <a:pPr>
                <a:defRPr/>
              </a:pPr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440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RE@Agile Primer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5A48325-B115-4239-9741-8E040168A695}" type="datetime1">
              <a:rPr lang="nl-NL" smtClean="0"/>
              <a:t>12-4-2018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Taraxacum, 2017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DFA9D4-571C-4926-B4A4-E3F35D62B672}" type="slidenum">
              <a:rPr lang="nl-NL" smtClean="0"/>
              <a:pPr>
                <a:defRPr/>
              </a:pPr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975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RE@Agile Primer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AE68E99-7747-4F18-9C4C-24A7FAC57173}" type="datetime1">
              <a:rPr lang="nl-NL" smtClean="0"/>
              <a:t>12-4-2018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Taraxacum, 2017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DFA9D4-571C-4926-B4A4-E3F35D62B672}" type="slidenum">
              <a:rPr lang="nl-NL" smtClean="0"/>
              <a:pPr>
                <a:defRPr/>
              </a:pPr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174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EO 4.4.5 Knowing how to find the right timing of the development cycle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RE@Agile Primer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1C1FAB4-32C0-4AE9-ADA8-9306888F2023}" type="datetime1">
              <a:rPr lang="nl-NL" smtClean="0"/>
              <a:t>12-4-2018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Taraxacum, 2017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DFA9D4-571C-4926-B4A4-E3F35D62B672}" type="slidenum">
              <a:rPr lang="nl-NL" smtClean="0"/>
              <a:pPr>
                <a:defRPr/>
              </a:pPr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121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5900" y="1446213"/>
            <a:ext cx="4514850" cy="33861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1" y="4922838"/>
            <a:ext cx="5913438" cy="4527550"/>
          </a:xfrm>
          <a:ln>
            <a:miter lim="800000"/>
            <a:headEnd/>
            <a:tailEnd/>
          </a:ln>
        </p:spPr>
        <p:txBody>
          <a:bodyPr lIns="92117" tIns="44414" rIns="92117" bIns="44414"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800" b="0" baseline="0" noProof="0" dirty="0"/>
          </a:p>
        </p:txBody>
      </p:sp>
    </p:spTree>
    <p:extLst>
      <p:ext uri="{BB962C8B-B14F-4D97-AF65-F5344CB8AC3E}">
        <p14:creationId xmlns:p14="http://schemas.microsoft.com/office/powerpoint/2010/main" val="42791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5900" y="1446213"/>
            <a:ext cx="4514850" cy="33861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1" y="4922838"/>
            <a:ext cx="5913438" cy="4527550"/>
          </a:xfrm>
          <a:ln>
            <a:miter lim="800000"/>
            <a:headEnd/>
            <a:tailEnd/>
          </a:ln>
        </p:spPr>
        <p:txBody>
          <a:bodyPr lIns="92117" tIns="44414" rIns="92117" bIns="44414"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800" b="0" baseline="0" noProof="0" dirty="0"/>
          </a:p>
        </p:txBody>
      </p:sp>
    </p:spTree>
    <p:extLst>
      <p:ext uri="{BB962C8B-B14F-4D97-AF65-F5344CB8AC3E}">
        <p14:creationId xmlns:p14="http://schemas.microsoft.com/office/powerpoint/2010/main" val="177619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5900" y="1446213"/>
            <a:ext cx="4514850" cy="33861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1" y="4922838"/>
            <a:ext cx="5913438" cy="4527550"/>
          </a:xfrm>
          <a:ln>
            <a:miter lim="800000"/>
            <a:headEnd/>
            <a:tailEnd/>
          </a:ln>
        </p:spPr>
        <p:txBody>
          <a:bodyPr lIns="92117" tIns="44414" rIns="92117" bIns="44414"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800" b="0" baseline="0" noProof="0" dirty="0"/>
          </a:p>
        </p:txBody>
      </p:sp>
    </p:spTree>
    <p:extLst>
      <p:ext uri="{BB962C8B-B14F-4D97-AF65-F5344CB8AC3E}">
        <p14:creationId xmlns:p14="http://schemas.microsoft.com/office/powerpoint/2010/main" val="168426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5900" y="1446213"/>
            <a:ext cx="4514850" cy="33861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1" y="4922838"/>
            <a:ext cx="5913438" cy="4527550"/>
          </a:xfrm>
          <a:ln>
            <a:miter lim="800000"/>
            <a:headEnd/>
            <a:tailEnd/>
          </a:ln>
        </p:spPr>
        <p:txBody>
          <a:bodyPr lIns="92117" tIns="44414" rIns="92117" bIns="44414"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800" b="0" baseline="0" noProof="0" dirty="0"/>
          </a:p>
        </p:txBody>
      </p:sp>
    </p:spTree>
    <p:extLst>
      <p:ext uri="{BB962C8B-B14F-4D97-AF65-F5344CB8AC3E}">
        <p14:creationId xmlns:p14="http://schemas.microsoft.com/office/powerpoint/2010/main" val="2546007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5900" y="1446213"/>
            <a:ext cx="4514850" cy="33861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1" y="4922838"/>
            <a:ext cx="5913438" cy="4527550"/>
          </a:xfrm>
          <a:ln>
            <a:miter lim="800000"/>
            <a:headEnd/>
            <a:tailEnd/>
          </a:ln>
        </p:spPr>
        <p:txBody>
          <a:bodyPr lIns="92117" tIns="44414" rIns="92117" bIns="44414"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800" b="0" baseline="0" noProof="0" dirty="0"/>
          </a:p>
        </p:txBody>
      </p:sp>
    </p:spTree>
    <p:extLst>
      <p:ext uri="{BB962C8B-B14F-4D97-AF65-F5344CB8AC3E}">
        <p14:creationId xmlns:p14="http://schemas.microsoft.com/office/powerpoint/2010/main" val="253657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7B4E-BDF0-4700-86F7-B971FF62BD43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06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5900" y="1446213"/>
            <a:ext cx="4514850" cy="33861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1" y="4922838"/>
            <a:ext cx="5913438" cy="4527550"/>
          </a:xfrm>
          <a:ln>
            <a:miter lim="800000"/>
            <a:headEnd/>
            <a:tailEnd/>
          </a:ln>
        </p:spPr>
        <p:txBody>
          <a:bodyPr lIns="92117" tIns="44414" rIns="92117" bIns="44414"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800" b="0" baseline="0" noProof="0" dirty="0"/>
          </a:p>
        </p:txBody>
      </p:sp>
    </p:spTree>
    <p:extLst>
      <p:ext uri="{BB962C8B-B14F-4D97-AF65-F5344CB8AC3E}">
        <p14:creationId xmlns:p14="http://schemas.microsoft.com/office/powerpoint/2010/main" val="327225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nl-NL"/>
            </a:lvl1pPr>
            <a:lvl2pPr>
              <a:defRPr lang="nl-NL"/>
            </a:lvl2pPr>
            <a:lvl3pPr>
              <a:defRPr lang="nl-NL"/>
            </a:lvl3pPr>
            <a:lvl4pPr>
              <a:defRPr lang="nl-NL"/>
            </a:lvl4pPr>
            <a:lvl5pPr>
              <a:defRPr lang="ru-RU" dirty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ru-RU" dirty="0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97A441DC-8FC4-4F67-9B05-BEF26558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0809"/>
            <a:ext cx="7319156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D4BF65F9-D0F4-410D-8990-EA7F2012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7680" y="6422159"/>
            <a:ext cx="89912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2464181-07E1-4CA6-BDAF-86CD0CF8B73E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763A1483-698F-4145-9FC1-B7F7D1388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0809"/>
            <a:ext cx="7319156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A54A4E46-D68D-4326-BD8C-ED082A711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7680" y="6422159"/>
            <a:ext cx="89912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2464181-07E1-4CA6-BDAF-86CD0CF8B73E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496DE2C2-6690-4963-9C03-84435A2C53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52" y="70716"/>
            <a:ext cx="1207273" cy="59331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581FE-35ED-4711-958B-2521BC0F0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9"/>
          <a:stretch/>
        </p:blipFill>
        <p:spPr>
          <a:xfrm>
            <a:off x="59288" y="50799"/>
            <a:ext cx="715014" cy="61323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206E6D7-C712-4CAD-A8EA-706D5C85943C}"/>
              </a:ext>
            </a:extLst>
          </p:cNvPr>
          <p:cNvSpPr/>
          <p:nvPr userDrawn="1"/>
        </p:nvSpPr>
        <p:spPr>
          <a:xfrm>
            <a:off x="457199" y="6308725"/>
            <a:ext cx="2105026" cy="112084"/>
          </a:xfrm>
          <a:prstGeom prst="rect">
            <a:avLst/>
          </a:prstGeom>
        </p:spPr>
        <p:txBody>
          <a:bodyPr tIns="0" bIns="0" anchor="t" anchorCtr="0"/>
          <a:lstStyle/>
          <a:p>
            <a:pPr lvl="0"/>
            <a:r>
              <a:rPr lang="nl-NL" altLang="nl-NL" sz="1000" dirty="0">
                <a:solidFill>
                  <a:schemeClr val="bg1">
                    <a:lumMod val="75000"/>
                  </a:schemeClr>
                </a:solidFill>
              </a:rPr>
              <a:t>© 2018 Taraxacum BV, Kockengen</a:t>
            </a:r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CD48D7FB-30D2-4DC7-9B72-A9E569985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0809"/>
            <a:ext cx="7319156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RE@Anywhere</a:t>
            </a:r>
            <a:r>
              <a:rPr lang="en-US" dirty="0"/>
              <a:t> - On the future of Requirements Engineering</a:t>
            </a:r>
            <a:endParaRPr lang="ru-RU" dirty="0"/>
          </a:p>
        </p:txBody>
      </p:sp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67B61ED3-674D-4DDE-9E98-E3E5B6430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7680" y="6422159"/>
            <a:ext cx="89912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2464181-07E1-4CA6-BDAF-86CD0CF8B73E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0.pn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>
            <a:extLst>
              <a:ext uri="{FF2B5EF4-FFF2-40B4-BE49-F238E27FC236}">
                <a16:creationId xmlns:a16="http://schemas.microsoft.com/office/drawing/2014/main" id="{5DEDE15B-A0F7-43DB-A162-62D920C30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12"/>
            <a:ext cx="6876212" cy="6876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69763"/>
            <a:ext cx="6858000" cy="147002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7D05A"/>
                </a:solidFill>
              </a:rPr>
              <a:t>RE@Anywhere</a:t>
            </a:r>
            <a:r>
              <a:rPr lang="en-US" b="1" dirty="0">
                <a:solidFill>
                  <a:srgbClr val="F7D05A"/>
                </a:solidFill>
              </a:rPr>
              <a:t>!</a:t>
            </a:r>
            <a:br>
              <a:rPr lang="en-US" b="1" dirty="0">
                <a:solidFill>
                  <a:srgbClr val="F7D05A"/>
                </a:solidFill>
              </a:rPr>
            </a:br>
            <a:r>
              <a:rPr lang="en-US" sz="2800" b="1" dirty="0">
                <a:solidFill>
                  <a:srgbClr val="F7D05A"/>
                </a:solidFill>
              </a:rPr>
              <a:t>On the future of Requirements Engineering</a:t>
            </a:r>
            <a:endParaRPr lang="ru-RU" sz="3100" dirty="0">
              <a:solidFill>
                <a:srgbClr val="F7D05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638100"/>
            <a:ext cx="6400800" cy="1201688"/>
          </a:xfrm>
        </p:spPr>
        <p:txBody>
          <a:bodyPr>
            <a:normAutofit lnSpcReduction="10000"/>
          </a:bodyPr>
          <a:lstStyle/>
          <a:p>
            <a:pPr algn="r"/>
            <a:r>
              <a:rPr lang="nl-NL" sz="1800" dirty="0">
                <a:solidFill>
                  <a:schemeClr val="bg1">
                    <a:lumMod val="65000"/>
                  </a:schemeClr>
                </a:solidFill>
              </a:rPr>
              <a:t>Hans van Loenhoud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Taraxacum, </a:t>
            </a:r>
            <a:br>
              <a:rPr lang="en-US" sz="1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the Netherlands</a:t>
            </a:r>
          </a:p>
          <a:p>
            <a:pPr algn="r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HansvanLoenhoud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0F9D7-67BC-4E35-85FE-D23221119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60" y="70033"/>
            <a:ext cx="3621300" cy="1785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/>
          <p:cNvGrpSpPr/>
          <p:nvPr/>
        </p:nvGrpSpPr>
        <p:grpSpPr>
          <a:xfrm>
            <a:off x="2695043" y="1583257"/>
            <a:ext cx="3533230" cy="4131699"/>
            <a:chOff x="3208387" y="1583257"/>
            <a:chExt cx="3533230" cy="4131699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208387" y="2181726"/>
              <a:ext cx="3533230" cy="3533230"/>
            </a:xfrm>
            <a:prstGeom prst="rect">
              <a:avLst/>
            </a:prstGeom>
          </p:spPr>
        </p:pic>
        <p:sp>
          <p:nvSpPr>
            <p:cNvPr id="26" name="Ovale toelichting 25"/>
            <p:cNvSpPr/>
            <p:nvPr/>
          </p:nvSpPr>
          <p:spPr>
            <a:xfrm>
              <a:off x="5002058" y="1583257"/>
              <a:ext cx="1395663" cy="739157"/>
            </a:xfrm>
            <a:prstGeom prst="wedgeEllipseCallout">
              <a:avLst>
                <a:gd name="adj1" fmla="val -25828"/>
                <a:gd name="adj2" fmla="val 7718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" name="Afbeelding 1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088"/>
            <a:ext cx="3600000" cy="36000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a solution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ep 4"/>
          <p:cNvGrpSpPr/>
          <p:nvPr/>
        </p:nvGrpSpPr>
        <p:grpSpPr>
          <a:xfrm>
            <a:off x="108159" y="1416528"/>
            <a:ext cx="2124000" cy="1364400"/>
            <a:chOff x="2717912" y="1932262"/>
            <a:chExt cx="2124000" cy="1364400"/>
          </a:xfrm>
        </p:grpSpPr>
        <p:sp>
          <p:nvSpPr>
            <p:cNvPr id="4" name="Wolkvormige toelichting 3"/>
            <p:cNvSpPr/>
            <p:nvPr/>
          </p:nvSpPr>
          <p:spPr>
            <a:xfrm>
              <a:off x="2717912" y="1932262"/>
              <a:ext cx="2124000" cy="1364400"/>
            </a:xfrm>
            <a:prstGeom prst="cloudCallout">
              <a:avLst>
                <a:gd name="adj1" fmla="val 23858"/>
                <a:gd name="adj2" fmla="val 69521"/>
              </a:avLst>
            </a:prstGeom>
            <a:solidFill>
              <a:srgbClr val="800000">
                <a:alpha val="20000"/>
              </a:srgb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accent1"/>
                </a:solidFill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243" y="2039334"/>
              <a:ext cx="1405338" cy="1053988"/>
            </a:xfrm>
            <a:prstGeom prst="rect">
              <a:avLst/>
            </a:prstGeom>
          </p:spPr>
        </p:pic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721" y="4582160"/>
            <a:ext cx="2746279" cy="183085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131">
            <a:off x="7717845" y="4542000"/>
            <a:ext cx="1136938" cy="7366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83" y="4892842"/>
            <a:ext cx="1364998" cy="8943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97554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>
            <a:extLst>
              <a:ext uri="{FF2B5EF4-FFF2-40B4-BE49-F238E27FC236}">
                <a16:creationId xmlns:a16="http://schemas.microsoft.com/office/drawing/2014/main" id="{71BBD49A-3886-4382-AF39-7E0B479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r="28842"/>
          <a:stretch/>
        </p:blipFill>
        <p:spPr>
          <a:xfrm>
            <a:off x="2550695" y="1925483"/>
            <a:ext cx="1347537" cy="2660363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requirements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12" r="15672"/>
          <a:stretch/>
        </p:blipFill>
        <p:spPr>
          <a:xfrm>
            <a:off x="0" y="2757791"/>
            <a:ext cx="2646948" cy="3533230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142959" y="1461306"/>
            <a:ext cx="2070852" cy="1221764"/>
            <a:chOff x="142959" y="1461306"/>
            <a:chExt cx="2070852" cy="1221764"/>
          </a:xfrm>
        </p:grpSpPr>
        <p:sp>
          <p:nvSpPr>
            <p:cNvPr id="26" name="Ovale toelichting 25"/>
            <p:cNvSpPr/>
            <p:nvPr/>
          </p:nvSpPr>
          <p:spPr>
            <a:xfrm>
              <a:off x="142959" y="1461306"/>
              <a:ext cx="2070852" cy="1221764"/>
            </a:xfrm>
            <a:prstGeom prst="wedgeEllipseCallout">
              <a:avLst>
                <a:gd name="adj1" fmla="val 3499"/>
                <a:gd name="adj2" fmla="val 74558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tx1"/>
                </a:solidFill>
              </a:endParaRPr>
            </a:p>
          </p:txBody>
        </p:sp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7587">
              <a:off x="661499" y="1737610"/>
              <a:ext cx="1017322" cy="659140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3878">
              <a:off x="659852" y="1719744"/>
              <a:ext cx="1048354" cy="686890"/>
            </a:xfrm>
            <a:prstGeom prst="rect">
              <a:avLst/>
            </a:prstGeom>
          </p:spPr>
        </p:pic>
      </p:grpSp>
      <p:pic>
        <p:nvPicPr>
          <p:cNvPr id="28" name="Picture 2" descr="Vuilnisbak, Papiermand, Tobbe, Container, Afval, B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88" y="4012603"/>
            <a:ext cx="1674813" cy="23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1321" y="3693020"/>
            <a:ext cx="2641715" cy="2641715"/>
          </a:xfrm>
          <a:prstGeom prst="rect">
            <a:avLst/>
          </a:prstGeom>
        </p:spPr>
      </p:pic>
      <p:grpSp>
        <p:nvGrpSpPr>
          <p:cNvPr id="22" name="Groep 21">
            <a:extLst>
              <a:ext uri="{FF2B5EF4-FFF2-40B4-BE49-F238E27FC236}">
                <a16:creationId xmlns:a16="http://schemas.microsoft.com/office/drawing/2014/main" id="{43104894-5FBC-40DB-A605-90B8D07C9B41}"/>
              </a:ext>
            </a:extLst>
          </p:cNvPr>
          <p:cNvGrpSpPr/>
          <p:nvPr/>
        </p:nvGrpSpPr>
        <p:grpSpPr>
          <a:xfrm>
            <a:off x="3892206" y="1807046"/>
            <a:ext cx="5121526" cy="2435497"/>
            <a:chOff x="3860122" y="1807046"/>
            <a:chExt cx="5121526" cy="2435497"/>
          </a:xfrm>
        </p:grpSpPr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5A2BD0BD-40FD-4057-9300-991812CD1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44" r="9094"/>
            <a:stretch/>
          </p:blipFill>
          <p:spPr>
            <a:xfrm>
              <a:off x="3860122" y="1925483"/>
              <a:ext cx="3198404" cy="2317060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A5AF0F3A-2195-497C-9D03-8079C0F7A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5"/>
            <a:stretch/>
          </p:blipFill>
          <p:spPr>
            <a:xfrm>
              <a:off x="6994358" y="1807046"/>
              <a:ext cx="1987290" cy="219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068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1441 -0.148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74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Sorry for that …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2" name="Groep 11"/>
          <p:cNvGrpSpPr/>
          <p:nvPr/>
        </p:nvGrpSpPr>
        <p:grpSpPr>
          <a:xfrm>
            <a:off x="5523860" y="2813012"/>
            <a:ext cx="3600000" cy="3600000"/>
            <a:chOff x="5523860" y="2813012"/>
            <a:chExt cx="3600000" cy="3600000"/>
          </a:xfrm>
        </p:grpSpPr>
        <p:pic>
          <p:nvPicPr>
            <p:cNvPr id="2" name="Afbeelding 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23860" y="2813012"/>
              <a:ext cx="3600000" cy="36000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954528" y="3665847"/>
              <a:ext cx="738664" cy="24622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3600" b="1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0" y="1311623"/>
            <a:ext cx="5101389" cy="4936777"/>
            <a:chOff x="0" y="1311623"/>
            <a:chExt cx="5101389" cy="4936777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26"/>
            <a:stretch/>
          </p:blipFill>
          <p:spPr>
            <a:xfrm>
              <a:off x="0" y="1311623"/>
              <a:ext cx="5101389" cy="4936777"/>
            </a:xfrm>
            <a:prstGeom prst="rect">
              <a:avLst/>
            </a:prstGeom>
          </p:spPr>
        </p:pic>
        <p:sp>
          <p:nvSpPr>
            <p:cNvPr id="20" name="Tekstvak 19"/>
            <p:cNvSpPr txBox="1"/>
            <p:nvPr/>
          </p:nvSpPr>
          <p:spPr>
            <a:xfrm>
              <a:off x="532923" y="2716760"/>
              <a:ext cx="738664" cy="24622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3600" b="1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6459088" y="1359749"/>
            <a:ext cx="2418511" cy="1807525"/>
            <a:chOff x="6459088" y="1359749"/>
            <a:chExt cx="2418511" cy="1807525"/>
          </a:xfrm>
        </p:grpSpPr>
        <p:sp>
          <p:nvSpPr>
            <p:cNvPr id="25" name="Explosie 2 24"/>
            <p:cNvSpPr/>
            <p:nvPr/>
          </p:nvSpPr>
          <p:spPr>
            <a:xfrm flipV="1">
              <a:off x="6459088" y="1359749"/>
              <a:ext cx="2418511" cy="1807525"/>
            </a:xfrm>
            <a:prstGeom prst="irregularSeal2">
              <a:avLst/>
            </a:prstGeom>
            <a:solidFill>
              <a:srgbClr val="800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723" y="1606372"/>
              <a:ext cx="1405338" cy="1053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696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 school 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2F17BE-296E-473B-AE88-3A7AF92EC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393719"/>
            <a:ext cx="4619365" cy="494196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D3EBA4C-875C-4182-9C3A-CBAA826AACE2}"/>
              </a:ext>
            </a:extLst>
          </p:cNvPr>
          <p:cNvSpPr txBox="1"/>
          <p:nvPr/>
        </p:nvSpPr>
        <p:spPr>
          <a:xfrm>
            <a:off x="703861" y="5021942"/>
            <a:ext cx="292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latin typeface="French Script MT" panose="03020402040607040605" pitchFamily="66" charset="0"/>
              </a:rPr>
              <a:t>Project builds system</a:t>
            </a:r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526F85C0-3967-43AF-A7B9-2E8E1AE2BB9F}"/>
              </a:ext>
            </a:extLst>
          </p:cNvPr>
          <p:cNvSpPr/>
          <p:nvPr/>
        </p:nvSpPr>
        <p:spPr>
          <a:xfrm>
            <a:off x="1904585" y="4151307"/>
            <a:ext cx="527879" cy="667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681FFB3-643C-4104-94EA-9E20F1B9CD6B}"/>
              </a:ext>
            </a:extLst>
          </p:cNvPr>
          <p:cNvSpPr txBox="1"/>
          <p:nvPr/>
        </p:nvSpPr>
        <p:spPr>
          <a:xfrm>
            <a:off x="640704" y="1582057"/>
            <a:ext cx="30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latin typeface="French Script MT" panose="03020402040607040605" pitchFamily="66" charset="0"/>
              </a:rPr>
              <a:t>Client asks for system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A81ECE3-BC2D-40AF-B897-966168AC3B3F}"/>
              </a:ext>
            </a:extLst>
          </p:cNvPr>
          <p:cNvSpPr txBox="1"/>
          <p:nvPr/>
        </p:nvSpPr>
        <p:spPr>
          <a:xfrm>
            <a:off x="433915" y="3301999"/>
            <a:ext cx="3469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latin typeface="French Script MT" panose="03020402040607040605" pitchFamily="66" charset="0"/>
              </a:rPr>
              <a:t>RE collects requirements</a:t>
            </a:r>
          </a:p>
        </p:txBody>
      </p:sp>
      <p:sp>
        <p:nvSpPr>
          <p:cNvPr id="23" name="Pijl: omlaag 22">
            <a:extLst>
              <a:ext uri="{FF2B5EF4-FFF2-40B4-BE49-F238E27FC236}">
                <a16:creationId xmlns:a16="http://schemas.microsoft.com/office/drawing/2014/main" id="{798539E7-63C2-475A-A04B-3DB45AB85C8D}"/>
              </a:ext>
            </a:extLst>
          </p:cNvPr>
          <p:cNvSpPr/>
          <p:nvPr/>
        </p:nvSpPr>
        <p:spPr>
          <a:xfrm>
            <a:off x="1904585" y="2431365"/>
            <a:ext cx="527879" cy="667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7AE9F839-A5AC-4661-9BD0-20501CD3C1ED}"/>
              </a:ext>
            </a:extLst>
          </p:cNvPr>
          <p:cNvGrpSpPr>
            <a:grpSpLocks noChangeAspect="1"/>
          </p:cNvGrpSpPr>
          <p:nvPr/>
        </p:nvGrpSpPr>
        <p:grpSpPr>
          <a:xfrm>
            <a:off x="2624479" y="2345875"/>
            <a:ext cx="1278655" cy="821021"/>
            <a:chOff x="3834216" y="1872343"/>
            <a:chExt cx="6910032" cy="4436977"/>
          </a:xfrm>
        </p:grpSpPr>
        <p:sp>
          <p:nvSpPr>
            <p:cNvPr id="28" name="Wolk 27">
              <a:extLst>
                <a:ext uri="{FF2B5EF4-FFF2-40B4-BE49-F238E27FC236}">
                  <a16:creationId xmlns:a16="http://schemas.microsoft.com/office/drawing/2014/main" id="{A38F7DD9-1CD8-4ABC-822F-D23F38DC5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216" y="1872343"/>
              <a:ext cx="6910032" cy="4436977"/>
            </a:xfrm>
            <a:prstGeom prst="cloud">
              <a:avLst/>
            </a:prstGeom>
            <a:solidFill>
              <a:srgbClr val="800000">
                <a:alpha val="20000"/>
              </a:srgb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2C167EBA-E434-4059-B4E1-2C7085D87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232" y="2220686"/>
              <a:ext cx="4572000" cy="3429000"/>
            </a:xfrm>
            <a:prstGeom prst="rect">
              <a:avLst/>
            </a:prstGeom>
          </p:spPr>
        </p:pic>
      </p:grp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34B9450-20B3-402B-A195-396ACED04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131">
            <a:off x="2670873" y="4133621"/>
            <a:ext cx="1136938" cy="7366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135C0B5-C569-4D9F-8936-4CC9986AA8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6667" y="5294290"/>
            <a:ext cx="1153921" cy="11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2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5278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5278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5278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5278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360497-3CD5-471E-AE9E-FCDA7F401228}"/>
              </a:ext>
            </a:extLst>
          </p:cNvPr>
          <p:cNvSpPr/>
          <p:nvPr/>
        </p:nvSpPr>
        <p:spPr>
          <a:xfrm rot="18000000">
            <a:off x="621974" y="3067399"/>
            <a:ext cx="20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5278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5278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5278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2716E7A2-74E7-4C60-8C8A-119F83A20DC9}"/>
              </a:ext>
            </a:extLst>
          </p:cNvPr>
          <p:cNvSpPr/>
          <p:nvPr/>
        </p:nvSpPr>
        <p:spPr>
          <a:xfrm rot="18000000">
            <a:off x="5901104" y="3121371"/>
            <a:ext cx="195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5278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5278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51278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28F4746-BD75-4540-B25F-C7A7A126444F}"/>
              </a:ext>
            </a:extLst>
          </p:cNvPr>
          <p:cNvSpPr/>
          <p:nvPr/>
        </p:nvSpPr>
        <p:spPr>
          <a:xfrm rot="18000000">
            <a:off x="6472150" y="5137105"/>
            <a:ext cx="2067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get there?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9EDB58E-BC0E-48A9-B816-89A82F6E42B4}"/>
              </a:ext>
            </a:extLst>
          </p:cNvPr>
          <p:cNvSpPr/>
          <p:nvPr/>
        </p:nvSpPr>
        <p:spPr>
          <a:xfrm>
            <a:off x="2679995" y="4151278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D2B7B81-6856-4DA4-A5A1-6B292D1DD645}"/>
              </a:ext>
            </a:extLst>
          </p:cNvPr>
          <p:cNvSpPr/>
          <p:nvPr/>
        </p:nvSpPr>
        <p:spPr>
          <a:xfrm>
            <a:off x="4427984" y="4151278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DDCBA4EB-467A-4276-94A7-AA112319C7B6}"/>
              </a:ext>
            </a:extLst>
          </p:cNvPr>
          <p:cNvSpPr/>
          <p:nvPr/>
        </p:nvSpPr>
        <p:spPr>
          <a:xfrm rot="18000000">
            <a:off x="2232830" y="2809758"/>
            <a:ext cx="2707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Once upon a time …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B54CBF4B-BFE2-4062-BD19-8E9B06785DB7}"/>
              </a:ext>
            </a:extLst>
          </p:cNvPr>
          <p:cNvSpPr/>
          <p:nvPr/>
        </p:nvSpPr>
        <p:spPr>
          <a:xfrm rot="18000000">
            <a:off x="3939605" y="2606025"/>
            <a:ext cx="281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now for something completely different ... </a:t>
            </a:r>
          </a:p>
        </p:txBody>
      </p:sp>
    </p:spTree>
    <p:extLst>
      <p:ext uri="{BB962C8B-B14F-4D97-AF65-F5344CB8AC3E}">
        <p14:creationId xmlns:p14="http://schemas.microsoft.com/office/powerpoint/2010/main" val="1506836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E65E932-22AB-4F84-B1D0-A31209681D7E}"/>
              </a:ext>
            </a:extLst>
          </p:cNvPr>
          <p:cNvSpPr/>
          <p:nvPr/>
        </p:nvSpPr>
        <p:spPr>
          <a:xfrm>
            <a:off x="0" y="1274400"/>
            <a:ext cx="9144000" cy="517877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Agile storm!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GB" noProof="0" smtClean="0"/>
              <a:pPr/>
              <a:t>15</a:t>
            </a:fld>
            <a:endParaRPr lang="en-GB" noProof="0"/>
          </a:p>
        </p:txBody>
      </p:sp>
      <p:pic>
        <p:nvPicPr>
          <p:cNvPr id="4" name="Afbeelding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969"/>
            <a:ext cx="9144000" cy="51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6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waterfall …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" name="Wolk 39">
            <a:extLst>
              <a:ext uri="{FF2B5EF4-FFF2-40B4-BE49-F238E27FC236}">
                <a16:creationId xmlns:a16="http://schemas.microsoft.com/office/drawing/2014/main" id="{40A43A9E-B8AB-4792-9FCA-8224072D2460}"/>
              </a:ext>
            </a:extLst>
          </p:cNvPr>
          <p:cNvSpPr>
            <a:spLocks/>
          </p:cNvSpPr>
          <p:nvPr/>
        </p:nvSpPr>
        <p:spPr>
          <a:xfrm>
            <a:off x="610938" y="1629138"/>
            <a:ext cx="1080000" cy="720000"/>
          </a:xfrm>
          <a:prstGeom prst="cloud">
            <a:avLst/>
          </a:prstGeom>
          <a:solidFill>
            <a:srgbClr val="800000">
              <a:alpha val="2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Needs</a:t>
            </a:r>
            <a:endParaRPr lang="en-US" sz="1600" b="1" dirty="0">
              <a:solidFill>
                <a:schemeClr val="accent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2421B66-A342-4E12-AACD-1962655588EC}"/>
              </a:ext>
            </a:extLst>
          </p:cNvPr>
          <p:cNvGrpSpPr/>
          <p:nvPr/>
        </p:nvGrpSpPr>
        <p:grpSpPr>
          <a:xfrm>
            <a:off x="1690038" y="1989138"/>
            <a:ext cx="6303424" cy="3873053"/>
            <a:chOff x="1690038" y="1989138"/>
            <a:chExt cx="6303424" cy="3873053"/>
          </a:xfrm>
        </p:grpSpPr>
        <p:sp>
          <p:nvSpPr>
            <p:cNvPr id="29" name="Afgeronde rechthoek 26">
              <a:extLst>
                <a:ext uri="{FF2B5EF4-FFF2-40B4-BE49-F238E27FC236}">
                  <a16:creationId xmlns:a16="http://schemas.microsoft.com/office/drawing/2014/main" id="{29A042F1-F856-47B3-95FA-92C88A8B133E}"/>
                </a:ext>
              </a:extLst>
            </p:cNvPr>
            <p:cNvSpPr/>
            <p:nvPr/>
          </p:nvSpPr>
          <p:spPr>
            <a:xfrm>
              <a:off x="6913461" y="5322191"/>
              <a:ext cx="1080001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Deploy</a:t>
              </a:r>
            </a:p>
          </p:txBody>
        </p:sp>
        <p:cxnSp>
          <p:nvCxnSpPr>
            <p:cNvPr id="39" name="Gekromde verbindingslijn 31">
              <a:extLst>
                <a:ext uri="{FF2B5EF4-FFF2-40B4-BE49-F238E27FC236}">
                  <a16:creationId xmlns:a16="http://schemas.microsoft.com/office/drawing/2014/main" id="{9C2CB9F5-708F-46C0-9EFC-47BF18CE335F}"/>
                </a:ext>
              </a:extLst>
            </p:cNvPr>
            <p:cNvCxnSpPr>
              <a:cxnSpLocks/>
              <a:stCxn id="22" idx="3"/>
              <a:endCxn id="29" idx="0"/>
            </p:cNvCxnSpPr>
            <p:nvPr/>
          </p:nvCxnSpPr>
          <p:spPr>
            <a:xfrm>
              <a:off x="6732987" y="4903953"/>
              <a:ext cx="720475" cy="418238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fgeronde rechthoek 22">
              <a:extLst>
                <a:ext uri="{FF2B5EF4-FFF2-40B4-BE49-F238E27FC236}">
                  <a16:creationId xmlns:a16="http://schemas.microsoft.com/office/drawing/2014/main" id="{EA06A585-EF50-4B75-A407-FD54EF9E7AD6}"/>
                </a:ext>
              </a:extLst>
            </p:cNvPr>
            <p:cNvSpPr/>
            <p:nvPr/>
          </p:nvSpPr>
          <p:spPr>
            <a:xfrm>
              <a:off x="1871413" y="2445832"/>
              <a:ext cx="1080000" cy="540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Analyze</a:t>
              </a:r>
            </a:p>
          </p:txBody>
        </p:sp>
        <p:sp>
          <p:nvSpPr>
            <p:cNvPr id="20" name="Afgeronde rechthoek 23">
              <a:extLst>
                <a:ext uri="{FF2B5EF4-FFF2-40B4-BE49-F238E27FC236}">
                  <a16:creationId xmlns:a16="http://schemas.microsoft.com/office/drawing/2014/main" id="{E87166F3-FB50-4C29-BD6A-1AE36F3C8FB6}"/>
                </a:ext>
              </a:extLst>
            </p:cNvPr>
            <p:cNvSpPr/>
            <p:nvPr/>
          </p:nvSpPr>
          <p:spPr>
            <a:xfrm>
              <a:off x="4394100" y="3895793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Build</a:t>
              </a:r>
            </a:p>
          </p:txBody>
        </p:sp>
        <p:sp>
          <p:nvSpPr>
            <p:cNvPr id="21" name="Afgeronde rechthoek 24">
              <a:extLst>
                <a:ext uri="{FF2B5EF4-FFF2-40B4-BE49-F238E27FC236}">
                  <a16:creationId xmlns:a16="http://schemas.microsoft.com/office/drawing/2014/main" id="{56D52F8B-AE8F-479A-8B77-4D12D9DEEC78}"/>
                </a:ext>
              </a:extLst>
            </p:cNvPr>
            <p:cNvSpPr/>
            <p:nvPr/>
          </p:nvSpPr>
          <p:spPr>
            <a:xfrm>
              <a:off x="3133376" y="3176250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22" name="Afgeronde rechthoek 25">
              <a:extLst>
                <a:ext uri="{FF2B5EF4-FFF2-40B4-BE49-F238E27FC236}">
                  <a16:creationId xmlns:a16="http://schemas.microsoft.com/office/drawing/2014/main" id="{77BDBA9A-12ED-4E60-B97D-25031B292DB4}"/>
                </a:ext>
              </a:extLst>
            </p:cNvPr>
            <p:cNvSpPr/>
            <p:nvPr/>
          </p:nvSpPr>
          <p:spPr>
            <a:xfrm>
              <a:off x="5652988" y="4633953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Test</a:t>
              </a:r>
            </a:p>
          </p:txBody>
        </p:sp>
        <p:cxnSp>
          <p:nvCxnSpPr>
            <p:cNvPr id="33" name="Gekromde verbindingslijn 27">
              <a:extLst>
                <a:ext uri="{FF2B5EF4-FFF2-40B4-BE49-F238E27FC236}">
                  <a16:creationId xmlns:a16="http://schemas.microsoft.com/office/drawing/2014/main" id="{5521129D-E199-4F97-8C02-8751B03E5065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2951413" y="2715833"/>
              <a:ext cx="721963" cy="460417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kromde verbindingslijn 29">
              <a:extLst>
                <a:ext uri="{FF2B5EF4-FFF2-40B4-BE49-F238E27FC236}">
                  <a16:creationId xmlns:a16="http://schemas.microsoft.com/office/drawing/2014/main" id="{1B25A227-F9D4-4E02-80EB-485884C5EA38}"/>
                </a:ext>
              </a:extLst>
            </p:cNvPr>
            <p:cNvCxnSpPr>
              <a:stCxn id="21" idx="3"/>
              <a:endCxn id="20" idx="0"/>
            </p:cNvCxnSpPr>
            <p:nvPr/>
          </p:nvCxnSpPr>
          <p:spPr>
            <a:xfrm>
              <a:off x="4213375" y="3446250"/>
              <a:ext cx="720725" cy="449543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kromde verbindingslijn 30">
              <a:extLst>
                <a:ext uri="{FF2B5EF4-FFF2-40B4-BE49-F238E27FC236}">
                  <a16:creationId xmlns:a16="http://schemas.microsoft.com/office/drawing/2014/main" id="{DF6E3505-7293-4F6D-81B9-F27F86CB9C41}"/>
                </a:ext>
              </a:extLst>
            </p:cNvPr>
            <p:cNvCxnSpPr>
              <a:stCxn id="20" idx="3"/>
              <a:endCxn id="22" idx="0"/>
            </p:cNvCxnSpPr>
            <p:nvPr/>
          </p:nvCxnSpPr>
          <p:spPr>
            <a:xfrm>
              <a:off x="5474099" y="4165793"/>
              <a:ext cx="718889" cy="468160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kromde verbindingslijn 27">
              <a:extLst>
                <a:ext uri="{FF2B5EF4-FFF2-40B4-BE49-F238E27FC236}">
                  <a16:creationId xmlns:a16="http://schemas.microsoft.com/office/drawing/2014/main" id="{B6881C5B-3A13-4C9D-AA81-553E843BD985}"/>
                </a:ext>
              </a:extLst>
            </p:cNvPr>
            <p:cNvCxnSpPr>
              <a:cxnSpLocks/>
              <a:stCxn id="40" idx="0"/>
              <a:endCxn id="19" idx="0"/>
            </p:cNvCxnSpPr>
            <p:nvPr/>
          </p:nvCxnSpPr>
          <p:spPr>
            <a:xfrm>
              <a:off x="1690038" y="1989138"/>
              <a:ext cx="721375" cy="456694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fgeronde rechthoek 26">
            <a:extLst>
              <a:ext uri="{FF2B5EF4-FFF2-40B4-BE49-F238E27FC236}">
                <a16:creationId xmlns:a16="http://schemas.microsoft.com/office/drawing/2014/main" id="{3A408972-5AAB-4A65-835E-17EAB050947A}"/>
              </a:ext>
            </a:extLst>
          </p:cNvPr>
          <p:cNvSpPr/>
          <p:nvPr/>
        </p:nvSpPr>
        <p:spPr>
          <a:xfrm>
            <a:off x="6912319" y="1717200"/>
            <a:ext cx="1080001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</a:t>
            </a:r>
          </a:p>
        </p:txBody>
      </p:sp>
      <p:cxnSp>
        <p:nvCxnSpPr>
          <p:cNvPr id="23" name="Gekromde verbindingslijn 31">
            <a:extLst>
              <a:ext uri="{FF2B5EF4-FFF2-40B4-BE49-F238E27FC236}">
                <a16:creationId xmlns:a16="http://schemas.microsoft.com/office/drawing/2014/main" id="{3C245FDD-BA61-46F8-A912-64B1BAE9F4EB}"/>
              </a:ext>
            </a:extLst>
          </p:cNvPr>
          <p:cNvCxnSpPr>
            <a:cxnSpLocks/>
            <a:stCxn id="29" idx="3"/>
            <a:endCxn id="18" idx="3"/>
          </p:cNvCxnSpPr>
          <p:nvPr/>
        </p:nvCxnSpPr>
        <p:spPr>
          <a:xfrm flipH="1" flipV="1">
            <a:off x="7992320" y="1987200"/>
            <a:ext cx="1142" cy="3604991"/>
          </a:xfrm>
          <a:prstGeom prst="curvedConnector3">
            <a:avLst>
              <a:gd name="adj1" fmla="val -61720665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4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geronde rechthoek 22">
            <a:extLst>
              <a:ext uri="{FF2B5EF4-FFF2-40B4-BE49-F238E27FC236}">
                <a16:creationId xmlns:a16="http://schemas.microsoft.com/office/drawing/2014/main" id="{1D055C83-1C6F-410F-B07E-6C803C936799}"/>
              </a:ext>
            </a:extLst>
          </p:cNvPr>
          <p:cNvSpPr/>
          <p:nvPr/>
        </p:nvSpPr>
        <p:spPr>
          <a:xfrm>
            <a:off x="504967" y="2445320"/>
            <a:ext cx="7637548" cy="36216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/>
              <a:t>Analyze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to Agile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Afgeronde rechthoek 22">
            <a:extLst>
              <a:ext uri="{FF2B5EF4-FFF2-40B4-BE49-F238E27FC236}">
                <a16:creationId xmlns:a16="http://schemas.microsoft.com/office/drawing/2014/main" id="{EA06A585-EF50-4B75-A407-FD54EF9E7AD6}"/>
              </a:ext>
            </a:extLst>
          </p:cNvPr>
          <p:cNvSpPr/>
          <p:nvPr/>
        </p:nvSpPr>
        <p:spPr>
          <a:xfrm>
            <a:off x="1871413" y="2445832"/>
            <a:ext cx="1080000" cy="54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Analyze</a:t>
            </a:r>
          </a:p>
        </p:txBody>
      </p:sp>
      <p:sp>
        <p:nvSpPr>
          <p:cNvPr id="29" name="Afgeronde rechthoek 26">
            <a:extLst>
              <a:ext uri="{FF2B5EF4-FFF2-40B4-BE49-F238E27FC236}">
                <a16:creationId xmlns:a16="http://schemas.microsoft.com/office/drawing/2014/main" id="{29A042F1-F856-47B3-95FA-92C88A8B133E}"/>
              </a:ext>
            </a:extLst>
          </p:cNvPr>
          <p:cNvSpPr/>
          <p:nvPr/>
        </p:nvSpPr>
        <p:spPr>
          <a:xfrm>
            <a:off x="6912890" y="5322191"/>
            <a:ext cx="1080001" cy="540000"/>
          </a:xfrm>
          <a:prstGeom prst="roundRect">
            <a:avLst/>
          </a:prstGeom>
          <a:solidFill>
            <a:srgbClr val="B6CFA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Deploy</a:t>
            </a:r>
          </a:p>
        </p:txBody>
      </p:sp>
      <p:cxnSp>
        <p:nvCxnSpPr>
          <p:cNvPr id="33" name="Gekromde verbindingslijn 27">
            <a:extLst>
              <a:ext uri="{FF2B5EF4-FFF2-40B4-BE49-F238E27FC236}">
                <a16:creationId xmlns:a16="http://schemas.microsoft.com/office/drawing/2014/main" id="{5521129D-E199-4F97-8C02-8751B03E5065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2951413" y="2715833"/>
            <a:ext cx="721963" cy="460417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kromde verbindingslijn 29">
            <a:extLst>
              <a:ext uri="{FF2B5EF4-FFF2-40B4-BE49-F238E27FC236}">
                <a16:creationId xmlns:a16="http://schemas.microsoft.com/office/drawing/2014/main" id="{1B25A227-F9D4-4E02-80EB-485884C5EA38}"/>
              </a:ext>
            </a:extLst>
          </p:cNvPr>
          <p:cNvCxnSpPr>
            <a:stCxn id="21" idx="3"/>
            <a:endCxn id="20" idx="0"/>
          </p:cNvCxnSpPr>
          <p:nvPr/>
        </p:nvCxnSpPr>
        <p:spPr>
          <a:xfrm>
            <a:off x="4213375" y="3446250"/>
            <a:ext cx="720725" cy="449543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kromde verbindingslijn 30">
            <a:extLst>
              <a:ext uri="{FF2B5EF4-FFF2-40B4-BE49-F238E27FC236}">
                <a16:creationId xmlns:a16="http://schemas.microsoft.com/office/drawing/2014/main" id="{DF6E3505-7293-4F6D-81B9-F27F86CB9C41}"/>
              </a:ext>
            </a:extLst>
          </p:cNvPr>
          <p:cNvCxnSpPr>
            <a:stCxn id="20" idx="3"/>
            <a:endCxn id="22" idx="0"/>
          </p:cNvCxnSpPr>
          <p:nvPr/>
        </p:nvCxnSpPr>
        <p:spPr>
          <a:xfrm>
            <a:off x="5474099" y="4165793"/>
            <a:ext cx="718889" cy="468160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kromde verbindingslijn 31">
            <a:extLst>
              <a:ext uri="{FF2B5EF4-FFF2-40B4-BE49-F238E27FC236}">
                <a16:creationId xmlns:a16="http://schemas.microsoft.com/office/drawing/2014/main" id="{9C2CB9F5-708F-46C0-9EFC-47BF18CE335F}"/>
              </a:ext>
            </a:extLst>
          </p:cNvPr>
          <p:cNvCxnSpPr>
            <a:cxnSpLocks/>
            <a:stCxn id="22" idx="3"/>
            <a:endCxn id="29" idx="0"/>
          </p:cNvCxnSpPr>
          <p:nvPr/>
        </p:nvCxnSpPr>
        <p:spPr>
          <a:xfrm>
            <a:off x="6732987" y="4903953"/>
            <a:ext cx="719904" cy="418238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Wolk 39">
            <a:extLst>
              <a:ext uri="{FF2B5EF4-FFF2-40B4-BE49-F238E27FC236}">
                <a16:creationId xmlns:a16="http://schemas.microsoft.com/office/drawing/2014/main" id="{40A43A9E-B8AB-4792-9FCA-8224072D2460}"/>
              </a:ext>
            </a:extLst>
          </p:cNvPr>
          <p:cNvSpPr>
            <a:spLocks/>
          </p:cNvSpPr>
          <p:nvPr/>
        </p:nvSpPr>
        <p:spPr>
          <a:xfrm>
            <a:off x="610938" y="1629138"/>
            <a:ext cx="1080000" cy="720000"/>
          </a:xfrm>
          <a:prstGeom prst="cloud">
            <a:avLst/>
          </a:prstGeom>
          <a:solidFill>
            <a:srgbClr val="800000">
              <a:alpha val="2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rPr>
              <a:t>Needs</a:t>
            </a:r>
          </a:p>
        </p:txBody>
      </p:sp>
      <p:cxnSp>
        <p:nvCxnSpPr>
          <p:cNvPr id="41" name="Gekromde verbindingslijn 27">
            <a:extLst>
              <a:ext uri="{FF2B5EF4-FFF2-40B4-BE49-F238E27FC236}">
                <a16:creationId xmlns:a16="http://schemas.microsoft.com/office/drawing/2014/main" id="{B6881C5B-3A13-4C9D-AA81-553E843BD985}"/>
              </a:ext>
            </a:extLst>
          </p:cNvPr>
          <p:cNvCxnSpPr>
            <a:cxnSpLocks/>
            <a:stCxn id="40" idx="0"/>
            <a:endCxn id="19" idx="0"/>
          </p:cNvCxnSpPr>
          <p:nvPr/>
        </p:nvCxnSpPr>
        <p:spPr>
          <a:xfrm>
            <a:off x="1690038" y="1989138"/>
            <a:ext cx="721375" cy="456694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fgeronde rechthoek 26">
            <a:extLst>
              <a:ext uri="{FF2B5EF4-FFF2-40B4-BE49-F238E27FC236}">
                <a16:creationId xmlns:a16="http://schemas.microsoft.com/office/drawing/2014/main" id="{3A408972-5AAB-4A65-835E-17EAB050947A}"/>
              </a:ext>
            </a:extLst>
          </p:cNvPr>
          <p:cNvSpPr/>
          <p:nvPr/>
        </p:nvSpPr>
        <p:spPr>
          <a:xfrm>
            <a:off x="6912890" y="1721216"/>
            <a:ext cx="1080001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</a:t>
            </a:r>
          </a:p>
        </p:txBody>
      </p:sp>
      <p:cxnSp>
        <p:nvCxnSpPr>
          <p:cNvPr id="23" name="Gekromde verbindingslijn 31">
            <a:extLst>
              <a:ext uri="{FF2B5EF4-FFF2-40B4-BE49-F238E27FC236}">
                <a16:creationId xmlns:a16="http://schemas.microsoft.com/office/drawing/2014/main" id="{3C245FDD-BA61-46F8-A912-64B1BAE9F4EB}"/>
              </a:ext>
            </a:extLst>
          </p:cNvPr>
          <p:cNvCxnSpPr>
            <a:cxnSpLocks/>
            <a:stCxn id="29" idx="3"/>
            <a:endCxn id="18" idx="3"/>
          </p:cNvCxnSpPr>
          <p:nvPr/>
        </p:nvCxnSpPr>
        <p:spPr>
          <a:xfrm flipV="1">
            <a:off x="7992891" y="1991216"/>
            <a:ext cx="12700" cy="3600975"/>
          </a:xfrm>
          <a:prstGeom prst="curvedConnector3">
            <a:avLst>
              <a:gd name="adj1" fmla="val 5457142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Boog 65">
            <a:extLst>
              <a:ext uri="{FF2B5EF4-FFF2-40B4-BE49-F238E27FC236}">
                <a16:creationId xmlns:a16="http://schemas.microsoft.com/office/drawing/2014/main" id="{89682753-0CBD-4A96-BB67-817A2201364B}"/>
              </a:ext>
            </a:extLst>
          </p:cNvPr>
          <p:cNvSpPr/>
          <p:nvPr/>
        </p:nvSpPr>
        <p:spPr>
          <a:xfrm>
            <a:off x="6200224" y="2001849"/>
            <a:ext cx="1272568" cy="1062796"/>
          </a:xfrm>
          <a:prstGeom prst="arc">
            <a:avLst>
              <a:gd name="adj1" fmla="val 11218139"/>
              <a:gd name="adj2" fmla="val 16677549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765E3734-46CB-4A5C-9205-43000A30F3A1}"/>
              </a:ext>
            </a:extLst>
          </p:cNvPr>
          <p:cNvGrpSpPr/>
          <p:nvPr/>
        </p:nvGrpSpPr>
        <p:grpSpPr>
          <a:xfrm>
            <a:off x="3125582" y="2813218"/>
            <a:ext cx="2880000" cy="2880000"/>
            <a:chOff x="3125582" y="2813218"/>
            <a:chExt cx="2880000" cy="2880000"/>
          </a:xfrm>
        </p:grpSpPr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153C9420-404D-4FB9-99EE-4C1897C19410}"/>
                </a:ext>
              </a:extLst>
            </p:cNvPr>
            <p:cNvSpPr/>
            <p:nvPr/>
          </p:nvSpPr>
          <p:spPr>
            <a:xfrm>
              <a:off x="3125582" y="2813218"/>
              <a:ext cx="2880000" cy="2880000"/>
            </a:xfrm>
            <a:prstGeom prst="ellipse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Rechte verbindingslijn met pijl 37">
              <a:extLst>
                <a:ext uri="{FF2B5EF4-FFF2-40B4-BE49-F238E27FC236}">
                  <a16:creationId xmlns:a16="http://schemas.microsoft.com/office/drawing/2014/main" id="{3253FBBD-E9C7-4A24-B58C-78CBB844B5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1231" y="3106528"/>
              <a:ext cx="83583" cy="65512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met pijl 42">
              <a:extLst>
                <a:ext uri="{FF2B5EF4-FFF2-40B4-BE49-F238E27FC236}">
                  <a16:creationId xmlns:a16="http://schemas.microsoft.com/office/drawing/2014/main" id="{306082D3-10E9-4782-887F-6011AE196972}"/>
                </a:ext>
              </a:extLst>
            </p:cNvPr>
            <p:cNvCxnSpPr>
              <a:cxnSpLocks/>
            </p:cNvCxnSpPr>
            <p:nvPr/>
          </p:nvCxnSpPr>
          <p:spPr>
            <a:xfrm rot="20580000">
              <a:off x="3162121" y="4498818"/>
              <a:ext cx="1" cy="10392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met pijl 43">
              <a:extLst>
                <a:ext uri="{FF2B5EF4-FFF2-40B4-BE49-F238E27FC236}">
                  <a16:creationId xmlns:a16="http://schemas.microsoft.com/office/drawing/2014/main" id="{78AA4569-7B53-4BED-B03F-A51E4725C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6412" y="4434441"/>
              <a:ext cx="19170" cy="9776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E1B45C8F-D1C5-41BD-ACAE-E01944287AD0}"/>
              </a:ext>
            </a:extLst>
          </p:cNvPr>
          <p:cNvCxnSpPr>
            <a:cxnSpLocks/>
          </p:cNvCxnSpPr>
          <p:nvPr/>
        </p:nvCxnSpPr>
        <p:spPr>
          <a:xfrm flipV="1">
            <a:off x="6732987" y="4164441"/>
            <a:ext cx="180474" cy="1578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fgeronde rechthoek 23">
            <a:extLst>
              <a:ext uri="{FF2B5EF4-FFF2-40B4-BE49-F238E27FC236}">
                <a16:creationId xmlns:a16="http://schemas.microsoft.com/office/drawing/2014/main" id="{E87166F3-FB50-4C29-BD6A-1AE36F3C8FB6}"/>
              </a:ext>
            </a:extLst>
          </p:cNvPr>
          <p:cNvSpPr/>
          <p:nvPr/>
        </p:nvSpPr>
        <p:spPr>
          <a:xfrm>
            <a:off x="4394100" y="3895793"/>
            <a:ext cx="1079999" cy="540000"/>
          </a:xfrm>
          <a:prstGeom prst="roundRect">
            <a:avLst/>
          </a:prstGeom>
          <a:solidFill>
            <a:srgbClr val="B6CFA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Build</a:t>
            </a:r>
          </a:p>
        </p:txBody>
      </p:sp>
      <p:sp>
        <p:nvSpPr>
          <p:cNvPr id="21" name="Afgeronde rechthoek 24">
            <a:extLst>
              <a:ext uri="{FF2B5EF4-FFF2-40B4-BE49-F238E27FC236}">
                <a16:creationId xmlns:a16="http://schemas.microsoft.com/office/drawing/2014/main" id="{56D52F8B-AE8F-479A-8B77-4D12D9DEEC78}"/>
              </a:ext>
            </a:extLst>
          </p:cNvPr>
          <p:cNvSpPr/>
          <p:nvPr/>
        </p:nvSpPr>
        <p:spPr>
          <a:xfrm>
            <a:off x="3133376" y="3176250"/>
            <a:ext cx="1079999" cy="540000"/>
          </a:xfrm>
          <a:prstGeom prst="roundRect">
            <a:avLst/>
          </a:prstGeom>
          <a:solidFill>
            <a:srgbClr val="B6CFA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Design</a:t>
            </a:r>
          </a:p>
        </p:txBody>
      </p:sp>
      <p:sp>
        <p:nvSpPr>
          <p:cNvPr id="22" name="Afgeronde rechthoek 25">
            <a:extLst>
              <a:ext uri="{FF2B5EF4-FFF2-40B4-BE49-F238E27FC236}">
                <a16:creationId xmlns:a16="http://schemas.microsoft.com/office/drawing/2014/main" id="{77BDBA9A-12ED-4E60-B97D-25031B292DB4}"/>
              </a:ext>
            </a:extLst>
          </p:cNvPr>
          <p:cNvSpPr/>
          <p:nvPr/>
        </p:nvSpPr>
        <p:spPr>
          <a:xfrm>
            <a:off x="5652988" y="4633953"/>
            <a:ext cx="1079999" cy="540000"/>
          </a:xfrm>
          <a:prstGeom prst="roundRect">
            <a:avLst/>
          </a:prstGeom>
          <a:solidFill>
            <a:srgbClr val="B6CFA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Test</a:t>
            </a:r>
          </a:p>
        </p:txBody>
      </p:sp>
      <p:sp>
        <p:nvSpPr>
          <p:cNvPr id="27" name="Ovale toelichting 2">
            <a:extLst>
              <a:ext uri="{FF2B5EF4-FFF2-40B4-BE49-F238E27FC236}">
                <a16:creationId xmlns:a16="http://schemas.microsoft.com/office/drawing/2014/main" id="{08FACBAE-9676-4A75-8450-C491DFC8276D}"/>
              </a:ext>
            </a:extLst>
          </p:cNvPr>
          <p:cNvSpPr/>
          <p:nvPr/>
        </p:nvSpPr>
        <p:spPr>
          <a:xfrm>
            <a:off x="3611231" y="1521680"/>
            <a:ext cx="1980000" cy="540000"/>
          </a:xfrm>
          <a:prstGeom prst="wedgeEllipseCallout">
            <a:avLst>
              <a:gd name="adj1" fmla="val -1129"/>
              <a:gd name="adj2" fmla="val 41546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Iterative</a:t>
            </a:r>
          </a:p>
        </p:txBody>
      </p:sp>
      <p:sp>
        <p:nvSpPr>
          <p:cNvPr id="28" name="Ovale toelichting 2">
            <a:extLst>
              <a:ext uri="{FF2B5EF4-FFF2-40B4-BE49-F238E27FC236}">
                <a16:creationId xmlns:a16="http://schemas.microsoft.com/office/drawing/2014/main" id="{320A54F9-470E-4622-80C4-56F108790B63}"/>
              </a:ext>
            </a:extLst>
          </p:cNvPr>
          <p:cNvSpPr/>
          <p:nvPr/>
        </p:nvSpPr>
        <p:spPr>
          <a:xfrm>
            <a:off x="717847" y="3139284"/>
            <a:ext cx="1873091" cy="540000"/>
          </a:xfrm>
          <a:prstGeom prst="wedgeEllipseCallout">
            <a:avLst>
              <a:gd name="adj1" fmla="val 69183"/>
              <a:gd name="adj2" fmla="val 1432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Incremental</a:t>
            </a:r>
          </a:p>
        </p:txBody>
      </p:sp>
    </p:spTree>
    <p:extLst>
      <p:ext uri="{BB962C8B-B14F-4D97-AF65-F5344CB8AC3E}">
        <p14:creationId xmlns:p14="http://schemas.microsoft.com/office/powerpoint/2010/main" val="40387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13871 0.1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5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0052 -0.108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4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0017 -0.208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9" grpId="0" animBg="1"/>
      <p:bldP spid="66" grpId="0" animBg="1"/>
      <p:bldP spid="20" grpId="0" animBg="1"/>
      <p:bldP spid="22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RE@Anywhere</a:t>
            </a:r>
            <a:r>
              <a:rPr lang="en-US" dirty="0"/>
              <a:t>!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A26D45-1E61-4C1E-BF89-CF8229735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604865-67EC-4FEF-8F5E-A1F902CFC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Draaiende pijl 6"/>
          <p:cNvSpPr/>
          <p:nvPr/>
        </p:nvSpPr>
        <p:spPr>
          <a:xfrm>
            <a:off x="3570653" y="1594821"/>
            <a:ext cx="4725000" cy="4725000"/>
          </a:xfrm>
          <a:prstGeom prst="circularArrow">
            <a:avLst>
              <a:gd name="adj1" fmla="val 4627"/>
              <a:gd name="adj2" fmla="val 664668"/>
              <a:gd name="adj3" fmla="val 11959101"/>
              <a:gd name="adj4" fmla="val 14751288"/>
              <a:gd name="adj5" fmla="val 8149"/>
            </a:avLst>
          </a:prstGeom>
          <a:solidFill>
            <a:srgbClr val="5B9BD5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Ezelsoor 7"/>
          <p:cNvSpPr/>
          <p:nvPr/>
        </p:nvSpPr>
        <p:spPr>
          <a:xfrm>
            <a:off x="3246326" y="4230212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/>
          </a:p>
        </p:txBody>
      </p:sp>
      <p:sp>
        <p:nvSpPr>
          <p:cNvPr id="9" name="Ezelsoor 8"/>
          <p:cNvSpPr/>
          <p:nvPr/>
        </p:nvSpPr>
        <p:spPr>
          <a:xfrm>
            <a:off x="3360626" y="4344512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/>
          </a:p>
        </p:txBody>
      </p:sp>
      <p:sp>
        <p:nvSpPr>
          <p:cNvPr id="10" name="Ezelsoor 9"/>
          <p:cNvSpPr/>
          <p:nvPr/>
        </p:nvSpPr>
        <p:spPr>
          <a:xfrm>
            <a:off x="3474926" y="4458812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/>
              <a:t>Feedback</a:t>
            </a:r>
          </a:p>
          <a:p>
            <a:pPr algn="ctr"/>
            <a:r>
              <a:rPr lang="en-US" sz="1400"/>
              <a:t>…………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258256" y="4721702"/>
            <a:ext cx="1037397" cy="859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/>
          </a:p>
        </p:txBody>
      </p:sp>
      <p:sp>
        <p:nvSpPr>
          <p:cNvPr id="12" name="Rechthoek 11"/>
          <p:cNvSpPr/>
          <p:nvPr/>
        </p:nvSpPr>
        <p:spPr>
          <a:xfrm>
            <a:off x="7372556" y="4836002"/>
            <a:ext cx="1037397" cy="859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/>
          </a:p>
        </p:txBody>
      </p:sp>
      <p:sp>
        <p:nvSpPr>
          <p:cNvPr id="13" name="Rechthoek 12"/>
          <p:cNvSpPr/>
          <p:nvPr/>
        </p:nvSpPr>
        <p:spPr>
          <a:xfrm>
            <a:off x="7486856" y="4950302"/>
            <a:ext cx="1037397" cy="859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/>
              <a:t>Product</a:t>
            </a:r>
            <a:br>
              <a:rPr lang="en-US" sz="1400" b="1"/>
            </a:br>
            <a:r>
              <a:rPr lang="en-US" sz="1400" b="1"/>
              <a:t>increment</a:t>
            </a:r>
          </a:p>
        </p:txBody>
      </p:sp>
      <p:sp>
        <p:nvSpPr>
          <p:cNvPr id="14" name="Ezelsoor 13"/>
          <p:cNvSpPr/>
          <p:nvPr/>
        </p:nvSpPr>
        <p:spPr>
          <a:xfrm>
            <a:off x="4156534" y="1820563"/>
            <a:ext cx="857250" cy="107442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/>
              <a:t>Backlog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/>
              <a:t>…</a:t>
            </a:r>
            <a:endParaRPr lang="en-US" sz="1050"/>
          </a:p>
        </p:txBody>
      </p:sp>
      <p:sp>
        <p:nvSpPr>
          <p:cNvPr id="15" name="Ezelsoor 14"/>
          <p:cNvSpPr/>
          <p:nvPr/>
        </p:nvSpPr>
        <p:spPr>
          <a:xfrm>
            <a:off x="6020784" y="1409083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/>
          </a:p>
        </p:txBody>
      </p:sp>
      <p:sp>
        <p:nvSpPr>
          <p:cNvPr id="16" name="Ezelsoor 15"/>
          <p:cNvSpPr/>
          <p:nvPr/>
        </p:nvSpPr>
        <p:spPr>
          <a:xfrm>
            <a:off x="6135084" y="1523383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/>
          </a:p>
        </p:txBody>
      </p:sp>
      <p:sp>
        <p:nvSpPr>
          <p:cNvPr id="17" name="Ezelsoor 16"/>
          <p:cNvSpPr/>
          <p:nvPr/>
        </p:nvSpPr>
        <p:spPr>
          <a:xfrm>
            <a:off x="6249384" y="1637683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Backlog</a:t>
            </a:r>
            <a:br>
              <a:rPr lang="en-US" sz="1400" b="1" dirty="0"/>
            </a:br>
            <a:r>
              <a:rPr lang="en-US" sz="1400" b="1" dirty="0"/>
              <a:t>item</a:t>
            </a:r>
          </a:p>
          <a:p>
            <a:pPr algn="ctr"/>
            <a:r>
              <a:rPr lang="en-US" sz="1400" dirty="0"/>
              <a:t>…………</a:t>
            </a:r>
          </a:p>
        </p:txBody>
      </p:sp>
      <p:sp>
        <p:nvSpPr>
          <p:cNvPr id="18" name="PIJL-RECHTS 17"/>
          <p:cNvSpPr/>
          <p:nvPr/>
        </p:nvSpPr>
        <p:spPr>
          <a:xfrm>
            <a:off x="3280616" y="2174893"/>
            <a:ext cx="662940" cy="365760"/>
          </a:xfrm>
          <a:prstGeom prst="rightArrow">
            <a:avLst/>
          </a:prstGeom>
          <a:solidFill>
            <a:srgbClr val="5B9BD5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9" name="Groep 18"/>
          <p:cNvGrpSpPr/>
          <p:nvPr/>
        </p:nvGrpSpPr>
        <p:grpSpPr>
          <a:xfrm>
            <a:off x="7856965" y="3123583"/>
            <a:ext cx="243000" cy="510030"/>
            <a:chOff x="8631638" y="2438400"/>
            <a:chExt cx="324000" cy="680040"/>
          </a:xfrm>
        </p:grpSpPr>
        <p:sp>
          <p:nvSpPr>
            <p:cNvPr id="57" name="Trapezium 56"/>
            <p:cNvSpPr/>
            <p:nvPr/>
          </p:nvSpPr>
          <p:spPr>
            <a:xfrm>
              <a:off x="8677358" y="275844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8" name="Ovaal 57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7594255" y="2980213"/>
            <a:ext cx="243000" cy="521460"/>
            <a:chOff x="8631638" y="2438400"/>
            <a:chExt cx="324000" cy="695280"/>
          </a:xfrm>
        </p:grpSpPr>
        <p:sp>
          <p:nvSpPr>
            <p:cNvPr id="55" name="Trapezium 54"/>
            <p:cNvSpPr/>
            <p:nvPr/>
          </p:nvSpPr>
          <p:spPr>
            <a:xfrm>
              <a:off x="8677358" y="277368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6" name="Ovaal 55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7365532" y="3294651"/>
            <a:ext cx="243000" cy="510030"/>
            <a:chOff x="8631638" y="2438400"/>
            <a:chExt cx="324000" cy="680040"/>
          </a:xfrm>
        </p:grpSpPr>
        <p:sp>
          <p:nvSpPr>
            <p:cNvPr id="53" name="Trapezium 52"/>
            <p:cNvSpPr/>
            <p:nvPr/>
          </p:nvSpPr>
          <p:spPr>
            <a:xfrm>
              <a:off x="8677358" y="275844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4" name="Ovaal 53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6055074" y="5397613"/>
            <a:ext cx="243000" cy="510030"/>
            <a:chOff x="8631638" y="2438400"/>
            <a:chExt cx="324000" cy="680040"/>
          </a:xfrm>
        </p:grpSpPr>
        <p:sp>
          <p:nvSpPr>
            <p:cNvPr id="51" name="Trapezium 50"/>
            <p:cNvSpPr/>
            <p:nvPr/>
          </p:nvSpPr>
          <p:spPr>
            <a:xfrm>
              <a:off x="8677358" y="275844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2" name="Ovaal 51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5792364" y="5254243"/>
            <a:ext cx="243000" cy="521460"/>
            <a:chOff x="8631638" y="2438400"/>
            <a:chExt cx="324000" cy="695280"/>
          </a:xfrm>
        </p:grpSpPr>
        <p:sp>
          <p:nvSpPr>
            <p:cNvPr id="49" name="Trapezium 48"/>
            <p:cNvSpPr/>
            <p:nvPr/>
          </p:nvSpPr>
          <p:spPr>
            <a:xfrm>
              <a:off x="8677358" y="277368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0" name="Ovaal 49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5563641" y="5568681"/>
            <a:ext cx="243000" cy="510030"/>
            <a:chOff x="8631638" y="2438400"/>
            <a:chExt cx="324000" cy="680040"/>
          </a:xfrm>
        </p:grpSpPr>
        <p:sp>
          <p:nvSpPr>
            <p:cNvPr id="47" name="Trapezium 46"/>
            <p:cNvSpPr/>
            <p:nvPr/>
          </p:nvSpPr>
          <p:spPr>
            <a:xfrm>
              <a:off x="8677358" y="275844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48" name="Ovaal 47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cxnSp>
        <p:nvCxnSpPr>
          <p:cNvPr id="25" name="Rechte verbindingslijn met pijl 24"/>
          <p:cNvCxnSpPr/>
          <p:nvPr/>
        </p:nvCxnSpPr>
        <p:spPr>
          <a:xfrm flipV="1">
            <a:off x="5955236" y="2540653"/>
            <a:ext cx="434340" cy="2558239"/>
          </a:xfrm>
          <a:prstGeom prst="straightConnector1">
            <a:avLst/>
          </a:prstGeom>
          <a:solidFill>
            <a:srgbClr val="5B9BD5">
              <a:alpha val="34118"/>
            </a:srgbClr>
          </a:solidFill>
          <a:ln w="38100">
            <a:noFill/>
            <a:prstDash val="sys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Tekstvak 26"/>
          <p:cNvSpPr txBox="1"/>
          <p:nvPr/>
        </p:nvSpPr>
        <p:spPr>
          <a:xfrm>
            <a:off x="7556656" y="3818341"/>
            <a:ext cx="629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Team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5138931" y="6084004"/>
            <a:ext cx="125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Stakeholders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7471586" y="2362988"/>
            <a:ext cx="810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input for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8025858" y="4263892"/>
            <a:ext cx="822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develops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838923" y="560529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give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650367" y="5905547"/>
            <a:ext cx="1053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reviewed by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12" r="15672"/>
          <a:stretch/>
        </p:blipFill>
        <p:spPr>
          <a:xfrm>
            <a:off x="-18546" y="1193740"/>
            <a:ext cx="2334955" cy="3116771"/>
          </a:xfrm>
          <a:prstGeom prst="rect">
            <a:avLst/>
          </a:prstGeom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87DB0DF0-F0EF-4828-8026-2278FEBF579D}"/>
              </a:ext>
            </a:extLst>
          </p:cNvPr>
          <p:cNvSpPr txBox="1"/>
          <p:nvPr/>
        </p:nvSpPr>
        <p:spPr>
          <a:xfrm>
            <a:off x="2271009" y="2106326"/>
            <a:ext cx="108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/>
            <a:r>
              <a:rPr lang="en-US" sz="1400" b="1" i="1" dirty="0">
                <a:solidFill>
                  <a:schemeClr val="accent6"/>
                </a:solidFill>
              </a:rPr>
              <a:t>1. Initial</a:t>
            </a:r>
            <a:br>
              <a:rPr lang="en-US" sz="1400" b="1" i="1" dirty="0">
                <a:solidFill>
                  <a:schemeClr val="accent6"/>
                </a:solidFill>
              </a:rPr>
            </a:br>
            <a:r>
              <a:rPr lang="en-US" sz="1400" b="1" i="1" dirty="0">
                <a:solidFill>
                  <a:schemeClr val="accent6"/>
                </a:solidFill>
              </a:rPr>
              <a:t>definition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54F2A1-AB48-47C9-B01C-700BEFD8EF16}"/>
              </a:ext>
            </a:extLst>
          </p:cNvPr>
          <p:cNvSpPr txBox="1"/>
          <p:nvPr/>
        </p:nvSpPr>
        <p:spPr>
          <a:xfrm>
            <a:off x="4916029" y="1409105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</a:rPr>
              <a:t>2. Selection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DC8070FC-34B2-4AAD-AB16-56E9B3B0CADF}"/>
              </a:ext>
            </a:extLst>
          </p:cNvPr>
          <p:cNvSpPr txBox="1"/>
          <p:nvPr/>
        </p:nvSpPr>
        <p:spPr>
          <a:xfrm>
            <a:off x="2876849" y="3580702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</a:rPr>
              <a:t>4. Update</a:t>
            </a:r>
          </a:p>
        </p:txBody>
      </p:sp>
      <p:grpSp>
        <p:nvGrpSpPr>
          <p:cNvPr id="77" name="Groep 76">
            <a:extLst>
              <a:ext uri="{FF2B5EF4-FFF2-40B4-BE49-F238E27FC236}">
                <a16:creationId xmlns:a16="http://schemas.microsoft.com/office/drawing/2014/main" id="{AA778A0E-C80D-4CF0-AFC9-752C2D936B0B}"/>
              </a:ext>
            </a:extLst>
          </p:cNvPr>
          <p:cNvGrpSpPr/>
          <p:nvPr/>
        </p:nvGrpSpPr>
        <p:grpSpPr>
          <a:xfrm>
            <a:off x="5993275" y="2631891"/>
            <a:ext cx="1321777" cy="2497541"/>
            <a:chOff x="5993275" y="2631891"/>
            <a:chExt cx="1321777" cy="2497541"/>
          </a:xfrm>
        </p:grpSpPr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371D9F06-0F9F-4800-923B-3C4222A550D6}"/>
                </a:ext>
              </a:extLst>
            </p:cNvPr>
            <p:cNvSpPr txBox="1"/>
            <p:nvPr/>
          </p:nvSpPr>
          <p:spPr>
            <a:xfrm>
              <a:off x="6183780" y="4022303"/>
              <a:ext cx="1131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accent6"/>
                  </a:solidFill>
                </a:rPr>
                <a:t>3. Validation</a:t>
              </a:r>
            </a:p>
          </p:txBody>
        </p:sp>
        <p:cxnSp>
          <p:nvCxnSpPr>
            <p:cNvPr id="79" name="Rechte verbindingslijn met pijl 78">
              <a:extLst>
                <a:ext uri="{FF2B5EF4-FFF2-40B4-BE49-F238E27FC236}">
                  <a16:creationId xmlns:a16="http://schemas.microsoft.com/office/drawing/2014/main" id="{A67B65CD-22D8-4A95-B36E-A0DF5273571B}"/>
                </a:ext>
              </a:extLst>
            </p:cNvPr>
            <p:cNvCxnSpPr/>
            <p:nvPr/>
          </p:nvCxnSpPr>
          <p:spPr>
            <a:xfrm flipV="1">
              <a:off x="5993275" y="2631891"/>
              <a:ext cx="450376" cy="2497541"/>
            </a:xfrm>
            <a:prstGeom prst="straightConnector1">
              <a:avLst/>
            </a:prstGeom>
            <a:ln w="38100">
              <a:solidFill>
                <a:schemeClr val="tx1">
                  <a:lumMod val="20000"/>
                  <a:lumOff val="80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911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6B3C8AD-B7C1-48F0-9CF9-AA1214B70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2EBF2"/>
              </a:clrFrom>
              <a:clrTo>
                <a:srgbClr val="B2EB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24804" r="44146" b="15196"/>
          <a:stretch/>
        </p:blipFill>
        <p:spPr>
          <a:xfrm>
            <a:off x="4021559" y="1903110"/>
            <a:ext cx="5117432" cy="452718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FB72B0E2-E1C2-428B-895B-8A5F238D3E1A}"/>
              </a:ext>
            </a:extLst>
          </p:cNvPr>
          <p:cNvSpPr/>
          <p:nvPr/>
        </p:nvSpPr>
        <p:spPr>
          <a:xfrm>
            <a:off x="2576095" y="3348869"/>
            <a:ext cx="1327039" cy="732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school 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D3EBA4C-875C-4182-9C3A-CBAA826AACE2}"/>
              </a:ext>
            </a:extLst>
          </p:cNvPr>
          <p:cNvSpPr txBox="1"/>
          <p:nvPr/>
        </p:nvSpPr>
        <p:spPr>
          <a:xfrm>
            <a:off x="-14439" y="4081788"/>
            <a:ext cx="436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Bauhaus" pitchFamily="50" charset="0"/>
              </a:rPr>
              <a:t>Project develops chosen solution</a:t>
            </a:r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526F85C0-3967-43AF-A7B9-2E8E1AE2BB9F}"/>
              </a:ext>
            </a:extLst>
          </p:cNvPr>
          <p:cNvSpPr/>
          <p:nvPr/>
        </p:nvSpPr>
        <p:spPr>
          <a:xfrm>
            <a:off x="1904586" y="3348869"/>
            <a:ext cx="527879" cy="667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681FFB3-643C-4104-94EA-9E20F1B9CD6B}"/>
              </a:ext>
            </a:extLst>
          </p:cNvPr>
          <p:cNvSpPr txBox="1"/>
          <p:nvPr/>
        </p:nvSpPr>
        <p:spPr>
          <a:xfrm>
            <a:off x="962201" y="1469763"/>
            <a:ext cx="241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Bauhaus" pitchFamily="50" charset="0"/>
              </a:rPr>
              <a:t>Client asks for help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A81ECE3-BC2D-40AF-B897-966168AC3B3F}"/>
              </a:ext>
            </a:extLst>
          </p:cNvPr>
          <p:cNvSpPr txBox="1"/>
          <p:nvPr/>
        </p:nvSpPr>
        <p:spPr>
          <a:xfrm>
            <a:off x="704022" y="2637276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Bauhaus" pitchFamily="50" charset="0"/>
              </a:rPr>
              <a:t>RE analyzes context </a:t>
            </a:r>
            <a:br>
              <a:rPr lang="en-US" b="1" dirty="0">
                <a:latin typeface="Bauhaus" pitchFamily="50" charset="0"/>
              </a:rPr>
            </a:br>
            <a:r>
              <a:rPr lang="en-US" b="1" dirty="0">
                <a:latin typeface="Bauhaus" pitchFamily="50" charset="0"/>
              </a:rPr>
              <a:t>and proposes solutions</a:t>
            </a:r>
          </a:p>
        </p:txBody>
      </p:sp>
      <p:sp>
        <p:nvSpPr>
          <p:cNvPr id="23" name="Pijl: omlaag 22">
            <a:extLst>
              <a:ext uri="{FF2B5EF4-FFF2-40B4-BE49-F238E27FC236}">
                <a16:creationId xmlns:a16="http://schemas.microsoft.com/office/drawing/2014/main" id="{798539E7-63C2-475A-A04B-3DB45AB85C8D}"/>
              </a:ext>
            </a:extLst>
          </p:cNvPr>
          <p:cNvSpPr/>
          <p:nvPr/>
        </p:nvSpPr>
        <p:spPr>
          <a:xfrm>
            <a:off x="1904586" y="1904357"/>
            <a:ext cx="527879" cy="667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CEE4EF43-2859-4D8A-A7EC-5051F37D49CC}"/>
              </a:ext>
            </a:extLst>
          </p:cNvPr>
          <p:cNvGrpSpPr>
            <a:grpSpLocks noChangeAspect="1"/>
          </p:cNvGrpSpPr>
          <p:nvPr/>
        </p:nvGrpSpPr>
        <p:grpSpPr>
          <a:xfrm>
            <a:off x="2624479" y="1832531"/>
            <a:ext cx="1278655" cy="821021"/>
            <a:chOff x="3834216" y="1872343"/>
            <a:chExt cx="6910032" cy="4436977"/>
          </a:xfrm>
        </p:grpSpPr>
        <p:sp>
          <p:nvSpPr>
            <p:cNvPr id="19" name="Wolk 18">
              <a:extLst>
                <a:ext uri="{FF2B5EF4-FFF2-40B4-BE49-F238E27FC236}">
                  <a16:creationId xmlns:a16="http://schemas.microsoft.com/office/drawing/2014/main" id="{49BDC4F0-A49E-4F5A-9C03-AE8EAA41CF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216" y="1872343"/>
              <a:ext cx="6910032" cy="4436977"/>
            </a:xfrm>
            <a:prstGeom prst="cloud">
              <a:avLst/>
            </a:prstGeom>
            <a:solidFill>
              <a:srgbClr val="800000">
                <a:alpha val="20000"/>
              </a:srgb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5D96BB20-B7DC-45AF-A4F2-8D594F869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0000">
              <a:off x="5883434" y="2740866"/>
              <a:ext cx="3112785" cy="3045164"/>
            </a:xfrm>
            <a:prstGeom prst="rect">
              <a:avLst/>
            </a:prstGeom>
          </p:spPr>
        </p:pic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A81F979-AA03-4976-94EA-529179FE1B5B}"/>
              </a:ext>
            </a:extLst>
          </p:cNvPr>
          <p:cNvGrpSpPr/>
          <p:nvPr/>
        </p:nvGrpSpPr>
        <p:grpSpPr>
          <a:xfrm>
            <a:off x="1070525" y="4307835"/>
            <a:ext cx="2160000" cy="2160000"/>
            <a:chOff x="1070525" y="4307835"/>
            <a:chExt cx="2160000" cy="2160000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5913B230-9116-45DC-A221-D84B7A30AAB1}"/>
                </a:ext>
              </a:extLst>
            </p:cNvPr>
            <p:cNvGrpSpPr/>
            <p:nvPr/>
          </p:nvGrpSpPr>
          <p:grpSpPr>
            <a:xfrm>
              <a:off x="1322525" y="4557877"/>
              <a:ext cx="1692000" cy="1692000"/>
              <a:chOff x="1322525" y="4557877"/>
              <a:chExt cx="1692000" cy="1692000"/>
            </a:xfrm>
          </p:grpSpPr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791E29EC-04B6-4DBB-B625-80C3DE341CF6}"/>
                  </a:ext>
                </a:extLst>
              </p:cNvPr>
              <p:cNvSpPr/>
              <p:nvPr/>
            </p:nvSpPr>
            <p:spPr>
              <a:xfrm>
                <a:off x="1322525" y="4557877"/>
                <a:ext cx="1692000" cy="169200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8BC4D7E9-86E8-4D26-B446-DF3FAA35F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9586" y="4819681"/>
                <a:ext cx="1557879" cy="1168392"/>
              </a:xfrm>
              <a:prstGeom prst="rect">
                <a:avLst/>
              </a:prstGeom>
            </p:spPr>
          </p:pic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6D3D06A9-F805-41EB-B8E2-1C5A97F7BB6F}"/>
                  </a:ext>
                </a:extLst>
              </p:cNvPr>
              <p:cNvSpPr txBox="1"/>
              <p:nvPr/>
            </p:nvSpPr>
            <p:spPr>
              <a:xfrm>
                <a:off x="1710708" y="5001203"/>
                <a:ext cx="915635" cy="805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FFFF00"/>
                    </a:solidFill>
                    <a:latin typeface="Bauhaus" pitchFamily="50" charset="0"/>
                  </a:rPr>
                  <a:t>require-</a:t>
                </a:r>
                <a:br>
                  <a:rPr lang="en-US" sz="1400" b="1">
                    <a:solidFill>
                      <a:srgbClr val="FFFF00"/>
                    </a:solidFill>
                    <a:latin typeface="Bauhaus" pitchFamily="50" charset="0"/>
                  </a:rPr>
                </a:br>
                <a:r>
                  <a:rPr lang="en-US" sz="1400" b="1">
                    <a:solidFill>
                      <a:srgbClr val="FFFF00"/>
                    </a:solidFill>
                    <a:latin typeface="Bauhaus" pitchFamily="50" charset="0"/>
                  </a:rPr>
                  <a:t>ments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en-US" sz="1400" b="1">
                    <a:solidFill>
                      <a:srgbClr val="FFFF00"/>
                    </a:solidFill>
                    <a:latin typeface="Bauhaus" pitchFamily="50" charset="0"/>
                    <a:sym typeface="Wingdings" panose="05000000000000000000" pitchFamily="2" charset="2"/>
                  </a:rPr>
                  <a:t></a:t>
                </a:r>
                <a:br>
                  <a:rPr lang="en-US" sz="1400" b="1">
                    <a:solidFill>
                      <a:srgbClr val="FFFF00"/>
                    </a:solidFill>
                    <a:latin typeface="Bauhaus" pitchFamily="50" charset="0"/>
                    <a:sym typeface="Wingdings" panose="05000000000000000000" pitchFamily="2" charset="2"/>
                  </a:rPr>
                </a:br>
                <a:r>
                  <a:rPr lang="en-US" sz="1400" b="1">
                    <a:solidFill>
                      <a:srgbClr val="FFFF00"/>
                    </a:solidFill>
                    <a:latin typeface="Bauhaus" pitchFamily="50" charset="0"/>
                  </a:rPr>
                  <a:t>system</a:t>
                </a:r>
              </a:p>
            </p:txBody>
          </p:sp>
        </p:grpSp>
        <p:sp>
          <p:nvSpPr>
            <p:cNvPr id="26" name="Pijl: draaiend 25">
              <a:extLst>
                <a:ext uri="{FF2B5EF4-FFF2-40B4-BE49-F238E27FC236}">
                  <a16:creationId xmlns:a16="http://schemas.microsoft.com/office/drawing/2014/main" id="{3B6DF7A7-23DB-4AE9-8C23-F7AF4930F652}"/>
                </a:ext>
              </a:extLst>
            </p:cNvPr>
            <p:cNvSpPr/>
            <p:nvPr/>
          </p:nvSpPr>
          <p:spPr>
            <a:xfrm>
              <a:off x="1070525" y="4307835"/>
              <a:ext cx="2160000" cy="2160000"/>
            </a:xfrm>
            <a:prstGeom prst="circularArrow">
              <a:avLst>
                <a:gd name="adj1" fmla="val 14379"/>
                <a:gd name="adj2" fmla="val 1293271"/>
                <a:gd name="adj3" fmla="val 182817"/>
                <a:gd name="adj4" fmla="val 2507152"/>
                <a:gd name="adj5" fmla="val 180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E1C90D23-2942-464F-A495-23390E16BF9A}"/>
              </a:ext>
            </a:extLst>
          </p:cNvPr>
          <p:cNvGrpSpPr/>
          <p:nvPr/>
        </p:nvGrpSpPr>
        <p:grpSpPr>
          <a:xfrm>
            <a:off x="2572314" y="3340771"/>
            <a:ext cx="1301833" cy="732919"/>
            <a:chOff x="2572314" y="3340771"/>
            <a:chExt cx="1301833" cy="732919"/>
          </a:xfrm>
        </p:grpSpPr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47D2783C-C589-4A94-81B6-D5E2F8F5FD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72314" y="3340771"/>
              <a:ext cx="1301833" cy="732919"/>
              <a:chOff x="0" y="1278000"/>
              <a:chExt cx="9144000" cy="5148000"/>
            </a:xfrm>
          </p:grpSpPr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699F5A64-DC54-410B-AE62-B732ADC4B68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78000"/>
                <a:ext cx="9144000" cy="5148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0" name="Afbeelding 39">
                <a:extLst>
                  <a:ext uri="{FF2B5EF4-FFF2-40B4-BE49-F238E27FC236}">
                    <a16:creationId xmlns:a16="http://schemas.microsoft.com/office/drawing/2014/main" id="{EEF55A27-985D-4C77-942D-8C270B606B9E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8379" y="4989451"/>
                <a:ext cx="632155" cy="632157"/>
              </a:xfrm>
              <a:prstGeom prst="rect">
                <a:avLst/>
              </a:prstGeom>
            </p:spPr>
          </p:pic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33B00BC3-B75F-4DEC-A195-D51A4E5F46E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46156">
                <a:off x="4971188" y="2910209"/>
                <a:ext cx="632155" cy="642581"/>
              </a:xfrm>
              <a:prstGeom prst="rect">
                <a:avLst/>
              </a:prstGeom>
            </p:spPr>
          </p:pic>
          <p:pic>
            <p:nvPicPr>
              <p:cNvPr id="42" name="Afbeelding 41">
                <a:extLst>
                  <a:ext uri="{FF2B5EF4-FFF2-40B4-BE49-F238E27FC236}">
                    <a16:creationId xmlns:a16="http://schemas.microsoft.com/office/drawing/2014/main" id="{850D2D8F-2883-41C8-8DC7-8FF30C074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0781">
                <a:off x="7949206" y="2982303"/>
                <a:ext cx="632155" cy="632157"/>
              </a:xfrm>
              <a:prstGeom prst="rect">
                <a:avLst/>
              </a:prstGeom>
            </p:spPr>
          </p:pic>
          <p:pic>
            <p:nvPicPr>
              <p:cNvPr id="43" name="Afbeelding 42">
                <a:extLst>
                  <a:ext uri="{FF2B5EF4-FFF2-40B4-BE49-F238E27FC236}">
                    <a16:creationId xmlns:a16="http://schemas.microsoft.com/office/drawing/2014/main" id="{EFD4EAD1-268A-47C9-816F-7404C8246C94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81057">
                <a:off x="6922306" y="5048382"/>
                <a:ext cx="632155" cy="632157"/>
              </a:xfrm>
              <a:prstGeom prst="rect">
                <a:avLst/>
              </a:prstGeom>
            </p:spPr>
          </p:pic>
          <p:cxnSp>
            <p:nvCxnSpPr>
              <p:cNvPr id="44" name="Rechte verbindingslijn met pijl 43">
                <a:extLst>
                  <a:ext uri="{FF2B5EF4-FFF2-40B4-BE49-F238E27FC236}">
                    <a16:creationId xmlns:a16="http://schemas.microsoft.com/office/drawing/2014/main" id="{45D0D665-E34A-4569-B347-8A2C3B89E770}"/>
                  </a:ext>
                </a:extLst>
              </p:cNvPr>
              <p:cNvCxnSpPr>
                <a:cxnSpLocks/>
                <a:stCxn id="40" idx="3"/>
                <a:endCxn id="41" idx="1"/>
              </p:cNvCxnSpPr>
              <p:nvPr/>
            </p:nvCxnSpPr>
            <p:spPr>
              <a:xfrm flipV="1">
                <a:off x="2080534" y="3273109"/>
                <a:ext cx="2893408" cy="2032420"/>
              </a:xfrm>
              <a:prstGeom prst="straightConnector1">
                <a:avLst/>
              </a:prstGeom>
              <a:ln w="6350">
                <a:solidFill>
                  <a:srgbClr val="FFFF00"/>
                </a:solidFill>
                <a:prstDash val="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met pijl 44">
                <a:extLst>
                  <a:ext uri="{FF2B5EF4-FFF2-40B4-BE49-F238E27FC236}">
                    <a16:creationId xmlns:a16="http://schemas.microsoft.com/office/drawing/2014/main" id="{6583289C-5478-4171-9C02-8A23055528A0}"/>
                  </a:ext>
                </a:extLst>
              </p:cNvPr>
              <p:cNvCxnSpPr>
                <a:cxnSpLocks/>
                <a:stCxn id="43" idx="0"/>
                <a:endCxn id="42" idx="2"/>
              </p:cNvCxnSpPr>
              <p:nvPr/>
            </p:nvCxnSpPr>
            <p:spPr>
              <a:xfrm flipV="1">
                <a:off x="7378680" y="3557257"/>
                <a:ext cx="705253" cy="1523969"/>
              </a:xfrm>
              <a:prstGeom prst="straightConnector1">
                <a:avLst/>
              </a:prstGeom>
              <a:ln w="6350">
                <a:solidFill>
                  <a:srgbClr val="FFFF00"/>
                </a:solidFill>
                <a:prstDash val="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60CD9C89-6E43-4025-9FBE-9B2E76DE5C97}"/>
                </a:ext>
              </a:extLst>
            </p:cNvPr>
            <p:cNvGrpSpPr/>
            <p:nvPr/>
          </p:nvGrpSpPr>
          <p:grpSpPr>
            <a:xfrm>
              <a:off x="3005123" y="3696049"/>
              <a:ext cx="730664" cy="161010"/>
              <a:chOff x="3597472" y="2707586"/>
              <a:chExt cx="730664" cy="161010"/>
            </a:xfrm>
          </p:grpSpPr>
          <p:pic>
            <p:nvPicPr>
              <p:cNvPr id="48" name="Afbeelding 47">
                <a:extLst>
                  <a:ext uri="{FF2B5EF4-FFF2-40B4-BE49-F238E27FC236}">
                    <a16:creationId xmlns:a16="http://schemas.microsoft.com/office/drawing/2014/main" id="{7F3B21CC-101C-4125-83EE-6FCDA2E81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7472" y="2707586"/>
                <a:ext cx="131027" cy="144000"/>
              </a:xfrm>
              <a:prstGeom prst="rect">
                <a:avLst/>
              </a:prstGeom>
            </p:spPr>
          </p:pic>
          <p:pic>
            <p:nvPicPr>
              <p:cNvPr id="49" name="Afbeelding 48">
                <a:extLst>
                  <a:ext uri="{FF2B5EF4-FFF2-40B4-BE49-F238E27FC236}">
                    <a16:creationId xmlns:a16="http://schemas.microsoft.com/office/drawing/2014/main" id="{DF61B2C8-EB4A-4375-A932-AB302507D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7108" y="2724596"/>
                <a:ext cx="131028" cy="14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66375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1" grpId="0"/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Pleased to meet you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F7FF73A-4CD3-4637-995B-F850DCA88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Hans van </a:t>
            </a:r>
            <a:r>
              <a:rPr lang="en-US" dirty="0" err="1"/>
              <a:t>Loenhoud</a:t>
            </a:r>
            <a:endParaRPr lang="en-US" dirty="0"/>
          </a:p>
          <a:p>
            <a:r>
              <a:rPr lang="en-US" dirty="0"/>
              <a:t>Taraxacum, the Netherlands</a:t>
            </a:r>
          </a:p>
          <a:p>
            <a:r>
              <a:rPr lang="en-US" dirty="0"/>
              <a:t>Trainer | coach | consultant </a:t>
            </a:r>
          </a:p>
          <a:p>
            <a:pPr lvl="1"/>
            <a:r>
              <a:rPr lang="en-US" dirty="0"/>
              <a:t>Business Analysis</a:t>
            </a:r>
          </a:p>
          <a:p>
            <a:pPr lvl="1"/>
            <a:r>
              <a:rPr lang="en-US" dirty="0"/>
              <a:t>Requirements Engineering</a:t>
            </a:r>
          </a:p>
          <a:p>
            <a:pPr lvl="1"/>
            <a:r>
              <a:rPr lang="en-US" dirty="0"/>
              <a:t>Software testing</a:t>
            </a:r>
          </a:p>
          <a:p>
            <a:r>
              <a:rPr lang="en-US" dirty="0"/>
              <a:t>Member of the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13" y="4435976"/>
            <a:ext cx="3317621" cy="148219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45DCF95-C4F4-4174-AFA9-5B88C4DFD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34" y="1608224"/>
            <a:ext cx="1927318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3475C83-9D4B-4702-8BCA-643DAD05C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287AD9-02ED-467C-8DA4-4F2A98D9C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8218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5271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5271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5271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5271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360497-3CD5-471E-AE9E-FCDA7F401228}"/>
              </a:ext>
            </a:extLst>
          </p:cNvPr>
          <p:cNvSpPr/>
          <p:nvPr/>
        </p:nvSpPr>
        <p:spPr>
          <a:xfrm rot="18000000">
            <a:off x="621974" y="3067392"/>
            <a:ext cx="20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5271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5271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5271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A8AE5EAC-7816-4CB2-BBD3-8AE9AEDCCD95}"/>
              </a:ext>
            </a:extLst>
          </p:cNvPr>
          <p:cNvSpPr/>
          <p:nvPr/>
        </p:nvSpPr>
        <p:spPr>
          <a:xfrm rot="18000000">
            <a:off x="2232830" y="2809758"/>
            <a:ext cx="2707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Once upon a time …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19125CF-E947-4991-B6F0-EAFFC2997627}"/>
              </a:ext>
            </a:extLst>
          </p:cNvPr>
          <p:cNvSpPr/>
          <p:nvPr/>
        </p:nvSpPr>
        <p:spPr>
          <a:xfrm rot="18000000">
            <a:off x="3939605" y="2606025"/>
            <a:ext cx="281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now for something completely different ...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716E7A2-74E7-4C60-8C8A-119F83A20DC9}"/>
              </a:ext>
            </a:extLst>
          </p:cNvPr>
          <p:cNvSpPr/>
          <p:nvPr/>
        </p:nvSpPr>
        <p:spPr>
          <a:xfrm rot="18000000">
            <a:off x="5901104" y="3121364"/>
            <a:ext cx="195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5271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5271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51271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28F4746-BD75-4540-B25F-C7A7A126444F}"/>
              </a:ext>
            </a:extLst>
          </p:cNvPr>
          <p:cNvSpPr/>
          <p:nvPr/>
        </p:nvSpPr>
        <p:spPr>
          <a:xfrm rot="18000000">
            <a:off x="6472150" y="5137098"/>
            <a:ext cx="2067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get there?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9EDB58E-BC0E-48A9-B816-89A82F6E42B4}"/>
              </a:ext>
            </a:extLst>
          </p:cNvPr>
          <p:cNvSpPr/>
          <p:nvPr/>
        </p:nvSpPr>
        <p:spPr>
          <a:xfrm>
            <a:off x="2679995" y="4151271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D2B7B81-6856-4DA4-A5A1-6B292D1DD645}"/>
              </a:ext>
            </a:extLst>
          </p:cNvPr>
          <p:cNvSpPr/>
          <p:nvPr/>
        </p:nvSpPr>
        <p:spPr>
          <a:xfrm>
            <a:off x="4427984" y="4151271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4E9451E4-6462-452C-8DD7-98A24697A996}"/>
              </a:ext>
            </a:extLst>
          </p:cNvPr>
          <p:cNvSpPr/>
          <p:nvPr/>
        </p:nvSpPr>
        <p:spPr>
          <a:xfrm>
            <a:off x="6168841" y="4151271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00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096A9ACA-A445-42BE-87C3-48E1A426E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t="455" r="24190" b="-455"/>
          <a:stretch/>
        </p:blipFill>
        <p:spPr>
          <a:xfrm>
            <a:off x="4908282" y="1935899"/>
            <a:ext cx="4235718" cy="445292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055A82F-A357-48E8-A1F6-719FC2FF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 … what?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7BA8BD-E1DF-4C86-8D2B-D88224486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CF053F-E6D2-47D8-8EDF-CEDB1209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4E24386-14F1-40B7-9039-46544F08A3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/>
          <a:stretch/>
        </p:blipFill>
        <p:spPr>
          <a:xfrm>
            <a:off x="222067" y="2235522"/>
            <a:ext cx="14356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D4845D4-A470-49AE-8C23-B6F48B637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/>
          <a:stretch/>
        </p:blipFill>
        <p:spPr>
          <a:xfrm>
            <a:off x="2559452" y="2235522"/>
            <a:ext cx="144801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D00443-788D-433D-A53F-5F6AC5225A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0" t="243" r="-169" b="-243"/>
          <a:stretch/>
        </p:blipFill>
        <p:spPr>
          <a:xfrm>
            <a:off x="4909185" y="2235522"/>
            <a:ext cx="143963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51FFCB9-1806-42B1-ACD5-F5F4706C2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58" y="2325522"/>
            <a:ext cx="1800000" cy="900000"/>
          </a:xfrm>
          <a:prstGeom prst="rect">
            <a:avLst/>
          </a:prstGeom>
        </p:spPr>
      </p:pic>
      <p:sp>
        <p:nvSpPr>
          <p:cNvPr id="15" name="Pijl: rechts 14">
            <a:extLst>
              <a:ext uri="{FF2B5EF4-FFF2-40B4-BE49-F238E27FC236}">
                <a16:creationId xmlns:a16="http://schemas.microsoft.com/office/drawing/2014/main" id="{85B0618E-AC30-4417-A0BF-99027DED3D25}"/>
              </a:ext>
            </a:extLst>
          </p:cNvPr>
          <p:cNvSpPr/>
          <p:nvPr/>
        </p:nvSpPr>
        <p:spPr>
          <a:xfrm>
            <a:off x="3402428" y="1533319"/>
            <a:ext cx="1800000" cy="558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digitalization</a:t>
            </a:r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6913B379-5EB7-403B-B1B0-9D92A6367C3B}"/>
              </a:ext>
            </a:extLst>
          </p:cNvPr>
          <p:cNvSpPr/>
          <p:nvPr/>
        </p:nvSpPr>
        <p:spPr>
          <a:xfrm>
            <a:off x="5760694" y="1533319"/>
            <a:ext cx="2411756" cy="558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transformation</a:t>
            </a: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2332CFDD-E748-461C-A2F1-22EA3E1BF5F9}"/>
              </a:ext>
            </a:extLst>
          </p:cNvPr>
          <p:cNvSpPr/>
          <p:nvPr/>
        </p:nvSpPr>
        <p:spPr>
          <a:xfrm>
            <a:off x="1044162" y="1533319"/>
            <a:ext cx="1800000" cy="558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digitization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832B57A-DFCA-4290-AFF7-5763ED1B73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/>
          <a:stretch/>
        </p:blipFill>
        <p:spPr>
          <a:xfrm>
            <a:off x="222067" y="4819495"/>
            <a:ext cx="143256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88AAC87-9B98-42C7-8A37-D07F377A67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1"/>
          <a:stretch/>
        </p:blipFill>
        <p:spPr>
          <a:xfrm>
            <a:off x="2555443" y="4819495"/>
            <a:ext cx="145202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F673062-39C4-4759-BAAD-61DFFADC27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27" y="4819495"/>
            <a:ext cx="144045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88B3E36-BFB6-46B2-8223-975A770F69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58" y="5192095"/>
            <a:ext cx="1800000" cy="3348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1738577-C8A4-4623-BFD6-E8DEC6484C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0"/>
          <a:stretch/>
        </p:blipFill>
        <p:spPr>
          <a:xfrm>
            <a:off x="222067" y="3510754"/>
            <a:ext cx="143256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773BAE9-0FB5-4156-9ED0-E7F45C3E331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7"/>
          <a:stretch/>
        </p:blipFill>
        <p:spPr>
          <a:xfrm>
            <a:off x="2559452" y="3510754"/>
            <a:ext cx="144801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7BD982E-91EB-4F3A-AE4B-987DC868296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4"/>
          <a:stretch/>
        </p:blipFill>
        <p:spPr>
          <a:xfrm>
            <a:off x="4912290" y="3510754"/>
            <a:ext cx="14553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7A20D19-1775-4C45-8B60-0A1AE9540A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58" y="3780599"/>
            <a:ext cx="1800000" cy="5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5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97F051-D2B5-4DF5-ABBC-EC9674665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innovation challenge</a:t>
            </a:r>
            <a:endParaRPr lang="en-US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7D1BD47-BA8D-4035-A977-758B1D4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dirty="0"/>
              <a:t>It is a green field</a:t>
            </a:r>
          </a:p>
          <a:p>
            <a:pPr lvl="1"/>
            <a:r>
              <a:rPr lang="en-US" dirty="0"/>
              <a:t>No examples</a:t>
            </a:r>
          </a:p>
          <a:p>
            <a:pPr lvl="1"/>
            <a:r>
              <a:rPr lang="en-US" dirty="0"/>
              <a:t>No stakeholders</a:t>
            </a:r>
          </a:p>
          <a:p>
            <a:pPr lvl="1"/>
            <a:r>
              <a:rPr lang="en-US" dirty="0"/>
              <a:t>No customers (yet…)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B684E6-6A43-4F97-B0C6-0F9B128B9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79B334-27AF-455A-9983-4B5D3FEF6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04A3B77-7FD0-4E6F-BFB5-6B58571CDA6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2"/>
          <a:stretch/>
        </p:blipFill>
        <p:spPr>
          <a:xfrm>
            <a:off x="4680000" y="1692000"/>
            <a:ext cx="4356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1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61E7BE-FE89-42D7-AD3B-51054F80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Supplier centered </a:t>
            </a:r>
            <a:r>
              <a:rPr lang="en-US" dirty="0">
                <a:sym typeface="Wingdings" panose="05000000000000000000" pitchFamily="2" charset="2"/>
              </a:rPr>
              <a:t>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customer centered</a:t>
            </a:r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A9EA50-CE03-4A6E-A2E3-179769E1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BEB6F3-25EC-4031-8157-A856776E6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0D18077-1916-4608-9B34-2EB6DAEC86E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 r="16161"/>
          <a:stretch/>
        </p:blipFill>
        <p:spPr>
          <a:xfrm>
            <a:off x="146304" y="1692275"/>
            <a:ext cx="4356100" cy="4356100"/>
          </a:xfrm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C503A86-7EF6-4F55-8F6F-1DCF2E18365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8499"/>
          <a:stretch/>
        </p:blipFill>
        <p:spPr>
          <a:xfrm>
            <a:off x="4678172" y="1692275"/>
            <a:ext cx="4356100" cy="4356100"/>
          </a:xfrm>
        </p:spPr>
      </p:pic>
    </p:spTree>
    <p:extLst>
      <p:ext uri="{BB962C8B-B14F-4D97-AF65-F5344CB8AC3E}">
        <p14:creationId xmlns:p14="http://schemas.microsoft.com/office/powerpoint/2010/main" val="14312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61E7BE-FE89-42D7-AD3B-51054F80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 affected </a:t>
            </a:r>
            <a:r>
              <a:rPr lang="en-US" dirty="0">
                <a:sym typeface="Wingdings" panose="05000000000000000000" pitchFamily="2" charset="2"/>
              </a:rPr>
              <a:t>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customer involved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A9EA50-CE03-4A6E-A2E3-179769E1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BEB6F3-25EC-4031-8157-A856776E6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0D18077-1916-4608-9B34-2EB6DAEC86E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695321"/>
            <a:ext cx="4356100" cy="4350007"/>
          </a:xfrm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C503A86-7EF6-4F55-8F6F-1DCF2E18365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72" y="1692275"/>
            <a:ext cx="4356100" cy="4356100"/>
          </a:xfrm>
        </p:spPr>
      </p:pic>
    </p:spTree>
    <p:extLst>
      <p:ext uri="{BB962C8B-B14F-4D97-AF65-F5344CB8AC3E}">
        <p14:creationId xmlns:p14="http://schemas.microsoft.com/office/powerpoint/2010/main" val="29365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61E7BE-FE89-42D7-AD3B-51054F80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oriented </a:t>
            </a:r>
            <a:r>
              <a:rPr lang="en-US" dirty="0">
                <a:sym typeface="Wingdings" panose="05000000000000000000" pitchFamily="2" charset="2"/>
              </a:rPr>
              <a:t>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service oriented</a:t>
            </a:r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A9EA50-CE03-4A6E-A2E3-179769E1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BEB6F3-25EC-4031-8157-A856776E6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C503A86-7EF6-4F55-8F6F-1DCF2E18365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r="21933"/>
          <a:stretch/>
        </p:blipFill>
        <p:spPr>
          <a:xfrm>
            <a:off x="4678172" y="1692275"/>
            <a:ext cx="4356100" cy="4356100"/>
          </a:xfr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0D18077-1916-4608-9B34-2EB6DAEC86E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r="18075"/>
          <a:stretch/>
        </p:blipFill>
        <p:spPr>
          <a:xfrm>
            <a:off x="155448" y="1692275"/>
            <a:ext cx="4356100" cy="4356100"/>
          </a:xfrm>
        </p:spPr>
      </p:pic>
    </p:spTree>
    <p:extLst>
      <p:ext uri="{BB962C8B-B14F-4D97-AF65-F5344CB8AC3E}">
        <p14:creationId xmlns:p14="http://schemas.microsoft.com/office/powerpoint/2010/main" val="786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61E7BE-FE89-42D7-AD3B-51054F80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Wingdings" panose="05000000000000000000" pitchFamily="2" charset="2"/>
              </a:rPr>
              <a:t>IT supported 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IT enabled</a:t>
            </a:r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A9EA50-CE03-4A6E-A2E3-179769E1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BEB6F3-25EC-4031-8157-A856776E6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C503A86-7EF6-4F55-8F6F-1DCF2E18365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r="23858"/>
          <a:stretch/>
        </p:blipFill>
        <p:spPr>
          <a:xfrm>
            <a:off x="4678172" y="1692275"/>
            <a:ext cx="4356100" cy="4356100"/>
          </a:xfr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0D18077-1916-4608-9B34-2EB6DAEC86E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4"/>
          <a:stretch/>
        </p:blipFill>
        <p:spPr>
          <a:xfrm>
            <a:off x="155448" y="1692275"/>
            <a:ext cx="4356100" cy="4356100"/>
          </a:xfrm>
        </p:spPr>
      </p:pic>
    </p:spTree>
    <p:extLst>
      <p:ext uri="{BB962C8B-B14F-4D97-AF65-F5344CB8AC3E}">
        <p14:creationId xmlns:p14="http://schemas.microsoft.com/office/powerpoint/2010/main" val="39619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545DB37B-7D1C-4035-A52E-161DD96042D2}"/>
              </a:ext>
            </a:extLst>
          </p:cNvPr>
          <p:cNvSpPr/>
          <p:nvPr/>
        </p:nvSpPr>
        <p:spPr>
          <a:xfrm>
            <a:off x="144000" y="1692000"/>
            <a:ext cx="4356000" cy="4356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690E787-1BD5-4D0D-A37A-E2B37F85512B}"/>
              </a:ext>
            </a:extLst>
          </p:cNvPr>
          <p:cNvSpPr/>
          <p:nvPr/>
        </p:nvSpPr>
        <p:spPr>
          <a:xfrm>
            <a:off x="4680000" y="1692000"/>
            <a:ext cx="4356000" cy="4356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61E7BE-FE89-42D7-AD3B-51054F80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Wingdings" panose="05000000000000000000" pitchFamily="2" charset="2"/>
              </a:rPr>
              <a:t>Engineered 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</a:t>
            </a:r>
            <a:r>
              <a:rPr lang="en-US" dirty="0"/>
              <a:t>esigned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A9EA50-CE03-4A6E-A2E3-179769E1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BEB6F3-25EC-4031-8157-A856776E6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C503A86-7EF6-4F55-8F6F-1DCF2E18365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0" y="1692275"/>
            <a:ext cx="2959100" cy="4356100"/>
          </a:xfr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0D18077-1916-4608-9B34-2EB6DAEC86E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"/>
          <a:stretch/>
        </p:blipFill>
        <p:spPr>
          <a:xfrm>
            <a:off x="532094" y="1692275"/>
            <a:ext cx="3579813" cy="4368800"/>
          </a:xfrm>
        </p:spPr>
      </p:pic>
    </p:spTree>
    <p:extLst>
      <p:ext uri="{BB962C8B-B14F-4D97-AF65-F5344CB8AC3E}">
        <p14:creationId xmlns:p14="http://schemas.microsoft.com/office/powerpoint/2010/main" val="31462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73A52FF-873E-44A6-94AD-EE8D1250078B}"/>
              </a:ext>
            </a:extLst>
          </p:cNvPr>
          <p:cNvSpPr/>
          <p:nvPr/>
        </p:nvSpPr>
        <p:spPr>
          <a:xfrm>
            <a:off x="4680000" y="1692000"/>
            <a:ext cx="4356000" cy="43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61E7BE-FE89-42D7-AD3B-51054F80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Steve Jobs on Design</a:t>
            </a:r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A9EA50-CE03-4A6E-A2E3-179769E1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BEB6F3-25EC-4031-8157-A856776E6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0D18077-1916-4608-9B34-2EB6DAEC86E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r="16054"/>
          <a:stretch/>
        </p:blipFill>
        <p:spPr>
          <a:xfrm>
            <a:off x="1014984" y="1692275"/>
            <a:ext cx="2728913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DA3F42A-FA70-4EB2-B91B-EFCFB8714F01}"/>
              </a:ext>
            </a:extLst>
          </p:cNvPr>
          <p:cNvSpPr txBox="1"/>
          <p:nvPr/>
        </p:nvSpPr>
        <p:spPr>
          <a:xfrm>
            <a:off x="1605216" y="5483115"/>
            <a:ext cx="155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Steve Jobs</a:t>
            </a:r>
          </a:p>
          <a:p>
            <a:pPr algn="ctr"/>
            <a:r>
              <a:rPr lang="en-US" dirty="0"/>
              <a:t>(1955 - 2011)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B3F1E9-CC7E-4559-ADD5-C24207505F44}"/>
              </a:ext>
            </a:extLst>
          </p:cNvPr>
          <p:cNvSpPr txBox="1"/>
          <p:nvPr/>
        </p:nvSpPr>
        <p:spPr>
          <a:xfrm>
            <a:off x="4644571" y="200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58C0F4-BE79-4F9D-BAD2-B8C2160AA0A6}"/>
              </a:ext>
            </a:extLst>
          </p:cNvPr>
          <p:cNvSpPr txBox="1"/>
          <p:nvPr/>
        </p:nvSpPr>
        <p:spPr>
          <a:xfrm>
            <a:off x="4368801" y="1789796"/>
            <a:ext cx="4804520" cy="4093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Century Schoolbook" panose="02040604050505020304" pitchFamily="18" charset="0"/>
              </a:rPr>
              <a:t>Design is not just what it looks like. </a:t>
            </a:r>
            <a:br>
              <a:rPr lang="en-US" sz="2000" i="1" dirty="0">
                <a:latin typeface="Century Schoolbook" panose="02040604050505020304" pitchFamily="18" charset="0"/>
              </a:rPr>
            </a:br>
            <a:r>
              <a:rPr lang="en-US" sz="2000" i="1" dirty="0">
                <a:latin typeface="Century Schoolbook" panose="02040604050505020304" pitchFamily="18" charset="0"/>
              </a:rPr>
              <a:t>Design is how it works.</a:t>
            </a:r>
            <a:br>
              <a:rPr lang="en-US" sz="2000" i="1" dirty="0">
                <a:latin typeface="Century Schoolbook" panose="02040604050505020304" pitchFamily="18" charset="0"/>
              </a:rPr>
            </a:br>
            <a:endParaRPr lang="en-US" sz="2000" i="1" dirty="0">
              <a:latin typeface="Century Schoolbook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Century Schoolbook" panose="02040604050505020304" pitchFamily="18" charset="0"/>
              </a:rPr>
              <a:t>The broader one’s understanding </a:t>
            </a:r>
            <a:br>
              <a:rPr lang="en-US" sz="2000" i="1" dirty="0">
                <a:latin typeface="Century Schoolbook" panose="02040604050505020304" pitchFamily="18" charset="0"/>
              </a:rPr>
            </a:br>
            <a:r>
              <a:rPr lang="en-US" sz="2000" i="1" dirty="0">
                <a:latin typeface="Century Schoolbook" panose="02040604050505020304" pitchFamily="18" charset="0"/>
              </a:rPr>
              <a:t>of the human experience, </a:t>
            </a:r>
            <a:br>
              <a:rPr lang="en-US" sz="2000" i="1" dirty="0">
                <a:latin typeface="Century Schoolbook" panose="02040604050505020304" pitchFamily="18" charset="0"/>
              </a:rPr>
            </a:br>
            <a:r>
              <a:rPr lang="en-US" sz="2000" i="1" dirty="0">
                <a:latin typeface="Century Schoolbook" panose="02040604050505020304" pitchFamily="18" charset="0"/>
              </a:rPr>
              <a:t>the better design we will have.</a:t>
            </a:r>
            <a:br>
              <a:rPr lang="en-US" sz="2000" i="1" dirty="0">
                <a:latin typeface="Century Schoolbook" panose="02040604050505020304" pitchFamily="18" charset="0"/>
              </a:rPr>
            </a:br>
            <a:endParaRPr lang="en-US" sz="2000" i="1" dirty="0">
              <a:latin typeface="Century Schoolbook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Century Schoolbook" panose="02040604050505020304" pitchFamily="18" charset="0"/>
              </a:rPr>
              <a:t>Simple can be harder then complex.</a:t>
            </a:r>
            <a:br>
              <a:rPr lang="en-US" sz="2000" i="1" dirty="0">
                <a:latin typeface="Century Schoolbook" panose="02040604050505020304" pitchFamily="18" charset="0"/>
              </a:rPr>
            </a:br>
            <a:r>
              <a:rPr lang="en-US" sz="2000" i="1" dirty="0">
                <a:latin typeface="Century Schoolbook" panose="02040604050505020304" pitchFamily="18" charset="0"/>
              </a:rPr>
              <a:t>You have to work hard to make your </a:t>
            </a:r>
            <a:br>
              <a:rPr lang="en-US" sz="2000" i="1" dirty="0">
                <a:latin typeface="Century Schoolbook" panose="02040604050505020304" pitchFamily="18" charset="0"/>
              </a:rPr>
            </a:br>
            <a:r>
              <a:rPr lang="en-US" sz="2000" i="1" dirty="0">
                <a:latin typeface="Century Schoolbook" panose="02040604050505020304" pitchFamily="18" charset="0"/>
              </a:rPr>
              <a:t>thinking clean to make it simple.</a:t>
            </a:r>
            <a:br>
              <a:rPr lang="en-US" sz="2000" i="1" dirty="0">
                <a:latin typeface="Century Schoolbook" panose="02040604050505020304" pitchFamily="18" charset="0"/>
              </a:rPr>
            </a:br>
            <a:endParaRPr lang="en-US" sz="2000" i="1" dirty="0">
              <a:latin typeface="Century Schoolbook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Century Schoolbook" panose="02040604050505020304" pitchFamily="18" charset="0"/>
              </a:rPr>
              <a:t>Most important, have the courage </a:t>
            </a:r>
            <a:br>
              <a:rPr lang="en-US" sz="2000" i="1" dirty="0">
                <a:latin typeface="Century Schoolbook" panose="02040604050505020304" pitchFamily="18" charset="0"/>
              </a:rPr>
            </a:br>
            <a:r>
              <a:rPr lang="en-US" sz="2000" i="1" dirty="0">
                <a:latin typeface="Century Schoolbook" panose="02040604050505020304" pitchFamily="18" charset="0"/>
              </a:rPr>
              <a:t>to follow your heart and intuition.</a:t>
            </a:r>
          </a:p>
        </p:txBody>
      </p:sp>
    </p:spTree>
    <p:extLst>
      <p:ext uri="{BB962C8B-B14F-4D97-AF65-F5344CB8AC3E}">
        <p14:creationId xmlns:p14="http://schemas.microsoft.com/office/powerpoint/2010/main" val="191154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61E7BE-FE89-42D7-AD3B-51054F80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Wingdings" panose="05000000000000000000" pitchFamily="2" charset="2"/>
              </a:rPr>
              <a:t>Requirements 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ideas</a:t>
            </a:r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A9EA50-CE03-4A6E-A2E3-179769E1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BEB6F3-25EC-4031-8157-A856776E6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C503A86-7EF6-4F55-8F6F-1DCF2E18365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9"/>
          <a:stretch/>
        </p:blipFill>
        <p:spPr>
          <a:xfrm>
            <a:off x="4678172" y="1692275"/>
            <a:ext cx="4356100" cy="4356100"/>
          </a:xfr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0D18077-1916-4608-9B34-2EB6DAEC86E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r="17870"/>
          <a:stretch/>
        </p:blipFill>
        <p:spPr>
          <a:xfrm>
            <a:off x="155448" y="1692275"/>
            <a:ext cx="4354513" cy="4356100"/>
          </a:xfrm>
        </p:spPr>
      </p:pic>
    </p:spTree>
    <p:extLst>
      <p:ext uri="{BB962C8B-B14F-4D97-AF65-F5344CB8AC3E}">
        <p14:creationId xmlns:p14="http://schemas.microsoft.com/office/powerpoint/2010/main" val="29462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7680" y="7285283"/>
            <a:ext cx="899120" cy="365125"/>
          </a:xfrm>
        </p:spPr>
        <p:txBody>
          <a:bodyPr/>
          <a:lstStyle/>
          <a:p>
            <a:fld id="{82464181-07E1-4CA6-BDAF-86CD0CF8B73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2124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2124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2124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2124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360497-3CD5-471E-AE9E-FCDA7F401228}"/>
              </a:ext>
            </a:extLst>
          </p:cNvPr>
          <p:cNvSpPr/>
          <p:nvPr/>
        </p:nvSpPr>
        <p:spPr>
          <a:xfrm rot="18000000">
            <a:off x="621974" y="3064245"/>
            <a:ext cx="20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2124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2124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2124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A8AE5EAC-7816-4CB2-BBD3-8AE9AEDCCD95}"/>
              </a:ext>
            </a:extLst>
          </p:cNvPr>
          <p:cNvSpPr/>
          <p:nvPr/>
        </p:nvSpPr>
        <p:spPr>
          <a:xfrm rot="18000000">
            <a:off x="2232830" y="2818643"/>
            <a:ext cx="2707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Once upon a time …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19125CF-E947-4991-B6F0-EAFFC2997627}"/>
              </a:ext>
            </a:extLst>
          </p:cNvPr>
          <p:cNvSpPr/>
          <p:nvPr/>
        </p:nvSpPr>
        <p:spPr>
          <a:xfrm rot="18000000">
            <a:off x="3939605" y="2614910"/>
            <a:ext cx="281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now for something completely different ...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716E7A2-74E7-4C60-8C8A-119F83A20DC9}"/>
              </a:ext>
            </a:extLst>
          </p:cNvPr>
          <p:cNvSpPr/>
          <p:nvPr/>
        </p:nvSpPr>
        <p:spPr>
          <a:xfrm rot="18000000">
            <a:off x="5901104" y="3118217"/>
            <a:ext cx="195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2124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2124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48124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28F4746-BD75-4540-B25F-C7A7A126444F}"/>
              </a:ext>
            </a:extLst>
          </p:cNvPr>
          <p:cNvSpPr/>
          <p:nvPr/>
        </p:nvSpPr>
        <p:spPr>
          <a:xfrm rot="18000000">
            <a:off x="6472150" y="5133951"/>
            <a:ext cx="2067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get there?</a:t>
            </a:r>
          </a:p>
        </p:txBody>
      </p:sp>
    </p:spTree>
    <p:extLst>
      <p:ext uri="{BB962C8B-B14F-4D97-AF65-F5344CB8AC3E}">
        <p14:creationId xmlns:p14="http://schemas.microsoft.com/office/powerpoint/2010/main" val="2011163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Generation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	</a:t>
            </a:r>
            <a:r>
              <a:rPr lang="en-US" sz="3600" dirty="0">
                <a:solidFill>
                  <a:srgbClr val="800000"/>
                </a:solidFill>
              </a:rPr>
              <a:t>requirements</a:t>
            </a:r>
            <a:r>
              <a:rPr lang="en-US" dirty="0"/>
              <a:t> </a:t>
            </a:r>
            <a:r>
              <a:rPr lang="en-US" sz="2000" dirty="0"/>
              <a:t>engineering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		</a:t>
            </a:r>
            <a:r>
              <a:rPr lang="en-US" sz="2000" dirty="0"/>
              <a:t>requirements</a:t>
            </a:r>
            <a:r>
              <a:rPr lang="en-US" dirty="0"/>
              <a:t> </a:t>
            </a:r>
            <a:r>
              <a:rPr lang="en-US" sz="3600" dirty="0">
                <a:solidFill>
                  <a:srgbClr val="800000"/>
                </a:solidFill>
              </a:rPr>
              <a:t>engineering</a:t>
            </a:r>
            <a:endParaRPr lang="en-US" dirty="0">
              <a:solidFill>
                <a:srgbClr val="800000"/>
              </a:solidFill>
            </a:endParaRPr>
          </a:p>
          <a:p>
            <a:pPr lvl="1"/>
            <a:r>
              <a:rPr lang="en-US" dirty="0"/>
              <a:t>From 	</a:t>
            </a:r>
            <a:r>
              <a:rPr lang="en-US" sz="3200" dirty="0">
                <a:solidFill>
                  <a:srgbClr val="800000"/>
                </a:solidFill>
              </a:rPr>
              <a:t>descriptive</a:t>
            </a:r>
            <a:r>
              <a:rPr lang="en-US" dirty="0"/>
              <a:t>   to   </a:t>
            </a:r>
            <a:r>
              <a:rPr lang="en-US" sz="3200" dirty="0">
                <a:solidFill>
                  <a:srgbClr val="800000"/>
                </a:solidFill>
              </a:rPr>
              <a:t>creative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 to create business value by providing </a:t>
            </a:r>
            <a:r>
              <a:rPr lang="en-US" dirty="0">
                <a:solidFill>
                  <a:srgbClr val="800000"/>
                </a:solidFill>
              </a:rPr>
              <a:t>solutions</a:t>
            </a:r>
          </a:p>
          <a:p>
            <a:pPr lvl="1"/>
            <a:r>
              <a:rPr lang="en-US" dirty="0"/>
              <a:t>Participate in projects creating IT-systems that effectively support the needs of clients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59EB510D-A0EF-462C-8CDA-7A5348DCE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29EB5E-B69B-4D04-A9CB-2944C56AC05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5282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360497-3CD5-471E-AE9E-FCDA7F401228}"/>
              </a:ext>
            </a:extLst>
          </p:cNvPr>
          <p:cNvSpPr/>
          <p:nvPr/>
        </p:nvSpPr>
        <p:spPr>
          <a:xfrm rot="18000000">
            <a:off x="621974" y="3067403"/>
            <a:ext cx="20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A8AE5EAC-7816-4CB2-BBD3-8AE9AEDCCD95}"/>
              </a:ext>
            </a:extLst>
          </p:cNvPr>
          <p:cNvSpPr/>
          <p:nvPr/>
        </p:nvSpPr>
        <p:spPr>
          <a:xfrm rot="18000000">
            <a:off x="2232830" y="2809769"/>
            <a:ext cx="2707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Once upon a time …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19125CF-E947-4991-B6F0-EAFFC2997627}"/>
              </a:ext>
            </a:extLst>
          </p:cNvPr>
          <p:cNvSpPr/>
          <p:nvPr/>
        </p:nvSpPr>
        <p:spPr>
          <a:xfrm rot="18000000">
            <a:off x="3939605" y="2606036"/>
            <a:ext cx="281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now for something completely different ...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716E7A2-74E7-4C60-8C8A-119F83A20DC9}"/>
              </a:ext>
            </a:extLst>
          </p:cNvPr>
          <p:cNvSpPr/>
          <p:nvPr/>
        </p:nvSpPr>
        <p:spPr>
          <a:xfrm rot="18000000">
            <a:off x="5901104" y="3121375"/>
            <a:ext cx="195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28F4746-BD75-4540-B25F-C7A7A126444F}"/>
              </a:ext>
            </a:extLst>
          </p:cNvPr>
          <p:cNvSpPr/>
          <p:nvPr/>
        </p:nvSpPr>
        <p:spPr>
          <a:xfrm rot="18000000">
            <a:off x="6472150" y="5137109"/>
            <a:ext cx="2067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get there?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9EDB58E-BC0E-48A9-B816-89A82F6E42B4}"/>
              </a:ext>
            </a:extLst>
          </p:cNvPr>
          <p:cNvSpPr/>
          <p:nvPr/>
        </p:nvSpPr>
        <p:spPr>
          <a:xfrm>
            <a:off x="2679995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D2B7B81-6856-4DA4-A5A1-6B292D1DD645}"/>
              </a:ext>
            </a:extLst>
          </p:cNvPr>
          <p:cNvSpPr/>
          <p:nvPr/>
        </p:nvSpPr>
        <p:spPr>
          <a:xfrm>
            <a:off x="4427984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4E9451E4-6462-452C-8DD7-98A24697A996}"/>
              </a:ext>
            </a:extLst>
          </p:cNvPr>
          <p:cNvSpPr/>
          <p:nvPr/>
        </p:nvSpPr>
        <p:spPr>
          <a:xfrm>
            <a:off x="6168841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7BD962B7-326B-41C4-A06B-7D1B9F89A5CD}"/>
              </a:ext>
            </a:extLst>
          </p:cNvPr>
          <p:cNvSpPr/>
          <p:nvPr/>
        </p:nvSpPr>
        <p:spPr>
          <a:xfrm>
            <a:off x="7913264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8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cpb-ap-southeast-2-juc1ugur1qwqqqo4.stackpathdns.com/thinkspace.csu.edu.au/dist/a/1103/files/2015/06/design-thinking-map-1otf7yw.jpg">
            <a:extLst>
              <a:ext uri="{FF2B5EF4-FFF2-40B4-BE49-F238E27FC236}">
                <a16:creationId xmlns:a16="http://schemas.microsoft.com/office/drawing/2014/main" id="{7F947755-7E99-48EC-AB78-CF52381F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55" y="2957660"/>
            <a:ext cx="4118141" cy="30923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5E9A0774-B4AE-47D2-B2F8-B28FB965EC57}"/>
              </a:ext>
            </a:extLst>
          </p:cNvPr>
          <p:cNvSpPr/>
          <p:nvPr/>
        </p:nvSpPr>
        <p:spPr>
          <a:xfrm rot="19740000">
            <a:off x="5079980" y="4694101"/>
            <a:ext cx="876693" cy="93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Thinking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41DA17-7D7B-49F4-A1C0-01CD600A8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943EDB-F138-4891-AF6F-F1FDE2B8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4294967295"/>
          </p:nvPr>
        </p:nvSpPr>
        <p:spPr>
          <a:xfrm>
            <a:off x="0" y="1412875"/>
            <a:ext cx="8928100" cy="4891088"/>
          </a:xfrm>
        </p:spPr>
        <p:txBody>
          <a:bodyPr>
            <a:normAutofit/>
          </a:bodyPr>
          <a:lstStyle/>
          <a:p>
            <a:r>
              <a:rPr lang="en-US" dirty="0"/>
              <a:t>A light-weight approach using different methods and techniques </a:t>
            </a:r>
          </a:p>
          <a:p>
            <a:pPr lvl="1"/>
            <a:r>
              <a:rPr lang="en-US" dirty="0"/>
              <a:t>… to develop practical and sustainable solutions for wicked / ill-defined problems </a:t>
            </a:r>
          </a:p>
          <a:p>
            <a:pPr lvl="1"/>
            <a:r>
              <a:rPr lang="en-US" dirty="0"/>
              <a:t>… focused on building</a:t>
            </a:r>
            <a:br>
              <a:rPr lang="en-US" dirty="0"/>
            </a:br>
            <a:r>
              <a:rPr lang="en-US" dirty="0"/>
              <a:t>quick and cheap prototypes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i="1" dirty="0"/>
              <a:t>‘Fail faster to succeed sooner’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56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Thinking </a:t>
            </a:r>
            <a:r>
              <a:rPr lang="en-US" sz="2400" dirty="0"/>
              <a:t>(cont.)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793FED8-7683-45CA-80A0-67BF058D8B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412875"/>
            <a:ext cx="8928100" cy="4891088"/>
          </a:xfrm>
        </p:spPr>
        <p:txBody>
          <a:bodyPr/>
          <a:lstStyle/>
          <a:p>
            <a:r>
              <a:rPr lang="en-US" dirty="0"/>
              <a:t>Empathy map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50D4540-DBA0-4A97-99EC-2A811F44E2FE}"/>
              </a:ext>
            </a:extLst>
          </p:cNvPr>
          <p:cNvSpPr/>
          <p:nvPr/>
        </p:nvSpPr>
        <p:spPr>
          <a:xfrm rot="19711021">
            <a:off x="4538331" y="4692463"/>
            <a:ext cx="1020297" cy="1033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BC5F6ED-EECB-4FDC-BC65-0B1BD5EE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" y="1848295"/>
            <a:ext cx="7922224" cy="445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18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B1F006F-A534-43E9-8F11-DA06E517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Thinking </a:t>
            </a:r>
            <a:r>
              <a:rPr lang="en-US" sz="2400" dirty="0"/>
              <a:t>(cont.)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44772A-E6F6-408A-96C8-782F589EE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EF42AD-D881-452D-8B33-C97C0F3F8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GB" noProof="0" smtClean="0"/>
              <a:pPr/>
              <a:t>34</a:t>
            </a:fld>
            <a:endParaRPr lang="en-GB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9325B71-C33E-4C0C-9DF1-D0626DDCCC98}"/>
              </a:ext>
            </a:extLst>
          </p:cNvPr>
          <p:cNvSpPr/>
          <p:nvPr/>
        </p:nvSpPr>
        <p:spPr>
          <a:xfrm>
            <a:off x="2247485" y="5195517"/>
            <a:ext cx="4649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rgbClr val="4D4D4D"/>
                </a:solidFill>
              </a:rPr>
              <a:t>The Double Diamond</a:t>
            </a:r>
            <a:br>
              <a:rPr lang="en-US" sz="1400" i="1" dirty="0">
                <a:solidFill>
                  <a:srgbClr val="4D4D4D"/>
                </a:solidFill>
              </a:rPr>
            </a:br>
            <a:r>
              <a:rPr lang="en-US" sz="1000" i="1" dirty="0">
                <a:solidFill>
                  <a:srgbClr val="4D4D4D"/>
                </a:solidFill>
              </a:rPr>
              <a:t>http://www.designcouncil.org.uk/news-opinion/design-process-what-double-diamond</a:t>
            </a:r>
            <a:endParaRPr lang="nl-NL" sz="14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824C092-BA71-470A-A7C0-47163A8BA9E3}"/>
              </a:ext>
            </a:extLst>
          </p:cNvPr>
          <p:cNvSpPr/>
          <p:nvPr/>
        </p:nvSpPr>
        <p:spPr>
          <a:xfrm flipH="1">
            <a:off x="2340032" y="2115588"/>
            <a:ext cx="90385" cy="18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0636B69-3EF7-450A-B1EA-645733BA5585}"/>
              </a:ext>
            </a:extLst>
          </p:cNvPr>
          <p:cNvSpPr txBox="1"/>
          <p:nvPr/>
        </p:nvSpPr>
        <p:spPr>
          <a:xfrm>
            <a:off x="2247855" y="2048582"/>
            <a:ext cx="182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>
                <a:solidFill>
                  <a:srgbClr val="7FC8E9"/>
                </a:solidFill>
              </a:rPr>
              <a:t>Z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7C2B070-F981-4D27-B91E-75D8250DD926}"/>
              </a:ext>
            </a:extLst>
          </p:cNvPr>
          <p:cNvSpPr/>
          <p:nvPr/>
        </p:nvSpPr>
        <p:spPr>
          <a:xfrm flipH="1">
            <a:off x="6794304" y="3241963"/>
            <a:ext cx="1364674" cy="324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D7A2D8C-1458-4FFF-89D6-CBD1FF70B41C}"/>
              </a:ext>
            </a:extLst>
          </p:cNvPr>
          <p:cNvSpPr/>
          <p:nvPr/>
        </p:nvSpPr>
        <p:spPr>
          <a:xfrm flipH="1">
            <a:off x="1133300" y="3241963"/>
            <a:ext cx="1364674" cy="324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CA764E4D-5C70-47CC-BFB6-3AF43E66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85913"/>
            <a:ext cx="6286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11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ack and-white, blank, challenge">
            <a:extLst>
              <a:ext uri="{FF2B5EF4-FFF2-40B4-BE49-F238E27FC236}">
                <a16:creationId xmlns:a16="http://schemas.microsoft.com/office/drawing/2014/main" id="{DDB5A734-0BE0-4FCB-840E-16EA5D820F87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r="4504"/>
          <a:stretch/>
        </p:blipFill>
        <p:spPr bwMode="auto">
          <a:xfrm>
            <a:off x="4679950" y="1703250"/>
            <a:ext cx="4356528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man in Black Top and Blue Shorts on Stone Under Blue Sky">
            <a:extLst>
              <a:ext uri="{FF2B5EF4-FFF2-40B4-BE49-F238E27FC236}">
                <a16:creationId xmlns:a16="http://schemas.microsoft.com/office/drawing/2014/main" id="{AD5BF236-EA52-4141-9A92-B58C735395B0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t="10983" r="14034" b="13955"/>
          <a:stretch/>
        </p:blipFill>
        <p:spPr bwMode="auto">
          <a:xfrm>
            <a:off x="151200" y="1692000"/>
            <a:ext cx="4356000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Thinking </a:t>
            </a:r>
            <a:r>
              <a:rPr lang="en-US" sz="2400"/>
              <a:t>(cont.)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793FED8-7683-45CA-80A0-67BF058D8BB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86025" y="1687512"/>
            <a:ext cx="4392613" cy="4895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Define: POV – Point of Vue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CECC861-FEA8-4588-AFAE-3DC69FD5BE7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51388" y="1738313"/>
            <a:ext cx="4392612" cy="4895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Ideate: HMW – How might we? </a:t>
            </a:r>
          </a:p>
        </p:txBody>
      </p:sp>
    </p:spTree>
    <p:extLst>
      <p:ext uri="{BB962C8B-B14F-4D97-AF65-F5344CB8AC3E}">
        <p14:creationId xmlns:p14="http://schemas.microsoft.com/office/powerpoint/2010/main" val="468128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Prototyping, prototyping, prototyping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612C26-22C3-4B6C-AF1C-5E7AC06D9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" y="1386701"/>
            <a:ext cx="3357143" cy="120000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9E104A2-F011-490D-AF08-838F75B47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66" y="1388435"/>
            <a:ext cx="3345714" cy="12000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C03511D-0205-4A1F-9484-3BBBC48E62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6"/>
          <a:stretch/>
        </p:blipFill>
        <p:spPr>
          <a:xfrm>
            <a:off x="6799162" y="1392009"/>
            <a:ext cx="2237334" cy="1200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A8C0080-4ED1-4875-9CDB-5456DBC639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2"/>
          <a:stretch/>
        </p:blipFill>
        <p:spPr>
          <a:xfrm>
            <a:off x="101770" y="2633124"/>
            <a:ext cx="1122897" cy="12000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7951C884-534B-475D-A320-AD9D30A4E6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3" y="2637086"/>
            <a:ext cx="3360000" cy="120857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71C0A345-2317-43E7-9FAB-A93CE6D53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51" y="2637273"/>
            <a:ext cx="3351428" cy="1197143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E58DA87F-D83F-4049-BF6F-734AA88E3F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5"/>
          <a:stretch/>
        </p:blipFill>
        <p:spPr>
          <a:xfrm>
            <a:off x="7939176" y="2640037"/>
            <a:ext cx="1121841" cy="1200000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C211E19C-580D-4526-8AE2-75DBDC5352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2"/>
          <a:stretch/>
        </p:blipFill>
        <p:spPr>
          <a:xfrm>
            <a:off x="104727" y="3879547"/>
            <a:ext cx="2237577" cy="120000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CB2A1ED0-3397-4C3F-9CD8-DC4904FCC5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04" y="3873347"/>
            <a:ext cx="3354286" cy="1194286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779C35DF-049C-4AEB-8385-9D9538D106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58" y="3875227"/>
            <a:ext cx="3360000" cy="1200000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6CDE5302-2A38-4FB2-8A41-3BB29A6118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" y="5125971"/>
            <a:ext cx="3351428" cy="1208571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BFC9F9CA-3D5E-4359-8599-50670A981F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34" y="5134542"/>
            <a:ext cx="3345714" cy="1200000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C17B3362-B386-495A-A369-7FD68FAA1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64" y="5128190"/>
            <a:ext cx="2234286" cy="1220000"/>
          </a:xfrm>
          <a:prstGeom prst="rect">
            <a:avLst/>
          </a:prstGeom>
        </p:spPr>
      </p:pic>
      <p:sp>
        <p:nvSpPr>
          <p:cNvPr id="47" name="Rechthoek 46">
            <a:extLst>
              <a:ext uri="{FF2B5EF4-FFF2-40B4-BE49-F238E27FC236}">
                <a16:creationId xmlns:a16="http://schemas.microsoft.com/office/drawing/2014/main" id="{EF341915-9ED3-4154-B704-B8B78DEB7C87}"/>
              </a:ext>
            </a:extLst>
          </p:cNvPr>
          <p:cNvSpPr/>
          <p:nvPr/>
        </p:nvSpPr>
        <p:spPr>
          <a:xfrm rot="20272026">
            <a:off x="2083127" y="3406349"/>
            <a:ext cx="5351968" cy="400110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http://www.idsa.org/education/how-they-do-it</a:t>
            </a:r>
          </a:p>
        </p:txBody>
      </p:sp>
    </p:spTree>
    <p:extLst>
      <p:ext uri="{BB962C8B-B14F-4D97-AF65-F5344CB8AC3E}">
        <p14:creationId xmlns:p14="http://schemas.microsoft.com/office/powerpoint/2010/main" val="945652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5282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9EDB58E-BC0E-48A9-B816-89A82F6E42B4}"/>
              </a:ext>
            </a:extLst>
          </p:cNvPr>
          <p:cNvSpPr/>
          <p:nvPr/>
        </p:nvSpPr>
        <p:spPr>
          <a:xfrm>
            <a:off x="2679995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D2B7B81-6856-4DA4-A5A1-6B292D1DD645}"/>
              </a:ext>
            </a:extLst>
          </p:cNvPr>
          <p:cNvSpPr/>
          <p:nvPr/>
        </p:nvSpPr>
        <p:spPr>
          <a:xfrm>
            <a:off x="4427984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4E9451E4-6462-452C-8DD7-98A24697A996}"/>
              </a:ext>
            </a:extLst>
          </p:cNvPr>
          <p:cNvSpPr/>
          <p:nvPr/>
        </p:nvSpPr>
        <p:spPr>
          <a:xfrm>
            <a:off x="6168841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7BD962B7-326B-41C4-A06B-7D1B9F89A5CD}"/>
              </a:ext>
            </a:extLst>
          </p:cNvPr>
          <p:cNvSpPr/>
          <p:nvPr/>
        </p:nvSpPr>
        <p:spPr>
          <a:xfrm>
            <a:off x="7913264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37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1"/>
          <a:stretch/>
        </p:blipFill>
        <p:spPr>
          <a:xfrm>
            <a:off x="-4728" y="1235591"/>
            <a:ext cx="9148728" cy="504937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 Manifesto</a:t>
            </a:r>
            <a:endParaRPr lang="en-US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Over the years, we have developed requirements as a cornerstone for the delivery of successful IT-systems. Through this work we have come to value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2153313" y="3012239"/>
            <a:ext cx="5027968" cy="3108544"/>
          </a:xfrm>
          <a:prstGeom prst="roundRect">
            <a:avLst>
              <a:gd name="adj" fmla="val 11399"/>
            </a:avLst>
          </a:prstGeom>
          <a:solidFill>
            <a:srgbClr val="A9CAA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ctr"/>
          <a:lstStyle/>
          <a:p>
            <a:pPr marL="352425" indent="0">
              <a:buNone/>
            </a:pPr>
            <a:r>
              <a:rPr lang="en-US" b="1" dirty="0">
                <a:solidFill>
                  <a:schemeClr val="tx1"/>
                </a:solidFill>
              </a:rPr>
              <a:t>Genuine empathy </a:t>
            </a:r>
            <a:r>
              <a:rPr lang="en-US" i="1" dirty="0">
                <a:solidFill>
                  <a:schemeClr val="tx1"/>
                </a:solidFill>
              </a:rPr>
              <a:t>and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</a:p>
          <a:p>
            <a:pPr marL="352425" indent="0" algn="r">
              <a:buNone/>
            </a:pPr>
            <a:r>
              <a:rPr lang="en-US" dirty="0">
                <a:solidFill>
                  <a:schemeClr val="tx1"/>
                </a:solidFill>
              </a:rPr>
              <a:t>techniques, models, and templates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  <a:p>
            <a:pPr marL="352425" indent="0">
              <a:buNone/>
            </a:pPr>
            <a:r>
              <a:rPr lang="en-US" b="1" dirty="0">
                <a:solidFill>
                  <a:schemeClr val="tx1"/>
                </a:solidFill>
              </a:rPr>
              <a:t>Creative solution design </a:t>
            </a:r>
            <a:r>
              <a:rPr lang="en-US" i="1" dirty="0">
                <a:solidFill>
                  <a:schemeClr val="tx1"/>
                </a:solidFill>
              </a:rPr>
              <a:t>and</a:t>
            </a:r>
          </a:p>
          <a:p>
            <a:pPr marL="352425" indent="0" algn="r">
              <a:buNone/>
            </a:pPr>
            <a:r>
              <a:rPr lang="en-US" dirty="0">
                <a:solidFill>
                  <a:schemeClr val="tx1"/>
                </a:solidFill>
              </a:rPr>
              <a:t>comprehensive elicitation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  <a:p>
            <a:pPr marL="352425" indent="0">
              <a:buNone/>
            </a:pPr>
            <a:r>
              <a:rPr lang="en-US" b="1" dirty="0">
                <a:solidFill>
                  <a:schemeClr val="tx1"/>
                </a:solidFill>
              </a:rPr>
              <a:t>In-time elaboration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and</a:t>
            </a:r>
          </a:p>
          <a:p>
            <a:pPr marL="352425" indent="0" algn="r">
              <a:buNone/>
            </a:pPr>
            <a:r>
              <a:rPr lang="en-US" dirty="0">
                <a:solidFill>
                  <a:schemeClr val="tx1"/>
                </a:solidFill>
              </a:rPr>
              <a:t>upfront specification</a:t>
            </a:r>
          </a:p>
          <a:p>
            <a:pPr marL="352425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 </a:t>
            </a:r>
          </a:p>
          <a:p>
            <a:pPr marL="352425" indent="0">
              <a:buNone/>
            </a:pPr>
            <a:r>
              <a:rPr lang="en-US" b="1" dirty="0">
                <a:solidFill>
                  <a:schemeClr val="tx1"/>
                </a:solidFill>
              </a:rPr>
              <a:t>Shared understanding </a:t>
            </a:r>
            <a:r>
              <a:rPr lang="en-US" i="1" dirty="0">
                <a:solidFill>
                  <a:schemeClr val="tx1"/>
                </a:solidFill>
              </a:rPr>
              <a:t>and</a:t>
            </a:r>
          </a:p>
          <a:p>
            <a:pPr marL="352425" indent="0" algn="r">
              <a:buNone/>
            </a:pPr>
            <a:r>
              <a:rPr lang="en-US" dirty="0">
                <a:solidFill>
                  <a:schemeClr val="tx1"/>
                </a:solidFill>
              </a:rPr>
              <a:t>proper documentation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39623" y="2741137"/>
            <a:ext cx="1696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+mn-lt"/>
              </a:rPr>
              <a:t>we recognize that the success factors </a:t>
            </a:r>
            <a:br>
              <a:rPr lang="en-US" sz="2400" i="1" dirty="0">
                <a:latin typeface="+mn-lt"/>
              </a:rPr>
            </a:br>
            <a:r>
              <a:rPr lang="en-US" sz="2400" i="1" dirty="0">
                <a:latin typeface="+mn-lt"/>
              </a:rPr>
              <a:t>are on </a:t>
            </a:r>
            <a:br>
              <a:rPr lang="en-US" sz="2400" i="1" dirty="0">
                <a:latin typeface="+mn-lt"/>
              </a:rPr>
            </a:br>
            <a:r>
              <a:rPr lang="en-US" sz="2400" i="1" dirty="0">
                <a:latin typeface="+mn-lt"/>
              </a:rPr>
              <a:t>the left.</a:t>
            </a:r>
            <a:endParaRPr lang="nl-NL" sz="2400" i="1" dirty="0">
              <a:latin typeface="+mn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57200" y="3095984"/>
            <a:ext cx="1696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n-lt"/>
              </a:rPr>
              <a:t>While there is much value in </a:t>
            </a:r>
            <a:br>
              <a:rPr lang="en-US" sz="2400" i="1" dirty="0">
                <a:latin typeface="+mn-lt"/>
              </a:rPr>
            </a:br>
            <a:r>
              <a:rPr lang="en-US" sz="2400" i="1" dirty="0">
                <a:latin typeface="+mn-lt"/>
              </a:rPr>
              <a:t>the basic factors on the right,</a:t>
            </a:r>
            <a:endParaRPr lang="nl-NL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6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Hans van Loenhoud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2800" dirty="0">
                <a:latin typeface="Webdings" panose="05030102010509060703" pitchFamily="18" charset="2"/>
                <a:sym typeface="Webdings" panose="05030102010509060703" pitchFamily="18" charset="2"/>
              </a:rPr>
              <a:t></a:t>
            </a:r>
            <a:r>
              <a:rPr lang="en-US" sz="2800" dirty="0"/>
              <a:t> http://www.ireb.org</a:t>
            </a:r>
          </a:p>
          <a:p>
            <a:r>
              <a:rPr lang="en-US" sz="2800" dirty="0">
                <a:latin typeface="Webdings" panose="05030102010509060703" pitchFamily="18" charset="2"/>
              </a:rPr>
              <a:t></a:t>
            </a:r>
            <a:r>
              <a:rPr lang="en-US" sz="2800" dirty="0"/>
              <a:t> hans.vanloenhoud@ireb.org</a:t>
            </a:r>
          </a:p>
          <a:p>
            <a:r>
              <a:rPr lang="en-US" sz="2800" dirty="0"/>
              <a:t>@</a:t>
            </a:r>
            <a:r>
              <a:rPr lang="en-US" sz="2800" dirty="0" err="1"/>
              <a:t>HansvanLoenhoud</a:t>
            </a:r>
            <a:endParaRPr lang="en-US" sz="2800" dirty="0"/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11" name="Picture 2" descr="Vraagteken, Vraag, Reactie, Search Engine, Symbool">
            <a:extLst>
              <a:ext uri="{FF2B5EF4-FFF2-40B4-BE49-F238E27FC236}">
                <a16:creationId xmlns:a16="http://schemas.microsoft.com/office/drawing/2014/main" id="{9CE5612B-B05C-4B9F-9279-0092BE5B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" y="1394532"/>
            <a:ext cx="3690651" cy="36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g.twimg.com/Twitter_logo_blue.png">
            <a:extLst>
              <a:ext uri="{FF2B5EF4-FFF2-40B4-BE49-F238E27FC236}">
                <a16:creationId xmlns:a16="http://schemas.microsoft.com/office/drawing/2014/main" id="{097AFD24-C671-4D00-B857-218AFD15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79734"/>
            <a:ext cx="444617" cy="3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FDC7C63-2443-49BD-8E68-8B756BF4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2D1A669E-B1E2-4817-B276-2309CC794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RE@Anywhere</a:t>
            </a:r>
            <a:r>
              <a:rPr lang="en-US" dirty="0"/>
              <a:t> - On the future of Requirements Engineering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B5DDEF86-182C-44FB-8304-16E7FD97E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 scope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38E74AC-CD68-45A0-A5C9-C2F2DA46E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9DBB80-B1D4-4DA3-B121-480EBD679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Ovaal 4"/>
          <p:cNvSpPr/>
          <p:nvPr/>
        </p:nvSpPr>
        <p:spPr>
          <a:xfrm>
            <a:off x="2547000" y="1404000"/>
            <a:ext cx="4050000" cy="405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88900"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8" name="Ovaal 7"/>
          <p:cNvSpPr/>
          <p:nvPr/>
        </p:nvSpPr>
        <p:spPr>
          <a:xfrm>
            <a:off x="3762000" y="2619000"/>
            <a:ext cx="1620000" cy="1620000"/>
          </a:xfrm>
          <a:prstGeom prst="ellipse">
            <a:avLst/>
          </a:prstGeom>
          <a:ln>
            <a:noFill/>
          </a:ln>
          <a:effectLst>
            <a:outerShdw blurRad="762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38200" h="838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System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5392543" y="3024000"/>
            <a:ext cx="810000" cy="810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 err="1"/>
              <a:t>Func-tion</a:t>
            </a:r>
            <a:endParaRPr lang="nl-NL" sz="1200" dirty="0"/>
          </a:p>
        </p:txBody>
      </p:sp>
      <p:sp>
        <p:nvSpPr>
          <p:cNvPr id="9" name="PIJL-RECHTS 8"/>
          <p:cNvSpPr/>
          <p:nvPr/>
        </p:nvSpPr>
        <p:spPr>
          <a:xfrm>
            <a:off x="2952000" y="3024000"/>
            <a:ext cx="810000" cy="810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 err="1"/>
              <a:t>Needs</a:t>
            </a:r>
            <a:r>
              <a:rPr lang="nl-N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392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Requirements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requirement is ‘a condition or capability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needed</a:t>
            </a:r>
            <a:r>
              <a:rPr lang="en-US" dirty="0"/>
              <a:t> by a user to </a:t>
            </a:r>
            <a:r>
              <a:rPr lang="en-US" dirty="0">
                <a:solidFill>
                  <a:schemeClr val="accent6"/>
                </a:solidFill>
              </a:rPr>
              <a:t>solve</a:t>
            </a:r>
            <a:r>
              <a:rPr lang="en-US" dirty="0"/>
              <a:t> a problem or achieve an objective’</a:t>
            </a:r>
          </a:p>
          <a:p>
            <a:pPr marL="0" indent="0">
              <a:buNone/>
            </a:pPr>
            <a:r>
              <a:rPr lang="en-US" sz="1800" dirty="0"/>
              <a:t>(IEEE </a:t>
            </a:r>
            <a:r>
              <a:rPr lang="en-US" sz="1800" dirty="0" err="1"/>
              <a:t>Std</a:t>
            </a:r>
            <a:r>
              <a:rPr lang="en-US" sz="1800" dirty="0"/>
              <a:t> 610.12 - 1990)</a:t>
            </a:r>
            <a:endParaRPr lang="nl-NL" sz="1800" dirty="0"/>
          </a:p>
        </p:txBody>
      </p:sp>
      <p:pic>
        <p:nvPicPr>
          <p:cNvPr id="6146" name="Picture 2" descr="Stellen, Ondertekenen Vereist, Verf, Penn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11" y="2628901"/>
            <a:ext cx="6371689" cy="47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6A9557-82AF-42E1-9015-D3E76C5B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571550-E694-4DE0-B91F-CEA534787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754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Engineering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Engineering is ‘the </a:t>
            </a:r>
            <a:r>
              <a:rPr lang="en-US" dirty="0">
                <a:solidFill>
                  <a:schemeClr val="accent6"/>
                </a:solidFill>
              </a:rPr>
              <a:t>creative</a:t>
            </a:r>
            <a:r>
              <a:rPr lang="en-US" dirty="0"/>
              <a:t> application of scientific principles to </a:t>
            </a:r>
            <a:r>
              <a:rPr lang="en-US" dirty="0">
                <a:solidFill>
                  <a:schemeClr val="accent6"/>
                </a:solidFill>
              </a:rPr>
              <a:t>design </a:t>
            </a:r>
            <a:r>
              <a:rPr lang="en-US" dirty="0"/>
              <a:t>or develop structures, [… etc. …] all as respects an intended</a:t>
            </a:r>
            <a:r>
              <a:rPr lang="en-US" dirty="0">
                <a:solidFill>
                  <a:schemeClr val="accent6"/>
                </a:solidFill>
              </a:rPr>
              <a:t> function</a:t>
            </a:r>
            <a:r>
              <a:rPr lang="en-US" dirty="0"/>
              <a:t>, economics of operation or safety to life and property’</a:t>
            </a:r>
            <a:br>
              <a:rPr lang="en-US" dirty="0"/>
            </a:br>
            <a:r>
              <a:rPr lang="en-US" sz="2000" dirty="0"/>
              <a:t>(Am. Engineers' Council for Professional </a:t>
            </a:r>
            <a:r>
              <a:rPr lang="en-US" sz="2000" dirty="0" err="1"/>
              <a:t>Dev’mnt</a:t>
            </a:r>
            <a:r>
              <a:rPr lang="en-US" sz="2000" dirty="0"/>
              <a:t>)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F0AC870-100E-4093-AF5D-A565D9691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9EB5E-B69B-4D04-A9CB-2944C56AC05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4403" y="3468415"/>
            <a:ext cx="2877042" cy="28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engineering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6777BD-F020-4D0C-9793-F6E45C352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549959-D05B-455E-B5BB-56B467D57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Ovaal 4"/>
          <p:cNvSpPr/>
          <p:nvPr/>
        </p:nvSpPr>
        <p:spPr>
          <a:xfrm>
            <a:off x="2547000" y="1404000"/>
            <a:ext cx="4050000" cy="405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88900"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8" name="Ovaal 7"/>
          <p:cNvSpPr/>
          <p:nvPr/>
        </p:nvSpPr>
        <p:spPr>
          <a:xfrm>
            <a:off x="3762000" y="2619000"/>
            <a:ext cx="1620000" cy="1620000"/>
          </a:xfrm>
          <a:prstGeom prst="ellipse">
            <a:avLst/>
          </a:prstGeom>
          <a:ln>
            <a:noFill/>
          </a:ln>
          <a:effectLst>
            <a:outerShdw blurRad="762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38200" h="838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System</a:t>
            </a:r>
          </a:p>
        </p:txBody>
      </p:sp>
      <p:sp>
        <p:nvSpPr>
          <p:cNvPr id="9" name="Tekstvak 8"/>
          <p:cNvSpPr txBox="1"/>
          <p:nvPr/>
        </p:nvSpPr>
        <p:spPr>
          <a:xfrm flipH="1">
            <a:off x="6243920" y="1663127"/>
            <a:ext cx="2772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… designs a </a:t>
            </a:r>
            <a:r>
              <a:rPr lang="en-US" sz="2400" dirty="0">
                <a:solidFill>
                  <a:schemeClr val="accent6"/>
                </a:solidFill>
              </a:rPr>
              <a:t>solution</a:t>
            </a:r>
            <a:r>
              <a:rPr lang="en-US" sz="2400" dirty="0"/>
              <a:t> that will enable that </a:t>
            </a:r>
            <a:br>
              <a:rPr lang="en-US" sz="2400" dirty="0"/>
            </a:br>
            <a:r>
              <a:rPr lang="en-US" sz="2400" dirty="0"/>
              <a:t>function in the </a:t>
            </a:r>
            <a:br>
              <a:rPr lang="en-US" sz="2400" dirty="0"/>
            </a:br>
            <a:r>
              <a:rPr lang="en-US" sz="2400" dirty="0"/>
              <a:t>environment</a:t>
            </a:r>
          </a:p>
          <a:p>
            <a:pPr algn="r"/>
            <a:endParaRPr lang="en-US" sz="2400" dirty="0"/>
          </a:p>
        </p:txBody>
      </p:sp>
      <p:sp>
        <p:nvSpPr>
          <p:cNvPr id="11" name="Tekstvak 10"/>
          <p:cNvSpPr txBox="1"/>
          <p:nvPr/>
        </p:nvSpPr>
        <p:spPr>
          <a:xfrm flipH="1">
            <a:off x="445720" y="1663127"/>
            <a:ext cx="370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investigates the</a:t>
            </a:r>
            <a:br>
              <a:rPr lang="en-US" sz="2400" dirty="0"/>
            </a:br>
            <a:r>
              <a:rPr lang="en-US" sz="2400" dirty="0">
                <a:solidFill>
                  <a:schemeClr val="accent6"/>
                </a:solidFill>
              </a:rPr>
              <a:t>needs</a:t>
            </a:r>
            <a:r>
              <a:rPr lang="en-US" sz="2400" dirty="0"/>
              <a:t> in relation </a:t>
            </a:r>
            <a:br>
              <a:rPr lang="en-US" sz="2400" dirty="0"/>
            </a:br>
            <a:r>
              <a:rPr lang="en-US" sz="2400" dirty="0"/>
              <a:t>to an intended</a:t>
            </a:r>
            <a:br>
              <a:rPr lang="en-US" sz="2400" dirty="0"/>
            </a:br>
            <a:r>
              <a:rPr lang="en-US" sz="2400" dirty="0">
                <a:solidFill>
                  <a:schemeClr val="accent6"/>
                </a:solidFill>
              </a:rPr>
              <a:t>function</a:t>
            </a:r>
            <a:r>
              <a:rPr lang="en-US" sz="2400" dirty="0"/>
              <a:t> in the </a:t>
            </a:r>
            <a:br>
              <a:rPr lang="en-US" sz="2400" dirty="0"/>
            </a:br>
            <a:r>
              <a:rPr lang="en-US" sz="2400" dirty="0"/>
              <a:t>environment</a:t>
            </a:r>
          </a:p>
        </p:txBody>
      </p:sp>
      <p:sp>
        <p:nvSpPr>
          <p:cNvPr id="15" name="Ovaal 14"/>
          <p:cNvSpPr/>
          <p:nvPr/>
        </p:nvSpPr>
        <p:spPr>
          <a:xfrm>
            <a:off x="3762000" y="2619000"/>
            <a:ext cx="1620000" cy="162000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0" name="PIJL-RECHTS 9"/>
          <p:cNvSpPr/>
          <p:nvPr/>
        </p:nvSpPr>
        <p:spPr>
          <a:xfrm>
            <a:off x="2952000" y="3024000"/>
            <a:ext cx="810000" cy="810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 err="1"/>
              <a:t>Needs</a:t>
            </a:r>
            <a:r>
              <a:rPr lang="nl-NL" sz="1200" dirty="0"/>
              <a:t> </a:t>
            </a:r>
          </a:p>
        </p:txBody>
      </p:sp>
      <p:sp>
        <p:nvSpPr>
          <p:cNvPr id="16" name="PIJL-RECHTS 15"/>
          <p:cNvSpPr/>
          <p:nvPr/>
        </p:nvSpPr>
        <p:spPr>
          <a:xfrm>
            <a:off x="5392543" y="3024000"/>
            <a:ext cx="810000" cy="810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 err="1"/>
              <a:t>Func-tion</a:t>
            </a:r>
            <a:endParaRPr lang="nl-NL" sz="1200" dirty="0"/>
          </a:p>
        </p:txBody>
      </p:sp>
      <p:grpSp>
        <p:nvGrpSpPr>
          <p:cNvPr id="17" name="Groep 16"/>
          <p:cNvGrpSpPr/>
          <p:nvPr/>
        </p:nvGrpSpPr>
        <p:grpSpPr>
          <a:xfrm rot="467075">
            <a:off x="827094" y="1669204"/>
            <a:ext cx="5257053" cy="5988928"/>
            <a:chOff x="3213891" y="2548581"/>
            <a:chExt cx="2716469" cy="3232823"/>
          </a:xfrm>
        </p:grpSpPr>
        <p:pic>
          <p:nvPicPr>
            <p:cNvPr id="18" name="Picture 2" descr="Vergrootglas, Vergroten, Glas, Onderzoeken, Len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891" y="2548581"/>
              <a:ext cx="2716469" cy="3232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hthoek 18"/>
            <p:cNvSpPr/>
            <p:nvPr/>
          </p:nvSpPr>
          <p:spPr>
            <a:xfrm rot="18492654">
              <a:off x="3642148" y="4709356"/>
              <a:ext cx="614537" cy="2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Requirements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engineering</a:t>
              </a:r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E1CB35B5-754E-4FA9-891B-431C59BE832D}"/>
              </a:ext>
            </a:extLst>
          </p:cNvPr>
          <p:cNvSpPr txBox="1"/>
          <p:nvPr/>
        </p:nvSpPr>
        <p:spPr>
          <a:xfrm flipH="1">
            <a:off x="6202543" y="4129829"/>
            <a:ext cx="2772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… from which </a:t>
            </a:r>
            <a:r>
              <a:rPr lang="en-US" sz="2400" dirty="0">
                <a:solidFill>
                  <a:schemeClr val="accent6"/>
                </a:solidFill>
              </a:rPr>
              <a:t>developers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can build a system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421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1" grpId="0"/>
      <p:bldP spid="15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5277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5277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5277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5277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360497-3CD5-471E-AE9E-FCDA7F401228}"/>
              </a:ext>
            </a:extLst>
          </p:cNvPr>
          <p:cNvSpPr/>
          <p:nvPr/>
        </p:nvSpPr>
        <p:spPr>
          <a:xfrm rot="18000000">
            <a:off x="621974" y="3067398"/>
            <a:ext cx="20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5277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5277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5277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A8AE5EAC-7816-4CB2-BBD3-8AE9AEDCCD95}"/>
              </a:ext>
            </a:extLst>
          </p:cNvPr>
          <p:cNvSpPr/>
          <p:nvPr/>
        </p:nvSpPr>
        <p:spPr>
          <a:xfrm rot="18000000">
            <a:off x="2232830" y="2809764"/>
            <a:ext cx="2707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Once upon a time …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19125CF-E947-4991-B6F0-EAFFC2997627}"/>
              </a:ext>
            </a:extLst>
          </p:cNvPr>
          <p:cNvSpPr/>
          <p:nvPr/>
        </p:nvSpPr>
        <p:spPr>
          <a:xfrm rot="18000000">
            <a:off x="3939605" y="2606031"/>
            <a:ext cx="281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now for something completely different ...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716E7A2-74E7-4C60-8C8A-119F83A20DC9}"/>
              </a:ext>
            </a:extLst>
          </p:cNvPr>
          <p:cNvSpPr/>
          <p:nvPr/>
        </p:nvSpPr>
        <p:spPr>
          <a:xfrm rot="18000000">
            <a:off x="5901104" y="3121370"/>
            <a:ext cx="195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5277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5277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51277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28F4746-BD75-4540-B25F-C7A7A126444F}"/>
              </a:ext>
            </a:extLst>
          </p:cNvPr>
          <p:cNvSpPr/>
          <p:nvPr/>
        </p:nvSpPr>
        <p:spPr>
          <a:xfrm rot="18000000">
            <a:off x="6472150" y="5137104"/>
            <a:ext cx="2067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get there?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9EDB58E-BC0E-48A9-B816-89A82F6E42B4}"/>
              </a:ext>
            </a:extLst>
          </p:cNvPr>
          <p:cNvSpPr/>
          <p:nvPr/>
        </p:nvSpPr>
        <p:spPr>
          <a:xfrm>
            <a:off x="2679995" y="4151277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9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we developed by the waterfall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RE@Anywhere - On the future of Requirements Engineering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" name="Wolk 39">
            <a:extLst>
              <a:ext uri="{FF2B5EF4-FFF2-40B4-BE49-F238E27FC236}">
                <a16:creationId xmlns:a16="http://schemas.microsoft.com/office/drawing/2014/main" id="{40A43A9E-B8AB-4792-9FCA-8224072D2460}"/>
              </a:ext>
            </a:extLst>
          </p:cNvPr>
          <p:cNvSpPr>
            <a:spLocks/>
          </p:cNvSpPr>
          <p:nvPr/>
        </p:nvSpPr>
        <p:spPr>
          <a:xfrm>
            <a:off x="610938" y="1629138"/>
            <a:ext cx="1080000" cy="720000"/>
          </a:xfrm>
          <a:prstGeom prst="cloud">
            <a:avLst/>
          </a:prstGeom>
          <a:solidFill>
            <a:srgbClr val="800000">
              <a:alpha val="2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Needs</a:t>
            </a:r>
            <a:endParaRPr lang="en-US" sz="1600" b="1" dirty="0">
              <a:solidFill>
                <a:schemeClr val="accent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2421B66-A342-4E12-AACD-1962655588EC}"/>
              </a:ext>
            </a:extLst>
          </p:cNvPr>
          <p:cNvGrpSpPr/>
          <p:nvPr/>
        </p:nvGrpSpPr>
        <p:grpSpPr>
          <a:xfrm>
            <a:off x="1690038" y="1989138"/>
            <a:ext cx="6303424" cy="3873053"/>
            <a:chOff x="1690038" y="1989138"/>
            <a:chExt cx="6303424" cy="3873053"/>
          </a:xfrm>
        </p:grpSpPr>
        <p:sp>
          <p:nvSpPr>
            <p:cNvPr id="29" name="Afgeronde rechthoek 26">
              <a:extLst>
                <a:ext uri="{FF2B5EF4-FFF2-40B4-BE49-F238E27FC236}">
                  <a16:creationId xmlns:a16="http://schemas.microsoft.com/office/drawing/2014/main" id="{29A042F1-F856-47B3-95FA-92C88A8B133E}"/>
                </a:ext>
              </a:extLst>
            </p:cNvPr>
            <p:cNvSpPr/>
            <p:nvPr/>
          </p:nvSpPr>
          <p:spPr>
            <a:xfrm>
              <a:off x="6913461" y="5322191"/>
              <a:ext cx="1080001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Deploy</a:t>
              </a:r>
            </a:p>
          </p:txBody>
        </p:sp>
        <p:cxnSp>
          <p:nvCxnSpPr>
            <p:cNvPr id="39" name="Gekromde verbindingslijn 31">
              <a:extLst>
                <a:ext uri="{FF2B5EF4-FFF2-40B4-BE49-F238E27FC236}">
                  <a16:creationId xmlns:a16="http://schemas.microsoft.com/office/drawing/2014/main" id="{9C2CB9F5-708F-46C0-9EFC-47BF18CE335F}"/>
                </a:ext>
              </a:extLst>
            </p:cNvPr>
            <p:cNvCxnSpPr>
              <a:cxnSpLocks/>
              <a:stCxn id="22" idx="3"/>
              <a:endCxn id="29" idx="0"/>
            </p:cNvCxnSpPr>
            <p:nvPr/>
          </p:nvCxnSpPr>
          <p:spPr>
            <a:xfrm>
              <a:off x="6732987" y="4903953"/>
              <a:ext cx="720475" cy="418238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fgeronde rechthoek 22">
              <a:extLst>
                <a:ext uri="{FF2B5EF4-FFF2-40B4-BE49-F238E27FC236}">
                  <a16:creationId xmlns:a16="http://schemas.microsoft.com/office/drawing/2014/main" id="{EA06A585-EF50-4B75-A407-FD54EF9E7AD6}"/>
                </a:ext>
              </a:extLst>
            </p:cNvPr>
            <p:cNvSpPr/>
            <p:nvPr/>
          </p:nvSpPr>
          <p:spPr>
            <a:xfrm>
              <a:off x="1871413" y="2445832"/>
              <a:ext cx="1080000" cy="540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Analyze</a:t>
              </a:r>
            </a:p>
          </p:txBody>
        </p:sp>
        <p:sp>
          <p:nvSpPr>
            <p:cNvPr id="20" name="Afgeronde rechthoek 23">
              <a:extLst>
                <a:ext uri="{FF2B5EF4-FFF2-40B4-BE49-F238E27FC236}">
                  <a16:creationId xmlns:a16="http://schemas.microsoft.com/office/drawing/2014/main" id="{E87166F3-FB50-4C29-BD6A-1AE36F3C8FB6}"/>
                </a:ext>
              </a:extLst>
            </p:cNvPr>
            <p:cNvSpPr/>
            <p:nvPr/>
          </p:nvSpPr>
          <p:spPr>
            <a:xfrm>
              <a:off x="4394100" y="3895793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Build</a:t>
              </a:r>
            </a:p>
          </p:txBody>
        </p:sp>
        <p:sp>
          <p:nvSpPr>
            <p:cNvPr id="21" name="Afgeronde rechthoek 24">
              <a:extLst>
                <a:ext uri="{FF2B5EF4-FFF2-40B4-BE49-F238E27FC236}">
                  <a16:creationId xmlns:a16="http://schemas.microsoft.com/office/drawing/2014/main" id="{56D52F8B-AE8F-479A-8B77-4D12D9DEEC78}"/>
                </a:ext>
              </a:extLst>
            </p:cNvPr>
            <p:cNvSpPr/>
            <p:nvPr/>
          </p:nvSpPr>
          <p:spPr>
            <a:xfrm>
              <a:off x="3133376" y="3176250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22" name="Afgeronde rechthoek 25">
              <a:extLst>
                <a:ext uri="{FF2B5EF4-FFF2-40B4-BE49-F238E27FC236}">
                  <a16:creationId xmlns:a16="http://schemas.microsoft.com/office/drawing/2014/main" id="{77BDBA9A-12ED-4E60-B97D-25031B292DB4}"/>
                </a:ext>
              </a:extLst>
            </p:cNvPr>
            <p:cNvSpPr/>
            <p:nvPr/>
          </p:nvSpPr>
          <p:spPr>
            <a:xfrm>
              <a:off x="5652988" y="4633953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Test</a:t>
              </a:r>
            </a:p>
          </p:txBody>
        </p:sp>
        <p:cxnSp>
          <p:nvCxnSpPr>
            <p:cNvPr id="33" name="Gekromde verbindingslijn 27">
              <a:extLst>
                <a:ext uri="{FF2B5EF4-FFF2-40B4-BE49-F238E27FC236}">
                  <a16:creationId xmlns:a16="http://schemas.microsoft.com/office/drawing/2014/main" id="{5521129D-E199-4F97-8C02-8751B03E5065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2951413" y="2715833"/>
              <a:ext cx="721963" cy="460417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kromde verbindingslijn 29">
              <a:extLst>
                <a:ext uri="{FF2B5EF4-FFF2-40B4-BE49-F238E27FC236}">
                  <a16:creationId xmlns:a16="http://schemas.microsoft.com/office/drawing/2014/main" id="{1B25A227-F9D4-4E02-80EB-485884C5EA38}"/>
                </a:ext>
              </a:extLst>
            </p:cNvPr>
            <p:cNvCxnSpPr>
              <a:stCxn id="21" idx="3"/>
              <a:endCxn id="20" idx="0"/>
            </p:cNvCxnSpPr>
            <p:nvPr/>
          </p:nvCxnSpPr>
          <p:spPr>
            <a:xfrm>
              <a:off x="4213375" y="3446250"/>
              <a:ext cx="720725" cy="449543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kromde verbindingslijn 30">
              <a:extLst>
                <a:ext uri="{FF2B5EF4-FFF2-40B4-BE49-F238E27FC236}">
                  <a16:creationId xmlns:a16="http://schemas.microsoft.com/office/drawing/2014/main" id="{DF6E3505-7293-4F6D-81B9-F27F86CB9C41}"/>
                </a:ext>
              </a:extLst>
            </p:cNvPr>
            <p:cNvCxnSpPr>
              <a:stCxn id="20" idx="3"/>
              <a:endCxn id="22" idx="0"/>
            </p:cNvCxnSpPr>
            <p:nvPr/>
          </p:nvCxnSpPr>
          <p:spPr>
            <a:xfrm>
              <a:off x="5474099" y="4165793"/>
              <a:ext cx="718889" cy="468160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kromde verbindingslijn 27">
              <a:extLst>
                <a:ext uri="{FF2B5EF4-FFF2-40B4-BE49-F238E27FC236}">
                  <a16:creationId xmlns:a16="http://schemas.microsoft.com/office/drawing/2014/main" id="{B6881C5B-3A13-4C9D-AA81-553E843BD985}"/>
                </a:ext>
              </a:extLst>
            </p:cNvPr>
            <p:cNvCxnSpPr>
              <a:cxnSpLocks/>
              <a:stCxn id="40" idx="0"/>
              <a:endCxn id="19" idx="0"/>
            </p:cNvCxnSpPr>
            <p:nvPr/>
          </p:nvCxnSpPr>
          <p:spPr>
            <a:xfrm>
              <a:off x="1690038" y="1989138"/>
              <a:ext cx="721375" cy="456694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fgeronde rechthoek 26">
            <a:extLst>
              <a:ext uri="{FF2B5EF4-FFF2-40B4-BE49-F238E27FC236}">
                <a16:creationId xmlns:a16="http://schemas.microsoft.com/office/drawing/2014/main" id="{3A408972-5AAB-4A65-835E-17EAB050947A}"/>
              </a:ext>
            </a:extLst>
          </p:cNvPr>
          <p:cNvSpPr/>
          <p:nvPr/>
        </p:nvSpPr>
        <p:spPr>
          <a:xfrm>
            <a:off x="6912319" y="1717200"/>
            <a:ext cx="1080001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</a:t>
            </a:r>
          </a:p>
        </p:txBody>
      </p:sp>
      <p:cxnSp>
        <p:nvCxnSpPr>
          <p:cNvPr id="23" name="Gekromde verbindingslijn 31">
            <a:extLst>
              <a:ext uri="{FF2B5EF4-FFF2-40B4-BE49-F238E27FC236}">
                <a16:creationId xmlns:a16="http://schemas.microsoft.com/office/drawing/2014/main" id="{3C245FDD-BA61-46F8-A912-64B1BAE9F4EB}"/>
              </a:ext>
            </a:extLst>
          </p:cNvPr>
          <p:cNvCxnSpPr>
            <a:cxnSpLocks/>
            <a:stCxn id="29" idx="3"/>
            <a:endCxn id="18" idx="3"/>
          </p:cNvCxnSpPr>
          <p:nvPr/>
        </p:nvCxnSpPr>
        <p:spPr>
          <a:xfrm flipH="1" flipV="1">
            <a:off x="7992320" y="1987200"/>
            <a:ext cx="1142" cy="3604991"/>
          </a:xfrm>
          <a:prstGeom prst="curvedConnector3">
            <a:avLst>
              <a:gd name="adj1" fmla="val -61720665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omde verbindingslijn 31">
            <a:extLst>
              <a:ext uri="{FF2B5EF4-FFF2-40B4-BE49-F238E27FC236}">
                <a16:creationId xmlns:a16="http://schemas.microsoft.com/office/drawing/2014/main" id="{83CA201F-ED96-4FC2-8E8B-8FF17DC387FE}"/>
              </a:ext>
            </a:extLst>
          </p:cNvPr>
          <p:cNvCxnSpPr>
            <a:cxnSpLocks/>
            <a:stCxn id="40" idx="0"/>
            <a:endCxn id="18" idx="1"/>
          </p:cNvCxnSpPr>
          <p:nvPr/>
        </p:nvCxnSpPr>
        <p:spPr>
          <a:xfrm flipV="1">
            <a:off x="1690038" y="1987200"/>
            <a:ext cx="5222281" cy="193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-template_e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584D003D-D66E-45BC-B666-09577AA9BFC0}" vid="{BB719602-62C6-44B5-9F67-014B762D81F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snzx22dd33972</Template>
  <TotalTime>2267</TotalTime>
  <Words>1032</Words>
  <Application>Microsoft Office PowerPoint</Application>
  <PresentationFormat>Diavoorstelling (4:3)</PresentationFormat>
  <Paragraphs>297</Paragraphs>
  <Slides>39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8" baseType="lpstr">
      <vt:lpstr>Arial</vt:lpstr>
      <vt:lpstr>Bauhaus</vt:lpstr>
      <vt:lpstr>Calibri</vt:lpstr>
      <vt:lpstr>Century Schoolbook</vt:lpstr>
      <vt:lpstr>French Script MT</vt:lpstr>
      <vt:lpstr>Verdana</vt:lpstr>
      <vt:lpstr>Webdings</vt:lpstr>
      <vt:lpstr>Wingdings</vt:lpstr>
      <vt:lpstr>presentation-template_eng</vt:lpstr>
      <vt:lpstr>RE@Anywhere! On the future of Requirements Engineering</vt:lpstr>
      <vt:lpstr>Pleased to meet you</vt:lpstr>
      <vt:lpstr>Route</vt:lpstr>
      <vt:lpstr>The scope</vt:lpstr>
      <vt:lpstr>Requirements</vt:lpstr>
      <vt:lpstr>Engineering</vt:lpstr>
      <vt:lpstr>Requirements engineering</vt:lpstr>
      <vt:lpstr>Route</vt:lpstr>
      <vt:lpstr>… we developed by the waterfall</vt:lpstr>
      <vt:lpstr>Requirements for a solution</vt:lpstr>
      <vt:lpstr>Using requirements</vt:lpstr>
      <vt:lpstr>Sorry for that …</vt:lpstr>
      <vt:lpstr>Old school </vt:lpstr>
      <vt:lpstr>Route</vt:lpstr>
      <vt:lpstr>The Agile storm!</vt:lpstr>
      <vt:lpstr>From the waterfall …</vt:lpstr>
      <vt:lpstr>… to Agile</vt:lpstr>
      <vt:lpstr>RE@Anywhere!</vt:lpstr>
      <vt:lpstr>New school </vt:lpstr>
      <vt:lpstr>Route</vt:lpstr>
      <vt:lpstr>Digi … what?</vt:lpstr>
      <vt:lpstr>The innovation challenge</vt:lpstr>
      <vt:lpstr>Supplier centered   customer centered</vt:lpstr>
      <vt:lpstr>Customer affected  customer involved</vt:lpstr>
      <vt:lpstr>Product oriented   service oriented</vt:lpstr>
      <vt:lpstr>IT supported   IT enabled</vt:lpstr>
      <vt:lpstr>Engineered   designed</vt:lpstr>
      <vt:lpstr>Steve Jobs on Design</vt:lpstr>
      <vt:lpstr>Requirements   ideas</vt:lpstr>
      <vt:lpstr>The Next Generation</vt:lpstr>
      <vt:lpstr>Route</vt:lpstr>
      <vt:lpstr>Design Thinking</vt:lpstr>
      <vt:lpstr>Design Thinking (cont.)</vt:lpstr>
      <vt:lpstr>Design Thinking (cont.)</vt:lpstr>
      <vt:lpstr>Design Thinking (cont.)</vt:lpstr>
      <vt:lpstr>Prototyping, prototyping, prototyping</vt:lpstr>
      <vt:lpstr>The end</vt:lpstr>
      <vt:lpstr>RE Manifesto</vt:lpstr>
      <vt:lpstr>Thank you for your attention</vt:lpstr>
    </vt:vector>
  </TitlesOfParts>
  <Company>Taraxacum BV, The Netherlands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RE@Anywhere</dc:title>
  <dc:creator>Taraxacum BV</dc:creator>
  <cp:lastModifiedBy>Taraxacum BV</cp:lastModifiedBy>
  <cp:revision>74</cp:revision>
  <dcterms:created xsi:type="dcterms:W3CDTF">2018-02-21T15:55:20Z</dcterms:created>
  <dcterms:modified xsi:type="dcterms:W3CDTF">2018-04-12T07:20:45Z</dcterms:modified>
  <cp:category>Presentation</cp:category>
</cp:coreProperties>
</file>