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80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e07ebd2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9e07ebd2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Сначала не было дизайнера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6dc663d5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6dc663d5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9682021eb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9682021eb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96dc663d5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96dc663d5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6dc663d5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96dc663d5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Дать лучше понять, что значит “не доверяй никому”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96dc663d5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96dc663d5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6dc663d5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6dc663d5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Намекнуть на доклад про “Применение аналитики для улучшения ЮИКС” (сразу за нами пока)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9e07ebd26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9e07ebd26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e07ebd26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e07ebd26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9a94ee7b8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9a94ee7b8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7b53f00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7b53f00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96dc663d5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96dc663d56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96dc663d56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96dc663d56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96dc663d5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96dc663d5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9a33ecb271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9a33ecb271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9aa3dc51b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9aa3dc51b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9aa3dc51b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9aa3dc51b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Добавить заголовок иначе не ясно про что слайд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9aa3dc51b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9aa3dc51b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349e150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5349e150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9a94ee7b8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9a94ee7b8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96dc663d56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96dc663d56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a33ecb271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a33ecb271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9b8e3336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9b8e3336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bf5d35fbe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bf5d35fbe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a33ecb27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a33ecb27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6d7f66a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6d7f66a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a33ecb271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a33ecb271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Добавить шкалу лояльности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a94ee7b8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a94ee7b8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9a94ee7b8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9a94ee7b80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sherer.pro/blog/dizajn-dannyh-chast-1-chto-i-zachem/" TargetMode="External"/><Relationship Id="rId7" Type="http://schemas.openxmlformats.org/officeDocument/2006/relationships/hyperlink" Target="https://habr.com/ru/post/500796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liza.levshenkova" TargetMode="External"/><Relationship Id="rId5" Type="http://schemas.openxmlformats.org/officeDocument/2006/relationships/hyperlink" Target="https://www.facebook.com/eignashov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Аналитик и дизайнер: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Есть ли разница?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567825" y="3096700"/>
            <a:ext cx="2256000" cy="8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Евгений Игнашов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«Люксофт Профешнл»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Продуктовый дизайнер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4816050" y="3096700"/>
            <a:ext cx="23088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Елизавета Левшенкова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«Леруа Мерлен»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Бизнес-аналитик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6850" y="3139550"/>
            <a:ext cx="662175" cy="6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650" y="3139550"/>
            <a:ext cx="662175" cy="6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0" y="-46275"/>
            <a:ext cx="9144000" cy="59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>
            <a:spLocks noGrp="1"/>
          </p:cNvSpPr>
          <p:nvPr>
            <p:ph type="subTitle" idx="1"/>
          </p:nvPr>
        </p:nvSpPr>
        <p:spPr>
          <a:xfrm>
            <a:off x="729625" y="1344100"/>
            <a:ext cx="4321500" cy="9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Аналитик он как дизайнер. Только аналитик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1" name="Google Shape;2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8950" y="2253500"/>
            <a:ext cx="695875" cy="6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2"/>
          <p:cNvSpPr txBox="1">
            <a:spLocks noGrp="1"/>
          </p:cNvSpPr>
          <p:nvPr>
            <p:ph type="subTitle" idx="1"/>
          </p:nvPr>
        </p:nvSpPr>
        <p:spPr>
          <a:xfrm>
            <a:off x="1561650" y="2306100"/>
            <a:ext cx="33141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 Ганди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Политический и общественный деятель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>
            <a:spLocks noGrp="1"/>
          </p:cNvSpPr>
          <p:nvPr>
            <p:ph type="subTitle" idx="1"/>
          </p:nvPr>
        </p:nvSpPr>
        <p:spPr>
          <a:xfrm>
            <a:off x="729625" y="1344100"/>
            <a:ext cx="50526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Аналитик он как дизайнер. Только аналитик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1" name="Google Shape;2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8950" y="2253500"/>
            <a:ext cx="695875" cy="6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3"/>
          <p:cNvSpPr txBox="1">
            <a:spLocks noGrp="1"/>
          </p:cNvSpPr>
          <p:nvPr>
            <p:ph type="subTitle" idx="1"/>
          </p:nvPr>
        </p:nvSpPr>
        <p:spPr>
          <a:xfrm>
            <a:off x="1561650" y="2306100"/>
            <a:ext cx="33141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 Ганди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Политический и общественный деятель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23"/>
          <p:cNvSpPr txBox="1"/>
          <p:nvPr/>
        </p:nvSpPr>
        <p:spPr>
          <a:xfrm>
            <a:off x="743075" y="3304625"/>
            <a:ext cx="16155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2929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— Что</a:t>
            </a:r>
            <a:endParaRPr sz="1500">
              <a:solidFill>
                <a:srgbClr val="2929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2929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Дизайн — Как</a:t>
            </a:r>
            <a:endParaRPr sz="1500">
              <a:solidFill>
                <a:srgbClr val="2929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 txBox="1">
            <a:spLocks noGrp="1"/>
          </p:cNvSpPr>
          <p:nvPr>
            <p:ph type="subTitle" idx="1"/>
          </p:nvPr>
        </p:nvSpPr>
        <p:spPr>
          <a:xfrm>
            <a:off x="729625" y="1344100"/>
            <a:ext cx="3951300" cy="8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Почему нельзя просто нарисовать?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2" name="Google Shape;2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8950" y="2253500"/>
            <a:ext cx="695876" cy="69587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4"/>
          <p:cNvSpPr txBox="1">
            <a:spLocks noGrp="1"/>
          </p:cNvSpPr>
          <p:nvPr>
            <p:ph type="subTitle" idx="1"/>
          </p:nvPr>
        </p:nvSpPr>
        <p:spPr>
          <a:xfrm>
            <a:off x="1561650" y="2306100"/>
            <a:ext cx="29268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Боромир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Военачальник Гондора, Страж Цитадели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 txBox="1">
            <a:spLocks noGrp="1"/>
          </p:cNvSpPr>
          <p:nvPr>
            <p:ph type="subTitle" idx="1"/>
          </p:nvPr>
        </p:nvSpPr>
        <p:spPr>
          <a:xfrm>
            <a:off x="729625" y="1344100"/>
            <a:ext cx="3951300" cy="8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Почему нельзя просто нарисовать?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2" name="Google Shape;2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5"/>
          <p:cNvSpPr txBox="1">
            <a:spLocks noGrp="1"/>
          </p:cNvSpPr>
          <p:nvPr>
            <p:ph type="subTitle" idx="1"/>
          </p:nvPr>
        </p:nvSpPr>
        <p:spPr>
          <a:xfrm>
            <a:off x="4985725" y="1393200"/>
            <a:ext cx="3200100" cy="14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AutoNum type="arabicPeriod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Тут будет кнопка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AutoNum type="arabicPeriod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Там форма заказа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AutoNum type="arabicPeriod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вон там логотип. Большой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красивый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6" name="Google Shape;246;p25"/>
          <p:cNvCxnSpPr/>
          <p:nvPr/>
        </p:nvCxnSpPr>
        <p:spPr>
          <a:xfrm rot="10800000" flipH="1">
            <a:off x="5104950" y="1418575"/>
            <a:ext cx="2396100" cy="1411500"/>
          </a:xfrm>
          <a:prstGeom prst="straightConnector1">
            <a:avLst/>
          </a:prstGeom>
          <a:noFill/>
          <a:ln w="381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7" name="Google Shape;24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8950" y="2253500"/>
            <a:ext cx="695876" cy="69587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5"/>
          <p:cNvSpPr txBox="1">
            <a:spLocks noGrp="1"/>
          </p:cNvSpPr>
          <p:nvPr>
            <p:ph type="subTitle" idx="1"/>
          </p:nvPr>
        </p:nvSpPr>
        <p:spPr>
          <a:xfrm>
            <a:off x="1561650" y="2306100"/>
            <a:ext cx="29031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Боромир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Военачальник Гондора, Страж Цитадели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 txBox="1">
            <a:spLocks noGrp="1"/>
          </p:cNvSpPr>
          <p:nvPr>
            <p:ph type="subTitle" idx="1"/>
          </p:nvPr>
        </p:nvSpPr>
        <p:spPr>
          <a:xfrm>
            <a:off x="729625" y="1344100"/>
            <a:ext cx="3943500" cy="12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Принцип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«5% туда и обратно»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aleway"/>
                <a:ea typeface="Raleway"/>
                <a:cs typeface="Raleway"/>
                <a:sym typeface="Raleway"/>
              </a:rPr>
              <a:t>или не доверяй никому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54" name="Google Shape;2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"/>
          <p:cNvSpPr txBox="1">
            <a:spLocks noGrp="1"/>
          </p:cNvSpPr>
          <p:nvPr>
            <p:ph type="subTitle" idx="1"/>
          </p:nvPr>
        </p:nvSpPr>
        <p:spPr>
          <a:xfrm>
            <a:off x="729625" y="1344100"/>
            <a:ext cx="3573300" cy="16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Что дизайнер должен проанализировать перед решением задачи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62" name="Google Shape;2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 txBox="1">
            <a:spLocks noGrp="1"/>
          </p:cNvSpPr>
          <p:nvPr>
            <p:ph type="subTitle" idx="1"/>
          </p:nvPr>
        </p:nvSpPr>
        <p:spPr>
          <a:xfrm>
            <a:off x="729625" y="1344100"/>
            <a:ext cx="3573300" cy="16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Что дизайнер должен проанализировать перед решением задачи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0" name="Google Shape;270;p28"/>
          <p:cNvSpPr txBox="1">
            <a:spLocks noGrp="1"/>
          </p:cNvSpPr>
          <p:nvPr>
            <p:ph type="subTitle" idx="1"/>
          </p:nvPr>
        </p:nvSpPr>
        <p:spPr>
          <a:xfrm>
            <a:off x="4739550" y="1680950"/>
            <a:ext cx="4020600" cy="7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AutoNum type="arabicPeriod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Пользовательские сценарии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AutoNum type="arabicPeriod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конкуренты и что они предлагают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28"/>
          <p:cNvSpPr txBox="1">
            <a:spLocks noGrp="1"/>
          </p:cNvSpPr>
          <p:nvPr>
            <p:ph type="subTitle" idx="1"/>
          </p:nvPr>
        </p:nvSpPr>
        <p:spPr>
          <a:xfrm>
            <a:off x="4739550" y="3062725"/>
            <a:ext cx="39291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AutoNum type="arabicPeriod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Я.Метрика / Google Analytics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AutoNum type="arabicPeriod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Информационная структура интерфейса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28"/>
          <p:cNvSpPr txBox="1">
            <a:spLocks noGrp="1"/>
          </p:cNvSpPr>
          <p:nvPr>
            <p:ph type="subTitle" idx="1"/>
          </p:nvPr>
        </p:nvSpPr>
        <p:spPr>
          <a:xfrm>
            <a:off x="4756800" y="2715700"/>
            <a:ext cx="1391100" cy="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есть:</a:t>
            </a:r>
            <a:endParaRPr sz="15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3" name="Google Shape;2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8"/>
          <p:cNvSpPr txBox="1">
            <a:spLocks noGrp="1"/>
          </p:cNvSpPr>
          <p:nvPr>
            <p:ph type="subTitle" idx="1"/>
          </p:nvPr>
        </p:nvSpPr>
        <p:spPr>
          <a:xfrm>
            <a:off x="4756800" y="1344100"/>
            <a:ext cx="1535700" cy="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Обязательно:</a:t>
            </a:r>
            <a:endParaRPr sz="15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9"/>
          <p:cNvSpPr txBox="1">
            <a:spLocks noGrp="1"/>
          </p:cNvSpPr>
          <p:nvPr>
            <p:ph type="subTitle" idx="1"/>
          </p:nvPr>
        </p:nvSpPr>
        <p:spPr>
          <a:xfrm>
            <a:off x="729625" y="1344100"/>
            <a:ext cx="3480900" cy="1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Структура Пользовательского сценария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2" name="Google Shape;282;p29"/>
          <p:cNvSpPr txBox="1">
            <a:spLocks noGrp="1"/>
          </p:cNvSpPr>
          <p:nvPr>
            <p:ph type="subTitle" idx="1"/>
          </p:nvPr>
        </p:nvSpPr>
        <p:spPr>
          <a:xfrm>
            <a:off x="4587150" y="1267000"/>
            <a:ext cx="4020600" cy="3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AutoNum type="arabicPeriod"/>
            </a:pPr>
            <a:r>
              <a:rPr lang="ru" sz="14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ФИО и возраст</a:t>
            </a:r>
            <a:endParaRPr sz="14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Times New Roman"/>
                <a:ea typeface="Times New Roman"/>
                <a:cs typeface="Times New Roman"/>
                <a:sym typeface="Times New Roman"/>
              </a:rPr>
              <a:t>На основе данных из предыдущего шага про Метрику</a:t>
            </a:r>
            <a:endParaRPr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 sz="14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Проблема/цель</a:t>
            </a:r>
            <a:endParaRPr sz="1400" b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Times New Roman"/>
                <a:ea typeface="Times New Roman"/>
                <a:cs typeface="Times New Roman"/>
                <a:sym typeface="Times New Roman"/>
              </a:rPr>
              <a:t>Описание того зачем юзер открыл наш интерфейс</a:t>
            </a:r>
            <a:endParaRPr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 sz="14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пришёл на сайт</a:t>
            </a:r>
            <a:endParaRPr sz="1400" b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Times New Roman"/>
                <a:ea typeface="Times New Roman"/>
                <a:cs typeface="Times New Roman"/>
                <a:sym typeface="Times New Roman"/>
              </a:rPr>
              <a:t>Например вбил в Гугле «Купить вакцину от Covid19». Запросы беру не с потолка, а из Метрики</a:t>
            </a:r>
            <a:endParaRPr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 sz="14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Страница входа</a:t>
            </a:r>
            <a:endParaRPr sz="1400" b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Times New Roman"/>
                <a:ea typeface="Times New Roman"/>
                <a:cs typeface="Times New Roman"/>
                <a:sym typeface="Times New Roman"/>
              </a:rPr>
              <a:t>От того на какую страницу попал юзер во многом зависит его дальнейший путь. Далеко не всегда юзер попадает на главную страницу</a:t>
            </a:r>
            <a:endParaRPr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ru" sz="14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Устройство</a:t>
            </a:r>
            <a:endParaRPr sz="1400" b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Times New Roman"/>
                <a:ea typeface="Times New Roman"/>
                <a:cs typeface="Times New Roman"/>
                <a:sym typeface="Times New Roman"/>
              </a:rPr>
              <a:t>Берём на основе Метрики</a:t>
            </a:r>
            <a:endParaRPr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ru" sz="14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Желаемое целевое действие</a:t>
            </a:r>
            <a:endParaRPr sz="1400" b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Times New Roman"/>
                <a:ea typeface="Times New Roman"/>
                <a:cs typeface="Times New Roman"/>
                <a:sym typeface="Times New Roman"/>
              </a:rPr>
              <a:t>Например, мы хотим чтобы он заполнил какую-то форму или нажал кнопку</a:t>
            </a:r>
            <a:endParaRPr sz="11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3" name="Google Shape;2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9"/>
          <p:cNvSpPr txBox="1">
            <a:spLocks noGrp="1"/>
          </p:cNvSpPr>
          <p:nvPr>
            <p:ph type="subTitle" idx="1"/>
          </p:nvPr>
        </p:nvSpPr>
        <p:spPr>
          <a:xfrm>
            <a:off x="4604400" y="810700"/>
            <a:ext cx="2792700" cy="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2"/>
                </a:solidFill>
              </a:rPr>
              <a:t>Карточка пользователя:</a:t>
            </a:r>
            <a:endParaRPr b="1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>
            <a:spLocks noGrp="1"/>
          </p:cNvSpPr>
          <p:nvPr>
            <p:ph type="subTitle" idx="1"/>
          </p:nvPr>
        </p:nvSpPr>
        <p:spPr>
          <a:xfrm>
            <a:off x="729625" y="1344100"/>
            <a:ext cx="3480900" cy="1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Структура Пользовательского сценария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92" name="Google Shape;2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0"/>
          <p:cNvSpPr txBox="1">
            <a:spLocks noGrp="1"/>
          </p:cNvSpPr>
          <p:nvPr>
            <p:ph type="subTitle" idx="1"/>
          </p:nvPr>
        </p:nvSpPr>
        <p:spPr>
          <a:xfrm>
            <a:off x="4587150" y="1850325"/>
            <a:ext cx="4267200" cy="28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AutoNum type="arabicPeriod"/>
            </a:pPr>
            <a:r>
              <a:rPr lang="ru" sz="14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 целей посетителя, описанных в Карточке</a:t>
            </a:r>
            <a:endParaRPr sz="1400" b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2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+mj-lt"/>
              <a:buAutoNum type="arabicPeriod"/>
            </a:pPr>
            <a:r>
              <a:rPr lang="ru" sz="14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 оценки текущего Интерфейса (если нужен редизайн)</a:t>
            </a:r>
            <a:endParaRPr sz="1400" b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Times New Roman"/>
                <a:ea typeface="Times New Roman"/>
                <a:cs typeface="Times New Roman"/>
                <a:sym typeface="Times New Roman"/>
              </a:rPr>
              <a:t>Смотрим на текущий интерфейс и пытаемся получить от него то, что написано в Карте пользователя. Отмечаем главные затыки.</a:t>
            </a:r>
            <a:endParaRPr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2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+mj-lt"/>
              <a:buAutoNum type="arabicPeriod"/>
            </a:pPr>
            <a:r>
              <a:rPr lang="ru" sz="14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 «насмотренности» на удачные реализации</a:t>
            </a:r>
            <a:endParaRPr sz="1400" b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Times New Roman"/>
                <a:ea typeface="Times New Roman"/>
                <a:cs typeface="Times New Roman"/>
                <a:sym typeface="Times New Roman"/>
              </a:rPr>
              <a:t>Дописываем в сценарий какие-то фишки, которые знаем благодаря использованию других сайтов</a:t>
            </a:r>
            <a:endParaRPr sz="11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p30"/>
          <p:cNvSpPr txBox="1">
            <a:spLocks noGrp="1"/>
          </p:cNvSpPr>
          <p:nvPr>
            <p:ph type="subTitle" idx="1"/>
          </p:nvPr>
        </p:nvSpPr>
        <p:spPr>
          <a:xfrm>
            <a:off x="4604400" y="1394025"/>
            <a:ext cx="2792700" cy="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 чего состоит сценарий:</a:t>
            </a:r>
            <a:endParaRPr sz="15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 txBox="1">
            <a:spLocks noGrp="1"/>
          </p:cNvSpPr>
          <p:nvPr>
            <p:ph type="subTitle" idx="1"/>
          </p:nvPr>
        </p:nvSpPr>
        <p:spPr>
          <a:xfrm>
            <a:off x="729625" y="1344100"/>
            <a:ext cx="2817000" cy="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Что происходит?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02" name="Google Shape;3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9600" y="1725100"/>
            <a:ext cx="3094035" cy="290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1"/>
          <p:cNvSpPr txBox="1">
            <a:spLocks noGrp="1"/>
          </p:cNvSpPr>
          <p:nvPr>
            <p:ph type="subTitle" idx="1"/>
          </p:nvPr>
        </p:nvSpPr>
        <p:spPr>
          <a:xfrm>
            <a:off x="4121375" y="2365750"/>
            <a:ext cx="11097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Аналитик</a:t>
            </a:r>
            <a:endParaRPr sz="15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7" name="Google Shape;307;p31"/>
          <p:cNvSpPr txBox="1">
            <a:spLocks noGrp="1"/>
          </p:cNvSpPr>
          <p:nvPr>
            <p:ph type="subTitle" idx="1"/>
          </p:nvPr>
        </p:nvSpPr>
        <p:spPr>
          <a:xfrm>
            <a:off x="7060700" y="1315900"/>
            <a:ext cx="11889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Дизайнер</a:t>
            </a:r>
            <a:endParaRPr sz="15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8" name="Google Shape;308;p31"/>
          <p:cNvSpPr txBox="1">
            <a:spLocks noGrp="1"/>
          </p:cNvSpPr>
          <p:nvPr>
            <p:ph type="subTitle" idx="1"/>
          </p:nvPr>
        </p:nvSpPr>
        <p:spPr>
          <a:xfrm>
            <a:off x="752750" y="2209575"/>
            <a:ext cx="3186000" cy="1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Аналитик часто заходит в сферу дизайна, а дизайнер в сферу аналитики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1567800" y="1496500"/>
            <a:ext cx="1831500" cy="6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Аналитик</a:t>
            </a:r>
            <a:endParaRPr sz="24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>
            <a:off x="5699700" y="1496500"/>
            <a:ext cx="1902900" cy="6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Дизайнер</a:t>
            </a:r>
            <a:endParaRPr sz="24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"/>
          </p:nvPr>
        </p:nvSpPr>
        <p:spPr>
          <a:xfrm>
            <a:off x="4651300" y="2297900"/>
            <a:ext cx="4225800" cy="23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Продуктовый дизайнер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Работал над проектами для: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Сбера;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Росбанка;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Администрации Красноярского края;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Завода “Красцветмет”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пр.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"/>
          </p:nvPr>
        </p:nvSpPr>
        <p:spPr>
          <a:xfrm>
            <a:off x="529950" y="2288775"/>
            <a:ext cx="4225800" cy="18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IT-Консультант «Deloitte» — 4 года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проектов — анализ, внедрение, миграция данных, поддержка и т.д.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Старший БА «Леруа Мерлен» — 2,5 года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продукт — «Платформа Услуг»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8950" y="1463150"/>
            <a:ext cx="662175" cy="6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5000" y="1463150"/>
            <a:ext cx="662175" cy="6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2"/>
          <p:cNvSpPr txBox="1">
            <a:spLocks noGrp="1"/>
          </p:cNvSpPr>
          <p:nvPr>
            <p:ph type="subTitle" idx="1"/>
          </p:nvPr>
        </p:nvSpPr>
        <p:spPr>
          <a:xfrm>
            <a:off x="729625" y="1344100"/>
            <a:ext cx="3116400" cy="16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Что такое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«дизайн данных»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и кто должен его делать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"/>
          <p:cNvSpPr txBox="1">
            <a:spLocks noGrp="1"/>
          </p:cNvSpPr>
          <p:nvPr>
            <p:ph type="subTitle" idx="1"/>
          </p:nvPr>
        </p:nvSpPr>
        <p:spPr>
          <a:xfrm>
            <a:off x="729625" y="1344100"/>
            <a:ext cx="3116400" cy="16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Что такое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«дизайн данных»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и кто должен его делать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2" name="Google Shape;322;p33"/>
          <p:cNvSpPr txBox="1">
            <a:spLocks noGrp="1"/>
          </p:cNvSpPr>
          <p:nvPr>
            <p:ph type="subTitle" idx="1"/>
          </p:nvPr>
        </p:nvSpPr>
        <p:spPr>
          <a:xfrm>
            <a:off x="4225175" y="1344100"/>
            <a:ext cx="4154100" cy="24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 конкретно данные нам нужны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Зачем они нужны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будут передаваться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Какова логика обработки этих данных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Где будут храниться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3" name="Google Shape;3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"/>
          <p:cNvSpPr txBox="1">
            <a:spLocks noGrp="1"/>
          </p:cNvSpPr>
          <p:nvPr>
            <p:ph type="subTitle" idx="1"/>
          </p:nvPr>
        </p:nvSpPr>
        <p:spPr>
          <a:xfrm>
            <a:off x="729625" y="1344100"/>
            <a:ext cx="3573300" cy="16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Что такое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«дизайн данных»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и кто должен его делать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1" name="Google Shape;331;p34"/>
          <p:cNvSpPr txBox="1">
            <a:spLocks noGrp="1"/>
          </p:cNvSpPr>
          <p:nvPr>
            <p:ph type="subTitle" idx="1"/>
          </p:nvPr>
        </p:nvSpPr>
        <p:spPr>
          <a:xfrm>
            <a:off x="4225175" y="1344100"/>
            <a:ext cx="3968400" cy="24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 конкретно данные нам нужны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Зачем они нужны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будут передаваться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Какова логика обработки этих данных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Где будут храниться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2" name="Google Shape;33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6603" y="1389825"/>
            <a:ext cx="332175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67763" y="1389825"/>
            <a:ext cx="332175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6453" y="1844476"/>
            <a:ext cx="332175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27613" y="1844476"/>
            <a:ext cx="332175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6298" y="2317659"/>
            <a:ext cx="332175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17457" y="2317659"/>
            <a:ext cx="332175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2719" y="3241764"/>
            <a:ext cx="332175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38182" y="2766489"/>
            <a:ext cx="332175" cy="3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5"/>
          <p:cNvSpPr txBox="1">
            <a:spLocks noGrp="1"/>
          </p:cNvSpPr>
          <p:nvPr>
            <p:ph type="subTitle" idx="1"/>
          </p:nvPr>
        </p:nvSpPr>
        <p:spPr>
          <a:xfrm>
            <a:off x="729625" y="1344100"/>
            <a:ext cx="5193300" cy="5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Дизайнеру от Аналитика нужно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48" name="Google Shape;34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5"/>
          <p:cNvSpPr txBox="1">
            <a:spLocks noGrp="1"/>
          </p:cNvSpPr>
          <p:nvPr>
            <p:ph type="subTitle" idx="1"/>
          </p:nvPr>
        </p:nvSpPr>
        <p:spPr>
          <a:xfrm>
            <a:off x="652275" y="2178800"/>
            <a:ext cx="5974800" cy="14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Char char="●"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Давать не готовые решения, а описание проблемы и цели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Char char="●"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Доступные данные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Char char="●"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Описание функционала + процесса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6"/>
          <p:cNvSpPr/>
          <p:nvPr/>
        </p:nvSpPr>
        <p:spPr>
          <a:xfrm>
            <a:off x="750525" y="1136125"/>
            <a:ext cx="895200" cy="12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6"/>
          <p:cNvSpPr txBox="1">
            <a:spLocks noGrp="1"/>
          </p:cNvSpPr>
          <p:nvPr>
            <p:ph type="subTitle" idx="1"/>
          </p:nvPr>
        </p:nvSpPr>
        <p:spPr>
          <a:xfrm>
            <a:off x="638875" y="1394475"/>
            <a:ext cx="3472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ru" sz="15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Формы для ввода данных:</a:t>
            </a:r>
            <a:endParaRPr sz="15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Наименование Подрядчика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ИНН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ОГРН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Юр. адрес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ru" sz="15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Функционал / процесс:</a:t>
            </a:r>
            <a:endParaRPr sz="15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Кнопка “Скачать отчёт”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Список всех отчётов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Отправить отчёт на почту Подрядчику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36"/>
          <p:cNvSpPr txBox="1">
            <a:spLocks noGrp="1"/>
          </p:cNvSpPr>
          <p:nvPr>
            <p:ph type="subTitle" idx="1"/>
          </p:nvPr>
        </p:nvSpPr>
        <p:spPr>
          <a:xfrm>
            <a:off x="729625" y="810700"/>
            <a:ext cx="29487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Плохое описание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7"/>
          <p:cNvSpPr/>
          <p:nvPr/>
        </p:nvSpPr>
        <p:spPr>
          <a:xfrm>
            <a:off x="750525" y="1136125"/>
            <a:ext cx="895200" cy="12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subTitle" idx="1"/>
          </p:nvPr>
        </p:nvSpPr>
        <p:spPr>
          <a:xfrm>
            <a:off x="4448875" y="1394475"/>
            <a:ext cx="4170900" cy="36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Проблема</a:t>
            </a:r>
            <a:endParaRPr sz="15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Требуемые данные</a:t>
            </a:r>
            <a:r>
              <a:rPr lang="ru" sz="1500" b="1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500" b="1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Наименование Подрядчика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ИНН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ОГРН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Юр. адрес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ru" sz="15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Функционал / процесс:</a:t>
            </a:r>
            <a:endParaRPr sz="15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Скачать отчёт</a:t>
            </a: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5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формате pdf</a:t>
            </a:r>
            <a:endParaRPr sz="15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Увидеть список всех отчётов </a:t>
            </a:r>
            <a:r>
              <a:rPr lang="ru" sz="15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своего магазина</a:t>
            </a:r>
            <a:endParaRPr sz="15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Отправить отчёт на почту подрядчику </a:t>
            </a:r>
            <a:r>
              <a:rPr lang="ru" sz="15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увидеть дату отправки</a:t>
            </a:r>
            <a:endParaRPr sz="15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37"/>
          <p:cNvSpPr txBox="1">
            <a:spLocks noGrp="1"/>
          </p:cNvSpPr>
          <p:nvPr>
            <p:ph type="subTitle" idx="1"/>
          </p:nvPr>
        </p:nvSpPr>
        <p:spPr>
          <a:xfrm>
            <a:off x="638875" y="1394475"/>
            <a:ext cx="3595800" cy="29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ru" sz="15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Формы для ввода данных:</a:t>
            </a:r>
            <a:endParaRPr sz="15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Наименование Подрядчика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ИНН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ОГРН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Юр. адрес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ru" sz="15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Функционал / процесс:</a:t>
            </a:r>
            <a:endParaRPr sz="15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Кнопка “Скачать отчёт”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Список всех отчётов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○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Отправить отчёт на почту Подрядчику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37"/>
          <p:cNvSpPr txBox="1">
            <a:spLocks noGrp="1"/>
          </p:cNvSpPr>
          <p:nvPr>
            <p:ph type="subTitle" idx="1"/>
          </p:nvPr>
        </p:nvSpPr>
        <p:spPr>
          <a:xfrm>
            <a:off x="729625" y="810700"/>
            <a:ext cx="31428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Плохое описание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3" name="Google Shape;373;p37"/>
          <p:cNvSpPr txBox="1">
            <a:spLocks noGrp="1"/>
          </p:cNvSpPr>
          <p:nvPr>
            <p:ph type="subTitle" idx="1"/>
          </p:nvPr>
        </p:nvSpPr>
        <p:spPr>
          <a:xfrm>
            <a:off x="4572675" y="810700"/>
            <a:ext cx="36351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Хорошее описание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8"/>
          <p:cNvSpPr txBox="1">
            <a:spLocks noGrp="1"/>
          </p:cNvSpPr>
          <p:nvPr>
            <p:ph type="subTitle" idx="1"/>
          </p:nvPr>
        </p:nvSpPr>
        <p:spPr>
          <a:xfrm>
            <a:off x="729625" y="1344100"/>
            <a:ext cx="54009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Аналитик и Дизайнер вместе решают и достигают: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79" name="Google Shape;37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8"/>
          <p:cNvSpPr txBox="1">
            <a:spLocks noGrp="1"/>
          </p:cNvSpPr>
          <p:nvPr>
            <p:ph type="subTitle" idx="1"/>
          </p:nvPr>
        </p:nvSpPr>
        <p:spPr>
          <a:xfrm>
            <a:off x="678925" y="2407400"/>
            <a:ext cx="5189400" cy="13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Char char="●"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Искать решение проблемы / пути достижения цели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Char char="●"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Тестирование идей “на бумаге”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Char char="●"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Обратная связь на каждом этапе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9"/>
          <p:cNvSpPr txBox="1">
            <a:spLocks noGrp="1"/>
          </p:cNvSpPr>
          <p:nvPr>
            <p:ph type="subTitle" idx="1"/>
          </p:nvPr>
        </p:nvSpPr>
        <p:spPr>
          <a:xfrm>
            <a:off x="729625" y="1344100"/>
            <a:ext cx="17997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Вывод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88" name="Google Shape;38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9"/>
          <p:cNvSpPr txBox="1">
            <a:spLocks noGrp="1"/>
          </p:cNvSpPr>
          <p:nvPr>
            <p:ph type="subTitle" idx="1"/>
          </p:nvPr>
        </p:nvSpPr>
        <p:spPr>
          <a:xfrm>
            <a:off x="3615575" y="1344100"/>
            <a:ext cx="5009400" cy="20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Char char="●"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думайте кнопками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Char char="●"/>
            </a:pPr>
            <a:r>
              <a:rPr lang="ru">
                <a:solidFill>
                  <a:srgbClr val="2929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Дизайн — создание единого клиентского опыта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Char char="●"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Думайте о том что вам приходит и что вы отдаёте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Char char="●"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Помните про дизайн данных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0"/>
          <p:cNvSpPr txBox="1">
            <a:spLocks noGrp="1"/>
          </p:cNvSpPr>
          <p:nvPr>
            <p:ph type="subTitle" idx="1"/>
          </p:nvPr>
        </p:nvSpPr>
        <p:spPr>
          <a:xfrm>
            <a:off x="729625" y="1344100"/>
            <a:ext cx="3048900" cy="5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Полезные ссылки</a:t>
            </a: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7" name="Google Shape;397;p40"/>
          <p:cNvSpPr txBox="1">
            <a:spLocks noGrp="1"/>
          </p:cNvSpPr>
          <p:nvPr>
            <p:ph type="subTitle" idx="1"/>
          </p:nvPr>
        </p:nvSpPr>
        <p:spPr>
          <a:xfrm>
            <a:off x="5139575" y="3259575"/>
            <a:ext cx="32703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Дизайн данных. Что и зачем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8" name="Google Shape;39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0"/>
          <p:cNvSpPr txBox="1">
            <a:spLocks noGrp="1"/>
          </p:cNvSpPr>
          <p:nvPr>
            <p:ph type="subTitle" idx="1"/>
          </p:nvPr>
        </p:nvSpPr>
        <p:spPr>
          <a:xfrm>
            <a:off x="5139575" y="1344100"/>
            <a:ext cx="34533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Ч</a:t>
            </a:r>
            <a:r>
              <a:rPr lang="ru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то анализировать перед проектированием интерфейса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40"/>
          <p:cNvSpPr txBox="1">
            <a:spLocks noGrp="1"/>
          </p:cNvSpPr>
          <p:nvPr>
            <p:ph type="subTitle" idx="1"/>
          </p:nvPr>
        </p:nvSpPr>
        <p:spPr>
          <a:xfrm>
            <a:off x="5122864" y="3581227"/>
            <a:ext cx="15045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Автор Павел Шерер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p40"/>
          <p:cNvSpPr txBox="1">
            <a:spLocks noGrp="1"/>
          </p:cNvSpPr>
          <p:nvPr>
            <p:ph type="subTitle" idx="1"/>
          </p:nvPr>
        </p:nvSpPr>
        <p:spPr>
          <a:xfrm>
            <a:off x="5130578" y="1952752"/>
            <a:ext cx="19662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Автор Игнашов Евгений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4" name="Google Shape;404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91001" y="1430475"/>
            <a:ext cx="843803" cy="843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91000" y="3183075"/>
            <a:ext cx="843803" cy="843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1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3527400" cy="13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Спасибки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>
                <a:solidFill>
                  <a:srgbClr val="B7B7B7"/>
                </a:solidFill>
              </a:rPr>
              <a:t>Го в фейсбуки</a:t>
            </a:r>
            <a:endParaRPr sz="3500">
              <a:solidFill>
                <a:srgbClr val="B7B7B7"/>
              </a:solidFill>
            </a:endParaRPr>
          </a:p>
        </p:txBody>
      </p:sp>
      <p:sp>
        <p:nvSpPr>
          <p:cNvPr id="411" name="Google Shape;411;p41"/>
          <p:cNvSpPr txBox="1">
            <a:spLocks noGrp="1"/>
          </p:cNvSpPr>
          <p:nvPr>
            <p:ph type="subTitle" idx="1"/>
          </p:nvPr>
        </p:nvSpPr>
        <p:spPr>
          <a:xfrm>
            <a:off x="1491625" y="3020500"/>
            <a:ext cx="1776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Евгений Игнашов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Люксофт Профешнл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Продуктовый дизайнер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Google Shape;412;p41"/>
          <p:cNvSpPr txBox="1">
            <a:spLocks noGrp="1"/>
          </p:cNvSpPr>
          <p:nvPr>
            <p:ph type="subTitle" idx="1"/>
          </p:nvPr>
        </p:nvSpPr>
        <p:spPr>
          <a:xfrm>
            <a:off x="4435050" y="3020500"/>
            <a:ext cx="23088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Елизавета Левшенкова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Леруа Мерлен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Бизнес-аналитик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3" name="Google Shape;41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850" y="3063350"/>
            <a:ext cx="662175" cy="6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50" y="3063350"/>
            <a:ext cx="662175" cy="6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1"/>
          <p:cNvSpPr/>
          <p:nvPr/>
        </p:nvSpPr>
        <p:spPr>
          <a:xfrm>
            <a:off x="-77125" y="-46275"/>
            <a:ext cx="9292200" cy="5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1"/>
          <p:cNvSpPr txBox="1">
            <a:spLocks noGrp="1"/>
          </p:cNvSpPr>
          <p:nvPr>
            <p:ph type="subTitle" idx="1"/>
          </p:nvPr>
        </p:nvSpPr>
        <p:spPr>
          <a:xfrm>
            <a:off x="1491625" y="3771750"/>
            <a:ext cx="1776600" cy="3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hlinkClick r:id="rId5"/>
              </a:rPr>
              <a:t>face</a:t>
            </a:r>
            <a:r>
              <a:rPr lang="ru" sz="1100" u="sng">
                <a:solidFill>
                  <a:schemeClr val="hlink"/>
                </a:solidFill>
                <a:hlinkClick r:id="rId5"/>
              </a:rPr>
              <a:t>book.com/eignashov</a:t>
            </a:r>
            <a:endParaRPr sz="500"/>
          </a:p>
        </p:txBody>
      </p:sp>
      <p:sp>
        <p:nvSpPr>
          <p:cNvPr id="417" name="Google Shape;417;p41"/>
          <p:cNvSpPr txBox="1">
            <a:spLocks noGrp="1"/>
          </p:cNvSpPr>
          <p:nvPr>
            <p:ph type="subTitle" idx="1"/>
          </p:nvPr>
        </p:nvSpPr>
        <p:spPr>
          <a:xfrm>
            <a:off x="4435050" y="3771750"/>
            <a:ext cx="2697900" cy="3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hlinkClick r:id="rId6"/>
              </a:rPr>
              <a:t>facebook.com/liza.levshenkova</a:t>
            </a:r>
            <a:endParaRPr sz="500"/>
          </a:p>
        </p:txBody>
      </p:sp>
      <p:sp>
        <p:nvSpPr>
          <p:cNvPr id="418" name="Google Shape;418;p41"/>
          <p:cNvSpPr txBox="1"/>
          <p:nvPr/>
        </p:nvSpPr>
        <p:spPr>
          <a:xfrm>
            <a:off x="3451439" y="1491946"/>
            <a:ext cx="7551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/>
              <a:t>😽</a:t>
            </a:r>
            <a:endParaRPr sz="2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729625" y="1344100"/>
            <a:ext cx="4910100" cy="8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Что такое «Платформа услуг» в Леруа Мерлен</a:t>
            </a:r>
            <a:endParaRPr sz="24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/>
          <p:nvPr/>
        </p:nvSpPr>
        <p:spPr>
          <a:xfrm>
            <a:off x="580850" y="2748050"/>
            <a:ext cx="756900" cy="7569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>
            <a:spLocks noGrp="1"/>
          </p:cNvSpPr>
          <p:nvPr>
            <p:ph type="subTitle" idx="1"/>
          </p:nvPr>
        </p:nvSpPr>
        <p:spPr>
          <a:xfrm>
            <a:off x="729625" y="2940050"/>
            <a:ext cx="3045900" cy="13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№ 1</a:t>
            </a:r>
            <a:r>
              <a:rPr lang="ru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в Европе</a:t>
            </a: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и России на рынке стройматериалов</a:t>
            </a: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6820725" y="2748050"/>
            <a:ext cx="756900" cy="756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1"/>
          </p:nvPr>
        </p:nvSpPr>
        <p:spPr>
          <a:xfrm>
            <a:off x="6760100" y="2940050"/>
            <a:ext cx="1948500" cy="8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С </a:t>
            </a:r>
            <a:r>
              <a:rPr lang="ru"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2004</a:t>
            </a:r>
            <a:r>
              <a:rPr lang="ru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года в России</a:t>
            </a: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3933650" y="2748050"/>
            <a:ext cx="756900" cy="7569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1"/>
          </p:nvPr>
        </p:nvSpPr>
        <p:spPr>
          <a:xfrm>
            <a:off x="4054750" y="2940050"/>
            <a:ext cx="2415300" cy="13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106</a:t>
            </a:r>
            <a:r>
              <a:rPr lang="ru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магазинов</a:t>
            </a: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в </a:t>
            </a:r>
            <a:r>
              <a:rPr lang="ru"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62</a:t>
            </a:r>
            <a:r>
              <a:rPr lang="ru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городах России</a:t>
            </a: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2"/>
          <p:cNvSpPr/>
          <p:nvPr/>
        </p:nvSpPr>
        <p:spPr>
          <a:xfrm>
            <a:off x="-53975" y="15425"/>
            <a:ext cx="9213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4" name="Google Shape;424;p42"/>
          <p:cNvPicPr preferRelativeResize="0"/>
          <p:nvPr/>
        </p:nvPicPr>
        <p:blipFill rotWithShape="1">
          <a:blip r:embed="rId3">
            <a:alphaModFix/>
          </a:blip>
          <a:srcRect l="64201"/>
          <a:stretch/>
        </p:blipFill>
        <p:spPr>
          <a:xfrm>
            <a:off x="5936223" y="0"/>
            <a:ext cx="3219126" cy="515892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2"/>
          <p:cNvSpPr txBox="1"/>
          <p:nvPr/>
        </p:nvSpPr>
        <p:spPr>
          <a:xfrm>
            <a:off x="362450" y="277625"/>
            <a:ext cx="49740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1F3C77"/>
                </a:solidFill>
              </a:rPr>
              <a:t>Luxoft Training </a:t>
            </a:r>
            <a:r>
              <a:rPr lang="ru" sz="1200">
                <a:solidFill>
                  <a:srgbClr val="1F3C77"/>
                </a:solidFill>
              </a:rPr>
              <a:t>– </a:t>
            </a:r>
            <a:r>
              <a:rPr lang="ru" sz="1000">
                <a:solidFill>
                  <a:srgbClr val="1F3C77"/>
                </a:solidFill>
              </a:rPr>
              <a:t>один из ведущих провайдеров по обучению и консалтингу в России, СНГ и странах Восточной Европы, авторизованный IIBA.</a:t>
            </a:r>
            <a:endParaRPr sz="1000">
              <a:solidFill>
                <a:srgbClr val="1F3C77"/>
              </a:solidFill>
            </a:endParaRPr>
          </a:p>
        </p:txBody>
      </p:sp>
      <p:sp>
        <p:nvSpPr>
          <p:cNvPr id="426" name="Google Shape;426;p42"/>
          <p:cNvSpPr txBox="1"/>
          <p:nvPr/>
        </p:nvSpPr>
        <p:spPr>
          <a:xfrm>
            <a:off x="362450" y="999350"/>
            <a:ext cx="1380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1F3C77"/>
                </a:solidFill>
              </a:rPr>
              <a:t>250</a:t>
            </a:r>
            <a:r>
              <a:rPr lang="ru" sz="1800" b="1">
                <a:solidFill>
                  <a:srgbClr val="003B77"/>
                </a:solidFill>
              </a:rPr>
              <a:t>+</a:t>
            </a:r>
            <a:endParaRPr sz="1800" b="1">
              <a:solidFill>
                <a:srgbClr val="003B7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b="1">
                <a:solidFill>
                  <a:srgbClr val="1F3C77"/>
                </a:solidFill>
              </a:rPr>
              <a:t>ИНСТРУКТОРОВ</a:t>
            </a:r>
            <a:endParaRPr sz="1050" b="1">
              <a:solidFill>
                <a:srgbClr val="1F3C77"/>
              </a:solidFill>
            </a:endParaRPr>
          </a:p>
        </p:txBody>
      </p:sp>
      <p:sp>
        <p:nvSpPr>
          <p:cNvPr id="427" name="Google Shape;427;p42"/>
          <p:cNvSpPr txBox="1"/>
          <p:nvPr/>
        </p:nvSpPr>
        <p:spPr>
          <a:xfrm>
            <a:off x="1943275" y="999350"/>
            <a:ext cx="1735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1F3C77"/>
                </a:solidFill>
              </a:rPr>
              <a:t>~300</a:t>
            </a:r>
            <a:endParaRPr sz="1800" b="1">
              <a:solidFill>
                <a:srgbClr val="1F3C7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b="1">
                <a:solidFill>
                  <a:srgbClr val="1F3C77"/>
                </a:solidFill>
              </a:rPr>
              <a:t>КУРСОВ И ПРОГРАММ</a:t>
            </a:r>
            <a:endParaRPr sz="1800" b="1">
              <a:solidFill>
                <a:srgbClr val="1F3C77"/>
              </a:solidFill>
            </a:endParaRPr>
          </a:p>
        </p:txBody>
      </p:sp>
      <p:sp>
        <p:nvSpPr>
          <p:cNvPr id="428" name="Google Shape;428;p42"/>
          <p:cNvSpPr txBox="1"/>
          <p:nvPr/>
        </p:nvSpPr>
        <p:spPr>
          <a:xfrm>
            <a:off x="3778575" y="999350"/>
            <a:ext cx="1735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1F3C77"/>
                </a:solidFill>
              </a:rPr>
              <a:t>14 лет</a:t>
            </a:r>
            <a:endParaRPr sz="1800" b="1">
              <a:solidFill>
                <a:srgbClr val="1F3C7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b="1">
                <a:solidFill>
                  <a:srgbClr val="1F3C77"/>
                </a:solidFill>
              </a:rPr>
              <a:t>НА ВНЕШНЕМ РЫНКЕ</a:t>
            </a:r>
            <a:endParaRPr sz="1800" b="1">
              <a:solidFill>
                <a:srgbClr val="1F3C77"/>
              </a:solidFill>
            </a:endParaRPr>
          </a:p>
        </p:txBody>
      </p:sp>
      <p:sp>
        <p:nvSpPr>
          <p:cNvPr id="429" name="Google Shape;429;p42"/>
          <p:cNvSpPr txBox="1"/>
          <p:nvPr/>
        </p:nvSpPr>
        <p:spPr>
          <a:xfrm>
            <a:off x="362034" y="1794550"/>
            <a:ext cx="5044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1F3C77"/>
                </a:solidFill>
              </a:rPr>
              <a:t>Oнлайн-квиз </a:t>
            </a:r>
            <a:r>
              <a:rPr lang="ru" sz="2100" b="1">
                <a:solidFill>
                  <a:srgbClr val="F58220"/>
                </a:solidFill>
              </a:rPr>
              <a:t>Analyst Star </a:t>
            </a:r>
            <a:r>
              <a:rPr lang="ru" sz="2100">
                <a:solidFill>
                  <a:srgbClr val="1F3C77"/>
                </a:solidFill>
              </a:rPr>
              <a:t>и розыгрыш по бизнес-задачкам</a:t>
            </a:r>
            <a:endParaRPr sz="1300" b="1">
              <a:solidFill>
                <a:srgbClr val="1F3C77"/>
              </a:solidFill>
            </a:endParaRPr>
          </a:p>
        </p:txBody>
      </p:sp>
      <p:sp>
        <p:nvSpPr>
          <p:cNvPr id="430" name="Google Shape;430;p42"/>
          <p:cNvSpPr txBox="1"/>
          <p:nvPr/>
        </p:nvSpPr>
        <p:spPr>
          <a:xfrm>
            <a:off x="248607" y="2684075"/>
            <a:ext cx="3755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C77"/>
              </a:buClr>
              <a:buSzPts val="1300"/>
              <a:buChar char="●"/>
            </a:pPr>
            <a:r>
              <a:rPr lang="ru" sz="1300">
                <a:solidFill>
                  <a:srgbClr val="1F3C77"/>
                </a:solidFill>
              </a:rPr>
              <a:t>онлайн-квиз </a:t>
            </a:r>
            <a:r>
              <a:rPr lang="ru" sz="1300" b="1">
                <a:solidFill>
                  <a:srgbClr val="1F3C77"/>
                </a:solidFill>
              </a:rPr>
              <a:t>9 октября, 14:10-14:30</a:t>
            </a:r>
            <a:r>
              <a:rPr lang="ru" sz="1300">
                <a:solidFill>
                  <a:srgbClr val="1F3C77"/>
                </a:solidFill>
              </a:rPr>
              <a:t>,</a:t>
            </a:r>
            <a:endParaRPr sz="1300">
              <a:solidFill>
                <a:srgbClr val="1F3C77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C77"/>
              </a:buClr>
              <a:buSzPts val="1300"/>
              <a:buChar char="●"/>
            </a:pPr>
            <a:r>
              <a:rPr lang="ru" sz="1300">
                <a:solidFill>
                  <a:srgbClr val="1F3C77"/>
                </a:solidFill>
              </a:rPr>
              <a:t>онлайн-квиз </a:t>
            </a:r>
            <a:r>
              <a:rPr lang="ru" sz="1300" b="1">
                <a:solidFill>
                  <a:srgbClr val="1F3C77"/>
                </a:solidFill>
              </a:rPr>
              <a:t>10 октября, 14:10-14:30</a:t>
            </a:r>
            <a:r>
              <a:rPr lang="ru" sz="1300">
                <a:solidFill>
                  <a:srgbClr val="1F3C77"/>
                </a:solidFill>
              </a:rPr>
              <a:t>,</a:t>
            </a:r>
            <a:endParaRPr sz="1300">
              <a:solidFill>
                <a:srgbClr val="1F3C77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C77"/>
              </a:buClr>
              <a:buSzPts val="1300"/>
              <a:buChar char="●"/>
            </a:pPr>
            <a:r>
              <a:rPr lang="ru" sz="1300">
                <a:solidFill>
                  <a:srgbClr val="1F3C77"/>
                </a:solidFill>
              </a:rPr>
              <a:t>розыгрыш </a:t>
            </a:r>
            <a:r>
              <a:rPr lang="ru" sz="1300" b="1">
                <a:solidFill>
                  <a:srgbClr val="1F3C77"/>
                </a:solidFill>
              </a:rPr>
              <a:t>10 октября, 16:20-16:40</a:t>
            </a:r>
            <a:r>
              <a:rPr lang="ru" sz="1300">
                <a:solidFill>
                  <a:srgbClr val="1F3C77"/>
                </a:solidFill>
              </a:rPr>
              <a:t>.</a:t>
            </a:r>
            <a:endParaRPr sz="1900">
              <a:solidFill>
                <a:srgbClr val="1F3C77"/>
              </a:solidFill>
            </a:endParaRPr>
          </a:p>
        </p:txBody>
      </p:sp>
      <p:sp>
        <p:nvSpPr>
          <p:cNvPr id="431" name="Google Shape;431;p42"/>
          <p:cNvSpPr txBox="1"/>
          <p:nvPr/>
        </p:nvSpPr>
        <p:spPr>
          <a:xfrm>
            <a:off x="372037" y="4616875"/>
            <a:ext cx="11250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1F3C77"/>
                </a:solidFill>
              </a:rPr>
              <a:t>luxoft-training.ru</a:t>
            </a:r>
            <a:endParaRPr sz="1100">
              <a:solidFill>
                <a:srgbClr val="1F3C77"/>
              </a:solidFill>
            </a:endParaRPr>
          </a:p>
        </p:txBody>
      </p:sp>
      <p:pic>
        <p:nvPicPr>
          <p:cNvPr id="432" name="Google Shape;432;p42"/>
          <p:cNvPicPr preferRelativeResize="0"/>
          <p:nvPr/>
        </p:nvPicPr>
        <p:blipFill rotWithShape="1">
          <a:blip r:embed="rId3">
            <a:alphaModFix/>
          </a:blip>
          <a:srcRect l="1228" t="71800" r="87786" b="7368"/>
          <a:stretch/>
        </p:blipFill>
        <p:spPr>
          <a:xfrm>
            <a:off x="431283" y="3641175"/>
            <a:ext cx="999526" cy="10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729625" y="1344100"/>
            <a:ext cx="4814700" cy="1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Что такое «Платформа услуг» в Леруа Мерлен</a:t>
            </a:r>
            <a:endParaRPr sz="12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6">
            <a:alphaModFix/>
          </a:blip>
          <a:srcRect l="28327" r="11529" b="941"/>
          <a:stretch/>
        </p:blipFill>
        <p:spPr>
          <a:xfrm flipH="1">
            <a:off x="5799274" y="492850"/>
            <a:ext cx="3344726" cy="46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676550" y="2511325"/>
            <a:ext cx="3660300" cy="19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AutoNum type="arabicPeriod"/>
            </a:pPr>
            <a:r>
              <a:rPr lang="ru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Товар + Услуга в одном месте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imes New Roman"/>
              <a:buAutoNum type="alphaLcPeriod"/>
            </a:pPr>
            <a:r>
              <a:rPr lang="ru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Продавец в магазине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imes New Roman"/>
              <a:buAutoNum type="alphaLcPeriod"/>
            </a:pPr>
            <a:r>
              <a:rPr lang="ru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Колл-центр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imes New Roman"/>
              <a:buAutoNum type="alphaLcPeriod"/>
            </a:pPr>
            <a:r>
              <a:rPr lang="ru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Сайт leroymerlin.ru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AutoNum type="arabicPeriod"/>
            </a:pPr>
            <a:r>
              <a:rPr lang="ru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Фиксированная цена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AutoNum type="arabicPeriod"/>
            </a:pPr>
            <a:r>
              <a:rPr lang="ru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Заранее отобранные мастера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AutoNum type="arabicPeriod"/>
            </a:pPr>
            <a:r>
              <a:rPr lang="ru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Гарантия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1"/>
          </p:nvPr>
        </p:nvSpPr>
        <p:spPr>
          <a:xfrm>
            <a:off x="729625" y="1344100"/>
            <a:ext cx="4814700" cy="1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Что такое «Платформа услуг» в Леруа Мерлен</a:t>
            </a:r>
            <a:endParaRPr sz="12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6">
            <a:alphaModFix/>
          </a:blip>
          <a:srcRect l="28327" r="11529" b="941"/>
          <a:stretch/>
        </p:blipFill>
        <p:spPr>
          <a:xfrm flipH="1">
            <a:off x="5799274" y="492850"/>
            <a:ext cx="3344726" cy="46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>
            <a:spLocks noGrp="1"/>
          </p:cNvSpPr>
          <p:nvPr>
            <p:ph type="subTitle" idx="1"/>
          </p:nvPr>
        </p:nvSpPr>
        <p:spPr>
          <a:xfrm>
            <a:off x="729600" y="1344100"/>
            <a:ext cx="6367800" cy="6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Команда продукта «Платформа услуг»</a:t>
            </a:r>
            <a:endParaRPr sz="24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2018</a:t>
            </a:r>
            <a:endParaRPr sz="24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676550" y="2206525"/>
            <a:ext cx="4023000" cy="26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AutoNum type="arabicPeriod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Менеджер продукта - 1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AutoNum type="arabicPeriod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Операционная поддержка - 3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AutoNum type="arabicPeriod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Разработка предложения услуг - 4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AutoNum type="arabicPeriod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Маркетинг - 1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AutoNum type="arabicPeriod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UX-дизайнер - 1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AutoNum type="arabicPeriod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Аналитики - 4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AutoNum type="arabicPeriod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Разработчики + Тестировщик - 9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AutoNum type="arabicPeriod"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ИТ-Архитектор - ∞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5883300" y="3304906"/>
            <a:ext cx="27822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Магазины Леруа Мерлен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5403675" y="2559706"/>
            <a:ext cx="3194700" cy="5079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Ориентированность на клиента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5406670" y="3294506"/>
            <a:ext cx="387300" cy="3873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lt1"/>
                </a:solidFill>
              </a:rPr>
              <a:t>+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5406670" y="3820698"/>
            <a:ext cx="387300" cy="3873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lt1"/>
                </a:solidFill>
              </a:rPr>
              <a:t>+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5883300" y="3804202"/>
            <a:ext cx="21342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Подрядчики / Мастера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>
            <a:spLocks noGrp="1"/>
          </p:cNvSpPr>
          <p:nvPr>
            <p:ph type="subTitle" idx="1"/>
          </p:nvPr>
        </p:nvSpPr>
        <p:spPr>
          <a:xfrm>
            <a:off x="729625" y="1344100"/>
            <a:ext cx="3573300" cy="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Все дело в клиенте</a:t>
            </a:r>
            <a:endParaRPr sz="24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1"/>
          </p:nvPr>
        </p:nvSpPr>
        <p:spPr>
          <a:xfrm>
            <a:off x="782175" y="1980975"/>
            <a:ext cx="3679800" cy="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Члены команды «Платформа услуг»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 rotWithShape="1">
          <a:blip r:embed="rId6">
            <a:alphaModFix/>
          </a:blip>
          <a:srcRect t="4110" r="30487" b="13354"/>
          <a:stretch/>
        </p:blipFill>
        <p:spPr>
          <a:xfrm>
            <a:off x="4601027" y="482125"/>
            <a:ext cx="4545749" cy="466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/>
          <p:nvPr/>
        </p:nvSpPr>
        <p:spPr>
          <a:xfrm>
            <a:off x="892225" y="2611436"/>
            <a:ext cx="3219900" cy="864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subTitle" idx="1"/>
          </p:nvPr>
        </p:nvSpPr>
        <p:spPr>
          <a:xfrm>
            <a:off x="793999" y="2292425"/>
            <a:ext cx="10776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лояльность</a:t>
            </a:r>
            <a:endParaRPr sz="1200">
              <a:solidFill>
                <a:schemeClr val="dk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64" name="Google Shape;164;p19"/>
          <p:cNvSpPr txBox="1">
            <a:spLocks noGrp="1"/>
          </p:cNvSpPr>
          <p:nvPr>
            <p:ph type="subTitle" idx="1"/>
          </p:nvPr>
        </p:nvSpPr>
        <p:spPr>
          <a:xfrm>
            <a:off x="3526570" y="2290746"/>
            <a:ext cx="6960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100%</a:t>
            </a:r>
            <a:endParaRPr sz="1300">
              <a:solidFill>
                <a:schemeClr val="dk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/>
          <p:nvPr/>
        </p:nvSpPr>
        <p:spPr>
          <a:xfrm>
            <a:off x="968425" y="3574100"/>
            <a:ext cx="3143700" cy="86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ubTitle" idx="1"/>
          </p:nvPr>
        </p:nvSpPr>
        <p:spPr>
          <a:xfrm>
            <a:off x="729625" y="1344100"/>
            <a:ext cx="3573300" cy="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Все дело в клиенте</a:t>
            </a:r>
            <a:endParaRPr sz="24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1" name="Google Shape;17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 rotWithShape="1">
          <a:blip r:embed="rId6">
            <a:alphaModFix/>
          </a:blip>
          <a:srcRect t="4654" r="34193" b="14544"/>
          <a:stretch/>
        </p:blipFill>
        <p:spPr>
          <a:xfrm>
            <a:off x="4747600" y="493525"/>
            <a:ext cx="4396398" cy="464997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>
            <a:spLocks noGrp="1"/>
          </p:cNvSpPr>
          <p:nvPr>
            <p:ph type="subTitle" idx="1"/>
          </p:nvPr>
        </p:nvSpPr>
        <p:spPr>
          <a:xfrm>
            <a:off x="782175" y="1980975"/>
            <a:ext cx="3679800" cy="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Члены команды «Платформа услуг»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892225" y="2611436"/>
            <a:ext cx="3219900" cy="864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subTitle" idx="1"/>
          </p:nvPr>
        </p:nvSpPr>
        <p:spPr>
          <a:xfrm>
            <a:off x="793999" y="2292425"/>
            <a:ext cx="10776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лояльность</a:t>
            </a:r>
            <a:endParaRPr sz="1200">
              <a:solidFill>
                <a:schemeClr val="dk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78" name="Google Shape;178;p20"/>
          <p:cNvSpPr txBox="1">
            <a:spLocks noGrp="1"/>
          </p:cNvSpPr>
          <p:nvPr>
            <p:ph type="subTitle" idx="1"/>
          </p:nvPr>
        </p:nvSpPr>
        <p:spPr>
          <a:xfrm>
            <a:off x="3526570" y="2290746"/>
            <a:ext cx="6960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100%</a:t>
            </a:r>
            <a:endParaRPr sz="1300">
              <a:solidFill>
                <a:schemeClr val="dk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79" name="Google Shape;179;p20"/>
          <p:cNvSpPr txBox="1">
            <a:spLocks noGrp="1"/>
          </p:cNvSpPr>
          <p:nvPr>
            <p:ph type="subTitle" idx="1"/>
          </p:nvPr>
        </p:nvSpPr>
        <p:spPr>
          <a:xfrm>
            <a:off x="782175" y="2943638"/>
            <a:ext cx="3679800" cy="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Сотрудники компании / магазинов ЛМ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892225" y="3574100"/>
            <a:ext cx="1614000" cy="864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subTitle" idx="1"/>
          </p:nvPr>
        </p:nvSpPr>
        <p:spPr>
          <a:xfrm>
            <a:off x="793999" y="3255088"/>
            <a:ext cx="10776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лояльность</a:t>
            </a:r>
            <a:endParaRPr sz="1200">
              <a:solidFill>
                <a:schemeClr val="dk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82" name="Google Shape;182;p20"/>
          <p:cNvSpPr txBox="1">
            <a:spLocks noGrp="1"/>
          </p:cNvSpPr>
          <p:nvPr>
            <p:ph type="subTitle" idx="1"/>
          </p:nvPr>
        </p:nvSpPr>
        <p:spPr>
          <a:xfrm>
            <a:off x="3526570" y="3253408"/>
            <a:ext cx="6960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50%</a:t>
            </a:r>
            <a:endParaRPr sz="1300">
              <a:solidFill>
                <a:schemeClr val="dk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>
            <a:spLocks noGrp="1"/>
          </p:cNvSpPr>
          <p:nvPr>
            <p:ph type="subTitle" idx="1"/>
          </p:nvPr>
        </p:nvSpPr>
        <p:spPr>
          <a:xfrm>
            <a:off x="729625" y="1344100"/>
            <a:ext cx="3573300" cy="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Все дело в клиенте</a:t>
            </a:r>
            <a:endParaRPr sz="24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8" name="Google Shape;1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60" y="78366"/>
            <a:ext cx="695874" cy="3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09" y="78366"/>
            <a:ext cx="498263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616" y="78375"/>
            <a:ext cx="802886" cy="3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 rotWithShape="1">
          <a:blip r:embed="rId6">
            <a:alphaModFix/>
          </a:blip>
          <a:srcRect b="22305"/>
          <a:stretch/>
        </p:blipFill>
        <p:spPr>
          <a:xfrm>
            <a:off x="4746125" y="455975"/>
            <a:ext cx="4397875" cy="468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1"/>
          <p:cNvSpPr/>
          <p:nvPr/>
        </p:nvSpPr>
        <p:spPr>
          <a:xfrm>
            <a:off x="968425" y="3574100"/>
            <a:ext cx="3143700" cy="86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subTitle" idx="1"/>
          </p:nvPr>
        </p:nvSpPr>
        <p:spPr>
          <a:xfrm>
            <a:off x="782175" y="1980975"/>
            <a:ext cx="3679800" cy="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Члены команды «Платформа услуг»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892225" y="2611436"/>
            <a:ext cx="3219900" cy="864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1"/>
          </p:nvPr>
        </p:nvSpPr>
        <p:spPr>
          <a:xfrm>
            <a:off x="793999" y="2292425"/>
            <a:ext cx="10776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лояльность</a:t>
            </a:r>
            <a:endParaRPr sz="1200">
              <a:solidFill>
                <a:schemeClr val="dk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96" name="Google Shape;196;p21"/>
          <p:cNvSpPr txBox="1">
            <a:spLocks noGrp="1"/>
          </p:cNvSpPr>
          <p:nvPr>
            <p:ph type="subTitle" idx="1"/>
          </p:nvPr>
        </p:nvSpPr>
        <p:spPr>
          <a:xfrm>
            <a:off x="3526570" y="2290746"/>
            <a:ext cx="6960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100%</a:t>
            </a:r>
            <a:endParaRPr sz="1300">
              <a:solidFill>
                <a:schemeClr val="dk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97" name="Google Shape;197;p21"/>
          <p:cNvSpPr txBox="1">
            <a:spLocks noGrp="1"/>
          </p:cNvSpPr>
          <p:nvPr>
            <p:ph type="subTitle" idx="1"/>
          </p:nvPr>
        </p:nvSpPr>
        <p:spPr>
          <a:xfrm>
            <a:off x="782175" y="2943638"/>
            <a:ext cx="3679800" cy="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Сотрудники компании / магазинов ЛМ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892225" y="3574100"/>
            <a:ext cx="1614000" cy="864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subTitle" idx="1"/>
          </p:nvPr>
        </p:nvSpPr>
        <p:spPr>
          <a:xfrm>
            <a:off x="793999" y="3255088"/>
            <a:ext cx="10776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лояльность</a:t>
            </a:r>
            <a:endParaRPr sz="1200">
              <a:solidFill>
                <a:schemeClr val="dk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00" name="Google Shape;200;p21"/>
          <p:cNvSpPr txBox="1">
            <a:spLocks noGrp="1"/>
          </p:cNvSpPr>
          <p:nvPr>
            <p:ph type="subTitle" idx="1"/>
          </p:nvPr>
        </p:nvSpPr>
        <p:spPr>
          <a:xfrm>
            <a:off x="3526570" y="3253408"/>
            <a:ext cx="6960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50%</a:t>
            </a:r>
            <a:endParaRPr sz="1300">
              <a:solidFill>
                <a:schemeClr val="dk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01" name="Google Shape;201;p21"/>
          <p:cNvSpPr/>
          <p:nvPr/>
        </p:nvSpPr>
        <p:spPr>
          <a:xfrm>
            <a:off x="968425" y="4546650"/>
            <a:ext cx="3143700" cy="86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subTitle" idx="1"/>
          </p:nvPr>
        </p:nvSpPr>
        <p:spPr>
          <a:xfrm>
            <a:off x="782175" y="3916188"/>
            <a:ext cx="3679800" cy="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Клиенты ЛМ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21"/>
          <p:cNvSpPr/>
          <p:nvPr/>
        </p:nvSpPr>
        <p:spPr>
          <a:xfrm>
            <a:off x="892225" y="4546650"/>
            <a:ext cx="326100" cy="864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1"/>
          <p:cNvSpPr txBox="1">
            <a:spLocks noGrp="1"/>
          </p:cNvSpPr>
          <p:nvPr>
            <p:ph type="subTitle" idx="1"/>
          </p:nvPr>
        </p:nvSpPr>
        <p:spPr>
          <a:xfrm>
            <a:off x="794000" y="4227646"/>
            <a:ext cx="1077600" cy="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лояльность</a:t>
            </a:r>
            <a:endParaRPr sz="1200">
              <a:solidFill>
                <a:schemeClr val="dk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05" name="Google Shape;205;p21"/>
          <p:cNvSpPr txBox="1">
            <a:spLocks noGrp="1"/>
          </p:cNvSpPr>
          <p:nvPr>
            <p:ph type="subTitle" idx="1"/>
          </p:nvPr>
        </p:nvSpPr>
        <p:spPr>
          <a:xfrm>
            <a:off x="3526570" y="4225958"/>
            <a:ext cx="6960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10%</a:t>
            </a:r>
            <a:endParaRPr sz="1300">
              <a:solidFill>
                <a:schemeClr val="dk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</Words>
  <Application>Microsoft Office PowerPoint</Application>
  <PresentationFormat>Экран (16:9)</PresentationFormat>
  <Paragraphs>227</Paragraphs>
  <Slides>30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Streamline</vt:lpstr>
      <vt:lpstr>Аналитик и дизайнер: Есть ли разница?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Спасибки  Го в фейсбуки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Аналитик и дизайнер: Есть ли разница?</dc:title>
  <cp:lastModifiedBy>Conf</cp:lastModifiedBy>
  <cp:revision>1</cp:revision>
  <dcterms:modified xsi:type="dcterms:W3CDTF">2020-10-09T07:23:45Z</dcterms:modified>
</cp:coreProperties>
</file>