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6"/>
  </p:notesMasterIdLst>
  <p:sldIdLst>
    <p:sldId id="271" r:id="rId2"/>
    <p:sldId id="272" r:id="rId3"/>
    <p:sldId id="310" r:id="rId4"/>
    <p:sldId id="303" r:id="rId5"/>
    <p:sldId id="274" r:id="rId6"/>
    <p:sldId id="275" r:id="rId7"/>
    <p:sldId id="276" r:id="rId8"/>
    <p:sldId id="277" r:id="rId9"/>
    <p:sldId id="278" r:id="rId10"/>
    <p:sldId id="279" r:id="rId11"/>
    <p:sldId id="280" r:id="rId12"/>
    <p:sldId id="304" r:id="rId13"/>
    <p:sldId id="281" r:id="rId14"/>
    <p:sldId id="282" r:id="rId15"/>
    <p:sldId id="283" r:id="rId16"/>
    <p:sldId id="305" r:id="rId17"/>
    <p:sldId id="284" r:id="rId18"/>
    <p:sldId id="285" r:id="rId19"/>
    <p:sldId id="286" r:id="rId20"/>
    <p:sldId id="306" r:id="rId21"/>
    <p:sldId id="287" r:id="rId22"/>
    <p:sldId id="288" r:id="rId23"/>
    <p:sldId id="289" r:id="rId24"/>
    <p:sldId id="290" r:id="rId25"/>
    <p:sldId id="291" r:id="rId26"/>
    <p:sldId id="292" r:id="rId27"/>
    <p:sldId id="307" r:id="rId28"/>
    <p:sldId id="293" r:id="rId29"/>
    <p:sldId id="294" r:id="rId30"/>
    <p:sldId id="295" r:id="rId31"/>
    <p:sldId id="308" r:id="rId32"/>
    <p:sldId id="296" r:id="rId33"/>
    <p:sldId id="309" r:id="rId34"/>
    <p:sldId id="297" r:id="rId35"/>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7E2FF"/>
    <a:srgbClr val="D7D6D0"/>
    <a:srgbClr val="008DC2"/>
    <a:srgbClr val="0092C2"/>
    <a:srgbClr val="008EC3"/>
    <a:srgbClr val="C5DCFF"/>
    <a:srgbClr val="E74D58"/>
    <a:srgbClr val="B8AA92"/>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90" autoAdjust="0"/>
    <p:restoredTop sz="94660"/>
  </p:normalViewPr>
  <p:slideViewPr>
    <p:cSldViewPr snapToGrid="0" snapToObjects="1" showGuides="1">
      <p:cViewPr varScale="1">
        <p:scale>
          <a:sx n="62" d="100"/>
          <a:sy n="62" d="100"/>
        </p:scale>
        <p:origin x="859" y="71"/>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459FF-4A79-401E-84EF-47F84F0DAC53}" type="doc">
      <dgm:prSet loTypeId="urn:microsoft.com/office/officeart/2005/8/layout/pyramid1" loCatId="pyramid" qsTypeId="urn:microsoft.com/office/officeart/2005/8/quickstyle/simple1" qsCatId="simple" csTypeId="urn:microsoft.com/office/officeart/2005/8/colors/accent1_2" csCatId="accent1" phldr="1"/>
      <dgm:spPr/>
    </dgm:pt>
    <dgm:pt modelId="{F35259E4-FC19-454C-8153-C9DB38C38F6F}">
      <dgm:prSet phldrT="[Text]" custT="1"/>
      <dgm:spPr/>
      <dgm:t>
        <a:bodyPr/>
        <a:lstStyle/>
        <a:p>
          <a:endParaRPr lang="ru-RU" sz="2200" dirty="0" smtClean="0">
            <a:solidFill>
              <a:schemeClr val="bg1"/>
            </a:solidFill>
          </a:endParaRPr>
        </a:p>
        <a:p>
          <a:r>
            <a:rPr lang="ru-RU" sz="1800" dirty="0" smtClean="0">
              <a:solidFill>
                <a:schemeClr val="bg1"/>
              </a:solidFill>
            </a:rPr>
            <a:t>Топ </a:t>
          </a:r>
        </a:p>
        <a:p>
          <a:r>
            <a:rPr lang="ru-RU" sz="1800" dirty="0" smtClean="0">
              <a:solidFill>
                <a:schemeClr val="bg1"/>
              </a:solidFill>
            </a:rPr>
            <a:t>менеджмент</a:t>
          </a:r>
          <a:endParaRPr lang="ru-RU" sz="1800" dirty="0">
            <a:solidFill>
              <a:schemeClr val="bg1"/>
            </a:solidFill>
          </a:endParaRPr>
        </a:p>
      </dgm:t>
    </dgm:pt>
    <dgm:pt modelId="{D4314C89-980A-47AF-AFC5-1E5F1AE8A414}" type="parTrans" cxnId="{130D4F2C-2F1C-4614-AFDC-BA87EA121619}">
      <dgm:prSet/>
      <dgm:spPr/>
      <dgm:t>
        <a:bodyPr/>
        <a:lstStyle/>
        <a:p>
          <a:endParaRPr lang="ru-RU"/>
        </a:p>
      </dgm:t>
    </dgm:pt>
    <dgm:pt modelId="{A46A0DBD-CC40-4E3D-A179-E294229FBBC6}" type="sibTrans" cxnId="{130D4F2C-2F1C-4614-AFDC-BA87EA121619}">
      <dgm:prSet/>
      <dgm:spPr/>
      <dgm:t>
        <a:bodyPr/>
        <a:lstStyle/>
        <a:p>
          <a:endParaRPr lang="ru-RU"/>
        </a:p>
      </dgm:t>
    </dgm:pt>
    <dgm:pt modelId="{82D140D6-4EF8-4233-80FC-08B1D009F592}">
      <dgm:prSet phldrT="[Text]"/>
      <dgm:spPr/>
      <dgm:t>
        <a:bodyPr/>
        <a:lstStyle/>
        <a:p>
          <a:r>
            <a:rPr lang="ru-RU" dirty="0" smtClean="0">
              <a:solidFill>
                <a:schemeClr val="bg1"/>
              </a:solidFill>
            </a:rPr>
            <a:t>Линейные руководители</a:t>
          </a:r>
          <a:endParaRPr lang="ru-RU" dirty="0">
            <a:solidFill>
              <a:schemeClr val="bg1"/>
            </a:solidFill>
          </a:endParaRPr>
        </a:p>
      </dgm:t>
    </dgm:pt>
    <dgm:pt modelId="{1EB681F3-9F55-4CE4-A68E-86FD3086D452}" type="parTrans" cxnId="{38E48A8F-DC70-47BF-BD19-2CBA984EFF51}">
      <dgm:prSet/>
      <dgm:spPr/>
      <dgm:t>
        <a:bodyPr/>
        <a:lstStyle/>
        <a:p>
          <a:endParaRPr lang="ru-RU"/>
        </a:p>
      </dgm:t>
    </dgm:pt>
    <dgm:pt modelId="{69DEE603-456B-43C5-8A95-A6F6CE8FB660}" type="sibTrans" cxnId="{38E48A8F-DC70-47BF-BD19-2CBA984EFF51}">
      <dgm:prSet/>
      <dgm:spPr/>
      <dgm:t>
        <a:bodyPr/>
        <a:lstStyle/>
        <a:p>
          <a:endParaRPr lang="ru-RU"/>
        </a:p>
      </dgm:t>
    </dgm:pt>
    <dgm:pt modelId="{A7BCC0DD-2E7D-4561-924D-2F399E283658}">
      <dgm:prSet phldrT="[Text]" custT="1"/>
      <dgm:spPr/>
      <dgm:t>
        <a:bodyPr/>
        <a:lstStyle/>
        <a:p>
          <a:r>
            <a:rPr lang="ru-RU" sz="4800" dirty="0" smtClean="0">
              <a:solidFill>
                <a:schemeClr val="bg1"/>
              </a:solidFill>
            </a:rPr>
            <a:t>Сотрудники</a:t>
          </a:r>
          <a:endParaRPr lang="ru-RU" sz="4800" dirty="0">
            <a:solidFill>
              <a:schemeClr val="bg1"/>
            </a:solidFill>
          </a:endParaRPr>
        </a:p>
      </dgm:t>
    </dgm:pt>
    <dgm:pt modelId="{C363A969-83D1-4847-B742-5754C3FA4163}" type="parTrans" cxnId="{F8FB2740-8606-4960-80DD-5DDA97BDD96E}">
      <dgm:prSet/>
      <dgm:spPr/>
      <dgm:t>
        <a:bodyPr/>
        <a:lstStyle/>
        <a:p>
          <a:endParaRPr lang="ru-RU"/>
        </a:p>
      </dgm:t>
    </dgm:pt>
    <dgm:pt modelId="{7EB8AE67-5557-41E4-9F4A-EB40EEE1763A}" type="sibTrans" cxnId="{F8FB2740-8606-4960-80DD-5DDA97BDD96E}">
      <dgm:prSet/>
      <dgm:spPr/>
      <dgm:t>
        <a:bodyPr/>
        <a:lstStyle/>
        <a:p>
          <a:endParaRPr lang="ru-RU"/>
        </a:p>
      </dgm:t>
    </dgm:pt>
    <dgm:pt modelId="{8383F927-B710-41A4-B855-5991225A8E60}" type="pres">
      <dgm:prSet presAssocID="{837459FF-4A79-401E-84EF-47F84F0DAC53}" presName="Name0" presStyleCnt="0">
        <dgm:presLayoutVars>
          <dgm:dir/>
          <dgm:animLvl val="lvl"/>
          <dgm:resizeHandles val="exact"/>
        </dgm:presLayoutVars>
      </dgm:prSet>
      <dgm:spPr/>
    </dgm:pt>
    <dgm:pt modelId="{F7C7B894-0AEB-40F7-8B85-5D2ADA233AF4}" type="pres">
      <dgm:prSet presAssocID="{F35259E4-FC19-454C-8153-C9DB38C38F6F}" presName="Name8" presStyleCnt="0"/>
      <dgm:spPr/>
    </dgm:pt>
    <dgm:pt modelId="{238A742D-0010-4120-9A74-88EF433C1C42}" type="pres">
      <dgm:prSet presAssocID="{F35259E4-FC19-454C-8153-C9DB38C38F6F}" presName="level" presStyleLbl="node1" presStyleIdx="0" presStyleCnt="3">
        <dgm:presLayoutVars>
          <dgm:chMax val="1"/>
          <dgm:bulletEnabled val="1"/>
        </dgm:presLayoutVars>
      </dgm:prSet>
      <dgm:spPr/>
      <dgm:t>
        <a:bodyPr/>
        <a:lstStyle/>
        <a:p>
          <a:endParaRPr lang="ru-RU"/>
        </a:p>
      </dgm:t>
    </dgm:pt>
    <dgm:pt modelId="{D02128C3-8C3A-4CDB-A611-FEB012747372}" type="pres">
      <dgm:prSet presAssocID="{F35259E4-FC19-454C-8153-C9DB38C38F6F}" presName="levelTx" presStyleLbl="revTx" presStyleIdx="0" presStyleCnt="0">
        <dgm:presLayoutVars>
          <dgm:chMax val="1"/>
          <dgm:bulletEnabled val="1"/>
        </dgm:presLayoutVars>
      </dgm:prSet>
      <dgm:spPr/>
      <dgm:t>
        <a:bodyPr/>
        <a:lstStyle/>
        <a:p>
          <a:endParaRPr lang="ru-RU"/>
        </a:p>
      </dgm:t>
    </dgm:pt>
    <dgm:pt modelId="{9B9F42B3-7C27-4161-AAFF-7BA56A3D386D}" type="pres">
      <dgm:prSet presAssocID="{82D140D6-4EF8-4233-80FC-08B1D009F592}" presName="Name8" presStyleCnt="0"/>
      <dgm:spPr/>
    </dgm:pt>
    <dgm:pt modelId="{71DE9E7E-77C8-4A1D-97FC-E762E63E58B3}" type="pres">
      <dgm:prSet presAssocID="{82D140D6-4EF8-4233-80FC-08B1D009F592}" presName="level" presStyleLbl="node1" presStyleIdx="1" presStyleCnt="3">
        <dgm:presLayoutVars>
          <dgm:chMax val="1"/>
          <dgm:bulletEnabled val="1"/>
        </dgm:presLayoutVars>
      </dgm:prSet>
      <dgm:spPr/>
      <dgm:t>
        <a:bodyPr/>
        <a:lstStyle/>
        <a:p>
          <a:endParaRPr lang="ru-RU"/>
        </a:p>
      </dgm:t>
    </dgm:pt>
    <dgm:pt modelId="{36A1DF4F-C3EB-46F9-B6CB-B449142BD4F5}" type="pres">
      <dgm:prSet presAssocID="{82D140D6-4EF8-4233-80FC-08B1D009F592}" presName="levelTx" presStyleLbl="revTx" presStyleIdx="0" presStyleCnt="0">
        <dgm:presLayoutVars>
          <dgm:chMax val="1"/>
          <dgm:bulletEnabled val="1"/>
        </dgm:presLayoutVars>
      </dgm:prSet>
      <dgm:spPr/>
      <dgm:t>
        <a:bodyPr/>
        <a:lstStyle/>
        <a:p>
          <a:endParaRPr lang="ru-RU"/>
        </a:p>
      </dgm:t>
    </dgm:pt>
    <dgm:pt modelId="{7D5D62E5-2E5A-4B06-A838-7E3611490850}" type="pres">
      <dgm:prSet presAssocID="{A7BCC0DD-2E7D-4561-924D-2F399E283658}" presName="Name8" presStyleCnt="0"/>
      <dgm:spPr/>
    </dgm:pt>
    <dgm:pt modelId="{1269E72F-8583-447F-8EDF-8C3D96B1389C}" type="pres">
      <dgm:prSet presAssocID="{A7BCC0DD-2E7D-4561-924D-2F399E283658}" presName="level" presStyleLbl="node1" presStyleIdx="2" presStyleCnt="3">
        <dgm:presLayoutVars>
          <dgm:chMax val="1"/>
          <dgm:bulletEnabled val="1"/>
        </dgm:presLayoutVars>
      </dgm:prSet>
      <dgm:spPr/>
      <dgm:t>
        <a:bodyPr/>
        <a:lstStyle/>
        <a:p>
          <a:endParaRPr lang="ru-RU"/>
        </a:p>
      </dgm:t>
    </dgm:pt>
    <dgm:pt modelId="{5443712B-4727-4CE7-99AE-F8FDE93A1150}" type="pres">
      <dgm:prSet presAssocID="{A7BCC0DD-2E7D-4561-924D-2F399E283658}" presName="levelTx" presStyleLbl="revTx" presStyleIdx="0" presStyleCnt="0">
        <dgm:presLayoutVars>
          <dgm:chMax val="1"/>
          <dgm:bulletEnabled val="1"/>
        </dgm:presLayoutVars>
      </dgm:prSet>
      <dgm:spPr/>
      <dgm:t>
        <a:bodyPr/>
        <a:lstStyle/>
        <a:p>
          <a:endParaRPr lang="ru-RU"/>
        </a:p>
      </dgm:t>
    </dgm:pt>
  </dgm:ptLst>
  <dgm:cxnLst>
    <dgm:cxn modelId="{D0E081FC-EA34-43DE-AD08-C65521BE5C43}" type="presOf" srcId="{A7BCC0DD-2E7D-4561-924D-2F399E283658}" destId="{5443712B-4727-4CE7-99AE-F8FDE93A1150}" srcOrd="1" destOrd="0" presId="urn:microsoft.com/office/officeart/2005/8/layout/pyramid1"/>
    <dgm:cxn modelId="{06CED437-A5DA-4741-8CD0-64B72062E443}" type="presOf" srcId="{A7BCC0DD-2E7D-4561-924D-2F399E283658}" destId="{1269E72F-8583-447F-8EDF-8C3D96B1389C}" srcOrd="0" destOrd="0" presId="urn:microsoft.com/office/officeart/2005/8/layout/pyramid1"/>
    <dgm:cxn modelId="{2A3988D8-AEA2-465B-916B-561A9DBBBB78}" type="presOf" srcId="{F35259E4-FC19-454C-8153-C9DB38C38F6F}" destId="{238A742D-0010-4120-9A74-88EF433C1C42}" srcOrd="0" destOrd="0" presId="urn:microsoft.com/office/officeart/2005/8/layout/pyramid1"/>
    <dgm:cxn modelId="{5B028FD5-2012-4BA9-BA0E-B00A69147B71}" type="presOf" srcId="{837459FF-4A79-401E-84EF-47F84F0DAC53}" destId="{8383F927-B710-41A4-B855-5991225A8E60}" srcOrd="0" destOrd="0" presId="urn:microsoft.com/office/officeart/2005/8/layout/pyramid1"/>
    <dgm:cxn modelId="{130D4F2C-2F1C-4614-AFDC-BA87EA121619}" srcId="{837459FF-4A79-401E-84EF-47F84F0DAC53}" destId="{F35259E4-FC19-454C-8153-C9DB38C38F6F}" srcOrd="0" destOrd="0" parTransId="{D4314C89-980A-47AF-AFC5-1E5F1AE8A414}" sibTransId="{A46A0DBD-CC40-4E3D-A179-E294229FBBC6}"/>
    <dgm:cxn modelId="{599CEDF0-AE6C-40D0-B5CD-F4DE4108CAE3}" type="presOf" srcId="{82D140D6-4EF8-4233-80FC-08B1D009F592}" destId="{71DE9E7E-77C8-4A1D-97FC-E762E63E58B3}" srcOrd="0" destOrd="0" presId="urn:microsoft.com/office/officeart/2005/8/layout/pyramid1"/>
    <dgm:cxn modelId="{38E48A8F-DC70-47BF-BD19-2CBA984EFF51}" srcId="{837459FF-4A79-401E-84EF-47F84F0DAC53}" destId="{82D140D6-4EF8-4233-80FC-08B1D009F592}" srcOrd="1" destOrd="0" parTransId="{1EB681F3-9F55-4CE4-A68E-86FD3086D452}" sibTransId="{69DEE603-456B-43C5-8A95-A6F6CE8FB660}"/>
    <dgm:cxn modelId="{8156BBE8-29F5-45AD-99F3-70F981F8C9ED}" type="presOf" srcId="{82D140D6-4EF8-4233-80FC-08B1D009F592}" destId="{36A1DF4F-C3EB-46F9-B6CB-B449142BD4F5}" srcOrd="1" destOrd="0" presId="urn:microsoft.com/office/officeart/2005/8/layout/pyramid1"/>
    <dgm:cxn modelId="{D03B7A86-2A71-4D18-870E-BDF42EBD4575}" type="presOf" srcId="{F35259E4-FC19-454C-8153-C9DB38C38F6F}" destId="{D02128C3-8C3A-4CDB-A611-FEB012747372}" srcOrd="1" destOrd="0" presId="urn:microsoft.com/office/officeart/2005/8/layout/pyramid1"/>
    <dgm:cxn modelId="{F8FB2740-8606-4960-80DD-5DDA97BDD96E}" srcId="{837459FF-4A79-401E-84EF-47F84F0DAC53}" destId="{A7BCC0DD-2E7D-4561-924D-2F399E283658}" srcOrd="2" destOrd="0" parTransId="{C363A969-83D1-4847-B742-5754C3FA4163}" sibTransId="{7EB8AE67-5557-41E4-9F4A-EB40EEE1763A}"/>
    <dgm:cxn modelId="{D7DA4DB1-AA5A-4DA8-87D6-5B86B6BC6DFA}" type="presParOf" srcId="{8383F927-B710-41A4-B855-5991225A8E60}" destId="{F7C7B894-0AEB-40F7-8B85-5D2ADA233AF4}" srcOrd="0" destOrd="0" presId="urn:microsoft.com/office/officeart/2005/8/layout/pyramid1"/>
    <dgm:cxn modelId="{B8CCDB07-8451-4FE4-B0BC-B578B8DDEFAA}" type="presParOf" srcId="{F7C7B894-0AEB-40F7-8B85-5D2ADA233AF4}" destId="{238A742D-0010-4120-9A74-88EF433C1C42}" srcOrd="0" destOrd="0" presId="urn:microsoft.com/office/officeart/2005/8/layout/pyramid1"/>
    <dgm:cxn modelId="{BD1CDC80-4FC3-4850-A83B-038C0519338E}" type="presParOf" srcId="{F7C7B894-0AEB-40F7-8B85-5D2ADA233AF4}" destId="{D02128C3-8C3A-4CDB-A611-FEB012747372}" srcOrd="1" destOrd="0" presId="urn:microsoft.com/office/officeart/2005/8/layout/pyramid1"/>
    <dgm:cxn modelId="{0E46952F-22C2-4299-85AC-B2A52635482F}" type="presParOf" srcId="{8383F927-B710-41A4-B855-5991225A8E60}" destId="{9B9F42B3-7C27-4161-AAFF-7BA56A3D386D}" srcOrd="1" destOrd="0" presId="urn:microsoft.com/office/officeart/2005/8/layout/pyramid1"/>
    <dgm:cxn modelId="{8A90603D-3D0A-4B53-9466-33A4C5B073F3}" type="presParOf" srcId="{9B9F42B3-7C27-4161-AAFF-7BA56A3D386D}" destId="{71DE9E7E-77C8-4A1D-97FC-E762E63E58B3}" srcOrd="0" destOrd="0" presId="urn:microsoft.com/office/officeart/2005/8/layout/pyramid1"/>
    <dgm:cxn modelId="{1EF12F4C-0266-43BB-8E03-324CE7EF6191}" type="presParOf" srcId="{9B9F42B3-7C27-4161-AAFF-7BA56A3D386D}" destId="{36A1DF4F-C3EB-46F9-B6CB-B449142BD4F5}" srcOrd="1" destOrd="0" presId="urn:microsoft.com/office/officeart/2005/8/layout/pyramid1"/>
    <dgm:cxn modelId="{73AF8936-5EC9-4E2C-B562-B9D259FB13E8}" type="presParOf" srcId="{8383F927-B710-41A4-B855-5991225A8E60}" destId="{7D5D62E5-2E5A-4B06-A838-7E3611490850}" srcOrd="2" destOrd="0" presId="urn:microsoft.com/office/officeart/2005/8/layout/pyramid1"/>
    <dgm:cxn modelId="{0D05991A-45F2-4CE4-B34D-4D9CF65F2E20}" type="presParOf" srcId="{7D5D62E5-2E5A-4B06-A838-7E3611490850}" destId="{1269E72F-8583-447F-8EDF-8C3D96B1389C}" srcOrd="0" destOrd="0" presId="urn:microsoft.com/office/officeart/2005/8/layout/pyramid1"/>
    <dgm:cxn modelId="{201E3D61-F043-493C-9C53-BCF578102563}" type="presParOf" srcId="{7D5D62E5-2E5A-4B06-A838-7E3611490850}" destId="{5443712B-4727-4CE7-99AE-F8FDE93A115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atin typeface="Calibri" pitchFamily="34" charset="0"/>
              </a:defRPr>
            </a:lvl1pPr>
          </a:lstStyle>
          <a:p>
            <a:endParaRPr lang="de-DE" dirty="0"/>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atin typeface="Calibri" pitchFamily="34" charset="0"/>
              </a:defRPr>
            </a:lvl1pPr>
          </a:lstStyle>
          <a:p>
            <a:fld id="{A1AD77FE-8F84-4A87-92EF-BC4AC8F66A00}" type="datetimeFigureOut">
              <a:rPr lang="de-DE" smtClean="0"/>
              <a:pPr/>
              <a:t>18.12.2015</a:t>
            </a:fld>
            <a:endParaRPr lang="de-DE" dirty="0"/>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atin typeface="Calibri" pitchFamily="34" charset="0"/>
              </a:defRPr>
            </a:lvl1pPr>
          </a:lstStyle>
          <a:p>
            <a:endParaRPr lang="de-DE" dirty="0"/>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atin typeface="Calibri" pitchFamily="34" charset="0"/>
              </a:defRPr>
            </a:lvl1pPr>
          </a:lstStyle>
          <a:p>
            <a:fld id="{9EC34E5E-BE66-47E8-B56A-6BFA0CAFE0C2}" type="slidenum">
              <a:rPr lang="de-DE" smtClean="0"/>
              <a:pPr/>
              <a:t>‹#›</a:t>
            </a:fld>
            <a:endParaRPr lang="de-DE" dirty="0"/>
          </a:p>
        </p:txBody>
      </p:sp>
    </p:spTree>
    <p:extLst>
      <p:ext uri="{BB962C8B-B14F-4D97-AF65-F5344CB8AC3E}">
        <p14:creationId xmlns:p14="http://schemas.microsoft.com/office/powerpoint/2010/main" val="283388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itchFamily="34" charset="0"/>
        <a:ea typeface="+mn-ea"/>
        <a:cs typeface="+mn-cs"/>
      </a:defRPr>
    </a:lvl1pPr>
    <a:lvl2pPr marL="457200" algn="l" defTabSz="914400" rtl="0" eaLnBrk="1" latinLnBrk="0" hangingPunct="1">
      <a:defRPr sz="1200" kern="1200">
        <a:solidFill>
          <a:schemeClr val="tx1"/>
        </a:solidFill>
        <a:latin typeface="Calibri" pitchFamily="34" charset="0"/>
        <a:ea typeface="+mn-ea"/>
        <a:cs typeface="+mn-cs"/>
      </a:defRPr>
    </a:lvl2pPr>
    <a:lvl3pPr marL="914400" algn="l" defTabSz="914400" rtl="0" eaLnBrk="1" latinLnBrk="0" hangingPunct="1">
      <a:defRPr sz="1200" kern="1200">
        <a:solidFill>
          <a:schemeClr val="tx1"/>
        </a:solidFill>
        <a:latin typeface="Calibri" pitchFamily="34" charset="0"/>
        <a:ea typeface="+mn-ea"/>
        <a:cs typeface="+mn-cs"/>
      </a:defRPr>
    </a:lvl3pPr>
    <a:lvl4pPr marL="1371600" algn="l" defTabSz="914400" rtl="0" eaLnBrk="1" latinLnBrk="0" hangingPunct="1">
      <a:defRPr sz="1200" kern="1200">
        <a:solidFill>
          <a:schemeClr val="tx1"/>
        </a:solidFill>
        <a:latin typeface="Calibri" pitchFamily="34" charset="0"/>
        <a:ea typeface="+mn-ea"/>
        <a:cs typeface="+mn-cs"/>
      </a:defRPr>
    </a:lvl4pPr>
    <a:lvl5pPr marL="1828800" algn="l" defTabSz="914400" rtl="0" eaLnBrk="1" latinLnBrk="0" hangingPunct="1">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9EC34E5E-BE66-47E8-B56A-6BFA0CAFE0C2}" type="slidenum">
              <a:rPr lang="de-DE" smtClean="0"/>
              <a:pPr/>
              <a:t>2</a:t>
            </a:fld>
            <a:endParaRPr lang="de-DE" dirty="0"/>
          </a:p>
        </p:txBody>
      </p:sp>
    </p:spTree>
    <p:extLst>
      <p:ext uri="{BB962C8B-B14F-4D97-AF65-F5344CB8AC3E}">
        <p14:creationId xmlns:p14="http://schemas.microsoft.com/office/powerpoint/2010/main" val="35810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Standard">
    <p:spTree>
      <p:nvGrpSpPr>
        <p:cNvPr id="1" name=""/>
        <p:cNvGrpSpPr/>
        <p:nvPr/>
      </p:nvGrpSpPr>
      <p:grpSpPr>
        <a:xfrm>
          <a:off x="0" y="0"/>
          <a:ext cx="0" cy="0"/>
          <a:chOff x="0" y="0"/>
          <a:chExt cx="0" cy="0"/>
        </a:xfrm>
      </p:grpSpPr>
      <p:sp>
        <p:nvSpPr>
          <p:cNvPr id="11" name="Titel 11"/>
          <p:cNvSpPr>
            <a:spLocks noGrp="1"/>
          </p:cNvSpPr>
          <p:nvPr>
            <p:ph type="title"/>
          </p:nvPr>
        </p:nvSpPr>
        <p:spPr>
          <a:xfrm>
            <a:off x="251519" y="850056"/>
            <a:ext cx="6948000" cy="360000"/>
          </a:xfrm>
        </p:spPr>
        <p:txBody>
          <a:bodyPr lIns="0" tIns="0" rIns="0" bIns="0"/>
          <a:lstStyle>
            <a:lvl1pPr>
              <a:defRPr sz="2600">
                <a:solidFill>
                  <a:schemeClr val="accent1"/>
                </a:solidFill>
              </a:defRPr>
            </a:lvl1pPr>
          </a:lstStyle>
          <a:p>
            <a:r>
              <a:rPr lang="de-DE" dirty="0" smtClean="0"/>
              <a:t>Titelmasterformat durch Klicken bearbeiten</a:t>
            </a:r>
            <a:endParaRPr lang="de-DE" dirty="0"/>
          </a:p>
        </p:txBody>
      </p:sp>
      <p:sp>
        <p:nvSpPr>
          <p:cNvPr id="7" name="Textplatzhalter 13"/>
          <p:cNvSpPr>
            <a:spLocks noGrp="1"/>
          </p:cNvSpPr>
          <p:nvPr>
            <p:ph type="body" sz="quarter" idx="10" hasCustomPrompt="1"/>
          </p:nvPr>
        </p:nvSpPr>
        <p:spPr>
          <a:xfrm>
            <a:off x="252000" y="1296054"/>
            <a:ext cx="6948000" cy="557798"/>
          </a:xfrm>
        </p:spPr>
        <p:txBody>
          <a:bodyPr lIns="0" anchor="t"/>
          <a:lstStyle>
            <a:lvl1pPr>
              <a:spcAft>
                <a:spcPts val="0"/>
              </a:spcAft>
              <a:defRPr sz="1800" baseline="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de-DE" dirty="0" err="1" smtClean="0"/>
              <a:t>Subline</a:t>
            </a:r>
            <a:r>
              <a:rPr lang="de-DE" dirty="0" smtClean="0"/>
              <a:t/>
            </a:r>
            <a:br>
              <a:rPr lang="de-DE" dirty="0" smtClean="0"/>
            </a:br>
            <a:r>
              <a:rPr lang="de-DE" dirty="0" smtClean="0"/>
              <a:t>Referent, Datum, Ort</a:t>
            </a:r>
          </a:p>
        </p:txBody>
      </p:sp>
      <p:sp>
        <p:nvSpPr>
          <p:cNvPr id="4" name="Bildplatzhalter 2"/>
          <p:cNvSpPr>
            <a:spLocks noGrp="1"/>
          </p:cNvSpPr>
          <p:nvPr>
            <p:ph type="pic" sz="quarter" idx="11" hasCustomPrompt="1"/>
          </p:nvPr>
        </p:nvSpPr>
        <p:spPr>
          <a:xfrm>
            <a:off x="0" y="2178000"/>
            <a:ext cx="9144000" cy="4680000"/>
          </a:xfrm>
          <a:solidFill>
            <a:srgbClr val="CDCDCD"/>
          </a:solidFill>
        </p:spPr>
        <p:txBody>
          <a:bodyPr lIns="180000" tIns="180000" rIns="180000"/>
          <a:lstStyle>
            <a:lvl1pPr>
              <a:defRPr baseline="0"/>
            </a:lvl1pPr>
          </a:lstStyle>
          <a:p>
            <a:r>
              <a:rPr lang="de-DE" dirty="0" smtClean="0"/>
              <a:t>Bitte hier auf das Bild-Symbol klicken und ein Bild einfügen.</a:t>
            </a:r>
            <a:endParaRPr lang="de-DE"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extplatzhalter 7"/>
          <p:cNvSpPr>
            <a:spLocks noGrp="1"/>
          </p:cNvSpPr>
          <p:nvPr>
            <p:ph type="body" sz="quarter" idx="10" hasCustomPrompt="1"/>
          </p:nvPr>
        </p:nvSpPr>
        <p:spPr>
          <a:xfrm>
            <a:off x="250825" y="691836"/>
            <a:ext cx="8640694" cy="282819"/>
          </a:xfrm>
          <a:prstGeom prst="rect">
            <a:avLst/>
          </a:prstGeom>
        </p:spPr>
        <p:txBody>
          <a:bodyPr lIns="0"/>
          <a:lstStyle>
            <a:lvl1pPr marL="0" indent="0">
              <a:buFontTx/>
              <a:buNone/>
              <a:defRPr sz="18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err="1" smtClean="0"/>
              <a:t>Subline</a:t>
            </a:r>
            <a:endParaRPr lang="de-DE" dirty="0"/>
          </a:p>
        </p:txBody>
      </p:sp>
      <p:sp>
        <p:nvSpPr>
          <p:cNvPr id="6" name="Textplatzhalter 7"/>
          <p:cNvSpPr>
            <a:spLocks noGrp="1"/>
          </p:cNvSpPr>
          <p:nvPr>
            <p:ph idx="1"/>
          </p:nvPr>
        </p:nvSpPr>
        <p:spPr>
          <a:xfrm>
            <a:off x="252000" y="1260000"/>
            <a:ext cx="8640000" cy="4968000"/>
          </a:xfrm>
          <a:prstGeom prst="rect">
            <a:avLst/>
          </a:prstGeom>
        </p:spPr>
        <p:txBody>
          <a:bodyPr vert="horz" lIns="0" tIns="0" rIns="0" bIns="0" rtlCol="0">
            <a:noAutofit/>
          </a:bodyPr>
          <a:lstStyle>
            <a:lvl2pPr>
              <a:buClr>
                <a:srgbClr val="0054BB"/>
              </a:buClr>
              <a:defRPr/>
            </a:lvl2pPr>
            <a:lvl3pPr>
              <a:buClr>
                <a:srgbClr val="0054BB"/>
              </a:buClr>
              <a:defRPr/>
            </a:lvl3pPr>
            <a:lvl4pPr>
              <a:buClr>
                <a:srgbClr val="0054BB"/>
              </a:buClr>
              <a:defRPr/>
            </a:lvl4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2" name="Fußzeilenplatzhalter 1"/>
          <p:cNvSpPr>
            <a:spLocks noGrp="1"/>
          </p:cNvSpPr>
          <p:nvPr>
            <p:ph type="ftr" sz="quarter" idx="11"/>
          </p:nvPr>
        </p:nvSpPr>
        <p:spPr/>
        <p:txBody>
          <a:bodyPr/>
          <a:lstStyle/>
          <a:p>
            <a:r>
              <a:rPr lang="ru-RU" smtClean="0"/>
              <a:t>Доклад Дубовицкой Л.В. </a:t>
            </a:r>
            <a:r>
              <a:rPr lang="de-DE" smtClean="0"/>
              <a:t>Analyst Days 2016</a:t>
            </a:r>
            <a:endParaRPr lang="de-DE" dirty="0"/>
          </a:p>
        </p:txBody>
      </p:sp>
      <p:sp>
        <p:nvSpPr>
          <p:cNvPr id="3" name="Foliennummernplatzhalter 2"/>
          <p:cNvSpPr>
            <a:spLocks noGrp="1"/>
          </p:cNvSpPr>
          <p:nvPr>
            <p:ph type="sldNum" sz="quarter" idx="12"/>
          </p:nvPr>
        </p:nvSpPr>
        <p:spPr/>
        <p:txBody>
          <a:bodyPr/>
          <a:lstStyle/>
          <a:p>
            <a:fld id="{4EF52DEE-8E31-4566-81B0-650184D754FD}" type="slidenum">
              <a:rPr lang="de-DE" smtClean="0"/>
              <a:pPr/>
              <a:t>‹#›</a:t>
            </a:fld>
            <a:endParaRPr lang="de-DE" dirty="0"/>
          </a:p>
        </p:txBody>
      </p:sp>
      <p:sp>
        <p:nvSpPr>
          <p:cNvPr id="4" name="Titel 3"/>
          <p:cNvSpPr>
            <a:spLocks noGrp="1"/>
          </p:cNvSpPr>
          <p:nvPr>
            <p:ph type="title"/>
          </p:nvPr>
        </p:nvSpPr>
        <p:spPr/>
        <p:txBody>
          <a:bodyPr/>
          <a:lstStyle/>
          <a:p>
            <a:r>
              <a:rPr lang="de-DE" smtClean="0"/>
              <a:t>Titelmasterformat durch Klicken bearbeiten</a:t>
            </a:r>
            <a:endParaRPr lang="de-DE"/>
          </a:p>
        </p:txBody>
      </p:sp>
    </p:spTree>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ru-RU" smtClean="0"/>
              <a:t>Доклад Дубовицкой Л.В. </a:t>
            </a:r>
            <a:r>
              <a:rPr lang="de-DE" smtClean="0"/>
              <a:t>Analyst Days 2016</a:t>
            </a:r>
            <a:endParaRPr lang="de-DE" dirty="0"/>
          </a:p>
        </p:txBody>
      </p:sp>
      <p:sp>
        <p:nvSpPr>
          <p:cNvPr id="3" name="Foliennummernplatzhalter 2"/>
          <p:cNvSpPr>
            <a:spLocks noGrp="1"/>
          </p:cNvSpPr>
          <p:nvPr>
            <p:ph type="sldNum" sz="quarter" idx="12"/>
          </p:nvPr>
        </p:nvSpPr>
        <p:spPr/>
        <p:txBody>
          <a:bodyPr/>
          <a:lstStyle/>
          <a:p>
            <a:fld id="{4EF52DEE-8E31-4566-81B0-650184D754FD}" type="slidenum">
              <a:rPr lang="de-DE" smtClean="0"/>
              <a:pPr/>
              <a:t>‹#›</a:t>
            </a:fld>
            <a:endParaRPr lang="de-DE" dirty="0"/>
          </a:p>
        </p:txBody>
      </p:sp>
      <p:sp>
        <p:nvSpPr>
          <p:cNvPr id="6" name="Titel 5"/>
          <p:cNvSpPr>
            <a:spLocks noGrp="1"/>
          </p:cNvSpPr>
          <p:nvPr>
            <p:ph type="title"/>
          </p:nvPr>
        </p:nvSpPr>
        <p:spPr/>
        <p:txBody>
          <a:bodyPr/>
          <a:lstStyle/>
          <a:p>
            <a:r>
              <a:rPr lang="de-DE" smtClean="0"/>
              <a:t>Titelmasterformat durch Klicken bearbeiten</a:t>
            </a:r>
            <a:endParaRPr lang="de-DE"/>
          </a:p>
        </p:txBody>
      </p:sp>
      <p:sp>
        <p:nvSpPr>
          <p:cNvPr id="7" name="Textplatzhalter 7"/>
          <p:cNvSpPr>
            <a:spLocks noGrp="1"/>
          </p:cNvSpPr>
          <p:nvPr>
            <p:ph type="body" sz="quarter" idx="10" hasCustomPrompt="1"/>
          </p:nvPr>
        </p:nvSpPr>
        <p:spPr>
          <a:xfrm>
            <a:off x="250825" y="691836"/>
            <a:ext cx="8640694" cy="282819"/>
          </a:xfrm>
          <a:prstGeom prst="rect">
            <a:avLst/>
          </a:prstGeom>
        </p:spPr>
        <p:txBody>
          <a:bodyPr lIns="0"/>
          <a:lstStyle>
            <a:lvl1pPr marL="0" indent="0">
              <a:buFontTx/>
              <a:buNone/>
              <a:defRPr sz="18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err="1" smtClean="0"/>
              <a:t>Subline</a:t>
            </a:r>
            <a:endParaRPr lang="de-DE" dirty="0"/>
          </a:p>
        </p:txBody>
      </p:sp>
    </p:spTree>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seite/Agenda">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ru-RU" smtClean="0"/>
              <a:t>Доклад Дубовицкой Л.В. </a:t>
            </a:r>
            <a:r>
              <a:rPr lang="de-DE" smtClean="0"/>
              <a:t>Analyst Days 2016</a:t>
            </a:r>
            <a:endParaRPr lang="de-DE" dirty="0"/>
          </a:p>
        </p:txBody>
      </p:sp>
      <p:sp>
        <p:nvSpPr>
          <p:cNvPr id="3" name="Foliennummernplatzhalter 2"/>
          <p:cNvSpPr>
            <a:spLocks noGrp="1"/>
          </p:cNvSpPr>
          <p:nvPr>
            <p:ph type="sldNum" sz="quarter" idx="11"/>
          </p:nvPr>
        </p:nvSpPr>
        <p:spPr/>
        <p:txBody>
          <a:bodyPr/>
          <a:lstStyle/>
          <a:p>
            <a:fld id="{4EF52DEE-8E31-4566-81B0-650184D754FD}" type="slidenum">
              <a:rPr lang="de-DE" smtClean="0"/>
              <a:pPr/>
              <a:t>‹#›</a:t>
            </a:fld>
            <a:endParaRPr lang="de-DE"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6" name="Textplatzhalter 7"/>
          <p:cNvSpPr>
            <a:spLocks noGrp="1"/>
          </p:cNvSpPr>
          <p:nvPr>
            <p:ph idx="1"/>
          </p:nvPr>
        </p:nvSpPr>
        <p:spPr>
          <a:xfrm>
            <a:off x="252000" y="1260000"/>
            <a:ext cx="4193391" cy="4968000"/>
          </a:xfrm>
          <a:prstGeom prst="rect">
            <a:avLst/>
          </a:prstGeom>
        </p:spPr>
        <p:txBody>
          <a:bodyPr vert="horz" lIns="0" tIns="0" rIns="0" bIns="0" rtlCol="0">
            <a:noAutofit/>
          </a:bodyPr>
          <a:lstStyle>
            <a:lvl2pPr>
              <a:buClr>
                <a:srgbClr val="0054BB"/>
              </a:buClr>
              <a:defRPr/>
            </a:lvl2pPr>
            <a:lvl3pPr>
              <a:buClr>
                <a:srgbClr val="0054BB"/>
              </a:buClr>
              <a:defRPr/>
            </a:lvl3pPr>
            <a:lvl4pPr>
              <a:buClr>
                <a:srgbClr val="0054BB"/>
              </a:buClr>
              <a:defRPr/>
            </a:lvl4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10" name="Textplatzhalter 7"/>
          <p:cNvSpPr>
            <a:spLocks noGrp="1"/>
          </p:cNvSpPr>
          <p:nvPr>
            <p:ph idx="13"/>
          </p:nvPr>
        </p:nvSpPr>
        <p:spPr>
          <a:xfrm>
            <a:off x="4697391" y="1260000"/>
            <a:ext cx="4193391" cy="4968000"/>
          </a:xfrm>
          <a:prstGeom prst="rect">
            <a:avLst/>
          </a:prstGeom>
        </p:spPr>
        <p:txBody>
          <a:bodyPr vert="horz" lIns="0" tIns="0" rIns="0" bIns="0" rtlCol="0">
            <a:noAutofit/>
          </a:bodyPr>
          <a:lstStyle>
            <a:lvl2pPr>
              <a:buClr>
                <a:srgbClr val="0054BB"/>
              </a:buClr>
              <a:defRPr/>
            </a:lvl2pPr>
            <a:lvl3pPr>
              <a:buClr>
                <a:srgbClr val="0054BB"/>
              </a:buClr>
              <a:defRPr/>
            </a:lvl3pPr>
            <a:lvl4pPr>
              <a:buClr>
                <a:srgbClr val="0054BB"/>
              </a:buClr>
              <a:defRPr/>
            </a:lvl4pPr>
          </a:lstStyle>
          <a:p>
            <a:pPr lvl="0"/>
            <a:endParaRPr lang="de-DE" dirty="0" smtClean="0"/>
          </a:p>
        </p:txBody>
      </p:sp>
      <p:sp>
        <p:nvSpPr>
          <p:cNvPr id="2" name="Fußzeilenplatzhalter 1"/>
          <p:cNvSpPr>
            <a:spLocks noGrp="1"/>
          </p:cNvSpPr>
          <p:nvPr>
            <p:ph type="ftr" sz="quarter" idx="14"/>
          </p:nvPr>
        </p:nvSpPr>
        <p:spPr/>
        <p:txBody>
          <a:bodyPr/>
          <a:lstStyle/>
          <a:p>
            <a:r>
              <a:rPr lang="ru-RU" smtClean="0"/>
              <a:t>Доклад Дубовицкой Л.В. </a:t>
            </a:r>
            <a:r>
              <a:rPr lang="de-DE" smtClean="0"/>
              <a:t>Analyst Days 2016</a:t>
            </a:r>
            <a:endParaRPr lang="de-DE" dirty="0"/>
          </a:p>
        </p:txBody>
      </p:sp>
      <p:sp>
        <p:nvSpPr>
          <p:cNvPr id="3" name="Foliennummernplatzhalter 2"/>
          <p:cNvSpPr>
            <a:spLocks noGrp="1"/>
          </p:cNvSpPr>
          <p:nvPr>
            <p:ph type="sldNum" sz="quarter" idx="15"/>
          </p:nvPr>
        </p:nvSpPr>
        <p:spPr/>
        <p:txBody>
          <a:bodyPr/>
          <a:lstStyle/>
          <a:p>
            <a:fld id="{4EF52DEE-8E31-4566-81B0-650184D754FD}" type="slidenum">
              <a:rPr lang="de-DE" smtClean="0"/>
              <a:pPr/>
              <a:t>‹#›</a:t>
            </a:fld>
            <a:endParaRPr lang="de-DE" dirty="0"/>
          </a:p>
        </p:txBody>
      </p:sp>
      <p:sp>
        <p:nvSpPr>
          <p:cNvPr id="4" name="Titel 3"/>
          <p:cNvSpPr>
            <a:spLocks noGrp="1"/>
          </p:cNvSpPr>
          <p:nvPr>
            <p:ph type="title"/>
          </p:nvPr>
        </p:nvSpPr>
        <p:spPr/>
        <p:txBody>
          <a:bodyPr/>
          <a:lstStyle/>
          <a:p>
            <a:r>
              <a:rPr lang="de-DE" dirty="0" smtClean="0"/>
              <a:t>Titelmasterformat durch Klicken bearbeiten</a:t>
            </a:r>
            <a:endParaRPr lang="de-DE" dirty="0"/>
          </a:p>
        </p:txBody>
      </p:sp>
      <p:sp>
        <p:nvSpPr>
          <p:cNvPr id="11" name="Textplatzhalter 7"/>
          <p:cNvSpPr>
            <a:spLocks noGrp="1"/>
          </p:cNvSpPr>
          <p:nvPr>
            <p:ph type="body" sz="quarter" idx="10" hasCustomPrompt="1"/>
          </p:nvPr>
        </p:nvSpPr>
        <p:spPr>
          <a:xfrm>
            <a:off x="250825" y="691836"/>
            <a:ext cx="8640694" cy="282819"/>
          </a:xfrm>
          <a:prstGeom prst="rect">
            <a:avLst/>
          </a:prstGeom>
        </p:spPr>
        <p:txBody>
          <a:bodyPr lIns="0"/>
          <a:lstStyle>
            <a:lvl1pPr marL="0" indent="0">
              <a:buFontTx/>
              <a:buNone/>
              <a:defRPr sz="18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err="1" smtClean="0"/>
              <a:t>Subline</a:t>
            </a:r>
            <a:endParaRPr lang="de-DE" dirty="0"/>
          </a:p>
        </p:txBody>
      </p:sp>
    </p:spTree>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variante blanko">
    <p:spTree>
      <p:nvGrpSpPr>
        <p:cNvPr id="1" name=""/>
        <p:cNvGrpSpPr/>
        <p:nvPr/>
      </p:nvGrpSpPr>
      <p:grpSpPr>
        <a:xfrm>
          <a:off x="0" y="0"/>
          <a:ext cx="0" cy="0"/>
          <a:chOff x="0" y="0"/>
          <a:chExt cx="0" cy="0"/>
        </a:xfrm>
      </p:grpSpPr>
      <p:sp>
        <p:nvSpPr>
          <p:cNvPr id="9" name="Rechteck 8"/>
          <p:cNvSpPr/>
          <p:nvPr userDrawn="1"/>
        </p:nvSpPr>
        <p:spPr>
          <a:xfrm>
            <a:off x="0" y="1"/>
            <a:ext cx="9144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smtClean="0">
              <a:solidFill>
                <a:schemeClr val="tx1"/>
              </a:solidFill>
            </a:endParaRPr>
          </a:p>
        </p:txBody>
      </p:sp>
      <p:sp>
        <p:nvSpPr>
          <p:cNvPr id="3" name="Bildplatzhalter 2"/>
          <p:cNvSpPr>
            <a:spLocks noGrp="1"/>
          </p:cNvSpPr>
          <p:nvPr>
            <p:ph type="pic" sz="quarter" idx="11" hasCustomPrompt="1"/>
          </p:nvPr>
        </p:nvSpPr>
        <p:spPr>
          <a:xfrm>
            <a:off x="0" y="2178000"/>
            <a:ext cx="9144000" cy="4680000"/>
          </a:xfrm>
          <a:solidFill>
            <a:srgbClr val="CDCDCD"/>
          </a:solidFill>
        </p:spPr>
        <p:txBody>
          <a:bodyPr lIns="180000" tIns="180000" rIns="180000"/>
          <a:lstStyle>
            <a:lvl1pPr>
              <a:defRPr baseline="0"/>
            </a:lvl1pPr>
          </a:lstStyle>
          <a:p>
            <a:r>
              <a:rPr lang="de-DE" dirty="0" smtClean="0"/>
              <a:t>Bitte hier auf das Bild-Symbol klicken und ein Bild einfügen.</a:t>
            </a:r>
            <a:endParaRPr lang="de-DE" dirty="0"/>
          </a:p>
        </p:txBody>
      </p:sp>
      <p:sp>
        <p:nvSpPr>
          <p:cNvPr id="11" name="Titel 11"/>
          <p:cNvSpPr>
            <a:spLocks noGrp="1"/>
          </p:cNvSpPr>
          <p:nvPr>
            <p:ph type="title"/>
          </p:nvPr>
        </p:nvSpPr>
        <p:spPr>
          <a:xfrm>
            <a:off x="251519" y="850056"/>
            <a:ext cx="6948000" cy="360000"/>
          </a:xfrm>
        </p:spPr>
        <p:txBody>
          <a:bodyPr lIns="0" tIns="0" rIns="0" bIns="0"/>
          <a:lstStyle>
            <a:lvl1pPr>
              <a:defRPr sz="2600">
                <a:solidFill>
                  <a:schemeClr val="accent1"/>
                </a:solidFill>
              </a:defRPr>
            </a:lvl1pPr>
          </a:lstStyle>
          <a:p>
            <a:r>
              <a:rPr lang="de-DE" dirty="0" smtClean="0"/>
              <a:t>Titelmasterformat durch Klicken bearbeiten</a:t>
            </a:r>
            <a:endParaRPr lang="de-DE" dirty="0"/>
          </a:p>
        </p:txBody>
      </p:sp>
      <p:sp>
        <p:nvSpPr>
          <p:cNvPr id="13" name="Textplatzhalter 13"/>
          <p:cNvSpPr>
            <a:spLocks noGrp="1"/>
          </p:cNvSpPr>
          <p:nvPr>
            <p:ph type="body" sz="quarter" idx="10" hasCustomPrompt="1"/>
          </p:nvPr>
        </p:nvSpPr>
        <p:spPr>
          <a:xfrm>
            <a:off x="252000" y="1296054"/>
            <a:ext cx="6948000" cy="557798"/>
          </a:xfrm>
        </p:spPr>
        <p:txBody>
          <a:bodyPr lIns="0" anchor="t"/>
          <a:lstStyle>
            <a:lvl1pPr>
              <a:spcAft>
                <a:spcPts val="0"/>
              </a:spcAft>
              <a:defRPr sz="1800" baseline="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de-DE" dirty="0" err="1" smtClean="0"/>
              <a:t>Subline</a:t>
            </a:r>
            <a:r>
              <a:rPr lang="de-DE" dirty="0" smtClean="0"/>
              <a:t/>
            </a:r>
            <a:br>
              <a:rPr lang="de-DE" dirty="0" smtClean="0"/>
            </a:br>
            <a:r>
              <a:rPr lang="de-DE" dirty="0" smtClean="0"/>
              <a:t>Referent, Datum, Ort</a:t>
            </a:r>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IO_EK=2181;MIO_UPDATE=True;MIO_VERSION=24.06.2014 16:42:16;MIO_DBID=04C3A4F6-43CB-4C77-973D-7C328AA5EC17;MIO_LASTDOWNLOADED=24.06.2014 16:42:16;MIO_OBJECTNAME=Master blanko(nur in Ausnahmefällen zu verwenden!);MIO_LASTEDITORNAME=Yvonne Heil">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19" y="252000"/>
            <a:ext cx="8640000" cy="396000"/>
          </a:xfrm>
          <a:prstGeom prst="rect">
            <a:avLst/>
          </a:prstGeom>
          <a:noFill/>
          <a:ln>
            <a:noFill/>
          </a:ln>
        </p:spPr>
        <p:txBody>
          <a:bodyPr vert="horz" wrap="square" lIns="0" tIns="108000" rIns="0" bIns="0" rtlCol="0" anchor="t" anchorCtr="0">
            <a:noAutofit/>
          </a:bodyPr>
          <a:lstStyle/>
          <a:p>
            <a:pPr marL="0" lvl="0"/>
            <a:r>
              <a:rPr lang="de-DE" dirty="0" smtClean="0"/>
              <a:t>Titelmasterformat durch Klicken bearbeiten</a:t>
            </a:r>
            <a:endParaRPr lang="en-US" dirty="0"/>
          </a:p>
        </p:txBody>
      </p:sp>
      <p:sp>
        <p:nvSpPr>
          <p:cNvPr id="5" name="Footer Placeholder 4"/>
          <p:cNvSpPr>
            <a:spLocks noGrp="1"/>
          </p:cNvSpPr>
          <p:nvPr>
            <p:ph type="ftr" sz="quarter" idx="3"/>
          </p:nvPr>
        </p:nvSpPr>
        <p:spPr>
          <a:xfrm>
            <a:off x="486210" y="6513345"/>
            <a:ext cx="5864225" cy="158400"/>
          </a:xfrm>
          <a:prstGeom prst="rect">
            <a:avLst/>
          </a:prstGeom>
        </p:spPr>
        <p:txBody>
          <a:bodyPr vert="horz" wrap="none" lIns="0" tIns="0" rIns="0" bIns="0" rtlCol="0" anchor="b"/>
          <a:lstStyle>
            <a:lvl1pPr algn="l">
              <a:lnSpc>
                <a:spcPct val="100000"/>
              </a:lnSpc>
              <a:defRPr sz="800" b="0">
                <a:solidFill>
                  <a:schemeClr val="tx1"/>
                </a:solidFill>
                <a:latin typeface="Calibri" panose="020F0502020204030204" pitchFamily="34" charset="0"/>
              </a:defRPr>
            </a:lvl1pPr>
          </a:lstStyle>
          <a:p>
            <a:r>
              <a:rPr lang="ru-RU" smtClean="0"/>
              <a:t>Доклад Дубовицкой Л.В. </a:t>
            </a:r>
            <a:r>
              <a:rPr lang="de-DE" smtClean="0"/>
              <a:t>Analyst Days 2016</a:t>
            </a:r>
            <a:endParaRPr lang="de-DE" dirty="0"/>
          </a:p>
        </p:txBody>
      </p:sp>
      <p:sp>
        <p:nvSpPr>
          <p:cNvPr id="6" name="Slide Number Placeholder 5"/>
          <p:cNvSpPr>
            <a:spLocks noGrp="1"/>
          </p:cNvSpPr>
          <p:nvPr>
            <p:ph type="sldNum" sz="quarter" idx="4"/>
          </p:nvPr>
        </p:nvSpPr>
        <p:spPr>
          <a:xfrm>
            <a:off x="252000" y="6513345"/>
            <a:ext cx="226118" cy="158400"/>
          </a:xfrm>
          <a:prstGeom prst="rect">
            <a:avLst/>
          </a:prstGeom>
        </p:spPr>
        <p:txBody>
          <a:bodyPr vert="horz" wrap="none" lIns="0" tIns="0" rIns="0" bIns="0" rtlCol="0" anchor="b"/>
          <a:lstStyle>
            <a:lvl1pPr algn="l">
              <a:lnSpc>
                <a:spcPct val="100000"/>
              </a:lnSpc>
              <a:defRPr sz="800">
                <a:solidFill>
                  <a:schemeClr val="tx1"/>
                </a:solidFill>
                <a:latin typeface="Calibri" panose="020F0502020204030204" pitchFamily="34" charset="0"/>
              </a:defRPr>
            </a:lvl1pPr>
          </a:lstStyle>
          <a:p>
            <a:fld id="{4EF52DEE-8E31-4566-81B0-650184D754FD}" type="slidenum">
              <a:rPr lang="de-DE" smtClean="0"/>
              <a:pPr/>
              <a:t>‹#›</a:t>
            </a:fld>
            <a:endParaRPr lang="de-DE" dirty="0"/>
          </a:p>
        </p:txBody>
      </p:sp>
      <p:sp>
        <p:nvSpPr>
          <p:cNvPr id="8" name="Textplatzhalter 7"/>
          <p:cNvSpPr>
            <a:spLocks noGrp="1"/>
          </p:cNvSpPr>
          <p:nvPr>
            <p:ph type="body" idx="1"/>
          </p:nvPr>
        </p:nvSpPr>
        <p:spPr>
          <a:xfrm>
            <a:off x="252000" y="1260000"/>
            <a:ext cx="8640000" cy="496800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4" name="empower - DO NOT DELETE!!!" hidden="1"/>
          <p:cNvSpPr/>
          <p:nvPr userDrawn="1">
            <p:custDataLst>
              <p:tags r:id="rId8"/>
            </p:custDataLst>
          </p:nvPr>
        </p:nvSpPr>
        <p:spPr>
          <a:xfrm>
            <a:off x="-1270000" y="-1270000"/>
            <a:ext cx="0" cy="0"/>
          </a:xfrm>
          <a:prstGeom prst="ellipse">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e-DE" sz="1400" dirty="0" smtClean="0">
              <a:solidFill>
                <a:schemeClr val="bg1"/>
              </a:solidFill>
            </a:endParaRPr>
          </a:p>
        </p:txBody>
      </p:sp>
      <p:pic>
        <p:nvPicPr>
          <p:cNvPr id="3" name="Picture 2"/>
          <p:cNvPicPr>
            <a:picLocks noChangeAspect="1"/>
          </p:cNvPicPr>
          <p:nvPr userDrawn="1"/>
        </p:nvPicPr>
        <p:blipFill>
          <a:blip r:embed="rId9"/>
          <a:stretch>
            <a:fillRect/>
          </a:stretch>
        </p:blipFill>
        <p:spPr>
          <a:xfrm>
            <a:off x="7263746" y="6047557"/>
            <a:ext cx="1627773" cy="646232"/>
          </a:xfrm>
          <a:prstGeom prst="rect">
            <a:avLst/>
          </a:prstGeom>
        </p:spPr>
      </p:pic>
    </p:spTree>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1" r:id="rId4"/>
    <p:sldLayoutId id="2147483778" r:id="rId5"/>
    <p:sldLayoutId id="2147483782" r:id="rId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lang="en-US" sz="2200" b="1" kern="1200" dirty="0">
          <a:solidFill>
            <a:schemeClr val="accent1"/>
          </a:solidFill>
          <a:latin typeface="Calibri" pitchFamily="34" charset="0"/>
          <a:ea typeface="+mj-ea"/>
          <a:cs typeface="+mj-cs"/>
        </a:defRPr>
      </a:lvl1pPr>
    </p:titleStyle>
    <p:bodyStyle>
      <a:lvl1pPr marL="0" indent="0" algn="l" defTabSz="914400" rtl="0" eaLnBrk="1" latinLnBrk="0" hangingPunct="1">
        <a:lnSpc>
          <a:spcPct val="100000"/>
        </a:lnSpc>
        <a:spcBef>
          <a:spcPts val="0"/>
        </a:spcBef>
        <a:spcAft>
          <a:spcPts val="300"/>
        </a:spcAft>
        <a:buClr>
          <a:schemeClr val="tx2"/>
        </a:buClr>
        <a:buFont typeface="+mj-lt"/>
        <a:buNone/>
        <a:defRPr sz="1400" kern="1200">
          <a:solidFill>
            <a:schemeClr val="tx1"/>
          </a:solidFill>
          <a:latin typeface="+mn-lt"/>
          <a:ea typeface="+mn-ea"/>
          <a:cs typeface="+mn-cs"/>
        </a:defRPr>
      </a:lvl1pPr>
      <a:lvl2pPr marL="174625" indent="-174625" algn="l" defTabSz="914400" rtl="0" eaLnBrk="1" latinLnBrk="0" hangingPunct="1">
        <a:lnSpc>
          <a:spcPct val="100000"/>
        </a:lnSpc>
        <a:spcBef>
          <a:spcPts val="0"/>
        </a:spcBef>
        <a:spcAft>
          <a:spcPts val="300"/>
        </a:spcAft>
        <a:buClr>
          <a:srgbClr val="0054BB"/>
        </a:buClr>
        <a:buFont typeface="Wingdings" panose="05000000000000000000" pitchFamily="2" charset="2"/>
        <a:buChar char="§"/>
        <a:tabLst/>
        <a:defRPr sz="1400" kern="1200">
          <a:solidFill>
            <a:schemeClr val="tx1"/>
          </a:solidFill>
          <a:latin typeface="+mn-lt"/>
          <a:ea typeface="+mn-ea"/>
          <a:cs typeface="+mn-cs"/>
        </a:defRPr>
      </a:lvl2pPr>
      <a:lvl3pPr marL="357188" indent="-174625" algn="l" defTabSz="914400" rtl="0" eaLnBrk="1" latinLnBrk="0" hangingPunct="1">
        <a:lnSpc>
          <a:spcPct val="100000"/>
        </a:lnSpc>
        <a:spcBef>
          <a:spcPts val="0"/>
        </a:spcBef>
        <a:spcAft>
          <a:spcPts val="300"/>
        </a:spcAft>
        <a:buClr>
          <a:srgbClr val="0054BB"/>
        </a:buClr>
        <a:buFont typeface="Symbol" panose="05050102010706020507" pitchFamily="18" charset="2"/>
        <a:buChar char="-"/>
        <a:defRPr sz="1400" kern="1200">
          <a:solidFill>
            <a:schemeClr val="tx1"/>
          </a:solidFill>
          <a:latin typeface="+mn-lt"/>
          <a:ea typeface="+mn-ea"/>
          <a:cs typeface="+mn-cs"/>
        </a:defRPr>
      </a:lvl3pPr>
      <a:lvl4pPr marL="538163" indent="-174625" algn="l" defTabSz="914400" rtl="0" eaLnBrk="1" latinLnBrk="0" hangingPunct="1">
        <a:lnSpc>
          <a:spcPct val="100000"/>
        </a:lnSpc>
        <a:spcBef>
          <a:spcPts val="0"/>
        </a:spcBef>
        <a:spcAft>
          <a:spcPts val="300"/>
        </a:spcAft>
        <a:buClr>
          <a:srgbClr val="0054BB"/>
        </a:buClr>
        <a:buFont typeface="Arial" panose="020B0604020202020204" pitchFamily="34" charset="0"/>
        <a:buChar char="•"/>
        <a:tabLst>
          <a:tab pos="809625" algn="l"/>
        </a:tabLst>
        <a:defRPr sz="1400" kern="1200">
          <a:solidFill>
            <a:schemeClr val="tx1"/>
          </a:solidFill>
          <a:latin typeface="+mn-lt"/>
          <a:ea typeface="+mn-ea"/>
          <a:cs typeface="+mn-cs"/>
        </a:defRPr>
      </a:lvl4pPr>
      <a:lvl5pPr marL="2057400" indent="-228600" algn="l" defTabSz="914400" rtl="0" eaLnBrk="1" latinLnBrk="0" hangingPunct="1">
        <a:lnSpc>
          <a:spcPts val="192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158" userDrawn="1">
          <p15:clr>
            <a:srgbClr val="F26B43"/>
          </p15:clr>
        </p15:guide>
        <p15:guide id="3" pos="5602" userDrawn="1">
          <p15:clr>
            <a:srgbClr val="F26B43"/>
          </p15:clr>
        </p15:guide>
        <p15:guide id="4" orient="horz" pos="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slide" Target="slide4.xml"/><Relationship Id="rId3" Type="http://schemas.openxmlformats.org/officeDocument/2006/relationships/tags" Target="../tags/tag23.xml"/><Relationship Id="rId21" Type="http://schemas.openxmlformats.org/officeDocument/2006/relationships/slide" Target="slide27.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5.jpg"/><Relationship Id="rId2" Type="http://schemas.openxmlformats.org/officeDocument/2006/relationships/tags" Target="../tags/tag22.xml"/><Relationship Id="rId16" Type="http://schemas.openxmlformats.org/officeDocument/2006/relationships/slideLayout" Target="../slideLayouts/slideLayout4.xml"/><Relationship Id="rId20" Type="http://schemas.openxmlformats.org/officeDocument/2006/relationships/slide" Target="slide20.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slide" Target="slide16.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slide" Target="slide3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slide" Target="slide4.xml"/><Relationship Id="rId3" Type="http://schemas.openxmlformats.org/officeDocument/2006/relationships/tags" Target="../tags/tag38.xml"/><Relationship Id="rId21" Type="http://schemas.openxmlformats.org/officeDocument/2006/relationships/slide" Target="slide27.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image" Target="../media/image5.jpg"/><Relationship Id="rId2" Type="http://schemas.openxmlformats.org/officeDocument/2006/relationships/tags" Target="../tags/tag37.xml"/><Relationship Id="rId16" Type="http://schemas.openxmlformats.org/officeDocument/2006/relationships/slideLayout" Target="../slideLayouts/slideLayout4.xml"/><Relationship Id="rId20" Type="http://schemas.openxmlformats.org/officeDocument/2006/relationships/slide" Target="slide20.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19" Type="http://schemas.openxmlformats.org/officeDocument/2006/relationships/slide" Target="slide12.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slide" Target="slide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lubchen@list.ru" TargetMode="External"/><Relationship Id="rId5" Type="http://schemas.openxmlformats.org/officeDocument/2006/relationships/hyperlink" Target="https://ru.linkedin.com/in/liubovdubovitskaya"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slide" Target="slide4.xml"/><Relationship Id="rId3" Type="http://schemas.openxmlformats.org/officeDocument/2006/relationships/tags" Target="../tags/tag54.xml"/><Relationship Id="rId21" Type="http://schemas.openxmlformats.org/officeDocument/2006/relationships/slide" Target="slide27.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image" Target="../media/image5.jpg"/><Relationship Id="rId2" Type="http://schemas.openxmlformats.org/officeDocument/2006/relationships/tags" Target="../tags/tag53.xml"/><Relationship Id="rId16" Type="http://schemas.openxmlformats.org/officeDocument/2006/relationships/slideLayout" Target="../slideLayouts/slideLayout4.xml"/><Relationship Id="rId20" Type="http://schemas.openxmlformats.org/officeDocument/2006/relationships/slide" Target="slide16.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slide" Target="slide12.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slide" Target="slide3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27.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slide" Target="slide4.xml"/><Relationship Id="rId3" Type="http://schemas.openxmlformats.org/officeDocument/2006/relationships/tags" Target="../tags/tag74.xml"/><Relationship Id="rId21" Type="http://schemas.openxmlformats.org/officeDocument/2006/relationships/slide" Target="slide20.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image" Target="../media/image5.jpg"/><Relationship Id="rId2" Type="http://schemas.openxmlformats.org/officeDocument/2006/relationships/tags" Target="../tags/tag73.xml"/><Relationship Id="rId16" Type="http://schemas.openxmlformats.org/officeDocument/2006/relationships/slideLayout" Target="../slideLayouts/slideLayout4.xml"/><Relationship Id="rId20" Type="http://schemas.openxmlformats.org/officeDocument/2006/relationships/slide" Target="slide16.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19" Type="http://schemas.openxmlformats.org/officeDocument/2006/relationships/slide" Target="slide12.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slide" Target="slide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slide" Target="slide4.xml"/><Relationship Id="rId3" Type="http://schemas.openxmlformats.org/officeDocument/2006/relationships/tags" Target="../tags/tag89.xml"/><Relationship Id="rId21" Type="http://schemas.openxmlformats.org/officeDocument/2006/relationships/slide" Target="slide20.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image" Target="../media/image5.jpg"/><Relationship Id="rId2" Type="http://schemas.openxmlformats.org/officeDocument/2006/relationships/tags" Target="../tags/tag88.xml"/><Relationship Id="rId16" Type="http://schemas.openxmlformats.org/officeDocument/2006/relationships/slideLayout" Target="../slideLayouts/slideLayout4.xml"/><Relationship Id="rId20" Type="http://schemas.openxmlformats.org/officeDocument/2006/relationships/slide" Target="slide16.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tags" Target="../tags/tag101.xml"/><Relationship Id="rId10" Type="http://schemas.openxmlformats.org/officeDocument/2006/relationships/tags" Target="../tags/tag96.xml"/><Relationship Id="rId19" Type="http://schemas.openxmlformats.org/officeDocument/2006/relationships/slide" Target="slide12.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slide" Target="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 Target="slide12.xml"/><Relationship Id="rId3" Type="http://schemas.openxmlformats.org/officeDocument/2006/relationships/tags" Target="../tags/tag5.xml"/><Relationship Id="rId21" Type="http://schemas.openxmlformats.org/officeDocument/2006/relationships/slide" Target="slide27.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5.jpg"/><Relationship Id="rId2" Type="http://schemas.openxmlformats.org/officeDocument/2006/relationships/tags" Target="../tags/tag4.xml"/><Relationship Id="rId16" Type="http://schemas.openxmlformats.org/officeDocument/2006/relationships/slideLayout" Target="../slideLayouts/slideLayout4.xml"/><Relationship Id="rId20" Type="http://schemas.openxmlformats.org/officeDocument/2006/relationships/slide" Target="slide20.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slide" Target="slide16.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slide" Target="slide3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Бизнес-аналитик и управление организационными изменениями: обороняться или наступать?</a:t>
            </a:r>
            <a:endParaRPr lang="de-DE"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7317239" y="197727"/>
            <a:ext cx="1627773" cy="652329"/>
          </a:xfrm>
          <a:prstGeom prst="rect">
            <a:avLst/>
          </a:prstGeom>
        </p:spPr>
      </p:pic>
      <p:pic>
        <p:nvPicPr>
          <p:cNvPr id="9" name="Picture Placeholder 2"/>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t="322" b="322"/>
          <a:stretch>
            <a:fillRect/>
          </a:stretch>
        </p:blipFill>
        <p:spPr/>
      </p:pic>
    </p:spTree>
    <p:extLst>
      <p:ext uri="{BB962C8B-B14F-4D97-AF65-F5344CB8AC3E}">
        <p14:creationId xmlns:p14="http://schemas.microsoft.com/office/powerpoint/2010/main" val="226831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Причины сопротивления переменам по Фролову</a:t>
            </a:r>
            <a:endParaRPr lang="ru-RU" dirty="0"/>
          </a:p>
        </p:txBody>
      </p:sp>
      <p:sp>
        <p:nvSpPr>
          <p:cNvPr id="3" name="Content Placeholder 2"/>
          <p:cNvSpPr>
            <a:spLocks noGrp="1"/>
          </p:cNvSpPr>
          <p:nvPr>
            <p:ph idx="1"/>
          </p:nvPr>
        </p:nvSpPr>
        <p:spPr>
          <a:xfrm>
            <a:off x="252000" y="1260000"/>
            <a:ext cx="8639519" cy="4968000"/>
          </a:xfrm>
        </p:spPr>
        <p:txBody>
          <a:bodyPr/>
          <a:lstStyle/>
          <a:p>
            <a:pPr algn="just"/>
            <a:r>
              <a:rPr lang="ru-RU" b="1" dirty="0" smtClean="0"/>
              <a:t>Политические причины</a:t>
            </a:r>
            <a:r>
              <a:rPr lang="ru-RU" dirty="0" smtClean="0"/>
              <a:t>:</a:t>
            </a:r>
          </a:p>
          <a:p>
            <a:pPr marL="285750" indent="-285750" algn="just">
              <a:buFont typeface="Wingdings" panose="05000000000000000000" pitchFamily="2" charset="2"/>
              <a:buChar char="§"/>
            </a:pPr>
            <a:r>
              <a:rPr lang="ru-RU" i="1" dirty="0" smtClean="0"/>
              <a:t>Возможная потеря влияния и авторитета </a:t>
            </a:r>
            <a:r>
              <a:rPr lang="ru-RU" dirty="0" smtClean="0"/>
              <a:t>– инновации часто связаны со структурными изменениями и изменениями характера отношений между руководителями и подчиненными;</a:t>
            </a:r>
          </a:p>
          <a:p>
            <a:pPr marL="285750" indent="-285750" algn="just">
              <a:buFont typeface="Wingdings" panose="05000000000000000000" pitchFamily="2" charset="2"/>
              <a:buChar char="§"/>
            </a:pPr>
            <a:r>
              <a:rPr lang="ru-RU" i="1" dirty="0" smtClean="0"/>
              <a:t>Возможность критики руководителей </a:t>
            </a:r>
            <a:r>
              <a:rPr lang="ru-RU" dirty="0" smtClean="0"/>
              <a:t>– в ходе изменений часто критикуются прежние способы организации рабочего процесса, методы управления и контроля, чего опасаются руководители, доказывая преимущество своего, прежнего способа действий;</a:t>
            </a:r>
          </a:p>
          <a:p>
            <a:pPr marL="285750" indent="-285750" algn="just">
              <a:buFont typeface="Wingdings" panose="05000000000000000000" pitchFamily="2" charset="2"/>
              <a:buChar char="§"/>
            </a:pPr>
            <a:r>
              <a:rPr lang="ru-RU" i="1" dirty="0" smtClean="0"/>
              <a:t>Изменение в процессах принятия решений </a:t>
            </a:r>
            <a:r>
              <a:rPr lang="ru-RU" dirty="0" smtClean="0"/>
              <a:t>– барьером для руководителя может стать принятие другого способа управления;</a:t>
            </a:r>
          </a:p>
          <a:p>
            <a:pPr marL="285750" indent="-285750" algn="just">
              <a:buFont typeface="Wingdings" panose="05000000000000000000" pitchFamily="2" charset="2"/>
              <a:buChar char="§"/>
            </a:pPr>
            <a:r>
              <a:rPr lang="ru-RU" i="1" dirty="0" smtClean="0"/>
              <a:t>Изменение форм властного воздействия </a:t>
            </a:r>
            <a:r>
              <a:rPr lang="ru-RU" dirty="0" smtClean="0"/>
              <a:t>– например, руководитель по проведения изменений ориентировался на власть принуждения, но при изменении ситуации он вынужден применять информационную власть, </a:t>
            </a:r>
            <a:r>
              <a:rPr lang="ru-RU" dirty="0" err="1" smtClean="0"/>
              <a:t>референтую</a:t>
            </a:r>
            <a:r>
              <a:rPr lang="ru-RU" dirty="0" smtClean="0"/>
              <a:t> власть или власть эксперта. </a:t>
            </a:r>
          </a:p>
          <a:p>
            <a:pPr algn="just"/>
            <a:r>
              <a:rPr lang="ru-RU" b="1" dirty="0" err="1" smtClean="0"/>
              <a:t>Культорологические</a:t>
            </a:r>
            <a:r>
              <a:rPr lang="ru-RU" b="1" dirty="0" smtClean="0"/>
              <a:t> причины</a:t>
            </a:r>
            <a:r>
              <a:rPr lang="ru-RU" dirty="0" smtClean="0"/>
              <a:t>:</a:t>
            </a:r>
          </a:p>
          <a:p>
            <a:pPr marL="285750" indent="-285750" algn="just">
              <a:buFont typeface="Wingdings" panose="05000000000000000000" pitchFamily="2" charset="2"/>
              <a:buChar char="§"/>
            </a:pPr>
            <a:r>
              <a:rPr lang="ru-RU" i="1" dirty="0" smtClean="0"/>
              <a:t>Влияние прежних ценностей </a:t>
            </a:r>
            <a:r>
              <a:rPr lang="ru-RU" dirty="0" smtClean="0"/>
              <a:t>– любое вмешательство извне может привести к явному или неявному отторжению новых ценностей;</a:t>
            </a:r>
          </a:p>
          <a:p>
            <a:pPr marL="285750" indent="-285750" algn="just">
              <a:buFont typeface="Wingdings" panose="05000000000000000000" pitchFamily="2" charset="2"/>
              <a:buChar char="§"/>
            </a:pPr>
            <a:r>
              <a:rPr lang="ru-RU" i="1" dirty="0" smtClean="0"/>
              <a:t>Возврат к традициям </a:t>
            </a:r>
            <a:r>
              <a:rPr lang="ru-RU" dirty="0" smtClean="0"/>
              <a:t>– в любых социальных общностях можно услышать мнение, что в старые времена жизнь была значительно лучше;</a:t>
            </a:r>
          </a:p>
          <a:p>
            <a:pPr marL="285750" indent="-285750" algn="just">
              <a:buFont typeface="Wingdings" panose="05000000000000000000" pitchFamily="2" charset="2"/>
              <a:buChar char="§"/>
            </a:pPr>
            <a:r>
              <a:rPr lang="ru-RU" i="1" dirty="0" smtClean="0"/>
              <a:t>Действие нормативного контроля </a:t>
            </a:r>
            <a:r>
              <a:rPr lang="ru-RU" dirty="0" smtClean="0"/>
              <a:t>– соблюдение норм обеспечивается с помощью неформального контроля, и членам организации психологически трудно не соблюдать существующие нормы деятельности. Любые новые нормы считаются отклонениями, против которых направлены санкции социального контроля. </a:t>
            </a:r>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Изменений боятся все!</a:t>
            </a:r>
            <a:endParaRPr lang="ru-RU"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6920" y="212316"/>
            <a:ext cx="3115559" cy="848876"/>
          </a:xfrm>
          <a:prstGeom prst="rect">
            <a:avLst/>
          </a:prstGeom>
        </p:spPr>
      </p:pic>
    </p:spTree>
    <p:extLst>
      <p:ext uri="{BB962C8B-B14F-4D97-AF65-F5344CB8AC3E}">
        <p14:creationId xmlns:p14="http://schemas.microsoft.com/office/powerpoint/2010/main" val="11676968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ru-RU" dirty="0" smtClean="0"/>
              <a:t>Сверху вниз и снизу вверх</a:t>
            </a:r>
            <a:endParaRPr lang="de-DE" dirty="0"/>
          </a:p>
        </p:txBody>
      </p:sp>
      <p:sp>
        <p:nvSpPr>
          <p:cNvPr id="4" name="Fußzeilenplatzhalt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el 5"/>
          <p:cNvSpPr>
            <a:spLocks noGrp="1"/>
          </p:cNvSpPr>
          <p:nvPr>
            <p:ph type="title"/>
          </p:nvPr>
        </p:nvSpPr>
        <p:spPr/>
        <p:txBody>
          <a:bodyPr/>
          <a:lstStyle/>
          <a:p>
            <a:r>
              <a:rPr lang="ru-RU" dirty="0" smtClean="0"/>
              <a:t>Направления изменений</a:t>
            </a:r>
            <a:endParaRPr lang="de-DE" dirty="0"/>
          </a:p>
        </p:txBody>
      </p:sp>
      <p:sp>
        <p:nvSpPr>
          <p:cNvPr id="9" name="Down Arrow 8"/>
          <p:cNvSpPr/>
          <p:nvPr/>
        </p:nvSpPr>
        <p:spPr>
          <a:xfrm>
            <a:off x="7051474" y="1463040"/>
            <a:ext cx="701040" cy="2109230"/>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graphicFrame>
        <p:nvGraphicFramePr>
          <p:cNvPr id="12" name="Diagram 11"/>
          <p:cNvGraphicFramePr/>
          <p:nvPr>
            <p:extLst/>
          </p:nvPr>
        </p:nvGraphicFramePr>
        <p:xfrm>
          <a:off x="2083235" y="1634770"/>
          <a:ext cx="4968240" cy="3159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own Arrow 9"/>
          <p:cNvSpPr/>
          <p:nvPr/>
        </p:nvSpPr>
        <p:spPr>
          <a:xfrm rot="10800000">
            <a:off x="1031675" y="3682091"/>
            <a:ext cx="701040" cy="2225040"/>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13" name="TextBox 12"/>
          <p:cNvSpPr txBox="1"/>
          <p:nvPr/>
        </p:nvSpPr>
        <p:spPr>
          <a:xfrm>
            <a:off x="251519" y="1463040"/>
            <a:ext cx="3451801" cy="1051560"/>
          </a:xfrm>
          <a:prstGeom prst="rect">
            <a:avLst/>
          </a:prstGeom>
          <a:noFill/>
        </p:spPr>
        <p:txBody>
          <a:bodyPr wrap="square" lIns="0" tIns="0" rIns="0" bIns="0" rtlCol="0">
            <a:noAutofit/>
          </a:bodyPr>
          <a:lstStyle/>
          <a:p>
            <a:pPr algn="ctr">
              <a:spcAft>
                <a:spcPts val="300"/>
              </a:spcAft>
            </a:pPr>
            <a:r>
              <a:rPr lang="ru-RU" sz="1400" dirty="0" smtClean="0">
                <a:latin typeface="+mj-lt"/>
              </a:rPr>
              <a:t>Изменения вследствие решения руководства компании, модификации стратегии, целей, изменений внешней среды</a:t>
            </a:r>
          </a:p>
          <a:p>
            <a:pPr algn="ctr">
              <a:spcAft>
                <a:spcPts val="300"/>
              </a:spcAft>
            </a:pPr>
            <a:r>
              <a:rPr lang="ru-RU" sz="1400" dirty="0" smtClean="0">
                <a:latin typeface="+mj-lt"/>
              </a:rPr>
              <a:t>«сверху вниз»</a:t>
            </a:r>
          </a:p>
        </p:txBody>
      </p:sp>
      <p:sp>
        <p:nvSpPr>
          <p:cNvPr id="14" name="TextBox 13"/>
          <p:cNvSpPr txBox="1"/>
          <p:nvPr/>
        </p:nvSpPr>
        <p:spPr>
          <a:xfrm>
            <a:off x="4158197" y="5262961"/>
            <a:ext cx="4384475" cy="1112520"/>
          </a:xfrm>
          <a:prstGeom prst="rect">
            <a:avLst/>
          </a:prstGeom>
          <a:noFill/>
        </p:spPr>
        <p:txBody>
          <a:bodyPr wrap="square" lIns="0" tIns="0" rIns="0" bIns="0" rtlCol="0">
            <a:noAutofit/>
          </a:bodyPr>
          <a:lstStyle/>
          <a:p>
            <a:pPr algn="ctr">
              <a:spcAft>
                <a:spcPts val="300"/>
              </a:spcAft>
            </a:pPr>
            <a:r>
              <a:rPr lang="ru-RU" sz="1400" dirty="0" smtClean="0">
                <a:latin typeface="+mj-lt"/>
              </a:rPr>
              <a:t>Предложения изменений от сотрудников: менеджмент идей, система постоянного совершенствования, </a:t>
            </a:r>
            <a:r>
              <a:rPr lang="ru-RU" sz="1400" dirty="0" err="1" smtClean="0">
                <a:latin typeface="+mj-lt"/>
              </a:rPr>
              <a:t>Кайдзен</a:t>
            </a:r>
            <a:r>
              <a:rPr lang="ru-RU" sz="1400" dirty="0" smtClean="0">
                <a:latin typeface="+mj-lt"/>
              </a:rPr>
              <a:t>, Лин, рационализаторские предложения</a:t>
            </a:r>
          </a:p>
          <a:p>
            <a:pPr algn="ctr">
              <a:spcAft>
                <a:spcPts val="300"/>
              </a:spcAft>
            </a:pPr>
            <a:r>
              <a:rPr lang="ru-RU" sz="1400" dirty="0" smtClean="0">
                <a:latin typeface="+mj-lt"/>
              </a:rPr>
              <a:t>«снизу вверх»</a:t>
            </a:r>
          </a:p>
        </p:txBody>
      </p:sp>
    </p:spTree>
    <p:extLst>
      <p:ext uri="{BB962C8B-B14F-4D97-AF65-F5344CB8AC3E}">
        <p14:creationId xmlns:p14="http://schemas.microsoft.com/office/powerpoint/2010/main" val="32892793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ru-RU" smtClean="0"/>
              <a:t>Доклад Дубовицкой Л.В. </a:t>
            </a:r>
            <a:r>
              <a:rPr lang="de-DE" smtClean="0"/>
              <a:t>Analyst Days 2016</a:t>
            </a:r>
            <a:endParaRPr lang="de-DE" dirty="0"/>
          </a:p>
        </p:txBody>
      </p:sp>
      <p:sp>
        <p:nvSpPr>
          <p:cNvPr id="3" name="Slide Number Placeholder 2"/>
          <p:cNvSpPr>
            <a:spLocks noGrp="1"/>
          </p:cNvSpPr>
          <p:nvPr>
            <p:ph type="sldNum" sz="quarter" idx="11"/>
          </p:nvPr>
        </p:nvSpPr>
        <p:spPr/>
        <p:txBody>
          <a:bodyPr/>
          <a:lstStyle/>
          <a:p>
            <a:fld id="{4EF52DEE-8E31-4566-81B0-650184D754FD}" type="slidenum">
              <a:rPr lang="de-DE" smtClean="0"/>
              <a:pPr/>
              <a:t>12</a:t>
            </a:fld>
            <a:endParaRPr lang="de-DE" dirty="0"/>
          </a:p>
        </p:txBody>
      </p:sp>
      <p:grpSp>
        <p:nvGrpSpPr>
          <p:cNvPr id="20" name="Group 19"/>
          <p:cNvGrpSpPr/>
          <p:nvPr>
            <p:custDataLst>
              <p:tags r:id="rId1"/>
            </p:custDataLst>
          </p:nvPr>
        </p:nvGrpSpPr>
        <p:grpSpPr>
          <a:xfrm>
            <a:off x="224805" y="220740"/>
            <a:ext cx="8919195" cy="5967010"/>
            <a:chOff x="224805" y="220740"/>
            <a:chExt cx="8919195" cy="5967010"/>
          </a:xfrm>
        </p:grpSpPr>
        <p:pic>
          <p:nvPicPr>
            <p:cNvPr id="19" name="Grafik 19"/>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85171" y="260647"/>
              <a:ext cx="8758829" cy="5927103"/>
            </a:xfrm>
            <a:prstGeom prst="rect">
              <a:avLst/>
            </a:prstGeom>
          </p:spPr>
        </p:pic>
        <p:sp>
          <p:nvSpPr>
            <p:cNvPr id="4" name="Rectangle 4"/>
            <p:cNvSpPr txBox="1">
              <a:spLocks noChangeArrowheads="1"/>
            </p:cNvSpPr>
            <p:nvPr>
              <p:custDataLst>
                <p:tags r:id="rId3"/>
              </p:custDataLst>
            </p:nvPr>
          </p:nvSpPr>
          <p:spPr bwMode="auto">
            <a:xfrm>
              <a:off x="251999" y="220740"/>
              <a:ext cx="8640000" cy="396000"/>
            </a:xfrm>
            <a:prstGeom prst="rect">
              <a:avLst/>
            </a:prstGeom>
          </p:spPr>
          <p:txBody>
            <a:bodyPr vert="horz" lIns="180000" tIns="108000" rIns="36000" bIns="36000" rtlCol="0" anchor="t" anchorCtr="0">
              <a:noAutofit/>
            </a:bodyPr>
            <a:lstStyle>
              <a:lvl1pPr>
                <a:spcBef>
                  <a:spcPct val="0"/>
                </a:spcBef>
                <a:buNone/>
                <a:defRPr sz="2400" b="1">
                  <a:solidFill>
                    <a:schemeClr val="tx2"/>
                  </a:solidFill>
                  <a:latin typeface="Swis721 Mio" pitchFamily="34" charset="0"/>
                  <a:ea typeface="+mj-ea"/>
                  <a:cs typeface="Arial" pitchFamily="34" charset="0"/>
                </a:defRPr>
              </a:lvl1pPr>
            </a:lstStyle>
            <a:p>
              <a:r>
                <a:rPr lang="ru-RU" altLang="en-US" sz="2200" smtClean="0">
                  <a:solidFill>
                    <a:schemeClr val="accent1"/>
                  </a:solidFill>
                  <a:latin typeface="Calibri" pitchFamily="34" charset="0"/>
                  <a:cs typeface="+mj-cs"/>
                </a:rPr>
                <a:t>Ключевые аспекты доклада:</a:t>
              </a:r>
              <a:endParaRPr lang="de-DE" altLang="en-US" sz="2200" dirty="0">
                <a:solidFill>
                  <a:schemeClr val="accent1"/>
                </a:solidFill>
                <a:latin typeface="Calibri" pitchFamily="34" charset="0"/>
                <a:cs typeface="+mj-cs"/>
              </a:endParaRPr>
            </a:p>
          </p:txBody>
        </p:sp>
        <p:sp>
          <p:nvSpPr>
            <p:cNvPr id="5" name="Rechteck 6">
              <a:hlinkClick r:id="rId18" action="ppaction://hlinksldjump"/>
            </p:cNvPr>
            <p:cNvSpPr/>
            <p:nvPr>
              <p:custDataLst>
                <p:tags r:id="rId4"/>
              </p:custDataLst>
            </p:nvPr>
          </p:nvSpPr>
          <p:spPr>
            <a:xfrm>
              <a:off x="654319" y="1257300"/>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Изменения и страх перемен</a:t>
              </a:r>
              <a:endParaRPr lang="de-DE" sz="1400" dirty="0">
                <a:solidFill>
                  <a:schemeClr val="accent1"/>
                </a:solidFill>
              </a:endParaRPr>
            </a:p>
          </p:txBody>
        </p:sp>
        <p:sp>
          <p:nvSpPr>
            <p:cNvPr id="6" name="Rechteck 5">
              <a:hlinkClick r:id="rId18" action="ppaction://hlinksldjump"/>
            </p:cNvPr>
            <p:cNvSpPr/>
            <p:nvPr>
              <p:custDataLst>
                <p:tags r:id="rId5"/>
              </p:custDataLst>
            </p:nvPr>
          </p:nvSpPr>
          <p:spPr>
            <a:xfrm>
              <a:off x="224805" y="1257300"/>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1</a:t>
              </a:r>
              <a:endParaRPr lang="de-DE" sz="4800" dirty="0" smtClean="0">
                <a:solidFill>
                  <a:srgbClr val="579BFF"/>
                </a:solidFill>
                <a:latin typeface="Calibri" panose="020F0502020204030204" pitchFamily="34" charset="0"/>
              </a:endParaRPr>
            </a:p>
          </p:txBody>
        </p:sp>
        <p:sp>
          <p:nvSpPr>
            <p:cNvPr id="9" name="Rechteck 6">
              <a:hlinkClick r:id="rId19" action="ppaction://hlinksldjump"/>
            </p:cNvPr>
            <p:cNvSpPr/>
            <p:nvPr>
              <p:custDataLst>
                <p:tags r:id="rId6"/>
              </p:custDataLst>
            </p:nvPr>
          </p:nvSpPr>
          <p:spPr>
            <a:xfrm>
              <a:off x="654319" y="2293634"/>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Управление изменениями vs. управление проектами</a:t>
              </a:r>
              <a:endParaRPr lang="de-DE" sz="1400" dirty="0">
                <a:solidFill>
                  <a:schemeClr val="accent1"/>
                </a:solidFill>
              </a:endParaRPr>
            </a:p>
          </p:txBody>
        </p:sp>
        <p:sp>
          <p:nvSpPr>
            <p:cNvPr id="10" name="Rechteck 5">
              <a:hlinkClick r:id="rId19" action="ppaction://hlinksldjump"/>
            </p:cNvPr>
            <p:cNvSpPr/>
            <p:nvPr>
              <p:custDataLst>
                <p:tags r:id="rId7"/>
              </p:custDataLst>
            </p:nvPr>
          </p:nvSpPr>
          <p:spPr>
            <a:xfrm>
              <a:off x="224805" y="2293634"/>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3</a:t>
              </a:r>
              <a:endParaRPr lang="de-DE" sz="4800" dirty="0" smtClean="0">
                <a:solidFill>
                  <a:srgbClr val="579BFF"/>
                </a:solidFill>
                <a:latin typeface="Calibri" panose="020F0502020204030204" pitchFamily="34" charset="0"/>
              </a:endParaRPr>
            </a:p>
          </p:txBody>
        </p:sp>
        <p:sp>
          <p:nvSpPr>
            <p:cNvPr id="11" name="Rechteck 6">
              <a:hlinkClick r:id="rId20" action="ppaction://hlinksldjump"/>
            </p:cNvPr>
            <p:cNvSpPr/>
            <p:nvPr>
              <p:custDataLst>
                <p:tags r:id="rId8"/>
              </p:custDataLst>
            </p:nvPr>
          </p:nvSpPr>
          <p:spPr>
            <a:xfrm>
              <a:off x="654319" y="2811801"/>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Роли в процессе управления организационными изменениями</a:t>
              </a:r>
              <a:endParaRPr lang="de-DE" sz="1400" dirty="0">
                <a:solidFill>
                  <a:schemeClr val="accent1"/>
                </a:solidFill>
              </a:endParaRPr>
            </a:p>
          </p:txBody>
        </p:sp>
        <p:sp>
          <p:nvSpPr>
            <p:cNvPr id="12" name="Rechteck 5">
              <a:hlinkClick r:id="rId20" action="ppaction://hlinksldjump"/>
            </p:cNvPr>
            <p:cNvSpPr/>
            <p:nvPr>
              <p:custDataLst>
                <p:tags r:id="rId9"/>
              </p:custDataLst>
            </p:nvPr>
          </p:nvSpPr>
          <p:spPr>
            <a:xfrm>
              <a:off x="224805" y="2811801"/>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4</a:t>
              </a:r>
              <a:endParaRPr lang="de-DE" sz="4800" dirty="0" smtClean="0">
                <a:solidFill>
                  <a:srgbClr val="579BFF"/>
                </a:solidFill>
                <a:latin typeface="Calibri" panose="020F0502020204030204" pitchFamily="34" charset="0"/>
              </a:endParaRPr>
            </a:p>
          </p:txBody>
        </p:sp>
        <p:sp>
          <p:nvSpPr>
            <p:cNvPr id="13" name="Rechteck 6">
              <a:hlinkClick r:id="rId21" action="ppaction://hlinksldjump"/>
            </p:cNvPr>
            <p:cNvSpPr/>
            <p:nvPr>
              <p:custDataLst>
                <p:tags r:id="rId10"/>
              </p:custDataLst>
            </p:nvPr>
          </p:nvSpPr>
          <p:spPr>
            <a:xfrm>
              <a:off x="654319" y="3329968"/>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Модели управления организационными изменениями</a:t>
              </a:r>
              <a:endParaRPr lang="de-DE" sz="1400" dirty="0">
                <a:solidFill>
                  <a:schemeClr val="accent1"/>
                </a:solidFill>
              </a:endParaRPr>
            </a:p>
          </p:txBody>
        </p:sp>
        <p:sp>
          <p:nvSpPr>
            <p:cNvPr id="14" name="Rechteck 5">
              <a:hlinkClick r:id="rId21" action="ppaction://hlinksldjump"/>
            </p:cNvPr>
            <p:cNvSpPr/>
            <p:nvPr>
              <p:custDataLst>
                <p:tags r:id="rId11"/>
              </p:custDataLst>
            </p:nvPr>
          </p:nvSpPr>
          <p:spPr>
            <a:xfrm>
              <a:off x="224805" y="3329968"/>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5</a:t>
              </a:r>
              <a:endParaRPr lang="de-DE" sz="4800" dirty="0" smtClean="0">
                <a:solidFill>
                  <a:srgbClr val="579BFF"/>
                </a:solidFill>
                <a:latin typeface="Calibri" panose="020F0502020204030204" pitchFamily="34" charset="0"/>
              </a:endParaRPr>
            </a:p>
          </p:txBody>
        </p:sp>
        <p:sp>
          <p:nvSpPr>
            <p:cNvPr id="15" name="Rechteck 6">
              <a:hlinkClick r:id="rId22" action="ppaction://hlinksldjump"/>
            </p:cNvPr>
            <p:cNvSpPr/>
            <p:nvPr>
              <p:custDataLst>
                <p:tags r:id="rId12"/>
              </p:custDataLst>
            </p:nvPr>
          </p:nvSpPr>
          <p:spPr>
            <a:xfrm>
              <a:off x="654319" y="3848135"/>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Бизнес-аналитик и управление организационными изменениями</a:t>
              </a:r>
              <a:endParaRPr lang="de-DE" sz="1400" dirty="0">
                <a:solidFill>
                  <a:schemeClr val="accent1"/>
                </a:solidFill>
              </a:endParaRPr>
            </a:p>
          </p:txBody>
        </p:sp>
        <p:sp>
          <p:nvSpPr>
            <p:cNvPr id="16" name="Rechteck 5">
              <a:hlinkClick r:id="rId22" action="ppaction://hlinksldjump"/>
            </p:cNvPr>
            <p:cNvSpPr/>
            <p:nvPr>
              <p:custDataLst>
                <p:tags r:id="rId13"/>
              </p:custDataLst>
            </p:nvPr>
          </p:nvSpPr>
          <p:spPr>
            <a:xfrm>
              <a:off x="224805" y="3848135"/>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6</a:t>
              </a:r>
              <a:endParaRPr lang="de-DE" sz="4800" dirty="0" smtClean="0">
                <a:solidFill>
                  <a:srgbClr val="579BFF"/>
                </a:solidFill>
                <a:latin typeface="Calibri" panose="020F0502020204030204" pitchFamily="34" charset="0"/>
              </a:endParaRPr>
            </a:p>
          </p:txBody>
        </p:sp>
        <p:sp>
          <p:nvSpPr>
            <p:cNvPr id="17" name="Rechteck 8"/>
            <p:cNvSpPr/>
            <p:nvPr>
              <p:custDataLst>
                <p:tags r:id="rId14"/>
              </p:custDataLst>
            </p:nvPr>
          </p:nvSpPr>
          <p:spPr>
            <a:xfrm>
              <a:off x="654319" y="1775467"/>
              <a:ext cx="7635804" cy="482400"/>
            </a:xfrm>
            <a:prstGeom prst="rect">
              <a:avLst/>
            </a:prstGeom>
            <a:gradFill flip="none" rotWithShape="1">
              <a:gsLst>
                <a:gs pos="100000">
                  <a:schemeClr val="accent1">
                    <a:alpha val="0"/>
                  </a:schemeClr>
                </a:gs>
                <a:gs pos="63000">
                  <a:schemeClr val="accent1">
                    <a:alpha val="72000"/>
                  </a:schemeClr>
                </a:gs>
                <a:gs pos="0">
                  <a:schemeClr val="accent1"/>
                </a:gs>
              </a:gsLst>
              <a:lin ang="0" scaled="1"/>
              <a:tileRect/>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bg1"/>
                  </a:solidFill>
                </a:rPr>
                <a:t>Кривая принятия изменений</a:t>
              </a:r>
              <a:endParaRPr lang="de-DE" sz="1400" dirty="0">
                <a:solidFill>
                  <a:schemeClr val="bg1"/>
                </a:solidFill>
              </a:endParaRPr>
            </a:p>
          </p:txBody>
        </p:sp>
        <p:sp>
          <p:nvSpPr>
            <p:cNvPr id="18" name="Rechteck 7"/>
            <p:cNvSpPr/>
            <p:nvPr>
              <p:custDataLst>
                <p:tags r:id="rId15"/>
              </p:custDataLst>
            </p:nvPr>
          </p:nvSpPr>
          <p:spPr>
            <a:xfrm>
              <a:off x="224805" y="1775467"/>
              <a:ext cx="360000" cy="482400"/>
            </a:xfrm>
            <a:prstGeom prst="rect">
              <a:avLst/>
            </a:prstGeom>
            <a:noFill/>
            <a:ln w="9525" cap="flat" cmpd="sng" algn="ctr">
              <a:noFill/>
              <a:prstDash val="solid"/>
            </a:ln>
            <a:effectLst/>
            <a:extLst>
              <a:ext uri="{909E8E84-426E-40DD-AFC4-6F175D3DCCD1}">
                <a14:hiddenFill xmlns:a14="http://schemas.microsoft.com/office/drawing/2010/main">
                  <a:solidFill>
                    <a:schemeClr val="dk2">
                      <a:alpha val="0"/>
                    </a:scheme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chemeClr val="accent1"/>
                  </a:solidFill>
                  <a:latin typeface="Calibri" panose="020F0502020204030204" pitchFamily="34" charset="0"/>
                </a:rPr>
                <a:t>2</a:t>
              </a:r>
              <a:endParaRPr lang="de-DE" sz="4800" dirty="0" smtClean="0">
                <a:solidFill>
                  <a:schemeClr val="accent1"/>
                </a:solidFill>
                <a:latin typeface="Calibri" panose="020F0502020204030204" pitchFamily="34" charset="0"/>
              </a:endParaRPr>
            </a:p>
          </p:txBody>
        </p:sp>
      </p:grpSp>
    </p:spTree>
    <p:extLst>
      <p:ext uri="{BB962C8B-B14F-4D97-AF65-F5344CB8AC3E}">
        <p14:creationId xmlns:p14="http://schemas.microsoft.com/office/powerpoint/2010/main" val="3211789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Изменения навязываются «сверху вниз»</a:t>
            </a:r>
            <a:endParaRPr lang="ru-RU"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8132" y="1349450"/>
            <a:ext cx="8723387" cy="4135790"/>
          </a:xfrm>
          <a:prstGeom prst="rect">
            <a:avLst/>
          </a:prstGeom>
        </p:spPr>
      </p:pic>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Кривая принятия изменений сотрудниками</a:t>
            </a:r>
            <a:endParaRPr lang="ru-RU" dirty="0"/>
          </a:p>
        </p:txBody>
      </p:sp>
      <p:sp>
        <p:nvSpPr>
          <p:cNvPr id="3" name="TextBox 2"/>
          <p:cNvSpPr txBox="1"/>
          <p:nvPr/>
        </p:nvSpPr>
        <p:spPr>
          <a:xfrm>
            <a:off x="486210" y="6186690"/>
            <a:ext cx="6438841" cy="319290"/>
          </a:xfrm>
          <a:prstGeom prst="rect">
            <a:avLst/>
          </a:prstGeom>
          <a:noFill/>
        </p:spPr>
        <p:txBody>
          <a:bodyPr wrap="square" lIns="0" tIns="0" rIns="0" bIns="0" rtlCol="0">
            <a:noAutofit/>
          </a:bodyPr>
          <a:lstStyle/>
          <a:p>
            <a:pPr>
              <a:spcAft>
                <a:spcPts val="300"/>
              </a:spcAft>
            </a:pPr>
            <a:r>
              <a:rPr lang="ru-RU" sz="1400" i="1" dirty="0" smtClean="0">
                <a:latin typeface="+mj-lt"/>
              </a:rPr>
              <a:t>Источник:</a:t>
            </a:r>
            <a:r>
              <a:rPr lang="en-US" sz="1400" i="1" dirty="0" smtClean="0">
                <a:latin typeface="+mj-lt"/>
              </a:rPr>
              <a:t> BASF EMEA Office Workspace Framework</a:t>
            </a:r>
            <a:endParaRPr lang="ru-RU" sz="1400" i="1" dirty="0" err="1" smtClean="0">
              <a:latin typeface="+mj-lt"/>
            </a:endParaRPr>
          </a:p>
        </p:txBody>
      </p:sp>
    </p:spTree>
    <p:extLst>
      <p:ext uri="{BB962C8B-B14F-4D97-AF65-F5344CB8AC3E}">
        <p14:creationId xmlns:p14="http://schemas.microsoft.com/office/powerpoint/2010/main" val="53746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Изменения навязываются «сверху вниз»</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Кривая принятия изменений: менеджмент и сотрудники</a:t>
            </a:r>
            <a:endParaRPr lang="ru-RU" dirty="0"/>
          </a:p>
        </p:txBody>
      </p:sp>
      <p:pic>
        <p:nvPicPr>
          <p:cNvPr id="5" name="Picture 4"/>
          <p:cNvPicPr>
            <a:picLocks noChangeAspect="1"/>
          </p:cNvPicPr>
          <p:nvPr/>
        </p:nvPicPr>
        <p:blipFill>
          <a:blip r:embed="rId2"/>
          <a:stretch>
            <a:fillRect/>
          </a:stretch>
        </p:blipFill>
        <p:spPr>
          <a:xfrm>
            <a:off x="251519" y="1277728"/>
            <a:ext cx="4823401" cy="3273366"/>
          </a:xfrm>
          <a:prstGeom prst="rect">
            <a:avLst/>
          </a:prstGeom>
        </p:spPr>
      </p:pic>
      <p:sp>
        <p:nvSpPr>
          <p:cNvPr id="9" name="TextBox 8"/>
          <p:cNvSpPr txBox="1"/>
          <p:nvPr/>
        </p:nvSpPr>
        <p:spPr>
          <a:xfrm>
            <a:off x="5410201" y="1311792"/>
            <a:ext cx="2987040" cy="4296527"/>
          </a:xfrm>
          <a:prstGeom prst="rect">
            <a:avLst/>
          </a:prstGeom>
          <a:noFill/>
        </p:spPr>
        <p:txBody>
          <a:bodyPr wrap="square" lIns="0" tIns="0" rIns="0" bIns="0" rtlCol="0">
            <a:noAutofit/>
          </a:bodyPr>
          <a:lstStyle/>
          <a:p>
            <a:pPr algn="just">
              <a:spcAft>
                <a:spcPts val="300"/>
              </a:spcAft>
            </a:pPr>
            <a:r>
              <a:rPr lang="ru-RU" sz="1400" dirty="0" smtClean="0">
                <a:latin typeface="+mj-lt"/>
              </a:rPr>
              <a:t>Важно помнить, что менеджмент узнает о всех грядущих масштабных внутрикорпоративных изменениях намного раньше, чем остальные сотрудники. </a:t>
            </a:r>
          </a:p>
          <a:p>
            <a:pPr algn="just">
              <a:spcAft>
                <a:spcPts val="300"/>
              </a:spcAft>
            </a:pPr>
            <a:r>
              <a:rPr lang="ru-RU" sz="1400" dirty="0" smtClean="0">
                <a:latin typeface="+mj-lt"/>
              </a:rPr>
              <a:t>К моменту предоставления официальной информации о реализуемых изменениях менеджмент уже уверен в успехе предпринимаемых мер и это отражается в стиле передачи информации. </a:t>
            </a:r>
          </a:p>
          <a:p>
            <a:pPr algn="just">
              <a:spcAft>
                <a:spcPts val="300"/>
              </a:spcAft>
            </a:pPr>
            <a:r>
              <a:rPr lang="ru-RU" sz="1400" dirty="0" smtClean="0">
                <a:latin typeface="+mj-lt"/>
              </a:rPr>
              <a:t>Однако настроение сотрудников в момент получения информации об изменениях будет абсолютно иным. Это объяснятся максимальным разрывом кривой между кривой принятия изменений менеджментом и сотрудниками. </a:t>
            </a:r>
          </a:p>
          <a:p>
            <a:pPr>
              <a:spcAft>
                <a:spcPts val="300"/>
              </a:spcAft>
            </a:pPr>
            <a:endParaRPr lang="ru-RU" sz="1400" dirty="0" err="1" smtClean="0">
              <a:latin typeface="+mj-lt"/>
            </a:endParaRPr>
          </a:p>
        </p:txBody>
      </p:sp>
      <p:sp>
        <p:nvSpPr>
          <p:cNvPr id="10" name="TextBox 9"/>
          <p:cNvSpPr txBox="1"/>
          <p:nvPr/>
        </p:nvSpPr>
        <p:spPr>
          <a:xfrm>
            <a:off x="486210" y="6186690"/>
            <a:ext cx="6438841" cy="319290"/>
          </a:xfrm>
          <a:prstGeom prst="rect">
            <a:avLst/>
          </a:prstGeom>
          <a:noFill/>
        </p:spPr>
        <p:txBody>
          <a:bodyPr wrap="square" lIns="0" tIns="0" rIns="0" bIns="0" rtlCol="0">
            <a:noAutofit/>
          </a:bodyPr>
          <a:lstStyle/>
          <a:p>
            <a:pPr>
              <a:spcAft>
                <a:spcPts val="300"/>
              </a:spcAft>
            </a:pPr>
            <a:r>
              <a:rPr lang="ru-RU" sz="1400" i="1" dirty="0" smtClean="0">
                <a:latin typeface="+mj-lt"/>
              </a:rPr>
              <a:t>Источник:</a:t>
            </a:r>
            <a:r>
              <a:rPr lang="en-US" sz="1400" i="1" dirty="0" smtClean="0">
                <a:latin typeface="+mj-lt"/>
              </a:rPr>
              <a:t> BASF EMEA Office Workspace Framework</a:t>
            </a:r>
            <a:endParaRPr lang="ru-RU" sz="1400" i="1" dirty="0" err="1" smtClean="0">
              <a:latin typeface="+mj-lt"/>
            </a:endParaRPr>
          </a:p>
        </p:txBody>
      </p:sp>
    </p:spTree>
    <p:extLst>
      <p:ext uri="{BB962C8B-B14F-4D97-AF65-F5344CB8AC3E}">
        <p14:creationId xmlns:p14="http://schemas.microsoft.com/office/powerpoint/2010/main" val="6093713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ru-RU" dirty="0" smtClean="0"/>
              <a:t>Распределение сотрудников по категориям </a:t>
            </a:r>
            <a:endParaRPr lang="de-DE" dirty="0"/>
          </a:p>
        </p:txBody>
      </p:sp>
      <p:sp>
        <p:nvSpPr>
          <p:cNvPr id="4" name="Fußzeilenplatzhalt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el 5"/>
          <p:cNvSpPr>
            <a:spLocks noGrp="1"/>
          </p:cNvSpPr>
          <p:nvPr>
            <p:ph type="title"/>
          </p:nvPr>
        </p:nvSpPr>
        <p:spPr/>
        <p:txBody>
          <a:bodyPr/>
          <a:lstStyle/>
          <a:p>
            <a:r>
              <a:rPr lang="ru-RU" dirty="0" smtClean="0"/>
              <a:t>Кривая принятия новшеств</a:t>
            </a:r>
            <a:endParaRPr lang="de-DE" dirty="0"/>
          </a:p>
        </p:txBody>
      </p:sp>
      <p:pic>
        <p:nvPicPr>
          <p:cNvPr id="9" name="Picture 8"/>
          <p:cNvPicPr>
            <a:picLocks noChangeAspect="1"/>
          </p:cNvPicPr>
          <p:nvPr/>
        </p:nvPicPr>
        <p:blipFill>
          <a:blip r:embed="rId2"/>
          <a:stretch>
            <a:fillRect/>
          </a:stretch>
        </p:blipFill>
        <p:spPr>
          <a:xfrm>
            <a:off x="250825" y="1018491"/>
            <a:ext cx="6527360" cy="4037542"/>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40" y="6190229"/>
            <a:ext cx="6230652" cy="323116"/>
          </a:xfrm>
          <a:prstGeom prst="rect">
            <a:avLst/>
          </a:prstGeom>
        </p:spPr>
      </p:pic>
      <p:sp>
        <p:nvSpPr>
          <p:cNvPr id="11" name="TextBox 10"/>
          <p:cNvSpPr txBox="1"/>
          <p:nvPr/>
        </p:nvSpPr>
        <p:spPr>
          <a:xfrm>
            <a:off x="437319" y="5415431"/>
            <a:ext cx="8454199" cy="609600"/>
          </a:xfrm>
          <a:prstGeom prst="rect">
            <a:avLst/>
          </a:prstGeom>
          <a:noFill/>
        </p:spPr>
        <p:txBody>
          <a:bodyPr wrap="square" lIns="0" tIns="0" rIns="0" bIns="0" rtlCol="0">
            <a:noAutofit/>
          </a:bodyPr>
          <a:lstStyle/>
          <a:p>
            <a:pPr>
              <a:spcAft>
                <a:spcPts val="300"/>
              </a:spcAft>
            </a:pPr>
            <a:r>
              <a:rPr lang="ru-RU" sz="1400" dirty="0" smtClean="0">
                <a:latin typeface="+mj-lt"/>
              </a:rPr>
              <a:t>Используемая в маркетинге кривая принятия нового продукта так же актуальна и для категоризации сотрудников по скорости принятия изменений в рамках компании </a:t>
            </a:r>
          </a:p>
        </p:txBody>
      </p:sp>
    </p:spTree>
    <p:extLst>
      <p:ext uri="{BB962C8B-B14F-4D97-AF65-F5344CB8AC3E}">
        <p14:creationId xmlns:p14="http://schemas.microsoft.com/office/powerpoint/2010/main" val="21302448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ru-RU" smtClean="0"/>
              <a:t>Доклад Дубовицкой Л.В. </a:t>
            </a:r>
            <a:r>
              <a:rPr lang="de-DE" smtClean="0"/>
              <a:t>Analyst Days 2016</a:t>
            </a:r>
            <a:endParaRPr lang="de-DE" dirty="0"/>
          </a:p>
        </p:txBody>
      </p:sp>
      <p:sp>
        <p:nvSpPr>
          <p:cNvPr id="3" name="Slide Number Placeholder 2"/>
          <p:cNvSpPr>
            <a:spLocks noGrp="1"/>
          </p:cNvSpPr>
          <p:nvPr>
            <p:ph type="sldNum" sz="quarter" idx="11"/>
          </p:nvPr>
        </p:nvSpPr>
        <p:spPr/>
        <p:txBody>
          <a:bodyPr/>
          <a:lstStyle/>
          <a:p>
            <a:fld id="{4EF52DEE-8E31-4566-81B0-650184D754FD}" type="slidenum">
              <a:rPr lang="de-DE" smtClean="0"/>
              <a:pPr/>
              <a:t>16</a:t>
            </a:fld>
            <a:endParaRPr lang="de-DE" dirty="0"/>
          </a:p>
        </p:txBody>
      </p:sp>
      <p:grpSp>
        <p:nvGrpSpPr>
          <p:cNvPr id="20" name="Group 19"/>
          <p:cNvGrpSpPr/>
          <p:nvPr>
            <p:custDataLst>
              <p:tags r:id="rId1"/>
            </p:custDataLst>
          </p:nvPr>
        </p:nvGrpSpPr>
        <p:grpSpPr>
          <a:xfrm>
            <a:off x="224805" y="220740"/>
            <a:ext cx="8919195" cy="5967010"/>
            <a:chOff x="224805" y="220740"/>
            <a:chExt cx="8919195" cy="5967010"/>
          </a:xfrm>
        </p:grpSpPr>
        <p:pic>
          <p:nvPicPr>
            <p:cNvPr id="19" name="Grafik 19"/>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85171" y="260647"/>
              <a:ext cx="8758829" cy="5927103"/>
            </a:xfrm>
            <a:prstGeom prst="rect">
              <a:avLst/>
            </a:prstGeom>
          </p:spPr>
        </p:pic>
        <p:sp>
          <p:nvSpPr>
            <p:cNvPr id="4" name="Rectangle 4"/>
            <p:cNvSpPr txBox="1">
              <a:spLocks noChangeArrowheads="1"/>
            </p:cNvSpPr>
            <p:nvPr>
              <p:custDataLst>
                <p:tags r:id="rId3"/>
              </p:custDataLst>
            </p:nvPr>
          </p:nvSpPr>
          <p:spPr bwMode="auto">
            <a:xfrm>
              <a:off x="251999" y="220740"/>
              <a:ext cx="8640000" cy="396000"/>
            </a:xfrm>
            <a:prstGeom prst="rect">
              <a:avLst/>
            </a:prstGeom>
          </p:spPr>
          <p:txBody>
            <a:bodyPr vert="horz" lIns="180000" tIns="108000" rIns="36000" bIns="36000" rtlCol="0" anchor="t" anchorCtr="0">
              <a:noAutofit/>
            </a:bodyPr>
            <a:lstStyle>
              <a:lvl1pPr>
                <a:spcBef>
                  <a:spcPct val="0"/>
                </a:spcBef>
                <a:buNone/>
                <a:defRPr sz="2400" b="1">
                  <a:solidFill>
                    <a:schemeClr val="tx2"/>
                  </a:solidFill>
                  <a:latin typeface="Swis721 Mio" pitchFamily="34" charset="0"/>
                  <a:ea typeface="+mj-ea"/>
                  <a:cs typeface="Arial" pitchFamily="34" charset="0"/>
                </a:defRPr>
              </a:lvl1pPr>
            </a:lstStyle>
            <a:p>
              <a:r>
                <a:rPr lang="ru-RU" altLang="en-US" sz="2200" smtClean="0">
                  <a:solidFill>
                    <a:schemeClr val="accent1"/>
                  </a:solidFill>
                  <a:latin typeface="Calibri" pitchFamily="34" charset="0"/>
                  <a:cs typeface="+mj-cs"/>
                </a:rPr>
                <a:t>Ключевые аспекты доклада:</a:t>
              </a:r>
              <a:endParaRPr lang="de-DE" altLang="en-US" sz="2200" dirty="0">
                <a:solidFill>
                  <a:schemeClr val="accent1"/>
                </a:solidFill>
                <a:latin typeface="Calibri" pitchFamily="34" charset="0"/>
                <a:cs typeface="+mj-cs"/>
              </a:endParaRPr>
            </a:p>
          </p:txBody>
        </p:sp>
        <p:sp>
          <p:nvSpPr>
            <p:cNvPr id="5" name="Rechteck 6">
              <a:hlinkClick r:id="rId18" action="ppaction://hlinksldjump"/>
            </p:cNvPr>
            <p:cNvSpPr/>
            <p:nvPr>
              <p:custDataLst>
                <p:tags r:id="rId4"/>
              </p:custDataLst>
            </p:nvPr>
          </p:nvSpPr>
          <p:spPr>
            <a:xfrm>
              <a:off x="654319" y="1257300"/>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Изменения и страх перемен</a:t>
              </a:r>
              <a:endParaRPr lang="de-DE" sz="1400" dirty="0">
                <a:solidFill>
                  <a:schemeClr val="accent1"/>
                </a:solidFill>
              </a:endParaRPr>
            </a:p>
          </p:txBody>
        </p:sp>
        <p:sp>
          <p:nvSpPr>
            <p:cNvPr id="6" name="Rechteck 5">
              <a:hlinkClick r:id="rId18" action="ppaction://hlinksldjump"/>
            </p:cNvPr>
            <p:cNvSpPr/>
            <p:nvPr>
              <p:custDataLst>
                <p:tags r:id="rId5"/>
              </p:custDataLst>
            </p:nvPr>
          </p:nvSpPr>
          <p:spPr>
            <a:xfrm>
              <a:off x="224805" y="1257300"/>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1</a:t>
              </a:r>
              <a:endParaRPr lang="de-DE" sz="4800" dirty="0" smtClean="0">
                <a:solidFill>
                  <a:srgbClr val="579BFF"/>
                </a:solidFill>
                <a:latin typeface="Calibri" panose="020F0502020204030204" pitchFamily="34" charset="0"/>
              </a:endParaRPr>
            </a:p>
          </p:txBody>
        </p:sp>
        <p:sp>
          <p:nvSpPr>
            <p:cNvPr id="7" name="Rechteck 6">
              <a:hlinkClick r:id="rId19" action="ppaction://hlinksldjump"/>
            </p:cNvPr>
            <p:cNvSpPr/>
            <p:nvPr>
              <p:custDataLst>
                <p:tags r:id="rId6"/>
              </p:custDataLst>
            </p:nvPr>
          </p:nvSpPr>
          <p:spPr>
            <a:xfrm>
              <a:off x="654319" y="1775467"/>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Кривая принятия изменений</a:t>
              </a:r>
              <a:endParaRPr lang="de-DE" sz="1400" dirty="0">
                <a:solidFill>
                  <a:schemeClr val="accent1"/>
                </a:solidFill>
              </a:endParaRPr>
            </a:p>
          </p:txBody>
        </p:sp>
        <p:sp>
          <p:nvSpPr>
            <p:cNvPr id="8" name="Rechteck 5">
              <a:hlinkClick r:id="rId19" action="ppaction://hlinksldjump"/>
            </p:cNvPr>
            <p:cNvSpPr/>
            <p:nvPr>
              <p:custDataLst>
                <p:tags r:id="rId7"/>
              </p:custDataLst>
            </p:nvPr>
          </p:nvSpPr>
          <p:spPr>
            <a:xfrm>
              <a:off x="224805" y="1775467"/>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2</a:t>
              </a:r>
              <a:endParaRPr lang="de-DE" sz="4800" dirty="0" smtClean="0">
                <a:solidFill>
                  <a:srgbClr val="579BFF"/>
                </a:solidFill>
                <a:latin typeface="Calibri" panose="020F0502020204030204" pitchFamily="34" charset="0"/>
              </a:endParaRPr>
            </a:p>
          </p:txBody>
        </p:sp>
        <p:sp>
          <p:nvSpPr>
            <p:cNvPr id="11" name="Rechteck 6">
              <a:hlinkClick r:id="rId20" action="ppaction://hlinksldjump"/>
            </p:cNvPr>
            <p:cNvSpPr/>
            <p:nvPr>
              <p:custDataLst>
                <p:tags r:id="rId8"/>
              </p:custDataLst>
            </p:nvPr>
          </p:nvSpPr>
          <p:spPr>
            <a:xfrm>
              <a:off x="654319" y="2811801"/>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Роли в процессе управления организационными изменениями</a:t>
              </a:r>
              <a:endParaRPr lang="de-DE" sz="1400" dirty="0">
                <a:solidFill>
                  <a:schemeClr val="accent1"/>
                </a:solidFill>
              </a:endParaRPr>
            </a:p>
          </p:txBody>
        </p:sp>
        <p:sp>
          <p:nvSpPr>
            <p:cNvPr id="12" name="Rechteck 5">
              <a:hlinkClick r:id="rId20" action="ppaction://hlinksldjump"/>
            </p:cNvPr>
            <p:cNvSpPr/>
            <p:nvPr>
              <p:custDataLst>
                <p:tags r:id="rId9"/>
              </p:custDataLst>
            </p:nvPr>
          </p:nvSpPr>
          <p:spPr>
            <a:xfrm>
              <a:off x="224805" y="2811801"/>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4</a:t>
              </a:r>
              <a:endParaRPr lang="de-DE" sz="4800" dirty="0" smtClean="0">
                <a:solidFill>
                  <a:srgbClr val="579BFF"/>
                </a:solidFill>
                <a:latin typeface="Calibri" panose="020F0502020204030204" pitchFamily="34" charset="0"/>
              </a:endParaRPr>
            </a:p>
          </p:txBody>
        </p:sp>
        <p:sp>
          <p:nvSpPr>
            <p:cNvPr id="13" name="Rechteck 6">
              <a:hlinkClick r:id="rId21" action="ppaction://hlinksldjump"/>
            </p:cNvPr>
            <p:cNvSpPr/>
            <p:nvPr>
              <p:custDataLst>
                <p:tags r:id="rId10"/>
              </p:custDataLst>
            </p:nvPr>
          </p:nvSpPr>
          <p:spPr>
            <a:xfrm>
              <a:off x="654319" y="3329968"/>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Модели управления организационными изменениями</a:t>
              </a:r>
              <a:endParaRPr lang="de-DE" sz="1400" dirty="0">
                <a:solidFill>
                  <a:schemeClr val="accent1"/>
                </a:solidFill>
              </a:endParaRPr>
            </a:p>
          </p:txBody>
        </p:sp>
        <p:sp>
          <p:nvSpPr>
            <p:cNvPr id="14" name="Rechteck 5">
              <a:hlinkClick r:id="rId21" action="ppaction://hlinksldjump"/>
            </p:cNvPr>
            <p:cNvSpPr/>
            <p:nvPr>
              <p:custDataLst>
                <p:tags r:id="rId11"/>
              </p:custDataLst>
            </p:nvPr>
          </p:nvSpPr>
          <p:spPr>
            <a:xfrm>
              <a:off x="224805" y="3329968"/>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5</a:t>
              </a:r>
              <a:endParaRPr lang="de-DE" sz="4800" dirty="0" smtClean="0">
                <a:solidFill>
                  <a:srgbClr val="579BFF"/>
                </a:solidFill>
                <a:latin typeface="Calibri" panose="020F0502020204030204" pitchFamily="34" charset="0"/>
              </a:endParaRPr>
            </a:p>
          </p:txBody>
        </p:sp>
        <p:sp>
          <p:nvSpPr>
            <p:cNvPr id="15" name="Rechteck 6">
              <a:hlinkClick r:id="rId22" action="ppaction://hlinksldjump"/>
            </p:cNvPr>
            <p:cNvSpPr/>
            <p:nvPr>
              <p:custDataLst>
                <p:tags r:id="rId12"/>
              </p:custDataLst>
            </p:nvPr>
          </p:nvSpPr>
          <p:spPr>
            <a:xfrm>
              <a:off x="654319" y="3848135"/>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Бизнес-аналитик и управление организационными изменениями</a:t>
              </a:r>
              <a:endParaRPr lang="de-DE" sz="1400" dirty="0">
                <a:solidFill>
                  <a:schemeClr val="accent1"/>
                </a:solidFill>
              </a:endParaRPr>
            </a:p>
          </p:txBody>
        </p:sp>
        <p:sp>
          <p:nvSpPr>
            <p:cNvPr id="16" name="Rechteck 5">
              <a:hlinkClick r:id="rId22" action="ppaction://hlinksldjump"/>
            </p:cNvPr>
            <p:cNvSpPr/>
            <p:nvPr>
              <p:custDataLst>
                <p:tags r:id="rId13"/>
              </p:custDataLst>
            </p:nvPr>
          </p:nvSpPr>
          <p:spPr>
            <a:xfrm>
              <a:off x="224805" y="3848135"/>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6</a:t>
              </a:r>
              <a:endParaRPr lang="de-DE" sz="4800" dirty="0" smtClean="0">
                <a:solidFill>
                  <a:srgbClr val="579BFF"/>
                </a:solidFill>
                <a:latin typeface="Calibri" panose="020F0502020204030204" pitchFamily="34" charset="0"/>
              </a:endParaRPr>
            </a:p>
          </p:txBody>
        </p:sp>
        <p:sp>
          <p:nvSpPr>
            <p:cNvPr id="17" name="Rechteck 8"/>
            <p:cNvSpPr/>
            <p:nvPr>
              <p:custDataLst>
                <p:tags r:id="rId14"/>
              </p:custDataLst>
            </p:nvPr>
          </p:nvSpPr>
          <p:spPr>
            <a:xfrm>
              <a:off x="654319" y="2293634"/>
              <a:ext cx="7635804" cy="482400"/>
            </a:xfrm>
            <a:prstGeom prst="rect">
              <a:avLst/>
            </a:prstGeom>
            <a:gradFill flip="none" rotWithShape="1">
              <a:gsLst>
                <a:gs pos="100000">
                  <a:schemeClr val="accent1">
                    <a:alpha val="0"/>
                  </a:schemeClr>
                </a:gs>
                <a:gs pos="63000">
                  <a:schemeClr val="accent1">
                    <a:alpha val="72000"/>
                  </a:schemeClr>
                </a:gs>
                <a:gs pos="0">
                  <a:schemeClr val="accent1"/>
                </a:gs>
              </a:gsLst>
              <a:lin ang="0" scaled="1"/>
              <a:tileRect/>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bg1"/>
                  </a:solidFill>
                </a:rPr>
                <a:t>Управление изменениями vs. управление проектами</a:t>
              </a:r>
              <a:endParaRPr lang="de-DE" sz="1400" dirty="0">
                <a:solidFill>
                  <a:schemeClr val="bg1"/>
                </a:solidFill>
              </a:endParaRPr>
            </a:p>
          </p:txBody>
        </p:sp>
        <p:sp>
          <p:nvSpPr>
            <p:cNvPr id="18" name="Rechteck 7"/>
            <p:cNvSpPr/>
            <p:nvPr>
              <p:custDataLst>
                <p:tags r:id="rId15"/>
              </p:custDataLst>
            </p:nvPr>
          </p:nvSpPr>
          <p:spPr>
            <a:xfrm>
              <a:off x="224805" y="2293634"/>
              <a:ext cx="360000" cy="482400"/>
            </a:xfrm>
            <a:prstGeom prst="rect">
              <a:avLst/>
            </a:prstGeom>
            <a:noFill/>
            <a:ln w="9525" cap="flat" cmpd="sng" algn="ctr">
              <a:noFill/>
              <a:prstDash val="solid"/>
            </a:ln>
            <a:effectLst/>
            <a:extLst>
              <a:ext uri="{909E8E84-426E-40DD-AFC4-6F175D3DCCD1}">
                <a14:hiddenFill xmlns:a14="http://schemas.microsoft.com/office/drawing/2010/main">
                  <a:solidFill>
                    <a:schemeClr val="dk2">
                      <a:alpha val="0"/>
                    </a:scheme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chemeClr val="accent1"/>
                  </a:solidFill>
                  <a:latin typeface="Calibri" panose="020F0502020204030204" pitchFamily="34" charset="0"/>
                </a:rPr>
                <a:t>3</a:t>
              </a:r>
              <a:endParaRPr lang="de-DE" sz="4800" dirty="0" smtClean="0">
                <a:solidFill>
                  <a:schemeClr val="accent1"/>
                </a:solidFill>
                <a:latin typeface="Calibri" panose="020F0502020204030204" pitchFamily="34" charset="0"/>
              </a:endParaRPr>
            </a:p>
          </p:txBody>
        </p:sp>
      </p:grpSp>
    </p:spTree>
    <p:extLst>
      <p:ext uri="{BB962C8B-B14F-4D97-AF65-F5344CB8AC3E}">
        <p14:creationId xmlns:p14="http://schemas.microsoft.com/office/powerpoint/2010/main" val="8894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Где границы </a:t>
            </a:r>
            <a:r>
              <a:rPr lang="en-US" dirty="0" smtClean="0"/>
              <a:t>change management? </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Управление изменениями </a:t>
            </a:r>
            <a:r>
              <a:rPr lang="en-US" dirty="0" smtClean="0"/>
              <a:t>vs. </a:t>
            </a:r>
            <a:r>
              <a:rPr lang="ru-RU" dirty="0" smtClean="0"/>
              <a:t>управление проектом</a:t>
            </a:r>
            <a:endParaRPr lang="ru-RU" dirty="0"/>
          </a:p>
        </p:txBody>
      </p:sp>
      <p:sp>
        <p:nvSpPr>
          <p:cNvPr id="6" name="Oval 5"/>
          <p:cNvSpPr/>
          <p:nvPr/>
        </p:nvSpPr>
        <p:spPr>
          <a:xfrm>
            <a:off x="1394105" y="1275045"/>
            <a:ext cx="4999548" cy="4731720"/>
          </a:xfrm>
          <a:prstGeom prst="ellipse">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8" name="Oval 7"/>
          <p:cNvSpPr/>
          <p:nvPr/>
        </p:nvSpPr>
        <p:spPr>
          <a:xfrm>
            <a:off x="2827079" y="1275045"/>
            <a:ext cx="4999548" cy="4731720"/>
          </a:xfrm>
          <a:prstGeom prst="ellipse">
            <a:avLst/>
          </a:prstGeom>
          <a:solidFill>
            <a:srgbClr val="FFC000">
              <a:alpha val="68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9" name="TextBox 8"/>
          <p:cNvSpPr txBox="1"/>
          <p:nvPr/>
        </p:nvSpPr>
        <p:spPr>
          <a:xfrm rot="16200000">
            <a:off x="1059239" y="3069464"/>
            <a:ext cx="2743200" cy="1142882"/>
          </a:xfrm>
          <a:prstGeom prst="rect">
            <a:avLst/>
          </a:prstGeom>
          <a:noFill/>
        </p:spPr>
        <p:txBody>
          <a:bodyPr wrap="square" lIns="0" tIns="0" rIns="0" bIns="0" rtlCol="0">
            <a:noAutofit/>
          </a:bodyPr>
          <a:lstStyle/>
          <a:p>
            <a:pPr algn="ctr">
              <a:spcAft>
                <a:spcPts val="300"/>
              </a:spcAft>
            </a:pPr>
            <a:r>
              <a:rPr lang="ru-RU" b="1" dirty="0" smtClean="0">
                <a:solidFill>
                  <a:schemeClr val="bg1"/>
                </a:solidFill>
                <a:latin typeface="+mj-lt"/>
              </a:rPr>
              <a:t>Управление проектом </a:t>
            </a:r>
          </a:p>
          <a:p>
            <a:pPr algn="ctr">
              <a:spcAft>
                <a:spcPts val="300"/>
              </a:spcAft>
            </a:pPr>
            <a:r>
              <a:rPr lang="ru-RU" b="1" dirty="0" smtClean="0">
                <a:solidFill>
                  <a:schemeClr val="bg1"/>
                </a:solidFill>
                <a:latin typeface="+mj-lt"/>
              </a:rPr>
              <a:t>(акцент на техническую составляющую)</a:t>
            </a:r>
          </a:p>
        </p:txBody>
      </p:sp>
      <p:sp>
        <p:nvSpPr>
          <p:cNvPr id="10" name="TextBox 9"/>
          <p:cNvSpPr txBox="1"/>
          <p:nvPr/>
        </p:nvSpPr>
        <p:spPr>
          <a:xfrm rot="5400000">
            <a:off x="5474341" y="3145399"/>
            <a:ext cx="2743200" cy="991013"/>
          </a:xfrm>
          <a:prstGeom prst="rect">
            <a:avLst/>
          </a:prstGeom>
          <a:noFill/>
        </p:spPr>
        <p:txBody>
          <a:bodyPr wrap="square" lIns="0" tIns="0" rIns="0" bIns="0" rtlCol="0">
            <a:noAutofit/>
          </a:bodyPr>
          <a:lstStyle/>
          <a:p>
            <a:pPr algn="ctr">
              <a:spcAft>
                <a:spcPts val="300"/>
              </a:spcAft>
            </a:pPr>
            <a:r>
              <a:rPr lang="ru-RU" b="1" dirty="0" smtClean="0">
                <a:solidFill>
                  <a:schemeClr val="bg1"/>
                </a:solidFill>
                <a:latin typeface="+mj-lt"/>
              </a:rPr>
              <a:t>Управление изменениями</a:t>
            </a:r>
          </a:p>
          <a:p>
            <a:pPr algn="ctr">
              <a:spcAft>
                <a:spcPts val="300"/>
              </a:spcAft>
            </a:pPr>
            <a:r>
              <a:rPr lang="ru-RU" b="1" dirty="0" smtClean="0">
                <a:solidFill>
                  <a:schemeClr val="bg1"/>
                </a:solidFill>
                <a:latin typeface="+mj-lt"/>
              </a:rPr>
              <a:t>(акцент на человеческий фактор)</a:t>
            </a:r>
          </a:p>
        </p:txBody>
      </p:sp>
    </p:spTree>
    <p:extLst>
      <p:ext uri="{BB962C8B-B14F-4D97-AF65-F5344CB8AC3E}">
        <p14:creationId xmlns:p14="http://schemas.microsoft.com/office/powerpoint/2010/main" val="82886678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Кейс из практики</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Управление изменениями </a:t>
            </a:r>
            <a:r>
              <a:rPr lang="en-US" dirty="0" smtClean="0"/>
              <a:t>vs. </a:t>
            </a:r>
            <a:r>
              <a:rPr lang="ru-RU" dirty="0" smtClean="0"/>
              <a:t>управление проектом</a:t>
            </a:r>
            <a:endParaRPr lang="ru-RU"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293" r="3985" b="8794"/>
          <a:stretch/>
        </p:blipFill>
        <p:spPr>
          <a:xfrm>
            <a:off x="250824" y="1257191"/>
            <a:ext cx="3868557" cy="2728480"/>
          </a:xfrm>
          <a:prstGeom prst="rect">
            <a:avLst/>
          </a:prstGeom>
        </p:spPr>
      </p:pic>
      <p:pic>
        <p:nvPicPr>
          <p:cNvPr id="7" name="Picture 6"/>
          <p:cNvPicPr>
            <a:picLocks noChangeAspect="1"/>
          </p:cNvPicPr>
          <p:nvPr/>
        </p:nvPicPr>
        <p:blipFill rotWithShape="1">
          <a:blip r:embed="rId3"/>
          <a:srcRect l="4933" t="13163" r="5733" b="3488"/>
          <a:stretch/>
        </p:blipFill>
        <p:spPr>
          <a:xfrm>
            <a:off x="4678680" y="3207787"/>
            <a:ext cx="4212839" cy="2816942"/>
          </a:xfrm>
          <a:prstGeom prst="rect">
            <a:avLst/>
          </a:prstGeom>
        </p:spPr>
      </p:pic>
      <p:sp>
        <p:nvSpPr>
          <p:cNvPr id="11" name="TextBox 10"/>
          <p:cNvSpPr txBox="1"/>
          <p:nvPr/>
        </p:nvSpPr>
        <p:spPr>
          <a:xfrm>
            <a:off x="4373880" y="2167402"/>
            <a:ext cx="4343400" cy="573210"/>
          </a:xfrm>
          <a:prstGeom prst="rect">
            <a:avLst/>
          </a:prstGeom>
          <a:noFill/>
        </p:spPr>
        <p:txBody>
          <a:bodyPr wrap="square" lIns="0" tIns="0" rIns="0" bIns="0" rtlCol="0">
            <a:noAutofit/>
          </a:bodyPr>
          <a:lstStyle/>
          <a:p>
            <a:pPr algn="just">
              <a:spcAft>
                <a:spcPts val="300"/>
              </a:spcAft>
            </a:pPr>
            <a:r>
              <a:rPr lang="ru-RU" sz="1400" b="1" dirty="0" smtClean="0">
                <a:latin typeface="+mj-lt"/>
              </a:rPr>
              <a:t>Сотрудники клиента могут встречать Вас и идею о нововведениях по-разному… </a:t>
            </a:r>
          </a:p>
        </p:txBody>
      </p:sp>
      <p:sp>
        <p:nvSpPr>
          <p:cNvPr id="12" name="TextBox 11"/>
          <p:cNvSpPr txBox="1"/>
          <p:nvPr/>
        </p:nvSpPr>
        <p:spPr>
          <a:xfrm>
            <a:off x="251519" y="4962903"/>
            <a:ext cx="3680401" cy="573210"/>
          </a:xfrm>
          <a:prstGeom prst="rect">
            <a:avLst/>
          </a:prstGeom>
          <a:noFill/>
        </p:spPr>
        <p:txBody>
          <a:bodyPr wrap="square" lIns="0" tIns="0" rIns="0" bIns="0" rtlCol="0">
            <a:noAutofit/>
          </a:bodyPr>
          <a:lstStyle/>
          <a:p>
            <a:pPr algn="just">
              <a:spcAft>
                <a:spcPts val="300"/>
              </a:spcAft>
            </a:pPr>
            <a:r>
              <a:rPr lang="ru-RU" sz="1400" b="1" dirty="0" smtClean="0">
                <a:latin typeface="+mj-lt"/>
              </a:rPr>
              <a:t>Очень по-разному… </a:t>
            </a:r>
          </a:p>
        </p:txBody>
      </p:sp>
    </p:spTree>
    <p:extLst>
      <p:ext uri="{BB962C8B-B14F-4D97-AF65-F5344CB8AC3E}">
        <p14:creationId xmlns:p14="http://schemas.microsoft.com/office/powerpoint/2010/main" val="23428843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Связь управления проектами и управления изменениями</a:t>
            </a:r>
            <a:endParaRPr lang="ru-RU" dirty="0"/>
          </a:p>
        </p:txBody>
      </p:sp>
      <p:graphicFrame>
        <p:nvGraphicFramePr>
          <p:cNvPr id="7" name="Inhaltsplatzhalter 5"/>
          <p:cNvGraphicFramePr>
            <a:graphicFrameLocks noGrp="1"/>
          </p:cNvGraphicFramePr>
          <p:nvPr>
            <p:ph idx="1"/>
            <p:custDataLst>
              <p:tags r:id="rId1"/>
            </p:custDataLst>
            <p:extLst/>
          </p:nvPr>
        </p:nvGraphicFramePr>
        <p:xfrm>
          <a:off x="252413" y="1412875"/>
          <a:ext cx="8640000" cy="4267200"/>
        </p:xfrm>
        <a:graphic>
          <a:graphicData uri="http://schemas.openxmlformats.org/drawingml/2006/table">
            <a:tbl>
              <a:tblPr firstRow="1" bandRow="1">
                <a:tableStyleId>{93296810-A885-4BE3-A3E7-6D5BEEA58F35}</a:tableStyleId>
              </a:tblPr>
              <a:tblGrid>
                <a:gridCol w="2880000"/>
                <a:gridCol w="2880000"/>
                <a:gridCol w="2880000"/>
              </a:tblGrid>
              <a:tr h="420518">
                <a:tc>
                  <a:txBody>
                    <a:bodyPr/>
                    <a:lstStyle/>
                    <a:p>
                      <a:pPr algn="ctr"/>
                      <a:r>
                        <a:rPr lang="ru-RU" sz="2000" dirty="0" smtClean="0">
                          <a:latin typeface="+mj-lt"/>
                        </a:rPr>
                        <a:t>Аспект</a:t>
                      </a:r>
                      <a:endParaRPr lang="ru-RU" sz="2000" dirty="0">
                        <a:latin typeface="+mj-lt"/>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kern="1200" dirty="0" smtClean="0">
                          <a:solidFill>
                            <a:schemeClr val="lt1"/>
                          </a:solidFill>
                          <a:latin typeface="+mn-lt"/>
                          <a:ea typeface="+mn-ea"/>
                          <a:cs typeface="+mn-cs"/>
                        </a:rPr>
                        <a:t>Управление проектом</a:t>
                      </a:r>
                    </a:p>
                  </a:txBody>
                  <a:tcPr anchor="ctr">
                    <a:solidFill>
                      <a:schemeClr val="accent1"/>
                    </a:solidFill>
                  </a:tcPr>
                </a:tc>
                <a:tc>
                  <a:txBody>
                    <a:bodyPr/>
                    <a:lstStyle/>
                    <a:p>
                      <a:pPr algn="ctr"/>
                      <a:r>
                        <a:rPr lang="ru-RU" sz="2000" dirty="0" smtClean="0">
                          <a:latin typeface="+mj-lt"/>
                        </a:rPr>
                        <a:t>Управление изменениями</a:t>
                      </a:r>
                      <a:endParaRPr lang="ru-RU" sz="2000" dirty="0">
                        <a:latin typeface="+mj-lt"/>
                      </a:endParaRPr>
                    </a:p>
                  </a:txBody>
                  <a:tcPr anchor="ctr">
                    <a:solidFill>
                      <a:schemeClr val="accent1"/>
                    </a:solidFill>
                  </a:tcPr>
                </a:tc>
              </a:tr>
              <a:tr h="420518">
                <a:tc>
                  <a:txBody>
                    <a:bodyPr/>
                    <a:lstStyle/>
                    <a:p>
                      <a:pPr algn="ctr"/>
                      <a:r>
                        <a:rPr lang="ru-RU" sz="1700" b="1" baseline="0" dirty="0" smtClean="0">
                          <a:latin typeface="+mj-lt"/>
                        </a:rPr>
                        <a:t>Головная боль руководителя проекта:</a:t>
                      </a:r>
                      <a:endParaRPr lang="ru-RU" sz="1700" b="1" dirty="0">
                        <a:latin typeface="+mj-lt"/>
                      </a:endParaRPr>
                    </a:p>
                  </a:txBody>
                  <a:tcPr anchor="ctr">
                    <a:solidFill>
                      <a:srgbClr val="D7E5F9"/>
                    </a:solidFill>
                  </a:tcPr>
                </a:tc>
                <a:tc>
                  <a:txBody>
                    <a:bodyPr/>
                    <a:lstStyle/>
                    <a:p>
                      <a:pPr algn="ctr"/>
                      <a:r>
                        <a:rPr lang="ru-RU" sz="1700" dirty="0" smtClean="0">
                          <a:latin typeface="+mj-lt"/>
                        </a:rPr>
                        <a:t>Как сделать так, чтобы все работало</a:t>
                      </a:r>
                      <a:endParaRPr lang="ru-RU" sz="1700" dirty="0">
                        <a:latin typeface="+mj-lt"/>
                      </a:endParaRPr>
                    </a:p>
                  </a:txBody>
                  <a:tcPr anchor="ctr">
                    <a:solidFill>
                      <a:srgbClr val="D7E5F9"/>
                    </a:solidFill>
                  </a:tcPr>
                </a:tc>
                <a:tc>
                  <a:txBody>
                    <a:bodyPr/>
                    <a:lstStyle/>
                    <a:p>
                      <a:pPr algn="ctr"/>
                      <a:r>
                        <a:rPr lang="ru-RU" sz="1700" dirty="0" smtClean="0">
                          <a:latin typeface="+mj-lt"/>
                        </a:rPr>
                        <a:t>Как сделать так,</a:t>
                      </a:r>
                      <a:r>
                        <a:rPr lang="ru-RU" sz="1700" baseline="0" dirty="0" smtClean="0">
                          <a:latin typeface="+mj-lt"/>
                        </a:rPr>
                        <a:t> чтобы люди с этим работали</a:t>
                      </a:r>
                      <a:endParaRPr lang="ru-RU" sz="1700" dirty="0">
                        <a:latin typeface="+mj-lt"/>
                      </a:endParaRPr>
                    </a:p>
                  </a:txBody>
                  <a:tcPr anchor="ctr">
                    <a:solidFill>
                      <a:srgbClr val="D7E5F9"/>
                    </a:solidFill>
                  </a:tcPr>
                </a:tc>
              </a:tr>
              <a:tr h="420518">
                <a:tc>
                  <a:txBody>
                    <a:bodyPr/>
                    <a:lstStyle/>
                    <a:p>
                      <a:pPr algn="ctr"/>
                      <a:r>
                        <a:rPr lang="ru-RU" sz="1700" b="1" dirty="0" smtClean="0">
                          <a:latin typeface="+mj-lt"/>
                        </a:rPr>
                        <a:t>Основной акцент:</a:t>
                      </a:r>
                      <a:endParaRPr lang="ru-RU" sz="1700" b="1" dirty="0">
                        <a:latin typeface="+mj-lt"/>
                      </a:endParaRPr>
                    </a:p>
                  </a:txBody>
                  <a:tcPr anchor="ctr">
                    <a:solidFill>
                      <a:srgbClr val="CDCDCD"/>
                    </a:solidFill>
                  </a:tcPr>
                </a:tc>
                <a:tc>
                  <a:txBody>
                    <a:bodyPr/>
                    <a:lstStyle/>
                    <a:p>
                      <a:pPr algn="ctr"/>
                      <a:r>
                        <a:rPr lang="ru-RU" sz="1700" dirty="0" smtClean="0">
                          <a:latin typeface="+mj-lt"/>
                        </a:rPr>
                        <a:t>Сроки, деньги, качество</a:t>
                      </a:r>
                      <a:endParaRPr lang="ru-RU" sz="1700" dirty="0">
                        <a:latin typeface="+mj-lt"/>
                      </a:endParaRPr>
                    </a:p>
                  </a:txBody>
                  <a:tcPr anchor="ctr">
                    <a:solidFill>
                      <a:srgbClr val="CDCDCD"/>
                    </a:solidFill>
                  </a:tcPr>
                </a:tc>
                <a:tc>
                  <a:txBody>
                    <a:bodyPr/>
                    <a:lstStyle/>
                    <a:p>
                      <a:pPr algn="ctr"/>
                      <a:r>
                        <a:rPr lang="ru-RU" sz="1700" dirty="0" smtClean="0">
                          <a:latin typeface="+mj-lt"/>
                        </a:rPr>
                        <a:t>Люди, коммуникации, вовлеченность</a:t>
                      </a:r>
                      <a:endParaRPr lang="ru-RU" sz="1700" dirty="0">
                        <a:latin typeface="+mj-lt"/>
                      </a:endParaRPr>
                    </a:p>
                  </a:txBody>
                  <a:tcPr anchor="ctr">
                    <a:solidFill>
                      <a:srgbClr val="CDCDCD"/>
                    </a:solidFill>
                  </a:tcPr>
                </a:tc>
              </a:tr>
              <a:tr h="420518">
                <a:tc>
                  <a:txBody>
                    <a:bodyPr/>
                    <a:lstStyle/>
                    <a:p>
                      <a:pPr algn="ctr"/>
                      <a:r>
                        <a:rPr lang="ru-RU" sz="1700" b="1" dirty="0" smtClean="0">
                          <a:latin typeface="+mj-lt"/>
                        </a:rPr>
                        <a:t>Сроки завершения:</a:t>
                      </a:r>
                      <a:endParaRPr lang="ru-RU" sz="1700" b="1" dirty="0">
                        <a:latin typeface="+mj-lt"/>
                      </a:endParaRPr>
                    </a:p>
                  </a:txBody>
                  <a:tcPr anchor="ctr">
                    <a:solidFill>
                      <a:srgbClr val="D7E5F9"/>
                    </a:solidFill>
                  </a:tcPr>
                </a:tc>
                <a:tc>
                  <a:txBody>
                    <a:bodyPr/>
                    <a:lstStyle/>
                    <a:p>
                      <a:pPr algn="ctr"/>
                      <a:r>
                        <a:rPr lang="ru-RU" sz="1700" dirty="0" smtClean="0">
                          <a:latin typeface="+mj-lt"/>
                        </a:rPr>
                        <a:t>Конец</a:t>
                      </a:r>
                      <a:r>
                        <a:rPr lang="ru-RU" sz="1700" baseline="0" dirty="0" smtClean="0">
                          <a:latin typeface="+mj-lt"/>
                        </a:rPr>
                        <a:t> срока реализации проекта</a:t>
                      </a:r>
                      <a:endParaRPr lang="ru-RU" sz="1700" dirty="0">
                        <a:latin typeface="+mj-lt"/>
                      </a:endParaRPr>
                    </a:p>
                  </a:txBody>
                  <a:tcPr anchor="ctr">
                    <a:solidFill>
                      <a:srgbClr val="D7E5F9"/>
                    </a:solidFill>
                  </a:tcPr>
                </a:tc>
                <a:tc>
                  <a:txBody>
                    <a:bodyPr/>
                    <a:lstStyle/>
                    <a:p>
                      <a:pPr algn="ctr"/>
                      <a:r>
                        <a:rPr lang="ru-RU" sz="1700" dirty="0" smtClean="0">
                          <a:latin typeface="+mj-lt"/>
                        </a:rPr>
                        <a:t>Элемент корпоративной культуры, «здесь так принято»</a:t>
                      </a:r>
                      <a:endParaRPr lang="ru-RU" sz="1700" dirty="0">
                        <a:latin typeface="+mj-lt"/>
                      </a:endParaRPr>
                    </a:p>
                  </a:txBody>
                  <a:tcPr anchor="ctr">
                    <a:solidFill>
                      <a:srgbClr val="D7E5F9"/>
                    </a:solidFill>
                  </a:tcPr>
                </a:tc>
              </a:tr>
              <a:tr h="420518">
                <a:tc>
                  <a:txBody>
                    <a:bodyPr/>
                    <a:lstStyle/>
                    <a:p>
                      <a:pPr algn="ctr"/>
                      <a:r>
                        <a:rPr lang="ru-RU" sz="1700" b="1" dirty="0" smtClean="0">
                          <a:latin typeface="+mj-lt"/>
                        </a:rPr>
                        <a:t>Основная проблема:</a:t>
                      </a:r>
                      <a:endParaRPr lang="ru-RU" sz="1700" b="1" dirty="0">
                        <a:latin typeface="+mj-lt"/>
                      </a:endParaRPr>
                    </a:p>
                  </a:txBody>
                  <a:tcPr anchor="ctr">
                    <a:solidFill>
                      <a:srgbClr val="CDCDCD"/>
                    </a:solidFill>
                  </a:tcPr>
                </a:tc>
                <a:tc>
                  <a:txBody>
                    <a:bodyPr/>
                    <a:lstStyle/>
                    <a:p>
                      <a:pPr algn="ctr"/>
                      <a:r>
                        <a:rPr lang="ru-RU" sz="1700" dirty="0" smtClean="0">
                          <a:latin typeface="+mj-lt"/>
                        </a:rPr>
                        <a:t>Ограничения по срокам, деньгам и качеству</a:t>
                      </a:r>
                      <a:endParaRPr lang="ru-RU" sz="1700" dirty="0">
                        <a:latin typeface="+mj-lt"/>
                      </a:endParaRPr>
                    </a:p>
                  </a:txBody>
                  <a:tcPr anchor="ctr">
                    <a:solidFill>
                      <a:srgbClr val="CDCDCD"/>
                    </a:solidFill>
                  </a:tcPr>
                </a:tc>
                <a:tc>
                  <a:txBody>
                    <a:bodyPr/>
                    <a:lstStyle/>
                    <a:p>
                      <a:pPr algn="ctr"/>
                      <a:r>
                        <a:rPr lang="ru-RU" sz="1700" dirty="0" smtClean="0">
                          <a:latin typeface="+mj-lt"/>
                        </a:rPr>
                        <a:t>Противостояние переменам</a:t>
                      </a:r>
                      <a:endParaRPr lang="ru-RU" sz="1700" dirty="0">
                        <a:latin typeface="+mj-lt"/>
                      </a:endParaRPr>
                    </a:p>
                  </a:txBody>
                  <a:tcPr anchor="ctr">
                    <a:solidFill>
                      <a:srgbClr val="CDCDCD"/>
                    </a:solidFill>
                  </a:tcPr>
                </a:tc>
              </a:tr>
              <a:tr h="420518">
                <a:tc>
                  <a:txBody>
                    <a:bodyPr/>
                    <a:lstStyle/>
                    <a:p>
                      <a:pPr algn="ctr"/>
                      <a:r>
                        <a:rPr lang="ru-RU" sz="1700" b="1" dirty="0" err="1" smtClean="0">
                          <a:latin typeface="+mj-lt"/>
                        </a:rPr>
                        <a:t>Неделегируемые</a:t>
                      </a:r>
                      <a:r>
                        <a:rPr lang="ru-RU" sz="1700" b="1" baseline="0" dirty="0" smtClean="0">
                          <a:latin typeface="+mj-lt"/>
                        </a:rPr>
                        <a:t> функции Заказчика:</a:t>
                      </a:r>
                      <a:endParaRPr lang="ru-RU" sz="1700" b="1" dirty="0">
                        <a:latin typeface="+mj-lt"/>
                      </a:endParaRPr>
                    </a:p>
                  </a:txBody>
                  <a:tcPr anchor="ctr">
                    <a:solidFill>
                      <a:srgbClr val="D7E5F9"/>
                    </a:solidFill>
                  </a:tcPr>
                </a:tc>
                <a:tc>
                  <a:txBody>
                    <a:bodyPr/>
                    <a:lstStyle/>
                    <a:p>
                      <a:pPr algn="ctr"/>
                      <a:r>
                        <a:rPr lang="ru-RU" sz="1700" dirty="0" smtClean="0">
                          <a:latin typeface="+mj-lt"/>
                        </a:rPr>
                        <a:t>Принятие решений, оплата услуг</a:t>
                      </a:r>
                      <a:endParaRPr lang="ru-RU" sz="1700" dirty="0">
                        <a:latin typeface="+mj-lt"/>
                      </a:endParaRPr>
                    </a:p>
                  </a:txBody>
                  <a:tcPr anchor="ctr">
                    <a:solidFill>
                      <a:srgbClr val="D7E5F9"/>
                    </a:solidFill>
                  </a:tcPr>
                </a:tc>
                <a:tc>
                  <a:txBody>
                    <a:bodyPr/>
                    <a:lstStyle/>
                    <a:p>
                      <a:pPr algn="ctr"/>
                      <a:r>
                        <a:rPr lang="ru-RU" sz="1700" dirty="0" smtClean="0">
                          <a:latin typeface="+mj-lt"/>
                        </a:rPr>
                        <a:t>Принятие решений, коммуникация с сотрудниками</a:t>
                      </a:r>
                      <a:endParaRPr lang="ru-RU" sz="1700" dirty="0">
                        <a:latin typeface="+mj-lt"/>
                      </a:endParaRPr>
                    </a:p>
                  </a:txBody>
                  <a:tcPr anchor="ctr">
                    <a:solidFill>
                      <a:srgbClr val="D7E5F9"/>
                    </a:solidFill>
                  </a:tcPr>
                </a:tc>
              </a:tr>
            </a:tbl>
          </a:graphicData>
        </a:graphic>
      </p:graphicFrame>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en-US" dirty="0" smtClean="0"/>
              <a:t>Project Management vs. Change Management</a:t>
            </a:r>
            <a:endParaRPr lang="ru-RU" dirty="0"/>
          </a:p>
        </p:txBody>
      </p:sp>
    </p:spTree>
    <p:extLst>
      <p:ext uri="{BB962C8B-B14F-4D97-AF65-F5344CB8AC3E}">
        <p14:creationId xmlns:p14="http://schemas.microsoft.com/office/powerpoint/2010/main" val="18063917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ru-RU" smtClean="0"/>
              <a:t>Доклад Дубовицкой Л.В. </a:t>
            </a:r>
            <a:r>
              <a:rPr lang="de-DE" smtClean="0"/>
              <a:t>Analyst Days 2016</a:t>
            </a:r>
            <a:endParaRPr lang="de-DE" dirty="0"/>
          </a:p>
        </p:txBody>
      </p:sp>
      <p:sp>
        <p:nvSpPr>
          <p:cNvPr id="5" name="Foliennummernplatzhalter 4"/>
          <p:cNvSpPr>
            <a:spLocks noGrp="1"/>
          </p:cNvSpPr>
          <p:nvPr>
            <p:ph type="sldNum" sz="quarter" idx="12"/>
          </p:nvPr>
        </p:nvSpPr>
        <p:spPr/>
        <p:txBody>
          <a:bodyPr/>
          <a:lstStyle/>
          <a:p>
            <a:fld id="{4EF52DEE-8E31-4566-81B0-650184D754FD}" type="slidenum">
              <a:rPr lang="de-DE" smtClean="0"/>
              <a:pPr/>
              <a:t>2</a:t>
            </a:fld>
            <a:endParaRPr lang="de-DE" dirty="0"/>
          </a:p>
        </p:txBody>
      </p:sp>
      <p:sp>
        <p:nvSpPr>
          <p:cNvPr id="6" name="Titel 5"/>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О докладчике</a:t>
            </a:r>
            <a:endParaRPr lang="de-DE" dirty="0">
              <a:latin typeface="Arial" panose="020B0604020202020204" pitchFamily="34" charset="0"/>
              <a:cs typeface="Arial" panose="020B0604020202020204" pitchFamily="34" charset="0"/>
            </a:endParaRPr>
          </a:p>
        </p:txBody>
      </p:sp>
      <p:pic>
        <p:nvPicPr>
          <p:cNvPr id="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19" y="1190413"/>
            <a:ext cx="1302961" cy="1770061"/>
          </a:xfrm>
          <a:prstGeom prst="rect">
            <a:avLst/>
          </a:prstGeom>
        </p:spPr>
      </p:pic>
      <p:sp>
        <p:nvSpPr>
          <p:cNvPr id="9" name="TextBox 8"/>
          <p:cNvSpPr txBox="1"/>
          <p:nvPr/>
        </p:nvSpPr>
        <p:spPr>
          <a:xfrm>
            <a:off x="1798320" y="1190413"/>
            <a:ext cx="6873240" cy="1402080"/>
          </a:xfrm>
          <a:prstGeom prst="rect">
            <a:avLst/>
          </a:prstGeom>
          <a:noFill/>
        </p:spPr>
        <p:txBody>
          <a:bodyPr wrap="square" lIns="0" tIns="0" rIns="0" bIns="0" rtlCol="0">
            <a:noAutofit/>
          </a:bodyPr>
          <a:lstStyle/>
          <a:p>
            <a:pPr algn="just"/>
            <a:r>
              <a:rPr lang="ru-RU" sz="1400" b="1" dirty="0"/>
              <a:t>Любовь </a:t>
            </a:r>
            <a:r>
              <a:rPr lang="ru-RU" sz="1400" b="1" dirty="0" err="1" smtClean="0"/>
              <a:t>Дубовицкая</a:t>
            </a:r>
            <a:endParaRPr lang="ru-RU" sz="1400" dirty="0"/>
          </a:p>
          <a:p>
            <a:pPr algn="just"/>
            <a:r>
              <a:rPr lang="ru-RU" sz="1400" b="1" dirty="0"/>
              <a:t>К.ф.н., менеджер по качеству </a:t>
            </a:r>
            <a:r>
              <a:rPr lang="en-US" sz="1400" b="1" dirty="0"/>
              <a:t>Drees</a:t>
            </a:r>
            <a:r>
              <a:rPr lang="ru-RU" sz="1400" b="1" dirty="0"/>
              <a:t> &amp; </a:t>
            </a:r>
            <a:r>
              <a:rPr lang="en-US" sz="1400" b="1" dirty="0" err="1"/>
              <a:t>Sommer</a:t>
            </a:r>
            <a:r>
              <a:rPr lang="en-US" sz="1400" b="1" dirty="0"/>
              <a:t> Russia</a:t>
            </a:r>
            <a:r>
              <a:rPr lang="ru-RU" sz="1400" b="1" dirty="0"/>
              <a:t> &amp; </a:t>
            </a:r>
            <a:r>
              <a:rPr lang="en-US" sz="1400" b="1" dirty="0"/>
              <a:t>CIS</a:t>
            </a:r>
            <a:r>
              <a:rPr lang="ru-RU" sz="1400" b="1" dirty="0"/>
              <a:t>, действительный член Российского отделения международной ассоциации BPM </a:t>
            </a:r>
            <a:r>
              <a:rPr lang="ru-RU" sz="1400" b="1" dirty="0" smtClean="0"/>
              <a:t>профессионалов</a:t>
            </a:r>
            <a:r>
              <a:rPr lang="en-US" sz="1400" b="1" dirty="0" smtClean="0"/>
              <a:t> ABPMP</a:t>
            </a:r>
            <a:r>
              <a:rPr lang="ru-RU" sz="1400" b="1" dirty="0" smtClean="0"/>
              <a:t>, </a:t>
            </a:r>
            <a:r>
              <a:rPr lang="ru-RU" sz="1400" b="1" dirty="0"/>
              <a:t>преподаватель и консультант.</a:t>
            </a:r>
            <a:r>
              <a:rPr lang="ru-RU" sz="1400" dirty="0"/>
              <a:t> </a:t>
            </a:r>
          </a:p>
          <a:p>
            <a:pPr>
              <a:spcAft>
                <a:spcPts val="300"/>
              </a:spcAft>
            </a:pPr>
            <a:endParaRPr lang="ru-RU" sz="1400" dirty="0" err="1" smtClean="0">
              <a:latin typeface="+mj-lt"/>
            </a:endParaRPr>
          </a:p>
        </p:txBody>
      </p:sp>
      <p:sp>
        <p:nvSpPr>
          <p:cNvPr id="10" name="TextBox 9"/>
          <p:cNvSpPr txBox="1"/>
          <p:nvPr>
            <p:custDataLst>
              <p:tags r:id="rId1"/>
            </p:custDataLst>
          </p:nvPr>
        </p:nvSpPr>
        <p:spPr>
          <a:xfrm>
            <a:off x="1798320" y="2363265"/>
            <a:ext cx="6979920" cy="2108160"/>
          </a:xfrm>
          <a:prstGeom prst="rect">
            <a:avLst/>
          </a:prstGeom>
          <a:noFill/>
        </p:spPr>
        <p:txBody>
          <a:bodyPr wrap="square" lIns="0" tIns="0" rIns="0" bIns="0" rtlCol="0">
            <a:noAutofit/>
          </a:bodyPr>
          <a:lstStyle/>
          <a:p>
            <a:r>
              <a:rPr lang="ru-RU" sz="1400" b="1" dirty="0"/>
              <a:t>Профессиональный </a:t>
            </a:r>
            <a:r>
              <a:rPr lang="ru-RU" sz="1400" b="1" dirty="0" smtClean="0"/>
              <a:t>опыт:</a:t>
            </a:r>
            <a:endParaRPr lang="ru-RU" sz="1400" dirty="0"/>
          </a:p>
          <a:p>
            <a:r>
              <a:rPr lang="ru-RU" sz="1400" dirty="0"/>
              <a:t>08.2011 – по настоящее время работа в </a:t>
            </a:r>
            <a:r>
              <a:rPr lang="en-US" sz="1400" dirty="0"/>
              <a:t>Drees</a:t>
            </a:r>
            <a:r>
              <a:rPr lang="ru-RU" sz="1400" dirty="0"/>
              <a:t> &amp; </a:t>
            </a:r>
            <a:r>
              <a:rPr lang="en-US" sz="1400" dirty="0" err="1"/>
              <a:t>Sommer</a:t>
            </a:r>
            <a:r>
              <a:rPr lang="en-US" sz="1400" dirty="0"/>
              <a:t> Russia</a:t>
            </a:r>
            <a:r>
              <a:rPr lang="ru-RU" sz="1400" dirty="0"/>
              <a:t> &amp; </a:t>
            </a:r>
            <a:r>
              <a:rPr lang="en-US" sz="1400" dirty="0"/>
              <a:t>CIS </a:t>
            </a:r>
            <a:r>
              <a:rPr lang="ru-RU" sz="1400" dirty="0"/>
              <a:t>с курированием следующих направлений:</a:t>
            </a:r>
          </a:p>
          <a:p>
            <a:pPr marL="174625" lvl="1" indent="-174625">
              <a:buClr>
                <a:schemeClr val="dk2"/>
              </a:buClr>
              <a:buSzPct val="100000"/>
              <a:buFont typeface="Wingdings" panose="05000000000000000000" pitchFamily="2" charset="2"/>
              <a:buChar char="§"/>
            </a:pPr>
            <a:r>
              <a:rPr lang="ru-RU" sz="1400" dirty="0"/>
              <a:t>Управление </a:t>
            </a:r>
            <a:r>
              <a:rPr lang="ru-RU" sz="1400" dirty="0" smtClean="0"/>
              <a:t>качеством</a:t>
            </a:r>
            <a:r>
              <a:rPr lang="en-US" sz="1400" dirty="0" smtClean="0"/>
              <a:t>: </a:t>
            </a:r>
            <a:r>
              <a:rPr lang="ru-RU" sz="1400" dirty="0" smtClean="0"/>
              <a:t>внутренний аудит и контроль;</a:t>
            </a:r>
            <a:endParaRPr lang="ru-RU" sz="1400" dirty="0"/>
          </a:p>
          <a:p>
            <a:pPr marL="174625" lvl="1" indent="-174625">
              <a:buClr>
                <a:schemeClr val="dk2"/>
              </a:buClr>
              <a:buSzPct val="100000"/>
              <a:buFont typeface="Wingdings" panose="05000000000000000000" pitchFamily="2" charset="2"/>
              <a:buChar char="§"/>
            </a:pPr>
            <a:r>
              <a:rPr lang="ru-RU" sz="1400" dirty="0"/>
              <a:t>Внутрикорпоративный университет – Академия </a:t>
            </a:r>
            <a:r>
              <a:rPr lang="en-US" sz="1400" dirty="0"/>
              <a:t>Drees</a:t>
            </a:r>
            <a:r>
              <a:rPr lang="ru-RU" sz="1400" dirty="0"/>
              <a:t> &amp; </a:t>
            </a:r>
            <a:r>
              <a:rPr lang="en-US" sz="1400" dirty="0" err="1"/>
              <a:t>Sommer</a:t>
            </a:r>
            <a:r>
              <a:rPr lang="ru-RU" sz="1400" dirty="0"/>
              <a:t>;</a:t>
            </a:r>
          </a:p>
          <a:p>
            <a:pPr marL="174625" lvl="1" indent="-174625">
              <a:buClr>
                <a:schemeClr val="dk2"/>
              </a:buClr>
              <a:buSzPct val="100000"/>
              <a:buFont typeface="Wingdings" panose="05000000000000000000" pitchFamily="2" charset="2"/>
              <a:buChar char="§"/>
            </a:pPr>
            <a:r>
              <a:rPr lang="ru-RU" sz="1400" dirty="0" smtClean="0"/>
              <a:t>Оптимизация </a:t>
            </a:r>
            <a:r>
              <a:rPr lang="ru-RU" sz="1400" dirty="0"/>
              <a:t>и совершенствование внутренних бизнес-процессов;</a:t>
            </a:r>
          </a:p>
          <a:p>
            <a:pPr marL="174625" lvl="1" indent="-174625">
              <a:buClr>
                <a:schemeClr val="dk2"/>
              </a:buClr>
              <a:buSzPct val="100000"/>
              <a:buFont typeface="Wingdings" panose="05000000000000000000" pitchFamily="2" charset="2"/>
              <a:buChar char="§"/>
            </a:pPr>
            <a:r>
              <a:rPr lang="ru-RU" sz="1400" dirty="0"/>
              <a:t>Участие в проектах в качестве эксперта по организационному консалтингу и управлению изменениями. </a:t>
            </a:r>
          </a:p>
          <a:p>
            <a:pPr marL="174625" lvl="1" indent="-174625">
              <a:spcAft>
                <a:spcPts val="300"/>
              </a:spcAft>
              <a:buClr>
                <a:schemeClr val="dk2"/>
              </a:buClr>
              <a:buSzPct val="100000"/>
              <a:buFont typeface="Wingdings" panose="05000000000000000000" pitchFamily="2" charset="2"/>
              <a:buChar char="§"/>
            </a:pPr>
            <a:endParaRPr lang="ru-RU" sz="1400" dirty="0" err="1" smtClean="0">
              <a:latin typeface="+mj-lt"/>
            </a:endParaRPr>
          </a:p>
        </p:txBody>
      </p:sp>
      <p:sp>
        <p:nvSpPr>
          <p:cNvPr id="11" name="TextBox 10"/>
          <p:cNvSpPr txBox="1"/>
          <p:nvPr/>
        </p:nvSpPr>
        <p:spPr>
          <a:xfrm>
            <a:off x="251519" y="4634413"/>
            <a:ext cx="8527415" cy="1368133"/>
          </a:xfrm>
          <a:prstGeom prst="rect">
            <a:avLst/>
          </a:prstGeom>
          <a:noFill/>
        </p:spPr>
        <p:txBody>
          <a:bodyPr wrap="square" lIns="0" tIns="0" rIns="0" bIns="0" rtlCol="0">
            <a:noAutofit/>
          </a:bodyPr>
          <a:lstStyle/>
          <a:p>
            <a:pPr>
              <a:spcAft>
                <a:spcPts val="300"/>
              </a:spcAft>
            </a:pPr>
            <a:r>
              <a:rPr lang="ru-RU" sz="1400" b="1" dirty="0" smtClean="0">
                <a:latin typeface="+mj-lt"/>
              </a:rPr>
              <a:t>Контактная информация</a:t>
            </a:r>
            <a:r>
              <a:rPr lang="ru-RU" sz="1400" dirty="0" smtClean="0">
                <a:latin typeface="+mj-lt"/>
              </a:rPr>
              <a:t>:</a:t>
            </a:r>
          </a:p>
          <a:p>
            <a:pPr>
              <a:spcAft>
                <a:spcPts val="300"/>
              </a:spcAft>
            </a:pPr>
            <a:r>
              <a:rPr lang="en-US" sz="1400" dirty="0" smtClean="0">
                <a:latin typeface="+mj-lt"/>
              </a:rPr>
              <a:t>LinkedIn: </a:t>
            </a:r>
            <a:r>
              <a:rPr lang="en-US" sz="1400" dirty="0">
                <a:hlinkClick r:id="rId5"/>
              </a:rPr>
              <a:t>https://</a:t>
            </a:r>
            <a:r>
              <a:rPr lang="en-US" sz="1400" dirty="0" smtClean="0">
                <a:hlinkClick r:id="rId5"/>
              </a:rPr>
              <a:t>ru.linkedin.com/in/liubovdubovitskaya</a:t>
            </a:r>
            <a:endParaRPr lang="en-US" sz="1400" dirty="0" smtClean="0"/>
          </a:p>
          <a:p>
            <a:pPr>
              <a:spcAft>
                <a:spcPts val="300"/>
              </a:spcAft>
            </a:pPr>
            <a:r>
              <a:rPr lang="en-US" sz="1400" dirty="0" smtClean="0">
                <a:latin typeface="+mj-lt"/>
              </a:rPr>
              <a:t>E-Mail: </a:t>
            </a:r>
            <a:r>
              <a:rPr lang="en-US" sz="1400" dirty="0" smtClean="0">
                <a:latin typeface="+mj-lt"/>
                <a:hlinkClick r:id="rId6"/>
              </a:rPr>
              <a:t>lubchen@list.ru</a:t>
            </a:r>
            <a:r>
              <a:rPr lang="en-US" sz="1400" dirty="0" smtClean="0">
                <a:latin typeface="+mj-lt"/>
              </a:rPr>
              <a:t> </a:t>
            </a:r>
          </a:p>
          <a:p>
            <a:pPr>
              <a:spcAft>
                <a:spcPts val="300"/>
              </a:spcAft>
            </a:pPr>
            <a:r>
              <a:rPr lang="ru-RU" sz="1400" dirty="0" smtClean="0">
                <a:latin typeface="+mj-lt"/>
              </a:rPr>
              <a:t>Моб. Тел.: 8 (916) 293-50-43</a:t>
            </a:r>
            <a:endParaRPr lang="en-US" sz="1400" dirty="0" smtClean="0">
              <a:latin typeface="+mj-lt"/>
            </a:endParaRPr>
          </a:p>
          <a:p>
            <a:pPr>
              <a:spcAft>
                <a:spcPts val="300"/>
              </a:spcAft>
            </a:pPr>
            <a:endParaRPr lang="en-US" sz="1400" dirty="0" smtClean="0">
              <a:latin typeface="+mj-lt"/>
            </a:endParaRPr>
          </a:p>
          <a:p>
            <a:pPr>
              <a:spcAft>
                <a:spcPts val="300"/>
              </a:spcAft>
            </a:pPr>
            <a:endParaRPr lang="ru-RU" sz="1400" dirty="0" err="1" smtClean="0">
              <a:latin typeface="+mj-lt"/>
            </a:endParaRPr>
          </a:p>
        </p:txBody>
      </p:sp>
    </p:spTree>
    <p:extLst>
      <p:ext uri="{BB962C8B-B14F-4D97-AF65-F5344CB8AC3E}">
        <p14:creationId xmlns:p14="http://schemas.microsoft.com/office/powerpoint/2010/main" val="143195262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ru-RU" smtClean="0"/>
              <a:t>Доклад Дубовицкой Л.В. </a:t>
            </a:r>
            <a:r>
              <a:rPr lang="de-DE" smtClean="0"/>
              <a:t>Analyst Days 2016</a:t>
            </a:r>
            <a:endParaRPr lang="de-DE" dirty="0"/>
          </a:p>
        </p:txBody>
      </p:sp>
      <p:sp>
        <p:nvSpPr>
          <p:cNvPr id="3" name="Slide Number Placeholder 2"/>
          <p:cNvSpPr>
            <a:spLocks noGrp="1"/>
          </p:cNvSpPr>
          <p:nvPr>
            <p:ph type="sldNum" sz="quarter" idx="11"/>
          </p:nvPr>
        </p:nvSpPr>
        <p:spPr/>
        <p:txBody>
          <a:bodyPr/>
          <a:lstStyle/>
          <a:p>
            <a:fld id="{4EF52DEE-8E31-4566-81B0-650184D754FD}" type="slidenum">
              <a:rPr lang="de-DE" smtClean="0"/>
              <a:pPr/>
              <a:t>20</a:t>
            </a:fld>
            <a:endParaRPr lang="de-DE" dirty="0"/>
          </a:p>
        </p:txBody>
      </p:sp>
      <p:grpSp>
        <p:nvGrpSpPr>
          <p:cNvPr id="20" name="Group 19"/>
          <p:cNvGrpSpPr/>
          <p:nvPr>
            <p:custDataLst>
              <p:tags r:id="rId1"/>
            </p:custDataLst>
          </p:nvPr>
        </p:nvGrpSpPr>
        <p:grpSpPr>
          <a:xfrm>
            <a:off x="224805" y="220740"/>
            <a:ext cx="8919195" cy="5967010"/>
            <a:chOff x="224805" y="220740"/>
            <a:chExt cx="8919195" cy="5967010"/>
          </a:xfrm>
        </p:grpSpPr>
        <p:pic>
          <p:nvPicPr>
            <p:cNvPr id="19" name="Grafik 19"/>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85171" y="260647"/>
              <a:ext cx="8758829" cy="5927103"/>
            </a:xfrm>
            <a:prstGeom prst="rect">
              <a:avLst/>
            </a:prstGeom>
          </p:spPr>
        </p:pic>
        <p:sp>
          <p:nvSpPr>
            <p:cNvPr id="4" name="Rectangle 4"/>
            <p:cNvSpPr txBox="1">
              <a:spLocks noChangeArrowheads="1"/>
            </p:cNvSpPr>
            <p:nvPr>
              <p:custDataLst>
                <p:tags r:id="rId3"/>
              </p:custDataLst>
            </p:nvPr>
          </p:nvSpPr>
          <p:spPr bwMode="auto">
            <a:xfrm>
              <a:off x="251999" y="220740"/>
              <a:ext cx="8640000" cy="396000"/>
            </a:xfrm>
            <a:prstGeom prst="rect">
              <a:avLst/>
            </a:prstGeom>
          </p:spPr>
          <p:txBody>
            <a:bodyPr vert="horz" lIns="180000" tIns="108000" rIns="36000" bIns="36000" rtlCol="0" anchor="t" anchorCtr="0">
              <a:noAutofit/>
            </a:bodyPr>
            <a:lstStyle>
              <a:lvl1pPr>
                <a:spcBef>
                  <a:spcPct val="0"/>
                </a:spcBef>
                <a:buNone/>
                <a:defRPr sz="2400" b="1">
                  <a:solidFill>
                    <a:schemeClr val="tx2"/>
                  </a:solidFill>
                  <a:latin typeface="Swis721 Mio" pitchFamily="34" charset="0"/>
                  <a:ea typeface="+mj-ea"/>
                  <a:cs typeface="Arial" pitchFamily="34" charset="0"/>
                </a:defRPr>
              </a:lvl1pPr>
            </a:lstStyle>
            <a:p>
              <a:r>
                <a:rPr lang="ru-RU" altLang="en-US" sz="2200" smtClean="0">
                  <a:solidFill>
                    <a:schemeClr val="accent1"/>
                  </a:solidFill>
                  <a:latin typeface="Calibri" pitchFamily="34" charset="0"/>
                  <a:cs typeface="+mj-cs"/>
                </a:rPr>
                <a:t>Ключевые аспекты доклада:</a:t>
              </a:r>
              <a:endParaRPr lang="de-DE" altLang="en-US" sz="2200" dirty="0">
                <a:solidFill>
                  <a:schemeClr val="accent1"/>
                </a:solidFill>
                <a:latin typeface="Calibri" pitchFamily="34" charset="0"/>
                <a:cs typeface="+mj-cs"/>
              </a:endParaRPr>
            </a:p>
          </p:txBody>
        </p:sp>
        <p:sp>
          <p:nvSpPr>
            <p:cNvPr id="5" name="Rechteck 6">
              <a:hlinkClick r:id="rId18" action="ppaction://hlinksldjump"/>
            </p:cNvPr>
            <p:cNvSpPr/>
            <p:nvPr>
              <p:custDataLst>
                <p:tags r:id="rId4"/>
              </p:custDataLst>
            </p:nvPr>
          </p:nvSpPr>
          <p:spPr>
            <a:xfrm>
              <a:off x="654319" y="1257300"/>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Изменения и страх перемен</a:t>
              </a:r>
              <a:endParaRPr lang="de-DE" sz="1400" dirty="0">
                <a:solidFill>
                  <a:schemeClr val="accent1"/>
                </a:solidFill>
              </a:endParaRPr>
            </a:p>
          </p:txBody>
        </p:sp>
        <p:sp>
          <p:nvSpPr>
            <p:cNvPr id="6" name="Rechteck 5">
              <a:hlinkClick r:id="rId18" action="ppaction://hlinksldjump"/>
            </p:cNvPr>
            <p:cNvSpPr/>
            <p:nvPr>
              <p:custDataLst>
                <p:tags r:id="rId5"/>
              </p:custDataLst>
            </p:nvPr>
          </p:nvSpPr>
          <p:spPr>
            <a:xfrm>
              <a:off x="224805" y="1257300"/>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1</a:t>
              </a:r>
              <a:endParaRPr lang="de-DE" sz="4800" dirty="0" smtClean="0">
                <a:solidFill>
                  <a:srgbClr val="579BFF"/>
                </a:solidFill>
                <a:latin typeface="Calibri" panose="020F0502020204030204" pitchFamily="34" charset="0"/>
              </a:endParaRPr>
            </a:p>
          </p:txBody>
        </p:sp>
        <p:sp>
          <p:nvSpPr>
            <p:cNvPr id="7" name="Rechteck 6">
              <a:hlinkClick r:id="rId19" action="ppaction://hlinksldjump"/>
            </p:cNvPr>
            <p:cNvSpPr/>
            <p:nvPr>
              <p:custDataLst>
                <p:tags r:id="rId6"/>
              </p:custDataLst>
            </p:nvPr>
          </p:nvSpPr>
          <p:spPr>
            <a:xfrm>
              <a:off x="654319" y="1775467"/>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Кривая принятия изменений</a:t>
              </a:r>
              <a:endParaRPr lang="de-DE" sz="1400" dirty="0">
                <a:solidFill>
                  <a:schemeClr val="accent1"/>
                </a:solidFill>
              </a:endParaRPr>
            </a:p>
          </p:txBody>
        </p:sp>
        <p:sp>
          <p:nvSpPr>
            <p:cNvPr id="8" name="Rechteck 5">
              <a:hlinkClick r:id="rId19" action="ppaction://hlinksldjump"/>
            </p:cNvPr>
            <p:cNvSpPr/>
            <p:nvPr>
              <p:custDataLst>
                <p:tags r:id="rId7"/>
              </p:custDataLst>
            </p:nvPr>
          </p:nvSpPr>
          <p:spPr>
            <a:xfrm>
              <a:off x="224805" y="1775467"/>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2</a:t>
              </a:r>
              <a:endParaRPr lang="de-DE" sz="4800" dirty="0" smtClean="0">
                <a:solidFill>
                  <a:srgbClr val="579BFF"/>
                </a:solidFill>
                <a:latin typeface="Calibri" panose="020F0502020204030204" pitchFamily="34" charset="0"/>
              </a:endParaRPr>
            </a:p>
          </p:txBody>
        </p:sp>
        <p:sp>
          <p:nvSpPr>
            <p:cNvPr id="9" name="Rechteck 6">
              <a:hlinkClick r:id="rId20" action="ppaction://hlinksldjump"/>
            </p:cNvPr>
            <p:cNvSpPr/>
            <p:nvPr>
              <p:custDataLst>
                <p:tags r:id="rId8"/>
              </p:custDataLst>
            </p:nvPr>
          </p:nvSpPr>
          <p:spPr>
            <a:xfrm>
              <a:off x="654319" y="2293634"/>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Управление изменениями vs. управление проектами</a:t>
              </a:r>
              <a:endParaRPr lang="de-DE" sz="1400" dirty="0">
                <a:solidFill>
                  <a:schemeClr val="accent1"/>
                </a:solidFill>
              </a:endParaRPr>
            </a:p>
          </p:txBody>
        </p:sp>
        <p:sp>
          <p:nvSpPr>
            <p:cNvPr id="10" name="Rechteck 5">
              <a:hlinkClick r:id="rId20" action="ppaction://hlinksldjump"/>
            </p:cNvPr>
            <p:cNvSpPr/>
            <p:nvPr>
              <p:custDataLst>
                <p:tags r:id="rId9"/>
              </p:custDataLst>
            </p:nvPr>
          </p:nvSpPr>
          <p:spPr>
            <a:xfrm>
              <a:off x="224805" y="2293634"/>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3</a:t>
              </a:r>
              <a:endParaRPr lang="de-DE" sz="4800" dirty="0" smtClean="0">
                <a:solidFill>
                  <a:srgbClr val="579BFF"/>
                </a:solidFill>
                <a:latin typeface="Calibri" panose="020F0502020204030204" pitchFamily="34" charset="0"/>
              </a:endParaRPr>
            </a:p>
          </p:txBody>
        </p:sp>
        <p:sp>
          <p:nvSpPr>
            <p:cNvPr id="13" name="Rechteck 6">
              <a:hlinkClick r:id="rId21" action="ppaction://hlinksldjump"/>
            </p:cNvPr>
            <p:cNvSpPr/>
            <p:nvPr>
              <p:custDataLst>
                <p:tags r:id="rId10"/>
              </p:custDataLst>
            </p:nvPr>
          </p:nvSpPr>
          <p:spPr>
            <a:xfrm>
              <a:off x="654319" y="3329968"/>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Модели управления организационными изменениями</a:t>
              </a:r>
              <a:endParaRPr lang="de-DE" sz="1400" dirty="0">
                <a:solidFill>
                  <a:schemeClr val="accent1"/>
                </a:solidFill>
              </a:endParaRPr>
            </a:p>
          </p:txBody>
        </p:sp>
        <p:sp>
          <p:nvSpPr>
            <p:cNvPr id="14" name="Rechteck 5">
              <a:hlinkClick r:id="rId21" action="ppaction://hlinksldjump"/>
            </p:cNvPr>
            <p:cNvSpPr/>
            <p:nvPr>
              <p:custDataLst>
                <p:tags r:id="rId11"/>
              </p:custDataLst>
            </p:nvPr>
          </p:nvSpPr>
          <p:spPr>
            <a:xfrm>
              <a:off x="224805" y="3329968"/>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5</a:t>
              </a:r>
              <a:endParaRPr lang="de-DE" sz="4800" dirty="0" smtClean="0">
                <a:solidFill>
                  <a:srgbClr val="579BFF"/>
                </a:solidFill>
                <a:latin typeface="Calibri" panose="020F0502020204030204" pitchFamily="34" charset="0"/>
              </a:endParaRPr>
            </a:p>
          </p:txBody>
        </p:sp>
        <p:sp>
          <p:nvSpPr>
            <p:cNvPr id="15" name="Rechteck 6">
              <a:hlinkClick r:id="rId22" action="ppaction://hlinksldjump"/>
            </p:cNvPr>
            <p:cNvSpPr/>
            <p:nvPr>
              <p:custDataLst>
                <p:tags r:id="rId12"/>
              </p:custDataLst>
            </p:nvPr>
          </p:nvSpPr>
          <p:spPr>
            <a:xfrm>
              <a:off x="654319" y="3848135"/>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Бизнес-аналитик и управление организационными изменениями</a:t>
              </a:r>
              <a:endParaRPr lang="de-DE" sz="1400" dirty="0">
                <a:solidFill>
                  <a:schemeClr val="accent1"/>
                </a:solidFill>
              </a:endParaRPr>
            </a:p>
          </p:txBody>
        </p:sp>
        <p:sp>
          <p:nvSpPr>
            <p:cNvPr id="16" name="Rechteck 5">
              <a:hlinkClick r:id="rId22" action="ppaction://hlinksldjump"/>
            </p:cNvPr>
            <p:cNvSpPr/>
            <p:nvPr>
              <p:custDataLst>
                <p:tags r:id="rId13"/>
              </p:custDataLst>
            </p:nvPr>
          </p:nvSpPr>
          <p:spPr>
            <a:xfrm>
              <a:off x="224805" y="3848135"/>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6</a:t>
              </a:r>
              <a:endParaRPr lang="de-DE" sz="4800" dirty="0" smtClean="0">
                <a:solidFill>
                  <a:srgbClr val="579BFF"/>
                </a:solidFill>
                <a:latin typeface="Calibri" panose="020F0502020204030204" pitchFamily="34" charset="0"/>
              </a:endParaRPr>
            </a:p>
          </p:txBody>
        </p:sp>
        <p:sp>
          <p:nvSpPr>
            <p:cNvPr id="17" name="Rechteck 8"/>
            <p:cNvSpPr/>
            <p:nvPr>
              <p:custDataLst>
                <p:tags r:id="rId14"/>
              </p:custDataLst>
            </p:nvPr>
          </p:nvSpPr>
          <p:spPr>
            <a:xfrm>
              <a:off x="654319" y="2811801"/>
              <a:ext cx="7635804" cy="482400"/>
            </a:xfrm>
            <a:prstGeom prst="rect">
              <a:avLst/>
            </a:prstGeom>
            <a:gradFill flip="none" rotWithShape="1">
              <a:gsLst>
                <a:gs pos="100000">
                  <a:schemeClr val="accent1">
                    <a:alpha val="0"/>
                  </a:schemeClr>
                </a:gs>
                <a:gs pos="63000">
                  <a:schemeClr val="accent1">
                    <a:alpha val="72000"/>
                  </a:schemeClr>
                </a:gs>
                <a:gs pos="0">
                  <a:schemeClr val="accent1"/>
                </a:gs>
              </a:gsLst>
              <a:lin ang="0" scaled="1"/>
              <a:tileRect/>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bg1"/>
                  </a:solidFill>
                </a:rPr>
                <a:t>Роли в процессе управления организационными изменениями</a:t>
              </a:r>
              <a:endParaRPr lang="de-DE" sz="1400" dirty="0">
                <a:solidFill>
                  <a:schemeClr val="bg1"/>
                </a:solidFill>
              </a:endParaRPr>
            </a:p>
          </p:txBody>
        </p:sp>
        <p:sp>
          <p:nvSpPr>
            <p:cNvPr id="18" name="Rechteck 7"/>
            <p:cNvSpPr/>
            <p:nvPr>
              <p:custDataLst>
                <p:tags r:id="rId15"/>
              </p:custDataLst>
            </p:nvPr>
          </p:nvSpPr>
          <p:spPr>
            <a:xfrm>
              <a:off x="224805" y="2811801"/>
              <a:ext cx="360000" cy="482400"/>
            </a:xfrm>
            <a:prstGeom prst="rect">
              <a:avLst/>
            </a:prstGeom>
            <a:noFill/>
            <a:ln w="9525" cap="flat" cmpd="sng" algn="ctr">
              <a:noFill/>
              <a:prstDash val="solid"/>
            </a:ln>
            <a:effectLst/>
            <a:extLst>
              <a:ext uri="{909E8E84-426E-40DD-AFC4-6F175D3DCCD1}">
                <a14:hiddenFill xmlns:a14="http://schemas.microsoft.com/office/drawing/2010/main">
                  <a:solidFill>
                    <a:schemeClr val="dk2">
                      <a:alpha val="0"/>
                    </a:scheme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chemeClr val="accent1"/>
                  </a:solidFill>
                  <a:latin typeface="Calibri" panose="020F0502020204030204" pitchFamily="34" charset="0"/>
                </a:rPr>
                <a:t>4</a:t>
              </a:r>
              <a:endParaRPr lang="de-DE" sz="4800" dirty="0" smtClean="0">
                <a:solidFill>
                  <a:schemeClr val="accent1"/>
                </a:solidFill>
                <a:latin typeface="Calibri" panose="020F0502020204030204" pitchFamily="34" charset="0"/>
              </a:endParaRPr>
            </a:p>
          </p:txBody>
        </p:sp>
      </p:grpSp>
    </p:spTree>
    <p:extLst>
      <p:ext uri="{BB962C8B-B14F-4D97-AF65-F5344CB8AC3E}">
        <p14:creationId xmlns:p14="http://schemas.microsoft.com/office/powerpoint/2010/main" val="3765180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a:t>Роли в процессе управления </a:t>
            </a:r>
            <a:r>
              <a:rPr lang="ru-RU" dirty="0" smtClean="0"/>
              <a:t>изменениями (по </a:t>
            </a:r>
            <a:r>
              <a:rPr lang="en-US" dirty="0" err="1" smtClean="0"/>
              <a:t>Prosci</a:t>
            </a:r>
            <a:r>
              <a:rPr lang="en-US" dirty="0" smtClean="0"/>
              <a:t>)</a:t>
            </a:r>
            <a:endParaRPr lang="ru-RU" dirty="0"/>
          </a:p>
        </p:txBody>
      </p:sp>
      <p:sp>
        <p:nvSpPr>
          <p:cNvPr id="4" name="Footer Placeholder 3"/>
          <p:cNvSpPr>
            <a:spLocks noGrp="1"/>
          </p:cNvSpPr>
          <p:nvPr>
            <p:ph type="ftr" sz="quarter" idx="11"/>
          </p:nvPr>
        </p:nvSpPr>
        <p:spPr>
          <a:xfrm>
            <a:off x="204850" y="6414869"/>
            <a:ext cx="5864225" cy="158400"/>
          </a:xfrm>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Ролевая модель</a:t>
            </a:r>
            <a:endParaRPr lang="ru-RU"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13569" y="2432694"/>
            <a:ext cx="2540781" cy="2540781"/>
          </a:xfrm>
          <a:prstGeom prst="rect">
            <a:avLst/>
          </a:prstGeom>
          <a:noFill/>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4939" y="1202478"/>
            <a:ext cx="2443045" cy="2443045"/>
          </a:xfrm>
          <a:prstGeom prst="rect">
            <a:avLst/>
          </a:prstGeom>
        </p:spPr>
      </p:pic>
      <p:grpSp>
        <p:nvGrpSpPr>
          <p:cNvPr id="13" name="Group 12"/>
          <p:cNvGrpSpPr/>
          <p:nvPr/>
        </p:nvGrpSpPr>
        <p:grpSpPr>
          <a:xfrm>
            <a:off x="5203379" y="3864630"/>
            <a:ext cx="2836300" cy="2545563"/>
            <a:chOff x="5656170" y="0"/>
            <a:chExt cx="2854920" cy="2732008"/>
          </a:xfrm>
        </p:grpSpPr>
        <p:sp>
          <p:nvSpPr>
            <p:cNvPr id="14" name="Shape 13"/>
            <p:cNvSpPr/>
            <p:nvPr/>
          </p:nvSpPr>
          <p:spPr>
            <a:xfrm>
              <a:off x="5656170" y="0"/>
              <a:ext cx="2854920" cy="2732008"/>
            </a:xfrm>
            <a:prstGeom prst="gear9">
              <a:avLst/>
            </a:prstGeom>
            <a:solidFill>
              <a:schemeClr val="accent1">
                <a:lumMod val="10000"/>
                <a:lumOff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ru-RU" dirty="0" smtClean="0"/>
            </a:p>
            <a:p>
              <a:pPr algn="ctr"/>
              <a:r>
                <a:rPr lang="ru-RU" dirty="0" smtClean="0"/>
                <a:t>Поддержи-</a:t>
              </a:r>
              <a:r>
                <a:rPr lang="ru-RU" dirty="0" err="1" smtClean="0"/>
                <a:t>вающие</a:t>
              </a:r>
              <a:r>
                <a:rPr lang="ru-RU" dirty="0" smtClean="0"/>
                <a:t> подразделения</a:t>
              </a:r>
              <a:endParaRPr lang="ru-RU" dirty="0"/>
            </a:p>
          </p:txBody>
        </p:sp>
        <p:sp>
          <p:nvSpPr>
            <p:cNvPr id="15" name="Shape 4"/>
            <p:cNvSpPr/>
            <p:nvPr/>
          </p:nvSpPr>
          <p:spPr>
            <a:xfrm>
              <a:off x="6205425" y="639960"/>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grpSp>
      <p:grpSp>
        <p:nvGrpSpPr>
          <p:cNvPr id="16" name="Group 15"/>
          <p:cNvGrpSpPr/>
          <p:nvPr/>
        </p:nvGrpSpPr>
        <p:grpSpPr>
          <a:xfrm>
            <a:off x="952874" y="1312571"/>
            <a:ext cx="2431334" cy="2493764"/>
            <a:chOff x="5656170" y="238244"/>
            <a:chExt cx="2431334" cy="2493764"/>
          </a:xfrm>
        </p:grpSpPr>
        <p:sp>
          <p:nvSpPr>
            <p:cNvPr id="17" name="Shape 16"/>
            <p:cNvSpPr/>
            <p:nvPr/>
          </p:nvSpPr>
          <p:spPr>
            <a:xfrm>
              <a:off x="5656170" y="238244"/>
              <a:ext cx="2431334" cy="2493764"/>
            </a:xfrm>
            <a:prstGeom prst="gear9">
              <a:avLst/>
            </a:prstGeom>
            <a:solidFill>
              <a:srgbClr val="0092C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ru-RU" dirty="0" smtClean="0"/>
                <a:t>Топ-менеджмент и высшее руководство</a:t>
              </a:r>
              <a:endParaRPr lang="ru-RU" dirty="0"/>
            </a:p>
          </p:txBody>
        </p:sp>
        <p:sp>
          <p:nvSpPr>
            <p:cNvPr id="18" name="Shape 4"/>
            <p:cNvSpPr/>
            <p:nvPr/>
          </p:nvSpPr>
          <p:spPr>
            <a:xfrm>
              <a:off x="6205425" y="639960"/>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grpSp>
      <p:grpSp>
        <p:nvGrpSpPr>
          <p:cNvPr id="19" name="Group 18"/>
          <p:cNvGrpSpPr/>
          <p:nvPr/>
        </p:nvGrpSpPr>
        <p:grpSpPr>
          <a:xfrm>
            <a:off x="832532" y="3762061"/>
            <a:ext cx="2732008" cy="2732008"/>
            <a:chOff x="5656170" y="0"/>
            <a:chExt cx="2732008" cy="2732008"/>
          </a:xfrm>
        </p:grpSpPr>
        <p:sp>
          <p:nvSpPr>
            <p:cNvPr id="20" name="Shape 19"/>
            <p:cNvSpPr/>
            <p:nvPr/>
          </p:nvSpPr>
          <p:spPr>
            <a:xfrm>
              <a:off x="5656170" y="0"/>
              <a:ext cx="2732008" cy="2732008"/>
            </a:xfrm>
            <a:prstGeom prst="gear9">
              <a:avLst/>
            </a:prstGeom>
            <a:solidFill>
              <a:srgbClr val="002965">
                <a:alpha val="5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ru-RU" dirty="0"/>
            </a:p>
            <a:p>
              <a:pPr algn="ctr"/>
              <a:r>
                <a:rPr lang="ru-RU" dirty="0" smtClean="0"/>
                <a:t>Проектная команда</a:t>
              </a:r>
              <a:endParaRPr lang="ru-RU" dirty="0"/>
            </a:p>
          </p:txBody>
        </p:sp>
        <p:sp>
          <p:nvSpPr>
            <p:cNvPr id="21" name="Shape 4"/>
            <p:cNvSpPr/>
            <p:nvPr/>
          </p:nvSpPr>
          <p:spPr>
            <a:xfrm>
              <a:off x="6205425" y="639960"/>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grpSp>
      <p:sp>
        <p:nvSpPr>
          <p:cNvPr id="22" name="TextBox 21"/>
          <p:cNvSpPr txBox="1"/>
          <p:nvPr/>
        </p:nvSpPr>
        <p:spPr>
          <a:xfrm>
            <a:off x="5877566" y="1745022"/>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Менеджмент среднего звена и руководители отделов</a:t>
            </a:r>
          </a:p>
        </p:txBody>
      </p:sp>
      <p:sp>
        <p:nvSpPr>
          <p:cNvPr id="23" name="TextBox 22"/>
          <p:cNvSpPr txBox="1"/>
          <p:nvPr/>
        </p:nvSpPr>
        <p:spPr>
          <a:xfrm>
            <a:off x="3714750" y="3294573"/>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Команда по управлению изменениями</a:t>
            </a:r>
          </a:p>
        </p:txBody>
      </p:sp>
      <p:sp>
        <p:nvSpPr>
          <p:cNvPr id="3" name="Smiley Face 2"/>
          <p:cNvSpPr/>
          <p:nvPr/>
        </p:nvSpPr>
        <p:spPr>
          <a:xfrm>
            <a:off x="2942796" y="4077039"/>
            <a:ext cx="733352" cy="629418"/>
          </a:xfrm>
          <a:prstGeom prst="smileyFac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Tree>
    <p:extLst>
      <p:ext uri="{BB962C8B-B14F-4D97-AF65-F5344CB8AC3E}">
        <p14:creationId xmlns:p14="http://schemas.microsoft.com/office/powerpoint/2010/main" val="350676776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a:t>Роли в процессе управления </a:t>
            </a:r>
            <a:r>
              <a:rPr lang="ru-RU" dirty="0" smtClean="0"/>
              <a:t>изменениями (по </a:t>
            </a:r>
            <a:r>
              <a:rPr lang="en-US" dirty="0" err="1" smtClean="0"/>
              <a:t>Prosci</a:t>
            </a:r>
            <a:r>
              <a:rPr lang="en-US" dirty="0" smtClean="0"/>
              <a:t>)</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Ролевая модель</a:t>
            </a:r>
            <a:endParaRPr lang="ru-RU"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0825" y="1119819"/>
            <a:ext cx="2540781" cy="2540781"/>
          </a:xfrm>
          <a:prstGeom prst="rect">
            <a:avLst/>
          </a:prstGeom>
          <a:noFill/>
        </p:spPr>
      </p:pic>
      <p:sp>
        <p:nvSpPr>
          <p:cNvPr id="21" name="Shape 4"/>
          <p:cNvSpPr/>
          <p:nvPr/>
        </p:nvSpPr>
        <p:spPr>
          <a:xfrm>
            <a:off x="1663147" y="4500497"/>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sp>
        <p:nvSpPr>
          <p:cNvPr id="22" name="TextBox 21"/>
          <p:cNvSpPr txBox="1"/>
          <p:nvPr/>
        </p:nvSpPr>
        <p:spPr>
          <a:xfrm>
            <a:off x="6158926" y="1843498"/>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Менеджмент среднего звена и руководители отделов</a:t>
            </a:r>
          </a:p>
        </p:txBody>
      </p:sp>
      <p:sp>
        <p:nvSpPr>
          <p:cNvPr id="23" name="TextBox 22"/>
          <p:cNvSpPr txBox="1"/>
          <p:nvPr/>
        </p:nvSpPr>
        <p:spPr>
          <a:xfrm>
            <a:off x="852006" y="1922722"/>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Команда по управлению изменениями</a:t>
            </a:r>
          </a:p>
        </p:txBody>
      </p:sp>
      <p:sp>
        <p:nvSpPr>
          <p:cNvPr id="3" name="TextBox 2"/>
          <p:cNvSpPr txBox="1"/>
          <p:nvPr>
            <p:custDataLst>
              <p:tags r:id="rId1"/>
            </p:custDataLst>
          </p:nvPr>
        </p:nvSpPr>
        <p:spPr>
          <a:xfrm>
            <a:off x="3017520" y="1356360"/>
            <a:ext cx="5684520" cy="4830330"/>
          </a:xfrm>
          <a:prstGeom prst="rect">
            <a:avLst/>
          </a:prstGeom>
          <a:noFill/>
        </p:spPr>
        <p:txBody>
          <a:bodyPr wrap="square" lIns="0" tIns="0" rIns="0" bIns="0" rtlCol="0">
            <a:noAutofit/>
          </a:bodyPr>
          <a:lstStyle/>
          <a:p>
            <a:pPr>
              <a:spcAft>
                <a:spcPts val="300"/>
              </a:spcAft>
            </a:pPr>
            <a:r>
              <a:rPr lang="ru-RU" sz="1400" b="1" dirty="0" smtClean="0">
                <a:latin typeface="+mj-lt"/>
              </a:rPr>
              <a:t>Важность данной роли: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В исследовании 2007 года наличие выделенных ресурсов (команды) для управления изменениями было на четвертом месте в списке самых важных факторов успеха нововведений</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Все больше данных подтверждают наличие прямой зависимости между успехом инициативы по внедрению изменений и тем, насколько хорошо был решен вопрос с ресурсами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Без выделенных ресурсов усилия по внедрению изменений не будут завершены   </a:t>
            </a:r>
          </a:p>
          <a:p>
            <a:pPr marL="174625" lvl="1" indent="-174625">
              <a:spcAft>
                <a:spcPts val="300"/>
              </a:spcAft>
              <a:buClr>
                <a:schemeClr val="dk2"/>
              </a:buClr>
              <a:buSzPct val="100000"/>
              <a:buFont typeface="Wingdings" panose="05000000000000000000" pitchFamily="2" charset="2"/>
              <a:buChar char="§"/>
            </a:pPr>
            <a:endParaRPr lang="ru-RU" sz="1400" dirty="0">
              <a:latin typeface="+mj-lt"/>
            </a:endParaRPr>
          </a:p>
          <a:p>
            <a:pPr marL="0" lvl="1">
              <a:spcAft>
                <a:spcPts val="300"/>
              </a:spcAft>
              <a:buClr>
                <a:schemeClr val="dk2"/>
              </a:buClr>
              <a:buSzPct val="100000"/>
            </a:pPr>
            <a:r>
              <a:rPr lang="ru-RU" sz="1400" b="1" dirty="0" smtClean="0">
                <a:latin typeface="+mj-lt"/>
              </a:rPr>
              <a:t>Требования к роли: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 Использование структурированного подхода и методологии управления изменениями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Формулировка стратегии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Разработка планов</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Поддержка всех участников изменений</a:t>
            </a:r>
          </a:p>
        </p:txBody>
      </p:sp>
    </p:spTree>
    <p:extLst>
      <p:ext uri="{BB962C8B-B14F-4D97-AF65-F5344CB8AC3E}">
        <p14:creationId xmlns:p14="http://schemas.microsoft.com/office/powerpoint/2010/main" val="28528604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a:t>Роли в процессе управления </a:t>
            </a:r>
            <a:r>
              <a:rPr lang="ru-RU" dirty="0" smtClean="0"/>
              <a:t>изменениями (по </a:t>
            </a:r>
            <a:r>
              <a:rPr lang="en-US" dirty="0" err="1" smtClean="0"/>
              <a:t>Prosci</a:t>
            </a:r>
            <a:r>
              <a:rPr lang="en-US" dirty="0" smtClean="0"/>
              <a:t>)</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Ролевая модель</a:t>
            </a:r>
            <a:endParaRPr lang="ru-RU" dirty="0"/>
          </a:p>
        </p:txBody>
      </p:sp>
      <p:sp>
        <p:nvSpPr>
          <p:cNvPr id="21" name="Shape 4"/>
          <p:cNvSpPr/>
          <p:nvPr/>
        </p:nvSpPr>
        <p:spPr>
          <a:xfrm>
            <a:off x="1663147" y="4500497"/>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sp>
        <p:nvSpPr>
          <p:cNvPr id="22" name="TextBox 21"/>
          <p:cNvSpPr txBox="1"/>
          <p:nvPr/>
        </p:nvSpPr>
        <p:spPr>
          <a:xfrm>
            <a:off x="6158926" y="1843498"/>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Менеджмент среднего звена и руководители отделов</a:t>
            </a:r>
          </a:p>
        </p:txBody>
      </p:sp>
      <p:sp>
        <p:nvSpPr>
          <p:cNvPr id="23" name="TextBox 22"/>
          <p:cNvSpPr txBox="1"/>
          <p:nvPr/>
        </p:nvSpPr>
        <p:spPr>
          <a:xfrm>
            <a:off x="852006" y="1922722"/>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Команда по управлению изменениями</a:t>
            </a:r>
          </a:p>
        </p:txBody>
      </p:sp>
      <p:sp>
        <p:nvSpPr>
          <p:cNvPr id="3" name="TextBox 2"/>
          <p:cNvSpPr txBox="1"/>
          <p:nvPr>
            <p:custDataLst>
              <p:tags r:id="rId1"/>
            </p:custDataLst>
          </p:nvPr>
        </p:nvSpPr>
        <p:spPr>
          <a:xfrm>
            <a:off x="3017520" y="1356360"/>
            <a:ext cx="5684520" cy="4830330"/>
          </a:xfrm>
          <a:prstGeom prst="rect">
            <a:avLst/>
          </a:prstGeom>
          <a:noFill/>
        </p:spPr>
        <p:txBody>
          <a:bodyPr wrap="square" lIns="0" tIns="0" rIns="0" bIns="0" rtlCol="0">
            <a:noAutofit/>
          </a:bodyPr>
          <a:lstStyle/>
          <a:p>
            <a:pPr>
              <a:spcAft>
                <a:spcPts val="300"/>
              </a:spcAft>
            </a:pPr>
            <a:r>
              <a:rPr lang="ru-RU" sz="1400" b="1" dirty="0" smtClean="0">
                <a:latin typeface="+mj-lt"/>
              </a:rPr>
              <a:t>Важность данной роли:</a:t>
            </a:r>
          </a:p>
          <a:p>
            <a:pPr marL="174625" lvl="1" indent="-174625">
              <a:spcAft>
                <a:spcPts val="300"/>
              </a:spcAft>
              <a:buClr>
                <a:schemeClr val="dk2"/>
              </a:buClr>
              <a:buSzPct val="100000"/>
              <a:buFont typeface="Wingdings" panose="05000000000000000000" pitchFamily="2" charset="2"/>
              <a:buChar char="§"/>
            </a:pPr>
            <a:r>
              <a:rPr lang="ru-RU" sz="1400" dirty="0"/>
              <a:t>В </a:t>
            </a:r>
            <a:r>
              <a:rPr lang="ru-RU" sz="1400" dirty="0" smtClean="0"/>
              <a:t>исследованиях 2007, 2005, 2003, 2000 годов активное и видимое участие первого лица компании </a:t>
            </a:r>
            <a:r>
              <a:rPr lang="ru-RU" sz="1400" dirty="0"/>
              <a:t>было на </a:t>
            </a:r>
            <a:r>
              <a:rPr lang="ru-RU" sz="1400" dirty="0" smtClean="0"/>
              <a:t>первом </a:t>
            </a:r>
            <a:r>
              <a:rPr lang="ru-RU" sz="1400" dirty="0"/>
              <a:t>месте в списке самых важных факторов успеха </a:t>
            </a:r>
            <a:r>
              <a:rPr lang="ru-RU" sz="1400" dirty="0" smtClean="0"/>
              <a:t>нововведений – потому что это является критическим фактором успеха. </a:t>
            </a:r>
          </a:p>
          <a:p>
            <a:pPr marL="174625" lvl="1" indent="-174625">
              <a:spcAft>
                <a:spcPts val="300"/>
              </a:spcAft>
              <a:buClr>
                <a:schemeClr val="dk2"/>
              </a:buClr>
              <a:buSzPct val="100000"/>
              <a:buFont typeface="Wingdings" panose="05000000000000000000" pitchFamily="2" charset="2"/>
              <a:buChar char="§"/>
            </a:pPr>
            <a:r>
              <a:rPr lang="ru-RU" sz="1400" dirty="0" smtClean="0"/>
              <a:t>Сотрудники хотят видеть приверженность топ-менеджмента к изменениям</a:t>
            </a:r>
          </a:p>
          <a:p>
            <a:pPr marL="174625" lvl="1" indent="-174625">
              <a:spcAft>
                <a:spcPts val="300"/>
              </a:spcAft>
              <a:buClr>
                <a:schemeClr val="dk2"/>
              </a:buClr>
              <a:buSzPct val="100000"/>
              <a:buFont typeface="Wingdings" panose="05000000000000000000" pitchFamily="2" charset="2"/>
              <a:buChar char="§"/>
            </a:pPr>
            <a:r>
              <a:rPr lang="ru-RU" sz="1400" dirty="0" smtClean="0"/>
              <a:t>Степень участия спонсоров определяет успех или провал проекта</a:t>
            </a:r>
            <a:endParaRPr lang="ru-RU" sz="1400" dirty="0"/>
          </a:p>
          <a:p>
            <a:pPr marL="174625" lvl="1" indent="-174625">
              <a:spcAft>
                <a:spcPts val="300"/>
              </a:spcAft>
              <a:buClr>
                <a:schemeClr val="dk2"/>
              </a:buClr>
              <a:buSzPct val="100000"/>
              <a:buFont typeface="Wingdings" panose="05000000000000000000" pitchFamily="2" charset="2"/>
              <a:buChar char="§"/>
            </a:pPr>
            <a:endParaRPr lang="ru-RU" sz="1400" dirty="0" smtClean="0">
              <a:latin typeface="+mj-lt"/>
            </a:endParaRPr>
          </a:p>
          <a:p>
            <a:pPr marL="174625" lvl="1" indent="-174625">
              <a:spcAft>
                <a:spcPts val="300"/>
              </a:spcAft>
              <a:buClr>
                <a:schemeClr val="dk2"/>
              </a:buClr>
              <a:buSzPct val="100000"/>
              <a:buFont typeface="Wingdings" panose="05000000000000000000" pitchFamily="2" charset="2"/>
              <a:buChar char="§"/>
            </a:pPr>
            <a:endParaRPr lang="ru-RU" sz="1400" dirty="0">
              <a:latin typeface="+mj-lt"/>
            </a:endParaRPr>
          </a:p>
          <a:p>
            <a:pPr marL="0" lvl="1">
              <a:spcAft>
                <a:spcPts val="300"/>
              </a:spcAft>
              <a:buClr>
                <a:schemeClr val="dk2"/>
              </a:buClr>
              <a:buSzPct val="100000"/>
            </a:pPr>
            <a:r>
              <a:rPr lang="ru-RU" sz="1400" b="1" dirty="0" smtClean="0">
                <a:latin typeface="+mj-lt"/>
              </a:rPr>
              <a:t>Требования к роли: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 Активное и видимое участие на протяжении всего проекта</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Создании коалиции спонсоров перемен и преодоление сопротивления</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Прямая коммуникация с сотрудниками</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19" y="1082535"/>
            <a:ext cx="2432515" cy="2456901"/>
          </a:xfrm>
          <a:prstGeom prst="rect">
            <a:avLst/>
          </a:prstGeom>
        </p:spPr>
      </p:pic>
    </p:spTree>
    <p:extLst>
      <p:ext uri="{BB962C8B-B14F-4D97-AF65-F5344CB8AC3E}">
        <p14:creationId xmlns:p14="http://schemas.microsoft.com/office/powerpoint/2010/main" val="189318550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a:t>Роли в процессе управления </a:t>
            </a:r>
            <a:r>
              <a:rPr lang="ru-RU" dirty="0" smtClean="0"/>
              <a:t>изменениями (по </a:t>
            </a:r>
            <a:r>
              <a:rPr lang="en-US" dirty="0" err="1" smtClean="0"/>
              <a:t>Prosci</a:t>
            </a:r>
            <a:r>
              <a:rPr lang="en-US" dirty="0" smtClean="0"/>
              <a:t>)</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Ролевая модель</a:t>
            </a:r>
            <a:endParaRPr lang="ru-RU" dirty="0"/>
          </a:p>
        </p:txBody>
      </p:sp>
      <p:sp>
        <p:nvSpPr>
          <p:cNvPr id="21" name="Shape 4"/>
          <p:cNvSpPr/>
          <p:nvPr/>
        </p:nvSpPr>
        <p:spPr>
          <a:xfrm>
            <a:off x="1663147" y="4500497"/>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sp>
        <p:nvSpPr>
          <p:cNvPr id="22" name="TextBox 21"/>
          <p:cNvSpPr txBox="1"/>
          <p:nvPr/>
        </p:nvSpPr>
        <p:spPr>
          <a:xfrm>
            <a:off x="6158926" y="1843498"/>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Менеджмент среднего звена и руководители отделов</a:t>
            </a:r>
          </a:p>
        </p:txBody>
      </p:sp>
      <p:sp>
        <p:nvSpPr>
          <p:cNvPr id="23" name="TextBox 22"/>
          <p:cNvSpPr txBox="1"/>
          <p:nvPr/>
        </p:nvSpPr>
        <p:spPr>
          <a:xfrm>
            <a:off x="852006" y="1922722"/>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Команда по управлению изменениями</a:t>
            </a:r>
          </a:p>
        </p:txBody>
      </p:sp>
      <p:sp>
        <p:nvSpPr>
          <p:cNvPr id="3" name="TextBox 2"/>
          <p:cNvSpPr txBox="1"/>
          <p:nvPr>
            <p:custDataLst>
              <p:tags r:id="rId1"/>
            </p:custDataLst>
          </p:nvPr>
        </p:nvSpPr>
        <p:spPr>
          <a:xfrm>
            <a:off x="3017520" y="1093620"/>
            <a:ext cx="5684520" cy="4830330"/>
          </a:xfrm>
          <a:prstGeom prst="rect">
            <a:avLst/>
          </a:prstGeom>
          <a:noFill/>
        </p:spPr>
        <p:txBody>
          <a:bodyPr wrap="square" lIns="0" tIns="0" rIns="0" bIns="0" rtlCol="0">
            <a:noAutofit/>
          </a:bodyPr>
          <a:lstStyle/>
          <a:p>
            <a:pPr>
              <a:spcAft>
                <a:spcPts val="300"/>
              </a:spcAft>
            </a:pPr>
            <a:r>
              <a:rPr lang="ru-RU" sz="1400" b="1" dirty="0" smtClean="0">
                <a:latin typeface="+mj-lt"/>
              </a:rPr>
              <a:t>Важность данной роли: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Линейные менеджеры и руководители находятся в самом эпицентре событий, ведь именно их сотрудники теперь будут вынуждены работать по-новому</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В каждой организации происходят как макро (сверху-вниз), так и микро (снизу-вверх) изменения – менеджмент среднего звена помогает своим сотрудникам в обоих случаях</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Отношение линейного менеджера к переменам отразится (будет скопировано) на отношении его подчиненных</a:t>
            </a:r>
          </a:p>
          <a:p>
            <a:pPr marL="174625" lvl="1" indent="-174625">
              <a:spcAft>
                <a:spcPts val="300"/>
              </a:spcAft>
              <a:buClr>
                <a:schemeClr val="dk2"/>
              </a:buClr>
              <a:buSzPct val="100000"/>
              <a:buFont typeface="Wingdings" panose="05000000000000000000" pitchFamily="2" charset="2"/>
              <a:buChar char="§"/>
            </a:pPr>
            <a:endParaRPr lang="ru-RU" sz="1400" dirty="0">
              <a:latin typeface="+mj-lt"/>
            </a:endParaRPr>
          </a:p>
          <a:p>
            <a:pPr marL="0" lvl="1">
              <a:spcAft>
                <a:spcPts val="300"/>
              </a:spcAft>
              <a:buClr>
                <a:schemeClr val="dk2"/>
              </a:buClr>
              <a:buSzPct val="100000"/>
            </a:pPr>
            <a:r>
              <a:rPr lang="ru-RU" sz="1400" b="1" dirty="0" smtClean="0">
                <a:latin typeface="+mj-lt"/>
              </a:rPr>
              <a:t>Выделяют пять основных ролей среднего менеджмента в отношении управления изменениями:</a:t>
            </a:r>
          </a:p>
          <a:p>
            <a:pPr marL="174625" lvl="1" indent="-174625">
              <a:spcAft>
                <a:spcPts val="300"/>
              </a:spcAft>
              <a:buClr>
                <a:schemeClr val="dk2"/>
              </a:buClr>
              <a:buSzPct val="100000"/>
              <a:buFont typeface="Wingdings" panose="05000000000000000000" pitchFamily="2" charset="2"/>
              <a:buChar char="§"/>
            </a:pPr>
            <a:r>
              <a:rPr lang="ru-RU" sz="1400" b="1" dirty="0" smtClean="0">
                <a:latin typeface="+mj-lt"/>
              </a:rPr>
              <a:t> Коммуникатор </a:t>
            </a:r>
            <a:r>
              <a:rPr lang="ru-RU" sz="1400" dirty="0" smtClean="0">
                <a:latin typeface="+mj-lt"/>
              </a:rPr>
              <a:t>– сотрудники хотят услышать именно от непосредственного руководителя как изменения повлияют на их работу</a:t>
            </a:r>
          </a:p>
          <a:p>
            <a:pPr marL="174625" lvl="1" indent="-174625">
              <a:spcAft>
                <a:spcPts val="300"/>
              </a:spcAft>
              <a:buClr>
                <a:schemeClr val="dk2"/>
              </a:buClr>
              <a:buSzPct val="100000"/>
              <a:buFont typeface="Wingdings" panose="05000000000000000000" pitchFamily="2" charset="2"/>
              <a:buChar char="§"/>
            </a:pPr>
            <a:r>
              <a:rPr lang="ru-RU" sz="1400" b="1" dirty="0" smtClean="0">
                <a:latin typeface="+mj-lt"/>
              </a:rPr>
              <a:t>Адвокат</a:t>
            </a:r>
            <a:r>
              <a:rPr lang="ru-RU" sz="1400" dirty="0" smtClean="0">
                <a:latin typeface="+mj-lt"/>
              </a:rPr>
              <a:t> – поддерживает ли или противостоит ли менеджер изменениям, сотрудники будут его копировать</a:t>
            </a:r>
          </a:p>
          <a:p>
            <a:pPr marL="174625" lvl="1" indent="-174625">
              <a:spcAft>
                <a:spcPts val="300"/>
              </a:spcAft>
              <a:buClr>
                <a:schemeClr val="dk2"/>
              </a:buClr>
              <a:buSzPct val="100000"/>
              <a:buFont typeface="Wingdings" panose="05000000000000000000" pitchFamily="2" charset="2"/>
              <a:buChar char="§"/>
            </a:pPr>
            <a:r>
              <a:rPr lang="ru-RU" sz="1400" b="1" dirty="0" err="1" smtClean="0">
                <a:latin typeface="+mj-lt"/>
              </a:rPr>
              <a:t>Коуч</a:t>
            </a:r>
            <a:r>
              <a:rPr lang="ru-RU" sz="1400" dirty="0" smtClean="0">
                <a:latin typeface="+mj-lt"/>
              </a:rPr>
              <a:t> – помощь сотрудникам в переходе на новую модель</a:t>
            </a:r>
          </a:p>
          <a:p>
            <a:pPr marL="174625" lvl="1" indent="-174625">
              <a:spcAft>
                <a:spcPts val="300"/>
              </a:spcAft>
              <a:buClr>
                <a:schemeClr val="dk2"/>
              </a:buClr>
              <a:buSzPct val="100000"/>
              <a:buFont typeface="Wingdings" panose="05000000000000000000" pitchFamily="2" charset="2"/>
              <a:buChar char="§"/>
            </a:pPr>
            <a:r>
              <a:rPr lang="ru-RU" sz="1400" b="1" dirty="0" smtClean="0">
                <a:latin typeface="+mj-lt"/>
              </a:rPr>
              <a:t>Связной</a:t>
            </a:r>
            <a:r>
              <a:rPr lang="ru-RU" sz="1400" dirty="0" smtClean="0">
                <a:latin typeface="+mj-lt"/>
              </a:rPr>
              <a:t> – взаимодействие с проектной командой и предоставление обратной связи</a:t>
            </a:r>
            <a:endParaRPr lang="ru-RU" sz="1400" dirty="0">
              <a:latin typeface="+mj-lt"/>
            </a:endParaRPr>
          </a:p>
          <a:p>
            <a:pPr marL="174625" lvl="1" indent="-174625">
              <a:spcAft>
                <a:spcPts val="300"/>
              </a:spcAft>
              <a:buClr>
                <a:schemeClr val="dk2"/>
              </a:buClr>
              <a:buSzPct val="100000"/>
              <a:buFont typeface="Wingdings" panose="05000000000000000000" pitchFamily="2" charset="2"/>
              <a:buChar char="§"/>
            </a:pPr>
            <a:r>
              <a:rPr lang="ru-RU" sz="1400" b="1" dirty="0" smtClean="0">
                <a:latin typeface="+mj-lt"/>
              </a:rPr>
              <a:t>Подавитель сопротивления </a:t>
            </a:r>
            <a:r>
              <a:rPr lang="ru-RU" sz="1400" dirty="0" smtClean="0">
                <a:latin typeface="+mj-lt"/>
              </a:rPr>
              <a:t>– наиболее эффективно бороться с сопротивлением можно только на уровне непосредственного руководства сотрудников</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539" y="1118074"/>
            <a:ext cx="2443045" cy="2443045"/>
          </a:xfrm>
          <a:prstGeom prst="rect">
            <a:avLst/>
          </a:prstGeom>
        </p:spPr>
      </p:pic>
      <p:sp>
        <p:nvSpPr>
          <p:cNvPr id="11" name="TextBox 10"/>
          <p:cNvSpPr txBox="1"/>
          <p:nvPr/>
        </p:nvSpPr>
        <p:spPr>
          <a:xfrm>
            <a:off x="840166" y="1660618"/>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Менеджмент среднего звена и руководители отделов</a:t>
            </a:r>
          </a:p>
        </p:txBody>
      </p:sp>
    </p:spTree>
    <p:extLst>
      <p:ext uri="{BB962C8B-B14F-4D97-AF65-F5344CB8AC3E}">
        <p14:creationId xmlns:p14="http://schemas.microsoft.com/office/powerpoint/2010/main" val="13144810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a:t>Роли в процессе управления </a:t>
            </a:r>
            <a:r>
              <a:rPr lang="ru-RU" dirty="0" smtClean="0"/>
              <a:t>изменениями (по </a:t>
            </a:r>
            <a:r>
              <a:rPr lang="en-US" dirty="0" err="1" smtClean="0"/>
              <a:t>Prosci</a:t>
            </a:r>
            <a:r>
              <a:rPr lang="en-US" dirty="0" smtClean="0"/>
              <a:t>)</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Ролевая модель</a:t>
            </a:r>
            <a:endParaRPr lang="ru-RU" dirty="0"/>
          </a:p>
        </p:txBody>
      </p:sp>
      <p:sp>
        <p:nvSpPr>
          <p:cNvPr id="21" name="Shape 4"/>
          <p:cNvSpPr/>
          <p:nvPr/>
        </p:nvSpPr>
        <p:spPr>
          <a:xfrm>
            <a:off x="1663147" y="4500497"/>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sp>
        <p:nvSpPr>
          <p:cNvPr id="22" name="TextBox 21"/>
          <p:cNvSpPr txBox="1"/>
          <p:nvPr/>
        </p:nvSpPr>
        <p:spPr>
          <a:xfrm>
            <a:off x="6158926" y="1843498"/>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Менеджмент среднего звена и руководители отделов</a:t>
            </a:r>
          </a:p>
        </p:txBody>
      </p:sp>
      <p:sp>
        <p:nvSpPr>
          <p:cNvPr id="23" name="TextBox 22"/>
          <p:cNvSpPr txBox="1"/>
          <p:nvPr/>
        </p:nvSpPr>
        <p:spPr>
          <a:xfrm>
            <a:off x="852006" y="1922722"/>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Команда по управлению изменениями</a:t>
            </a:r>
          </a:p>
        </p:txBody>
      </p:sp>
      <p:sp>
        <p:nvSpPr>
          <p:cNvPr id="3" name="TextBox 2"/>
          <p:cNvSpPr txBox="1"/>
          <p:nvPr>
            <p:custDataLst>
              <p:tags r:id="rId1"/>
            </p:custDataLst>
          </p:nvPr>
        </p:nvSpPr>
        <p:spPr>
          <a:xfrm>
            <a:off x="3017520" y="1356360"/>
            <a:ext cx="5684520" cy="4830330"/>
          </a:xfrm>
          <a:prstGeom prst="rect">
            <a:avLst/>
          </a:prstGeom>
          <a:noFill/>
        </p:spPr>
        <p:txBody>
          <a:bodyPr wrap="square" lIns="0" tIns="0" rIns="0" bIns="0" rtlCol="0">
            <a:noAutofit/>
          </a:bodyPr>
          <a:lstStyle/>
          <a:p>
            <a:pPr>
              <a:spcAft>
                <a:spcPts val="300"/>
              </a:spcAft>
            </a:pPr>
            <a:r>
              <a:rPr lang="ru-RU" sz="1400" b="1" dirty="0" smtClean="0">
                <a:latin typeface="+mj-lt"/>
              </a:rPr>
              <a:t>Важность данной роли: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Проектная команда занята управлением технической стороной перемен. Они определяют какой будет модель работы будущего.</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Без направления и менеджмента техническая сторона изменений не продвинется вперед</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Управление изменениями будет наиболее успешным только при условии включения в проект на самой ранней стадии</a:t>
            </a:r>
          </a:p>
          <a:p>
            <a:pPr marL="174625" lvl="1" indent="-174625">
              <a:spcAft>
                <a:spcPts val="300"/>
              </a:spcAft>
              <a:buClr>
                <a:schemeClr val="dk2"/>
              </a:buClr>
              <a:buSzPct val="100000"/>
              <a:buFont typeface="Wingdings" panose="05000000000000000000" pitchFamily="2" charset="2"/>
              <a:buChar char="§"/>
            </a:pPr>
            <a:endParaRPr lang="ru-RU" sz="1400" dirty="0">
              <a:latin typeface="+mj-lt"/>
            </a:endParaRPr>
          </a:p>
          <a:p>
            <a:pPr marL="0" lvl="1">
              <a:spcAft>
                <a:spcPts val="300"/>
              </a:spcAft>
              <a:buClr>
                <a:schemeClr val="dk2"/>
              </a:buClr>
              <a:buSzPct val="100000"/>
            </a:pPr>
            <a:r>
              <a:rPr lang="ru-RU" sz="1400" b="1" dirty="0" smtClean="0">
                <a:latin typeface="+mj-lt"/>
              </a:rPr>
              <a:t>Требования к роли: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 Проектирование фактической сути изменения</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Управление «технической» стороной вопроса</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Кооперация с командой по управлению изменениями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Интеграция планов по управлению изменениями в общий план проекта</a:t>
            </a:r>
          </a:p>
        </p:txBody>
      </p:sp>
      <p:sp>
        <p:nvSpPr>
          <p:cNvPr id="12" name="Shape 11"/>
          <p:cNvSpPr/>
          <p:nvPr/>
        </p:nvSpPr>
        <p:spPr>
          <a:xfrm>
            <a:off x="113280" y="1163826"/>
            <a:ext cx="2732008" cy="2732008"/>
          </a:xfrm>
          <a:prstGeom prst="gear9">
            <a:avLst/>
          </a:prstGeom>
          <a:solidFill>
            <a:srgbClr val="002965">
              <a:alpha val="5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ru-RU" dirty="0"/>
          </a:p>
          <a:p>
            <a:pPr algn="ctr"/>
            <a:r>
              <a:rPr lang="ru-RU" dirty="0" smtClean="0"/>
              <a:t>Проектная команда</a:t>
            </a:r>
            <a:endParaRPr lang="ru-RU" dirty="0"/>
          </a:p>
        </p:txBody>
      </p:sp>
    </p:spTree>
    <p:extLst>
      <p:ext uri="{BB962C8B-B14F-4D97-AF65-F5344CB8AC3E}">
        <p14:creationId xmlns:p14="http://schemas.microsoft.com/office/powerpoint/2010/main" val="18271375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a:t>Роли в процессе управления </a:t>
            </a:r>
            <a:r>
              <a:rPr lang="ru-RU" dirty="0" smtClean="0"/>
              <a:t>изменениями (по </a:t>
            </a:r>
            <a:r>
              <a:rPr lang="en-US" dirty="0" err="1" smtClean="0"/>
              <a:t>Prosci</a:t>
            </a:r>
            <a:r>
              <a:rPr lang="en-US" dirty="0" smtClean="0"/>
              <a:t>)</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Ролевая модель</a:t>
            </a:r>
            <a:endParaRPr lang="ru-RU" dirty="0"/>
          </a:p>
        </p:txBody>
      </p:sp>
      <p:sp>
        <p:nvSpPr>
          <p:cNvPr id="21" name="Shape 4"/>
          <p:cNvSpPr/>
          <p:nvPr/>
        </p:nvSpPr>
        <p:spPr>
          <a:xfrm>
            <a:off x="1663147" y="4500497"/>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sp>
        <p:nvSpPr>
          <p:cNvPr id="22" name="TextBox 21"/>
          <p:cNvSpPr txBox="1"/>
          <p:nvPr/>
        </p:nvSpPr>
        <p:spPr>
          <a:xfrm>
            <a:off x="6158926" y="1843498"/>
            <a:ext cx="1365818" cy="934976"/>
          </a:xfrm>
          <a:prstGeom prst="rect">
            <a:avLst/>
          </a:prstGeom>
          <a:noFill/>
        </p:spPr>
        <p:txBody>
          <a:bodyPr wrap="square" lIns="0" tIns="0" rIns="0" bIns="0" rtlCol="0">
            <a:noAutofit/>
          </a:bodyPr>
          <a:lstStyle/>
          <a:p>
            <a:pPr algn="ctr">
              <a:spcAft>
                <a:spcPts val="300"/>
              </a:spcAft>
            </a:pPr>
            <a:r>
              <a:rPr lang="ru-RU" dirty="0" smtClean="0">
                <a:solidFill>
                  <a:schemeClr val="bg1"/>
                </a:solidFill>
                <a:latin typeface="+mj-lt"/>
              </a:rPr>
              <a:t>Менеджмент среднего звена и руководители отделов</a:t>
            </a:r>
          </a:p>
        </p:txBody>
      </p:sp>
      <p:sp>
        <p:nvSpPr>
          <p:cNvPr id="3" name="TextBox 2"/>
          <p:cNvSpPr txBox="1"/>
          <p:nvPr>
            <p:custDataLst>
              <p:tags r:id="rId1"/>
            </p:custDataLst>
          </p:nvPr>
        </p:nvSpPr>
        <p:spPr>
          <a:xfrm>
            <a:off x="3508175" y="1333446"/>
            <a:ext cx="5041465" cy="4830330"/>
          </a:xfrm>
          <a:prstGeom prst="rect">
            <a:avLst/>
          </a:prstGeom>
          <a:noFill/>
        </p:spPr>
        <p:txBody>
          <a:bodyPr wrap="square" lIns="0" tIns="0" rIns="0" bIns="0" rtlCol="0">
            <a:noAutofit/>
          </a:bodyPr>
          <a:lstStyle/>
          <a:p>
            <a:pPr>
              <a:spcAft>
                <a:spcPts val="300"/>
              </a:spcAft>
            </a:pPr>
            <a:r>
              <a:rPr lang="ru-RU" sz="1400" b="1" dirty="0" smtClean="0">
                <a:latin typeface="+mj-lt"/>
              </a:rPr>
              <a:t>Важность данной роли: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Поддерживающие подразделения привносят экспертизу по различным функциональным направлениям, включая </a:t>
            </a:r>
            <a:r>
              <a:rPr lang="en-US" sz="1400" dirty="0" smtClean="0">
                <a:latin typeface="+mj-lt"/>
              </a:rPr>
              <a:t>HR</a:t>
            </a:r>
            <a:r>
              <a:rPr lang="ru-RU" sz="1400" dirty="0" smtClean="0">
                <a:latin typeface="+mj-lt"/>
              </a:rPr>
              <a:t>, </a:t>
            </a:r>
            <a:r>
              <a:rPr lang="ru-RU" sz="1400" dirty="0" err="1" smtClean="0">
                <a:latin typeface="+mj-lt"/>
              </a:rPr>
              <a:t>оргразвитие</a:t>
            </a:r>
            <a:r>
              <a:rPr lang="ru-RU" sz="1400" dirty="0" smtClean="0">
                <a:latin typeface="+mj-lt"/>
              </a:rPr>
              <a:t>, обучение, коммуникацию, специалистов по предметным областям</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В некоторых случаях представители поддерживающих подразделений могут входить в состав команды по управлению изменениями  </a:t>
            </a:r>
          </a:p>
          <a:p>
            <a:pPr marL="174625" lvl="1" indent="-174625">
              <a:spcAft>
                <a:spcPts val="300"/>
              </a:spcAft>
              <a:buClr>
                <a:schemeClr val="dk2"/>
              </a:buClr>
              <a:buSzPct val="100000"/>
              <a:buFont typeface="Wingdings" panose="05000000000000000000" pitchFamily="2" charset="2"/>
              <a:buChar char="§"/>
            </a:pPr>
            <a:endParaRPr lang="ru-RU" sz="1400" dirty="0">
              <a:latin typeface="+mj-lt"/>
            </a:endParaRPr>
          </a:p>
          <a:p>
            <a:pPr marL="0" lvl="1">
              <a:spcAft>
                <a:spcPts val="300"/>
              </a:spcAft>
              <a:buClr>
                <a:schemeClr val="dk2"/>
              </a:buClr>
              <a:buSzPct val="100000"/>
            </a:pPr>
            <a:r>
              <a:rPr lang="ru-RU" sz="1400" b="1" dirty="0" smtClean="0">
                <a:latin typeface="+mj-lt"/>
              </a:rPr>
              <a:t>Требования к роли:</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Опыт и экспертиза</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Знания</a:t>
            </a:r>
          </a:p>
          <a:p>
            <a:pPr marL="174625" lvl="1" indent="-174625">
              <a:spcAft>
                <a:spcPts val="300"/>
              </a:spcAft>
              <a:buClr>
                <a:schemeClr val="dk2"/>
              </a:buClr>
              <a:buSzPct val="100000"/>
              <a:buFont typeface="Wingdings" panose="05000000000000000000" pitchFamily="2" charset="2"/>
              <a:buChar char="§"/>
            </a:pPr>
            <a:r>
              <a:rPr lang="ru-RU" sz="1400" dirty="0" smtClean="0">
                <a:latin typeface="+mj-lt"/>
              </a:rPr>
              <a:t>Инструменты</a:t>
            </a:r>
          </a:p>
        </p:txBody>
      </p:sp>
      <p:grpSp>
        <p:nvGrpSpPr>
          <p:cNvPr id="11" name="Group 10"/>
          <p:cNvGrpSpPr/>
          <p:nvPr/>
        </p:nvGrpSpPr>
        <p:grpSpPr>
          <a:xfrm>
            <a:off x="251519" y="1138139"/>
            <a:ext cx="2836300" cy="2545563"/>
            <a:chOff x="5656170" y="0"/>
            <a:chExt cx="2854920" cy="2732008"/>
          </a:xfrm>
        </p:grpSpPr>
        <p:sp>
          <p:nvSpPr>
            <p:cNvPr id="13" name="Shape 12"/>
            <p:cNvSpPr/>
            <p:nvPr/>
          </p:nvSpPr>
          <p:spPr>
            <a:xfrm>
              <a:off x="5656170" y="0"/>
              <a:ext cx="2854920" cy="2732008"/>
            </a:xfrm>
            <a:prstGeom prst="gear9">
              <a:avLst/>
            </a:prstGeom>
            <a:solidFill>
              <a:schemeClr val="accent1">
                <a:lumMod val="10000"/>
                <a:lumOff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ru-RU" dirty="0" smtClean="0"/>
            </a:p>
            <a:p>
              <a:pPr algn="ctr"/>
              <a:r>
                <a:rPr lang="ru-RU" dirty="0" smtClean="0"/>
                <a:t>Поддержи-</a:t>
              </a:r>
              <a:r>
                <a:rPr lang="ru-RU" dirty="0" err="1" smtClean="0"/>
                <a:t>вающие</a:t>
              </a:r>
              <a:r>
                <a:rPr lang="ru-RU" dirty="0" smtClean="0"/>
                <a:t> подразделения</a:t>
              </a:r>
              <a:endParaRPr lang="ru-RU" dirty="0"/>
            </a:p>
          </p:txBody>
        </p:sp>
        <p:sp>
          <p:nvSpPr>
            <p:cNvPr id="14" name="Shape 4"/>
            <p:cNvSpPr/>
            <p:nvPr/>
          </p:nvSpPr>
          <p:spPr>
            <a:xfrm>
              <a:off x="6205425" y="639960"/>
              <a:ext cx="1633498" cy="1404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endParaRPr lang="ru-RU" sz="5200" kern="1200" dirty="0"/>
            </a:p>
          </p:txBody>
        </p:sp>
      </p:grpSp>
    </p:spTree>
    <p:extLst>
      <p:ext uri="{BB962C8B-B14F-4D97-AF65-F5344CB8AC3E}">
        <p14:creationId xmlns:p14="http://schemas.microsoft.com/office/powerpoint/2010/main" val="8903172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ru-RU" smtClean="0"/>
              <a:t>Доклад Дубовицкой Л.В. </a:t>
            </a:r>
            <a:r>
              <a:rPr lang="de-DE" smtClean="0"/>
              <a:t>Analyst Days 2016</a:t>
            </a:r>
            <a:endParaRPr lang="de-DE" dirty="0"/>
          </a:p>
        </p:txBody>
      </p:sp>
      <p:sp>
        <p:nvSpPr>
          <p:cNvPr id="3" name="Slide Number Placeholder 2"/>
          <p:cNvSpPr>
            <a:spLocks noGrp="1"/>
          </p:cNvSpPr>
          <p:nvPr>
            <p:ph type="sldNum" sz="quarter" idx="11"/>
          </p:nvPr>
        </p:nvSpPr>
        <p:spPr/>
        <p:txBody>
          <a:bodyPr/>
          <a:lstStyle/>
          <a:p>
            <a:fld id="{4EF52DEE-8E31-4566-81B0-650184D754FD}" type="slidenum">
              <a:rPr lang="de-DE" smtClean="0"/>
              <a:pPr/>
              <a:t>27</a:t>
            </a:fld>
            <a:endParaRPr lang="de-DE" dirty="0"/>
          </a:p>
        </p:txBody>
      </p:sp>
      <p:grpSp>
        <p:nvGrpSpPr>
          <p:cNvPr id="20" name="Group 19"/>
          <p:cNvGrpSpPr/>
          <p:nvPr>
            <p:custDataLst>
              <p:tags r:id="rId1"/>
            </p:custDataLst>
          </p:nvPr>
        </p:nvGrpSpPr>
        <p:grpSpPr>
          <a:xfrm>
            <a:off x="224805" y="220740"/>
            <a:ext cx="8919195" cy="5967010"/>
            <a:chOff x="224805" y="220740"/>
            <a:chExt cx="8919195" cy="5967010"/>
          </a:xfrm>
        </p:grpSpPr>
        <p:pic>
          <p:nvPicPr>
            <p:cNvPr id="19" name="Grafik 19"/>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85171" y="260647"/>
              <a:ext cx="8758829" cy="5927103"/>
            </a:xfrm>
            <a:prstGeom prst="rect">
              <a:avLst/>
            </a:prstGeom>
          </p:spPr>
        </p:pic>
        <p:sp>
          <p:nvSpPr>
            <p:cNvPr id="4" name="Rectangle 4"/>
            <p:cNvSpPr txBox="1">
              <a:spLocks noChangeArrowheads="1"/>
            </p:cNvSpPr>
            <p:nvPr>
              <p:custDataLst>
                <p:tags r:id="rId3"/>
              </p:custDataLst>
            </p:nvPr>
          </p:nvSpPr>
          <p:spPr bwMode="auto">
            <a:xfrm>
              <a:off x="251999" y="220740"/>
              <a:ext cx="8640000" cy="396000"/>
            </a:xfrm>
            <a:prstGeom prst="rect">
              <a:avLst/>
            </a:prstGeom>
          </p:spPr>
          <p:txBody>
            <a:bodyPr vert="horz" lIns="180000" tIns="108000" rIns="36000" bIns="36000" rtlCol="0" anchor="t" anchorCtr="0">
              <a:noAutofit/>
            </a:bodyPr>
            <a:lstStyle>
              <a:lvl1pPr>
                <a:spcBef>
                  <a:spcPct val="0"/>
                </a:spcBef>
                <a:buNone/>
                <a:defRPr sz="2400" b="1">
                  <a:solidFill>
                    <a:schemeClr val="tx2"/>
                  </a:solidFill>
                  <a:latin typeface="Swis721 Mio" pitchFamily="34" charset="0"/>
                  <a:ea typeface="+mj-ea"/>
                  <a:cs typeface="Arial" pitchFamily="34" charset="0"/>
                </a:defRPr>
              </a:lvl1pPr>
            </a:lstStyle>
            <a:p>
              <a:r>
                <a:rPr lang="ru-RU" altLang="en-US" sz="2200" smtClean="0">
                  <a:solidFill>
                    <a:schemeClr val="accent1"/>
                  </a:solidFill>
                  <a:latin typeface="Calibri" pitchFamily="34" charset="0"/>
                  <a:cs typeface="+mj-cs"/>
                </a:rPr>
                <a:t>Ключевые аспекты доклада:</a:t>
              </a:r>
              <a:endParaRPr lang="de-DE" altLang="en-US" sz="2200" dirty="0">
                <a:solidFill>
                  <a:schemeClr val="accent1"/>
                </a:solidFill>
                <a:latin typeface="Calibri" pitchFamily="34" charset="0"/>
                <a:cs typeface="+mj-cs"/>
              </a:endParaRPr>
            </a:p>
          </p:txBody>
        </p:sp>
        <p:sp>
          <p:nvSpPr>
            <p:cNvPr id="5" name="Rechteck 6">
              <a:hlinkClick r:id="rId18" action="ppaction://hlinksldjump"/>
            </p:cNvPr>
            <p:cNvSpPr/>
            <p:nvPr>
              <p:custDataLst>
                <p:tags r:id="rId4"/>
              </p:custDataLst>
            </p:nvPr>
          </p:nvSpPr>
          <p:spPr>
            <a:xfrm>
              <a:off x="654319" y="1257300"/>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Изменения и страх перемен</a:t>
              </a:r>
              <a:endParaRPr lang="de-DE" sz="1400" dirty="0">
                <a:solidFill>
                  <a:schemeClr val="accent1"/>
                </a:solidFill>
              </a:endParaRPr>
            </a:p>
          </p:txBody>
        </p:sp>
        <p:sp>
          <p:nvSpPr>
            <p:cNvPr id="6" name="Rechteck 5">
              <a:hlinkClick r:id="rId18" action="ppaction://hlinksldjump"/>
            </p:cNvPr>
            <p:cNvSpPr/>
            <p:nvPr>
              <p:custDataLst>
                <p:tags r:id="rId5"/>
              </p:custDataLst>
            </p:nvPr>
          </p:nvSpPr>
          <p:spPr>
            <a:xfrm>
              <a:off x="224805" y="1257300"/>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1</a:t>
              </a:r>
              <a:endParaRPr lang="de-DE" sz="4800" dirty="0" smtClean="0">
                <a:solidFill>
                  <a:srgbClr val="579BFF"/>
                </a:solidFill>
                <a:latin typeface="Calibri" panose="020F0502020204030204" pitchFamily="34" charset="0"/>
              </a:endParaRPr>
            </a:p>
          </p:txBody>
        </p:sp>
        <p:sp>
          <p:nvSpPr>
            <p:cNvPr id="7" name="Rechteck 6">
              <a:hlinkClick r:id="rId19" action="ppaction://hlinksldjump"/>
            </p:cNvPr>
            <p:cNvSpPr/>
            <p:nvPr>
              <p:custDataLst>
                <p:tags r:id="rId6"/>
              </p:custDataLst>
            </p:nvPr>
          </p:nvSpPr>
          <p:spPr>
            <a:xfrm>
              <a:off x="654319" y="1775467"/>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Кривая принятия изменений</a:t>
              </a:r>
              <a:endParaRPr lang="de-DE" sz="1400" dirty="0">
                <a:solidFill>
                  <a:schemeClr val="accent1"/>
                </a:solidFill>
              </a:endParaRPr>
            </a:p>
          </p:txBody>
        </p:sp>
        <p:sp>
          <p:nvSpPr>
            <p:cNvPr id="8" name="Rechteck 5">
              <a:hlinkClick r:id="rId19" action="ppaction://hlinksldjump"/>
            </p:cNvPr>
            <p:cNvSpPr/>
            <p:nvPr>
              <p:custDataLst>
                <p:tags r:id="rId7"/>
              </p:custDataLst>
            </p:nvPr>
          </p:nvSpPr>
          <p:spPr>
            <a:xfrm>
              <a:off x="224805" y="1775467"/>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2</a:t>
              </a:r>
              <a:endParaRPr lang="de-DE" sz="4800" dirty="0" smtClean="0">
                <a:solidFill>
                  <a:srgbClr val="579BFF"/>
                </a:solidFill>
                <a:latin typeface="Calibri" panose="020F0502020204030204" pitchFamily="34" charset="0"/>
              </a:endParaRPr>
            </a:p>
          </p:txBody>
        </p:sp>
        <p:sp>
          <p:nvSpPr>
            <p:cNvPr id="9" name="Rechteck 6">
              <a:hlinkClick r:id="rId20" action="ppaction://hlinksldjump"/>
            </p:cNvPr>
            <p:cNvSpPr/>
            <p:nvPr>
              <p:custDataLst>
                <p:tags r:id="rId8"/>
              </p:custDataLst>
            </p:nvPr>
          </p:nvSpPr>
          <p:spPr>
            <a:xfrm>
              <a:off x="654319" y="2293634"/>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Управление изменениями vs. управление проектами</a:t>
              </a:r>
              <a:endParaRPr lang="de-DE" sz="1400" dirty="0">
                <a:solidFill>
                  <a:schemeClr val="accent1"/>
                </a:solidFill>
              </a:endParaRPr>
            </a:p>
          </p:txBody>
        </p:sp>
        <p:sp>
          <p:nvSpPr>
            <p:cNvPr id="10" name="Rechteck 5">
              <a:hlinkClick r:id="rId20" action="ppaction://hlinksldjump"/>
            </p:cNvPr>
            <p:cNvSpPr/>
            <p:nvPr>
              <p:custDataLst>
                <p:tags r:id="rId9"/>
              </p:custDataLst>
            </p:nvPr>
          </p:nvSpPr>
          <p:spPr>
            <a:xfrm>
              <a:off x="224805" y="2293634"/>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3</a:t>
              </a:r>
              <a:endParaRPr lang="de-DE" sz="4800" dirty="0" smtClean="0">
                <a:solidFill>
                  <a:srgbClr val="579BFF"/>
                </a:solidFill>
                <a:latin typeface="Calibri" panose="020F0502020204030204" pitchFamily="34" charset="0"/>
              </a:endParaRPr>
            </a:p>
          </p:txBody>
        </p:sp>
        <p:sp>
          <p:nvSpPr>
            <p:cNvPr id="11" name="Rechteck 6">
              <a:hlinkClick r:id="rId21" action="ppaction://hlinksldjump"/>
            </p:cNvPr>
            <p:cNvSpPr/>
            <p:nvPr>
              <p:custDataLst>
                <p:tags r:id="rId10"/>
              </p:custDataLst>
            </p:nvPr>
          </p:nvSpPr>
          <p:spPr>
            <a:xfrm>
              <a:off x="654319" y="2811801"/>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Роли в процессе управления организационными изменениями</a:t>
              </a:r>
              <a:endParaRPr lang="de-DE" sz="1400" dirty="0">
                <a:solidFill>
                  <a:schemeClr val="accent1"/>
                </a:solidFill>
              </a:endParaRPr>
            </a:p>
          </p:txBody>
        </p:sp>
        <p:sp>
          <p:nvSpPr>
            <p:cNvPr id="12" name="Rechteck 5">
              <a:hlinkClick r:id="rId21" action="ppaction://hlinksldjump"/>
            </p:cNvPr>
            <p:cNvSpPr/>
            <p:nvPr>
              <p:custDataLst>
                <p:tags r:id="rId11"/>
              </p:custDataLst>
            </p:nvPr>
          </p:nvSpPr>
          <p:spPr>
            <a:xfrm>
              <a:off x="224805" y="2811801"/>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4</a:t>
              </a:r>
              <a:endParaRPr lang="de-DE" sz="4800" dirty="0" smtClean="0">
                <a:solidFill>
                  <a:srgbClr val="579BFF"/>
                </a:solidFill>
                <a:latin typeface="Calibri" panose="020F0502020204030204" pitchFamily="34" charset="0"/>
              </a:endParaRPr>
            </a:p>
          </p:txBody>
        </p:sp>
        <p:sp>
          <p:nvSpPr>
            <p:cNvPr id="15" name="Rechteck 6">
              <a:hlinkClick r:id="rId22" action="ppaction://hlinksldjump"/>
            </p:cNvPr>
            <p:cNvSpPr/>
            <p:nvPr>
              <p:custDataLst>
                <p:tags r:id="rId12"/>
              </p:custDataLst>
            </p:nvPr>
          </p:nvSpPr>
          <p:spPr>
            <a:xfrm>
              <a:off x="654319" y="3848135"/>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Бизнес-аналитик и управление организационными изменениями</a:t>
              </a:r>
              <a:endParaRPr lang="de-DE" sz="1400" dirty="0">
                <a:solidFill>
                  <a:schemeClr val="accent1"/>
                </a:solidFill>
              </a:endParaRPr>
            </a:p>
          </p:txBody>
        </p:sp>
        <p:sp>
          <p:nvSpPr>
            <p:cNvPr id="16" name="Rechteck 5">
              <a:hlinkClick r:id="rId22" action="ppaction://hlinksldjump"/>
            </p:cNvPr>
            <p:cNvSpPr/>
            <p:nvPr>
              <p:custDataLst>
                <p:tags r:id="rId13"/>
              </p:custDataLst>
            </p:nvPr>
          </p:nvSpPr>
          <p:spPr>
            <a:xfrm>
              <a:off x="224805" y="3848135"/>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6</a:t>
              </a:r>
              <a:endParaRPr lang="de-DE" sz="4800" dirty="0" smtClean="0">
                <a:solidFill>
                  <a:srgbClr val="579BFF"/>
                </a:solidFill>
                <a:latin typeface="Calibri" panose="020F0502020204030204" pitchFamily="34" charset="0"/>
              </a:endParaRPr>
            </a:p>
          </p:txBody>
        </p:sp>
        <p:sp>
          <p:nvSpPr>
            <p:cNvPr id="17" name="Rechteck 8"/>
            <p:cNvSpPr/>
            <p:nvPr>
              <p:custDataLst>
                <p:tags r:id="rId14"/>
              </p:custDataLst>
            </p:nvPr>
          </p:nvSpPr>
          <p:spPr>
            <a:xfrm>
              <a:off x="654319" y="3329968"/>
              <a:ext cx="7635804" cy="482400"/>
            </a:xfrm>
            <a:prstGeom prst="rect">
              <a:avLst/>
            </a:prstGeom>
            <a:gradFill flip="none" rotWithShape="1">
              <a:gsLst>
                <a:gs pos="100000">
                  <a:schemeClr val="accent1">
                    <a:alpha val="0"/>
                  </a:schemeClr>
                </a:gs>
                <a:gs pos="63000">
                  <a:schemeClr val="accent1">
                    <a:alpha val="72000"/>
                  </a:schemeClr>
                </a:gs>
                <a:gs pos="0">
                  <a:schemeClr val="accent1"/>
                </a:gs>
              </a:gsLst>
              <a:lin ang="0" scaled="1"/>
              <a:tileRect/>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bg1"/>
                  </a:solidFill>
                </a:rPr>
                <a:t>Модели управления организационными изменениями</a:t>
              </a:r>
              <a:endParaRPr lang="de-DE" sz="1400" dirty="0">
                <a:solidFill>
                  <a:schemeClr val="bg1"/>
                </a:solidFill>
              </a:endParaRPr>
            </a:p>
          </p:txBody>
        </p:sp>
        <p:sp>
          <p:nvSpPr>
            <p:cNvPr id="18" name="Rechteck 7"/>
            <p:cNvSpPr/>
            <p:nvPr>
              <p:custDataLst>
                <p:tags r:id="rId15"/>
              </p:custDataLst>
            </p:nvPr>
          </p:nvSpPr>
          <p:spPr>
            <a:xfrm>
              <a:off x="224805" y="3329968"/>
              <a:ext cx="360000" cy="482400"/>
            </a:xfrm>
            <a:prstGeom prst="rect">
              <a:avLst/>
            </a:prstGeom>
            <a:noFill/>
            <a:ln w="9525" cap="flat" cmpd="sng" algn="ctr">
              <a:noFill/>
              <a:prstDash val="solid"/>
            </a:ln>
            <a:effectLst/>
            <a:extLst>
              <a:ext uri="{909E8E84-426E-40DD-AFC4-6F175D3DCCD1}">
                <a14:hiddenFill xmlns:a14="http://schemas.microsoft.com/office/drawing/2010/main">
                  <a:solidFill>
                    <a:schemeClr val="dk2">
                      <a:alpha val="0"/>
                    </a:scheme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chemeClr val="accent1"/>
                  </a:solidFill>
                  <a:latin typeface="Calibri" panose="020F0502020204030204" pitchFamily="34" charset="0"/>
                </a:rPr>
                <a:t>5</a:t>
              </a:r>
              <a:endParaRPr lang="de-DE" sz="4800" dirty="0" smtClean="0">
                <a:solidFill>
                  <a:schemeClr val="accent1"/>
                </a:solidFill>
                <a:latin typeface="Calibri" panose="020F0502020204030204" pitchFamily="34" charset="0"/>
              </a:endParaRPr>
            </a:p>
          </p:txBody>
        </p:sp>
      </p:grpSp>
    </p:spTree>
    <p:extLst>
      <p:ext uri="{BB962C8B-B14F-4D97-AF65-F5344CB8AC3E}">
        <p14:creationId xmlns:p14="http://schemas.microsoft.com/office/powerpoint/2010/main" val="3376090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791991" y="1532490"/>
            <a:ext cx="2247837" cy="4282440"/>
          </a:xfrm>
          <a:prstGeom prst="rect">
            <a:avLst/>
          </a:prstGeom>
          <a:solidFill>
            <a:schemeClr val="tx2">
              <a:lumMod val="20000"/>
              <a:lumOff val="80000"/>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12" name="Rectangle 11"/>
          <p:cNvSpPr/>
          <p:nvPr/>
        </p:nvSpPr>
        <p:spPr>
          <a:xfrm>
            <a:off x="4611602" y="1532490"/>
            <a:ext cx="2086933" cy="4282440"/>
          </a:xfrm>
          <a:prstGeom prst="rect">
            <a:avLst/>
          </a:prstGeom>
          <a:solidFill>
            <a:schemeClr val="tx2">
              <a:lumMod val="40000"/>
              <a:lumOff val="60000"/>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11" name="Rectangle 10"/>
          <p:cNvSpPr/>
          <p:nvPr/>
        </p:nvSpPr>
        <p:spPr>
          <a:xfrm>
            <a:off x="2431213" y="1532490"/>
            <a:ext cx="2086933" cy="4282440"/>
          </a:xfrm>
          <a:prstGeom prst="rect">
            <a:avLst/>
          </a:prstGeom>
          <a:solidFill>
            <a:schemeClr val="tx2">
              <a:lumMod val="60000"/>
              <a:lumOff val="40000"/>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10" name="Rectangle 9"/>
          <p:cNvSpPr/>
          <p:nvPr/>
        </p:nvSpPr>
        <p:spPr>
          <a:xfrm>
            <a:off x="250824" y="1532490"/>
            <a:ext cx="2086933" cy="4282440"/>
          </a:xfrm>
          <a:prstGeom prst="rect">
            <a:avLst/>
          </a:prstGeom>
          <a:solidFill>
            <a:srgbClr val="002965">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2" name="Text Placeholder 1"/>
          <p:cNvSpPr>
            <a:spLocks noGrp="1"/>
          </p:cNvSpPr>
          <p:nvPr>
            <p:ph type="body" sz="quarter" idx="10"/>
          </p:nvPr>
        </p:nvSpPr>
        <p:spPr/>
        <p:txBody>
          <a:bodyPr/>
          <a:lstStyle/>
          <a:p>
            <a:r>
              <a:rPr lang="ru-RU" dirty="0" smtClean="0"/>
              <a:t>По методологии </a:t>
            </a:r>
            <a:r>
              <a:rPr lang="en-US" dirty="0" smtClean="0"/>
              <a:t>Change First</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Модели зрелости организации по управлению изменениями</a:t>
            </a:r>
            <a:endParaRPr lang="ru-RU" dirty="0"/>
          </a:p>
        </p:txBody>
      </p:sp>
      <p:sp>
        <p:nvSpPr>
          <p:cNvPr id="3" name="Pentagon 2"/>
          <p:cNvSpPr/>
          <p:nvPr/>
        </p:nvSpPr>
        <p:spPr>
          <a:xfrm>
            <a:off x="251519" y="1676400"/>
            <a:ext cx="1973521" cy="960120"/>
          </a:xfrm>
          <a:prstGeom prst="homePlate">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b="1" dirty="0" smtClean="0">
                <a:solidFill>
                  <a:schemeClr val="bg1"/>
                </a:solidFill>
              </a:rPr>
              <a:t>Зачаточный</a:t>
            </a:r>
          </a:p>
        </p:txBody>
      </p:sp>
      <p:sp>
        <p:nvSpPr>
          <p:cNvPr id="7" name="Pentagon 6"/>
          <p:cNvSpPr/>
          <p:nvPr/>
        </p:nvSpPr>
        <p:spPr>
          <a:xfrm>
            <a:off x="2431561" y="1676400"/>
            <a:ext cx="1973521" cy="960120"/>
          </a:xfrm>
          <a:prstGeom prst="homePlate">
            <a:avLst/>
          </a:prstGeom>
          <a:solidFill>
            <a:schemeClr val="accent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600" b="1" dirty="0" smtClean="0">
                <a:solidFill>
                  <a:schemeClr val="bg1"/>
                </a:solidFill>
              </a:rPr>
              <a:t>Осязаемый</a:t>
            </a:r>
          </a:p>
        </p:txBody>
      </p:sp>
      <p:sp>
        <p:nvSpPr>
          <p:cNvPr id="8" name="Pentagon 7"/>
          <p:cNvSpPr/>
          <p:nvPr/>
        </p:nvSpPr>
        <p:spPr>
          <a:xfrm>
            <a:off x="4611603" y="1676400"/>
            <a:ext cx="1973521" cy="960120"/>
          </a:xfrm>
          <a:prstGeom prst="homePlate">
            <a:avLst/>
          </a:prstGeom>
          <a:solidFill>
            <a:schemeClr val="accent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600" b="1" dirty="0" smtClean="0">
                <a:solidFill>
                  <a:schemeClr val="bg1"/>
                </a:solidFill>
              </a:rPr>
              <a:t>Организационный</a:t>
            </a:r>
          </a:p>
        </p:txBody>
      </p:sp>
      <p:sp>
        <p:nvSpPr>
          <p:cNvPr id="9" name="Pentagon 8"/>
          <p:cNvSpPr/>
          <p:nvPr/>
        </p:nvSpPr>
        <p:spPr>
          <a:xfrm>
            <a:off x="6791991" y="1676400"/>
            <a:ext cx="2140311" cy="960120"/>
          </a:xfrm>
          <a:prstGeom prst="homePlate">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600" b="1" dirty="0" smtClean="0">
                <a:solidFill>
                  <a:schemeClr val="bg1"/>
                </a:solidFill>
              </a:rPr>
              <a:t>Институциональный</a:t>
            </a:r>
          </a:p>
        </p:txBody>
      </p:sp>
      <p:sp>
        <p:nvSpPr>
          <p:cNvPr id="14" name="TextBox 13"/>
          <p:cNvSpPr txBox="1"/>
          <p:nvPr/>
        </p:nvSpPr>
        <p:spPr>
          <a:xfrm>
            <a:off x="251519" y="2910840"/>
            <a:ext cx="1973521" cy="2904090"/>
          </a:xfrm>
          <a:prstGeom prst="rect">
            <a:avLst/>
          </a:prstGeom>
          <a:noFill/>
        </p:spPr>
        <p:txBody>
          <a:bodyPr wrap="square" lIns="0" tIns="0" rIns="0" bIns="0" rtlCol="0">
            <a:noAutofit/>
          </a:bodyPr>
          <a:lstStyle/>
          <a:p>
            <a:pPr algn="ctr">
              <a:spcAft>
                <a:spcPts val="300"/>
              </a:spcAft>
            </a:pPr>
            <a:r>
              <a:rPr lang="ru-RU" dirty="0" smtClean="0">
                <a:latin typeface="+mj-lt"/>
              </a:rPr>
              <a:t>Управление изменениями в проектах представлено лишь базовыми коммуникациями и тренингами</a:t>
            </a:r>
          </a:p>
        </p:txBody>
      </p:sp>
      <p:sp>
        <p:nvSpPr>
          <p:cNvPr id="15" name="TextBox 14"/>
          <p:cNvSpPr txBox="1"/>
          <p:nvPr/>
        </p:nvSpPr>
        <p:spPr>
          <a:xfrm>
            <a:off x="2487918" y="2910840"/>
            <a:ext cx="1973521" cy="2904090"/>
          </a:xfrm>
          <a:prstGeom prst="rect">
            <a:avLst/>
          </a:prstGeom>
          <a:noFill/>
        </p:spPr>
        <p:txBody>
          <a:bodyPr wrap="square" lIns="0" tIns="0" rIns="0" bIns="0" rtlCol="0">
            <a:noAutofit/>
          </a:bodyPr>
          <a:lstStyle/>
          <a:p>
            <a:pPr algn="ctr">
              <a:spcAft>
                <a:spcPts val="300"/>
              </a:spcAft>
            </a:pPr>
            <a:r>
              <a:rPr lang="ru-RU" dirty="0" smtClean="0">
                <a:latin typeface="+mj-lt"/>
              </a:rPr>
              <a:t>Управление изменениями используется в проектах компании, но без постоянства</a:t>
            </a:r>
          </a:p>
        </p:txBody>
      </p:sp>
      <p:sp>
        <p:nvSpPr>
          <p:cNvPr id="16" name="TextBox 15"/>
          <p:cNvSpPr txBox="1"/>
          <p:nvPr/>
        </p:nvSpPr>
        <p:spPr>
          <a:xfrm>
            <a:off x="4668307" y="2910840"/>
            <a:ext cx="1973521" cy="2904090"/>
          </a:xfrm>
          <a:prstGeom prst="rect">
            <a:avLst/>
          </a:prstGeom>
          <a:noFill/>
        </p:spPr>
        <p:txBody>
          <a:bodyPr wrap="square" lIns="0" tIns="0" rIns="0" bIns="0" rtlCol="0">
            <a:noAutofit/>
          </a:bodyPr>
          <a:lstStyle/>
          <a:p>
            <a:pPr algn="ctr">
              <a:spcAft>
                <a:spcPts val="300"/>
              </a:spcAft>
            </a:pPr>
            <a:r>
              <a:rPr lang="ru-RU" dirty="0" smtClean="0">
                <a:latin typeface="+mj-lt"/>
              </a:rPr>
              <a:t>Управление изменениями постоянно используется на всех ключевых проектах компании и применяется при изменениях внутренних процессов</a:t>
            </a:r>
          </a:p>
        </p:txBody>
      </p:sp>
      <p:sp>
        <p:nvSpPr>
          <p:cNvPr id="17" name="TextBox 16"/>
          <p:cNvSpPr txBox="1"/>
          <p:nvPr/>
        </p:nvSpPr>
        <p:spPr>
          <a:xfrm>
            <a:off x="6875385" y="2880360"/>
            <a:ext cx="1973521" cy="2904090"/>
          </a:xfrm>
          <a:prstGeom prst="rect">
            <a:avLst/>
          </a:prstGeom>
          <a:noFill/>
        </p:spPr>
        <p:txBody>
          <a:bodyPr wrap="square" lIns="0" tIns="0" rIns="0" bIns="0" rtlCol="0">
            <a:noAutofit/>
          </a:bodyPr>
          <a:lstStyle/>
          <a:p>
            <a:pPr algn="ctr">
              <a:spcAft>
                <a:spcPts val="300"/>
              </a:spcAft>
            </a:pPr>
            <a:r>
              <a:rPr lang="ru-RU" dirty="0" smtClean="0">
                <a:latin typeface="+mj-lt"/>
              </a:rPr>
              <a:t>Бизнес-спонсоры из топ-менеджмента управляют общей способностью организации к изменениям</a:t>
            </a:r>
          </a:p>
        </p:txBody>
      </p:sp>
    </p:spTree>
    <p:extLst>
      <p:ext uri="{BB962C8B-B14F-4D97-AF65-F5344CB8AC3E}">
        <p14:creationId xmlns:p14="http://schemas.microsoft.com/office/powerpoint/2010/main" val="60652535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own Arrow 22"/>
          <p:cNvSpPr/>
          <p:nvPr/>
        </p:nvSpPr>
        <p:spPr>
          <a:xfrm>
            <a:off x="1280160" y="1264920"/>
            <a:ext cx="2590800" cy="5077755"/>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2" name="Text Placeholder 1"/>
          <p:cNvSpPr>
            <a:spLocks noGrp="1"/>
          </p:cNvSpPr>
          <p:nvPr>
            <p:ph type="body" sz="quarter" idx="10"/>
          </p:nvPr>
        </p:nvSpPr>
        <p:spPr/>
        <p:txBody>
          <a:bodyPr/>
          <a:lstStyle/>
          <a:p>
            <a:r>
              <a:rPr lang="ru-RU" dirty="0" smtClean="0"/>
              <a:t>8 Принципов</a:t>
            </a:r>
            <a:endParaRPr lang="ru-RU" dirty="0"/>
          </a:p>
          <a:p>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Модель управления изменениями Джона </a:t>
            </a:r>
            <a:r>
              <a:rPr lang="ru-RU" dirty="0" err="1" smtClean="0"/>
              <a:t>Коттера</a:t>
            </a:r>
            <a:endParaRPr lang="ru-RU" dirty="0"/>
          </a:p>
        </p:txBody>
      </p:sp>
      <p:sp>
        <p:nvSpPr>
          <p:cNvPr id="7" name="Rectangle 6"/>
          <p:cNvSpPr/>
          <p:nvPr/>
        </p:nvSpPr>
        <p:spPr>
          <a:xfrm>
            <a:off x="251519" y="1264920"/>
            <a:ext cx="4960561" cy="518160"/>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b="1" dirty="0" smtClean="0">
                <a:solidFill>
                  <a:schemeClr val="bg1"/>
                </a:solidFill>
              </a:rPr>
              <a:t>1 Создание ощущения срочности изменений</a:t>
            </a:r>
          </a:p>
        </p:txBody>
      </p:sp>
      <p:sp>
        <p:nvSpPr>
          <p:cNvPr id="8" name="Rectangle 7"/>
          <p:cNvSpPr/>
          <p:nvPr/>
        </p:nvSpPr>
        <p:spPr>
          <a:xfrm>
            <a:off x="250825" y="1916291"/>
            <a:ext cx="4960561" cy="518160"/>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b="1" dirty="0" smtClean="0">
                <a:solidFill>
                  <a:schemeClr val="bg1"/>
                </a:solidFill>
              </a:rPr>
              <a:t>2 Создание прочной коалиции сторонников перемен</a:t>
            </a:r>
          </a:p>
        </p:txBody>
      </p:sp>
      <p:sp>
        <p:nvSpPr>
          <p:cNvPr id="9" name="Rectangle 8"/>
          <p:cNvSpPr/>
          <p:nvPr/>
        </p:nvSpPr>
        <p:spPr>
          <a:xfrm>
            <a:off x="250824" y="2567662"/>
            <a:ext cx="4960561" cy="518160"/>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b="1" dirty="0" smtClean="0">
                <a:solidFill>
                  <a:schemeClr val="bg1"/>
                </a:solidFill>
              </a:rPr>
              <a:t>3 Разработка виденья и стратегии</a:t>
            </a:r>
          </a:p>
        </p:txBody>
      </p:sp>
      <p:sp>
        <p:nvSpPr>
          <p:cNvPr id="10" name="Rectangle 9"/>
          <p:cNvSpPr/>
          <p:nvPr/>
        </p:nvSpPr>
        <p:spPr>
          <a:xfrm>
            <a:off x="250823" y="3219033"/>
            <a:ext cx="4960561" cy="518160"/>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b="1" dirty="0" smtClean="0">
                <a:solidFill>
                  <a:schemeClr val="bg1"/>
                </a:solidFill>
              </a:rPr>
              <a:t>4 </a:t>
            </a:r>
            <a:r>
              <a:rPr lang="ru-RU" sz="1400" b="1" dirty="0" err="1" smtClean="0">
                <a:solidFill>
                  <a:schemeClr val="bg1"/>
                </a:solidFill>
              </a:rPr>
              <a:t>Коммуницирование</a:t>
            </a:r>
            <a:r>
              <a:rPr lang="ru-RU" sz="1400" b="1" dirty="0" smtClean="0">
                <a:solidFill>
                  <a:schemeClr val="bg1"/>
                </a:solidFill>
              </a:rPr>
              <a:t> виденья будущего состояния</a:t>
            </a:r>
          </a:p>
        </p:txBody>
      </p:sp>
      <p:sp>
        <p:nvSpPr>
          <p:cNvPr id="11" name="Rectangle 10"/>
          <p:cNvSpPr/>
          <p:nvPr/>
        </p:nvSpPr>
        <p:spPr>
          <a:xfrm>
            <a:off x="250822" y="3870404"/>
            <a:ext cx="4960561" cy="518160"/>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b="1" dirty="0" smtClean="0">
                <a:solidFill>
                  <a:schemeClr val="bg1"/>
                </a:solidFill>
              </a:rPr>
              <a:t>5 Добиться массовой поддержки плана перемен</a:t>
            </a:r>
          </a:p>
        </p:txBody>
      </p:sp>
      <p:sp>
        <p:nvSpPr>
          <p:cNvPr id="12" name="Rectangle 11"/>
          <p:cNvSpPr/>
          <p:nvPr/>
        </p:nvSpPr>
        <p:spPr>
          <a:xfrm>
            <a:off x="250821" y="4521775"/>
            <a:ext cx="4960561" cy="518160"/>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b="1" dirty="0" smtClean="0">
                <a:solidFill>
                  <a:schemeClr val="bg1"/>
                </a:solidFill>
              </a:rPr>
              <a:t>6 Планирование и достижение быстрых побед</a:t>
            </a:r>
          </a:p>
        </p:txBody>
      </p:sp>
      <p:sp>
        <p:nvSpPr>
          <p:cNvPr id="13" name="Rectangle 12"/>
          <p:cNvSpPr/>
          <p:nvPr/>
        </p:nvSpPr>
        <p:spPr>
          <a:xfrm>
            <a:off x="250821" y="5173146"/>
            <a:ext cx="4960561" cy="518160"/>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b="1" dirty="0" smtClean="0">
                <a:solidFill>
                  <a:schemeClr val="bg1"/>
                </a:solidFill>
              </a:rPr>
              <a:t>7 Наращивание успеха и усиление изменений</a:t>
            </a:r>
          </a:p>
        </p:txBody>
      </p:sp>
      <p:sp>
        <p:nvSpPr>
          <p:cNvPr id="22" name="Rectangle 21"/>
          <p:cNvSpPr/>
          <p:nvPr/>
        </p:nvSpPr>
        <p:spPr>
          <a:xfrm>
            <a:off x="250820" y="5824515"/>
            <a:ext cx="4960561" cy="518160"/>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400" b="1" dirty="0" smtClean="0">
                <a:solidFill>
                  <a:schemeClr val="bg1"/>
                </a:solidFill>
              </a:rPr>
              <a:t>8 Закрепление новых принципов в культуре организации</a:t>
            </a:r>
          </a:p>
        </p:txBody>
      </p:sp>
      <p:pic>
        <p:nvPicPr>
          <p:cNvPr id="24" name="Picture 23"/>
          <p:cNvPicPr>
            <a:picLocks noChangeAspect="1"/>
          </p:cNvPicPr>
          <p:nvPr/>
        </p:nvPicPr>
        <p:blipFill>
          <a:blip r:embed="rId2"/>
          <a:stretch>
            <a:fillRect/>
          </a:stretch>
        </p:blipFill>
        <p:spPr>
          <a:xfrm>
            <a:off x="6456518" y="1318796"/>
            <a:ext cx="1480187" cy="2273437"/>
          </a:xfrm>
          <a:prstGeom prst="rect">
            <a:avLst/>
          </a:prstGeom>
        </p:spPr>
      </p:pic>
      <p:pic>
        <p:nvPicPr>
          <p:cNvPr id="25" name="Picture 24"/>
          <p:cNvPicPr>
            <a:picLocks noChangeAspect="1"/>
          </p:cNvPicPr>
          <p:nvPr/>
        </p:nvPicPr>
        <p:blipFill>
          <a:blip r:embed="rId3"/>
          <a:stretch>
            <a:fillRect/>
          </a:stretch>
        </p:blipFill>
        <p:spPr>
          <a:xfrm>
            <a:off x="5953600" y="3901957"/>
            <a:ext cx="2486025" cy="1838325"/>
          </a:xfrm>
          <a:prstGeom prst="rect">
            <a:avLst/>
          </a:prstGeom>
        </p:spPr>
      </p:pic>
    </p:spTree>
    <p:extLst>
      <p:ext uri="{BB962C8B-B14F-4D97-AF65-F5344CB8AC3E}">
        <p14:creationId xmlns:p14="http://schemas.microsoft.com/office/powerpoint/2010/main" val="12607382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Аннотация</a:t>
            </a:r>
            <a:endParaRPr lang="ru-RU" dirty="0"/>
          </a:p>
        </p:txBody>
      </p:sp>
      <p:sp>
        <p:nvSpPr>
          <p:cNvPr id="3" name="Content Placeholder 2"/>
          <p:cNvSpPr>
            <a:spLocks noGrp="1"/>
          </p:cNvSpPr>
          <p:nvPr>
            <p:ph idx="1"/>
          </p:nvPr>
        </p:nvSpPr>
        <p:spPr/>
        <p:txBody>
          <a:bodyPr/>
          <a:lstStyle/>
          <a:p>
            <a:r>
              <a:rPr lang="ru-RU" b="1" dirty="0" smtClean="0"/>
              <a:t>Тема доклада</a:t>
            </a:r>
            <a:r>
              <a:rPr lang="ru-RU" dirty="0" smtClean="0"/>
              <a:t>:</a:t>
            </a:r>
            <a:r>
              <a:rPr lang="en-US" dirty="0" smtClean="0"/>
              <a:t> </a:t>
            </a:r>
            <a:r>
              <a:rPr lang="ru-RU" dirty="0" smtClean="0"/>
              <a:t>Бизнес-аналитик и управление организационными изменениями: обороняться или наступать? </a:t>
            </a:r>
          </a:p>
          <a:p>
            <a:r>
              <a:rPr lang="en-US" b="1" dirty="0" smtClean="0"/>
              <a:t>Topic</a:t>
            </a:r>
            <a:r>
              <a:rPr lang="en-US" dirty="0" smtClean="0"/>
              <a:t>:</a:t>
            </a:r>
            <a:r>
              <a:rPr lang="ru-RU" dirty="0" smtClean="0"/>
              <a:t> </a:t>
            </a:r>
            <a:r>
              <a:rPr lang="en-US" dirty="0" smtClean="0"/>
              <a:t>Business analyst and organizational change management: defense or advance mode? </a:t>
            </a:r>
          </a:p>
          <a:p>
            <a:endParaRPr lang="en-US" dirty="0"/>
          </a:p>
          <a:p>
            <a:r>
              <a:rPr lang="ru-RU" b="1" dirty="0" smtClean="0"/>
              <a:t>Аннотация</a:t>
            </a:r>
            <a:r>
              <a:rPr lang="ru-RU" dirty="0" smtClean="0"/>
              <a:t>: Бизнес-аналитик в своей профессиональной деятельности зачастую встречает активное сопротивление сотрудников, как в части предоставления информации, так и в ходе проекта по реализации изменений. Это связано со множеством фактором, и прежде всего со страхом. Методики управления организационными изменениями помогут завоевать сердца коллег и открыть закрытые двери, облегчив участь и повысив статус аналитика в организации. </a:t>
            </a:r>
          </a:p>
          <a:p>
            <a:endParaRPr lang="ru-RU" dirty="0"/>
          </a:p>
          <a:p>
            <a:r>
              <a:rPr lang="en-US" b="1" dirty="0" smtClean="0"/>
              <a:t>Abstract</a:t>
            </a:r>
            <a:r>
              <a:rPr lang="en-US" dirty="0" smtClean="0"/>
              <a:t>: Business analysts often face active resistance from the employees in their professional activities, as in part of providing the necessary information and also during the project of change implementation. This is connected to a number of reasons and first of all with fear. Organizational change management tools and approaches will help to win the colleagues’ hearts and open closed doors, giving the analyst a higher status in the organization. </a:t>
            </a:r>
            <a:endParaRPr lang="ru-RU" dirty="0"/>
          </a:p>
        </p:txBody>
      </p:sp>
      <p:sp>
        <p:nvSpPr>
          <p:cNvPr id="4" name="Footer Placeholder 3"/>
          <p:cNvSpPr>
            <a:spLocks noGrp="1"/>
          </p:cNvSpPr>
          <p:nvPr>
            <p:ph type="ftr" sz="quarter" idx="11"/>
          </p:nvPr>
        </p:nvSpPr>
        <p:spPr/>
        <p:txBody>
          <a:bodyPr/>
          <a:lstStyle/>
          <a:p>
            <a:r>
              <a:rPr lang="ru-RU" dirty="0" smtClean="0"/>
              <a:t>Доклад </a:t>
            </a:r>
            <a:r>
              <a:rPr lang="ru-RU" dirty="0" err="1" smtClean="0"/>
              <a:t>Дубовицкой</a:t>
            </a:r>
            <a:r>
              <a:rPr lang="ru-RU" dirty="0" smtClean="0"/>
              <a:t> Л.В. </a:t>
            </a:r>
            <a:r>
              <a:rPr lang="de-DE" dirty="0" smtClean="0"/>
              <a:t>Analyst Days 2016</a:t>
            </a:r>
            <a:endParaRPr lang="de-DE" dirty="0"/>
          </a:p>
        </p:txBody>
      </p:sp>
      <p:sp>
        <p:nvSpPr>
          <p:cNvPr id="5" name="Slide Number Placeholder 4"/>
          <p:cNvSpPr>
            <a:spLocks noGrp="1"/>
          </p:cNvSpPr>
          <p:nvPr>
            <p:ph type="sldNum" sz="quarter" idx="12"/>
          </p:nvPr>
        </p:nvSpPr>
        <p:spPr/>
        <p:txBody>
          <a:bodyPr/>
          <a:lstStyle/>
          <a:p>
            <a:fld id="{4EF52DEE-8E31-4566-81B0-650184D754FD}" type="slidenum">
              <a:rPr lang="de-DE" smtClean="0"/>
              <a:pPr/>
              <a:t>3</a:t>
            </a:fld>
            <a:endParaRPr lang="de-DE" dirty="0"/>
          </a:p>
        </p:txBody>
      </p:sp>
      <p:sp>
        <p:nvSpPr>
          <p:cNvPr id="6" name="Title 5"/>
          <p:cNvSpPr>
            <a:spLocks noGrp="1"/>
          </p:cNvSpPr>
          <p:nvPr>
            <p:ph type="title"/>
          </p:nvPr>
        </p:nvSpPr>
        <p:spPr/>
        <p:txBody>
          <a:bodyPr/>
          <a:lstStyle/>
          <a:p>
            <a:r>
              <a:rPr lang="ru-RU" dirty="0" smtClean="0"/>
              <a:t>Суть доклада</a:t>
            </a:r>
            <a:endParaRPr lang="ru-RU" dirty="0"/>
          </a:p>
        </p:txBody>
      </p:sp>
    </p:spTree>
    <p:extLst>
      <p:ext uri="{BB962C8B-B14F-4D97-AF65-F5344CB8AC3E}">
        <p14:creationId xmlns:p14="http://schemas.microsoft.com/office/powerpoint/2010/main" val="189795860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Стандарт по управлению изменениями </a:t>
            </a:r>
            <a:r>
              <a:rPr lang="en-US" dirty="0" smtClean="0"/>
              <a:t>ACMP</a:t>
            </a:r>
            <a:endParaRPr lang="ru-RU" dirty="0"/>
          </a:p>
          <a:p>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Методологии практического управления изменениями</a:t>
            </a:r>
            <a:endParaRPr lang="ru-RU" dirty="0"/>
          </a:p>
        </p:txBody>
      </p:sp>
      <p:pic>
        <p:nvPicPr>
          <p:cNvPr id="5" name="Picture 4"/>
          <p:cNvPicPr>
            <a:picLocks noChangeAspect="1"/>
          </p:cNvPicPr>
          <p:nvPr/>
        </p:nvPicPr>
        <p:blipFill>
          <a:blip r:embed="rId2"/>
          <a:stretch>
            <a:fillRect/>
          </a:stretch>
        </p:blipFill>
        <p:spPr>
          <a:xfrm>
            <a:off x="251519" y="1308735"/>
            <a:ext cx="4457700" cy="4514850"/>
          </a:xfrm>
          <a:prstGeom prst="rect">
            <a:avLst/>
          </a:prstGeom>
        </p:spPr>
      </p:pic>
      <p:sp>
        <p:nvSpPr>
          <p:cNvPr id="9" name="TextBox 8"/>
          <p:cNvSpPr txBox="1"/>
          <p:nvPr/>
        </p:nvSpPr>
        <p:spPr>
          <a:xfrm>
            <a:off x="4541520" y="1434465"/>
            <a:ext cx="4349999" cy="4404360"/>
          </a:xfrm>
          <a:prstGeom prst="rect">
            <a:avLst/>
          </a:prstGeom>
          <a:noFill/>
        </p:spPr>
        <p:txBody>
          <a:bodyPr wrap="square" lIns="0" tIns="0" rIns="0" bIns="0" rtlCol="0">
            <a:noAutofit/>
          </a:bodyPr>
          <a:lstStyle/>
          <a:p>
            <a:pPr algn="just">
              <a:spcAft>
                <a:spcPts val="300"/>
              </a:spcAft>
            </a:pPr>
            <a:r>
              <a:rPr lang="ru-RU" sz="1400" dirty="0" smtClean="0">
                <a:latin typeface="+mj-lt"/>
              </a:rPr>
              <a:t>Одним из наиболее приближенных к практике управления изменениями руководств на наш взгляд является Стандарт по управлению изменениями Ассоциации профессионалов управления изменениями </a:t>
            </a:r>
            <a:r>
              <a:rPr lang="en-US" sz="1400" dirty="0" smtClean="0">
                <a:latin typeface="+mj-lt"/>
              </a:rPr>
              <a:t>(ACMP)</a:t>
            </a:r>
            <a:r>
              <a:rPr lang="ru-RU" sz="1400" dirty="0" smtClean="0">
                <a:latin typeface="+mj-lt"/>
              </a:rPr>
              <a:t>. </a:t>
            </a:r>
          </a:p>
          <a:p>
            <a:pPr algn="just">
              <a:spcAft>
                <a:spcPts val="300"/>
              </a:spcAft>
            </a:pPr>
            <a:endParaRPr lang="ru-RU" sz="1400" dirty="0" smtClean="0">
              <a:latin typeface="+mj-lt"/>
            </a:endParaRPr>
          </a:p>
          <a:p>
            <a:pPr algn="just">
              <a:spcAft>
                <a:spcPts val="300"/>
              </a:spcAft>
            </a:pPr>
            <a:r>
              <a:rPr lang="ru-RU" sz="1400" dirty="0" smtClean="0">
                <a:latin typeface="+mj-lt"/>
              </a:rPr>
              <a:t>Стандарт детально описывает процесс управления изменениями в организации, основные шаги и стадии раскрываются на следующих слайдах. </a:t>
            </a:r>
          </a:p>
        </p:txBody>
      </p:sp>
    </p:spTree>
    <p:extLst>
      <p:ext uri="{BB962C8B-B14F-4D97-AF65-F5344CB8AC3E}">
        <p14:creationId xmlns:p14="http://schemas.microsoft.com/office/powerpoint/2010/main" val="67950322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ru-RU" smtClean="0"/>
              <a:t>Доклад Дубовицкой Л.В. </a:t>
            </a:r>
            <a:r>
              <a:rPr lang="de-DE" smtClean="0"/>
              <a:t>Analyst Days 2016</a:t>
            </a:r>
            <a:endParaRPr lang="de-DE" dirty="0"/>
          </a:p>
        </p:txBody>
      </p:sp>
      <p:sp>
        <p:nvSpPr>
          <p:cNvPr id="3" name="Slide Number Placeholder 2"/>
          <p:cNvSpPr>
            <a:spLocks noGrp="1"/>
          </p:cNvSpPr>
          <p:nvPr>
            <p:ph type="sldNum" sz="quarter" idx="11"/>
          </p:nvPr>
        </p:nvSpPr>
        <p:spPr/>
        <p:txBody>
          <a:bodyPr/>
          <a:lstStyle/>
          <a:p>
            <a:fld id="{4EF52DEE-8E31-4566-81B0-650184D754FD}" type="slidenum">
              <a:rPr lang="de-DE" smtClean="0"/>
              <a:pPr/>
              <a:t>31</a:t>
            </a:fld>
            <a:endParaRPr lang="de-DE" dirty="0"/>
          </a:p>
        </p:txBody>
      </p:sp>
      <p:grpSp>
        <p:nvGrpSpPr>
          <p:cNvPr id="20" name="Group 19"/>
          <p:cNvGrpSpPr/>
          <p:nvPr>
            <p:custDataLst>
              <p:tags r:id="rId1"/>
            </p:custDataLst>
          </p:nvPr>
        </p:nvGrpSpPr>
        <p:grpSpPr>
          <a:xfrm>
            <a:off x="224805" y="220740"/>
            <a:ext cx="8919195" cy="5967010"/>
            <a:chOff x="224805" y="220740"/>
            <a:chExt cx="8919195" cy="5967010"/>
          </a:xfrm>
        </p:grpSpPr>
        <p:pic>
          <p:nvPicPr>
            <p:cNvPr id="19" name="Grafik 19"/>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85171" y="260647"/>
              <a:ext cx="8758829" cy="5927103"/>
            </a:xfrm>
            <a:prstGeom prst="rect">
              <a:avLst/>
            </a:prstGeom>
          </p:spPr>
        </p:pic>
        <p:sp>
          <p:nvSpPr>
            <p:cNvPr id="4" name="Rectangle 4"/>
            <p:cNvSpPr txBox="1">
              <a:spLocks noChangeArrowheads="1"/>
            </p:cNvSpPr>
            <p:nvPr>
              <p:custDataLst>
                <p:tags r:id="rId3"/>
              </p:custDataLst>
            </p:nvPr>
          </p:nvSpPr>
          <p:spPr bwMode="auto">
            <a:xfrm>
              <a:off x="251999" y="220740"/>
              <a:ext cx="8640000" cy="396000"/>
            </a:xfrm>
            <a:prstGeom prst="rect">
              <a:avLst/>
            </a:prstGeom>
          </p:spPr>
          <p:txBody>
            <a:bodyPr vert="horz" lIns="180000" tIns="108000" rIns="36000" bIns="36000" rtlCol="0" anchor="t" anchorCtr="0">
              <a:noAutofit/>
            </a:bodyPr>
            <a:lstStyle>
              <a:lvl1pPr>
                <a:spcBef>
                  <a:spcPct val="0"/>
                </a:spcBef>
                <a:buNone/>
                <a:defRPr sz="2400" b="1">
                  <a:solidFill>
                    <a:schemeClr val="tx2"/>
                  </a:solidFill>
                  <a:latin typeface="Swis721 Mio" pitchFamily="34" charset="0"/>
                  <a:ea typeface="+mj-ea"/>
                  <a:cs typeface="Arial" pitchFamily="34" charset="0"/>
                </a:defRPr>
              </a:lvl1pPr>
            </a:lstStyle>
            <a:p>
              <a:r>
                <a:rPr lang="ru-RU" altLang="en-US" sz="2200" smtClean="0">
                  <a:solidFill>
                    <a:schemeClr val="accent1"/>
                  </a:solidFill>
                  <a:latin typeface="Calibri" pitchFamily="34" charset="0"/>
                  <a:cs typeface="+mj-cs"/>
                </a:rPr>
                <a:t>Ключевые аспекты доклада:</a:t>
              </a:r>
              <a:endParaRPr lang="de-DE" altLang="en-US" sz="2200" dirty="0">
                <a:solidFill>
                  <a:schemeClr val="accent1"/>
                </a:solidFill>
                <a:latin typeface="Calibri" pitchFamily="34" charset="0"/>
                <a:cs typeface="+mj-cs"/>
              </a:endParaRPr>
            </a:p>
          </p:txBody>
        </p:sp>
        <p:sp>
          <p:nvSpPr>
            <p:cNvPr id="5" name="Rechteck 6">
              <a:hlinkClick r:id="rId18" action="ppaction://hlinksldjump"/>
            </p:cNvPr>
            <p:cNvSpPr/>
            <p:nvPr>
              <p:custDataLst>
                <p:tags r:id="rId4"/>
              </p:custDataLst>
            </p:nvPr>
          </p:nvSpPr>
          <p:spPr>
            <a:xfrm>
              <a:off x="654319" y="1257300"/>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Изменения и страх перемен</a:t>
              </a:r>
              <a:endParaRPr lang="de-DE" sz="1400" dirty="0">
                <a:solidFill>
                  <a:schemeClr val="accent1"/>
                </a:solidFill>
              </a:endParaRPr>
            </a:p>
          </p:txBody>
        </p:sp>
        <p:sp>
          <p:nvSpPr>
            <p:cNvPr id="6" name="Rechteck 5">
              <a:hlinkClick r:id="rId18" action="ppaction://hlinksldjump"/>
            </p:cNvPr>
            <p:cNvSpPr/>
            <p:nvPr>
              <p:custDataLst>
                <p:tags r:id="rId5"/>
              </p:custDataLst>
            </p:nvPr>
          </p:nvSpPr>
          <p:spPr>
            <a:xfrm>
              <a:off x="224805" y="1257300"/>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1</a:t>
              </a:r>
              <a:endParaRPr lang="de-DE" sz="4800" dirty="0" smtClean="0">
                <a:solidFill>
                  <a:srgbClr val="579BFF"/>
                </a:solidFill>
                <a:latin typeface="Calibri" panose="020F0502020204030204" pitchFamily="34" charset="0"/>
              </a:endParaRPr>
            </a:p>
          </p:txBody>
        </p:sp>
        <p:sp>
          <p:nvSpPr>
            <p:cNvPr id="7" name="Rechteck 6">
              <a:hlinkClick r:id="rId19" action="ppaction://hlinksldjump"/>
            </p:cNvPr>
            <p:cNvSpPr/>
            <p:nvPr>
              <p:custDataLst>
                <p:tags r:id="rId6"/>
              </p:custDataLst>
            </p:nvPr>
          </p:nvSpPr>
          <p:spPr>
            <a:xfrm>
              <a:off x="654319" y="1775467"/>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Кривая принятия изменений</a:t>
              </a:r>
              <a:endParaRPr lang="de-DE" sz="1400" dirty="0">
                <a:solidFill>
                  <a:schemeClr val="accent1"/>
                </a:solidFill>
              </a:endParaRPr>
            </a:p>
          </p:txBody>
        </p:sp>
        <p:sp>
          <p:nvSpPr>
            <p:cNvPr id="8" name="Rechteck 5">
              <a:hlinkClick r:id="rId19" action="ppaction://hlinksldjump"/>
            </p:cNvPr>
            <p:cNvSpPr/>
            <p:nvPr>
              <p:custDataLst>
                <p:tags r:id="rId7"/>
              </p:custDataLst>
            </p:nvPr>
          </p:nvSpPr>
          <p:spPr>
            <a:xfrm>
              <a:off x="224805" y="1775467"/>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2</a:t>
              </a:r>
              <a:endParaRPr lang="de-DE" sz="4800" dirty="0" smtClean="0">
                <a:solidFill>
                  <a:srgbClr val="579BFF"/>
                </a:solidFill>
                <a:latin typeface="Calibri" panose="020F0502020204030204" pitchFamily="34" charset="0"/>
              </a:endParaRPr>
            </a:p>
          </p:txBody>
        </p:sp>
        <p:sp>
          <p:nvSpPr>
            <p:cNvPr id="9" name="Rechteck 6">
              <a:hlinkClick r:id="rId20" action="ppaction://hlinksldjump"/>
            </p:cNvPr>
            <p:cNvSpPr/>
            <p:nvPr>
              <p:custDataLst>
                <p:tags r:id="rId8"/>
              </p:custDataLst>
            </p:nvPr>
          </p:nvSpPr>
          <p:spPr>
            <a:xfrm>
              <a:off x="654319" y="2293634"/>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Управление изменениями vs. управление проектами</a:t>
              </a:r>
              <a:endParaRPr lang="de-DE" sz="1400" dirty="0">
                <a:solidFill>
                  <a:schemeClr val="accent1"/>
                </a:solidFill>
              </a:endParaRPr>
            </a:p>
          </p:txBody>
        </p:sp>
        <p:sp>
          <p:nvSpPr>
            <p:cNvPr id="10" name="Rechteck 5">
              <a:hlinkClick r:id="rId20" action="ppaction://hlinksldjump"/>
            </p:cNvPr>
            <p:cNvSpPr/>
            <p:nvPr>
              <p:custDataLst>
                <p:tags r:id="rId9"/>
              </p:custDataLst>
            </p:nvPr>
          </p:nvSpPr>
          <p:spPr>
            <a:xfrm>
              <a:off x="224805" y="2293634"/>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3</a:t>
              </a:r>
              <a:endParaRPr lang="de-DE" sz="4800" dirty="0" smtClean="0">
                <a:solidFill>
                  <a:srgbClr val="579BFF"/>
                </a:solidFill>
                <a:latin typeface="Calibri" panose="020F0502020204030204" pitchFamily="34" charset="0"/>
              </a:endParaRPr>
            </a:p>
          </p:txBody>
        </p:sp>
        <p:sp>
          <p:nvSpPr>
            <p:cNvPr id="11" name="Rechteck 6">
              <a:hlinkClick r:id="rId21" action="ppaction://hlinksldjump"/>
            </p:cNvPr>
            <p:cNvSpPr/>
            <p:nvPr>
              <p:custDataLst>
                <p:tags r:id="rId10"/>
              </p:custDataLst>
            </p:nvPr>
          </p:nvSpPr>
          <p:spPr>
            <a:xfrm>
              <a:off x="654319" y="2811801"/>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Роли в процессе управления организационными изменениями</a:t>
              </a:r>
              <a:endParaRPr lang="de-DE" sz="1400" dirty="0">
                <a:solidFill>
                  <a:schemeClr val="accent1"/>
                </a:solidFill>
              </a:endParaRPr>
            </a:p>
          </p:txBody>
        </p:sp>
        <p:sp>
          <p:nvSpPr>
            <p:cNvPr id="12" name="Rechteck 5">
              <a:hlinkClick r:id="rId21" action="ppaction://hlinksldjump"/>
            </p:cNvPr>
            <p:cNvSpPr/>
            <p:nvPr>
              <p:custDataLst>
                <p:tags r:id="rId11"/>
              </p:custDataLst>
            </p:nvPr>
          </p:nvSpPr>
          <p:spPr>
            <a:xfrm>
              <a:off x="224805" y="2811801"/>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4</a:t>
              </a:r>
              <a:endParaRPr lang="de-DE" sz="4800" dirty="0" smtClean="0">
                <a:solidFill>
                  <a:srgbClr val="579BFF"/>
                </a:solidFill>
                <a:latin typeface="Calibri" panose="020F0502020204030204" pitchFamily="34" charset="0"/>
              </a:endParaRPr>
            </a:p>
          </p:txBody>
        </p:sp>
        <p:sp>
          <p:nvSpPr>
            <p:cNvPr id="13" name="Rechteck 6">
              <a:hlinkClick r:id="rId22" action="ppaction://hlinksldjump"/>
            </p:cNvPr>
            <p:cNvSpPr/>
            <p:nvPr>
              <p:custDataLst>
                <p:tags r:id="rId12"/>
              </p:custDataLst>
            </p:nvPr>
          </p:nvSpPr>
          <p:spPr>
            <a:xfrm>
              <a:off x="654319" y="3329968"/>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Модели управления организационными изменениями</a:t>
              </a:r>
              <a:endParaRPr lang="de-DE" sz="1400" dirty="0">
                <a:solidFill>
                  <a:schemeClr val="accent1"/>
                </a:solidFill>
              </a:endParaRPr>
            </a:p>
          </p:txBody>
        </p:sp>
        <p:sp>
          <p:nvSpPr>
            <p:cNvPr id="14" name="Rechteck 5">
              <a:hlinkClick r:id="rId22" action="ppaction://hlinksldjump"/>
            </p:cNvPr>
            <p:cNvSpPr/>
            <p:nvPr>
              <p:custDataLst>
                <p:tags r:id="rId13"/>
              </p:custDataLst>
            </p:nvPr>
          </p:nvSpPr>
          <p:spPr>
            <a:xfrm>
              <a:off x="224805" y="3329968"/>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5</a:t>
              </a:r>
              <a:endParaRPr lang="de-DE" sz="4800" dirty="0" smtClean="0">
                <a:solidFill>
                  <a:srgbClr val="579BFF"/>
                </a:solidFill>
                <a:latin typeface="Calibri" panose="020F0502020204030204" pitchFamily="34" charset="0"/>
              </a:endParaRPr>
            </a:p>
          </p:txBody>
        </p:sp>
        <p:sp>
          <p:nvSpPr>
            <p:cNvPr id="17" name="Rechteck 8"/>
            <p:cNvSpPr/>
            <p:nvPr>
              <p:custDataLst>
                <p:tags r:id="rId14"/>
              </p:custDataLst>
            </p:nvPr>
          </p:nvSpPr>
          <p:spPr>
            <a:xfrm>
              <a:off x="654319" y="3848135"/>
              <a:ext cx="7635804" cy="482400"/>
            </a:xfrm>
            <a:prstGeom prst="rect">
              <a:avLst/>
            </a:prstGeom>
            <a:gradFill flip="none" rotWithShape="1">
              <a:gsLst>
                <a:gs pos="100000">
                  <a:schemeClr val="accent1">
                    <a:alpha val="0"/>
                  </a:schemeClr>
                </a:gs>
                <a:gs pos="63000">
                  <a:schemeClr val="accent1">
                    <a:alpha val="72000"/>
                  </a:schemeClr>
                </a:gs>
                <a:gs pos="0">
                  <a:schemeClr val="accent1"/>
                </a:gs>
              </a:gsLst>
              <a:lin ang="0" scaled="1"/>
              <a:tileRect/>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bg1"/>
                  </a:solidFill>
                </a:rPr>
                <a:t>Бизнес-аналитик и управление организационными изменениями</a:t>
              </a:r>
              <a:endParaRPr lang="de-DE" sz="1400" dirty="0">
                <a:solidFill>
                  <a:schemeClr val="bg1"/>
                </a:solidFill>
              </a:endParaRPr>
            </a:p>
          </p:txBody>
        </p:sp>
        <p:sp>
          <p:nvSpPr>
            <p:cNvPr id="18" name="Rechteck 7"/>
            <p:cNvSpPr/>
            <p:nvPr>
              <p:custDataLst>
                <p:tags r:id="rId15"/>
              </p:custDataLst>
            </p:nvPr>
          </p:nvSpPr>
          <p:spPr>
            <a:xfrm>
              <a:off x="224805" y="3848135"/>
              <a:ext cx="360000" cy="482400"/>
            </a:xfrm>
            <a:prstGeom prst="rect">
              <a:avLst/>
            </a:prstGeom>
            <a:noFill/>
            <a:ln w="9525" cap="flat" cmpd="sng" algn="ctr">
              <a:noFill/>
              <a:prstDash val="solid"/>
            </a:ln>
            <a:effectLst/>
            <a:extLst>
              <a:ext uri="{909E8E84-426E-40DD-AFC4-6F175D3DCCD1}">
                <a14:hiddenFill xmlns:a14="http://schemas.microsoft.com/office/drawing/2010/main">
                  <a:solidFill>
                    <a:schemeClr val="dk2">
                      <a:alpha val="0"/>
                    </a:scheme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chemeClr val="accent1"/>
                  </a:solidFill>
                  <a:latin typeface="Calibri" panose="020F0502020204030204" pitchFamily="34" charset="0"/>
                </a:rPr>
                <a:t>6</a:t>
              </a:r>
              <a:endParaRPr lang="de-DE" sz="4800" dirty="0" smtClean="0">
                <a:solidFill>
                  <a:schemeClr val="accent1"/>
                </a:solidFill>
                <a:latin typeface="Calibri" panose="020F0502020204030204" pitchFamily="34" charset="0"/>
              </a:endParaRPr>
            </a:p>
          </p:txBody>
        </p:sp>
      </p:grpSp>
    </p:spTree>
    <p:extLst>
      <p:ext uri="{BB962C8B-B14F-4D97-AF65-F5344CB8AC3E}">
        <p14:creationId xmlns:p14="http://schemas.microsoft.com/office/powerpoint/2010/main" val="2661361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173" y="1018491"/>
            <a:ext cx="3194194" cy="4831396"/>
          </a:xfrm>
          <a:prstGeom prst="rect">
            <a:avLst/>
          </a:prstGeom>
        </p:spPr>
      </p:pic>
      <p:sp>
        <p:nvSpPr>
          <p:cNvPr id="2" name="Text Placeholder 1"/>
          <p:cNvSpPr>
            <a:spLocks noGrp="1"/>
          </p:cNvSpPr>
          <p:nvPr>
            <p:ph type="body" sz="quarter" idx="10"/>
          </p:nvPr>
        </p:nvSpPr>
        <p:spPr/>
        <p:txBody>
          <a:bodyPr/>
          <a:lstStyle/>
          <a:p>
            <a:r>
              <a:rPr lang="ru-RU" dirty="0" smtClean="0"/>
              <a:t>Дополнительная ценность</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Преимущества использования управления изменениями</a:t>
            </a:r>
            <a:endParaRPr lang="ru-RU" dirty="0"/>
          </a:p>
        </p:txBody>
      </p:sp>
      <p:sp>
        <p:nvSpPr>
          <p:cNvPr id="7" name="TextBox 6"/>
          <p:cNvSpPr txBox="1"/>
          <p:nvPr>
            <p:custDataLst>
              <p:tags r:id="rId1"/>
            </p:custDataLst>
          </p:nvPr>
        </p:nvSpPr>
        <p:spPr>
          <a:xfrm>
            <a:off x="251519" y="1294210"/>
            <a:ext cx="3909001" cy="4938199"/>
          </a:xfrm>
          <a:prstGeom prst="rect">
            <a:avLst/>
          </a:prstGeom>
          <a:noFill/>
        </p:spPr>
        <p:txBody>
          <a:bodyPr wrap="square" lIns="0" tIns="0" rIns="0" bIns="0" rtlCol="0">
            <a:noAutofit/>
          </a:bodyPr>
          <a:lstStyle/>
          <a:p>
            <a:pPr marL="174625" lvl="1" indent="-174625" algn="just">
              <a:spcAft>
                <a:spcPts val="300"/>
              </a:spcAft>
              <a:buClr>
                <a:schemeClr val="dk2"/>
              </a:buClr>
              <a:buSzPct val="100000"/>
              <a:buFont typeface="Wingdings" panose="05000000000000000000" pitchFamily="2" charset="2"/>
              <a:buChar char="§"/>
            </a:pPr>
            <a:r>
              <a:rPr lang="ru-RU" sz="1400" dirty="0" smtClean="0">
                <a:latin typeface="+mj-lt"/>
              </a:rPr>
              <a:t>Стабильно высокая продуктивность персонала на протяжении всего проекта по внедрению изменений</a:t>
            </a:r>
          </a:p>
          <a:p>
            <a:pPr marL="174625" lvl="1" indent="-174625" algn="just">
              <a:spcAft>
                <a:spcPts val="300"/>
              </a:spcAft>
              <a:buClr>
                <a:schemeClr val="dk2"/>
              </a:buClr>
              <a:buSzPct val="100000"/>
              <a:buFont typeface="Wingdings" panose="05000000000000000000" pitchFamily="2" charset="2"/>
              <a:buChar char="§"/>
            </a:pPr>
            <a:endParaRPr lang="ru-RU" sz="1400" dirty="0" smtClean="0">
              <a:latin typeface="+mj-lt"/>
            </a:endParaRPr>
          </a:p>
          <a:p>
            <a:pPr marL="174625" lvl="1" indent="-174625" algn="just">
              <a:spcAft>
                <a:spcPts val="300"/>
              </a:spcAft>
              <a:buClr>
                <a:schemeClr val="dk2"/>
              </a:buClr>
              <a:buSzPct val="100000"/>
              <a:buFont typeface="Wingdings" panose="05000000000000000000" pitchFamily="2" charset="2"/>
              <a:buChar char="§"/>
            </a:pPr>
            <a:r>
              <a:rPr lang="ru-RU" sz="1400" dirty="0" smtClean="0">
                <a:latin typeface="+mj-lt"/>
              </a:rPr>
              <a:t>Максимальное снижение противостояния изменениям со стороны персонала и мотивация к принятию новых правил игры</a:t>
            </a:r>
          </a:p>
          <a:p>
            <a:pPr marL="174625" lvl="1" indent="-174625" algn="just">
              <a:spcAft>
                <a:spcPts val="300"/>
              </a:spcAft>
              <a:buClr>
                <a:schemeClr val="dk2"/>
              </a:buClr>
              <a:buSzPct val="100000"/>
              <a:buFont typeface="Wingdings" panose="05000000000000000000" pitchFamily="2" charset="2"/>
              <a:buChar char="§"/>
            </a:pPr>
            <a:endParaRPr lang="ru-RU" sz="1400" dirty="0" smtClean="0">
              <a:latin typeface="+mj-lt"/>
            </a:endParaRPr>
          </a:p>
          <a:p>
            <a:pPr marL="174625" lvl="1" indent="-174625" algn="just">
              <a:spcAft>
                <a:spcPts val="300"/>
              </a:spcAft>
              <a:buClr>
                <a:schemeClr val="dk2"/>
              </a:buClr>
              <a:buSzPct val="100000"/>
              <a:buFont typeface="Wingdings" panose="05000000000000000000" pitchFamily="2" charset="2"/>
              <a:buChar char="§"/>
            </a:pPr>
            <a:r>
              <a:rPr lang="ru-RU" sz="1400" dirty="0" smtClean="0">
                <a:latin typeface="+mj-lt"/>
              </a:rPr>
              <a:t>Снижение затрат на переделки и «сглаживание углов» после внедрения изменений</a:t>
            </a:r>
          </a:p>
          <a:p>
            <a:pPr marL="174625" lvl="1" indent="-174625" algn="just">
              <a:spcAft>
                <a:spcPts val="300"/>
              </a:spcAft>
              <a:buClr>
                <a:schemeClr val="dk2"/>
              </a:buClr>
              <a:buSzPct val="100000"/>
              <a:buFont typeface="Wingdings" panose="05000000000000000000" pitchFamily="2" charset="2"/>
              <a:buChar char="§"/>
            </a:pPr>
            <a:endParaRPr lang="ru-RU" sz="1400" dirty="0" smtClean="0">
              <a:latin typeface="+mj-lt"/>
            </a:endParaRPr>
          </a:p>
          <a:p>
            <a:pPr marL="174625" lvl="1" indent="-174625" algn="just">
              <a:spcAft>
                <a:spcPts val="300"/>
              </a:spcAft>
              <a:buClr>
                <a:schemeClr val="dk2"/>
              </a:buClr>
              <a:buSzPct val="100000"/>
              <a:buFont typeface="Wingdings" panose="05000000000000000000" pitchFamily="2" charset="2"/>
              <a:buChar char="§"/>
            </a:pPr>
            <a:r>
              <a:rPr lang="ru-RU" sz="1400" dirty="0" smtClean="0">
                <a:latin typeface="+mj-lt"/>
              </a:rPr>
              <a:t>Обеспечение жизнеспособности новых процессов и процедур, укоренение в корпоративной культуре организации</a:t>
            </a:r>
          </a:p>
          <a:p>
            <a:pPr marL="174625" lvl="1" indent="-174625" algn="just">
              <a:spcAft>
                <a:spcPts val="300"/>
              </a:spcAft>
              <a:buClr>
                <a:schemeClr val="dk2"/>
              </a:buClr>
              <a:buSzPct val="100000"/>
              <a:buFont typeface="Wingdings" panose="05000000000000000000" pitchFamily="2" charset="2"/>
              <a:buChar char="§"/>
            </a:pPr>
            <a:endParaRPr lang="ru-RU" sz="1400" dirty="0" smtClean="0">
              <a:latin typeface="+mj-lt"/>
            </a:endParaRPr>
          </a:p>
          <a:p>
            <a:pPr marL="174625" lvl="1" indent="-174625" algn="just">
              <a:spcAft>
                <a:spcPts val="300"/>
              </a:spcAft>
              <a:buClr>
                <a:schemeClr val="dk2"/>
              </a:buClr>
              <a:buSzPct val="100000"/>
              <a:buFont typeface="Wingdings" panose="05000000000000000000" pitchFamily="2" charset="2"/>
              <a:buChar char="§"/>
            </a:pPr>
            <a:r>
              <a:rPr lang="ru-RU" sz="1400" dirty="0" smtClean="0">
                <a:latin typeface="+mj-lt"/>
              </a:rPr>
              <a:t>Создания культуры поддержки изменений в организации</a:t>
            </a:r>
          </a:p>
          <a:p>
            <a:pPr marL="174625" lvl="1" indent="-174625" algn="just">
              <a:spcAft>
                <a:spcPts val="300"/>
              </a:spcAft>
              <a:buClr>
                <a:schemeClr val="dk2"/>
              </a:buClr>
              <a:buSzPct val="100000"/>
              <a:buFont typeface="Wingdings" panose="05000000000000000000" pitchFamily="2" charset="2"/>
              <a:buChar char="§"/>
            </a:pPr>
            <a:endParaRPr lang="ru-RU" sz="1400" dirty="0" smtClean="0">
              <a:latin typeface="+mj-lt"/>
            </a:endParaRPr>
          </a:p>
          <a:p>
            <a:pPr marL="174625" lvl="1" indent="-174625" algn="just">
              <a:spcAft>
                <a:spcPts val="300"/>
              </a:spcAft>
              <a:buClr>
                <a:schemeClr val="dk2"/>
              </a:buClr>
              <a:buSzPct val="100000"/>
              <a:buFont typeface="Wingdings" panose="05000000000000000000" pitchFamily="2" charset="2"/>
              <a:buChar char="§"/>
            </a:pPr>
            <a:r>
              <a:rPr lang="ru-RU" sz="1400" dirty="0" smtClean="0">
                <a:latin typeface="+mj-lt"/>
              </a:rPr>
              <a:t>Поддержание позитивного имиджа организации как ответственного работодателя и партнера</a:t>
            </a:r>
          </a:p>
        </p:txBody>
      </p:sp>
    </p:spTree>
    <p:extLst>
      <p:ext uri="{BB962C8B-B14F-4D97-AF65-F5344CB8AC3E}">
        <p14:creationId xmlns:p14="http://schemas.microsoft.com/office/powerpoint/2010/main" val="88326729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 y="-33737"/>
            <a:ext cx="9144000" cy="5998439"/>
          </a:xfrm>
          <a:prstGeom prst="rect">
            <a:avLst/>
          </a:prstGeom>
        </p:spPr>
      </p:pic>
      <p:sp>
        <p:nvSpPr>
          <p:cNvPr id="9" name="Rectangle 8"/>
          <p:cNvSpPr/>
          <p:nvPr/>
        </p:nvSpPr>
        <p:spPr>
          <a:xfrm>
            <a:off x="-828" y="-33737"/>
            <a:ext cx="9144828" cy="5998439"/>
          </a:xfrm>
          <a:prstGeom prst="rect">
            <a:avLst/>
          </a:prstGeom>
          <a:solidFill>
            <a:srgbClr val="FFFFFF">
              <a:alpha val="73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2" name="Text Placeholder 1"/>
          <p:cNvSpPr>
            <a:spLocks noGrp="1"/>
          </p:cNvSpPr>
          <p:nvPr>
            <p:ph type="body" sz="quarter" idx="10"/>
          </p:nvPr>
        </p:nvSpPr>
        <p:spPr/>
        <p:txBody>
          <a:bodyPr/>
          <a:lstStyle/>
          <a:p>
            <a:r>
              <a:rPr lang="ru-RU" dirty="0" smtClean="0"/>
              <a:t>Воевать нельзя жить мирно</a:t>
            </a:r>
            <a:endParaRPr lang="ru-RU" dirty="0"/>
          </a:p>
        </p:txBody>
      </p:sp>
      <p:sp>
        <p:nvSpPr>
          <p:cNvPr id="4" name="Footer Placeholder 3"/>
          <p:cNvSpPr>
            <a:spLocks noGrp="1"/>
          </p:cNvSpPr>
          <p:nvPr>
            <p:ph type="ftr" sz="quarter" idx="11"/>
          </p:nvPr>
        </p:nvSpPr>
        <p:spPr/>
        <p:txBody>
          <a:bodyPr/>
          <a:lstStyle/>
          <a:p>
            <a:r>
              <a:rPr lang="ru-RU" smtClean="0"/>
              <a:t>Доклад Дубовицкой Л.В. </a:t>
            </a:r>
            <a:r>
              <a:rPr lang="de-DE" smtClean="0"/>
              <a:t>Analyst Days 2016</a:t>
            </a:r>
            <a:endParaRPr lang="de-DE" dirty="0"/>
          </a:p>
        </p:txBody>
      </p:sp>
      <p:sp>
        <p:nvSpPr>
          <p:cNvPr id="5" name="Slide Number Placeholder 4"/>
          <p:cNvSpPr>
            <a:spLocks noGrp="1"/>
          </p:cNvSpPr>
          <p:nvPr>
            <p:ph type="sldNum" sz="quarter" idx="12"/>
          </p:nvPr>
        </p:nvSpPr>
        <p:spPr/>
        <p:txBody>
          <a:bodyPr/>
          <a:lstStyle/>
          <a:p>
            <a:fld id="{4EF52DEE-8E31-4566-81B0-650184D754FD}" type="slidenum">
              <a:rPr lang="de-DE" smtClean="0"/>
              <a:pPr/>
              <a:t>33</a:t>
            </a:fld>
            <a:endParaRPr lang="de-DE" dirty="0"/>
          </a:p>
        </p:txBody>
      </p:sp>
      <p:sp>
        <p:nvSpPr>
          <p:cNvPr id="6" name="Title 5"/>
          <p:cNvSpPr>
            <a:spLocks noGrp="1"/>
          </p:cNvSpPr>
          <p:nvPr>
            <p:ph type="title"/>
          </p:nvPr>
        </p:nvSpPr>
        <p:spPr/>
        <p:txBody>
          <a:bodyPr/>
          <a:lstStyle/>
          <a:p>
            <a:r>
              <a:rPr lang="ru-RU" dirty="0" smtClean="0"/>
              <a:t>Преимущества для бизнес-аналитика</a:t>
            </a:r>
            <a:endParaRPr lang="ru-RU" dirty="0"/>
          </a:p>
        </p:txBody>
      </p:sp>
      <p:sp>
        <p:nvSpPr>
          <p:cNvPr id="7" name="TextBox 6"/>
          <p:cNvSpPr txBox="1"/>
          <p:nvPr>
            <p:custDataLst>
              <p:tags r:id="rId1"/>
            </p:custDataLst>
          </p:nvPr>
        </p:nvSpPr>
        <p:spPr>
          <a:xfrm>
            <a:off x="251519" y="1645902"/>
            <a:ext cx="3909001" cy="3981175"/>
          </a:xfrm>
          <a:prstGeom prst="rect">
            <a:avLst/>
          </a:prstGeom>
          <a:noFill/>
        </p:spPr>
        <p:txBody>
          <a:bodyPr wrap="square" lIns="0" tIns="0" rIns="0" bIns="0" rtlCol="0">
            <a:noAutofit/>
          </a:bodyPr>
          <a:lstStyle/>
          <a:p>
            <a:pPr marL="174625" lvl="1" indent="-174625" algn="just">
              <a:spcAft>
                <a:spcPts val="300"/>
              </a:spcAft>
              <a:buClr>
                <a:schemeClr val="dk2"/>
              </a:buClr>
              <a:buSzPct val="100000"/>
              <a:buFont typeface="Wingdings" panose="05000000000000000000" pitchFamily="2" charset="2"/>
              <a:buChar char="§"/>
            </a:pPr>
            <a:r>
              <a:rPr lang="ru-RU" sz="1400" b="1" dirty="0" smtClean="0">
                <a:latin typeface="+mj-lt"/>
              </a:rPr>
              <a:t>Максимальное снижение противостояния изменениям со стороны персонала</a:t>
            </a:r>
            <a:r>
              <a:rPr lang="en-US" sz="1400" b="1" dirty="0">
                <a:latin typeface="+mj-lt"/>
              </a:rPr>
              <a:t> </a:t>
            </a:r>
            <a:r>
              <a:rPr lang="en-US" sz="1400" b="1" dirty="0" smtClean="0">
                <a:latin typeface="+mj-lt"/>
              </a:rPr>
              <a:t>– </a:t>
            </a:r>
            <a:r>
              <a:rPr lang="ru-RU" sz="1400" b="1" dirty="0" smtClean="0">
                <a:latin typeface="+mj-lt"/>
              </a:rPr>
              <a:t>Вы больше не враг!</a:t>
            </a:r>
          </a:p>
          <a:p>
            <a:pPr marL="174625" lvl="1" indent="-174625" algn="just">
              <a:spcAft>
                <a:spcPts val="300"/>
              </a:spcAft>
              <a:buClr>
                <a:schemeClr val="dk2"/>
              </a:buClr>
              <a:buSzPct val="100000"/>
              <a:buFont typeface="Wingdings" panose="05000000000000000000" pitchFamily="2" charset="2"/>
              <a:buChar char="§"/>
            </a:pPr>
            <a:endParaRPr lang="ru-RU" sz="1400" b="1" dirty="0" smtClean="0">
              <a:latin typeface="+mj-lt"/>
            </a:endParaRPr>
          </a:p>
          <a:p>
            <a:pPr marL="174625" lvl="1" indent="-174625" algn="just">
              <a:spcAft>
                <a:spcPts val="300"/>
              </a:spcAft>
              <a:buClr>
                <a:schemeClr val="dk2"/>
              </a:buClr>
              <a:buSzPct val="100000"/>
              <a:buFont typeface="Wingdings" panose="05000000000000000000" pitchFamily="2" charset="2"/>
              <a:buChar char="§"/>
            </a:pPr>
            <a:r>
              <a:rPr lang="ru-RU" sz="1400" b="1" dirty="0" smtClean="0">
                <a:latin typeface="+mj-lt"/>
              </a:rPr>
              <a:t>Получение максимально качественной информации от всех заинтересованных лиц  - минимизация переделок после внедрения изменений</a:t>
            </a:r>
          </a:p>
          <a:p>
            <a:pPr marL="174625" lvl="1" indent="-174625" algn="just">
              <a:spcAft>
                <a:spcPts val="300"/>
              </a:spcAft>
              <a:buClr>
                <a:schemeClr val="dk2"/>
              </a:buClr>
              <a:buSzPct val="100000"/>
              <a:buFont typeface="Wingdings" panose="05000000000000000000" pitchFamily="2" charset="2"/>
              <a:buChar char="§"/>
            </a:pPr>
            <a:endParaRPr lang="ru-RU" sz="1400" b="1" dirty="0" smtClean="0">
              <a:latin typeface="+mj-lt"/>
            </a:endParaRPr>
          </a:p>
          <a:p>
            <a:pPr marL="174625" lvl="1" indent="-174625" algn="just">
              <a:spcAft>
                <a:spcPts val="300"/>
              </a:spcAft>
              <a:buClr>
                <a:schemeClr val="dk2"/>
              </a:buClr>
              <a:buSzPct val="100000"/>
              <a:buFont typeface="Wingdings" panose="05000000000000000000" pitchFamily="2" charset="2"/>
              <a:buChar char="§"/>
            </a:pPr>
            <a:r>
              <a:rPr lang="ru-RU" sz="1400" b="1" dirty="0" smtClean="0">
                <a:latin typeface="+mj-lt"/>
              </a:rPr>
              <a:t>Обеспечение жизнеспособности новых процессов и процедур, укоренение в корпоративной культуре организации – Вы работали не зря!</a:t>
            </a:r>
          </a:p>
          <a:p>
            <a:pPr marL="174625" lvl="1" indent="-174625" algn="just">
              <a:spcAft>
                <a:spcPts val="300"/>
              </a:spcAft>
              <a:buClr>
                <a:schemeClr val="dk2"/>
              </a:buClr>
              <a:buSzPct val="100000"/>
              <a:buFont typeface="Wingdings" panose="05000000000000000000" pitchFamily="2" charset="2"/>
              <a:buChar char="§"/>
            </a:pPr>
            <a:endParaRPr lang="ru-RU" sz="1400" b="1" dirty="0" smtClean="0">
              <a:latin typeface="+mj-lt"/>
            </a:endParaRPr>
          </a:p>
          <a:p>
            <a:pPr marL="174625" lvl="1" indent="-174625" algn="just">
              <a:spcAft>
                <a:spcPts val="300"/>
              </a:spcAft>
              <a:buClr>
                <a:schemeClr val="dk2"/>
              </a:buClr>
              <a:buSzPct val="100000"/>
              <a:buFont typeface="Wingdings" panose="05000000000000000000" pitchFamily="2" charset="2"/>
              <a:buChar char="§"/>
            </a:pPr>
            <a:r>
              <a:rPr lang="ru-RU" sz="1400" b="1" dirty="0" smtClean="0">
                <a:latin typeface="+mj-lt"/>
              </a:rPr>
              <a:t>Создания культуры поддержки изменений в организации – уважение к труду аналитика</a:t>
            </a:r>
          </a:p>
          <a:p>
            <a:pPr marL="174625" lvl="1" indent="-174625" algn="just">
              <a:spcAft>
                <a:spcPts val="300"/>
              </a:spcAft>
              <a:buClr>
                <a:schemeClr val="dk2"/>
              </a:buClr>
              <a:buSzPct val="100000"/>
              <a:buFont typeface="Wingdings" panose="05000000000000000000" pitchFamily="2" charset="2"/>
              <a:buChar char="§"/>
            </a:pPr>
            <a:endParaRPr lang="ru-RU" sz="1400" dirty="0" smtClean="0">
              <a:latin typeface="+mj-lt"/>
            </a:endParaRPr>
          </a:p>
          <a:p>
            <a:pPr marL="174625" lvl="1" indent="-174625" algn="just">
              <a:spcAft>
                <a:spcPts val="300"/>
              </a:spcAft>
              <a:buClr>
                <a:schemeClr val="dk2"/>
              </a:buClr>
              <a:buSzPct val="100000"/>
              <a:buFont typeface="Wingdings" panose="05000000000000000000" pitchFamily="2" charset="2"/>
              <a:buChar char="§"/>
            </a:pPr>
            <a:endParaRPr lang="ru-RU" sz="1400" dirty="0" smtClean="0">
              <a:latin typeface="+mj-lt"/>
            </a:endParaRPr>
          </a:p>
        </p:txBody>
      </p:sp>
    </p:spTree>
    <p:extLst>
      <p:ext uri="{BB962C8B-B14F-4D97-AF65-F5344CB8AC3E}">
        <p14:creationId xmlns:p14="http://schemas.microsoft.com/office/powerpoint/2010/main" val="5452533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ru-RU"/>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endParaRPr lang="ru-RU"/>
          </a:p>
        </p:txBody>
      </p:sp>
      <p:pic>
        <p:nvPicPr>
          <p:cNvPr id="10" name="Content Placeholder 9"/>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4000" cy="6859675"/>
          </a:xfrm>
        </p:spPr>
      </p:pic>
      <p:sp>
        <p:nvSpPr>
          <p:cNvPr id="11" name="Rectangle 10"/>
          <p:cNvSpPr/>
          <p:nvPr/>
        </p:nvSpPr>
        <p:spPr>
          <a:xfrm>
            <a:off x="0" y="0"/>
            <a:ext cx="9144000" cy="6858000"/>
          </a:xfrm>
          <a:prstGeom prst="rect">
            <a:avLst/>
          </a:prstGeom>
          <a:solidFill>
            <a:schemeClr val="bg1">
              <a:alpha val="5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ru-RU" sz="1400" dirty="0" smtClean="0">
              <a:solidFill>
                <a:schemeClr val="bg1"/>
              </a:solidFill>
            </a:endParaRPr>
          </a:p>
        </p:txBody>
      </p:sp>
      <p:sp>
        <p:nvSpPr>
          <p:cNvPr id="12" name="TextBox 11"/>
          <p:cNvSpPr txBox="1"/>
          <p:nvPr/>
        </p:nvSpPr>
        <p:spPr>
          <a:xfrm>
            <a:off x="2269932" y="2989620"/>
            <a:ext cx="4602480" cy="1569720"/>
          </a:xfrm>
          <a:prstGeom prst="rect">
            <a:avLst/>
          </a:prstGeom>
          <a:noFill/>
        </p:spPr>
        <p:txBody>
          <a:bodyPr wrap="square" lIns="0" tIns="0" rIns="0" bIns="0" rtlCol="0">
            <a:noAutofit/>
          </a:bodyPr>
          <a:lstStyle/>
          <a:p>
            <a:pPr algn="ctr">
              <a:spcAft>
                <a:spcPts val="300"/>
              </a:spcAft>
            </a:pPr>
            <a:r>
              <a:rPr lang="ru-RU" sz="2800" b="1" dirty="0" smtClean="0">
                <a:latin typeface="+mj-lt"/>
              </a:rPr>
              <a:t>ЕСЛИ ИЗМЕНЕНИЙ НЕ ИЗБЕЖАТЬ, ТО ИХ НУЖНО ВОЗГЛАВИТЬ!</a:t>
            </a:r>
          </a:p>
        </p:txBody>
      </p:sp>
    </p:spTree>
    <p:extLst>
      <p:ext uri="{BB962C8B-B14F-4D97-AF65-F5344CB8AC3E}">
        <p14:creationId xmlns:p14="http://schemas.microsoft.com/office/powerpoint/2010/main" val="22237837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ru-RU" smtClean="0"/>
              <a:t>Доклад Дубовицкой Л.В. </a:t>
            </a:r>
            <a:r>
              <a:rPr lang="de-DE" smtClean="0"/>
              <a:t>Analyst Days 2016</a:t>
            </a:r>
            <a:endParaRPr lang="de-DE" dirty="0"/>
          </a:p>
        </p:txBody>
      </p:sp>
      <p:sp>
        <p:nvSpPr>
          <p:cNvPr id="3" name="Slide Number Placeholder 2"/>
          <p:cNvSpPr>
            <a:spLocks noGrp="1"/>
          </p:cNvSpPr>
          <p:nvPr>
            <p:ph type="sldNum" sz="quarter" idx="11"/>
          </p:nvPr>
        </p:nvSpPr>
        <p:spPr/>
        <p:txBody>
          <a:bodyPr/>
          <a:lstStyle/>
          <a:p>
            <a:fld id="{4EF52DEE-8E31-4566-81B0-650184D754FD}" type="slidenum">
              <a:rPr lang="de-DE" smtClean="0"/>
              <a:pPr/>
              <a:t>4</a:t>
            </a:fld>
            <a:endParaRPr lang="de-DE" dirty="0"/>
          </a:p>
        </p:txBody>
      </p:sp>
      <p:grpSp>
        <p:nvGrpSpPr>
          <p:cNvPr id="20" name="Group 19"/>
          <p:cNvGrpSpPr/>
          <p:nvPr>
            <p:custDataLst>
              <p:tags r:id="rId1"/>
            </p:custDataLst>
          </p:nvPr>
        </p:nvGrpSpPr>
        <p:grpSpPr>
          <a:xfrm>
            <a:off x="224805" y="220740"/>
            <a:ext cx="8919195" cy="5967010"/>
            <a:chOff x="224805" y="220740"/>
            <a:chExt cx="8919195" cy="5967010"/>
          </a:xfrm>
        </p:grpSpPr>
        <p:pic>
          <p:nvPicPr>
            <p:cNvPr id="19" name="Grafik 19"/>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85171" y="260647"/>
              <a:ext cx="8758829" cy="5927103"/>
            </a:xfrm>
            <a:prstGeom prst="rect">
              <a:avLst/>
            </a:prstGeom>
          </p:spPr>
        </p:pic>
        <p:sp>
          <p:nvSpPr>
            <p:cNvPr id="4" name="Rectangle 4"/>
            <p:cNvSpPr txBox="1">
              <a:spLocks noChangeArrowheads="1"/>
            </p:cNvSpPr>
            <p:nvPr>
              <p:custDataLst>
                <p:tags r:id="rId3"/>
              </p:custDataLst>
            </p:nvPr>
          </p:nvSpPr>
          <p:spPr bwMode="auto">
            <a:xfrm>
              <a:off x="251999" y="220740"/>
              <a:ext cx="8640000" cy="396000"/>
            </a:xfrm>
            <a:prstGeom prst="rect">
              <a:avLst/>
            </a:prstGeom>
          </p:spPr>
          <p:txBody>
            <a:bodyPr vert="horz" lIns="180000" tIns="108000" rIns="36000" bIns="36000" rtlCol="0" anchor="t" anchorCtr="0">
              <a:noAutofit/>
            </a:bodyPr>
            <a:lstStyle>
              <a:lvl1pPr>
                <a:spcBef>
                  <a:spcPct val="0"/>
                </a:spcBef>
                <a:buNone/>
                <a:defRPr sz="2400" b="1">
                  <a:solidFill>
                    <a:schemeClr val="tx2"/>
                  </a:solidFill>
                  <a:latin typeface="Swis721 Mio" pitchFamily="34" charset="0"/>
                  <a:ea typeface="+mj-ea"/>
                  <a:cs typeface="Arial" pitchFamily="34" charset="0"/>
                </a:defRPr>
              </a:lvl1pPr>
            </a:lstStyle>
            <a:p>
              <a:r>
                <a:rPr lang="ru-RU" altLang="en-US" sz="2200" smtClean="0">
                  <a:solidFill>
                    <a:schemeClr val="accent1"/>
                  </a:solidFill>
                  <a:latin typeface="Calibri" pitchFamily="34" charset="0"/>
                  <a:cs typeface="+mj-cs"/>
                </a:rPr>
                <a:t>Ключевые аспекты доклада:</a:t>
              </a:r>
              <a:endParaRPr lang="de-DE" altLang="en-US" sz="2200" dirty="0">
                <a:solidFill>
                  <a:schemeClr val="accent1"/>
                </a:solidFill>
                <a:latin typeface="Calibri" pitchFamily="34" charset="0"/>
                <a:cs typeface="+mj-cs"/>
              </a:endParaRPr>
            </a:p>
          </p:txBody>
        </p:sp>
        <p:sp>
          <p:nvSpPr>
            <p:cNvPr id="7" name="Rechteck 6">
              <a:hlinkClick r:id="rId18" action="ppaction://hlinksldjump"/>
            </p:cNvPr>
            <p:cNvSpPr/>
            <p:nvPr>
              <p:custDataLst>
                <p:tags r:id="rId4"/>
              </p:custDataLst>
            </p:nvPr>
          </p:nvSpPr>
          <p:spPr>
            <a:xfrm>
              <a:off x="654319" y="1775467"/>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Кривая принятия изменений</a:t>
              </a:r>
              <a:endParaRPr lang="de-DE" sz="1400" dirty="0">
                <a:solidFill>
                  <a:schemeClr val="accent1"/>
                </a:solidFill>
              </a:endParaRPr>
            </a:p>
          </p:txBody>
        </p:sp>
        <p:sp>
          <p:nvSpPr>
            <p:cNvPr id="8" name="Rechteck 5">
              <a:hlinkClick r:id="rId18" action="ppaction://hlinksldjump"/>
            </p:cNvPr>
            <p:cNvSpPr/>
            <p:nvPr>
              <p:custDataLst>
                <p:tags r:id="rId5"/>
              </p:custDataLst>
            </p:nvPr>
          </p:nvSpPr>
          <p:spPr>
            <a:xfrm>
              <a:off x="224805" y="1775467"/>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2</a:t>
              </a:r>
              <a:endParaRPr lang="de-DE" sz="4800" dirty="0" smtClean="0">
                <a:solidFill>
                  <a:srgbClr val="579BFF"/>
                </a:solidFill>
                <a:latin typeface="Calibri" panose="020F0502020204030204" pitchFamily="34" charset="0"/>
              </a:endParaRPr>
            </a:p>
          </p:txBody>
        </p:sp>
        <p:sp>
          <p:nvSpPr>
            <p:cNvPr id="9" name="Rechteck 6">
              <a:hlinkClick r:id="rId19" action="ppaction://hlinksldjump"/>
            </p:cNvPr>
            <p:cNvSpPr/>
            <p:nvPr>
              <p:custDataLst>
                <p:tags r:id="rId6"/>
              </p:custDataLst>
            </p:nvPr>
          </p:nvSpPr>
          <p:spPr>
            <a:xfrm>
              <a:off x="654319" y="2293634"/>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Управление изменениями vs. управление проектами</a:t>
              </a:r>
              <a:endParaRPr lang="de-DE" sz="1400" dirty="0">
                <a:solidFill>
                  <a:schemeClr val="accent1"/>
                </a:solidFill>
              </a:endParaRPr>
            </a:p>
          </p:txBody>
        </p:sp>
        <p:sp>
          <p:nvSpPr>
            <p:cNvPr id="10" name="Rechteck 5">
              <a:hlinkClick r:id="rId19" action="ppaction://hlinksldjump"/>
            </p:cNvPr>
            <p:cNvSpPr/>
            <p:nvPr>
              <p:custDataLst>
                <p:tags r:id="rId7"/>
              </p:custDataLst>
            </p:nvPr>
          </p:nvSpPr>
          <p:spPr>
            <a:xfrm>
              <a:off x="224805" y="2293634"/>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3</a:t>
              </a:r>
              <a:endParaRPr lang="de-DE" sz="4800" dirty="0" smtClean="0">
                <a:solidFill>
                  <a:srgbClr val="579BFF"/>
                </a:solidFill>
                <a:latin typeface="Calibri" panose="020F0502020204030204" pitchFamily="34" charset="0"/>
              </a:endParaRPr>
            </a:p>
          </p:txBody>
        </p:sp>
        <p:sp>
          <p:nvSpPr>
            <p:cNvPr id="11" name="Rechteck 6">
              <a:hlinkClick r:id="rId20" action="ppaction://hlinksldjump"/>
            </p:cNvPr>
            <p:cNvSpPr/>
            <p:nvPr>
              <p:custDataLst>
                <p:tags r:id="rId8"/>
              </p:custDataLst>
            </p:nvPr>
          </p:nvSpPr>
          <p:spPr>
            <a:xfrm>
              <a:off x="654319" y="2811801"/>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Роли в процессе управления организационными изменениями</a:t>
              </a:r>
              <a:endParaRPr lang="de-DE" sz="1400" dirty="0">
                <a:solidFill>
                  <a:schemeClr val="accent1"/>
                </a:solidFill>
              </a:endParaRPr>
            </a:p>
          </p:txBody>
        </p:sp>
        <p:sp>
          <p:nvSpPr>
            <p:cNvPr id="12" name="Rechteck 5">
              <a:hlinkClick r:id="rId20" action="ppaction://hlinksldjump"/>
            </p:cNvPr>
            <p:cNvSpPr/>
            <p:nvPr>
              <p:custDataLst>
                <p:tags r:id="rId9"/>
              </p:custDataLst>
            </p:nvPr>
          </p:nvSpPr>
          <p:spPr>
            <a:xfrm>
              <a:off x="224805" y="2811801"/>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4</a:t>
              </a:r>
              <a:endParaRPr lang="de-DE" sz="4800" dirty="0" smtClean="0">
                <a:solidFill>
                  <a:srgbClr val="579BFF"/>
                </a:solidFill>
                <a:latin typeface="Calibri" panose="020F0502020204030204" pitchFamily="34" charset="0"/>
              </a:endParaRPr>
            </a:p>
          </p:txBody>
        </p:sp>
        <p:sp>
          <p:nvSpPr>
            <p:cNvPr id="13" name="Rechteck 6">
              <a:hlinkClick r:id="rId21" action="ppaction://hlinksldjump"/>
            </p:cNvPr>
            <p:cNvSpPr/>
            <p:nvPr>
              <p:custDataLst>
                <p:tags r:id="rId10"/>
              </p:custDataLst>
            </p:nvPr>
          </p:nvSpPr>
          <p:spPr>
            <a:xfrm>
              <a:off x="654319" y="3329968"/>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Модели управления организационными изменениями</a:t>
              </a:r>
              <a:endParaRPr lang="de-DE" sz="1400" dirty="0">
                <a:solidFill>
                  <a:schemeClr val="accent1"/>
                </a:solidFill>
              </a:endParaRPr>
            </a:p>
          </p:txBody>
        </p:sp>
        <p:sp>
          <p:nvSpPr>
            <p:cNvPr id="14" name="Rechteck 5">
              <a:hlinkClick r:id="rId21" action="ppaction://hlinksldjump"/>
            </p:cNvPr>
            <p:cNvSpPr/>
            <p:nvPr>
              <p:custDataLst>
                <p:tags r:id="rId11"/>
              </p:custDataLst>
            </p:nvPr>
          </p:nvSpPr>
          <p:spPr>
            <a:xfrm>
              <a:off x="224805" y="3329968"/>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5</a:t>
              </a:r>
              <a:endParaRPr lang="de-DE" sz="4800" dirty="0" smtClean="0">
                <a:solidFill>
                  <a:srgbClr val="579BFF"/>
                </a:solidFill>
                <a:latin typeface="Calibri" panose="020F0502020204030204" pitchFamily="34" charset="0"/>
              </a:endParaRPr>
            </a:p>
          </p:txBody>
        </p:sp>
        <p:sp>
          <p:nvSpPr>
            <p:cNvPr id="15" name="Rechteck 6">
              <a:hlinkClick r:id="rId22" action="ppaction://hlinksldjump"/>
            </p:cNvPr>
            <p:cNvSpPr/>
            <p:nvPr>
              <p:custDataLst>
                <p:tags r:id="rId12"/>
              </p:custDataLst>
            </p:nvPr>
          </p:nvSpPr>
          <p:spPr>
            <a:xfrm>
              <a:off x="654319" y="3848135"/>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accent1"/>
                  </a:solidFill>
                </a:rPr>
                <a:t>Бизнес-аналитик и управление организационными изменениями</a:t>
              </a:r>
              <a:endParaRPr lang="de-DE" sz="1400" dirty="0">
                <a:solidFill>
                  <a:schemeClr val="accent1"/>
                </a:solidFill>
              </a:endParaRPr>
            </a:p>
          </p:txBody>
        </p:sp>
        <p:sp>
          <p:nvSpPr>
            <p:cNvPr id="16" name="Rechteck 5">
              <a:hlinkClick r:id="rId22" action="ppaction://hlinksldjump"/>
            </p:cNvPr>
            <p:cNvSpPr/>
            <p:nvPr>
              <p:custDataLst>
                <p:tags r:id="rId13"/>
              </p:custDataLst>
            </p:nvPr>
          </p:nvSpPr>
          <p:spPr>
            <a:xfrm>
              <a:off x="224805" y="3848135"/>
              <a:ext cx="360000" cy="482400"/>
            </a:xfrm>
            <a:prstGeom prst="rect">
              <a:avLst/>
            </a:prstGeom>
            <a:noFill/>
            <a:ln w="9525" cap="flat" cmpd="sng" algn="ctr">
              <a:noFill/>
              <a:prstDash val="solid"/>
            </a:ln>
            <a:effectLst/>
            <a:extLst>
              <a:ext uri="{909E8E84-426E-40DD-AFC4-6F175D3DCCD1}">
                <a14:hiddenFill xmlns:a14="http://schemas.microsoft.com/office/drawing/2010/main">
                  <a:solidFill>
                    <a:srgbClr val="EAEAEA">
                      <a:alpha val="0"/>
                    </a:srgb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rgbClr val="579BFF"/>
                  </a:solidFill>
                  <a:latin typeface="Calibri" panose="020F0502020204030204" pitchFamily="34" charset="0"/>
                </a:rPr>
                <a:t>6</a:t>
              </a:r>
              <a:endParaRPr lang="de-DE" sz="4800" dirty="0" smtClean="0">
                <a:solidFill>
                  <a:srgbClr val="579BFF"/>
                </a:solidFill>
                <a:latin typeface="Calibri" panose="020F0502020204030204" pitchFamily="34" charset="0"/>
              </a:endParaRPr>
            </a:p>
          </p:txBody>
        </p:sp>
        <p:sp>
          <p:nvSpPr>
            <p:cNvPr id="17" name="Rechteck 8"/>
            <p:cNvSpPr/>
            <p:nvPr>
              <p:custDataLst>
                <p:tags r:id="rId14"/>
              </p:custDataLst>
            </p:nvPr>
          </p:nvSpPr>
          <p:spPr>
            <a:xfrm>
              <a:off x="654319" y="1257300"/>
              <a:ext cx="7635804" cy="482400"/>
            </a:xfrm>
            <a:prstGeom prst="rect">
              <a:avLst/>
            </a:prstGeom>
            <a:gradFill flip="none" rotWithShape="1">
              <a:gsLst>
                <a:gs pos="100000">
                  <a:schemeClr val="accent1">
                    <a:alpha val="0"/>
                  </a:schemeClr>
                </a:gs>
                <a:gs pos="63000">
                  <a:schemeClr val="accent1">
                    <a:alpha val="72000"/>
                  </a:schemeClr>
                </a:gs>
                <a:gs pos="0">
                  <a:schemeClr val="accent1"/>
                </a:gs>
              </a:gsLst>
              <a:lin ang="0" scaled="1"/>
              <a:tileRect/>
            </a:gra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ru-RU" sz="1400" smtClean="0">
                  <a:solidFill>
                    <a:schemeClr val="bg1"/>
                  </a:solidFill>
                </a:rPr>
                <a:t>Изменения и страх перемен</a:t>
              </a:r>
              <a:endParaRPr lang="de-DE" sz="1400" dirty="0">
                <a:solidFill>
                  <a:schemeClr val="bg1"/>
                </a:solidFill>
              </a:endParaRPr>
            </a:p>
          </p:txBody>
        </p:sp>
        <p:sp>
          <p:nvSpPr>
            <p:cNvPr id="18" name="Rechteck 7"/>
            <p:cNvSpPr/>
            <p:nvPr>
              <p:custDataLst>
                <p:tags r:id="rId15"/>
              </p:custDataLst>
            </p:nvPr>
          </p:nvSpPr>
          <p:spPr>
            <a:xfrm>
              <a:off x="224805" y="1257300"/>
              <a:ext cx="360000" cy="482400"/>
            </a:xfrm>
            <a:prstGeom prst="rect">
              <a:avLst/>
            </a:prstGeom>
            <a:noFill/>
            <a:ln w="9525" cap="flat" cmpd="sng" algn="ctr">
              <a:noFill/>
              <a:prstDash val="solid"/>
            </a:ln>
            <a:effectLst/>
            <a:extLst>
              <a:ext uri="{909E8E84-426E-40DD-AFC4-6F175D3DCCD1}">
                <a14:hiddenFill xmlns:a14="http://schemas.microsoft.com/office/drawing/2010/main">
                  <a:solidFill>
                    <a:schemeClr val="dk2">
                      <a:alpha val="0"/>
                    </a:schemeClr>
                  </a:solidFill>
                </a14:hiddenFill>
              </a:ex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4800" smtClean="0">
                  <a:solidFill>
                    <a:schemeClr val="accent1"/>
                  </a:solidFill>
                  <a:latin typeface="Calibri" panose="020F0502020204030204" pitchFamily="34" charset="0"/>
                </a:rPr>
                <a:t>1</a:t>
              </a:r>
              <a:endParaRPr lang="de-DE" sz="4800" dirty="0" smtClean="0">
                <a:solidFill>
                  <a:schemeClr val="accent1"/>
                </a:solidFill>
                <a:latin typeface="Calibri" panose="020F0502020204030204" pitchFamily="34" charset="0"/>
              </a:endParaRPr>
            </a:p>
          </p:txBody>
        </p:sp>
      </p:grpSp>
    </p:spTree>
    <p:extLst>
      <p:ext uri="{BB962C8B-B14F-4D97-AF65-F5344CB8AC3E}">
        <p14:creationId xmlns:p14="http://schemas.microsoft.com/office/powerpoint/2010/main" val="4103476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Варианты определений</a:t>
            </a:r>
            <a:endParaRPr lang="ru-RU" dirty="0"/>
          </a:p>
        </p:txBody>
      </p:sp>
      <p:sp>
        <p:nvSpPr>
          <p:cNvPr id="3" name="Content Placeholder 2"/>
          <p:cNvSpPr>
            <a:spLocks noGrp="1"/>
          </p:cNvSpPr>
          <p:nvPr>
            <p:ph idx="1"/>
          </p:nvPr>
        </p:nvSpPr>
        <p:spPr>
          <a:xfrm>
            <a:off x="252000" y="1260000"/>
            <a:ext cx="4460677" cy="4968000"/>
          </a:xfrm>
        </p:spPr>
        <p:txBody>
          <a:bodyPr/>
          <a:lstStyle/>
          <a:p>
            <a:pPr algn="just"/>
            <a:r>
              <a:rPr lang="ru-RU" b="1" dirty="0" smtClean="0"/>
              <a:t>Изменение – </a:t>
            </a:r>
            <a:r>
              <a:rPr lang="ru-RU" dirty="0" smtClean="0"/>
              <a:t>это переход от текущего состояния к целевому будущему состоянию.</a:t>
            </a:r>
          </a:p>
          <a:p>
            <a:pPr algn="just"/>
            <a:r>
              <a:rPr lang="ru-RU" dirty="0" smtClean="0"/>
              <a:t>(Стандарт по управлению изменениями </a:t>
            </a:r>
            <a:r>
              <a:rPr lang="en-US" dirty="0" smtClean="0"/>
              <a:t>ACMP)</a:t>
            </a:r>
            <a:endParaRPr lang="ru-RU" dirty="0" smtClean="0"/>
          </a:p>
          <a:p>
            <a:pPr algn="just"/>
            <a:endParaRPr lang="ru-RU" b="1" dirty="0"/>
          </a:p>
          <a:p>
            <a:pPr algn="just"/>
            <a:r>
              <a:rPr lang="ru-RU" b="1" dirty="0" smtClean="0"/>
              <a:t>Управление </a:t>
            </a:r>
            <a:r>
              <a:rPr lang="ru-RU" b="1" dirty="0"/>
              <a:t>изменениями</a:t>
            </a:r>
            <a:r>
              <a:rPr lang="ru-RU" dirty="0"/>
              <a:t> — это структурный подход к переводу индивидов, команд и организаций из текущего состояния в желаемое будущее состояние. Целью этого организационного процесса является расширение прав и возможностей сотрудников принять и поддержать изменения в их текущем </a:t>
            </a:r>
            <a:r>
              <a:rPr lang="ru-RU" dirty="0" smtClean="0"/>
              <a:t>бизнес-окружении.</a:t>
            </a:r>
          </a:p>
          <a:p>
            <a:pPr algn="just"/>
            <a:r>
              <a:rPr lang="ru-RU" dirty="0" smtClean="0"/>
              <a:t>(</a:t>
            </a:r>
            <a:r>
              <a:rPr lang="en-US" i="1" dirty="0" err="1" smtClean="0"/>
              <a:t>Hiat</a:t>
            </a:r>
            <a:r>
              <a:rPr lang="en-US" i="1" dirty="0" smtClean="0"/>
              <a:t>, Jeff</a:t>
            </a:r>
            <a:r>
              <a:rPr lang="en-US" dirty="0" smtClean="0"/>
              <a:t> The definition and history of change management</a:t>
            </a:r>
            <a:r>
              <a:rPr lang="ru-RU" dirty="0" smtClean="0"/>
              <a:t>)</a:t>
            </a:r>
            <a:endParaRPr lang="en-US" dirty="0" smtClean="0"/>
          </a:p>
          <a:p>
            <a:pPr algn="just"/>
            <a:endParaRPr lang="en-US" dirty="0"/>
          </a:p>
          <a:p>
            <a:pPr algn="just"/>
            <a:r>
              <a:rPr lang="ru-RU" b="1" dirty="0" smtClean="0"/>
              <a:t>Управление изменениями </a:t>
            </a:r>
            <a:r>
              <a:rPr lang="ru-RU" dirty="0" smtClean="0"/>
              <a:t>– это постоянный процесс приведения стратегии и структуры организации в соответствие с изменяющимися рамочными условиями. </a:t>
            </a:r>
          </a:p>
          <a:p>
            <a:pPr algn="just"/>
            <a:r>
              <a:rPr lang="ru-RU" dirty="0" smtClean="0"/>
              <a:t>(Словарь экономических терминов </a:t>
            </a:r>
            <a:r>
              <a:rPr lang="en-US" dirty="0" smtClean="0"/>
              <a:t>GABLER WIRTSCHAFTSLEXIKON)</a:t>
            </a: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5" name="Title 4"/>
          <p:cNvSpPr>
            <a:spLocks noGrp="1"/>
          </p:cNvSpPr>
          <p:nvPr>
            <p:ph type="title"/>
          </p:nvPr>
        </p:nvSpPr>
        <p:spPr/>
        <p:txBody>
          <a:bodyPr/>
          <a:lstStyle/>
          <a:p>
            <a:r>
              <a:rPr lang="ru-RU" dirty="0" smtClean="0"/>
              <a:t>Что такое изменение? </a:t>
            </a:r>
            <a:endParaRPr lang="ru-RU" dirty="0"/>
          </a:p>
        </p:txBody>
      </p:sp>
      <p:pic>
        <p:nvPicPr>
          <p:cNvPr id="6" name="Picture 5"/>
          <p:cNvPicPr>
            <a:picLocks noChangeAspect="1"/>
          </p:cNvPicPr>
          <p:nvPr/>
        </p:nvPicPr>
        <p:blipFill>
          <a:blip r:embed="rId2"/>
          <a:stretch>
            <a:fillRect/>
          </a:stretch>
        </p:blipFill>
        <p:spPr>
          <a:xfrm>
            <a:off x="5040747" y="1260000"/>
            <a:ext cx="3856630" cy="2566412"/>
          </a:xfrm>
          <a:prstGeom prst="rect">
            <a:avLst/>
          </a:prstGeom>
        </p:spPr>
      </p:pic>
    </p:spTree>
    <p:extLst>
      <p:ext uri="{BB962C8B-B14F-4D97-AF65-F5344CB8AC3E}">
        <p14:creationId xmlns:p14="http://schemas.microsoft.com/office/powerpoint/2010/main" val="362318777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Страхи сотрудников</a:t>
            </a:r>
            <a:endParaRPr lang="ru-RU" dirty="0"/>
          </a:p>
        </p:txBody>
      </p:sp>
      <p:sp>
        <p:nvSpPr>
          <p:cNvPr id="3" name="Content Placeholder 2"/>
          <p:cNvSpPr>
            <a:spLocks noGrp="1"/>
          </p:cNvSpPr>
          <p:nvPr>
            <p:ph idx="1"/>
            <p:custDataLst>
              <p:tags r:id="rId1"/>
            </p:custDataLst>
          </p:nvPr>
        </p:nvSpPr>
        <p:spPr>
          <a:xfrm>
            <a:off x="252001" y="1260000"/>
            <a:ext cx="3878040" cy="4968000"/>
          </a:xfrm>
        </p:spPr>
        <p:txBody>
          <a:bodyPr/>
          <a:lstStyle/>
          <a:p>
            <a:pPr algn="just"/>
            <a:r>
              <a:rPr lang="ru-RU" dirty="0" smtClean="0"/>
              <a:t>Из основных видов страха, с которыми сталкиваются сотрудники можно выделить:</a:t>
            </a:r>
          </a:p>
          <a:p>
            <a:pPr lvl="1" algn="just">
              <a:buClr>
                <a:schemeClr val="dk2"/>
              </a:buClr>
              <a:buSzPct val="100000"/>
            </a:pPr>
            <a:r>
              <a:rPr lang="ru-RU" dirty="0" smtClean="0"/>
              <a:t>Страх потери работы</a:t>
            </a:r>
          </a:p>
          <a:p>
            <a:pPr lvl="1" algn="just">
              <a:buClr>
                <a:schemeClr val="dk2"/>
              </a:buClr>
              <a:buSzPct val="100000"/>
            </a:pPr>
            <a:r>
              <a:rPr lang="ru-RU" dirty="0" smtClean="0"/>
              <a:t>Страх увеличения нагрузки и количества задач</a:t>
            </a:r>
          </a:p>
          <a:p>
            <a:pPr lvl="1" algn="just">
              <a:buClr>
                <a:schemeClr val="dk2"/>
              </a:buClr>
              <a:buSzPct val="100000"/>
            </a:pPr>
            <a:r>
              <a:rPr lang="ru-RU" dirty="0" smtClean="0"/>
              <a:t>Страх вмешательства руководства в деятельность сотрудника или подразделения</a:t>
            </a:r>
          </a:p>
          <a:p>
            <a:pPr lvl="1" algn="just">
              <a:buClr>
                <a:schemeClr val="dk2"/>
              </a:buClr>
              <a:buSzPct val="100000"/>
            </a:pPr>
            <a:r>
              <a:rPr lang="ru-RU" dirty="0" smtClean="0"/>
              <a:t>Страх недостатка собственных знаний и компетенций для успешного освоения новых методов работы</a:t>
            </a:r>
            <a:endParaRPr lang="en-US" dirty="0" smtClean="0"/>
          </a:p>
          <a:p>
            <a:pPr lvl="1" algn="just">
              <a:buClr>
                <a:schemeClr val="dk2"/>
              </a:buClr>
              <a:buSzPct val="100000"/>
            </a:pPr>
            <a:endParaRPr lang="en-US" dirty="0"/>
          </a:p>
          <a:p>
            <a:pPr algn="just">
              <a:buClr>
                <a:schemeClr val="dk2"/>
              </a:buClr>
              <a:buSzPct val="100000"/>
            </a:pPr>
            <a:r>
              <a:rPr lang="ru-RU" dirty="0" smtClean="0"/>
              <a:t>Изменения могут оказать существенное воздействие на все три ключевых показателя, оценивающих кадровую ситуацию в компании:</a:t>
            </a:r>
          </a:p>
          <a:p>
            <a:pPr lvl="1" algn="just">
              <a:buClr>
                <a:schemeClr val="dk2"/>
              </a:buClr>
              <a:buSzPct val="100000"/>
            </a:pPr>
            <a:r>
              <a:rPr lang="ru-RU" dirty="0" smtClean="0"/>
              <a:t>Удовлетворенность работника</a:t>
            </a:r>
          </a:p>
          <a:p>
            <a:pPr lvl="1" algn="just">
              <a:buClr>
                <a:schemeClr val="dk2"/>
              </a:buClr>
              <a:buSzPct val="100000"/>
            </a:pPr>
            <a:r>
              <a:rPr lang="ru-RU" dirty="0" smtClean="0"/>
              <a:t>Сохранение кадровой базы</a:t>
            </a:r>
          </a:p>
          <a:p>
            <a:pPr lvl="1" algn="just">
              <a:buClr>
                <a:schemeClr val="dk2"/>
              </a:buClr>
              <a:buSzPct val="100000"/>
            </a:pPr>
            <a:r>
              <a:rPr lang="ru-RU" dirty="0" smtClean="0"/>
              <a:t>Эффективность работника</a:t>
            </a:r>
          </a:p>
          <a:p>
            <a:pPr marL="0" lvl="1" indent="0" algn="just">
              <a:buClr>
                <a:schemeClr val="dk2"/>
              </a:buClr>
              <a:buSzPct val="100000"/>
              <a:buNone/>
            </a:pPr>
            <a:endParaRPr lang="ru-RU" dirty="0" smtClean="0"/>
          </a:p>
          <a:p>
            <a:pPr marL="0" lvl="1" indent="0" algn="just">
              <a:buClr>
                <a:schemeClr val="dk2"/>
              </a:buClr>
              <a:buSzPct val="100000"/>
              <a:buNone/>
            </a:pPr>
            <a:r>
              <a:rPr lang="ru-RU" i="1" dirty="0" smtClean="0"/>
              <a:t>(Источник: Сбалансированная система показателей, Нортон, Каплан)</a:t>
            </a:r>
          </a:p>
          <a:p>
            <a:pPr lvl="1">
              <a:buClr>
                <a:schemeClr val="dk2"/>
              </a:buClr>
              <a:buSzPct val="100000"/>
              <a:buNone/>
            </a:pP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Изменений боятся все!</a:t>
            </a:r>
            <a:endParaRPr lang="ru-RU" dirty="0"/>
          </a:p>
        </p:txBody>
      </p:sp>
      <p:pic>
        <p:nvPicPr>
          <p:cNvPr id="7" name="Picture 6"/>
          <p:cNvPicPr>
            <a:picLocks noChangeAspect="1"/>
          </p:cNvPicPr>
          <p:nvPr/>
        </p:nvPicPr>
        <p:blipFill>
          <a:blip r:embed="rId3"/>
          <a:stretch>
            <a:fillRect/>
          </a:stretch>
        </p:blipFill>
        <p:spPr>
          <a:xfrm>
            <a:off x="4411901" y="1504191"/>
            <a:ext cx="4479618" cy="4479618"/>
          </a:xfrm>
          <a:prstGeom prst="rect">
            <a:avLst/>
          </a:prstGeom>
        </p:spPr>
      </p:pic>
    </p:spTree>
    <p:extLst>
      <p:ext uri="{BB962C8B-B14F-4D97-AF65-F5344CB8AC3E}">
        <p14:creationId xmlns:p14="http://schemas.microsoft.com/office/powerpoint/2010/main" val="331894824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Страхи руководителей</a:t>
            </a:r>
            <a:endParaRPr lang="ru-RU" dirty="0"/>
          </a:p>
        </p:txBody>
      </p:sp>
      <p:pic>
        <p:nvPicPr>
          <p:cNvPr id="8" name="Content Placeholder 7"/>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32802"/>
          <a:stretch/>
        </p:blipFill>
        <p:spPr>
          <a:xfrm>
            <a:off x="5364479" y="1260000"/>
            <a:ext cx="3491009" cy="2973642"/>
          </a:xfrm>
          <a:prstGeom prst="rect">
            <a:avLst/>
          </a:prstGeom>
        </p:spPr>
      </p:pic>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Изменений боятся все!</a:t>
            </a:r>
            <a:endParaRPr lang="ru-RU" dirty="0"/>
          </a:p>
        </p:txBody>
      </p:sp>
      <p:sp>
        <p:nvSpPr>
          <p:cNvPr id="9" name="Content Placeholder 2"/>
          <p:cNvSpPr txBox="1">
            <a:spLocks/>
          </p:cNvSpPr>
          <p:nvPr>
            <p:custDataLst>
              <p:tags r:id="rId1"/>
            </p:custDataLst>
          </p:nvPr>
        </p:nvSpPr>
        <p:spPr>
          <a:xfrm>
            <a:off x="252000" y="1260000"/>
            <a:ext cx="4159901" cy="4968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300"/>
              </a:spcAft>
              <a:buClr>
                <a:schemeClr val="tx2"/>
              </a:buClr>
              <a:buFont typeface="+mj-lt"/>
              <a:buNone/>
              <a:defRPr sz="1400" kern="1200">
                <a:solidFill>
                  <a:schemeClr val="tx1"/>
                </a:solidFill>
                <a:latin typeface="+mn-lt"/>
                <a:ea typeface="+mn-ea"/>
                <a:cs typeface="+mn-cs"/>
              </a:defRPr>
            </a:lvl1pPr>
            <a:lvl2pPr marL="174625" indent="-174625" algn="l" defTabSz="914400" rtl="0" eaLnBrk="1" latinLnBrk="0" hangingPunct="1">
              <a:lnSpc>
                <a:spcPct val="100000"/>
              </a:lnSpc>
              <a:spcBef>
                <a:spcPts val="0"/>
              </a:spcBef>
              <a:spcAft>
                <a:spcPts val="300"/>
              </a:spcAft>
              <a:buClr>
                <a:srgbClr val="0054BB"/>
              </a:buClr>
              <a:buFont typeface="Wingdings" panose="05000000000000000000" pitchFamily="2" charset="2"/>
              <a:buChar char="§"/>
              <a:tabLst/>
              <a:defRPr sz="1400" kern="1200">
                <a:solidFill>
                  <a:schemeClr val="tx1"/>
                </a:solidFill>
                <a:latin typeface="+mn-lt"/>
                <a:ea typeface="+mn-ea"/>
                <a:cs typeface="+mn-cs"/>
              </a:defRPr>
            </a:lvl2pPr>
            <a:lvl3pPr marL="357188" indent="-174625" algn="l" defTabSz="914400" rtl="0" eaLnBrk="1" latinLnBrk="0" hangingPunct="1">
              <a:lnSpc>
                <a:spcPct val="100000"/>
              </a:lnSpc>
              <a:spcBef>
                <a:spcPts val="0"/>
              </a:spcBef>
              <a:spcAft>
                <a:spcPts val="300"/>
              </a:spcAft>
              <a:buClr>
                <a:srgbClr val="0054BB"/>
              </a:buClr>
              <a:buFont typeface="Symbol" panose="05050102010706020507" pitchFamily="18" charset="2"/>
              <a:buChar char="-"/>
              <a:defRPr sz="1400" kern="1200">
                <a:solidFill>
                  <a:schemeClr val="tx1"/>
                </a:solidFill>
                <a:latin typeface="+mn-lt"/>
                <a:ea typeface="+mn-ea"/>
                <a:cs typeface="+mn-cs"/>
              </a:defRPr>
            </a:lvl3pPr>
            <a:lvl4pPr marL="538163" indent="-174625" algn="l" defTabSz="914400" rtl="0" eaLnBrk="1" latinLnBrk="0" hangingPunct="1">
              <a:lnSpc>
                <a:spcPct val="100000"/>
              </a:lnSpc>
              <a:spcBef>
                <a:spcPts val="0"/>
              </a:spcBef>
              <a:spcAft>
                <a:spcPts val="300"/>
              </a:spcAft>
              <a:buClr>
                <a:srgbClr val="0054BB"/>
              </a:buClr>
              <a:buFont typeface="Arial" panose="020B0604020202020204" pitchFamily="34" charset="0"/>
              <a:buChar char="•"/>
              <a:tabLst>
                <a:tab pos="809625" algn="l"/>
              </a:tabLst>
              <a:defRPr sz="1400" kern="1200">
                <a:solidFill>
                  <a:schemeClr val="tx1"/>
                </a:solidFill>
                <a:latin typeface="+mn-lt"/>
                <a:ea typeface="+mn-ea"/>
                <a:cs typeface="+mn-cs"/>
              </a:defRPr>
            </a:lvl4pPr>
            <a:lvl5pPr marL="2057400" indent="-228600" algn="l" defTabSz="914400" rtl="0" eaLnBrk="1" latinLnBrk="0" hangingPunct="1">
              <a:lnSpc>
                <a:spcPts val="192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ru-RU" dirty="0" smtClean="0"/>
              <a:t>Из основных видов страха, с которыми сталкиваются менеджеры можно выделить:</a:t>
            </a:r>
          </a:p>
          <a:p>
            <a:pPr lvl="1" algn="just">
              <a:buClr>
                <a:schemeClr val="dk2"/>
              </a:buClr>
              <a:buSzPct val="100000"/>
            </a:pPr>
            <a:r>
              <a:rPr lang="ru-RU" dirty="0" smtClean="0"/>
              <a:t>Страх потерять власть и статус</a:t>
            </a:r>
          </a:p>
          <a:p>
            <a:pPr lvl="1" algn="just">
              <a:buClr>
                <a:schemeClr val="dk2"/>
              </a:buClr>
              <a:buSzPct val="100000"/>
            </a:pPr>
            <a:r>
              <a:rPr lang="ru-RU" dirty="0" smtClean="0"/>
              <a:t>Страх потерять работу</a:t>
            </a:r>
          </a:p>
          <a:p>
            <a:pPr lvl="1" algn="just">
              <a:buClr>
                <a:schemeClr val="dk2"/>
              </a:buClr>
              <a:buSzPct val="100000"/>
            </a:pPr>
            <a:r>
              <a:rPr lang="ru-RU" dirty="0" smtClean="0"/>
              <a:t>Переход к новой форме властного воздействия (не сила, а знание)</a:t>
            </a:r>
          </a:p>
          <a:p>
            <a:pPr lvl="1" algn="just">
              <a:buClr>
                <a:schemeClr val="dk2"/>
              </a:buClr>
              <a:buSzPct val="100000"/>
            </a:pPr>
            <a:r>
              <a:rPr lang="ru-RU" dirty="0" smtClean="0"/>
              <a:t>Страх перед критикой</a:t>
            </a:r>
          </a:p>
          <a:p>
            <a:pPr lvl="1" algn="just">
              <a:buClr>
                <a:schemeClr val="dk2"/>
              </a:buClr>
              <a:buSzPct val="100000"/>
            </a:pPr>
            <a:r>
              <a:rPr lang="ru-RU" dirty="0" smtClean="0"/>
              <a:t>Страх перед неизвестностью</a:t>
            </a:r>
          </a:p>
          <a:p>
            <a:pPr lvl="1">
              <a:buClr>
                <a:schemeClr val="dk2"/>
              </a:buClr>
              <a:buSzPct val="100000"/>
              <a:buNone/>
            </a:pPr>
            <a:endParaRPr lang="ru-RU"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748" y="3769711"/>
            <a:ext cx="2618404" cy="2251263"/>
          </a:xfrm>
          <a:prstGeom prst="rect">
            <a:avLst/>
          </a:prstGeom>
        </p:spPr>
      </p:pic>
    </p:spTree>
    <p:extLst>
      <p:ext uri="{BB962C8B-B14F-4D97-AF65-F5344CB8AC3E}">
        <p14:creationId xmlns:p14="http://schemas.microsoft.com/office/powerpoint/2010/main" val="3618679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Причины сопротивления переменам по </a:t>
            </a:r>
            <a:r>
              <a:rPr lang="ru-RU" dirty="0" err="1" smtClean="0"/>
              <a:t>Коттеру</a:t>
            </a:r>
            <a:r>
              <a:rPr lang="ru-RU" dirty="0" smtClean="0"/>
              <a:t> </a:t>
            </a:r>
            <a:endParaRPr lang="ru-RU" dirty="0"/>
          </a:p>
        </p:txBody>
      </p:sp>
      <p:sp>
        <p:nvSpPr>
          <p:cNvPr id="3" name="Content Placeholder 2"/>
          <p:cNvSpPr>
            <a:spLocks noGrp="1"/>
          </p:cNvSpPr>
          <p:nvPr>
            <p:ph idx="1"/>
            <p:custDataLst>
              <p:tags r:id="rId1"/>
            </p:custDataLst>
          </p:nvPr>
        </p:nvSpPr>
        <p:spPr>
          <a:xfrm>
            <a:off x="252000" y="1260000"/>
            <a:ext cx="8639519" cy="4968000"/>
          </a:xfrm>
        </p:spPr>
        <p:txBody>
          <a:bodyPr/>
          <a:lstStyle/>
          <a:p>
            <a:pPr algn="just"/>
            <a:r>
              <a:rPr lang="ru-RU" b="1" dirty="0" smtClean="0"/>
              <a:t>На личностном уровне</a:t>
            </a:r>
            <a:r>
              <a:rPr lang="ru-RU" dirty="0" smtClean="0"/>
              <a:t>:</a:t>
            </a:r>
          </a:p>
          <a:p>
            <a:pPr lvl="1" algn="just">
              <a:buClr>
                <a:schemeClr val="dk2"/>
              </a:buClr>
              <a:buSzPct val="100000"/>
            </a:pPr>
            <a:r>
              <a:rPr lang="ru-RU" i="1" dirty="0" err="1" smtClean="0"/>
              <a:t>Узкособственнический</a:t>
            </a:r>
            <a:r>
              <a:rPr lang="ru-RU" i="1" dirty="0" smtClean="0"/>
              <a:t> интерес </a:t>
            </a:r>
            <a:r>
              <a:rPr lang="ru-RU" dirty="0" smtClean="0"/>
              <a:t>– желание не потерять что-то ценное: положение, власть, материальную выгоду, комфорт, привычную обстановку, политическое преимущество и неформальные связи;</a:t>
            </a:r>
          </a:p>
          <a:p>
            <a:pPr lvl="1" algn="just">
              <a:buClr>
                <a:schemeClr val="dk2"/>
              </a:buClr>
              <a:buSzPct val="100000"/>
            </a:pPr>
            <a:r>
              <a:rPr lang="ru-RU" i="1" dirty="0" smtClean="0"/>
              <a:t>Непонимание и недостаток доверия </a:t>
            </a:r>
            <a:r>
              <a:rPr lang="ru-RU" dirty="0" smtClean="0"/>
              <a:t>– проблема коммуникаций и налаживания взаимоотношений с теми, кого затронут изменения;</a:t>
            </a:r>
          </a:p>
          <a:p>
            <a:pPr lvl="1" algn="just">
              <a:buClr>
                <a:schemeClr val="dk2"/>
              </a:buClr>
              <a:buSzPct val="100000"/>
            </a:pPr>
            <a:r>
              <a:rPr lang="ru-RU" i="1" dirty="0" smtClean="0"/>
              <a:t>Низкая терпимость к изменениям </a:t>
            </a:r>
            <a:r>
              <a:rPr lang="ru-RU" dirty="0" smtClean="0"/>
              <a:t>– люди имеют значительно отличающиеся уровни готовности к изменению;</a:t>
            </a:r>
          </a:p>
          <a:p>
            <a:pPr lvl="1" algn="just">
              <a:buClr>
                <a:schemeClr val="dk2"/>
              </a:buClr>
              <a:buSzPct val="100000"/>
            </a:pPr>
            <a:r>
              <a:rPr lang="ru-RU" i="1" dirty="0" smtClean="0"/>
              <a:t>Различная оценка ситуации </a:t>
            </a:r>
            <a:r>
              <a:rPr lang="ru-RU" dirty="0" smtClean="0"/>
              <a:t>– люди искренне не могут понять выгоды, связанные с изменением, или видят больше потерь, чем преимуществ, не только для себя, но и для организации в целом.</a:t>
            </a:r>
          </a:p>
          <a:p>
            <a:pPr marL="0" lvl="1" indent="0" algn="just">
              <a:buClr>
                <a:schemeClr val="dk2"/>
              </a:buClr>
              <a:buSzPct val="100000"/>
              <a:buNone/>
            </a:pPr>
            <a:endParaRPr lang="en-US" b="1" dirty="0" smtClean="0"/>
          </a:p>
          <a:p>
            <a:pPr marL="0" lvl="1" indent="0" algn="just">
              <a:buClr>
                <a:schemeClr val="dk2"/>
              </a:buClr>
              <a:buSzPct val="100000"/>
              <a:buNone/>
            </a:pPr>
            <a:r>
              <a:rPr lang="ru-RU" b="1" dirty="0" smtClean="0"/>
              <a:t>На уровне группы или организации в целом</a:t>
            </a:r>
            <a:r>
              <a:rPr lang="ru-RU" dirty="0" smtClean="0"/>
              <a:t>:</a:t>
            </a:r>
          </a:p>
          <a:p>
            <a:pPr lvl="1" algn="just">
              <a:buClr>
                <a:schemeClr val="dk2"/>
              </a:buClr>
              <a:buSzPct val="100000"/>
            </a:pPr>
            <a:r>
              <a:rPr lang="ru-RU" i="1" dirty="0" smtClean="0"/>
              <a:t>Давление со стороны коллег </a:t>
            </a:r>
            <a:r>
              <a:rPr lang="ru-RU" dirty="0" smtClean="0"/>
              <a:t>– когда сопротивление изменению становится общим делом, его очень трудно преодолеть;</a:t>
            </a:r>
          </a:p>
          <a:p>
            <a:pPr lvl="1" algn="just">
              <a:buClr>
                <a:schemeClr val="dk2"/>
              </a:buClr>
              <a:buSzPct val="100000"/>
            </a:pPr>
            <a:r>
              <a:rPr lang="ru-RU" i="1" dirty="0" smtClean="0"/>
              <a:t>Усталость от изменений </a:t>
            </a:r>
            <a:r>
              <a:rPr lang="ru-RU" dirty="0" smtClean="0"/>
              <a:t>– даже те, кто был полностью вовлечен во все аспекты происходивших ранее изменений, теряют энтузиазм и приверженность изменениям, когда их становится все больше и больше;</a:t>
            </a:r>
          </a:p>
          <a:p>
            <a:pPr lvl="1" algn="just">
              <a:buClr>
                <a:schemeClr val="dk2"/>
              </a:buClr>
              <a:buSzPct val="100000"/>
            </a:pPr>
            <a:r>
              <a:rPr lang="ru-RU" i="1" dirty="0" smtClean="0"/>
              <a:t>Предыдущий неудачный опыт проведения изменений </a:t>
            </a:r>
            <a:r>
              <a:rPr lang="ru-RU" dirty="0" smtClean="0"/>
              <a:t>– если люди пострадали от ранее проведенных изменений, то скорее всего они отнесутся с недоверием к последующим предложениям по изменениям и будут им сопротивляться. </a:t>
            </a:r>
          </a:p>
          <a:p>
            <a:pPr lvl="1">
              <a:buClr>
                <a:schemeClr val="dk2"/>
              </a:buClr>
              <a:buSzPct val="100000"/>
              <a:buNone/>
            </a:pP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Изменений боятся все!</a:t>
            </a:r>
            <a:endParaRPr lang="ru-RU"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6920" y="212316"/>
            <a:ext cx="3115559" cy="848876"/>
          </a:xfrm>
          <a:prstGeom prst="rect">
            <a:avLst/>
          </a:prstGeom>
        </p:spPr>
      </p:pic>
    </p:spTree>
    <p:extLst>
      <p:ext uri="{BB962C8B-B14F-4D97-AF65-F5344CB8AC3E}">
        <p14:creationId xmlns:p14="http://schemas.microsoft.com/office/powerpoint/2010/main" val="33657992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ru-RU" dirty="0" smtClean="0"/>
              <a:t>Причины сопротивления переменам по Фролову</a:t>
            </a:r>
            <a:endParaRPr lang="ru-RU" dirty="0"/>
          </a:p>
        </p:txBody>
      </p:sp>
      <p:sp>
        <p:nvSpPr>
          <p:cNvPr id="3" name="Content Placeholder 2"/>
          <p:cNvSpPr>
            <a:spLocks noGrp="1"/>
          </p:cNvSpPr>
          <p:nvPr>
            <p:ph idx="1"/>
          </p:nvPr>
        </p:nvSpPr>
        <p:spPr>
          <a:xfrm>
            <a:off x="252000" y="1260000"/>
            <a:ext cx="8639519" cy="4968000"/>
          </a:xfrm>
        </p:spPr>
        <p:txBody>
          <a:bodyPr/>
          <a:lstStyle/>
          <a:p>
            <a:r>
              <a:rPr lang="ru-RU" b="1" dirty="0" smtClean="0"/>
              <a:t>Технические причины</a:t>
            </a:r>
            <a:r>
              <a:rPr lang="ru-RU" dirty="0" smtClean="0"/>
              <a:t>:</a:t>
            </a:r>
          </a:p>
          <a:p>
            <a:pPr lvl="1" algn="just">
              <a:buClr>
                <a:schemeClr val="dk2"/>
              </a:buClr>
              <a:buSzPct val="100000"/>
            </a:pPr>
            <a:r>
              <a:rPr lang="ru-RU" i="1" dirty="0" smtClean="0"/>
              <a:t>Отсутствие ресурсов и коммуникаций для осуществления инноваций </a:t>
            </a:r>
            <a:r>
              <a:rPr lang="ru-RU" dirty="0" smtClean="0"/>
              <a:t>– ситуация возникает при переоценке руководством организации своих возможностей при планировании инноваций. Руководители более низких уровней, зная реальную картину, оказывают сопротивление изменениям;</a:t>
            </a:r>
          </a:p>
          <a:p>
            <a:pPr lvl="1" algn="just">
              <a:buClr>
                <a:schemeClr val="dk2"/>
              </a:buClr>
              <a:buSzPct val="100000"/>
            </a:pPr>
            <a:r>
              <a:rPr lang="ru-RU" i="1" dirty="0" smtClean="0"/>
              <a:t>Внутренняя разобщенность организации </a:t>
            </a:r>
            <a:r>
              <a:rPr lang="ru-RU" dirty="0" smtClean="0"/>
              <a:t>– причинами могут являться социальные конфликты между отдельными группами в организации, культурные различия, неправильная позиция руководителей;</a:t>
            </a:r>
          </a:p>
          <a:p>
            <a:pPr lvl="1" algn="just">
              <a:buClr>
                <a:schemeClr val="dk2"/>
              </a:buClr>
              <a:buSzPct val="100000"/>
            </a:pPr>
            <a:r>
              <a:rPr lang="ru-RU" i="1" dirty="0"/>
              <a:t>Неизвестный результат или страх перед </a:t>
            </a:r>
            <a:r>
              <a:rPr lang="ru-RU" i="1" dirty="0" smtClean="0"/>
              <a:t>неизвестностью – </a:t>
            </a:r>
            <a:r>
              <a:rPr lang="ru-RU" dirty="0" smtClean="0"/>
              <a:t>члены организации не видят перспективы внедрения инноваций, возникает ощущение возможного провала;</a:t>
            </a:r>
          </a:p>
          <a:p>
            <a:pPr lvl="1" algn="just">
              <a:buClr>
                <a:schemeClr val="dk2"/>
              </a:buClr>
              <a:buSzPct val="100000"/>
            </a:pPr>
            <a:r>
              <a:rPr lang="ru-RU" i="1" dirty="0" smtClean="0"/>
              <a:t>Отсутствие планов, неясность целей </a:t>
            </a:r>
            <a:r>
              <a:rPr lang="ru-RU" dirty="0" smtClean="0"/>
              <a:t>– неопределенность будущих действий, отсутствие разделения деятельности на этапы в соответствии с целями организации порождают у работников иллюзию несбыточности планов и нецелесообразности проводимых изменений;</a:t>
            </a:r>
          </a:p>
          <a:p>
            <a:pPr lvl="1" algn="just">
              <a:buClr>
                <a:schemeClr val="dk2"/>
              </a:buClr>
              <a:buSzPct val="100000"/>
            </a:pPr>
            <a:r>
              <a:rPr lang="ru-RU" i="1" dirty="0" smtClean="0"/>
              <a:t>Отсутствие лидеров </a:t>
            </a:r>
            <a:r>
              <a:rPr lang="ru-RU" dirty="0" smtClean="0"/>
              <a:t>– именно лидеры способны подсказывать, направлять действия людей и организовывать изменения;</a:t>
            </a:r>
          </a:p>
          <a:p>
            <a:pPr lvl="1" algn="just">
              <a:buClr>
                <a:schemeClr val="dk2"/>
              </a:buClr>
              <a:buSzPct val="100000"/>
            </a:pPr>
            <a:r>
              <a:rPr lang="ru-RU" i="1" dirty="0" smtClean="0"/>
              <a:t>Организация успешно развивается </a:t>
            </a:r>
            <a:r>
              <a:rPr lang="ru-RU" dirty="0" smtClean="0"/>
              <a:t>– сопротивление может усилиться, если организация находится на гребне успеха – «зачем что-то менять?»</a:t>
            </a:r>
          </a:p>
          <a:p>
            <a:pPr lvl="1" algn="just">
              <a:buClr>
                <a:schemeClr val="dk2"/>
              </a:buClr>
              <a:buSzPct val="100000"/>
            </a:pPr>
            <a:r>
              <a:rPr lang="ru-RU" i="1" dirty="0" smtClean="0"/>
              <a:t>Отсутствие системы обучения и консультирования </a:t>
            </a:r>
            <a:r>
              <a:rPr lang="ru-RU" dirty="0" smtClean="0"/>
              <a:t>– социализация индивидов по отношению к нововведениям невозможна без обучения и консультирования.</a:t>
            </a:r>
          </a:p>
          <a:p>
            <a:pPr lvl="1">
              <a:buClr>
                <a:schemeClr val="dk2"/>
              </a:buClr>
              <a:buSzPct val="100000"/>
            </a:pPr>
            <a:endParaRPr lang="ru-RU" dirty="0"/>
          </a:p>
        </p:txBody>
      </p:sp>
      <p:sp>
        <p:nvSpPr>
          <p:cNvPr id="4" name="Footer Placeholder 3"/>
          <p:cNvSpPr>
            <a:spLocks noGrp="1"/>
          </p:cNvSpPr>
          <p:nvPr>
            <p:ph type="ftr" sz="quarter" idx="11"/>
          </p:nvPr>
        </p:nvSpPr>
        <p:spPr/>
        <p:txBody>
          <a:bodyPr/>
          <a:lstStyle/>
          <a:p>
            <a:r>
              <a:rPr lang="ru-RU" smtClean="0"/>
              <a:t>Дубовицкая Любовь, Практическое управление организационными изменениями</a:t>
            </a:r>
            <a:endParaRPr lang="de-DE" dirty="0"/>
          </a:p>
        </p:txBody>
      </p:sp>
      <p:sp>
        <p:nvSpPr>
          <p:cNvPr id="6" name="Title 5"/>
          <p:cNvSpPr>
            <a:spLocks noGrp="1"/>
          </p:cNvSpPr>
          <p:nvPr>
            <p:ph type="title"/>
          </p:nvPr>
        </p:nvSpPr>
        <p:spPr/>
        <p:txBody>
          <a:bodyPr/>
          <a:lstStyle/>
          <a:p>
            <a:r>
              <a:rPr lang="ru-RU" dirty="0" smtClean="0"/>
              <a:t>Изменений боятся все!</a:t>
            </a:r>
            <a:endParaRPr lang="ru-RU"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6193" y="224291"/>
            <a:ext cx="3115326" cy="847417"/>
          </a:xfrm>
          <a:prstGeom prst="rect">
            <a:avLst/>
          </a:prstGeom>
        </p:spPr>
      </p:pic>
    </p:spTree>
    <p:extLst>
      <p:ext uri="{BB962C8B-B14F-4D97-AF65-F5344CB8AC3E}">
        <p14:creationId xmlns:p14="http://schemas.microsoft.com/office/powerpoint/2010/main" val="10882814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2"/>
  <p:tag name="MIO_SHOW_DATE" val="False"/>
  <p:tag name="MIO_SHOW_FOOTER" val="True"/>
  <p:tag name="MIO_SHOW_PAGENUMBER" val="True"/>
  <p:tag name="MIO_AVOID_BLANK_LAYOUT" val="True"/>
  <p:tag name="MIO_NUMBER_OF_VALID_LAYOUTS" val="6"/>
  <p:tag name="MIO_MST_COLOR_1" val="0,0,0,Dunkel 1"/>
  <p:tag name="MIO_MST_COLOR_2" val="255,255,255,Hell 1"/>
  <p:tag name="MIO_MST_COLOR_3" val="0,84,187,Dunkel 2"/>
  <p:tag name="MIO_MST_COLOR_4" val="231,77,48,Hell 2"/>
  <p:tag name="MIO_MST_COLOR_5" val="0,41,101,Akzent 1"/>
  <p:tag name="MIO_MST_COLOR_6" val="197,220,255,Akzent 2"/>
  <p:tag name="MIO_MST_COLOR_7" val="153,194,255,Akzent 3"/>
  <p:tag name="MIO_MST_COLOR_8" val="51,134,255,Akzent 4"/>
  <p:tag name="MIO_MST_COLOR_9" val="128,212,255,Akzent 5"/>
  <p:tag name="MIO_MST_COLOR_10" val="135,139,142,Akzent 6"/>
  <p:tag name="MIO_MST_COLOR_11" val="32,179,254,"/>
  <p:tag name="MIO_MST_COLOR_12" val="89,89,89,"/>
  <p:tag name="MIO_HDS" val="True"/>
  <p:tag name="MIO_EK" val="2181"/>
  <p:tag name="MIO_UPDATE" val="True"/>
  <p:tag name="MIO_VERSION" val="22.07.2015 16:07:42"/>
  <p:tag name="MIO_DBID" val="04C3A4F6-43CB-4C77-973D-7C328AA5EC17"/>
  <p:tag name="MIO_LASTDOWNLOADED" val="18.12.2015 16:14:16"/>
  <p:tag name="MIO_OBJECTNAME" val="Master blanko(nur in Ausnahmefällen zu verwenden!)"/>
  <p:tag name="MIO_LASTEDITORNAME" val="Yvonne Heil"/>
</p:tagLst>
</file>

<file path=ppt/tags/tag1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00.xml><?xml version="1.0" encoding="utf-8"?>
<p:tagLst xmlns:a="http://schemas.openxmlformats.org/drawingml/2006/main" xmlns:r="http://schemas.openxmlformats.org/officeDocument/2006/relationships" xmlns:p="http://schemas.openxmlformats.org/presentationml/2006/main">
  <p:tag name="MIO_SHAPETYPES_AGENDA" val="MIO_AGENDA_HIGHLIGHT"/>
  <p:tag name="MIO_SKIP_CDCHECK" val="Wahr"/>
</p:tagLst>
</file>

<file path=ppt/tags/tag101.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02.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103.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1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2.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6.xml><?xml version="1.0" encoding="utf-8"?>
<p:tagLst xmlns:a="http://schemas.openxmlformats.org/drawingml/2006/main" xmlns:r="http://schemas.openxmlformats.org/officeDocument/2006/relationships" xmlns:p="http://schemas.openxmlformats.org/presentationml/2006/main">
  <p:tag name="MIO_SHAPETYPES_AGENDA" val="MIO_AGENDA_HIGHLIGHT"/>
  <p:tag name="MIO_SKIP_CDCHECK" val="Wahr"/>
</p:tagLst>
</file>

<file path=ppt/tags/tag17.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8.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19.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2.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20.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21.xml><?xml version="1.0" encoding="utf-8"?>
<p:tagLst xmlns:a="http://schemas.openxmlformats.org/drawingml/2006/main" xmlns:r="http://schemas.openxmlformats.org/officeDocument/2006/relationships" xmlns:p="http://schemas.openxmlformats.org/presentationml/2006/main">
  <p:tag name="MIO_AGENDA_ELEMENTNAME" val="Кривая принятия изменений"/>
  <p:tag name="MIO_EK" val="550"/>
  <p:tag name="MIO_GUID" val="f9c19281-ce33-4274-82f1-879db08e2174"/>
  <p:tag name="MIO_VERSION" val="31.12.9999 23:59:59"/>
  <p:tag name="MIO_DBID" val="04C3A4F6-43CB-4C77-973D-7C328AA5EC17"/>
  <p:tag name="MIO_LASTDOWNLOADED" val="18.12.2015 17:04:35"/>
  <p:tag name="MIO_UPDATE" val="False"/>
</p:tagLst>
</file>

<file path=ppt/tags/tag22.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3.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3.xml><?xml version="1.0" encoding="utf-8"?>
<p:tagLst xmlns:a="http://schemas.openxmlformats.org/drawingml/2006/main" xmlns:r="http://schemas.openxmlformats.org/officeDocument/2006/relationships" xmlns:p="http://schemas.openxmlformats.org/presentationml/2006/main">
  <p:tag name="MIO_AGENDA_ELEMENTNAME" val="Изменения и страх перемен"/>
  <p:tag name="MIO_EK" val="550"/>
  <p:tag name="MIO_GUID" val="75c2df7b-8ea1-4ca4-8888-727159bb0dc7"/>
  <p:tag name="MIO_VERSION" val="31.12.9999 23:59:59"/>
  <p:tag name="MIO_DBID" val="04C3A4F6-43CB-4C77-973D-7C328AA5EC17"/>
  <p:tag name="MIO_LASTDOWNLOADED" val="18.12.2015 17:04:35"/>
  <p:tag name="MIO_UPDATE" val="False"/>
</p:tagLst>
</file>

<file path=ppt/tags/tag3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3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32.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3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34.xml><?xml version="1.0" encoding="utf-8"?>
<p:tagLst xmlns:a="http://schemas.openxmlformats.org/drawingml/2006/main" xmlns:r="http://schemas.openxmlformats.org/officeDocument/2006/relationships" xmlns:p="http://schemas.openxmlformats.org/presentationml/2006/main">
  <p:tag name="MIO_SHAPETYPES_AGENDA" val="MIO_AGENDA_HIGHLIGHT"/>
  <p:tag name="MIO_SKIP_CDCHECK" val="Wahr"/>
</p:tagLst>
</file>

<file path=ppt/tags/tag35.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36.xml><?xml version="1.0" encoding="utf-8"?>
<p:tagLst xmlns:a="http://schemas.openxmlformats.org/drawingml/2006/main" xmlns:r="http://schemas.openxmlformats.org/officeDocument/2006/relationships" xmlns:p="http://schemas.openxmlformats.org/presentationml/2006/main">
  <p:tag name="MIO_AGENDA_ELEMENTNAME" val="Управление изменениями vs. управление проектами"/>
  <p:tag name="MIO_EK" val="550"/>
  <p:tag name="MIO_GUID" val="0fb4dc84-e677-4952-b84d-b395c34d3cd0"/>
  <p:tag name="MIO_VERSION" val="31.12.9999 23:59:59"/>
  <p:tag name="MIO_DBID" val="04C3A4F6-43CB-4C77-973D-7C328AA5EC17"/>
  <p:tag name="MIO_LASTDOWNLOADED" val="18.12.2015 17:04:35"/>
  <p:tag name="MIO_UPDATE" val="False"/>
</p:tagLst>
</file>

<file path=ppt/tags/tag37.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8.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4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4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4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4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4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49.xml><?xml version="1.0" encoding="utf-8"?>
<p:tagLst xmlns:a="http://schemas.openxmlformats.org/drawingml/2006/main" xmlns:r="http://schemas.openxmlformats.org/officeDocument/2006/relationships" xmlns:p="http://schemas.openxmlformats.org/presentationml/2006/main">
  <p:tag name="MIO_SHAPETYPES_AGENDA" val="MIO_AGENDA_HIGHLIGHT"/>
  <p:tag name="MIO_SKIP_CDCHECK" val="Wahr"/>
</p:tagLst>
</file>

<file path=ppt/tags/tag5.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50.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51.xml><?xml version="1.0" encoding="utf-8"?>
<p:tagLst xmlns:a="http://schemas.openxmlformats.org/drawingml/2006/main" xmlns:r="http://schemas.openxmlformats.org/officeDocument/2006/relationships" xmlns:p="http://schemas.openxmlformats.org/presentationml/2006/main">
  <p:tag name="MIO_GUID" val="4e13418a-ca56-458a-af10-518af7317659"/>
  <p:tag name="MIO_EK" val="660"/>
  <p:tag name="MIO_UPDATE" val="True"/>
  <p:tag name="MIO_VERSION" val="23.09.2014 12:29:30"/>
  <p:tag name="MIO_DBID" val="04C3A4F6-43CB-4C77-973D-7C328AA5EC17"/>
  <p:tag name="MIO_LASTDOWNLOADED" val="28.09.2015 09:15:29"/>
  <p:tag name="MIO_OBJECTNAME" val="Rows"/>
  <p:tag name="MIO_LASTEDITORNAME" val="(Yvonne Heil)"/>
</p:tagLst>
</file>

<file path=ppt/tags/tag52.xml><?xml version="1.0" encoding="utf-8"?>
<p:tagLst xmlns:a="http://schemas.openxmlformats.org/drawingml/2006/main" xmlns:r="http://schemas.openxmlformats.org/officeDocument/2006/relationships" xmlns:p="http://schemas.openxmlformats.org/presentationml/2006/main">
  <p:tag name="MIO_AGENDA_ELEMENTNAME" val="Роли в процессе управления организационными изменениями"/>
  <p:tag name="MIO_EK" val="550"/>
  <p:tag name="MIO_GUID" val="8c43a80d-1519-4a89-9e46-1d7aac60a71d"/>
  <p:tag name="MIO_VERSION" val="31.12.9999 23:59:59"/>
  <p:tag name="MIO_DBID" val="04C3A4F6-43CB-4C77-973D-7C328AA5EC17"/>
  <p:tag name="MIO_LASTDOWNLOADED" val="18.12.2015 17:04:35"/>
  <p:tag name="MIO_UPDATE" val="False"/>
</p:tagLst>
</file>

<file path=ppt/tags/tag53.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54.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5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5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5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5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5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6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6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65.xml><?xml version="1.0" encoding="utf-8"?>
<p:tagLst xmlns:a="http://schemas.openxmlformats.org/drawingml/2006/main" xmlns:r="http://schemas.openxmlformats.org/officeDocument/2006/relationships" xmlns:p="http://schemas.openxmlformats.org/presentationml/2006/main">
  <p:tag name="MIO_SHAPETYPES_AGENDA" val="MIO_AGENDA_HIGHLIGHT"/>
  <p:tag name="MIO_SKIP_CDCHECK" val="Wahr"/>
</p:tagLst>
</file>

<file path=ppt/tags/tag66.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67.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68.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69.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70.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71.xml><?xml version="1.0" encoding="utf-8"?>
<p:tagLst xmlns:a="http://schemas.openxmlformats.org/drawingml/2006/main" xmlns:r="http://schemas.openxmlformats.org/officeDocument/2006/relationships" xmlns:p="http://schemas.openxmlformats.org/presentationml/2006/main">
  <p:tag name="EMPOWERBULLET" val="EMPOWERBULLET"/>
</p:tagLst>
</file>

<file path=ppt/tags/tag72.xml><?xml version="1.0" encoding="utf-8"?>
<p:tagLst xmlns:a="http://schemas.openxmlformats.org/drawingml/2006/main" xmlns:r="http://schemas.openxmlformats.org/officeDocument/2006/relationships" xmlns:p="http://schemas.openxmlformats.org/presentationml/2006/main">
  <p:tag name="MIO_AGENDA_ELEMENTNAME" val="Модели управления организационными изменениями"/>
  <p:tag name="MIO_EK" val="550"/>
  <p:tag name="MIO_GUID" val="be8a2ea7-6352-4247-b975-e1f1169446b8"/>
  <p:tag name="MIO_VERSION" val="31.12.9999 23:59:59"/>
  <p:tag name="MIO_DBID" val="04C3A4F6-43CB-4C77-973D-7C328AA5EC17"/>
  <p:tag name="MIO_LASTDOWNLOADED" val="18.12.2015 17:04:35"/>
  <p:tag name="MIO_UPDATE" val="False"/>
</p:tagLst>
</file>

<file path=ppt/tags/tag73.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74.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7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7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7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7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7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8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8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8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8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8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85.xml><?xml version="1.0" encoding="utf-8"?>
<p:tagLst xmlns:a="http://schemas.openxmlformats.org/drawingml/2006/main" xmlns:r="http://schemas.openxmlformats.org/officeDocument/2006/relationships" xmlns:p="http://schemas.openxmlformats.org/presentationml/2006/main">
  <p:tag name="MIO_SHAPETYPES_AGENDA" val="MIO_AGENDA_HIGHLIGHT"/>
  <p:tag name="MIO_SKIP_CDCHECK" val="Wahr"/>
</p:tagLst>
</file>

<file path=ppt/tags/tag86.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87.xml><?xml version="1.0" encoding="utf-8"?>
<p:tagLst xmlns:a="http://schemas.openxmlformats.org/drawingml/2006/main" xmlns:r="http://schemas.openxmlformats.org/officeDocument/2006/relationships" xmlns:p="http://schemas.openxmlformats.org/presentationml/2006/main">
  <p:tag name="MIO_AGENDA_ELEMENTNAME" val="Бизнес-аналитик и управление организационными изменениями"/>
  <p:tag name="MIO_EK" val="550"/>
  <p:tag name="MIO_GUID" val="b230225e-417e-4d83-9a8d-09d932857bb8"/>
  <p:tag name="MIO_VERSION" val="31.12.9999 23:59:59"/>
  <p:tag name="MIO_DBID" val="04C3A4F6-43CB-4C77-973D-7C328AA5EC17"/>
  <p:tag name="MIO_LASTDOWNLOADED" val="18.12.2015 17:04:35"/>
  <p:tag name="MIO_UPDATE" val="False"/>
</p:tagLst>
</file>

<file path=ppt/tags/tag88.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89.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9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92.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9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9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9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heme/theme1.xml><?xml version="1.0" encoding="utf-8"?>
<a:theme xmlns:a="http://schemas.openxmlformats.org/drawingml/2006/main" name="3_Drees &amp; Sommer">
  <a:themeElements>
    <a:clrScheme name="Drees &amp; Sommer Colour">
      <a:dk1>
        <a:srgbClr val="000000"/>
      </a:dk1>
      <a:lt1>
        <a:srgbClr val="FFFFFF"/>
      </a:lt1>
      <a:dk2>
        <a:srgbClr val="0054BB"/>
      </a:dk2>
      <a:lt2>
        <a:srgbClr val="E74D30"/>
      </a:lt2>
      <a:accent1>
        <a:srgbClr val="002965"/>
      </a:accent1>
      <a:accent2>
        <a:srgbClr val="C5DCFF"/>
      </a:accent2>
      <a:accent3>
        <a:srgbClr val="99C2FF"/>
      </a:accent3>
      <a:accent4>
        <a:srgbClr val="3386FF"/>
      </a:accent4>
      <a:accent5>
        <a:srgbClr val="80D4FF"/>
      </a:accent5>
      <a:accent6>
        <a:srgbClr val="878B8E"/>
      </a:accent6>
      <a:hlink>
        <a:srgbClr val="20B3FE"/>
      </a:hlink>
      <a:folHlink>
        <a:srgbClr val="59595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965"/>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Aft>
            <a:spcPts val="300"/>
          </a:spcAft>
          <a:defRPr sz="1400" dirty="0" err="1" smtClean="0">
            <a:latin typeface="+mj-lt"/>
          </a:defRPr>
        </a:defPPr>
      </a:lstStyle>
    </a:txDef>
  </a:objectDefaults>
  <a:extraClrSchemeLst/>
  <a:extLst>
    <a:ext uri="{05A4C25C-085E-4340-85A3-A5531E510DB2}">
      <thm15:themeFamily xmlns:thm15="http://schemas.microsoft.com/office/thememl/2012/main" name="Präsentationtest.potx" id="{C8D71C51-FF45-4B94-9667-58FE8C7900A9}" vid="{0815DAB6-BB5C-4463-9368-3670027B3D93}"/>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2661</Words>
  <Application>Microsoft Office PowerPoint</Application>
  <PresentationFormat>On-screen Show (4:3)</PresentationFormat>
  <Paragraphs>391</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Symbol</vt:lpstr>
      <vt:lpstr>Wingdings</vt:lpstr>
      <vt:lpstr>3_Drees &amp; Sommer</vt:lpstr>
      <vt:lpstr>Бизнес-аналитик и управление организационными изменениями: обороняться или наступать?</vt:lpstr>
      <vt:lpstr>О докладчике</vt:lpstr>
      <vt:lpstr>Суть доклада</vt:lpstr>
      <vt:lpstr>PowerPoint Presentation</vt:lpstr>
      <vt:lpstr>Что такое изменение? </vt:lpstr>
      <vt:lpstr>Изменений боятся все!</vt:lpstr>
      <vt:lpstr>Изменений боятся все!</vt:lpstr>
      <vt:lpstr>Изменений боятся все!</vt:lpstr>
      <vt:lpstr>Изменений боятся все!</vt:lpstr>
      <vt:lpstr>Изменений боятся все!</vt:lpstr>
      <vt:lpstr>Направления изменений</vt:lpstr>
      <vt:lpstr>PowerPoint Presentation</vt:lpstr>
      <vt:lpstr>Кривая принятия изменений сотрудниками</vt:lpstr>
      <vt:lpstr>Кривая принятия изменений: менеджмент и сотрудники</vt:lpstr>
      <vt:lpstr>Кривая принятия новшеств</vt:lpstr>
      <vt:lpstr>PowerPoint Presentation</vt:lpstr>
      <vt:lpstr>Управление изменениями vs. управление проектом</vt:lpstr>
      <vt:lpstr>Управление изменениями vs. управление проектом</vt:lpstr>
      <vt:lpstr>Project Management vs. Change Management</vt:lpstr>
      <vt:lpstr>PowerPoint Presentation</vt:lpstr>
      <vt:lpstr>Ролевая модель</vt:lpstr>
      <vt:lpstr>Ролевая модель</vt:lpstr>
      <vt:lpstr>Ролевая модель</vt:lpstr>
      <vt:lpstr>Ролевая модель</vt:lpstr>
      <vt:lpstr>Ролевая модель</vt:lpstr>
      <vt:lpstr>Ролевая модель</vt:lpstr>
      <vt:lpstr>PowerPoint Presentation</vt:lpstr>
      <vt:lpstr>Модели зрелости организации по управлению изменениями</vt:lpstr>
      <vt:lpstr>Модель управления изменениями Джона Коттера</vt:lpstr>
      <vt:lpstr>Методологии практического управления изменениями</vt:lpstr>
      <vt:lpstr>PowerPoint Presentation</vt:lpstr>
      <vt:lpstr>Преимущества использования управления изменениями</vt:lpstr>
      <vt:lpstr>Преимущества для бизнес-аналитика</vt:lpstr>
      <vt:lpstr>PowerPoint Presentation</vt:lpstr>
    </vt:vector>
  </TitlesOfParts>
  <Company>Drees &amp; Sommer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Lubov Dubovitskaya</dc:creator>
  <cp:lastModifiedBy>Dubovitskaya, Lubov</cp:lastModifiedBy>
  <cp:revision>18</cp:revision>
  <dcterms:created xsi:type="dcterms:W3CDTF">2015-07-22T14:07:42Z</dcterms:created>
  <dcterms:modified xsi:type="dcterms:W3CDTF">2015-12-18T14:56:39Z</dcterms:modified>
</cp:coreProperties>
</file>