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</p:sldIdLst>
  <p:sldSz cy="5143500" cx="9144000"/>
  <p:notesSz cx="6858000" cy="9144000"/>
  <p:embeddedFontLst>
    <p:embeddedFont>
      <p:font typeface="PT Sans Narrow"/>
      <p:regular r:id="rId61"/>
      <p:bold r:id="rId62"/>
    </p:embeddedFont>
    <p:embeddedFont>
      <p:font typeface="Open Sans"/>
      <p:regular r:id="rId63"/>
      <p:bold r:id="rId64"/>
      <p:italic r:id="rId65"/>
      <p:boldItalic r:id="rId6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587">
          <p15:clr>
            <a:srgbClr val="A4A3A4"/>
          </p15:clr>
        </p15:guide>
        <p15:guide id="2" pos="2608">
          <p15:clr>
            <a:srgbClr val="A4A3A4"/>
          </p15:clr>
        </p15:guide>
        <p15:guide id="3" pos="510">
          <p15:clr>
            <a:srgbClr val="9AA0A6"/>
          </p15:clr>
        </p15:guide>
        <p15:guide id="4" orient="horz" pos="333">
          <p15:clr>
            <a:srgbClr val="9AA0A6"/>
          </p15:clr>
        </p15:guide>
        <p15:guide id="5" pos="5414">
          <p15:clr>
            <a:srgbClr val="9AA0A6"/>
          </p15:clr>
        </p15:guide>
        <p15:guide id="6" orient="horz" pos="624">
          <p15:clr>
            <a:srgbClr val="9AA0A6"/>
          </p15:clr>
        </p15:guide>
        <p15:guide id="7" pos="2976">
          <p15:clr>
            <a:srgbClr val="9AA0A6"/>
          </p15:clr>
        </p15:guide>
        <p15:guide id="8" pos="34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587" orient="horz"/>
        <p:guide pos="2608"/>
        <p:guide pos="510"/>
        <p:guide pos="333" orient="horz"/>
        <p:guide pos="5414"/>
        <p:guide pos="624" orient="horz"/>
        <p:guide pos="2976"/>
        <p:guide pos="34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PTSansNarrow-bold.fntdata"/><Relationship Id="rId61" Type="http://schemas.openxmlformats.org/officeDocument/2006/relationships/font" Target="fonts/PTSansNarrow-regular.fntdata"/><Relationship Id="rId20" Type="http://schemas.openxmlformats.org/officeDocument/2006/relationships/slide" Target="slides/slide15.xml"/><Relationship Id="rId64" Type="http://schemas.openxmlformats.org/officeDocument/2006/relationships/font" Target="fonts/OpenSans-bold.fntdata"/><Relationship Id="rId63" Type="http://schemas.openxmlformats.org/officeDocument/2006/relationships/font" Target="fonts/OpenSans-regular.fntdata"/><Relationship Id="rId22" Type="http://schemas.openxmlformats.org/officeDocument/2006/relationships/slide" Target="slides/slide17.xml"/><Relationship Id="rId66" Type="http://schemas.openxmlformats.org/officeDocument/2006/relationships/font" Target="fonts/OpenSans-boldItalic.fntdata"/><Relationship Id="rId21" Type="http://schemas.openxmlformats.org/officeDocument/2006/relationships/slide" Target="slides/slide16.xml"/><Relationship Id="rId65" Type="http://schemas.openxmlformats.org/officeDocument/2006/relationships/font" Target="fonts/OpenSans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e1ead795f_0_0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Всем добрый день! Благодарю вас за то, что выбрали мой доклад. Я постараюсь, дать минимум воды  и надеюсь что вы сможете применить полученную информацию на практике у себя в проектах.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Сегодня мы поговорим о борьбе с неконсистентностью данных в связанных системах, а именно об инструменте выявления неконсистентности.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Сначала давайте сделаем экспресс опрос аудитории: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Кто самостоятельно работает с запросами в бд с помощью SQL, поднимите руку пожалуйста?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Хорошо, спасибо!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Теперь немного обо мне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</a:t>
            </a:r>
            <a:r>
              <a:rPr b="1" i="1" lang="ru" u="sng"/>
              <a:t>50-60 сек</a:t>
            </a:r>
            <a:endParaRPr b="1" i="1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64" name="Google Shape;64;g7e1ead795f_0_0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g7e1ead795f_0_0:notes"/>
          <p:cNvSpPr/>
          <p:nvPr/>
        </p:nvSpPr>
        <p:spPr>
          <a:xfrm>
            <a:off x="835200" y="5578920"/>
            <a:ext cx="5713800" cy="11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Перевожу функционал CRM из старой самописной монолитной ERP (на 2 тыс. таблиц ) на новую ERP на микросервисной архитектуре на 15 000 пользователей.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g7e1ead795f_0_0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4dc0e4f2d_0_28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Проработав более 6 месяцев по задачам связанным с неконсистентностью мы выявили следующие самые частые причины возникновения НК данных: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Разница в проставлении дефолтных значений между системами 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В старой системе 2% , а в новой 3%, тогда если сущности могут создавать и там и там, то неконсистеность будет нарастать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</a:t>
            </a:r>
            <a:r>
              <a:rPr b="1" i="1" lang="ru" u="sng"/>
              <a:t>55-65 сек</a:t>
            </a:r>
            <a:endParaRPr sz="2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0000"/>
              </a:solidFill>
            </a:endParaRPr>
          </a:p>
        </p:txBody>
      </p:sp>
      <p:sp>
        <p:nvSpPr>
          <p:cNvPr id="175" name="Google Shape;175;g94dc0e4f2d_0_28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94dc0e4f2d_0_28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94dc0e4f2d_0_20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Проработав более 6 месяцев по задачам связанным с неконсистентностью мы выявили следующие самые частые причины возникновения НК данных: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Различаются обязательные поля между системами (из-за этого сущности могут зависать в миграторе не переходя в другую систему).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Например, в старой системе есть необязательное поле “Адрес”, а в новой оно обязательное, тогда миграция сущности у которой оно не заполнено из старой в новую систему, не произойдет, а зависнет с ошибкой. Потенциально это может привести к неконсистености уже разрезе сущностей, а не атрибутов.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</a:t>
            </a:r>
            <a:r>
              <a:rPr b="1" i="1" lang="ru" u="sng"/>
              <a:t>55-65 сек</a:t>
            </a:r>
            <a:endParaRPr sz="2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0000"/>
              </a:solidFill>
            </a:endParaRPr>
          </a:p>
        </p:txBody>
      </p:sp>
      <p:sp>
        <p:nvSpPr>
          <p:cNvPr id="184" name="Google Shape;184;g94dc0e4f2d_0_20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94dc0e4f2d_0_20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4dc0e4f2d_0_12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Проработав более 6 месяцев по задачам связанным с неконсистентностью мы выявили следующие самые частые причины возникновения НК данных: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Отсутствует событие на миграцию в другую систему (потерялось или вообще не создавалось)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Т.е. изначально не заложили, чтобы при изменении какого-то поля ( например, триггер делал запись напрямую в бд) в одной из систем НЕ создавалось событие на миграцию в другую систему .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Событие создавалось только при стандартном сохранении объекта пользователем с фронта.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или события при миграции просто теряются.</a:t>
            </a:r>
            <a:r>
              <a:rPr lang="ru" sz="1400"/>
              <a:t> 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</a:t>
            </a:r>
            <a:r>
              <a:rPr b="1" i="1" lang="ru" u="sng"/>
              <a:t>55-65 сек</a:t>
            </a:r>
            <a:endParaRPr sz="2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0000"/>
              </a:solidFill>
            </a:endParaRPr>
          </a:p>
        </p:txBody>
      </p:sp>
      <p:sp>
        <p:nvSpPr>
          <p:cNvPr id="193" name="Google Shape;193;g94dc0e4f2d_0_12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94dc0e4f2d_0_12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94dc0e4f2d_0_36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Проработав более 6 месяцев по задачам связанным с неконсистентностью мы выявили следующие самые частые причины возникновения НК данных: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Массовые ручные обновления данных в БД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При таких обновлениях их нужно выполнять сразу во всех связанных системах, что при ручном исполнении приводит к постепенному росту неконсистентности данных из-за человеческого фактора.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Рекомендация - если вы выявили неконсистентность данных у себя в проекте - пройдите по этому чек-листу, высока вероятность, что ваша причину здесь уже есть!</a:t>
            </a:r>
            <a:endParaRPr sz="1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Поговорим о том, как мы работали по моему первому кейсу с неконсистентностью:</a:t>
            </a:r>
            <a:endParaRPr b="1"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</a:t>
            </a:r>
            <a:r>
              <a:rPr b="1" i="1" lang="ru" u="sng"/>
              <a:t>55-65 сек</a:t>
            </a:r>
            <a:endParaRPr sz="2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0000"/>
              </a:solidFill>
            </a:endParaRPr>
          </a:p>
        </p:txBody>
      </p:sp>
      <p:sp>
        <p:nvSpPr>
          <p:cNvPr id="202" name="Google Shape;202;g94dc0e4f2d_0_36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94dc0e4f2d_0_36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e0bc2618b_0_11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1E8D9"/>
              </a:buClr>
              <a:buSzPts val="1100"/>
              <a:buFont typeface="Arial"/>
              <a:buNone/>
            </a:pPr>
            <a:r>
              <a:rPr b="1" lang="ru"/>
              <a:t>Как мы столкнулись с неконсистентностью данных?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Однажды, при анализе тикета от пользователя, который жаловался, что в существующем долгое время договоре  «слетели данные по подразделению  в новой системе», и после того, как я убедился, что в старой системе данные верные, я решил сравнить значения по этому полю по всем договорам между двумя нашими связанными системами.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же мы делали?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</a:t>
            </a:r>
            <a:r>
              <a:rPr b="1" i="1" lang="ru" u="sng"/>
              <a:t>20 сек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11" name="Google Shape;211;g7e0bc2618b_0_11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7e0bc2618b_0_11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9e29f5d6af_0_0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Итак, что у нас было перед началом выгрузок по моему случаю: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а) две разные системы ЭК4 и ЭК5) с различными типами бд  (MySQL и PostgreSQL) - у них различные модели данных в разрезе модуля Договор.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б) Модуль Договор существует и в старой системе и в новой, люди работают и там и там, миграция постоянная двусторонняя.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в) На тот момент в новой системе модуль существовал 1,5 года.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г) Договоров - 500 тыс.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д) Сервера стоят в Новосибирске - мы в СПБ.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же мы делали?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</a:t>
            </a:r>
            <a:r>
              <a:rPr b="1" i="1" lang="ru" u="sng"/>
              <a:t>35-40 сек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21" name="Google Shape;221;g9e29f5d6af_0_0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9e29f5d6af_0_0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7e0bc2618b_0_188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Из-за того, что у нас разные типы бд, сделать запрос в одном окне программы для запросов в бд (например, в DataGrip) не представлялось возможным.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Поэтому разработчику пришлось выкачивать по двум различным запросам выборку по 500 тыс. договоров из двух баз. Только выгрузка заняла в сумме около 4 часов!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После этого разработчик конвертировал и сопоставлял данные из двух выборок в локальном  DataGrip, что заняло еще более 30 мин. Мы не использовали на этом шаге CSV для ускорения процесса.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 только после этого к работе приступил я.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 сути, первично, меня интересовал масштаб проблемы, так как в зависимости от него и способы решения были различные.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Наш выгрузка показала около 1 тыс договоров, с разными Подразделениями, явного тренда или зависимости я не обнаружил, поэтому быстрого решения тут не было, требовалось привлекать бизнес.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Когда бизнес увидел выборку, ему потребовалось иметь несколько дополнительных полей в ней, для того, чтобы разобраться, в какой же из систем верные данные, что</a:t>
            </a:r>
            <a:r>
              <a:rPr b="1" lang="ru"/>
              <a:t> потребовало повторение процедуры выгрузки.</a:t>
            </a:r>
            <a:r>
              <a:rPr lang="ru"/>
              <a:t>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>
                <a:solidFill>
                  <a:schemeClr val="dk1"/>
                </a:solidFill>
              </a:rPr>
              <a:t>Резюме: у нас ушло более 8 часов на то, чтобы предоставить бизнесу такую выборку, которая сможет дать ему основания, для принятия решения</a:t>
            </a:r>
            <a:r>
              <a:rPr lang="ru">
                <a:solidFill>
                  <a:schemeClr val="dk1"/>
                </a:solidFill>
              </a:rPr>
              <a:t>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</a:t>
            </a:r>
            <a:r>
              <a:rPr b="1" i="1" lang="ru" u="sng"/>
              <a:t>75-90 сек</a:t>
            </a:r>
            <a:endParaRPr sz="2000"/>
          </a:p>
        </p:txBody>
      </p:sp>
      <p:sp>
        <p:nvSpPr>
          <p:cNvPr id="233" name="Google Shape;233;g7e0bc2618b_0_188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7e0bc2618b_0_188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946ba71c07_0_3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Резюме: у нас ушло более 8 часов на то, чтобы предоставить бизнесу такую выборку, которая сможет дать ему основания, для принятия решения</a:t>
            </a:r>
            <a:r>
              <a:rPr lang="ru"/>
              <a:t>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После того, как нам пришлось проверять еще несколько полей по такой же методике, мы поняли, что необходимо искать конкретный инструмент для нашей задачи - мы расходуем слишком много времени!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Поговорим о том, что мы хотели от инструмента?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>
                <a:solidFill>
                  <a:schemeClr val="dk1"/>
                </a:solidFill>
              </a:rPr>
              <a:t>Длительность: </a:t>
            </a:r>
            <a:r>
              <a:rPr b="1" i="1" lang="ru" u="sng">
                <a:solidFill>
                  <a:schemeClr val="dk1"/>
                </a:solidFill>
              </a:rPr>
              <a:t>15-20 сек</a:t>
            </a:r>
            <a:endParaRPr sz="2000"/>
          </a:p>
        </p:txBody>
      </p:sp>
      <p:sp>
        <p:nvSpPr>
          <p:cNvPr id="246" name="Google Shape;246;g946ba71c07_0_3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946ba71c07_0_3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7e0bc2618b_0_129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мы еще хотели</a:t>
            </a:r>
            <a:r>
              <a:rPr lang="ru"/>
              <a:t>?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</a:t>
            </a:r>
            <a:r>
              <a:rPr b="1" i="1" lang="ru" u="sng"/>
              <a:t>5-10 сек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60" name="Google Shape;260;g7e0bc2618b_0_129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7e0bc2618b_0_129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9475a6344d_0_59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Инструмент хотелось  бесплатный, так как не было понятно, насколько он нам реально нужен (может все закончится на 10 выборках) - поэтому искали в opensource, да и в принципе, мы не просили ничего сверхъественного.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мы еще хотели? Упрощение конвертации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</a:t>
            </a:r>
            <a:r>
              <a:rPr b="1" i="1" lang="ru" u="sng"/>
              <a:t>15</a:t>
            </a:r>
            <a:r>
              <a:rPr b="1" i="1" lang="ru" u="sng"/>
              <a:t>-20 сек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69" name="Google Shape;269;g9475a6344d_0_59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9475a6344d_0_59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e0b715052_0_1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Меня зовут Бравин Илья и у меня на данный момент около 6 лет опыта аналитической и консалтинговой работы.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прошлой работе я в составе консалтинговой команды 4 года внедрял систему управления активами предприятия </a:t>
            </a:r>
            <a:r>
              <a:rPr lang="ru"/>
              <a:t>от IBM</a:t>
            </a:r>
            <a:r>
              <a:rPr lang="ru"/>
              <a:t> </a:t>
            </a:r>
            <a:r>
              <a:rPr lang="ru"/>
              <a:t>на 10 теплоэлектростанциях Лукойл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данный момент я работаю уже 2 года системным аналитиком в компании СДЭК в блоке CRM (модули: Контрагент, Договор, Отчет менеджера продаж).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Я, как и многие коллеги на этой конференции, которые работают в компаниях существующих более 10 лет, помогаю переводить функционал и данные из старой монолитной системы в новую микросервисную.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Итак, переходим к плану презентации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</a:t>
            </a:r>
            <a:r>
              <a:rPr b="1" i="1" lang="ru" u="sng"/>
              <a:t>40-50 сек</a:t>
            </a:r>
            <a:endParaRPr sz="2000"/>
          </a:p>
        </p:txBody>
      </p:sp>
      <p:sp>
        <p:nvSpPr>
          <p:cNvPr id="77" name="Google Shape;77;g7e0b715052_0_1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g7e0b715052_0_1:notes"/>
          <p:cNvSpPr/>
          <p:nvPr/>
        </p:nvSpPr>
        <p:spPr>
          <a:xfrm>
            <a:off x="835200" y="5578920"/>
            <a:ext cx="5713800" cy="11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Перевожу функционал CRM из старой самописной монолитной ERP (на 2 тыс. таблиц ) на новую ERP на микросервисной архитектуре на 15 000 пользователей.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7e0b715052_0_1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34d644229089f39_15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Инструмент хотелось  бесплатный, так как не было понятно, насколько он нам реально нужен (может все закончится на 10 выборках) - поэтому искали в opensource, да и в принципе, мы не просили ничего сверхъественного.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мы еще хотели? Упрощение конвертации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</a:t>
            </a:r>
            <a:r>
              <a:rPr b="1" i="1" lang="ru" u="sng"/>
              <a:t>15-20 сек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78" name="Google Shape;278;g734d644229089f39_15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734d644229089f39_15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9475a6344d_0_68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Нам нужен был такой инструмент, который позволил бы один раз настроив подсоединение к различным типам бд, более не повторять настройки.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Также он должен упростить и автоматизировать конвертацию и сопоставление данных из различных бд.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мы еще хотели? Визуализацию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</a:t>
            </a:r>
            <a:r>
              <a:rPr b="1" i="1" lang="ru" u="sng"/>
              <a:t>15-20 сек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87" name="Google Shape;287;g9475a6344d_0_68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9475a6344d_0_68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9475a6344d_0_0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Инструмент должен обладать интуитивно понятным интерфейсом, а также возможностью визуализации данных для того, чтобы можно было безболезненно привлекать бизнес к решению..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мы еще хотели?  Увеличение автономности работы аналитика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</a:t>
            </a:r>
            <a:r>
              <a:rPr b="1" i="1" lang="ru" u="sng"/>
              <a:t>15-20 сек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97" name="Google Shape;297;g9475a6344d_0_0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9475a6344d_0_0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9475a6344d_0_31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 учетом предварительной настройки разработчиком, инструмент должен обладать возможностью работы с SQL ( для автономной работы аналитика)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мы еще хотели?  Автоматизация всего цикла выгрузки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</a:t>
            </a:r>
            <a:r>
              <a:rPr b="1" i="1" lang="ru" u="sng"/>
              <a:t>15-20 сек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306" name="Google Shape;306;g9475a6344d_0_31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9475a6344d_0_31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7e0b715052_1_231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Этот инструмент должен автоматизировать весь цикл, чтобы он занимал не более часа (до передачи бизнесу необходимой выгрузки).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Какие в итоге инструменты мы просмотрели: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Jupyter notebook и Apache Zeppelin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</a:t>
            </a:r>
            <a:r>
              <a:rPr b="1" i="1" lang="ru" u="sng"/>
              <a:t>15</a:t>
            </a:r>
            <a:r>
              <a:rPr b="1" i="1" lang="ru" u="sng"/>
              <a:t>-20 сек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322" name="Google Shape;322;g7e0b715052_1_231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7e0b715052_1_231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7e0b715052_1_301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Почему выбрали не  </a:t>
            </a:r>
            <a:r>
              <a:rPr lang="ru" sz="1900">
                <a:latin typeface="PT Sans Narrow"/>
                <a:ea typeface="PT Sans Narrow"/>
                <a:cs typeface="PT Sans Narrow"/>
                <a:sym typeface="PT Sans Narrow"/>
              </a:rPr>
              <a:t>Jupyter notebook?</a:t>
            </a:r>
            <a:endParaRPr sz="19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Просмотрев несколько вариантов решений, остановились на двух Zeppelin и Jupiter notebook: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Нашу задачу можно было решить и с Jupiter Notebook, но потребовалось бы больше прослоек и дополнительных настроек, а также времени, так как из коробки, там работа основана на питоне или языке R, а нам нужен был SQL. Для разработчиков это возможно не сильно большая проблема, а вот наши аналитики пока не так прокачены!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Возвращаемся с Apache Zeppelin посмотрим на ролевую политику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</a:t>
            </a:r>
            <a:r>
              <a:rPr b="1" i="1" lang="ru" u="sng"/>
              <a:t>25-30 сек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332" name="Google Shape;332;g7e0b715052_1_301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g7e0b715052_1_301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734d644229089f39_23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Почему выбрали не  </a:t>
            </a:r>
            <a:r>
              <a:rPr lang="ru" sz="1900">
                <a:latin typeface="PT Sans Narrow"/>
                <a:ea typeface="PT Sans Narrow"/>
                <a:cs typeface="PT Sans Narrow"/>
                <a:sym typeface="PT Sans Narrow"/>
              </a:rPr>
              <a:t>Jupyter notebook?</a:t>
            </a:r>
            <a:endParaRPr sz="19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Просмотрев несколько вариантов решений, остановились на двух Zeppelin и Jupiter notebook: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Нашу задачу можно было решить и с Jupiter Notebook, но потребовалось бы больше прослоек и дополнительных настроек, а также времени, так как из коробки, там работа основана на питоне или языке R, а нам нужен был SQL. Для разработчиков это возможно не сильно большая проблема, а вот наши аналитики пока не так прокачены!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Возвращаемся с Apache Zeppelin посмотрим на ролевую политику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</a:t>
            </a:r>
            <a:r>
              <a:rPr b="1" i="1" lang="ru" u="sng"/>
              <a:t>25-30 сек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342" name="Google Shape;342;g734d644229089f39_23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g734d644229089f39_23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7e0b715052_1_241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итоге мы выбрали </a:t>
            </a:r>
            <a:r>
              <a:rPr lang="ru"/>
              <a:t>Apache Zeppelin.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Сразу оговорюсь, инструмент в основном выбирал разработчик, так как первичная настройка была на нем. Искали в opensource проектах, плюс там, где есть много статей и полезной информации по настройке и использованию.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Быстрая развертка - на первичную настройку и первую выгрузку на локальной машине ушло два дня.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Почему разработчик выбрал Zeppelin?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</a:t>
            </a:r>
            <a:r>
              <a:rPr b="1" i="1" lang="ru" u="sng"/>
              <a:t>20-25 сек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353" name="Google Shape;353;g7e0b715052_1_241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g7e0b715052_1_241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7e0b715052_1_362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Почему выбрали Zeppelin: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а) Zeppelin из коробки через Apache Spark позволяет работать с различными источниками данных (MySQL, PostgreSQL, Cassandra, Elasticsearch, Python ).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Также нас привлекла возможность командной работы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</a:t>
            </a:r>
            <a:r>
              <a:rPr b="1" i="1" lang="ru" u="sng"/>
              <a:t>15 сек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364" name="Google Shape;364;g7e0b715052_1_362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g7e0b715052_1_362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7e3cf21be1_0_15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Почему выбрали Zeppelin: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Он позволяет работать командой - одновременно могут работать несколько человек, также есть возможность  разделять права за счет политики прав.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Кроме этого нам была необходима визуализация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</a:t>
            </a:r>
            <a:r>
              <a:rPr b="1" i="1" lang="ru" u="sng"/>
              <a:t>15</a:t>
            </a:r>
            <a:r>
              <a:rPr b="1" i="1" lang="ru" u="sng"/>
              <a:t>-20 сек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372" name="Google Shape;372;g7e3cf21be1_0_15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g7e3cf21be1_0_15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e18a1d70b_0_39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 чем </a:t>
            </a:r>
            <a:r>
              <a:rPr lang="ru"/>
              <a:t>будет моя презентация</a:t>
            </a:r>
            <a:r>
              <a:rPr lang="ru"/>
              <a:t>?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Расскажу кратко про компанию СДЭК и ее IT отдел в частности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Чек-лист причин появления неконсистентности данных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Поговорим про наш первый кейс с НК данными между 2 системами 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Поговорим про то, как мы находили неконсистентность сначала, что нас не устраивало и к чему пришли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Покажу вам инструмент (Apache Zeppelin), которым мы пользуемся для автоматизации процесса поиска НК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Покажу реальный пример по работе этого инструмента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Расскажу про кейсы, когда данный инструмент может быть полезен вам 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Дам список ссылок на полезную литературу по работе и установке Apache Zeppelin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Поговорим о СДЭК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</a:t>
            </a:r>
            <a:r>
              <a:rPr b="1" i="1" lang="ru" u="sng"/>
              <a:t>50-60 сек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94" name="Google Shape;94;g7e18a1d70b_0_39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7e18a1d70b_0_39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7e3cf21be1_0_8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Почему выбрали Zeppelin: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 необходимости выборки данных можно довольно просто визуализировать для бизнеса.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Результат выборки можно скачать в CSV или TSV.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Требовалась возможность работы с SQL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</a:t>
            </a:r>
            <a:r>
              <a:rPr b="1" i="1" lang="ru" u="sng"/>
              <a:t>15</a:t>
            </a:r>
            <a:r>
              <a:rPr b="1" i="1" lang="ru" u="sng"/>
              <a:t>-20 сек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380" name="Google Shape;380;g7e3cf21be1_0_8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g7e3cf21be1_0_8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7e3cf21be1_0_1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Почему выбрали Zeppelin: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Также за счет Apache Spark из коробки работает сервис Spark SQl, позволяющий работать  с запросами в интерфейсе всем, кто может писать SQL запросы.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Поговорим о ролевой политике!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</a:t>
            </a:r>
            <a:r>
              <a:rPr b="1" i="1" lang="ru" u="sng"/>
              <a:t>15</a:t>
            </a:r>
            <a:r>
              <a:rPr b="1" i="1" lang="ru" u="sng"/>
              <a:t>-20 сек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388" name="Google Shape;388;g7e3cf21be1_0_1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g7e3cf21be1_0_1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7e0ae7c038_0_9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Показываю скриншот - где видно три роли ( аналитик, разработчик, просмотрщик)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своем проекте вы можете максимально разделить возможности пользователей, у которых есть доступ к данному инструменту: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а) Бизнес - могут только просматривать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б) Аналитики  - могут просматривать ноутбуки и запускать их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в) Разработчики - могут создавать ноутбуки и перезагружать сервис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г) Администраторы - могут все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Мы используем 3 не персонализированные роли - нам достаточно. Можно работать совместно (но желательно не над одним проектом).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LDAP и Active Directory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Зеппелин через Appach Shiro поддерживает эти распространенные способы аутентификации пользователей, так что вы сможете быстро их настроить и упростить жизнь своим пользователям, не заставляя их придумывать новые логины и пароли.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Давайте посмотрим как может выглядеть визуализация в Zeppelin?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</a:t>
            </a:r>
            <a:r>
              <a:rPr b="1" i="1" lang="ru" u="sng"/>
              <a:t>50-60 сек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396" name="Google Shape;396;g7e0ae7c038_0_9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g7e0ae7c038_0_9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9475a6344d_0_88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Визуализация может выглядеть так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</a:t>
            </a:r>
            <a:r>
              <a:rPr b="1" i="1" lang="ru" u="sng"/>
              <a:t>10 сек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406" name="Google Shape;406;g9475a6344d_0_88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g9475a6344d_0_88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7e0f5aba49_0_21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Обычно, наши ноутбуки выглядит следующим образом - показываю скрин, смотрим на ноутбук “Представитель СДЭК” . Здесь добавлено распределение неконсистентных договоров по времени создания договора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</a:t>
            </a:r>
            <a:r>
              <a:rPr b="1" i="1" lang="ru" u="sng"/>
              <a:t>15 сек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414" name="Google Shape;414;g7e0f5aba49_0_21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g7e0f5aba49_0_21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9475a6344d_0_96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Давайте рассмотрим интерфейс Zeppelin более внимательно.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Ноутбук в Zeppelin - это аналог страницы с набором данных по отдельному бизнесовому запросу. На скриншоте вы можете увидеть ноутбук по “Представителю СДЭК” в Договоре.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Показываю на экране ноутбук - ноутбук это все, что внутри красной рамки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Каждый ноутбук состоит из нескольких параграфов (окон).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</a:t>
            </a:r>
            <a:r>
              <a:rPr b="1" i="1" lang="ru" u="sng"/>
              <a:t>2</a:t>
            </a:r>
            <a:r>
              <a:rPr b="1" i="1" lang="ru" u="sng"/>
              <a:t>5-35 сек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423" name="Google Shape;423;g9475a6344d_0_96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g9475a6344d_0_96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9475a6344d_0_105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Каждый ноутбук состоит из нескольких параграфов (окон).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Показываю на экране параграфы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большинстве случаев стандартный ноутбук состоит из следующих параграфов (показываю на слайд) 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а) Настройки подключения (здесь необходимо прописывать базовые настройки для подключения к бд и базовые запросы к ним) - рассмотрим его чуть позже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б) Выгрузка по кол-ву неконсистентных данных между системами (нас всегда интересует масштаб проблемы!)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в) По необходимости,визуализация распределения неконсистентных данных по времени или другому разрезу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г) Результирующая выгрузка по данным для анализа (здесь нужно выводить все сопутствующие данные по проблемным сущностям - чтобы бизнес мог прямо или косвенно понять, в какой из систем данные верные)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Каждый параграф (кроме настроек подключения) состоит из двух разделов:</a:t>
            </a:r>
            <a:r>
              <a:rPr b="1" lang="ru"/>
              <a:t> code section</a:t>
            </a:r>
            <a:r>
              <a:rPr lang="ru"/>
              <a:t>, в который помещается исходный SQL запрос, и </a:t>
            </a:r>
            <a:r>
              <a:rPr b="1" lang="ru"/>
              <a:t>result section</a:t>
            </a:r>
            <a:r>
              <a:rPr lang="ru"/>
              <a:t>, где можно увидеть результат выполнения кода.  Code section для удобства скрывается автоматически.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>
                <a:solidFill>
                  <a:schemeClr val="dk1"/>
                </a:solidFill>
              </a:rPr>
              <a:t>Также у вас есть возможность запускать каждый из параграфов в отдельности, чтобы сэкономить время или запустить сразу все внутри одного ноутбука!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целом вы можете проводить стандартные действия с каждым из параграфов: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скопировать существующий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удалить существующий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изменить местоположение параграфа на экране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Изменить размер парграфа (высота и ширина)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Изменить наименование параграфа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Рассмотрим параграф с подключением к бд: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</a:t>
            </a:r>
            <a:r>
              <a:rPr b="1" i="1" lang="ru" u="sng"/>
              <a:t>65-75 сек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434" name="Google Shape;434;g9475a6344d_0_105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g9475a6344d_0_105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7e0f5aba49_0_99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Р</a:t>
            </a:r>
            <a:r>
              <a:rPr b="1" lang="ru"/>
              <a:t>ассмотрим обязательный параграф “настройки подключения”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реальной жизни настройки подключения к бд выглядят следующим образом: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Сначала идет SQL запрос на выборку данных из одной базы ( Договор в POSTGRE)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Далее настройка для подключения к этой базе - Договора в New DB settings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Ниже такой же комплект для выборки и подключения в другой базе - (MySQL) - SQL  и DB settings OLD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Кол-во таких блоков не ограничено ( мы более 6 не использовали еще)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Рассмотрим более подробно пример запроса и настроек подключения к бд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</a:t>
            </a:r>
            <a:r>
              <a:rPr b="1" i="1" lang="ru" u="sng"/>
              <a:t>20-25 сек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g7e0f5aba49_0_99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g7e0f5aba49_0_99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7e0f5aba49_0_39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/>
              <a:t>Рассмотрим SQL запрос к БД детальнее:</a:t>
            </a:r>
            <a:endParaRPr b="1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ru"/>
              <a:t>SQL Запрос в бд  - его может формировать аналитик. Обычно это запрос с минимальными фильтрами. Но в нем должны выводится все необходимые косвенные данные.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Теперь рассмотрим как выглядит блок настроек подключения к бд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</a:t>
            </a:r>
            <a:r>
              <a:rPr b="1" i="1" lang="ru" u="sng"/>
              <a:t>30-35 сек</a:t>
            </a:r>
            <a:endParaRPr/>
          </a:p>
        </p:txBody>
      </p:sp>
      <p:sp>
        <p:nvSpPr>
          <p:cNvPr id="465" name="Google Shape;465;g7e0f5aba49_0_39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g7e0f5aba49_0_39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537ef6828b_0_17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/>
              <a:t>Рассмотрим настройки подключения к БД детальнее:</a:t>
            </a:r>
            <a:endParaRPr b="1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Настройки подключения к бд (url, драйвер, логин, пароль) заполняется один раз для каждого источника данных - с этим могут помочь администраторы/разработчики.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После того как вы прописали первичный SQL и настройки подключение к БД необходимо назвать временную таблицу, которая будет хранить результаты выборки. В последующем финальном запросе необходимо будет использовать именно это новое наименование выборки!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Теперь рассмотрим как выглядит блок сравнения данных из нескольких БД и результирующая выборка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</a:t>
            </a:r>
            <a:r>
              <a:rPr b="1" i="1" lang="ru" u="sng"/>
              <a:t>30-35 сек</a:t>
            </a:r>
            <a:endParaRPr/>
          </a:p>
        </p:txBody>
      </p:sp>
      <p:sp>
        <p:nvSpPr>
          <p:cNvPr id="473" name="Google Shape;473;g537ef6828b_0_17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g537ef6828b_0_17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e18a1d70b_0_132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СДЭК — служба доставки экспресс курьер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Входим в ТОП 3 логистических компаний в России в разрезе доставки посылок ( основное направление - доставка физическим лицам с интернет магазинов, где мы первые на рынке).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20 лет на рынке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15 тыс сотрудников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2500 ПВЗ в 20 странах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300 тыс отправлений в день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Поговорим о СДЭК IT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</a:t>
            </a:r>
            <a:r>
              <a:rPr b="1" i="1" lang="ru" u="sng"/>
              <a:t>30-40 сек</a:t>
            </a:r>
            <a:endParaRPr b="1"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04" name="Google Shape;104;g7e18a1d70b_0_132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7e18a1d70b_0_132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7e0f5aba49_0_159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В данном примере мы смотрим запрос по полю “Подразделение”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 я говорил ранее параграф</a:t>
            </a:r>
            <a:r>
              <a:rPr lang="ru"/>
              <a:t> состоит из двух разделов:</a:t>
            </a:r>
            <a:r>
              <a:rPr b="1" lang="ru"/>
              <a:t> code section</a:t>
            </a:r>
            <a:r>
              <a:rPr lang="ru"/>
              <a:t>, в который помещается исходный SQL запрос, и </a:t>
            </a:r>
            <a:r>
              <a:rPr b="1" lang="ru"/>
              <a:t>result section</a:t>
            </a:r>
            <a:r>
              <a:rPr lang="ru"/>
              <a:t>, где можно увидеть результат выполнения запроса. 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Code section для удобства скрывается автоматически.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Ранее в параграфе “Настройки подключения” мы инициировали создание двух временных таблиц с данными из разных бд.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Теперь нам необходимо составить условие для проверки на консистентность конкретного поля в разрезе сущности Договора из разных бд.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Code_section - запрос ,который сравнивает два датасета из разных бд и должен выдать все договоры, у которых поле “Подразделение” отличается между датасетами.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Рассмотрим пример SQL запроса более подробно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</a:t>
            </a:r>
            <a:r>
              <a:rPr b="1" i="1" lang="ru" u="sng"/>
              <a:t>25-30 сек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g7e0f5aba49_0_159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g7e0f5aba49_0_159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7e229f6c01_0_37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В данном примере мы смотрим Code_section по полю “Подразделение”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блоке сравнения необходимо указать какие именно данные из двух систем мы хотим отобразить в результирующей выборке.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Важно не забывать сразу выводить доп. данные, которые помогут бизнесу определить, где же данные верные! (например - дата создания договора)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 выбрать условие по которому мы хотим сравнить датасеты ( например здесь это поле subdivision =подразделение , а может быть и несколько полей или условий - например, договора с определенными статусами)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</a:t>
            </a:r>
            <a:r>
              <a:rPr b="1" i="1" lang="ru" u="sng"/>
              <a:t>30-35 сек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g7e229f6c01_0_37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g7e229f6c01_0_37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94dc0e4f2d_0_0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В данном примере мы смотрим результат запроса  по полю “Подразделение”.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Результат запроса появится после того, как вы нажмете кнопку “Запустить все параграфы”.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400">
                <a:solidFill>
                  <a:schemeClr val="dk1"/>
                </a:solidFill>
              </a:rPr>
              <a:t>Масштаб проблемы оценивается по отдельному параграфу с численным отображением найденных сущностей с неконсистентными данными!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С данной таблицей и начинает работать аналитик:</a:t>
            </a:r>
            <a:endParaRPr b="1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Глазами пробегает список - есть шанс сразу уловить некие </a:t>
            </a:r>
            <a:r>
              <a:rPr lang="ru"/>
              <a:t>паттерны</a:t>
            </a:r>
            <a:r>
              <a:rPr lang="ru"/>
              <a:t> и сценарии (при наличии опыта в бизнес логике модуля откуда данные, например, вы видите ,что проблема касается только определенных ЮЛ)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Отсюда можно скачать файл в CSV (TSV  рекомендую, когда у вас в выборке много данных со знаками препинания!)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С этой таблицей при необходимости может работать бизнес по прямой ссылке.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Если повезло и все данные по выборке верные в одной из систем, то ссылка на этот ноутбук копируется в жире, когда аналитик ставит задачу на проведение апдейта в бд.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Рассмотрим что мы получили после внедрения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</a:t>
            </a:r>
            <a:r>
              <a:rPr b="1" i="1" lang="ru" u="sng"/>
              <a:t>25-30 сек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g94dc0e4f2d_0_0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g94dc0e4f2d_0_0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7021cdfbef_0_0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После полугода работы с данным инструментом мы можем поделиться результатом: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Срок прохождения цикла полной выгрузки кратно уменьшился и теперь это в среднем около часа-двух на написание запроса, настройку и получение результата.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Также это стало возможным после того, как Zeppelin установили на сервера в Новосибирске!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highlight>
                  <a:srgbClr val="FFFF00"/>
                </a:highlight>
              </a:rPr>
              <a:t>Разброс по времени сильно зависит от того, на сколько человек погружен в модуль и знает таблицы.</a:t>
            </a:r>
            <a:endParaRPr b="1"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</a:t>
            </a:r>
            <a:r>
              <a:rPr b="1" i="1" lang="ru" u="sng"/>
              <a:t>15-20 сек</a:t>
            </a:r>
            <a:endParaRPr b="1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512" name="Google Shape;512;g7021cdfbef_0_0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g7021cdfbef_0_0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a0880d7e22_0_37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После полугода работы с данным инструментом мы можем поделиться результатом: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Срок прохождения цикла полной выгрузки кратно уменьшился и теперь это в среднем около часа-двух на написание запроса, настройку и получение результата.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Также это стало возможным после того, как Zeppelin установили на сервера в Новосибирске!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highlight>
                  <a:srgbClr val="FFFF00"/>
                </a:highlight>
              </a:rPr>
              <a:t>Разброс по времени сильно зависит от того, на сколько человек погружен в модуль и знает таблицы.</a:t>
            </a:r>
            <a:endParaRPr b="1"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</a:t>
            </a:r>
            <a:r>
              <a:rPr b="1" i="1" lang="ru" u="sng"/>
              <a:t>15-20 сек</a:t>
            </a:r>
            <a:endParaRPr b="1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522" name="Google Shape;522;ga0880d7e22_0_37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ga0880d7e22_0_37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7e35e0e0a3_2_20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После года работы с данным инструментом мы можем поделиться результатом: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Ручная конвертация данных теперь отсутствует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</a:t>
            </a:r>
            <a:r>
              <a:rPr b="1" i="1" lang="ru" u="sng"/>
              <a:t>15-20 сек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532" name="Google Shape;532;g7e35e0e0a3_2_20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g7e35e0e0a3_2_20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7e35e0e0a3_2_10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После года работы с данным инструментом мы можем поделиться результатом: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Мы показываем наглядные результаты PM и бизнесу, в нашем контексте нет смысла в “красивой визуализации” , так как мы находим ошибки в миграции данных.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</a:t>
            </a:r>
            <a:r>
              <a:rPr b="1" i="1" lang="ru" u="sng"/>
              <a:t>15-20 сек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542" name="Google Shape;542;g7e35e0e0a3_2_10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g7e35e0e0a3_2_10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992e3ceae9_0_0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Аналитики могут выполнять большую часть работы самостоятельно (копируя ноутбуки и изменяя именно sql запросы)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Т.е. по факту, мы закрыли все цели, что ставили перед внедрением инструмента.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</a:t>
            </a:r>
            <a:r>
              <a:rPr b="1" i="1" lang="ru" u="sng"/>
              <a:t>15-20 сек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552" name="Google Shape;552;g992e3ceae9_0_0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g992e3ceae9_0_0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7e35e0e0a3_2_40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 необходимости проведения актуализации неконсистентности по конкретному полю достаточно зайти в нужный ноутбук и нажать на одну кнопку.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 желании, это тоже можно автоматизировать, чтобы вам присылались алерты, когда неконсистентость &gt;0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</a:t>
            </a:r>
            <a:r>
              <a:rPr b="1" i="1" lang="ru" u="sng"/>
              <a:t>20</a:t>
            </a:r>
            <a:r>
              <a:rPr b="1" i="1" lang="ru" u="sng"/>
              <a:t>-25 сек</a:t>
            </a:r>
            <a:endParaRPr b="1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562" name="Google Shape;562;g7e35e0e0a3_2_40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g7e35e0e0a3_2_40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7e0b715052_1_420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В итоге, аналитики стали работать по следующему алгоритму: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Получив задачу от бизнеса или сформулировав ее самостоятельно аналитик должен составить 2 исходных запроса в бд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( если они слишком сложные, то просим конкретную помощь у разработчиков)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После этого клонируем и изменяем уже существующий ноутбук в разрезе настроек подключения, и после актуализируем условия сравнения и нужные столбцы в выборке, получаем данные и если бизнесу нужны поправки или доп поля, самостоятельно их добавляем и повторяем выгрузку.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Также у вас может быть следующий вопрос:  “зачем так много лишних действий?” - как только выявили неконсистентность данных - просто копируете полностью все данные из одной системы в другую!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И это действительно может сработать, но только при выполнении одного условия::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а) вы уверены, что данные портились всегда только в одной из систем?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В нашей системе в 85% случаев, данные оказывались верными в старой системе, но пожертвовать 15% это очень ответственное решение, у которого много негативных последствий, с учетом высокой связности модулей.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Поэтому мы разбираемся с проблемами по каждому полю в отдельности!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</a:t>
            </a:r>
            <a:r>
              <a:rPr b="1" i="1" lang="ru" u="sng"/>
              <a:t>15-20 сек</a:t>
            </a:r>
            <a:endParaRPr b="1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572" name="Google Shape;572;g7e0b715052_1_420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g7e0b715052_1_420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e35e0e0a3_0_15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СДЭК IT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Отдел развивается очень стремительно, так как поставлена задача по стратегическому превращению в IT компанию: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15 лет назад - 10 человек ( проект изначально писался вчерашними студентами)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3 года назад — 40 человек, появился отдел аналитики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сейчас — 300 человек (из них 50 аналитиков)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Головной офис IT — Новосибирск, второй в Академгородке, также есть офисы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СПБ и Екатеринбурге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Итак, как же мы столкнулись с НК данных?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</a:t>
            </a:r>
            <a:r>
              <a:rPr b="1" i="1" lang="ru" u="sng"/>
              <a:t>70</a:t>
            </a:r>
            <a:r>
              <a:rPr b="1" i="1" lang="ru" u="sng"/>
              <a:t>-80 сек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21" name="Google Shape;121;g7e35e0e0a3_0_15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7e35e0e0a3_0_15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7e0b715052_1_534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Первое и самое главное - Zeppelin помогает именно в поиске НК данных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 каждому из выявленных случаев необходимо отрабатывать вручную с разработчиком, чтобы найти истинную причину проблемы (</a:t>
            </a:r>
            <a:r>
              <a:rPr b="1" lang="ru"/>
              <a:t>чек-лист причин НК</a:t>
            </a:r>
            <a:r>
              <a:rPr lang="ru"/>
              <a:t>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 выявлении неконсистености данных мы запускаем (часто параллельно) два процесса - устранение последствий ( определение где данные верные, апдейт данных в другой системе) и поиск причин, чтобы неконсистентные данные больше не появлялись.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делать в первую очередь, зависит от потенциальных последствий - что страшнее продолжать создавать новую неконсистентность или не исправить уже существующую?.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</a:t>
            </a:r>
            <a:r>
              <a:rPr b="1" i="1" lang="ru" u="sng"/>
              <a:t>30-40 сек</a:t>
            </a:r>
            <a:endParaRPr sz="1400"/>
          </a:p>
        </p:txBody>
      </p:sp>
      <p:sp>
        <p:nvSpPr>
          <p:cNvPr id="582" name="Google Shape;582;g7e0b715052_1_534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g7e0b715052_1_534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a0880d7e22_0_16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Первое и самое главное - Zeppelin помогает именно в поиске НК данных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 каждому из выявленных случаев необходимо отрабатывать вручную с разработчиком, чтобы найти истинную причину проблемы (</a:t>
            </a:r>
            <a:r>
              <a:rPr b="1" lang="ru"/>
              <a:t>чек-лист причин НК</a:t>
            </a:r>
            <a:r>
              <a:rPr lang="ru"/>
              <a:t>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 выявлении неконсистености данных мы запускаем (часто параллельно) два процесса - устранение последствий ( определение где данные верные, апдейт данных в другой системе) и поиск причин, чтобы неконсистентные данные больше не появлялись.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делать в первую очередь, зависит от потенциальных последствий - что страшнее продолжать создавать новую неконсистентность или не исправить уже существующую?.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</a:t>
            </a:r>
            <a:r>
              <a:rPr b="1" i="1" lang="ru" u="sng"/>
              <a:t>30-40 сек</a:t>
            </a:r>
            <a:endParaRPr sz="1400"/>
          </a:p>
        </p:txBody>
      </p:sp>
      <p:sp>
        <p:nvSpPr>
          <p:cNvPr id="596" name="Google Shape;596;ga0880d7e22_0_16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ga0880d7e22_0_16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7e0b715052_1_724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Данный инструмент или его аналоги можно использовать</a:t>
            </a:r>
            <a:r>
              <a:rPr b="1" lang="ru"/>
              <a:t> при внедрении нового и критичного функционала в одной или несколько связанных </a:t>
            </a:r>
            <a:r>
              <a:rPr lang="ru"/>
              <a:t>систем с различными бд.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Выделив несколько ключевых полей, вы сможете отслеживать практически в режиме реального времени (произведя дополнительные настройки, в зависимости от вашей архитектуры и объема  данных), что данные мигрируют корректно.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Такой подход позволит минимизировать риски того, что проблема вскроется тогда, когда уже станет критической.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1</a:t>
            </a:r>
            <a:r>
              <a:rPr b="1" i="1" lang="ru" u="sng"/>
              <a:t>20-140 сек</a:t>
            </a:r>
            <a:r>
              <a:rPr b="1" lang="ru">
                <a:highlight>
                  <a:srgbClr val="FFFF00"/>
                </a:highlight>
              </a:rPr>
              <a:t> 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610" name="Google Shape;610;g7e0b715052_1_724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g7e0b715052_1_724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a0880d7e22_0_3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Если у вас есть несколько систем и вы никогда их не проверяли - то тоже рекомендуем это сделать - возможно вас ждет много интересного. 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Многие считают, что если за продолжительное время ничего массово “не всплыло” - то значит и проблем с данными нет. Мы на своем примере убедились, что это не так.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 нас это не всплывало, так как модули переносятся в новую систему с разной скоростью и те из них, которые опирались на данные нашего модуля в новой системе еще не вышли, поэтому кризиса не случилось.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Иначе, все бы вскрылась когда они запустились бы на бою -и был бы шанс, что бизнес встал!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целом, на данный момент мы лишь актуализируем ситуацию по полям, периодически запуская ноутбуки, так как неконсистенность удалось побороть.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1</a:t>
            </a:r>
            <a:r>
              <a:rPr b="1" i="1" lang="ru" u="sng"/>
              <a:t>20-140 сек</a:t>
            </a:r>
            <a:r>
              <a:rPr b="1" lang="ru">
                <a:highlight>
                  <a:srgbClr val="FFFF00"/>
                </a:highlight>
              </a:rPr>
              <a:t> 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624" name="Google Shape;624;ga0880d7e22_0_3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ga0880d7e22_0_3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7e0b715052_1_596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Здесь подобраны ссылки на полезные материалы как для разработчиков так и для аналитиков, для того чтобы развернуть этот сервис у себя и чтобы начать им пользоваться.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Если необходимо получить эти ссылки раньше, обращайтесь ко мне лично.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</a:t>
            </a:r>
            <a:r>
              <a:rPr b="1" i="1" lang="ru" u="sng"/>
              <a:t>20-25 сек</a:t>
            </a:r>
            <a:endParaRPr b="1" i="1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u="sng"/>
          </a:p>
        </p:txBody>
      </p:sp>
      <p:sp>
        <p:nvSpPr>
          <p:cNvPr id="638" name="Google Shape;638;g7e0b715052_1_596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g7e0b715052_1_596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7e0b715052_1_652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648" name="Google Shape;648;g7e0b715052_1_652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g7e0b715052_1_652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9c87000340_0_0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Предистория: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Итак, </a:t>
            </a:r>
            <a:r>
              <a:rPr lang="ru"/>
              <a:t> у нас две системы между которыми налажена двусторонняя постоянная миграция данных.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Первая система старая - монолит на 2000 таблиц.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Новая система основана на микросервисах ( у каждого модуля своя БД и логика внутри модуля).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 каждого модуля есть блок Мигратора, для взаимодействия со старой системой и обоюдного переноса данных.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Большая часть пользователей работает в новой системе, а меньшая - в старой. Часть работает и там и там.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Часть модулей имеют уже только одностороннюю миграцию ( из новой системы в старую), но большая часть - двустороннюю.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новой системе отсутствует часть модулей, которые есть в старой ( например, Финансы) - они в процессе “Переезда”.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>
                <a:solidFill>
                  <a:schemeClr val="dk1"/>
                </a:solidFill>
              </a:rPr>
              <a:t>Надеюсь в целом стало понятно что мы из себя представляем в разрезе масштабов и IT архитектуры!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Поговорим о неконсистентности!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</a:t>
            </a:r>
            <a:r>
              <a:rPr b="1" i="1" lang="ru" u="sng"/>
              <a:t>100-120 сек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35" name="Google Shape;135;g9c87000340_0_0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9c87000340_0_0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e0bc2618b_0_0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Если сказать простыми словами, то неконсистентность - это различие в данных между системами в разрезе одного объекта или атрибута 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Вопрос в зал: “Как вы думаете, чем вообще грозит неконсистентность между двумя и более связанными системами?”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Представьте, что у нас 10 тыс. договоров в одной системе имеют один номер договора, а в другой системе - отличающийся?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Тогда все взаиморасчеты с этими клиентами могут “встать”, когда другие модули, которым для работы нужен номер Договора, начнут брать данные из новой системы.  Причем с учетом массовости проблемы, это может просто остановить бизнес на какое-то время!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Или например, адреса доставки возвратов разные для 1% заказов, что для нас около 3 тыс заказов - насколько велики будут потери в деньгах и репутации?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Или телефон у контрагента разный в разных системах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Поговорим о причинах неконсистентности!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</a:t>
            </a:r>
            <a:r>
              <a:rPr b="1" i="1" lang="ru" u="sng"/>
              <a:t>100-120 сек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46" name="Google Shape;146;g7e0bc2618b_0_0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7e0bc2618b_0_0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e0b715052_1_477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Проработав более 6 месяцев по задачам связанным с неконсистентностью мы выявили следующие самые частые причины возникновения НК данных: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Ошибки в маппинге между моделями данных в любом из направлений миграции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Пример: статусы или любые другие списочные данные конвертируются неверно при миграции сущностей из одной бд в другую ( особенно, если статусные модели разные или списки давно не актуализировались в одной из систем).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</a:t>
            </a:r>
            <a:r>
              <a:rPr b="1" i="1" lang="ru" u="sng"/>
              <a:t>55-65 сек</a:t>
            </a:r>
            <a:endParaRPr sz="2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0000"/>
              </a:solidFill>
            </a:endParaRPr>
          </a:p>
        </p:txBody>
      </p:sp>
      <p:sp>
        <p:nvSpPr>
          <p:cNvPr id="157" name="Google Shape;157;g7e0b715052_1_477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7e0b715052_1_477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a0880d7e22_0_29:notes"/>
          <p:cNvSpPr txBox="1"/>
          <p:nvPr>
            <p:ph idx="1" type="body"/>
          </p:nvPr>
        </p:nvSpPr>
        <p:spPr>
          <a:xfrm>
            <a:off x="756000" y="5078520"/>
            <a:ext cx="6040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Проработав более 6 месяцев по задачам связанным с неконсистентностью мы выявили следующие самые частые причины возникновения НК данных: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Ошибки в маппинге между моделями данных в любом из направлений миграции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Пример: статусы или любые другие списочные данные конвертируются неверно при миграции сущностей из одной бд в другую ( особенно, если статусные модели разные или списки давно не актуализировались в одной из систем).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Длительность: </a:t>
            </a:r>
            <a:r>
              <a:rPr b="1" i="1" lang="ru" u="sng"/>
              <a:t>55-65 сек</a:t>
            </a:r>
            <a:endParaRPr sz="2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0000"/>
              </a:solidFill>
            </a:endParaRPr>
          </a:p>
        </p:txBody>
      </p:sp>
      <p:sp>
        <p:nvSpPr>
          <p:cNvPr id="166" name="Google Shape;166;ga0880d7e22_0_29:notes"/>
          <p:cNvSpPr/>
          <p:nvPr/>
        </p:nvSpPr>
        <p:spPr>
          <a:xfrm>
            <a:off x="4278960" y="10157400"/>
            <a:ext cx="32736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a0880d7e22_0_29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7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8.jpg"/><Relationship Id="rId5" Type="http://schemas.openxmlformats.org/officeDocument/2006/relationships/image" Target="../media/image10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30.png"/><Relationship Id="rId6" Type="http://schemas.openxmlformats.org/officeDocument/2006/relationships/image" Target="../media/image9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4.xml"/><Relationship Id="rId3" Type="http://schemas.openxmlformats.org/officeDocument/2006/relationships/hyperlink" Target="http://zeppelin.apache.org/" TargetMode="External"/><Relationship Id="rId4" Type="http://schemas.openxmlformats.org/officeDocument/2006/relationships/hyperlink" Target="https://github.com/apache/zeppelin" TargetMode="External"/><Relationship Id="rId9" Type="http://schemas.openxmlformats.org/officeDocument/2006/relationships/hyperlink" Target="https://spark.apache.org/docs/2.3.0/api/sql/index.html" TargetMode="External"/><Relationship Id="rId5" Type="http://schemas.openxmlformats.org/officeDocument/2006/relationships/hyperlink" Target="https://spark.apache.org/" TargetMode="External"/><Relationship Id="rId6" Type="http://schemas.openxmlformats.org/officeDocument/2006/relationships/hyperlink" Target="https://habr.com/ru/company/pixonic/blog/414921/" TargetMode="External"/><Relationship Id="rId7" Type="http://schemas.openxmlformats.org/officeDocument/2006/relationships/hyperlink" Target="https://habr.com/ru/company/pixonic/blog/414921/" TargetMode="External"/><Relationship Id="rId8" Type="http://schemas.openxmlformats.org/officeDocument/2006/relationships/hyperlink" Target="https://docs.arenadata.io/aaw/Zeppelin/index.html" TargetMode="Externa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-4158000" y="324000"/>
            <a:ext cx="35628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3"/>
          <p:cNvSpPr/>
          <p:nvPr/>
        </p:nvSpPr>
        <p:spPr>
          <a:xfrm>
            <a:off x="-3132000" y="5724000"/>
            <a:ext cx="8139300" cy="12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3"/>
          <p:cNvSpPr txBox="1"/>
          <p:nvPr>
            <p:ph idx="4294967295" type="title"/>
          </p:nvPr>
        </p:nvSpPr>
        <p:spPr>
          <a:xfrm>
            <a:off x="804438" y="1633700"/>
            <a:ext cx="7170600" cy="12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">
                <a:solidFill>
                  <a:srgbClr val="000000"/>
                </a:solidFill>
              </a:rPr>
              <a:t>Борьба с неконсистентностью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">
                <a:solidFill>
                  <a:srgbClr val="000000"/>
                </a:solidFill>
              </a:rPr>
              <a:t>данных в связанных системах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810000" y="3014155"/>
            <a:ext cx="3000000" cy="10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PT Sans Narrow"/>
                <a:ea typeface="PT Sans Narrow"/>
                <a:cs typeface="PT Sans Narrow"/>
                <a:sym typeface="PT Sans Narrow"/>
              </a:rPr>
              <a:t>Бравин Илья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73" name="Google Shape;7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2525" y="460160"/>
            <a:ext cx="2398953" cy="46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6125" y="3807401"/>
            <a:ext cx="2131747" cy="101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2"/>
          <p:cNvSpPr/>
          <p:nvPr/>
        </p:nvSpPr>
        <p:spPr>
          <a:xfrm>
            <a:off x="756000" y="1315980"/>
            <a:ext cx="56235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2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2"/>
          <p:cNvSpPr/>
          <p:nvPr/>
        </p:nvSpPr>
        <p:spPr>
          <a:xfrm>
            <a:off x="810000" y="1256747"/>
            <a:ext cx="7475700" cy="21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ru" sz="1800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Ошибки в маппинге между моделями данных в любом из направлений миграции</a:t>
            </a:r>
            <a:endParaRPr sz="1800" strike="noStrike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ru" sz="1800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Разница в проставлении дефолтных значений между системами</a:t>
            </a:r>
            <a:endParaRPr sz="1800" strike="noStrike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81" name="Google Shape;181;p22"/>
          <p:cNvSpPr/>
          <p:nvPr/>
        </p:nvSpPr>
        <p:spPr>
          <a:xfrm>
            <a:off x="540950" y="529425"/>
            <a:ext cx="68406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PT Sans Narrow"/>
                <a:ea typeface="PT Sans Narrow"/>
                <a:cs typeface="PT Sans Narrow"/>
                <a:sym typeface="PT Sans Narrow"/>
              </a:rPr>
              <a:t>Причины появления неконсистентности</a:t>
            </a:r>
            <a:endParaRPr i="0" sz="36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3"/>
          <p:cNvSpPr/>
          <p:nvPr/>
        </p:nvSpPr>
        <p:spPr>
          <a:xfrm>
            <a:off x="756000" y="1315980"/>
            <a:ext cx="56235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2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3"/>
          <p:cNvSpPr/>
          <p:nvPr/>
        </p:nvSpPr>
        <p:spPr>
          <a:xfrm>
            <a:off x="810000" y="1256747"/>
            <a:ext cx="7475700" cy="21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ru" sz="1800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Ошибки в маппинге между моделями данных в любом из направлений миграции</a:t>
            </a:r>
            <a:endParaRPr sz="1800" strike="noStrike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ru" sz="1800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Разница в проставлении дефолтных значений между системами</a:t>
            </a:r>
            <a:endParaRPr sz="1800" strike="noStrike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ru" sz="1800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Разница в обязательных полях между системами</a:t>
            </a:r>
            <a:endParaRPr sz="1800" strike="noStrike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90" name="Google Shape;190;p23"/>
          <p:cNvSpPr/>
          <p:nvPr/>
        </p:nvSpPr>
        <p:spPr>
          <a:xfrm>
            <a:off x="540950" y="529425"/>
            <a:ext cx="68406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PT Sans Narrow"/>
                <a:ea typeface="PT Sans Narrow"/>
                <a:cs typeface="PT Sans Narrow"/>
                <a:sym typeface="PT Sans Narrow"/>
              </a:rPr>
              <a:t>Причины появления неконсистентности</a:t>
            </a:r>
            <a:endParaRPr i="0" sz="36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4"/>
          <p:cNvSpPr/>
          <p:nvPr/>
        </p:nvSpPr>
        <p:spPr>
          <a:xfrm>
            <a:off x="756000" y="1315980"/>
            <a:ext cx="56235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2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4"/>
          <p:cNvSpPr/>
          <p:nvPr/>
        </p:nvSpPr>
        <p:spPr>
          <a:xfrm>
            <a:off x="810000" y="1256747"/>
            <a:ext cx="7475700" cy="21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ru" sz="1800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Ошибки в маппинге между моделями данных в любом из направлений миграции</a:t>
            </a:r>
            <a:endParaRPr sz="1800" strike="noStrike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ru" sz="1800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Разница в проставлении дефолтных значений между системами</a:t>
            </a:r>
            <a:endParaRPr sz="1800" strike="noStrike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ru" sz="1800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Разница в обязательных полях между системами</a:t>
            </a:r>
            <a:endParaRPr sz="1800" strike="noStrike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ru" sz="1800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Отсутствую</a:t>
            </a: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щие</a:t>
            </a:r>
            <a:r>
              <a:rPr lang="ru" sz="1800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события на миграцию в другую систему</a:t>
            </a:r>
            <a:endParaRPr sz="1800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99" name="Google Shape;199;p24"/>
          <p:cNvSpPr/>
          <p:nvPr/>
        </p:nvSpPr>
        <p:spPr>
          <a:xfrm>
            <a:off x="540950" y="529425"/>
            <a:ext cx="68406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PT Sans Narrow"/>
                <a:ea typeface="PT Sans Narrow"/>
                <a:cs typeface="PT Sans Narrow"/>
                <a:sym typeface="PT Sans Narrow"/>
              </a:rPr>
              <a:t>Причины появления неконсистентности</a:t>
            </a:r>
            <a:endParaRPr i="0" sz="36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5"/>
          <p:cNvSpPr/>
          <p:nvPr/>
        </p:nvSpPr>
        <p:spPr>
          <a:xfrm>
            <a:off x="756000" y="1315980"/>
            <a:ext cx="56235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2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5"/>
          <p:cNvSpPr/>
          <p:nvPr/>
        </p:nvSpPr>
        <p:spPr>
          <a:xfrm>
            <a:off x="810000" y="1256751"/>
            <a:ext cx="7475700" cy="27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ru" sz="1800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Ошибки в маппинге между моделями данных в любом из направлений миграции</a:t>
            </a:r>
            <a:endParaRPr sz="1800" strike="noStrike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ru" sz="1800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Разница в проставлении дефолтных значений между системами</a:t>
            </a:r>
            <a:endParaRPr sz="1800" strike="noStrike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ru" sz="1800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Разница в обязательных полях между </a:t>
            </a:r>
            <a:r>
              <a:rPr lang="ru" sz="1800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системами</a:t>
            </a:r>
            <a:endParaRPr sz="1800" strike="noStrike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ru" sz="1800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Отсутствую</a:t>
            </a: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щие</a:t>
            </a:r>
            <a:r>
              <a:rPr lang="ru" sz="1800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события на миграцию в другую систему</a:t>
            </a:r>
            <a:endParaRPr sz="1800" strike="noStrike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Массовые ручные обновления данных в бд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08" name="Google Shape;208;p25"/>
          <p:cNvSpPr/>
          <p:nvPr/>
        </p:nvSpPr>
        <p:spPr>
          <a:xfrm>
            <a:off x="540950" y="529425"/>
            <a:ext cx="68406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PT Sans Narrow"/>
                <a:ea typeface="PT Sans Narrow"/>
                <a:cs typeface="PT Sans Narrow"/>
                <a:sym typeface="PT Sans Narrow"/>
              </a:rPr>
              <a:t>Причины появления неконсистентности</a:t>
            </a:r>
            <a:endParaRPr i="0" sz="36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6"/>
          <p:cNvSpPr/>
          <p:nvPr/>
        </p:nvSpPr>
        <p:spPr>
          <a:xfrm>
            <a:off x="-4158000" y="324000"/>
            <a:ext cx="35628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6"/>
          <p:cNvSpPr/>
          <p:nvPr/>
        </p:nvSpPr>
        <p:spPr>
          <a:xfrm>
            <a:off x="3286450" y="1413996"/>
            <a:ext cx="4845000" cy="13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71450" lvl="0" marL="165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Noto Sans Symbols"/>
              <a:buChar char="l"/>
            </a:pPr>
            <a:r>
              <a:rPr b="0" i="0" lang="ru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7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6"/>
          <p:cNvSpPr/>
          <p:nvPr/>
        </p:nvSpPr>
        <p:spPr>
          <a:xfrm>
            <a:off x="-3132000" y="5724000"/>
            <a:ext cx="8139300" cy="12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6"/>
          <p:cNvSpPr/>
          <p:nvPr/>
        </p:nvSpPr>
        <p:spPr>
          <a:xfrm>
            <a:off x="3386550" y="1873200"/>
            <a:ext cx="26757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PT Sans Narrow"/>
                <a:ea typeface="PT Sans Narrow"/>
                <a:cs typeface="PT Sans Narrow"/>
                <a:sym typeface="PT Sans Narrow"/>
              </a:rPr>
              <a:t>Первый случай</a:t>
            </a:r>
            <a:r>
              <a:rPr b="1" i="0" lang="ru" sz="3600" u="none" cap="none" strike="noStrike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i="0" sz="36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7"/>
          <p:cNvSpPr/>
          <p:nvPr/>
        </p:nvSpPr>
        <p:spPr>
          <a:xfrm>
            <a:off x="-4158000" y="324000"/>
            <a:ext cx="35628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7"/>
          <p:cNvSpPr/>
          <p:nvPr/>
        </p:nvSpPr>
        <p:spPr>
          <a:xfrm>
            <a:off x="3286450" y="1413996"/>
            <a:ext cx="4845000" cy="13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71450" lvl="0" marL="165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Noto Sans Symbols"/>
              <a:buChar char="l"/>
            </a:pPr>
            <a:r>
              <a:rPr b="0" i="0" lang="ru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7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7"/>
          <p:cNvSpPr/>
          <p:nvPr/>
        </p:nvSpPr>
        <p:spPr>
          <a:xfrm>
            <a:off x="-3132000" y="5724000"/>
            <a:ext cx="8139300" cy="12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7"/>
          <p:cNvSpPr/>
          <p:nvPr/>
        </p:nvSpPr>
        <p:spPr>
          <a:xfrm>
            <a:off x="540955" y="1563300"/>
            <a:ext cx="17553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ru" sz="26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Что</a:t>
            </a:r>
            <a:r>
              <a:rPr b="1" i="0" lang="ru" sz="26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i="0" lang="ru" sz="26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имели</a:t>
            </a:r>
            <a:endParaRPr i="0" sz="26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29" name="Google Shape;229;p27"/>
          <p:cNvSpPr/>
          <p:nvPr/>
        </p:nvSpPr>
        <p:spPr>
          <a:xfrm>
            <a:off x="3042000" y="1381425"/>
            <a:ext cx="58374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i="0" lang="ru" sz="18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две различных БД (MySQL и PostgreSQL)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500 тыс. договоров в системе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i="0" lang="ru" sz="18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нужн</a:t>
            </a: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о</a:t>
            </a:r>
            <a:r>
              <a:rPr i="0" lang="ru" sz="18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получить и проанализировать выборк</a:t>
            </a: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у из двух баз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8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30" name="Google Shape;230;p27"/>
          <p:cNvSpPr/>
          <p:nvPr/>
        </p:nvSpPr>
        <p:spPr>
          <a:xfrm>
            <a:off x="540950" y="529425"/>
            <a:ext cx="49794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PT Sans Narrow"/>
                <a:ea typeface="PT Sans Narrow"/>
                <a:cs typeface="PT Sans Narrow"/>
                <a:sym typeface="PT Sans Narrow"/>
              </a:rPr>
              <a:t>Н</a:t>
            </a:r>
            <a:r>
              <a:rPr b="1" i="0" lang="ru" sz="3600" u="none" cap="none" strike="noStrike">
                <a:latin typeface="PT Sans Narrow"/>
                <a:ea typeface="PT Sans Narrow"/>
                <a:cs typeface="PT Sans Narrow"/>
                <a:sym typeface="PT Sans Narrow"/>
              </a:rPr>
              <a:t>еконсистентност</a:t>
            </a:r>
            <a:r>
              <a:rPr b="1" lang="ru" sz="3600">
                <a:latin typeface="PT Sans Narrow"/>
                <a:ea typeface="PT Sans Narrow"/>
                <a:cs typeface="PT Sans Narrow"/>
                <a:sym typeface="PT Sans Narrow"/>
              </a:rPr>
              <a:t>ь</a:t>
            </a:r>
            <a:r>
              <a:rPr b="1" i="0" lang="ru" sz="3600" u="none" cap="none" strike="noStrike">
                <a:latin typeface="PT Sans Narrow"/>
                <a:ea typeface="PT Sans Narrow"/>
                <a:cs typeface="PT Sans Narrow"/>
                <a:sym typeface="PT Sans Narrow"/>
              </a:rPr>
              <a:t> данных </a:t>
            </a:r>
            <a:endParaRPr i="0" sz="36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8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8"/>
          <p:cNvSpPr/>
          <p:nvPr/>
        </p:nvSpPr>
        <p:spPr>
          <a:xfrm>
            <a:off x="-4158000" y="324000"/>
            <a:ext cx="35628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8"/>
          <p:cNvSpPr/>
          <p:nvPr/>
        </p:nvSpPr>
        <p:spPr>
          <a:xfrm>
            <a:off x="-3132000" y="5724000"/>
            <a:ext cx="8139300" cy="12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8"/>
          <p:cNvSpPr/>
          <p:nvPr/>
        </p:nvSpPr>
        <p:spPr>
          <a:xfrm>
            <a:off x="540955" y="1563300"/>
            <a:ext cx="17553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ru" sz="26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Что</a:t>
            </a:r>
            <a:r>
              <a:rPr b="1" i="0" lang="ru" sz="26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i="0" lang="ru" sz="26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имели</a:t>
            </a:r>
            <a:endParaRPr i="0" sz="26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40" name="Google Shape;240;p28"/>
          <p:cNvSpPr/>
          <p:nvPr/>
        </p:nvSpPr>
        <p:spPr>
          <a:xfrm>
            <a:off x="540950" y="529425"/>
            <a:ext cx="49794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PT Sans Narrow"/>
                <a:ea typeface="PT Sans Narrow"/>
                <a:cs typeface="PT Sans Narrow"/>
                <a:sym typeface="PT Sans Narrow"/>
              </a:rPr>
              <a:t>Н</a:t>
            </a:r>
            <a:r>
              <a:rPr b="1" i="0" lang="ru" sz="3600" u="none" cap="none" strike="noStrike">
                <a:latin typeface="PT Sans Narrow"/>
                <a:ea typeface="PT Sans Narrow"/>
                <a:cs typeface="PT Sans Narrow"/>
                <a:sym typeface="PT Sans Narrow"/>
              </a:rPr>
              <a:t>еконсистентност</a:t>
            </a:r>
            <a:r>
              <a:rPr b="1" lang="ru" sz="3600">
                <a:latin typeface="PT Sans Narrow"/>
                <a:ea typeface="PT Sans Narrow"/>
                <a:cs typeface="PT Sans Narrow"/>
                <a:sym typeface="PT Sans Narrow"/>
              </a:rPr>
              <a:t>ь</a:t>
            </a:r>
            <a:r>
              <a:rPr b="1" i="0" lang="ru" sz="3600" u="none" cap="none" strike="noStrike">
                <a:latin typeface="PT Sans Narrow"/>
                <a:ea typeface="PT Sans Narrow"/>
                <a:cs typeface="PT Sans Narrow"/>
                <a:sym typeface="PT Sans Narrow"/>
              </a:rPr>
              <a:t> данных</a:t>
            </a:r>
            <a:r>
              <a:rPr b="1" i="0" lang="ru" sz="3600" u="none" cap="none" strike="noStrike">
                <a:solidFill>
                  <a:srgbClr val="FF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i="0" sz="3600" u="none" cap="none" strike="noStrike">
              <a:solidFill>
                <a:srgbClr val="FF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41" name="Google Shape;241;p28"/>
          <p:cNvSpPr/>
          <p:nvPr/>
        </p:nvSpPr>
        <p:spPr>
          <a:xfrm>
            <a:off x="540960" y="2958663"/>
            <a:ext cx="27369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ru" sz="26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Как действовали</a:t>
            </a:r>
            <a:endParaRPr i="0" sz="26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42" name="Google Shape;242;p28"/>
          <p:cNvSpPr/>
          <p:nvPr/>
        </p:nvSpPr>
        <p:spPr>
          <a:xfrm>
            <a:off x="3042000" y="2602125"/>
            <a:ext cx="5929200" cy="11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i="0" lang="ru" sz="18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выгрузка из 2-х БД в локальный Postgre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i="0" lang="ru" sz="18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конвертация и сопоставление данных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аналитика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повторение</a:t>
            </a:r>
            <a:r>
              <a:rPr i="0" lang="ru" sz="18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выгр</a:t>
            </a: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узки</a:t>
            </a:r>
            <a:r>
              <a:rPr i="0" lang="ru" sz="18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, с учетом новых данных</a:t>
            </a:r>
            <a:endParaRPr i="0" sz="18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43" name="Google Shape;243;p28"/>
          <p:cNvSpPr/>
          <p:nvPr/>
        </p:nvSpPr>
        <p:spPr>
          <a:xfrm>
            <a:off x="3042000" y="1381425"/>
            <a:ext cx="58374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i="0" lang="ru" sz="18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две различных БД (MySQL и PostgreSQL)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500 тыс. договоров в системе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i="0" lang="ru" sz="18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нужн</a:t>
            </a: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о</a:t>
            </a:r>
            <a:r>
              <a:rPr i="0" lang="ru" sz="18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получить и проанализировать выборк</a:t>
            </a: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у из двух баз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8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9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9"/>
          <p:cNvSpPr/>
          <p:nvPr/>
        </p:nvSpPr>
        <p:spPr>
          <a:xfrm>
            <a:off x="-4158000" y="324000"/>
            <a:ext cx="35628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9"/>
          <p:cNvSpPr/>
          <p:nvPr/>
        </p:nvSpPr>
        <p:spPr>
          <a:xfrm>
            <a:off x="-3132000" y="5724000"/>
            <a:ext cx="8139300" cy="12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9"/>
          <p:cNvSpPr/>
          <p:nvPr/>
        </p:nvSpPr>
        <p:spPr>
          <a:xfrm>
            <a:off x="540955" y="1563300"/>
            <a:ext cx="17553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ru" sz="26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Что</a:t>
            </a:r>
            <a:r>
              <a:rPr b="1" i="0" lang="ru" sz="26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i="0" lang="ru" sz="26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имели</a:t>
            </a:r>
            <a:endParaRPr i="0" sz="26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53" name="Google Shape;253;p29"/>
          <p:cNvSpPr/>
          <p:nvPr/>
        </p:nvSpPr>
        <p:spPr>
          <a:xfrm>
            <a:off x="540950" y="529425"/>
            <a:ext cx="49794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PT Sans Narrow"/>
                <a:ea typeface="PT Sans Narrow"/>
                <a:cs typeface="PT Sans Narrow"/>
                <a:sym typeface="PT Sans Narrow"/>
              </a:rPr>
              <a:t>Н</a:t>
            </a:r>
            <a:r>
              <a:rPr b="1" i="0" lang="ru" sz="3600" u="none" cap="none" strike="noStrike">
                <a:latin typeface="PT Sans Narrow"/>
                <a:ea typeface="PT Sans Narrow"/>
                <a:cs typeface="PT Sans Narrow"/>
                <a:sym typeface="PT Sans Narrow"/>
              </a:rPr>
              <a:t>еконсистентност</a:t>
            </a:r>
            <a:r>
              <a:rPr b="1" lang="ru" sz="3600">
                <a:latin typeface="PT Sans Narrow"/>
                <a:ea typeface="PT Sans Narrow"/>
                <a:cs typeface="PT Sans Narrow"/>
                <a:sym typeface="PT Sans Narrow"/>
              </a:rPr>
              <a:t>ь</a:t>
            </a:r>
            <a:r>
              <a:rPr b="1" i="0" lang="ru" sz="3600" u="none" cap="none" strike="noStrike">
                <a:latin typeface="PT Sans Narrow"/>
                <a:ea typeface="PT Sans Narrow"/>
                <a:cs typeface="PT Sans Narrow"/>
                <a:sym typeface="PT Sans Narrow"/>
              </a:rPr>
              <a:t> данных</a:t>
            </a:r>
            <a:r>
              <a:rPr b="1" i="0" lang="ru" sz="3600" u="none" cap="none" strike="noStrike">
                <a:solidFill>
                  <a:srgbClr val="FF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i="0" sz="3600" u="none" cap="none" strike="noStrike">
              <a:solidFill>
                <a:srgbClr val="FF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54" name="Google Shape;254;p29"/>
          <p:cNvSpPr/>
          <p:nvPr/>
        </p:nvSpPr>
        <p:spPr>
          <a:xfrm>
            <a:off x="540960" y="2958663"/>
            <a:ext cx="27369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ru" sz="26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Как действовали</a:t>
            </a:r>
            <a:endParaRPr i="0" sz="26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55" name="Google Shape;255;p29"/>
          <p:cNvSpPr/>
          <p:nvPr/>
        </p:nvSpPr>
        <p:spPr>
          <a:xfrm>
            <a:off x="3042000" y="2602125"/>
            <a:ext cx="5929200" cy="11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i="0" lang="ru" sz="18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выгрузка из 2-х БД в локальный Postgre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i="0" lang="ru" sz="18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конвертация и сопоставление данных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аналитика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повторение</a:t>
            </a:r>
            <a:r>
              <a:rPr i="0" lang="ru" sz="18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выгр</a:t>
            </a: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узки</a:t>
            </a:r>
            <a:r>
              <a:rPr i="0" lang="ru" sz="18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, с учетом новых данных</a:t>
            </a:r>
            <a:endParaRPr i="0" sz="18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56" name="Google Shape;256;p29"/>
          <p:cNvSpPr/>
          <p:nvPr/>
        </p:nvSpPr>
        <p:spPr>
          <a:xfrm>
            <a:off x="3042000" y="1381425"/>
            <a:ext cx="58374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i="0" lang="ru" sz="18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две различных БД (MySQL и PostgreSQL)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500 тыс. договоров в системе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i="0" lang="ru" sz="18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нужн</a:t>
            </a: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о</a:t>
            </a:r>
            <a:r>
              <a:rPr i="0" lang="ru" sz="18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получить и проанализировать выборк</a:t>
            </a: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у из двух баз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8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57" name="Google Shape;257;p29"/>
          <p:cNvSpPr txBox="1"/>
          <p:nvPr/>
        </p:nvSpPr>
        <p:spPr>
          <a:xfrm>
            <a:off x="810000" y="4160075"/>
            <a:ext cx="73557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PT Sans Narrow"/>
                <a:ea typeface="PT Sans Narrow"/>
                <a:cs typeface="PT Sans Narrow"/>
                <a:sym typeface="PT Sans Narrow"/>
              </a:rPr>
              <a:t>Резюме: </a:t>
            </a:r>
            <a:r>
              <a:rPr b="1" lang="ru" sz="1800">
                <a:latin typeface="PT Sans Narrow"/>
                <a:ea typeface="PT Sans Narrow"/>
                <a:cs typeface="PT Sans Narrow"/>
                <a:sym typeface="PT Sans Narrow"/>
              </a:rPr>
              <a:t>у нас ушло более 8 часов на то, чтобы предоставить бизнесу такую выборку,</a:t>
            </a:r>
            <a:r>
              <a:rPr b="1" lang="ru" sz="1800">
                <a:latin typeface="PT Sans Narrow"/>
                <a:ea typeface="PT Sans Narrow"/>
                <a:cs typeface="PT Sans Narrow"/>
                <a:sym typeface="PT Sans Narrow"/>
              </a:rPr>
              <a:t> которая сможет дать ему основания для принятия решения</a:t>
            </a: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. 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0"/>
          <p:cNvSpPr/>
          <p:nvPr/>
        </p:nvSpPr>
        <p:spPr>
          <a:xfrm>
            <a:off x="2705400" y="32400"/>
            <a:ext cx="5350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0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0"/>
          <p:cNvSpPr/>
          <p:nvPr/>
        </p:nvSpPr>
        <p:spPr>
          <a:xfrm>
            <a:off x="625860" y="1656720"/>
            <a:ext cx="7475700" cy="29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0"/>
          <p:cNvSpPr/>
          <p:nvPr/>
        </p:nvSpPr>
        <p:spPr>
          <a:xfrm>
            <a:off x="1760100" y="1944000"/>
            <a:ext cx="54789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PT Sans Narrow"/>
                <a:ea typeface="PT Sans Narrow"/>
                <a:cs typeface="PT Sans Narrow"/>
                <a:sym typeface="PT Sans Narrow"/>
              </a:rPr>
              <a:t>Что мы хотели от инструмента? </a:t>
            </a:r>
            <a:endParaRPr i="0" sz="36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1"/>
          <p:cNvSpPr/>
          <p:nvPr/>
        </p:nvSpPr>
        <p:spPr>
          <a:xfrm>
            <a:off x="2705400" y="32400"/>
            <a:ext cx="5350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1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1"/>
          <p:cNvSpPr/>
          <p:nvPr/>
        </p:nvSpPr>
        <p:spPr>
          <a:xfrm>
            <a:off x="540950" y="444000"/>
            <a:ext cx="7952700" cy="9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PT Sans Narrow"/>
                <a:ea typeface="PT Sans Narrow"/>
                <a:cs typeface="PT Sans Narrow"/>
                <a:sym typeface="PT Sans Narrow"/>
              </a:rPr>
              <a:t>Работа с различными источниками данных </a:t>
            </a:r>
            <a:endParaRPr b="1" sz="36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7937" y="1062948"/>
            <a:ext cx="4184126" cy="378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/>
          <p:nvPr/>
        </p:nvSpPr>
        <p:spPr>
          <a:xfrm>
            <a:off x="540950" y="529425"/>
            <a:ext cx="52206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600" u="none" cap="none" strike="noStrike">
                <a:latin typeface="PT Sans Narrow"/>
                <a:ea typeface="PT Sans Narrow"/>
                <a:cs typeface="PT Sans Narrow"/>
                <a:sym typeface="PT Sans Narrow"/>
              </a:rPr>
              <a:t>Бравин Илья</a:t>
            </a:r>
            <a:endParaRPr i="0" sz="36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4"/>
          <p:cNvSpPr/>
          <p:nvPr/>
        </p:nvSpPr>
        <p:spPr>
          <a:xfrm>
            <a:off x="-4158000" y="324000"/>
            <a:ext cx="35628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-3132000" y="5724000"/>
            <a:ext cx="8139300" cy="12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4"/>
          <p:cNvSpPr/>
          <p:nvPr/>
        </p:nvSpPr>
        <p:spPr>
          <a:xfrm>
            <a:off x="2059188" y="1193775"/>
            <a:ext cx="8439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400" u="none" cap="none" strike="noStrike">
                <a:solidFill>
                  <a:srgbClr val="98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4 года</a:t>
            </a:r>
            <a:endParaRPr b="1" i="0" sz="2400" u="none" cap="none" strike="noStrike">
              <a:solidFill>
                <a:srgbClr val="98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4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4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86" name="Google Shape;8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6875" y="2257075"/>
            <a:ext cx="2095600" cy="20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 txBox="1"/>
          <p:nvPr/>
        </p:nvSpPr>
        <p:spPr>
          <a:xfrm>
            <a:off x="6099200" y="1182325"/>
            <a:ext cx="9933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98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2 года</a:t>
            </a:r>
            <a:r>
              <a:rPr b="1" lang="ru" sz="24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b="1" sz="2400"/>
          </a:p>
        </p:txBody>
      </p:sp>
      <p:pic>
        <p:nvPicPr>
          <p:cNvPr id="88" name="Google Shape;8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550" y="1723524"/>
            <a:ext cx="3115175" cy="31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 rotWithShape="1">
          <a:blip r:embed="rId5">
            <a:alphaModFix/>
          </a:blip>
          <a:srcRect b="34835" l="0" r="0" t="37311"/>
          <a:stretch/>
        </p:blipFill>
        <p:spPr>
          <a:xfrm>
            <a:off x="2578138" y="1723512"/>
            <a:ext cx="2014550" cy="42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42650" y="1723536"/>
            <a:ext cx="1706398" cy="3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 rotWithShape="1">
          <a:blip r:embed="rId7">
            <a:alphaModFix/>
          </a:blip>
          <a:srcRect b="13574" l="0" r="0" t="21692"/>
          <a:stretch/>
        </p:blipFill>
        <p:spPr>
          <a:xfrm>
            <a:off x="654346" y="1633121"/>
            <a:ext cx="1655293" cy="60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2"/>
          <p:cNvSpPr/>
          <p:nvPr/>
        </p:nvSpPr>
        <p:spPr>
          <a:xfrm>
            <a:off x="2705400" y="32400"/>
            <a:ext cx="5350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2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2"/>
          <p:cNvSpPr/>
          <p:nvPr/>
        </p:nvSpPr>
        <p:spPr>
          <a:xfrm>
            <a:off x="625860" y="1656720"/>
            <a:ext cx="7475700" cy="29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32"/>
          <p:cNvPicPr preferRelativeResize="0"/>
          <p:nvPr/>
        </p:nvPicPr>
        <p:blipFill rotWithShape="1">
          <a:blip r:embed="rId3">
            <a:alphaModFix/>
          </a:blip>
          <a:srcRect b="0" l="5561" r="6433" t="0"/>
          <a:stretch/>
        </p:blipFill>
        <p:spPr>
          <a:xfrm>
            <a:off x="1849025" y="361950"/>
            <a:ext cx="5029325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3"/>
          <p:cNvSpPr/>
          <p:nvPr/>
        </p:nvSpPr>
        <p:spPr>
          <a:xfrm>
            <a:off x="2705400" y="32400"/>
            <a:ext cx="5350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3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3"/>
          <p:cNvSpPr/>
          <p:nvPr/>
        </p:nvSpPr>
        <p:spPr>
          <a:xfrm>
            <a:off x="610775" y="1328075"/>
            <a:ext cx="73647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750" lIns="67500" spcFirstLastPara="1" rIns="67500" wrap="square" tIns="33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293" name="Google Shape;293;p33"/>
          <p:cNvSpPr/>
          <p:nvPr/>
        </p:nvSpPr>
        <p:spPr>
          <a:xfrm>
            <a:off x="540950" y="529425"/>
            <a:ext cx="72315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latin typeface="PT Sans Narrow"/>
                <a:ea typeface="PT Sans Narrow"/>
                <a:cs typeface="PT Sans Narrow"/>
                <a:sym typeface="PT Sans Narrow"/>
              </a:rPr>
              <a:t>У</a:t>
            </a:r>
            <a:r>
              <a:rPr b="1" lang="ru" sz="3000">
                <a:latin typeface="PT Sans Narrow"/>
                <a:ea typeface="PT Sans Narrow"/>
                <a:cs typeface="PT Sans Narrow"/>
                <a:sym typeface="PT Sans Narrow"/>
              </a:rPr>
              <a:t>прощение конвертации и сопоставления данных</a:t>
            </a:r>
            <a:endParaRPr sz="1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i="0" sz="36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294" name="Google Shape;29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6850" y="1328075"/>
            <a:ext cx="2731025" cy="270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4"/>
          <p:cNvSpPr/>
          <p:nvPr/>
        </p:nvSpPr>
        <p:spPr>
          <a:xfrm>
            <a:off x="2705400" y="32400"/>
            <a:ext cx="5350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4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4"/>
          <p:cNvSpPr/>
          <p:nvPr/>
        </p:nvSpPr>
        <p:spPr>
          <a:xfrm>
            <a:off x="540950" y="529425"/>
            <a:ext cx="84666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latin typeface="PT Sans Narrow"/>
                <a:ea typeface="PT Sans Narrow"/>
                <a:cs typeface="PT Sans Narrow"/>
                <a:sym typeface="PT Sans Narrow"/>
              </a:rPr>
              <a:t>В</a:t>
            </a:r>
            <a:r>
              <a:rPr b="1" lang="ru" sz="3000">
                <a:latin typeface="PT Sans Narrow"/>
                <a:ea typeface="PT Sans Narrow"/>
                <a:cs typeface="PT Sans Narrow"/>
                <a:sym typeface="PT Sans Narrow"/>
              </a:rPr>
              <a:t>изуализацию и возможность легко делиться результатом</a:t>
            </a:r>
            <a:endParaRPr i="0" sz="36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303" name="Google Shape;30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7600" y="1176225"/>
            <a:ext cx="6688811" cy="36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5"/>
          <p:cNvSpPr/>
          <p:nvPr/>
        </p:nvSpPr>
        <p:spPr>
          <a:xfrm>
            <a:off x="2705400" y="32400"/>
            <a:ext cx="5350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5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5"/>
          <p:cNvSpPr/>
          <p:nvPr/>
        </p:nvSpPr>
        <p:spPr>
          <a:xfrm>
            <a:off x="540950" y="529425"/>
            <a:ext cx="53505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latin typeface="PT Sans Narrow"/>
                <a:ea typeface="PT Sans Narrow"/>
                <a:cs typeface="PT Sans Narrow"/>
                <a:sym typeface="PT Sans Narrow"/>
              </a:rPr>
              <a:t>Увеличение автономности аналитика</a:t>
            </a:r>
            <a:endParaRPr i="0" sz="30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312" name="Google Shape;312;p35"/>
          <p:cNvPicPr preferRelativeResize="0"/>
          <p:nvPr/>
        </p:nvPicPr>
        <p:blipFill rotWithShape="1">
          <a:blip r:embed="rId3">
            <a:alphaModFix/>
          </a:blip>
          <a:srcRect b="14484" l="11783" r="13494" t="15305"/>
          <a:stretch/>
        </p:blipFill>
        <p:spPr>
          <a:xfrm>
            <a:off x="540950" y="1332997"/>
            <a:ext cx="3438094" cy="32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5"/>
          <p:cNvPicPr preferRelativeResize="0"/>
          <p:nvPr/>
        </p:nvPicPr>
        <p:blipFill rotWithShape="1">
          <a:blip r:embed="rId4">
            <a:alphaModFix/>
          </a:blip>
          <a:srcRect b="0" l="5816" r="60009" t="0"/>
          <a:stretch/>
        </p:blipFill>
        <p:spPr>
          <a:xfrm>
            <a:off x="5453750" y="1404650"/>
            <a:ext cx="1877225" cy="3146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4" name="Google Shape;314;p35"/>
          <p:cNvCxnSpPr/>
          <p:nvPr/>
        </p:nvCxnSpPr>
        <p:spPr>
          <a:xfrm flipH="1">
            <a:off x="549175" y="1404657"/>
            <a:ext cx="3390900" cy="29964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5" name="Google Shape;315;p35"/>
          <p:cNvCxnSpPr/>
          <p:nvPr/>
        </p:nvCxnSpPr>
        <p:spPr>
          <a:xfrm>
            <a:off x="498950" y="1362650"/>
            <a:ext cx="3345900" cy="30291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6" name="Google Shape;316;p35"/>
          <p:cNvSpPr txBox="1"/>
          <p:nvPr/>
        </p:nvSpPr>
        <p:spPr>
          <a:xfrm>
            <a:off x="5939075" y="4551625"/>
            <a:ext cx="10788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Open Sans"/>
                <a:ea typeface="Open Sans"/>
                <a:cs typeface="Open Sans"/>
                <a:sym typeface="Open Sans"/>
              </a:rPr>
              <a:t>аналитик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7" name="Google Shape;317;p35"/>
          <p:cNvSpPr txBox="1"/>
          <p:nvPr/>
        </p:nvSpPr>
        <p:spPr>
          <a:xfrm>
            <a:off x="1029076" y="4551625"/>
            <a:ext cx="13368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Open Sans"/>
                <a:ea typeface="Open Sans"/>
                <a:cs typeface="Open Sans"/>
                <a:sym typeface="Open Sans"/>
              </a:rPr>
              <a:t>разработчик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18" name="Google Shape;318;p35"/>
          <p:cNvCxnSpPr/>
          <p:nvPr/>
        </p:nvCxnSpPr>
        <p:spPr>
          <a:xfrm>
            <a:off x="7910300" y="2179000"/>
            <a:ext cx="302700" cy="1203300"/>
          </a:xfrm>
          <a:prstGeom prst="straightConnector1">
            <a:avLst/>
          </a:prstGeom>
          <a:noFill/>
          <a:ln cap="flat" cmpd="sng" w="76200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9" name="Google Shape;319;p35"/>
          <p:cNvCxnSpPr/>
          <p:nvPr/>
        </p:nvCxnSpPr>
        <p:spPr>
          <a:xfrm flipH="1" rot="10800000">
            <a:off x="8211650" y="2192700"/>
            <a:ext cx="492000" cy="1176000"/>
          </a:xfrm>
          <a:prstGeom prst="straightConnector1">
            <a:avLst/>
          </a:prstGeom>
          <a:noFill/>
          <a:ln cap="flat" cmpd="sng" w="76200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6"/>
          <p:cNvSpPr/>
          <p:nvPr/>
        </p:nvSpPr>
        <p:spPr>
          <a:xfrm>
            <a:off x="2705400" y="32400"/>
            <a:ext cx="5350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6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6"/>
          <p:cNvSpPr/>
          <p:nvPr/>
        </p:nvSpPr>
        <p:spPr>
          <a:xfrm>
            <a:off x="756000" y="1315980"/>
            <a:ext cx="56235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36"/>
          <p:cNvSpPr/>
          <p:nvPr/>
        </p:nvSpPr>
        <p:spPr>
          <a:xfrm>
            <a:off x="540950" y="529425"/>
            <a:ext cx="63933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latin typeface="PT Sans Narrow"/>
                <a:ea typeface="PT Sans Narrow"/>
                <a:cs typeface="PT Sans Narrow"/>
                <a:sym typeface="PT Sans Narrow"/>
              </a:rPr>
              <a:t>П</a:t>
            </a:r>
            <a:r>
              <a:rPr b="1" lang="ru" sz="3000">
                <a:latin typeface="PT Sans Narrow"/>
                <a:ea typeface="PT Sans Narrow"/>
                <a:cs typeface="PT Sans Narrow"/>
                <a:sym typeface="PT Sans Narrow"/>
              </a:rPr>
              <a:t>овторение цикла нажатием одной кнопки</a:t>
            </a:r>
            <a:endParaRPr i="0" sz="36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329" name="Google Shape;32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796238" y="1605975"/>
            <a:ext cx="2687525" cy="268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7"/>
          <p:cNvSpPr/>
          <p:nvPr/>
        </p:nvSpPr>
        <p:spPr>
          <a:xfrm>
            <a:off x="2705400" y="32400"/>
            <a:ext cx="5350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7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7" name="Google Shape;33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6548" y="736100"/>
            <a:ext cx="3931101" cy="367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645" y="1497288"/>
            <a:ext cx="4715819" cy="214893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7"/>
          <p:cNvSpPr/>
          <p:nvPr/>
        </p:nvSpPr>
        <p:spPr>
          <a:xfrm>
            <a:off x="540950" y="529425"/>
            <a:ext cx="63933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latin typeface="PT Sans Narrow"/>
                <a:ea typeface="PT Sans Narrow"/>
                <a:cs typeface="PT Sans Narrow"/>
                <a:sym typeface="PT Sans Narrow"/>
              </a:rPr>
              <a:t>Из чего выбирали</a:t>
            </a:r>
            <a:endParaRPr i="0" sz="36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8"/>
          <p:cNvSpPr/>
          <p:nvPr/>
        </p:nvSpPr>
        <p:spPr>
          <a:xfrm>
            <a:off x="2705400" y="32400"/>
            <a:ext cx="5350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8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8"/>
          <p:cNvSpPr/>
          <p:nvPr/>
        </p:nvSpPr>
        <p:spPr>
          <a:xfrm>
            <a:off x="540950" y="1469850"/>
            <a:ext cx="3403200" cy="1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ru" sz="2400" u="none" cap="none" strike="noStrike">
                <a:latin typeface="PT Sans Narrow"/>
                <a:ea typeface="PT Sans Narrow"/>
                <a:cs typeface="PT Sans Narrow"/>
                <a:sym typeface="PT Sans Narrow"/>
              </a:rPr>
              <a:t>P</a:t>
            </a:r>
            <a:r>
              <a:rPr lang="ru" sz="2400">
                <a:latin typeface="PT Sans Narrow"/>
                <a:ea typeface="PT Sans Narrow"/>
                <a:cs typeface="PT Sans Narrow"/>
                <a:sym typeface="PT Sans Narrow"/>
              </a:rPr>
              <a:t>yth</a:t>
            </a:r>
            <a:r>
              <a:rPr i="0" lang="ru" sz="2400" u="none" cap="none" strike="noStrike">
                <a:latin typeface="PT Sans Narrow"/>
                <a:ea typeface="PT Sans Narrow"/>
                <a:cs typeface="PT Sans Narrow"/>
                <a:sym typeface="PT Sans Narrow"/>
              </a:rPr>
              <a:t>on, R — а нам нужен S</a:t>
            </a:r>
            <a:r>
              <a:rPr lang="ru" sz="2400">
                <a:latin typeface="PT Sans Narrow"/>
                <a:ea typeface="PT Sans Narrow"/>
                <a:cs typeface="PT Sans Narrow"/>
                <a:sym typeface="PT Sans Narrow"/>
              </a:rPr>
              <a:t>QL</a:t>
            </a:r>
            <a:r>
              <a:rPr i="0" lang="ru" sz="2400" u="none" cap="none" strike="noStrike">
                <a:latin typeface="PT Sans Narrow"/>
                <a:ea typeface="PT Sans Narrow"/>
                <a:cs typeface="PT Sans Narrow"/>
                <a:sym typeface="PT Sans Narrow"/>
              </a:rPr>
              <a:t> из коробки</a:t>
            </a:r>
            <a:endParaRPr sz="2400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348" name="Google Shape;348;p38"/>
          <p:cNvSpPr/>
          <p:nvPr/>
        </p:nvSpPr>
        <p:spPr>
          <a:xfrm>
            <a:off x="540950" y="2793000"/>
            <a:ext cx="3846900" cy="10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strike="noStrike">
                <a:latin typeface="PT Sans Narrow"/>
                <a:ea typeface="PT Sans Narrow"/>
                <a:cs typeface="PT Sans Narrow"/>
                <a:sym typeface="PT Sans Narrow"/>
              </a:rPr>
              <a:t>Не</a:t>
            </a:r>
            <a:r>
              <a:rPr lang="ru" sz="2400">
                <a:latin typeface="PT Sans Narrow"/>
                <a:ea typeface="PT Sans Narrow"/>
                <a:cs typeface="PT Sans Narrow"/>
                <a:sym typeface="PT Sans Narrow"/>
              </a:rPr>
              <a:t> было</a:t>
            </a:r>
            <a:r>
              <a:rPr lang="ru" sz="2400" strike="noStrike">
                <a:latin typeface="PT Sans Narrow"/>
                <a:ea typeface="PT Sans Narrow"/>
                <a:cs typeface="PT Sans Narrow"/>
                <a:sym typeface="PT Sans Narrow"/>
              </a:rPr>
              <a:t> компетенций и </a:t>
            </a:r>
            <a:r>
              <a:rPr lang="ru" sz="2400">
                <a:latin typeface="PT Sans Narrow"/>
                <a:ea typeface="PT Sans Narrow"/>
                <a:cs typeface="PT Sans Narrow"/>
                <a:sym typeface="PT Sans Narrow"/>
              </a:rPr>
              <a:t>времени на</a:t>
            </a:r>
            <a:r>
              <a:rPr lang="ru" sz="2400" strike="noStrike">
                <a:latin typeface="PT Sans Narrow"/>
                <a:ea typeface="PT Sans Narrow"/>
                <a:cs typeface="PT Sans Narrow"/>
                <a:sym typeface="PT Sans Narrow"/>
              </a:rPr>
              <a:t> развертк</a:t>
            </a:r>
            <a:r>
              <a:rPr lang="ru" sz="2400">
                <a:latin typeface="PT Sans Narrow"/>
                <a:ea typeface="PT Sans Narrow"/>
                <a:cs typeface="PT Sans Narrow"/>
                <a:sym typeface="PT Sans Narrow"/>
              </a:rPr>
              <a:t>у</a:t>
            </a:r>
            <a:r>
              <a:rPr lang="ru" sz="2400" strike="noStrike">
                <a:latin typeface="PT Sans Narrow"/>
                <a:ea typeface="PT Sans Narrow"/>
                <a:cs typeface="PT Sans Narrow"/>
                <a:sym typeface="PT Sans Narrow"/>
              </a:rPr>
              <a:t> и настройк</a:t>
            </a:r>
            <a:r>
              <a:rPr lang="ru" sz="2400">
                <a:latin typeface="PT Sans Narrow"/>
                <a:ea typeface="PT Sans Narrow"/>
                <a:cs typeface="PT Sans Narrow"/>
                <a:sym typeface="PT Sans Narrow"/>
              </a:rPr>
              <a:t>у</a:t>
            </a:r>
            <a:endParaRPr sz="2400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349" name="Google Shape;349;p38"/>
          <p:cNvSpPr/>
          <p:nvPr/>
        </p:nvSpPr>
        <p:spPr>
          <a:xfrm>
            <a:off x="540950" y="529425"/>
            <a:ext cx="5478900" cy="11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PT Sans Narrow"/>
                <a:ea typeface="PT Sans Narrow"/>
                <a:cs typeface="PT Sans Narrow"/>
                <a:sym typeface="PT Sans Narrow"/>
              </a:rPr>
              <a:t>Аналог - Jupyter notebook </a:t>
            </a:r>
            <a:endParaRPr i="0" sz="36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350" name="Google Shape;35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6548" y="736100"/>
            <a:ext cx="3931101" cy="367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9"/>
          <p:cNvSpPr/>
          <p:nvPr/>
        </p:nvSpPr>
        <p:spPr>
          <a:xfrm>
            <a:off x="2705400" y="32400"/>
            <a:ext cx="5350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9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9"/>
          <p:cNvSpPr/>
          <p:nvPr/>
        </p:nvSpPr>
        <p:spPr>
          <a:xfrm>
            <a:off x="569970" y="1307610"/>
            <a:ext cx="21435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9" name="Google Shape;35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8320" y="1536875"/>
            <a:ext cx="4715819" cy="2148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0275" y="1980725"/>
            <a:ext cx="3231825" cy="2925975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9"/>
          <p:cNvSpPr/>
          <p:nvPr/>
        </p:nvSpPr>
        <p:spPr>
          <a:xfrm>
            <a:off x="540275" y="529425"/>
            <a:ext cx="53505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PT Sans Narrow"/>
                <a:ea typeface="PT Sans Narrow"/>
                <a:cs typeface="PT Sans Narrow"/>
                <a:sym typeface="PT Sans Narrow"/>
              </a:rPr>
              <a:t>Apache Zeppelin</a:t>
            </a:r>
            <a:r>
              <a:rPr b="1" lang="ru" sz="36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i="0" sz="36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0"/>
          <p:cNvSpPr/>
          <p:nvPr/>
        </p:nvSpPr>
        <p:spPr>
          <a:xfrm>
            <a:off x="810000" y="1252399"/>
            <a:ext cx="8062500" cy="31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T Sans Narrow"/>
              <a:buChar char="●"/>
            </a:pPr>
            <a:r>
              <a:rPr i="0" lang="ru" sz="25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различные источники данных</a:t>
            </a:r>
            <a:endParaRPr sz="25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5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368" name="Google Shape;368;p40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40"/>
          <p:cNvSpPr/>
          <p:nvPr/>
        </p:nvSpPr>
        <p:spPr>
          <a:xfrm>
            <a:off x="540950" y="529425"/>
            <a:ext cx="53505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PT Sans Narrow"/>
                <a:ea typeface="PT Sans Narrow"/>
                <a:cs typeface="PT Sans Narrow"/>
                <a:sym typeface="PT Sans Narrow"/>
              </a:rPr>
              <a:t>Apache Zeppelin  </a:t>
            </a:r>
            <a:endParaRPr i="0" sz="36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1"/>
          <p:cNvSpPr/>
          <p:nvPr/>
        </p:nvSpPr>
        <p:spPr>
          <a:xfrm>
            <a:off x="810000" y="1252399"/>
            <a:ext cx="8062500" cy="31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T Sans Narrow"/>
              <a:buChar char="●"/>
            </a:pPr>
            <a:r>
              <a:rPr i="0" lang="ru" sz="25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различные источники данных</a:t>
            </a:r>
            <a:endParaRPr i="0" sz="2500" u="none" cap="none" strike="noStrike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T Sans Narrow"/>
              <a:buChar char="●"/>
            </a:pPr>
            <a:r>
              <a:rPr i="0" lang="ru" sz="25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совместная работа в команде</a:t>
            </a:r>
            <a:endParaRPr sz="25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5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376" name="Google Shape;376;p41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41"/>
          <p:cNvSpPr/>
          <p:nvPr/>
        </p:nvSpPr>
        <p:spPr>
          <a:xfrm>
            <a:off x="540950" y="529425"/>
            <a:ext cx="53505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PT Sans Narrow"/>
                <a:ea typeface="PT Sans Narrow"/>
                <a:cs typeface="PT Sans Narrow"/>
                <a:sym typeface="PT Sans Narrow"/>
              </a:rPr>
              <a:t>Apache Zeppelin  </a:t>
            </a:r>
            <a:endParaRPr i="0" sz="36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/>
          <p:nvPr/>
        </p:nvSpPr>
        <p:spPr>
          <a:xfrm>
            <a:off x="540950" y="529425"/>
            <a:ext cx="49794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PT Sans Narrow"/>
                <a:ea typeface="PT Sans Narrow"/>
                <a:cs typeface="PT Sans Narrow"/>
                <a:sym typeface="PT Sans Narrow"/>
              </a:rPr>
              <a:t>План презентации</a:t>
            </a:r>
            <a:r>
              <a:rPr b="1" i="0" lang="ru" sz="3600" u="none" cap="none" strike="noStrike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i="0" sz="36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98" name="Google Shape;98;p15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5"/>
          <p:cNvSpPr/>
          <p:nvPr/>
        </p:nvSpPr>
        <p:spPr>
          <a:xfrm>
            <a:off x="-4158000" y="324000"/>
            <a:ext cx="35628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-3132000" y="5724000"/>
            <a:ext cx="8139300" cy="12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5"/>
          <p:cNvSpPr/>
          <p:nvPr/>
        </p:nvSpPr>
        <p:spPr>
          <a:xfrm>
            <a:off x="810007" y="1250227"/>
            <a:ext cx="5154900" cy="29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ru" sz="2400">
                <a:latin typeface="PT Sans Narrow"/>
                <a:ea typeface="PT Sans Narrow"/>
                <a:cs typeface="PT Sans Narrow"/>
                <a:sym typeface="PT Sans Narrow"/>
              </a:rPr>
              <a:t>О CDEK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ru" sz="2400">
                <a:latin typeface="PT Sans Narrow"/>
                <a:ea typeface="PT Sans Narrow"/>
                <a:cs typeface="PT Sans Narrow"/>
                <a:sym typeface="PT Sans Narrow"/>
              </a:rPr>
              <a:t>Чек-лист причин появления неконсистентности данных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ru" sz="2400">
                <a:latin typeface="PT Sans Narrow"/>
                <a:ea typeface="PT Sans Narrow"/>
                <a:cs typeface="PT Sans Narrow"/>
                <a:sym typeface="PT Sans Narrow"/>
              </a:rPr>
              <a:t>Как выявили неконсистентность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ru" sz="2400">
                <a:latin typeface="PT Sans Narrow"/>
                <a:ea typeface="PT Sans Narrow"/>
                <a:cs typeface="PT Sans Narrow"/>
                <a:sym typeface="PT Sans Narrow"/>
              </a:rPr>
              <a:t>Требования к инструменту выявления неконсистентности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ru" sz="2400">
                <a:latin typeface="PT Sans Narrow"/>
                <a:ea typeface="PT Sans Narrow"/>
                <a:cs typeface="PT Sans Narrow"/>
                <a:sym typeface="PT Sans Narrow"/>
              </a:rPr>
              <a:t>Опыт работы с Apache Zeppelin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ru" sz="2400">
                <a:latin typeface="PT Sans Narrow"/>
                <a:ea typeface="PT Sans Narrow"/>
                <a:cs typeface="PT Sans Narrow"/>
                <a:sym typeface="PT Sans Narrow"/>
              </a:rPr>
              <a:t>Выводы и рекомендации</a:t>
            </a:r>
            <a:endParaRPr b="1" sz="1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2"/>
          <p:cNvSpPr/>
          <p:nvPr/>
        </p:nvSpPr>
        <p:spPr>
          <a:xfrm>
            <a:off x="810000" y="1252399"/>
            <a:ext cx="8062500" cy="31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T Sans Narrow"/>
              <a:buChar char="●"/>
            </a:pPr>
            <a:r>
              <a:rPr i="0" lang="ru" sz="25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различные источники данных</a:t>
            </a:r>
            <a:endParaRPr i="0" sz="2500" u="none" cap="none" strike="noStrike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T Sans Narrow"/>
              <a:buChar char="●"/>
            </a:pPr>
            <a:r>
              <a:rPr i="0" lang="ru" sz="25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совместная работа в команде</a:t>
            </a:r>
            <a:endParaRPr i="0" sz="2500" u="none" cap="none" strike="noStrike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T Sans Narrow"/>
              <a:buChar char="●"/>
            </a:pPr>
            <a:r>
              <a:rPr i="0" lang="ru" sz="25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визуализация данных</a:t>
            </a:r>
            <a:endParaRPr sz="25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5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384" name="Google Shape;384;p42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42"/>
          <p:cNvSpPr/>
          <p:nvPr/>
        </p:nvSpPr>
        <p:spPr>
          <a:xfrm>
            <a:off x="540950" y="529425"/>
            <a:ext cx="53505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PT Sans Narrow"/>
                <a:ea typeface="PT Sans Narrow"/>
                <a:cs typeface="PT Sans Narrow"/>
                <a:sym typeface="PT Sans Narrow"/>
              </a:rPr>
              <a:t>Apache Zeppelin  </a:t>
            </a:r>
            <a:endParaRPr i="0" sz="36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3"/>
          <p:cNvSpPr/>
          <p:nvPr/>
        </p:nvSpPr>
        <p:spPr>
          <a:xfrm>
            <a:off x="810000" y="1252399"/>
            <a:ext cx="8062500" cy="31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T Sans Narrow"/>
              <a:buChar char="●"/>
            </a:pPr>
            <a:r>
              <a:rPr i="0" lang="ru" sz="25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различные источники данных</a:t>
            </a:r>
            <a:endParaRPr i="0" sz="2500" u="none" cap="none" strike="noStrike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T Sans Narrow"/>
              <a:buChar char="●"/>
            </a:pPr>
            <a:r>
              <a:rPr i="0" lang="ru" sz="25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совместная работа в команде</a:t>
            </a:r>
            <a:endParaRPr i="0" sz="2500" u="none" cap="none" strike="noStrike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T Sans Narrow"/>
              <a:buChar char="●"/>
            </a:pPr>
            <a:r>
              <a:rPr i="0" lang="ru" sz="25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визуализация данных</a:t>
            </a:r>
            <a:endParaRPr i="0" sz="2500" u="none" cap="none" strike="noStrike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T Sans Narrow"/>
              <a:buChar char="●"/>
            </a:pPr>
            <a:r>
              <a:rPr i="0" lang="ru" sz="25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встроенная поддержка S</a:t>
            </a:r>
            <a:r>
              <a:rPr lang="ru" sz="2500">
                <a:latin typeface="PT Sans Narrow"/>
                <a:ea typeface="PT Sans Narrow"/>
                <a:cs typeface="PT Sans Narrow"/>
                <a:sym typeface="PT Sans Narrow"/>
              </a:rPr>
              <a:t>park SQL</a:t>
            </a:r>
            <a:endParaRPr sz="25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5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392" name="Google Shape;392;p43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43"/>
          <p:cNvSpPr/>
          <p:nvPr/>
        </p:nvSpPr>
        <p:spPr>
          <a:xfrm>
            <a:off x="540950" y="529425"/>
            <a:ext cx="53505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PT Sans Narrow"/>
                <a:ea typeface="PT Sans Narrow"/>
                <a:cs typeface="PT Sans Narrow"/>
                <a:sym typeface="PT Sans Narrow"/>
              </a:rPr>
              <a:t>Apache Zeppelin  </a:t>
            </a:r>
            <a:endParaRPr i="0" sz="36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4"/>
          <p:cNvSpPr/>
          <p:nvPr/>
        </p:nvSpPr>
        <p:spPr>
          <a:xfrm>
            <a:off x="2705400" y="32400"/>
            <a:ext cx="5350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44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44"/>
          <p:cNvSpPr/>
          <p:nvPr/>
        </p:nvSpPr>
        <p:spPr>
          <a:xfrm>
            <a:off x="809992" y="1252399"/>
            <a:ext cx="2597100" cy="31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T Sans Narrow"/>
              <a:buChar char="●"/>
            </a:pPr>
            <a:r>
              <a:rPr lang="ru" sz="2500">
                <a:latin typeface="PT Sans Narrow"/>
                <a:ea typeface="PT Sans Narrow"/>
                <a:cs typeface="PT Sans Narrow"/>
                <a:sym typeface="PT Sans Narrow"/>
              </a:rPr>
              <a:t>Несколько ролей</a:t>
            </a:r>
            <a:endParaRPr sz="25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T Sans Narrow"/>
              <a:buChar char="●"/>
            </a:pPr>
            <a:r>
              <a:rPr lang="ru" sz="2500">
                <a:latin typeface="PT Sans Narrow"/>
                <a:ea typeface="PT Sans Narrow"/>
                <a:cs typeface="PT Sans Narrow"/>
                <a:sym typeface="PT Sans Narrow"/>
              </a:rPr>
              <a:t>Параллельная работа</a:t>
            </a:r>
            <a:endParaRPr sz="25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PT Sans Narrow"/>
              <a:buChar char="●"/>
            </a:pPr>
            <a:r>
              <a:rPr lang="ru" sz="2500">
                <a:latin typeface="PT Sans Narrow"/>
                <a:ea typeface="PT Sans Narrow"/>
                <a:cs typeface="PT Sans Narrow"/>
                <a:sym typeface="PT Sans Narrow"/>
              </a:rPr>
              <a:t>LDAP и Active Directory</a:t>
            </a:r>
            <a:endParaRPr sz="25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8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402" name="Google Shape;402;p44"/>
          <p:cNvSpPr/>
          <p:nvPr/>
        </p:nvSpPr>
        <p:spPr>
          <a:xfrm>
            <a:off x="540950" y="529425"/>
            <a:ext cx="63300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PT Sans Narrow"/>
                <a:ea typeface="PT Sans Narrow"/>
                <a:cs typeface="PT Sans Narrow"/>
                <a:sym typeface="PT Sans Narrow"/>
              </a:rPr>
              <a:t>Apache Zeppelin - Ролевая политика</a:t>
            </a:r>
            <a:endParaRPr i="0" sz="36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403" name="Google Shape;40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5350" y="1468375"/>
            <a:ext cx="5616249" cy="1905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5"/>
          <p:cNvSpPr/>
          <p:nvPr/>
        </p:nvSpPr>
        <p:spPr>
          <a:xfrm>
            <a:off x="2705400" y="32400"/>
            <a:ext cx="5350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45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1" name="Google Shape;411;p45"/>
          <p:cNvPicPr preferRelativeResize="0"/>
          <p:nvPr/>
        </p:nvPicPr>
        <p:blipFill rotWithShape="1">
          <a:blip r:embed="rId3">
            <a:alphaModFix/>
          </a:blip>
          <a:srcRect b="7261" l="140" r="-139" t="7805"/>
          <a:stretch/>
        </p:blipFill>
        <p:spPr>
          <a:xfrm>
            <a:off x="52463" y="444000"/>
            <a:ext cx="9039074" cy="401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6"/>
          <p:cNvSpPr/>
          <p:nvPr/>
        </p:nvSpPr>
        <p:spPr>
          <a:xfrm>
            <a:off x="2705400" y="32400"/>
            <a:ext cx="5350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46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9" name="Google Shape;41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37" y="394970"/>
            <a:ext cx="9042526" cy="4353567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46"/>
          <p:cNvSpPr/>
          <p:nvPr/>
        </p:nvSpPr>
        <p:spPr>
          <a:xfrm>
            <a:off x="230128" y="4078775"/>
            <a:ext cx="8580300" cy="1494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7"/>
          <p:cNvSpPr/>
          <p:nvPr/>
        </p:nvSpPr>
        <p:spPr>
          <a:xfrm>
            <a:off x="2705400" y="32400"/>
            <a:ext cx="5350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47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8" name="Google Shape;42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37" y="394970"/>
            <a:ext cx="9042526" cy="4353567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47"/>
          <p:cNvSpPr/>
          <p:nvPr/>
        </p:nvSpPr>
        <p:spPr>
          <a:xfrm>
            <a:off x="116650" y="638800"/>
            <a:ext cx="8976625" cy="4267200"/>
          </a:xfrm>
          <a:prstGeom prst="flowChartProcess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47"/>
          <p:cNvSpPr txBox="1"/>
          <p:nvPr/>
        </p:nvSpPr>
        <p:spPr>
          <a:xfrm rot="-472828">
            <a:off x="3252589" y="2186152"/>
            <a:ext cx="2638820" cy="9746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500">
                <a:solidFill>
                  <a:srgbClr val="FF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Ноутбук</a:t>
            </a:r>
            <a:endParaRPr b="1" sz="5500">
              <a:solidFill>
                <a:srgbClr val="FF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431" name="Google Shape;431;p47"/>
          <p:cNvSpPr/>
          <p:nvPr/>
        </p:nvSpPr>
        <p:spPr>
          <a:xfrm>
            <a:off x="230128" y="4059475"/>
            <a:ext cx="8628600" cy="1494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8"/>
          <p:cNvSpPr/>
          <p:nvPr/>
        </p:nvSpPr>
        <p:spPr>
          <a:xfrm>
            <a:off x="2705400" y="32400"/>
            <a:ext cx="5350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48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9" name="Google Shape;43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37" y="394970"/>
            <a:ext cx="9042526" cy="4353567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8"/>
          <p:cNvSpPr/>
          <p:nvPr/>
        </p:nvSpPr>
        <p:spPr>
          <a:xfrm>
            <a:off x="116650" y="3648700"/>
            <a:ext cx="8976625" cy="1257300"/>
          </a:xfrm>
          <a:prstGeom prst="flowChartProcess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48"/>
          <p:cNvSpPr/>
          <p:nvPr/>
        </p:nvSpPr>
        <p:spPr>
          <a:xfrm>
            <a:off x="1638425" y="1334125"/>
            <a:ext cx="7454850" cy="2238375"/>
          </a:xfrm>
          <a:prstGeom prst="flowChartProcess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48"/>
          <p:cNvSpPr txBox="1"/>
          <p:nvPr/>
        </p:nvSpPr>
        <p:spPr>
          <a:xfrm rot="1718">
            <a:off x="4050972" y="1800374"/>
            <a:ext cx="3001500" cy="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500">
                <a:solidFill>
                  <a:srgbClr val="FF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Параграф</a:t>
            </a:r>
            <a:endParaRPr b="1" sz="5500">
              <a:solidFill>
                <a:srgbClr val="FF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443" name="Google Shape;443;p48"/>
          <p:cNvSpPr/>
          <p:nvPr/>
        </p:nvSpPr>
        <p:spPr>
          <a:xfrm>
            <a:off x="116650" y="1334125"/>
            <a:ext cx="1451875" cy="1485275"/>
          </a:xfrm>
          <a:prstGeom prst="flowChartProcess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48"/>
          <p:cNvSpPr/>
          <p:nvPr/>
        </p:nvSpPr>
        <p:spPr>
          <a:xfrm>
            <a:off x="116650" y="997450"/>
            <a:ext cx="8976625" cy="273338"/>
          </a:xfrm>
          <a:prstGeom prst="flowChartProcess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48"/>
          <p:cNvSpPr txBox="1"/>
          <p:nvPr/>
        </p:nvSpPr>
        <p:spPr>
          <a:xfrm rot="1546">
            <a:off x="175537" y="2035775"/>
            <a:ext cx="1334100" cy="6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rgbClr val="FF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Параграф</a:t>
            </a:r>
            <a:endParaRPr b="1" sz="2500">
              <a:solidFill>
                <a:srgbClr val="FF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446" name="Google Shape;446;p48"/>
          <p:cNvSpPr/>
          <p:nvPr/>
        </p:nvSpPr>
        <p:spPr>
          <a:xfrm>
            <a:off x="220478" y="4078775"/>
            <a:ext cx="8561100" cy="1494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48"/>
          <p:cNvSpPr txBox="1"/>
          <p:nvPr/>
        </p:nvSpPr>
        <p:spPr>
          <a:xfrm rot="1718">
            <a:off x="3104209" y="3725574"/>
            <a:ext cx="3001500" cy="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500">
                <a:solidFill>
                  <a:srgbClr val="FF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Параграф</a:t>
            </a:r>
            <a:endParaRPr b="1" sz="5500">
              <a:solidFill>
                <a:srgbClr val="FF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9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49"/>
          <p:cNvSpPr txBox="1"/>
          <p:nvPr/>
        </p:nvSpPr>
        <p:spPr>
          <a:xfrm>
            <a:off x="5744350" y="910600"/>
            <a:ext cx="20508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Open Sans"/>
                <a:ea typeface="Open Sans"/>
                <a:cs typeface="Open Sans"/>
                <a:sym typeface="Open Sans"/>
              </a:rPr>
              <a:t>Query to</a:t>
            </a:r>
            <a:r>
              <a:rPr lang="ru" sz="1800">
                <a:latin typeface="Open Sans"/>
                <a:ea typeface="Open Sans"/>
                <a:cs typeface="Open Sans"/>
                <a:sym typeface="Open Sans"/>
              </a:rPr>
              <a:t> New db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5" name="Google Shape;455;p49"/>
          <p:cNvSpPr txBox="1"/>
          <p:nvPr/>
        </p:nvSpPr>
        <p:spPr>
          <a:xfrm>
            <a:off x="6157475" y="3161875"/>
            <a:ext cx="22146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Open Sans"/>
                <a:ea typeface="Open Sans"/>
                <a:cs typeface="Open Sans"/>
                <a:sym typeface="Open Sans"/>
              </a:rPr>
              <a:t>Query to Old db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6" name="Google Shape;456;p49"/>
          <p:cNvSpPr txBox="1"/>
          <p:nvPr/>
        </p:nvSpPr>
        <p:spPr>
          <a:xfrm>
            <a:off x="192550" y="1969400"/>
            <a:ext cx="27597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Open Sans"/>
                <a:ea typeface="Open Sans"/>
                <a:cs typeface="Open Sans"/>
                <a:sym typeface="Open Sans"/>
              </a:rPr>
              <a:t>New db connection settings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7" name="Google Shape;457;p49"/>
          <p:cNvSpPr txBox="1"/>
          <p:nvPr/>
        </p:nvSpPr>
        <p:spPr>
          <a:xfrm>
            <a:off x="252100" y="4043100"/>
            <a:ext cx="2640600" cy="6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Open Sans"/>
                <a:ea typeface="Open Sans"/>
                <a:cs typeface="Open Sans"/>
                <a:sym typeface="Open Sans"/>
              </a:rPr>
              <a:t>Old db</a:t>
            </a:r>
            <a:r>
              <a:rPr lang="ru" sz="1800">
                <a:latin typeface="Open Sans"/>
                <a:ea typeface="Open Sans"/>
                <a:cs typeface="Open Sans"/>
                <a:sym typeface="Open Sans"/>
              </a:rPr>
              <a:t> connection settings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58" name="Google Shape;458;p49"/>
          <p:cNvPicPr preferRelativeResize="0"/>
          <p:nvPr/>
        </p:nvPicPr>
        <p:blipFill rotWithShape="1">
          <a:blip r:embed="rId3">
            <a:alphaModFix/>
          </a:blip>
          <a:srcRect b="0" l="2874" r="0" t="0"/>
          <a:stretch/>
        </p:blipFill>
        <p:spPr>
          <a:xfrm>
            <a:off x="3086225" y="116725"/>
            <a:ext cx="2759700" cy="4915475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49"/>
          <p:cNvSpPr/>
          <p:nvPr/>
        </p:nvSpPr>
        <p:spPr>
          <a:xfrm>
            <a:off x="3011400" y="304450"/>
            <a:ext cx="2257200" cy="16824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49"/>
          <p:cNvSpPr/>
          <p:nvPr/>
        </p:nvSpPr>
        <p:spPr>
          <a:xfrm>
            <a:off x="3011400" y="2040600"/>
            <a:ext cx="2257200" cy="554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49"/>
          <p:cNvSpPr/>
          <p:nvPr/>
        </p:nvSpPr>
        <p:spPr>
          <a:xfrm>
            <a:off x="3011400" y="2832475"/>
            <a:ext cx="2834400" cy="1128900"/>
          </a:xfrm>
          <a:prstGeom prst="rect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49"/>
          <p:cNvSpPr/>
          <p:nvPr/>
        </p:nvSpPr>
        <p:spPr>
          <a:xfrm>
            <a:off x="3011400" y="4014600"/>
            <a:ext cx="2834400" cy="756000"/>
          </a:xfrm>
          <a:prstGeom prst="rect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0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50"/>
          <p:cNvSpPr txBox="1"/>
          <p:nvPr/>
        </p:nvSpPr>
        <p:spPr>
          <a:xfrm>
            <a:off x="419875" y="1307925"/>
            <a:ext cx="8408100" cy="67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00FF"/>
                </a:solidFill>
                <a:latin typeface="Courier New"/>
                <a:ea typeface="Courier New"/>
                <a:cs typeface="Courier New"/>
                <a:sym typeface="Courier New"/>
              </a:rPr>
              <a:t>val</a:t>
            </a:r>
            <a:r>
              <a:rPr b="1" lang="ru" sz="2000">
                <a:latin typeface="Courier New"/>
                <a:ea typeface="Courier New"/>
                <a:cs typeface="Courier New"/>
                <a:sym typeface="Courier New"/>
              </a:rPr>
              <a:t> pgQuery = """(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ru" sz="2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SELECT </a:t>
            </a:r>
            <a:r>
              <a:rPr b="1" lang="ru" sz="2000">
                <a:latin typeface="Courier New"/>
                <a:ea typeface="Courier New"/>
                <a:cs typeface="Courier New"/>
                <a:sym typeface="Courier New"/>
              </a:rPr>
              <a:t>c.name             AS client_name,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Courier New"/>
                <a:ea typeface="Courier New"/>
                <a:cs typeface="Courier New"/>
                <a:sym typeface="Courier New"/>
              </a:rPr>
              <a:t>         cc.number          AS contract_number,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Courier New"/>
                <a:ea typeface="Courier New"/>
                <a:cs typeface="Courier New"/>
                <a:sym typeface="Courier New"/>
              </a:rPr>
              <a:t>			cc.subdivision_id,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Courier New"/>
                <a:ea typeface="Courier New"/>
                <a:cs typeface="Courier New"/>
                <a:sym typeface="Courier New"/>
              </a:rPr>
              <a:t>cc.status_code     AS contract_status,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Courier New"/>
                <a:ea typeface="Courier New"/>
                <a:cs typeface="Courier New"/>
                <a:sym typeface="Courier New"/>
              </a:rPr>
              <a:t>cc.creation_date   AS contract_creation_date  </a:t>
            </a:r>
            <a:r>
              <a:rPr b="1" lang="ru" sz="2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sz="20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    FROM </a:t>
            </a:r>
            <a:r>
              <a:rPr b="1" lang="ru" sz="2000">
                <a:latin typeface="Courier New"/>
                <a:ea typeface="Courier New"/>
                <a:cs typeface="Courier New"/>
                <a:sym typeface="Courier New"/>
              </a:rPr>
              <a:t>cl_contracts cc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    JOIN </a:t>
            </a:r>
            <a:r>
              <a:rPr b="1" lang="ru" sz="2000">
                <a:latin typeface="Courier New"/>
                <a:ea typeface="Courier New"/>
                <a:cs typeface="Courier New"/>
                <a:sym typeface="Courier New"/>
              </a:rPr>
              <a:t>clients c ON c.code = cc.cl_code 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    WHERE </a:t>
            </a:r>
            <a:r>
              <a:rPr b="1" lang="ru" sz="2000">
                <a:latin typeface="Courier New"/>
                <a:ea typeface="Courier New"/>
                <a:cs typeface="Courier New"/>
                <a:sym typeface="Courier New"/>
              </a:rPr>
              <a:t>cc.type_id = '3'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Courier New"/>
                <a:ea typeface="Courier New"/>
                <a:cs typeface="Courier New"/>
                <a:sym typeface="Courier New"/>
              </a:rPr>
              <a:t>) t"""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70" name="Google Shape;470;p50"/>
          <p:cNvSpPr/>
          <p:nvPr/>
        </p:nvSpPr>
        <p:spPr>
          <a:xfrm>
            <a:off x="540955" y="529415"/>
            <a:ext cx="82068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PT Sans Narrow"/>
                <a:ea typeface="PT Sans Narrow"/>
                <a:cs typeface="PT Sans Narrow"/>
                <a:sym typeface="PT Sans Narrow"/>
              </a:rPr>
              <a:t>Первичный з</a:t>
            </a:r>
            <a:r>
              <a:rPr b="1" lang="ru" sz="3600">
                <a:latin typeface="PT Sans Narrow"/>
                <a:ea typeface="PT Sans Narrow"/>
                <a:cs typeface="PT Sans Narrow"/>
                <a:sym typeface="PT Sans Narrow"/>
              </a:rPr>
              <a:t>апрос</a:t>
            </a:r>
            <a:r>
              <a:rPr b="1" lang="ru" sz="3600">
                <a:latin typeface="PT Sans Narrow"/>
                <a:ea typeface="PT Sans Narrow"/>
                <a:cs typeface="PT Sans Narrow"/>
                <a:sym typeface="PT Sans Narrow"/>
              </a:rPr>
              <a:t> в бд</a:t>
            </a:r>
            <a:endParaRPr sz="36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1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51"/>
          <p:cNvSpPr txBox="1"/>
          <p:nvPr/>
        </p:nvSpPr>
        <p:spPr>
          <a:xfrm>
            <a:off x="621000" y="1307925"/>
            <a:ext cx="8206800" cy="67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00FF"/>
                </a:solidFill>
                <a:latin typeface="Courier New"/>
                <a:ea typeface="Courier New"/>
                <a:cs typeface="Courier New"/>
                <a:sym typeface="Courier New"/>
              </a:rPr>
              <a:t>val</a:t>
            </a:r>
            <a:r>
              <a:rPr b="1" lang="ru" sz="2000">
                <a:latin typeface="Courier New"/>
                <a:ea typeface="Courier New"/>
                <a:cs typeface="Courier New"/>
                <a:sym typeface="Courier New"/>
              </a:rPr>
              <a:t> pgDf = sqlContext.read.format(</a:t>
            </a:r>
            <a:r>
              <a:rPr b="1" lang="ru" sz="2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"jdbc"</a:t>
            </a:r>
            <a:r>
              <a:rPr b="1" lang="ru" sz="20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Courier New"/>
                <a:ea typeface="Courier New"/>
                <a:cs typeface="Courier New"/>
                <a:sym typeface="Courier New"/>
              </a:rPr>
              <a:t>.option("driver", </a:t>
            </a:r>
            <a:r>
              <a:rPr b="1" lang="ru" sz="2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"org.postgresql.Driver"</a:t>
            </a:r>
            <a:r>
              <a:rPr b="1" lang="ru" sz="2000">
                <a:latin typeface="Courier New"/>
                <a:ea typeface="Courier New"/>
                <a:cs typeface="Courier New"/>
                <a:sym typeface="Courier New"/>
              </a:rPr>
              <a:t>)    .option("url",sc.getConf.get</a:t>
            </a:r>
            <a:r>
              <a:rPr b="1" lang="ru" sz="2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("test.url"</a:t>
            </a:r>
            <a:r>
              <a:rPr b="1" lang="ru" sz="2000">
                <a:latin typeface="Courier New"/>
                <a:ea typeface="Courier New"/>
                <a:cs typeface="Courier New"/>
                <a:sym typeface="Courier New"/>
              </a:rPr>
              <a:t>))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Courier New"/>
                <a:ea typeface="Courier New"/>
                <a:cs typeface="Courier New"/>
                <a:sym typeface="Courier New"/>
              </a:rPr>
              <a:t>   .option("user",sc.getConf.get</a:t>
            </a:r>
            <a:r>
              <a:rPr b="1" lang="ru" sz="2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("test.user"</a:t>
            </a:r>
            <a:r>
              <a:rPr b="1" lang="ru" sz="2000">
                <a:latin typeface="Courier New"/>
                <a:ea typeface="Courier New"/>
                <a:cs typeface="Courier New"/>
                <a:sym typeface="Courier New"/>
              </a:rPr>
              <a:t>))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Courier New"/>
                <a:ea typeface="Courier New"/>
                <a:cs typeface="Courier New"/>
                <a:sym typeface="Courier New"/>
              </a:rPr>
              <a:t>   .option("password", sc.getConf.get</a:t>
            </a:r>
            <a:r>
              <a:rPr b="1" lang="ru" sz="2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("test.pass"</a:t>
            </a:r>
            <a:r>
              <a:rPr b="1" lang="ru" sz="2000">
                <a:latin typeface="Courier New"/>
                <a:ea typeface="Courier New"/>
                <a:cs typeface="Courier New"/>
                <a:sym typeface="Courier New"/>
              </a:rPr>
              <a:t>))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Courier New"/>
                <a:ea typeface="Courier New"/>
                <a:cs typeface="Courier New"/>
                <a:sym typeface="Courier New"/>
              </a:rPr>
              <a:t>   .option("dbtable",</a:t>
            </a:r>
            <a:r>
              <a:rPr b="1" lang="ru" sz="2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 pgQuery</a:t>
            </a:r>
            <a:r>
              <a:rPr b="1" lang="ru" sz="20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ru" sz="200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ru" sz="2000">
                <a:latin typeface="Courier New"/>
                <a:ea typeface="Courier New"/>
                <a:cs typeface="Courier New"/>
                <a:sym typeface="Courier New"/>
              </a:rPr>
              <a:t>option("autoReconnect",</a:t>
            </a:r>
            <a:r>
              <a:rPr b="1" lang="ru" sz="2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 "true"</a:t>
            </a:r>
            <a:r>
              <a:rPr b="1" lang="ru" sz="20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Courier New"/>
                <a:ea typeface="Courier New"/>
                <a:cs typeface="Courier New"/>
                <a:sym typeface="Courier New"/>
              </a:rPr>
              <a:t>   .option("allowMultiQueries",</a:t>
            </a:r>
            <a:r>
              <a:rPr b="1" lang="ru" sz="2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 "true"</a:t>
            </a:r>
            <a:r>
              <a:rPr b="1" lang="ru" sz="20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Courier New"/>
                <a:ea typeface="Courier New"/>
                <a:cs typeface="Courier New"/>
                <a:sym typeface="Courier New"/>
              </a:rPr>
              <a:t>pgDf.registerTempTable("</a:t>
            </a:r>
            <a:r>
              <a:rPr b="1" lang="ru" sz="2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new_contracts</a:t>
            </a:r>
            <a:r>
              <a:rPr b="1" lang="ru" sz="2000">
                <a:latin typeface="Courier New"/>
                <a:ea typeface="Courier New"/>
                <a:cs typeface="Courier New"/>
                <a:sym typeface="Courier New"/>
              </a:rPr>
              <a:t>")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78" name="Google Shape;478;p51"/>
          <p:cNvSpPr/>
          <p:nvPr/>
        </p:nvSpPr>
        <p:spPr>
          <a:xfrm>
            <a:off x="540955" y="529415"/>
            <a:ext cx="82068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PT Sans Narrow"/>
                <a:ea typeface="PT Sans Narrow"/>
                <a:cs typeface="PT Sans Narrow"/>
                <a:sym typeface="PT Sans Narrow"/>
              </a:rPr>
              <a:t>Подключение к бд</a:t>
            </a:r>
            <a:endParaRPr sz="36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6"/>
          <p:cNvSpPr/>
          <p:nvPr/>
        </p:nvSpPr>
        <p:spPr>
          <a:xfrm>
            <a:off x="-4158000" y="324000"/>
            <a:ext cx="35628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-3132000" y="5724000"/>
            <a:ext cx="8139300" cy="12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6"/>
          <p:cNvSpPr/>
          <p:nvPr/>
        </p:nvSpPr>
        <p:spPr>
          <a:xfrm>
            <a:off x="540950" y="529426"/>
            <a:ext cx="32385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6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11" name="Google Shape;111;p16"/>
          <p:cNvSpPr/>
          <p:nvPr/>
        </p:nvSpPr>
        <p:spPr>
          <a:xfrm>
            <a:off x="3585000" y="1766137"/>
            <a:ext cx="19740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latin typeface="PT Sans Narrow"/>
                <a:ea typeface="PT Sans Narrow"/>
                <a:cs typeface="PT Sans Narrow"/>
                <a:sym typeface="PT Sans Narrow"/>
              </a:rPr>
              <a:t>№1 в B2C</a:t>
            </a:r>
            <a:br>
              <a:rPr b="1" lang="ru" sz="2500">
                <a:latin typeface="PT Sans Narrow"/>
                <a:ea typeface="PT Sans Narrow"/>
                <a:cs typeface="PT Sans Narrow"/>
                <a:sym typeface="PT Sans Narrow"/>
              </a:rPr>
            </a:br>
            <a:r>
              <a:rPr b="1" lang="ru" sz="2500">
                <a:latin typeface="PT Sans Narrow"/>
                <a:ea typeface="PT Sans Narrow"/>
                <a:cs typeface="PT Sans Narrow"/>
                <a:sym typeface="PT Sans Narrow"/>
              </a:rPr>
              <a:t>по России</a:t>
            </a:r>
            <a:endParaRPr b="1" i="0" sz="2500" u="none" cap="none" strike="noStrike"/>
          </a:p>
        </p:txBody>
      </p:sp>
      <p:sp>
        <p:nvSpPr>
          <p:cNvPr id="112" name="Google Shape;112;p16"/>
          <p:cNvSpPr/>
          <p:nvPr/>
        </p:nvSpPr>
        <p:spPr>
          <a:xfrm>
            <a:off x="3701249" y="3088950"/>
            <a:ext cx="17415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latin typeface="PT Sans Narrow"/>
                <a:ea typeface="PT Sans Narrow"/>
                <a:cs typeface="PT Sans Narrow"/>
                <a:sym typeface="PT Sans Narrow"/>
              </a:rPr>
              <a:t>15 000 </a:t>
            </a:r>
            <a:r>
              <a:rPr b="1" lang="ru" sz="2500">
                <a:latin typeface="PT Sans Narrow"/>
                <a:ea typeface="PT Sans Narrow"/>
                <a:cs typeface="PT Sans Narrow"/>
                <a:sym typeface="PT Sans Narrow"/>
              </a:rPr>
              <a:t>сотрудников</a:t>
            </a:r>
            <a:endParaRPr b="1" i="0" sz="2500" u="none" cap="none" strike="noStrike"/>
          </a:p>
        </p:txBody>
      </p:sp>
      <p:sp>
        <p:nvSpPr>
          <p:cNvPr id="113" name="Google Shape;113;p16"/>
          <p:cNvSpPr/>
          <p:nvPr/>
        </p:nvSpPr>
        <p:spPr>
          <a:xfrm>
            <a:off x="6775400" y="1996925"/>
            <a:ext cx="18300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latin typeface="PT Sans Narrow"/>
                <a:ea typeface="PT Sans Narrow"/>
                <a:cs typeface="PT Sans Narrow"/>
                <a:sym typeface="PT Sans Narrow"/>
              </a:rPr>
              <a:t>2500</a:t>
            </a:r>
            <a:r>
              <a:rPr b="1" lang="ru" sz="2500">
                <a:latin typeface="PT Sans Narrow"/>
                <a:ea typeface="PT Sans Narrow"/>
                <a:cs typeface="PT Sans Narrow"/>
                <a:sym typeface="PT Sans Narrow"/>
              </a:rPr>
              <a:t> ПВЗ</a:t>
            </a:r>
            <a:endParaRPr b="1" sz="25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latin typeface="PT Sans Narrow"/>
                <a:ea typeface="PT Sans Narrow"/>
                <a:cs typeface="PT Sans Narrow"/>
                <a:sym typeface="PT Sans Narrow"/>
              </a:rPr>
              <a:t>в 20 странах</a:t>
            </a:r>
            <a:endParaRPr b="1" sz="25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accent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14" name="Google Shape;114;p16"/>
          <p:cNvSpPr/>
          <p:nvPr/>
        </p:nvSpPr>
        <p:spPr>
          <a:xfrm>
            <a:off x="695175" y="2007150"/>
            <a:ext cx="2517600" cy="10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latin typeface="PT Sans Narrow"/>
                <a:ea typeface="PT Sans Narrow"/>
                <a:cs typeface="PT Sans Narrow"/>
                <a:sym typeface="PT Sans Narrow"/>
              </a:rPr>
              <a:t>300 000</a:t>
            </a:r>
            <a:br>
              <a:rPr b="1" lang="ru" sz="2500">
                <a:latin typeface="PT Sans Narrow"/>
                <a:ea typeface="PT Sans Narrow"/>
                <a:cs typeface="PT Sans Narrow"/>
                <a:sym typeface="PT Sans Narrow"/>
              </a:rPr>
            </a:br>
            <a:r>
              <a:rPr b="1" lang="ru" sz="2500">
                <a:latin typeface="PT Sans Narrow"/>
                <a:ea typeface="PT Sans Narrow"/>
                <a:cs typeface="PT Sans Narrow"/>
                <a:sym typeface="PT Sans Narrow"/>
              </a:rPr>
              <a:t>отправлений в день</a:t>
            </a:r>
            <a:endParaRPr b="1" i="0" sz="2500" u="none" cap="none" strike="noStrike"/>
          </a:p>
        </p:txBody>
      </p:sp>
      <p:sp>
        <p:nvSpPr>
          <p:cNvPr id="115" name="Google Shape;115;p16"/>
          <p:cNvSpPr txBox="1"/>
          <p:nvPr/>
        </p:nvSpPr>
        <p:spPr>
          <a:xfrm>
            <a:off x="3085650" y="949600"/>
            <a:ext cx="29727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latin typeface="PT Sans Narrow"/>
                <a:ea typeface="PT Sans Narrow"/>
                <a:cs typeface="PT Sans Narrow"/>
                <a:sym typeface="PT Sans Narrow"/>
              </a:rPr>
              <a:t>20 лет на рынке</a:t>
            </a:r>
            <a:endParaRPr/>
          </a:p>
        </p:txBody>
      </p:sp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 b="0" l="0" r="13703" t="0"/>
          <a:stretch/>
        </p:blipFill>
        <p:spPr>
          <a:xfrm>
            <a:off x="590525" y="596338"/>
            <a:ext cx="2070225" cy="46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2800" y="2952932"/>
            <a:ext cx="2115201" cy="1584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5">
            <a:alphaModFix/>
          </a:blip>
          <a:srcRect b="0" l="24357" r="0" t="0"/>
          <a:stretch/>
        </p:blipFill>
        <p:spPr>
          <a:xfrm>
            <a:off x="1042925" y="2856425"/>
            <a:ext cx="1909720" cy="168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2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52"/>
          <p:cNvSpPr/>
          <p:nvPr/>
        </p:nvSpPr>
        <p:spPr>
          <a:xfrm>
            <a:off x="756000" y="1315980"/>
            <a:ext cx="56235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52"/>
          <p:cNvSpPr/>
          <p:nvPr/>
        </p:nvSpPr>
        <p:spPr>
          <a:xfrm>
            <a:off x="540955" y="529415"/>
            <a:ext cx="82068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PT Sans Narrow"/>
                <a:ea typeface="PT Sans Narrow"/>
                <a:cs typeface="PT Sans Narrow"/>
                <a:sym typeface="PT Sans Narrow"/>
              </a:rPr>
              <a:t>Сравнение датасетов и результат</a:t>
            </a:r>
            <a:endParaRPr sz="36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/>
          </a:p>
        </p:txBody>
      </p:sp>
      <p:pic>
        <p:nvPicPr>
          <p:cNvPr id="487" name="Google Shape;487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713" y="1176225"/>
            <a:ext cx="7620574" cy="3854374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52"/>
          <p:cNvSpPr/>
          <p:nvPr/>
        </p:nvSpPr>
        <p:spPr>
          <a:xfrm>
            <a:off x="857363" y="2505800"/>
            <a:ext cx="7073100" cy="1494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52"/>
          <p:cNvSpPr txBox="1"/>
          <p:nvPr/>
        </p:nvSpPr>
        <p:spPr>
          <a:xfrm>
            <a:off x="3597625" y="1355475"/>
            <a:ext cx="18231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Code section</a:t>
            </a:r>
            <a:endParaRPr b="1" sz="20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0" name="Google Shape;490;p52"/>
          <p:cNvSpPr txBox="1"/>
          <p:nvPr/>
        </p:nvSpPr>
        <p:spPr>
          <a:xfrm>
            <a:off x="1775263" y="3291300"/>
            <a:ext cx="19926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Result section</a:t>
            </a:r>
            <a:endParaRPr b="1" sz="20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1" name="Google Shape;491;p52"/>
          <p:cNvSpPr/>
          <p:nvPr/>
        </p:nvSpPr>
        <p:spPr>
          <a:xfrm>
            <a:off x="789750" y="1158625"/>
            <a:ext cx="7620550" cy="994800"/>
          </a:xfrm>
          <a:prstGeom prst="flowChartProcess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52"/>
          <p:cNvSpPr/>
          <p:nvPr/>
        </p:nvSpPr>
        <p:spPr>
          <a:xfrm>
            <a:off x="789750" y="2302375"/>
            <a:ext cx="7620550" cy="2586800"/>
          </a:xfrm>
          <a:prstGeom prst="flowChartProcess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3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53"/>
          <p:cNvSpPr/>
          <p:nvPr/>
        </p:nvSpPr>
        <p:spPr>
          <a:xfrm>
            <a:off x="540955" y="529415"/>
            <a:ext cx="82068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PT Sans Narrow"/>
                <a:ea typeface="PT Sans Narrow"/>
                <a:cs typeface="PT Sans Narrow"/>
                <a:sym typeface="PT Sans Narrow"/>
              </a:rPr>
              <a:t>Сравнение двух датасетов по Подразделению</a:t>
            </a:r>
            <a:endParaRPr sz="36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/>
          </a:p>
        </p:txBody>
      </p:sp>
      <p:sp>
        <p:nvSpPr>
          <p:cNvPr id="500" name="Google Shape;500;p53"/>
          <p:cNvSpPr txBox="1"/>
          <p:nvPr/>
        </p:nvSpPr>
        <p:spPr>
          <a:xfrm>
            <a:off x="617750" y="1305950"/>
            <a:ext cx="8053200" cy="6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SELECT </a:t>
            </a:r>
            <a:endParaRPr b="1" sz="20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Courier New"/>
                <a:ea typeface="Courier New"/>
                <a:cs typeface="Courier New"/>
                <a:sym typeface="Courier New"/>
              </a:rPr>
              <a:t>oc.</a:t>
            </a:r>
            <a:r>
              <a:rPr b="1" lang="ru" sz="2000">
                <a:latin typeface="Courier New"/>
                <a:ea typeface="Courier New"/>
                <a:cs typeface="Courier New"/>
                <a:sym typeface="Courier New"/>
              </a:rPr>
              <a:t>ID_podrazdelenie</a:t>
            </a:r>
            <a:r>
              <a:rPr b="1" lang="ru" sz="200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Courier New"/>
                <a:ea typeface="Courier New"/>
                <a:cs typeface="Courier New"/>
                <a:sym typeface="Courier New"/>
              </a:rPr>
              <a:t>oc.pd_name,             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Courier New"/>
                <a:ea typeface="Courier New"/>
                <a:cs typeface="Courier New"/>
                <a:sym typeface="Courier New"/>
              </a:rPr>
              <a:t>nc.subdivision_id, 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Courier New"/>
                <a:ea typeface="Courier New"/>
                <a:cs typeface="Courier New"/>
                <a:sym typeface="Courier New"/>
              </a:rPr>
              <a:t>nc.sd_name 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b="1" lang="ru" sz="2000">
                <a:latin typeface="Courier New"/>
                <a:ea typeface="Courier New"/>
                <a:cs typeface="Courier New"/>
                <a:sym typeface="Courier New"/>
              </a:rPr>
              <a:t>old_contracts         oc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JOIN </a:t>
            </a:r>
            <a:r>
              <a:rPr b="1" lang="ru" sz="2000">
                <a:latin typeface="Courier New"/>
                <a:ea typeface="Courier New"/>
                <a:cs typeface="Courier New"/>
                <a:sym typeface="Courier New"/>
              </a:rPr>
              <a:t>new_contracts nc on nc.number = oc.number and nc.contragent_id=old.client_id 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WHERE</a:t>
            </a:r>
            <a:r>
              <a:rPr b="1" lang="ru" sz="2000">
                <a:latin typeface="Courier New"/>
                <a:ea typeface="Courier New"/>
                <a:cs typeface="Courier New"/>
                <a:sym typeface="Courier New"/>
              </a:rPr>
              <a:t> nc.subdivision_id!= oc.ID_podrazdelenie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4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54"/>
          <p:cNvSpPr/>
          <p:nvPr/>
        </p:nvSpPr>
        <p:spPr>
          <a:xfrm>
            <a:off x="540955" y="529415"/>
            <a:ext cx="82068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PT Sans Narrow"/>
                <a:ea typeface="PT Sans Narrow"/>
                <a:cs typeface="PT Sans Narrow"/>
                <a:sym typeface="PT Sans Narrow"/>
              </a:rPr>
              <a:t>Результат</a:t>
            </a:r>
            <a:endParaRPr b="1" sz="2300"/>
          </a:p>
        </p:txBody>
      </p:sp>
      <p:pic>
        <p:nvPicPr>
          <p:cNvPr id="508" name="Google Shape;508;p54"/>
          <p:cNvPicPr preferRelativeResize="0"/>
          <p:nvPr/>
        </p:nvPicPr>
        <p:blipFill rotWithShape="1">
          <a:blip r:embed="rId3">
            <a:alphaModFix/>
          </a:blip>
          <a:srcRect b="0" l="102940" r="-102940" t="0"/>
          <a:stretch/>
        </p:blipFill>
        <p:spPr>
          <a:xfrm>
            <a:off x="265325" y="1176225"/>
            <a:ext cx="8758059" cy="377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34022"/>
            <a:ext cx="9144000" cy="3061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5"/>
          <p:cNvSpPr/>
          <p:nvPr/>
        </p:nvSpPr>
        <p:spPr>
          <a:xfrm>
            <a:off x="2705400" y="32400"/>
            <a:ext cx="5350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55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55"/>
          <p:cNvSpPr/>
          <p:nvPr/>
        </p:nvSpPr>
        <p:spPr>
          <a:xfrm>
            <a:off x="756000" y="1315980"/>
            <a:ext cx="56235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2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55"/>
          <p:cNvSpPr/>
          <p:nvPr/>
        </p:nvSpPr>
        <p:spPr>
          <a:xfrm>
            <a:off x="810000" y="1261654"/>
            <a:ext cx="7475700" cy="32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519" name="Google Shape;519;p55"/>
          <p:cNvSpPr/>
          <p:nvPr/>
        </p:nvSpPr>
        <p:spPr>
          <a:xfrm>
            <a:off x="540950" y="529425"/>
            <a:ext cx="56235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PT Sans Narrow"/>
                <a:ea typeface="PT Sans Narrow"/>
                <a:cs typeface="PT Sans Narrow"/>
                <a:sym typeface="PT Sans Narrow"/>
              </a:rPr>
              <a:t>Что получили после внедрения</a:t>
            </a:r>
            <a:endParaRPr i="0" sz="36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56"/>
          <p:cNvSpPr/>
          <p:nvPr/>
        </p:nvSpPr>
        <p:spPr>
          <a:xfrm>
            <a:off x="2705400" y="32400"/>
            <a:ext cx="5350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56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56"/>
          <p:cNvSpPr/>
          <p:nvPr/>
        </p:nvSpPr>
        <p:spPr>
          <a:xfrm>
            <a:off x="756000" y="1315980"/>
            <a:ext cx="56235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2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56"/>
          <p:cNvSpPr/>
          <p:nvPr/>
        </p:nvSpPr>
        <p:spPr>
          <a:xfrm>
            <a:off x="810000" y="1261654"/>
            <a:ext cx="7475700" cy="32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кратно уменьшился </a:t>
            </a:r>
            <a:r>
              <a:rPr lang="ru" sz="1800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срок </a:t>
            </a: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поиска НК данных</a:t>
            </a:r>
            <a:endParaRPr sz="1800" strike="noStrike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529" name="Google Shape;529;p56"/>
          <p:cNvSpPr/>
          <p:nvPr/>
        </p:nvSpPr>
        <p:spPr>
          <a:xfrm>
            <a:off x="540950" y="529425"/>
            <a:ext cx="56235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PT Sans Narrow"/>
                <a:ea typeface="PT Sans Narrow"/>
                <a:cs typeface="PT Sans Narrow"/>
                <a:sym typeface="PT Sans Narrow"/>
              </a:rPr>
              <a:t>Что получили после внедрения</a:t>
            </a:r>
            <a:endParaRPr i="0" sz="36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57"/>
          <p:cNvSpPr/>
          <p:nvPr/>
        </p:nvSpPr>
        <p:spPr>
          <a:xfrm>
            <a:off x="2705400" y="32400"/>
            <a:ext cx="5350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57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57"/>
          <p:cNvSpPr/>
          <p:nvPr/>
        </p:nvSpPr>
        <p:spPr>
          <a:xfrm>
            <a:off x="756000" y="1315980"/>
            <a:ext cx="56235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2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57"/>
          <p:cNvSpPr/>
          <p:nvPr/>
        </p:nvSpPr>
        <p:spPr>
          <a:xfrm>
            <a:off x="810000" y="1261654"/>
            <a:ext cx="7475700" cy="32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кратно уменьшился </a:t>
            </a:r>
            <a:r>
              <a:rPr lang="ru" sz="1800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срок </a:t>
            </a: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поиска НК данных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ru" sz="1800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упростилась конвертация и сопоставление данных  </a:t>
            </a:r>
            <a:endParaRPr sz="1800" strike="noStrike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539" name="Google Shape;539;p57"/>
          <p:cNvSpPr/>
          <p:nvPr/>
        </p:nvSpPr>
        <p:spPr>
          <a:xfrm>
            <a:off x="540950" y="529425"/>
            <a:ext cx="56235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PT Sans Narrow"/>
                <a:ea typeface="PT Sans Narrow"/>
                <a:cs typeface="PT Sans Narrow"/>
                <a:sym typeface="PT Sans Narrow"/>
              </a:rPr>
              <a:t>Что получили после внедрения</a:t>
            </a:r>
            <a:endParaRPr i="0" sz="36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58"/>
          <p:cNvSpPr/>
          <p:nvPr/>
        </p:nvSpPr>
        <p:spPr>
          <a:xfrm>
            <a:off x="2705400" y="32400"/>
            <a:ext cx="5350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58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58"/>
          <p:cNvSpPr/>
          <p:nvPr/>
        </p:nvSpPr>
        <p:spPr>
          <a:xfrm>
            <a:off x="756000" y="1315980"/>
            <a:ext cx="56235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2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58"/>
          <p:cNvSpPr/>
          <p:nvPr/>
        </p:nvSpPr>
        <p:spPr>
          <a:xfrm>
            <a:off x="810000" y="1261654"/>
            <a:ext cx="7475700" cy="32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кратно уменьшился </a:t>
            </a:r>
            <a:r>
              <a:rPr lang="ru" sz="1800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срок </a:t>
            </a: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поиска НК данных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ru" sz="1800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упрост</a:t>
            </a:r>
            <a:r>
              <a:rPr lang="ru" sz="1800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и</a:t>
            </a:r>
            <a:r>
              <a:rPr lang="ru" sz="1800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лась конвертация и сопоставление данных </a:t>
            </a:r>
            <a:endParaRPr sz="1800" strike="noStrike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ru" sz="1800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появилась возможность визуализировать результат и легко делиться им</a:t>
            </a:r>
            <a:endParaRPr sz="1800" strike="noStrike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549" name="Google Shape;549;p58"/>
          <p:cNvSpPr/>
          <p:nvPr/>
        </p:nvSpPr>
        <p:spPr>
          <a:xfrm>
            <a:off x="540950" y="529425"/>
            <a:ext cx="56235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PT Sans Narrow"/>
                <a:ea typeface="PT Sans Narrow"/>
                <a:cs typeface="PT Sans Narrow"/>
                <a:sym typeface="PT Sans Narrow"/>
              </a:rPr>
              <a:t>Что получили после внедрения</a:t>
            </a:r>
            <a:endParaRPr i="0" sz="36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59"/>
          <p:cNvSpPr/>
          <p:nvPr/>
        </p:nvSpPr>
        <p:spPr>
          <a:xfrm>
            <a:off x="2705400" y="32400"/>
            <a:ext cx="5350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59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59"/>
          <p:cNvSpPr/>
          <p:nvPr/>
        </p:nvSpPr>
        <p:spPr>
          <a:xfrm>
            <a:off x="756000" y="1315980"/>
            <a:ext cx="56235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2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59"/>
          <p:cNvSpPr/>
          <p:nvPr/>
        </p:nvSpPr>
        <p:spPr>
          <a:xfrm>
            <a:off x="810000" y="1261654"/>
            <a:ext cx="7475700" cy="32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кратно уменьшился </a:t>
            </a:r>
            <a:r>
              <a:rPr lang="ru" sz="1800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срок </a:t>
            </a: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поиска НК данных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ru" sz="1800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упростилась конвертация и сопоставление данных </a:t>
            </a:r>
            <a:endParaRPr sz="1800" strike="noStrike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ru" sz="1800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появилась возможность визуализировать результат и легко делиться им</a:t>
            </a:r>
            <a:endParaRPr sz="1800" strike="noStrike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 увеличилась автономность работы аналитика 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559" name="Google Shape;559;p59"/>
          <p:cNvSpPr/>
          <p:nvPr/>
        </p:nvSpPr>
        <p:spPr>
          <a:xfrm>
            <a:off x="540950" y="529425"/>
            <a:ext cx="56235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PT Sans Narrow"/>
                <a:ea typeface="PT Sans Narrow"/>
                <a:cs typeface="PT Sans Narrow"/>
                <a:sym typeface="PT Sans Narrow"/>
              </a:rPr>
              <a:t>Что получили после внедрения</a:t>
            </a:r>
            <a:endParaRPr i="0" sz="36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0"/>
          <p:cNvSpPr/>
          <p:nvPr/>
        </p:nvSpPr>
        <p:spPr>
          <a:xfrm>
            <a:off x="2705400" y="32400"/>
            <a:ext cx="5350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60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60"/>
          <p:cNvSpPr/>
          <p:nvPr/>
        </p:nvSpPr>
        <p:spPr>
          <a:xfrm>
            <a:off x="756000" y="1315980"/>
            <a:ext cx="56235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2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60"/>
          <p:cNvSpPr/>
          <p:nvPr/>
        </p:nvSpPr>
        <p:spPr>
          <a:xfrm>
            <a:off x="810000" y="1261654"/>
            <a:ext cx="7475700" cy="32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кратно уменьшился </a:t>
            </a:r>
            <a:r>
              <a:rPr lang="ru" sz="1800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срок </a:t>
            </a: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поиска НК данных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ru" sz="1800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упростилась конвертация и сопоставление данных  </a:t>
            </a:r>
            <a:endParaRPr sz="1800" strike="noStrike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ru" sz="1800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появилась возможность визуализировать результат и легко делиться им</a:t>
            </a:r>
            <a:endParaRPr sz="1800" strike="noStrike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ru" sz="1800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увеличилась </a:t>
            </a:r>
            <a:r>
              <a:rPr lang="ru" sz="1800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автономность работы аналитика </a:t>
            </a:r>
            <a:endParaRPr sz="1800" strike="noStrike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ru" sz="1800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появилась возможность </a:t>
            </a:r>
            <a:r>
              <a:rPr lang="ru" sz="1800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повторить</a:t>
            </a:r>
            <a:r>
              <a:rPr lang="ru" sz="1800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выборку </a:t>
            </a: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на</a:t>
            </a:r>
            <a:r>
              <a:rPr lang="ru" sz="1800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жатием кнопки «Run</a:t>
            </a: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 all</a:t>
            </a:r>
            <a:r>
              <a:rPr lang="ru" sz="1800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»</a:t>
            </a:r>
            <a:endParaRPr sz="1800" strike="noStrike">
              <a:solidFill>
                <a:srgbClr val="FF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569" name="Google Shape;569;p60"/>
          <p:cNvSpPr/>
          <p:nvPr/>
        </p:nvSpPr>
        <p:spPr>
          <a:xfrm>
            <a:off x="540950" y="529425"/>
            <a:ext cx="56235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PT Sans Narrow"/>
                <a:ea typeface="PT Sans Narrow"/>
                <a:cs typeface="PT Sans Narrow"/>
                <a:sym typeface="PT Sans Narrow"/>
              </a:rPr>
              <a:t>Что получили после внедрения</a:t>
            </a:r>
            <a:endParaRPr i="0" sz="36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61"/>
          <p:cNvSpPr/>
          <p:nvPr/>
        </p:nvSpPr>
        <p:spPr>
          <a:xfrm>
            <a:off x="2705400" y="32400"/>
            <a:ext cx="5350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61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61"/>
          <p:cNvSpPr/>
          <p:nvPr/>
        </p:nvSpPr>
        <p:spPr>
          <a:xfrm>
            <a:off x="756000" y="1315980"/>
            <a:ext cx="56235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2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61"/>
          <p:cNvSpPr/>
          <p:nvPr/>
        </p:nvSpPr>
        <p:spPr>
          <a:xfrm>
            <a:off x="810000" y="1261654"/>
            <a:ext cx="7475700" cy="32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Формулировка бизнес-задачи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Формирование SQL запросов в 2 БД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Клонирование и актуализация существующего ноутбука  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Актуализация условия сравнения и нужных столбцов в выборке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Получение данных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Аналитика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579" name="Google Shape;579;p61"/>
          <p:cNvSpPr/>
          <p:nvPr/>
        </p:nvSpPr>
        <p:spPr>
          <a:xfrm>
            <a:off x="540950" y="529425"/>
            <a:ext cx="67077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PT Sans Narrow"/>
                <a:ea typeface="PT Sans Narrow"/>
                <a:cs typeface="PT Sans Narrow"/>
                <a:sym typeface="PT Sans Narrow"/>
              </a:rPr>
              <a:t>Новый алгоритм работы аналитика</a:t>
            </a:r>
            <a:endParaRPr i="0" sz="36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/>
          <p:nvPr/>
        </p:nvSpPr>
        <p:spPr>
          <a:xfrm>
            <a:off x="597900" y="1249275"/>
            <a:ext cx="8139300" cy="37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PT Sans Narrow"/>
                <a:ea typeface="PT Sans Narrow"/>
                <a:cs typeface="PT Sans Narrow"/>
                <a:sym typeface="PT Sans Narrow"/>
              </a:rPr>
              <a:t>2017 —</a:t>
            </a:r>
            <a:r>
              <a:rPr lang="ru" sz="2400">
                <a:latin typeface="PT Sans Narrow"/>
                <a:ea typeface="PT Sans Narrow"/>
                <a:cs typeface="PT Sans Narrow"/>
                <a:sym typeface="PT Sans Narrow"/>
              </a:rPr>
              <a:t> 40 человек                                                  2020 — 300 человек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PT Sans Narrow"/>
                <a:ea typeface="PT Sans Narrow"/>
                <a:cs typeface="PT Sans Narrow"/>
                <a:sym typeface="PT Sans Narrow"/>
              </a:rPr>
              <a:t>                   У нас более 20 продуктовых команд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25" name="Google Shape;125;p17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7"/>
          <p:cNvSpPr/>
          <p:nvPr/>
        </p:nvSpPr>
        <p:spPr>
          <a:xfrm>
            <a:off x="-4158000" y="324000"/>
            <a:ext cx="35628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7"/>
          <p:cNvSpPr/>
          <p:nvPr/>
        </p:nvSpPr>
        <p:spPr>
          <a:xfrm>
            <a:off x="-3132000" y="5724000"/>
            <a:ext cx="8139300" cy="12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540950" y="529425"/>
            <a:ext cx="2888100" cy="6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PT Sans Narrow"/>
                <a:ea typeface="PT Sans Narrow"/>
                <a:cs typeface="PT Sans Narrow"/>
                <a:sym typeface="PT Sans Narrow"/>
              </a:rPr>
              <a:t>CDEK-IT</a:t>
            </a:r>
            <a:endParaRPr b="1" sz="36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29" name="Google Shape;12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9450" y="201836"/>
            <a:ext cx="1706398" cy="3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8550" y="3197750"/>
            <a:ext cx="1752324" cy="1717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2250" y="3138025"/>
            <a:ext cx="1985499" cy="177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94962" y="3086371"/>
            <a:ext cx="1706400" cy="1828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62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62"/>
          <p:cNvSpPr/>
          <p:nvPr/>
        </p:nvSpPr>
        <p:spPr>
          <a:xfrm>
            <a:off x="-4158000" y="324000"/>
            <a:ext cx="35628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sz="2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62"/>
          <p:cNvSpPr/>
          <p:nvPr/>
        </p:nvSpPr>
        <p:spPr>
          <a:xfrm>
            <a:off x="3286440" y="1413990"/>
            <a:ext cx="4845000" cy="21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latin typeface="Arial"/>
              <a:ea typeface="Arial"/>
              <a:cs typeface="Arial"/>
              <a:sym typeface="Arial"/>
            </a:endParaRPr>
          </a:p>
          <a:p>
            <a:pPr indent="-171450" lvl="0" marL="165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Noto Sans Symbols"/>
              <a:buChar char="l"/>
            </a:pPr>
            <a:r>
              <a:rPr b="0" lang="ru" sz="17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17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62"/>
          <p:cNvSpPr/>
          <p:nvPr/>
        </p:nvSpPr>
        <p:spPr>
          <a:xfrm>
            <a:off x="-3132000" y="5724000"/>
            <a:ext cx="8139300" cy="12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62"/>
          <p:cNvSpPr/>
          <p:nvPr/>
        </p:nvSpPr>
        <p:spPr>
          <a:xfrm>
            <a:off x="3074760" y="3232710"/>
            <a:ext cx="5929200" cy="12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62"/>
          <p:cNvSpPr/>
          <p:nvPr/>
        </p:nvSpPr>
        <p:spPr>
          <a:xfrm>
            <a:off x="603180" y="3710880"/>
            <a:ext cx="3060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62"/>
          <p:cNvSpPr/>
          <p:nvPr/>
        </p:nvSpPr>
        <p:spPr>
          <a:xfrm>
            <a:off x="228150" y="2892780"/>
            <a:ext cx="44778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62"/>
          <p:cNvSpPr/>
          <p:nvPr/>
        </p:nvSpPr>
        <p:spPr>
          <a:xfrm>
            <a:off x="540950" y="529425"/>
            <a:ext cx="68406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PT Sans Narrow"/>
                <a:ea typeface="PT Sans Narrow"/>
                <a:cs typeface="PT Sans Narrow"/>
                <a:sym typeface="PT Sans Narrow"/>
              </a:rPr>
              <a:t>Резюме</a:t>
            </a:r>
            <a:endParaRPr i="0" sz="36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593" name="Google Shape;593;p62"/>
          <p:cNvSpPr/>
          <p:nvPr/>
        </p:nvSpPr>
        <p:spPr>
          <a:xfrm>
            <a:off x="810000" y="1249274"/>
            <a:ext cx="8012700" cy="28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63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63"/>
          <p:cNvSpPr/>
          <p:nvPr/>
        </p:nvSpPr>
        <p:spPr>
          <a:xfrm>
            <a:off x="-4158000" y="324000"/>
            <a:ext cx="35628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sz="2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63"/>
          <p:cNvSpPr/>
          <p:nvPr/>
        </p:nvSpPr>
        <p:spPr>
          <a:xfrm>
            <a:off x="3286440" y="1413990"/>
            <a:ext cx="4845000" cy="21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latin typeface="Arial"/>
              <a:ea typeface="Arial"/>
              <a:cs typeface="Arial"/>
              <a:sym typeface="Arial"/>
            </a:endParaRPr>
          </a:p>
          <a:p>
            <a:pPr indent="-171450" lvl="0" marL="165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Noto Sans Symbols"/>
              <a:buChar char="l"/>
            </a:pPr>
            <a:r>
              <a:rPr b="0" lang="ru" sz="17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17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63"/>
          <p:cNvSpPr/>
          <p:nvPr/>
        </p:nvSpPr>
        <p:spPr>
          <a:xfrm>
            <a:off x="-3132000" y="5724000"/>
            <a:ext cx="8139300" cy="12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63"/>
          <p:cNvSpPr/>
          <p:nvPr/>
        </p:nvSpPr>
        <p:spPr>
          <a:xfrm>
            <a:off x="3074760" y="3232710"/>
            <a:ext cx="5929200" cy="12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63"/>
          <p:cNvSpPr/>
          <p:nvPr/>
        </p:nvSpPr>
        <p:spPr>
          <a:xfrm>
            <a:off x="603180" y="3710880"/>
            <a:ext cx="3060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63"/>
          <p:cNvSpPr/>
          <p:nvPr/>
        </p:nvSpPr>
        <p:spPr>
          <a:xfrm>
            <a:off x="228150" y="2892780"/>
            <a:ext cx="44778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63"/>
          <p:cNvSpPr/>
          <p:nvPr/>
        </p:nvSpPr>
        <p:spPr>
          <a:xfrm>
            <a:off x="540950" y="529425"/>
            <a:ext cx="68406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PT Sans Narrow"/>
                <a:ea typeface="PT Sans Narrow"/>
                <a:cs typeface="PT Sans Narrow"/>
                <a:sym typeface="PT Sans Narrow"/>
              </a:rPr>
              <a:t>Резюме</a:t>
            </a:r>
            <a:endParaRPr i="0" sz="36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607" name="Google Shape;607;p63"/>
          <p:cNvSpPr/>
          <p:nvPr/>
        </p:nvSpPr>
        <p:spPr>
          <a:xfrm>
            <a:off x="810000" y="1249274"/>
            <a:ext cx="8012700" cy="28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Apache </a:t>
            </a: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Zeppelin — хороший инструмент для </a:t>
            </a:r>
            <a:r>
              <a:rPr b="1" lang="ru" sz="1800">
                <a:latin typeface="PT Sans Narrow"/>
                <a:ea typeface="PT Sans Narrow"/>
                <a:cs typeface="PT Sans Narrow"/>
                <a:sym typeface="PT Sans Narrow"/>
              </a:rPr>
              <a:t>нахождения</a:t>
            </a: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 неконсистентных 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данных, но не для исправления причин их возникновения! 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Нашли неконсистентность - исправляем причины и последствия! 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64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64"/>
          <p:cNvSpPr/>
          <p:nvPr/>
        </p:nvSpPr>
        <p:spPr>
          <a:xfrm>
            <a:off x="-4158000" y="324000"/>
            <a:ext cx="35628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sz="2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64"/>
          <p:cNvSpPr/>
          <p:nvPr/>
        </p:nvSpPr>
        <p:spPr>
          <a:xfrm>
            <a:off x="3286440" y="1413990"/>
            <a:ext cx="4845000" cy="21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latin typeface="Arial"/>
              <a:ea typeface="Arial"/>
              <a:cs typeface="Arial"/>
              <a:sym typeface="Arial"/>
            </a:endParaRPr>
          </a:p>
          <a:p>
            <a:pPr indent="-171450" lvl="0" marL="165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Noto Sans Symbols"/>
              <a:buChar char="l"/>
            </a:pPr>
            <a:r>
              <a:rPr b="0" lang="ru" sz="17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17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64"/>
          <p:cNvSpPr/>
          <p:nvPr/>
        </p:nvSpPr>
        <p:spPr>
          <a:xfrm>
            <a:off x="-3132000" y="5724000"/>
            <a:ext cx="8139300" cy="12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64"/>
          <p:cNvSpPr/>
          <p:nvPr/>
        </p:nvSpPr>
        <p:spPr>
          <a:xfrm>
            <a:off x="3074760" y="3232710"/>
            <a:ext cx="5929200" cy="12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64"/>
          <p:cNvSpPr/>
          <p:nvPr/>
        </p:nvSpPr>
        <p:spPr>
          <a:xfrm>
            <a:off x="603180" y="3710880"/>
            <a:ext cx="3060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64"/>
          <p:cNvSpPr/>
          <p:nvPr/>
        </p:nvSpPr>
        <p:spPr>
          <a:xfrm>
            <a:off x="228150" y="2892780"/>
            <a:ext cx="44778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64"/>
          <p:cNvSpPr/>
          <p:nvPr/>
        </p:nvSpPr>
        <p:spPr>
          <a:xfrm>
            <a:off x="810000" y="1249274"/>
            <a:ext cx="8012700" cy="28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Apache </a:t>
            </a: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Zeppelin — хороший </a:t>
            </a: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инструмент</a:t>
            </a: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 для </a:t>
            </a:r>
            <a:r>
              <a:rPr b="1" lang="ru" sz="1800">
                <a:latin typeface="PT Sans Narrow"/>
                <a:ea typeface="PT Sans Narrow"/>
                <a:cs typeface="PT Sans Narrow"/>
                <a:sym typeface="PT Sans Narrow"/>
              </a:rPr>
              <a:t>нахождения</a:t>
            </a: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 неконсистентных 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данных, но не для исправления причин их возникновения! 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Используйте Apache Zeppelin: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при внедрении нового/переносе существующего крупного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функционала/данных в одной из связанных систем с различными БД 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621" name="Google Shape;621;p64"/>
          <p:cNvSpPr/>
          <p:nvPr/>
        </p:nvSpPr>
        <p:spPr>
          <a:xfrm>
            <a:off x="540950" y="529425"/>
            <a:ext cx="68406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PT Sans Narrow"/>
                <a:ea typeface="PT Sans Narrow"/>
                <a:cs typeface="PT Sans Narrow"/>
                <a:sym typeface="PT Sans Narrow"/>
              </a:rPr>
              <a:t>Резюме</a:t>
            </a:r>
            <a:endParaRPr i="0" sz="36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65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65"/>
          <p:cNvSpPr/>
          <p:nvPr/>
        </p:nvSpPr>
        <p:spPr>
          <a:xfrm>
            <a:off x="-4158000" y="324000"/>
            <a:ext cx="35628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sz="2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65"/>
          <p:cNvSpPr/>
          <p:nvPr/>
        </p:nvSpPr>
        <p:spPr>
          <a:xfrm>
            <a:off x="3286440" y="1413990"/>
            <a:ext cx="4845000" cy="21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latin typeface="Arial"/>
              <a:ea typeface="Arial"/>
              <a:cs typeface="Arial"/>
              <a:sym typeface="Arial"/>
            </a:endParaRPr>
          </a:p>
          <a:p>
            <a:pPr indent="-171450" lvl="0" marL="165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Noto Sans Symbols"/>
              <a:buChar char="l"/>
            </a:pPr>
            <a:r>
              <a:rPr b="0" lang="ru" sz="17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17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65"/>
          <p:cNvSpPr/>
          <p:nvPr/>
        </p:nvSpPr>
        <p:spPr>
          <a:xfrm>
            <a:off x="-3132000" y="5724000"/>
            <a:ext cx="8139300" cy="12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65"/>
          <p:cNvSpPr/>
          <p:nvPr/>
        </p:nvSpPr>
        <p:spPr>
          <a:xfrm>
            <a:off x="3074760" y="3232710"/>
            <a:ext cx="5929200" cy="12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65"/>
          <p:cNvSpPr/>
          <p:nvPr/>
        </p:nvSpPr>
        <p:spPr>
          <a:xfrm>
            <a:off x="603180" y="3710880"/>
            <a:ext cx="3060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65"/>
          <p:cNvSpPr/>
          <p:nvPr/>
        </p:nvSpPr>
        <p:spPr>
          <a:xfrm>
            <a:off x="228150" y="2892780"/>
            <a:ext cx="44778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65"/>
          <p:cNvSpPr/>
          <p:nvPr/>
        </p:nvSpPr>
        <p:spPr>
          <a:xfrm>
            <a:off x="810000" y="1249274"/>
            <a:ext cx="8012700" cy="28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Apache Zeppelin — хороший </a:t>
            </a: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инструмент</a:t>
            </a: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 для </a:t>
            </a:r>
            <a:r>
              <a:rPr b="1" lang="ru" sz="1800">
                <a:latin typeface="PT Sans Narrow"/>
                <a:ea typeface="PT Sans Narrow"/>
                <a:cs typeface="PT Sans Narrow"/>
                <a:sym typeface="PT Sans Narrow"/>
              </a:rPr>
              <a:t>нахождения</a:t>
            </a: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 неконсистентных 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данных, но не для исправления причин их возникновения! 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Используйте Apache Zeppelin: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при внедрении нового/переносе существующего крупного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функционала,данных в одной из связанных систем с различными БД 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если у вас есть связанные системы с различными БД и   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PT Sans Narrow"/>
                <a:ea typeface="PT Sans Narrow"/>
                <a:cs typeface="PT Sans Narrow"/>
                <a:sym typeface="PT Sans Narrow"/>
              </a:rPr>
              <a:t>они никогда не проверялись на неконсистентность данных 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635" name="Google Shape;635;p65"/>
          <p:cNvSpPr/>
          <p:nvPr/>
        </p:nvSpPr>
        <p:spPr>
          <a:xfrm>
            <a:off x="540950" y="529425"/>
            <a:ext cx="68406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PT Sans Narrow"/>
                <a:ea typeface="PT Sans Narrow"/>
                <a:cs typeface="PT Sans Narrow"/>
                <a:sym typeface="PT Sans Narrow"/>
              </a:rPr>
              <a:t>Резюме</a:t>
            </a:r>
            <a:endParaRPr i="0" sz="36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66"/>
          <p:cNvSpPr/>
          <p:nvPr/>
        </p:nvSpPr>
        <p:spPr>
          <a:xfrm>
            <a:off x="2705400" y="32400"/>
            <a:ext cx="5350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66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66"/>
          <p:cNvSpPr/>
          <p:nvPr/>
        </p:nvSpPr>
        <p:spPr>
          <a:xfrm>
            <a:off x="756000" y="1315980"/>
            <a:ext cx="56235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66"/>
          <p:cNvSpPr/>
          <p:nvPr/>
        </p:nvSpPr>
        <p:spPr>
          <a:xfrm>
            <a:off x="540950" y="1192325"/>
            <a:ext cx="6632400" cy="35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 u="sng" strike="noStrike">
                <a:solidFill>
                  <a:srgbClr val="0000FF"/>
                </a:solidFill>
                <a:latin typeface="PT Sans Narrow"/>
                <a:ea typeface="PT Sans Narrow"/>
                <a:cs typeface="PT Sans Narrow"/>
                <a:sym typeface="PT Sans Narrow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Apache Zeppelin</a:t>
            </a:r>
            <a:endParaRPr sz="1800" strike="noStrike">
              <a:solidFill>
                <a:srgbClr val="0000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 u="sng" strike="noStrike">
                <a:solidFill>
                  <a:srgbClr val="0000FF"/>
                </a:solidFill>
                <a:latin typeface="PT Sans Narrow"/>
                <a:ea typeface="PT Sans Narrow"/>
                <a:cs typeface="PT Sans Narrow"/>
                <a:sym typeface="PT Sans Narrow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Github</a:t>
            </a:r>
            <a:endParaRPr sz="1800" strike="noStrike">
              <a:solidFill>
                <a:srgbClr val="0000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 u="sng" strike="noStrike">
                <a:solidFill>
                  <a:srgbClr val="0000FF"/>
                </a:solidFill>
                <a:latin typeface="PT Sans Narrow"/>
                <a:ea typeface="PT Sans Narrow"/>
                <a:cs typeface="PT Sans Narrow"/>
                <a:sym typeface="PT Sans Narrow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Apache Spark</a:t>
            </a:r>
            <a:endParaRPr sz="1800" strike="noStrike">
              <a:solidFill>
                <a:srgbClr val="0000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 u="sng" strike="noStrike">
                <a:solidFill>
                  <a:srgbClr val="0000FF"/>
                </a:solidFill>
                <a:latin typeface="PT Sans Narrow"/>
                <a:ea typeface="PT Sans Narrow"/>
                <a:cs typeface="PT Sans Narrow"/>
                <a:sym typeface="PT Sans Narrow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Допинг для аналитики: почему стоит обратить внимание на Apache Zeppelin</a:t>
            </a:r>
            <a:r>
              <a:rPr lang="ru" sz="1800" u="sng" strike="noStrike">
                <a:solidFill>
                  <a:srgbClr val="0000FF"/>
                </a:solidFill>
                <a:latin typeface="PT Sans Narrow"/>
                <a:ea typeface="PT Sans Narrow"/>
                <a:cs typeface="PT Sans Narrow"/>
                <a:sym typeface="PT Sans Narrow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endParaRPr sz="1800" strike="noStrike">
              <a:solidFill>
                <a:srgbClr val="0000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 u="sng" strike="noStrike">
                <a:solidFill>
                  <a:srgbClr val="0000FF"/>
                </a:solidFill>
                <a:latin typeface="PT Sans Narrow"/>
                <a:ea typeface="PT Sans Narrow"/>
                <a:cs typeface="PT Sans Narrow"/>
                <a:sym typeface="PT Sans Narrow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Руководство по работе с Apache Zeppelin</a:t>
            </a:r>
            <a:endParaRPr b="1" sz="1800" strike="noStrike">
              <a:solidFill>
                <a:srgbClr val="0000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strike="noStrike">
                <a:solidFill>
                  <a:srgbClr val="0000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1800" strike="noStrike">
              <a:solidFill>
                <a:srgbClr val="0000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 u="sng" strike="noStrike">
                <a:solidFill>
                  <a:srgbClr val="0000FF"/>
                </a:solidFill>
                <a:latin typeface="PT Sans Narrow"/>
                <a:ea typeface="PT Sans Narrow"/>
                <a:cs typeface="PT Sans Narrow"/>
                <a:sym typeface="PT Sans Narrow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SparkSQL Functions</a:t>
            </a:r>
            <a:endParaRPr sz="1800" strike="noStrike">
              <a:solidFill>
                <a:srgbClr val="0000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7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7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7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66"/>
          <p:cNvSpPr/>
          <p:nvPr/>
        </p:nvSpPr>
        <p:spPr>
          <a:xfrm>
            <a:off x="540950" y="545525"/>
            <a:ext cx="68406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PT Sans Narrow"/>
                <a:ea typeface="PT Sans Narrow"/>
                <a:cs typeface="PT Sans Narrow"/>
                <a:sym typeface="PT Sans Narrow"/>
              </a:rPr>
              <a:t>Полезные материалы</a:t>
            </a:r>
            <a:endParaRPr i="0" sz="36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0309" cy="513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907790"/>
            <a:ext cx="9138690" cy="235440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67"/>
          <p:cNvSpPr/>
          <p:nvPr/>
        </p:nvSpPr>
        <p:spPr>
          <a:xfrm>
            <a:off x="3475440" y="4517100"/>
            <a:ext cx="21891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67"/>
          <p:cNvSpPr/>
          <p:nvPr/>
        </p:nvSpPr>
        <p:spPr>
          <a:xfrm>
            <a:off x="1369710" y="1744740"/>
            <a:ext cx="6400500" cy="12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5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Спасибо!</a:t>
            </a:r>
            <a:endParaRPr b="0" sz="45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5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5" name="Google Shape;655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17860" y="390690"/>
            <a:ext cx="2704590" cy="318870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67"/>
          <p:cNvSpPr/>
          <p:nvPr/>
        </p:nvSpPr>
        <p:spPr>
          <a:xfrm>
            <a:off x="483030" y="3672000"/>
            <a:ext cx="2431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8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Бравин Илья 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8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аналитик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8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i.bravin@cdek.ru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/>
          <p:nvPr/>
        </p:nvSpPr>
        <p:spPr>
          <a:xfrm>
            <a:off x="540950" y="116725"/>
            <a:ext cx="85200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PT Sans Narrow"/>
                <a:ea typeface="PT Sans Narrow"/>
                <a:cs typeface="PT Sans Narrow"/>
                <a:sym typeface="PT Sans Narrow"/>
              </a:rPr>
              <a:t>Схема миграции данных между системами</a:t>
            </a:r>
            <a:endParaRPr i="0" sz="36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39" name="Google Shape;139;p18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8"/>
          <p:cNvSpPr/>
          <p:nvPr/>
        </p:nvSpPr>
        <p:spPr>
          <a:xfrm>
            <a:off x="-4158000" y="324000"/>
            <a:ext cx="35628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3286440" y="1413990"/>
            <a:ext cx="4845000" cy="21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71450" lvl="0" marL="165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Noto Sans Symbols"/>
              <a:buChar char="l"/>
            </a:pPr>
            <a:r>
              <a:rPr b="0" i="0" lang="ru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7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-3132000" y="5724000"/>
            <a:ext cx="8139300" cy="12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6369"/>
            <a:ext cx="9144005" cy="438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/>
          <p:nvPr/>
        </p:nvSpPr>
        <p:spPr>
          <a:xfrm>
            <a:off x="540950" y="529425"/>
            <a:ext cx="49794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PT Sans Narrow"/>
                <a:ea typeface="PT Sans Narrow"/>
                <a:cs typeface="PT Sans Narrow"/>
                <a:sym typeface="PT Sans Narrow"/>
              </a:rPr>
              <a:t>Консистентность</a:t>
            </a:r>
            <a:r>
              <a:rPr b="1" i="0" lang="ru" sz="3600" u="none" cap="none" strike="noStrike">
                <a:latin typeface="PT Sans Narrow"/>
                <a:ea typeface="PT Sans Narrow"/>
                <a:cs typeface="PT Sans Narrow"/>
                <a:sym typeface="PT Sans Narrow"/>
              </a:rPr>
              <a:t> данных </a:t>
            </a:r>
            <a:endParaRPr i="0" sz="36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50" name="Google Shape;150;p19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9"/>
          <p:cNvSpPr/>
          <p:nvPr/>
        </p:nvSpPr>
        <p:spPr>
          <a:xfrm>
            <a:off x="-4158000" y="324000"/>
            <a:ext cx="35628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9"/>
          <p:cNvSpPr/>
          <p:nvPr/>
        </p:nvSpPr>
        <p:spPr>
          <a:xfrm>
            <a:off x="3286440" y="1413990"/>
            <a:ext cx="4845000" cy="21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71450" lvl="0" marL="165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Noto Sans Symbols"/>
              <a:buChar char="l"/>
            </a:pPr>
            <a:r>
              <a:rPr b="0" i="0" lang="ru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7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9"/>
          <p:cNvSpPr/>
          <p:nvPr/>
        </p:nvSpPr>
        <p:spPr>
          <a:xfrm>
            <a:off x="-3132000" y="5724000"/>
            <a:ext cx="8139300" cy="12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9"/>
          <p:cNvSpPr/>
          <p:nvPr/>
        </p:nvSpPr>
        <p:spPr>
          <a:xfrm>
            <a:off x="810000" y="1252425"/>
            <a:ext cx="7784100" cy="35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latin typeface="PT Sans Narrow"/>
                <a:ea typeface="PT Sans Narrow"/>
                <a:cs typeface="PT Sans Narrow"/>
                <a:sym typeface="PT Sans Narrow"/>
              </a:rPr>
              <a:t>К</a:t>
            </a:r>
            <a:r>
              <a:rPr b="1" i="0" lang="ru" sz="25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онсистентность данных</a:t>
            </a:r>
            <a:r>
              <a:rPr i="0" lang="ru" sz="25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— согласованность данных </a:t>
            </a:r>
            <a:endParaRPr i="0" sz="25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ru" sz="25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друг с другом, целостность данных.</a:t>
            </a:r>
            <a:endParaRPr i="0" sz="25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5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5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Согласованность</a:t>
            </a:r>
            <a:r>
              <a:rPr i="0" lang="ru" sz="25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подразумевает, что в любой момент времени приложения могут быть уверены, что работают с корректной, технически актуальной версией данных.</a:t>
            </a:r>
            <a:endParaRPr b="0" i="0" sz="25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0"/>
          <p:cNvSpPr/>
          <p:nvPr/>
        </p:nvSpPr>
        <p:spPr>
          <a:xfrm>
            <a:off x="756000" y="1315980"/>
            <a:ext cx="56235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2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0"/>
          <p:cNvSpPr/>
          <p:nvPr/>
        </p:nvSpPr>
        <p:spPr>
          <a:xfrm>
            <a:off x="810000" y="1256747"/>
            <a:ext cx="7475700" cy="21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63" name="Google Shape;163;p20"/>
          <p:cNvSpPr/>
          <p:nvPr/>
        </p:nvSpPr>
        <p:spPr>
          <a:xfrm>
            <a:off x="540950" y="529425"/>
            <a:ext cx="68406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PT Sans Narrow"/>
                <a:ea typeface="PT Sans Narrow"/>
                <a:cs typeface="PT Sans Narrow"/>
                <a:sym typeface="PT Sans Narrow"/>
              </a:rPr>
              <a:t>Причины появления неконсистентности</a:t>
            </a:r>
            <a:endParaRPr i="0" sz="36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/>
          <p:nvPr/>
        </p:nvSpPr>
        <p:spPr>
          <a:xfrm>
            <a:off x="116640" y="-108270"/>
            <a:ext cx="2250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1"/>
          <p:cNvSpPr/>
          <p:nvPr/>
        </p:nvSpPr>
        <p:spPr>
          <a:xfrm>
            <a:off x="756000" y="1315980"/>
            <a:ext cx="56235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2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1"/>
          <p:cNvSpPr/>
          <p:nvPr/>
        </p:nvSpPr>
        <p:spPr>
          <a:xfrm>
            <a:off x="810000" y="1256747"/>
            <a:ext cx="7475700" cy="21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ru" sz="1800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Ошибки в маппинге между моделями данных в любом из направлений миграции</a:t>
            </a:r>
            <a:endParaRPr sz="1800" strike="noStrike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72" name="Google Shape;172;p21"/>
          <p:cNvSpPr/>
          <p:nvPr/>
        </p:nvSpPr>
        <p:spPr>
          <a:xfrm>
            <a:off x="540950" y="529425"/>
            <a:ext cx="68406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PT Sans Narrow"/>
                <a:ea typeface="PT Sans Narrow"/>
                <a:cs typeface="PT Sans Narrow"/>
                <a:sym typeface="PT Sans Narrow"/>
              </a:rPr>
              <a:t>Причины появления неконсистентности</a:t>
            </a:r>
            <a:endParaRPr i="0" sz="3600" u="none" cap="none" strike="noStrike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