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7" r:id="rId1"/>
  </p:sldMasterIdLst>
  <p:notesMasterIdLst>
    <p:notesMasterId r:id="rId28"/>
  </p:notesMasterIdLst>
  <p:handoutMasterIdLst>
    <p:handoutMasterId r:id="rId29"/>
  </p:handoutMasterIdLst>
  <p:sldIdLst>
    <p:sldId id="3153" r:id="rId2"/>
    <p:sldId id="3154" r:id="rId3"/>
    <p:sldId id="3179" r:id="rId4"/>
    <p:sldId id="3206" r:id="rId5"/>
    <p:sldId id="3180" r:id="rId6"/>
    <p:sldId id="3222" r:id="rId7"/>
    <p:sldId id="3213" r:id="rId8"/>
    <p:sldId id="3223" r:id="rId9"/>
    <p:sldId id="3201" r:id="rId10"/>
    <p:sldId id="3224" r:id="rId11"/>
    <p:sldId id="3220" r:id="rId12"/>
    <p:sldId id="3225" r:id="rId13"/>
    <p:sldId id="3233" r:id="rId14"/>
    <p:sldId id="3226" r:id="rId15"/>
    <p:sldId id="3215" r:id="rId16"/>
    <p:sldId id="3227" r:id="rId17"/>
    <p:sldId id="3229" r:id="rId18"/>
    <p:sldId id="3230" r:id="rId19"/>
    <p:sldId id="3231" r:id="rId20"/>
    <p:sldId id="3232" r:id="rId21"/>
    <p:sldId id="3219" r:id="rId22"/>
    <p:sldId id="3228" r:id="rId23"/>
    <p:sldId id="3217" r:id="rId24"/>
    <p:sldId id="3236" r:id="rId25"/>
    <p:sldId id="3181" r:id="rId26"/>
    <p:sldId id="3208" r:id="rId27"/>
  </p:sldIdLst>
  <p:sldSz cx="24377650" cy="13716000"/>
  <p:notesSz cx="6881813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2" pos="14829" userDrawn="1">
          <p15:clr>
            <a:srgbClr val="A4A3A4"/>
          </p15:clr>
        </p15:guide>
        <p15:guide id="3" pos="527" userDrawn="1">
          <p15:clr>
            <a:srgbClr val="A4A3A4"/>
          </p15:clr>
        </p15:guide>
        <p15:guide id="5" orient="horz" pos="528" userDrawn="1">
          <p15:clr>
            <a:srgbClr val="A4A3A4"/>
          </p15:clr>
        </p15:guide>
        <p15:guide id="41" pos="7678" userDrawn="1">
          <p15:clr>
            <a:srgbClr val="A4A3A4"/>
          </p15:clr>
        </p15:guide>
        <p15:guide id="46" orient="horz" pos="4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00C0BB"/>
    <a:srgbClr val="00D1CC"/>
    <a:srgbClr val="009999"/>
    <a:srgbClr val="6E84A2"/>
    <a:srgbClr val="FF3300"/>
    <a:srgbClr val="A3FFFF"/>
    <a:srgbClr val="66FF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71728" autoAdjust="0"/>
  </p:normalViewPr>
  <p:slideViewPr>
    <p:cSldViewPr snapToGrid="0" snapToObjects="1">
      <p:cViewPr varScale="1">
        <p:scale>
          <a:sx n="23" d="100"/>
          <a:sy n="23" d="100"/>
        </p:scale>
        <p:origin x="716" y="36"/>
      </p:cViewPr>
      <p:guideLst>
        <p:guide orient="horz" pos="8112"/>
        <p:guide pos="14829"/>
        <p:guide pos="527"/>
        <p:guide orient="horz" pos="528"/>
        <p:guide pos="7678"/>
        <p:guide orient="horz" pos="4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Гудкова" userId="2878342eac70e777" providerId="LiveId" clId="{F64D062F-5395-EB46-A445-53F9BCBAE394}"/>
    <pc:docChg chg="modSld">
      <pc:chgData name="Татьяна Гудкова" userId="2878342eac70e777" providerId="LiveId" clId="{F64D062F-5395-EB46-A445-53F9BCBAE394}" dt="2019-04-30T13:01:09.874" v="17" actId="20577"/>
      <pc:docMkLst>
        <pc:docMk/>
      </pc:docMkLst>
      <pc:sldChg chg="modNotesTx">
        <pc:chgData name="Татьяна Гудкова" userId="2878342eac70e777" providerId="LiveId" clId="{F64D062F-5395-EB46-A445-53F9BCBAE394}" dt="2019-04-30T13:01:09.874" v="17" actId="20577"/>
        <pc:sldMkLst>
          <pc:docMk/>
          <pc:sldMk cId="3748755893" sldId="31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109C505-3E70-4D70-80AA-3FFE8C9E0E5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AEA9762-7362-4B32-B214-8227C9A3D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913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Вставить прозрачную эмблему конференции.</a:t>
            </a:r>
          </a:p>
          <a:p>
            <a:r>
              <a:rPr lang="ru-RU" sz="1200" dirty="0" smtClean="0"/>
              <a:t>О чем будем</a:t>
            </a:r>
            <a:r>
              <a:rPr lang="ru-RU" sz="1200" baseline="0" dirty="0" smtClean="0"/>
              <a:t> говорить.</a:t>
            </a:r>
          </a:p>
          <a:p>
            <a:endParaRPr lang="ru-RU" sz="1200" baseline="0" dirty="0" smtClean="0"/>
          </a:p>
          <a:p>
            <a:endParaRPr lang="ru-RU" sz="1200" baseline="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Коллеги</a:t>
            </a:r>
            <a:r>
              <a:rPr lang="ru-RU" sz="1200" dirty="0"/>
              <a:t>, добрый день.</a:t>
            </a:r>
          </a:p>
          <a:p>
            <a:r>
              <a:rPr lang="ru-RU" sz="1200" dirty="0"/>
              <a:t>Предлагаю начать.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3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Анализ примера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 indent="-462044">
              <a:lnSpc>
                <a:spcPct val="100000"/>
              </a:lnSpc>
            </a:pP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Анализ, протокол, заполненный </a:t>
            </a:r>
            <a:r>
              <a:rPr lang="ru-RU" sz="120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пример. Пример, как анализируем. Поставщик данных – если дает спецификацию – насколько</a:t>
            </a: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правдива?</a:t>
            </a:r>
          </a:p>
          <a:p>
            <a:pPr indent="-462044">
              <a:lnSpc>
                <a:spcPct val="100000"/>
              </a:lnSpc>
            </a:pP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Как понять какая длина, </a:t>
            </a:r>
            <a:r>
              <a:rPr lang="ru-RU" sz="1200" baseline="0" dirty="0" err="1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займ</a:t>
            </a: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\валюта\ технические ограничения и бизнес ограничения</a:t>
            </a:r>
          </a:p>
          <a:p>
            <a:pPr indent="-462044">
              <a:lnSpc>
                <a:spcPct val="100000"/>
              </a:lnSpc>
            </a:pP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Метры- экватор-единицы измерения. Домен.</a:t>
            </a:r>
          </a:p>
          <a:p>
            <a:pPr indent="-462044">
              <a:lnSpc>
                <a:spcPct val="100000"/>
              </a:lnSpc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Описание 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Формат, структура данных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Новые сущности?</a:t>
            </a:r>
            <a:endParaRPr lang="ru-RU" sz="1200" i="1" dirty="0"/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/>
              <a:t>Должен быть реализован справочник «****».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/>
              <a:t>Требования к реквизитному составу элемента «****» описаны в документе “</a:t>
            </a:r>
            <a:r>
              <a:rPr lang="ru-RU" sz="1200" i="1" dirty="0" err="1"/>
              <a:t>Data</a:t>
            </a:r>
            <a:r>
              <a:rPr lang="ru-RU" sz="1200" i="1" dirty="0"/>
              <a:t> </a:t>
            </a:r>
            <a:r>
              <a:rPr lang="ru-RU" sz="1200" i="1" dirty="0" err="1"/>
              <a:t>Structure</a:t>
            </a:r>
            <a:r>
              <a:rPr lang="ru-RU" sz="1200" i="1" dirty="0"/>
              <a:t> </a:t>
            </a:r>
            <a:r>
              <a:rPr lang="ru-RU" sz="1200" i="1" dirty="0" smtClean="0"/>
              <a:t>****”.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Аудитория – вопрос про 24ч. Формат даты, мм-</a:t>
            </a:r>
            <a:r>
              <a:rPr lang="ru-RU" sz="1200" dirty="0" err="1" smtClean="0"/>
              <a:t>дд</a:t>
            </a:r>
            <a:r>
              <a:rPr lang="ru-RU" sz="1200" dirty="0" smtClean="0"/>
              <a:t>-</a:t>
            </a:r>
            <a:r>
              <a:rPr lang="ru-RU" sz="1200" dirty="0" err="1" smtClean="0"/>
              <a:t>гггг</a:t>
            </a:r>
            <a:r>
              <a:rPr lang="ru-RU" sz="1200" dirty="0" smtClean="0"/>
              <a:t>, как вы считаете какая это дата? 04-05-2019.</a:t>
            </a:r>
            <a:endParaRPr lang="ru-RU" sz="1200" dirty="0"/>
          </a:p>
          <a:p>
            <a:pPr>
              <a:lnSpc>
                <a:spcPct val="100000"/>
              </a:lnSpc>
            </a:pP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9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7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8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Проверки</a:t>
            </a:r>
            <a:endParaRPr lang="en-US" sz="1200" b="1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 smtClean="0"/>
              <a:t>Название XML-файла должно формироваться по шаблону: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 smtClean="0"/>
              <a:t>1С_[Название передаваемого интерфейса]_[Дата формирования файла в формате YYYY-MM-DD]_[Время формирования файла в формате HH-MM-SS в 24-часовом формате]. Например, 1С_Test_2017-07-04_04-02-15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 smtClean="0"/>
              <a:t>Если название файла не соответствует шаблону названия...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 smtClean="0"/>
              <a:t>Если файл не соответствует формату...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 smtClean="0"/>
              <a:t>Если нарушена структура и порядок следования атрибутов...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 smtClean="0"/>
              <a:t>Если файл пуст\Если обязательные теги не заполнены..</a:t>
            </a:r>
          </a:p>
          <a:p>
            <a:pPr>
              <a:lnSpc>
                <a:spcPct val="100000"/>
              </a:lnSpc>
              <a:spcAft>
                <a:spcPts val="607"/>
              </a:spcAft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Все то же для ответного файла или потока</a:t>
            </a:r>
          </a:p>
          <a:p>
            <a:pPr rtl="0" eaLnBrk="1" fontAlgn="t" latinLnBrk="0" hangingPunct="1">
              <a:lnSpc>
                <a:spcPct val="100000"/>
              </a:lnSpc>
            </a:pP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29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80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dirty="0" smtClean="0"/>
              <a:t>Для каждой строки, проверки сущностей</a:t>
            </a:r>
            <a:endParaRPr lang="ru-RU" sz="1200" dirty="0" smtClean="0"/>
          </a:p>
          <a:p>
            <a:pPr rtl="0" eaLnBrk="1" fontAlgn="t" latinLnBrk="0" hangingPunct="1"/>
            <a:r>
              <a:rPr lang="ru-RU" sz="1200" dirty="0" smtClean="0"/>
              <a:t>Наличие сущности в Системе </a:t>
            </a:r>
          </a:p>
          <a:p>
            <a:pPr rtl="0" eaLnBrk="1" fontAlgn="t" latinLnBrk="0" hangingPunct="1"/>
            <a:r>
              <a:rPr lang="ru-RU" sz="1200" dirty="0" smtClean="0"/>
              <a:t>Наличие связанных сущностей</a:t>
            </a:r>
          </a:p>
          <a:p>
            <a:pPr rtl="0" eaLnBrk="1" fontAlgn="t" latinLnBrk="0" hangingPunct="1"/>
            <a:r>
              <a:rPr lang="ru-RU" sz="1200" dirty="0" smtClean="0"/>
              <a:t>Целостность информации</a:t>
            </a:r>
          </a:p>
          <a:p>
            <a:pPr rtl="0" eaLnBrk="1" fontAlgn="t" latinLnBrk="0" hangingPunct="1"/>
            <a:r>
              <a:rPr lang="ru-RU" sz="1200" dirty="0" smtClean="0"/>
              <a:t>Признаки: активна\не активна</a:t>
            </a:r>
          </a:p>
          <a:p>
            <a:pPr rtl="0" eaLnBrk="1" fontAlgn="t" latinLnBrk="0" hangingPunct="1"/>
            <a:endParaRPr lang="ru-RU" sz="1200" dirty="0" smtClean="0"/>
          </a:p>
          <a:p>
            <a:pPr rtl="0" eaLnBrk="1" fontAlgn="t" latinLnBrk="0" hangingPunct="1"/>
            <a:r>
              <a:rPr lang="ru-RU" sz="1200" b="1" dirty="0" smtClean="0"/>
              <a:t>Для каждой строки, действия</a:t>
            </a:r>
          </a:p>
          <a:p>
            <a:pPr rtl="0" eaLnBrk="1" fontAlgn="t" latinLnBrk="0" hangingPunct="1"/>
            <a:r>
              <a:rPr lang="ru-RU" sz="1200" dirty="0" smtClean="0"/>
              <a:t>Что должно происходить в системе: создание, изменение, удаление.</a:t>
            </a:r>
            <a:br>
              <a:rPr lang="ru-RU" sz="1200" dirty="0" smtClean="0"/>
            </a:br>
            <a:r>
              <a:rPr lang="ru-RU" sz="1200" dirty="0" smtClean="0"/>
              <a:t>Дополнительные проверки при создании\изменении\удалении (например, при корректировке суммы получили ноль).</a:t>
            </a:r>
          </a:p>
          <a:p>
            <a:pPr rtl="0" eaLnBrk="1" fontAlgn="t" latinLnBrk="0" hangingPunct="1"/>
            <a:endParaRPr lang="ru-RU" sz="1200" dirty="0" smtClean="0"/>
          </a:p>
          <a:p>
            <a:pPr rtl="0" eaLnBrk="1" fontAlgn="t" latinLnBrk="0" hangingPunct="1"/>
            <a:r>
              <a:rPr lang="ru-RU" sz="1200" b="1" dirty="0" smtClean="0"/>
              <a:t>Загрузка из нескольких источников</a:t>
            </a:r>
          </a:p>
          <a:p>
            <a:pPr rtl="0" eaLnBrk="1" fontAlgn="t" latinLnBrk="0" hangingPunct="1"/>
            <a:r>
              <a:rPr lang="ru-RU" sz="1200" dirty="0" smtClean="0"/>
              <a:t>Разделение потоков данных на уровне структуры.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Если систем несколько: - диаграмма потоков данных, - </a:t>
            </a:r>
            <a:r>
              <a:rPr lang="ru-RU" sz="1200" b="1" dirty="0" smtClean="0"/>
              <a:t>договорится с командами других систем.</a:t>
            </a:r>
          </a:p>
          <a:p>
            <a:endParaRPr lang="ru-RU" sz="1200" dirty="0" smtClean="0"/>
          </a:p>
          <a:p>
            <a:pPr rtl="0" eaLnBrk="1" fontAlgn="t" latinLnBrk="0" hangingPunct="1"/>
            <a:r>
              <a:rPr lang="ru-RU" sz="1200" b="1" dirty="0" smtClean="0"/>
              <a:t>Системные и архитектурные ограничения</a:t>
            </a:r>
          </a:p>
          <a:p>
            <a:pPr rtl="0" eaLnBrk="1" fontAlgn="t" latinLnBrk="0" hangingPunct="1"/>
            <a:r>
              <a:rPr lang="ru-RU" sz="1200" dirty="0" smtClean="0"/>
              <a:t>Способы обойти ограничения</a:t>
            </a:r>
          </a:p>
          <a:p>
            <a:pPr rtl="0" eaLnBrk="1" fontAlgn="t" latinLnBrk="0" hangingPunct="1"/>
            <a:endParaRPr lang="ru-RU" sz="1200" dirty="0" smtClean="0"/>
          </a:p>
          <a:p>
            <a:pPr rtl="0" eaLnBrk="1" fontAlgn="t" latinLnBrk="0" hangingPunct="1"/>
            <a:r>
              <a:rPr lang="ru-RU" sz="1200" b="1" dirty="0" smtClean="0"/>
              <a:t>Тестирование</a:t>
            </a:r>
          </a:p>
          <a:p>
            <a:pPr rtl="0" eaLnBrk="1" fontAlgn="t" latinLnBrk="0" hangingPunct="1"/>
            <a:r>
              <a:rPr lang="ru-RU" sz="1200" dirty="0" smtClean="0"/>
              <a:t>Проверки, излишне требовательные к данным</a:t>
            </a:r>
          </a:p>
          <a:p>
            <a:r>
              <a:rPr lang="ru-RU" sz="1200" dirty="0" smtClean="0"/>
              <a:t>Критерии приемки, критерии оценки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8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1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dirty="0" smtClean="0"/>
              <a:t>Системные </a:t>
            </a:r>
            <a:r>
              <a:rPr lang="ru-RU" sz="1200" b="1" dirty="0"/>
              <a:t>и архитектурные ограничения</a:t>
            </a:r>
          </a:p>
          <a:p>
            <a:pPr rtl="0" eaLnBrk="1" fontAlgn="t" latinLnBrk="0" hangingPunct="1"/>
            <a:r>
              <a:rPr lang="ru-RU" sz="1200" dirty="0"/>
              <a:t>Способы обойти </a:t>
            </a:r>
            <a:r>
              <a:rPr lang="ru-RU" sz="1200" dirty="0" smtClean="0"/>
              <a:t>ограничения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8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На каких проектах «Моя история с интеграцией»</a:t>
            </a:r>
          </a:p>
          <a:p>
            <a:r>
              <a:rPr lang="ru-RU" sz="1200" dirty="0" smtClean="0"/>
              <a:t>Контекст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Для начала представлюсь.</a:t>
            </a:r>
          </a:p>
          <a:p>
            <a:r>
              <a:rPr lang="ru-RU" sz="1200" dirty="0" smtClean="0"/>
              <a:t>Меня зовут Татьяна Гудкова. Я аналитик уже довольно давно. Участвую на</a:t>
            </a:r>
            <a:r>
              <a:rPr lang="ru-RU" sz="1200" baseline="0" dirty="0" smtClean="0"/>
              <a:t> проектах в качестве </a:t>
            </a:r>
            <a:r>
              <a:rPr lang="ru-RU" sz="1200" baseline="0" dirty="0" err="1" smtClean="0"/>
              <a:t>лида</a:t>
            </a:r>
            <a:r>
              <a:rPr lang="ru-RU" sz="1200" baseline="0" dirty="0" smtClean="0"/>
              <a:t> и развиваю сообщество аналитиков в компании </a:t>
            </a:r>
            <a:r>
              <a:rPr lang="en-US" sz="1200" baseline="0" dirty="0" smtClean="0"/>
              <a:t>I-Sys.</a:t>
            </a:r>
          </a:p>
          <a:p>
            <a:endParaRPr lang="en-US" sz="1200" baseline="0" dirty="0" smtClean="0"/>
          </a:p>
          <a:p>
            <a:r>
              <a:rPr lang="ru-RU" sz="1200" baseline="0" dirty="0" smtClean="0"/>
              <a:t>Сегодня я хочу поделиться с вами своим опытом в части описания требований по интеграции.</a:t>
            </a:r>
          </a:p>
          <a:p>
            <a:r>
              <a:rPr lang="ru-RU" sz="1200" baseline="0" dirty="0" smtClean="0"/>
              <a:t>Какое-то время назад я разработала чек-лист, о котором хочу вам рассказать.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ru-RU" sz="1200" baseline="0" dirty="0" smtClean="0"/>
              <a:t>Вопрос.</a:t>
            </a:r>
          </a:p>
          <a:p>
            <a:endParaRPr lang="ru-RU" sz="1200" baseline="0" dirty="0" smtClean="0"/>
          </a:p>
          <a:p>
            <a:r>
              <a:rPr lang="ru-RU" sz="1200" baseline="0" dirty="0" smtClean="0"/>
              <a:t>С самыми терпеливыми и усидчивыми я обязательно поделюсь материалами. </a:t>
            </a:r>
          </a:p>
          <a:p>
            <a:r>
              <a:rPr lang="ru-RU" sz="1200" baseline="0" dirty="0" smtClean="0"/>
              <a:t>Чек-лист существует в физическом мире, обязательно расскажу в конце как получить у меня исходник.</a:t>
            </a:r>
            <a:endParaRPr lang="en-US" sz="1200" baseline="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29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dirty="0" smtClean="0"/>
              <a:t>Тестирование</a:t>
            </a:r>
            <a:endParaRPr lang="ru-RU" sz="1200" b="1" dirty="0"/>
          </a:p>
          <a:p>
            <a:pPr rtl="0" eaLnBrk="1" fontAlgn="t" latinLnBrk="0" hangingPunct="1"/>
            <a:r>
              <a:rPr lang="ru-RU" sz="1200" dirty="0"/>
              <a:t>Проверки, излишне требовательные к данным</a:t>
            </a:r>
          </a:p>
          <a:p>
            <a:r>
              <a:rPr lang="ru-RU" sz="1200" dirty="0" smtClean="0"/>
              <a:t>Критерии приемки, критерии оценки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30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21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dirty="0" smtClean="0"/>
              <a:t>Можно здесь про хранение исходных данных,</a:t>
            </a:r>
            <a:r>
              <a:rPr lang="ru-RU" sz="1200" b="1" baseline="0" dirty="0" smtClean="0"/>
              <a:t> архив, темповые таблицы</a:t>
            </a:r>
          </a:p>
          <a:p>
            <a:pPr rtl="0" eaLnBrk="1" fontAlgn="t" latinLnBrk="0" hangingPunct="1"/>
            <a:endParaRPr lang="ru-RU" sz="1200" b="1" dirty="0" smtClean="0"/>
          </a:p>
          <a:p>
            <a:pPr rtl="0" eaLnBrk="1" fontAlgn="t" latinLnBrk="0" hangingPunct="1"/>
            <a:r>
              <a:rPr lang="ru-RU" sz="1200" b="1" dirty="0" smtClean="0"/>
              <a:t>Информация </a:t>
            </a:r>
            <a:r>
              <a:rPr lang="ru-RU" sz="1200" b="1" dirty="0"/>
              <a:t>о запусках</a:t>
            </a:r>
            <a:endParaRPr lang="ru-RU" sz="1200" dirty="0"/>
          </a:p>
          <a:p>
            <a:pPr rtl="0" eaLnBrk="1" fontAlgn="t" latinLnBrk="0" hangingPunct="1"/>
            <a:r>
              <a:rPr lang="ru-RU" sz="1200" dirty="0"/>
              <a:t>Время следующего запуска задания. </a:t>
            </a:r>
          </a:p>
          <a:p>
            <a:pPr rtl="0" eaLnBrk="1" fontAlgn="t" latinLnBrk="0" hangingPunct="1"/>
            <a:r>
              <a:rPr lang="ru-RU" sz="1200" dirty="0"/>
              <a:t>Выполняющиеся на текущий момент заданиям с временем запуска задания и статусом задания</a:t>
            </a:r>
          </a:p>
          <a:p>
            <a:pPr rtl="0" eaLnBrk="1" fontAlgn="t" latinLnBrk="0" hangingPunct="1"/>
            <a:r>
              <a:rPr lang="ru-RU" sz="1200" dirty="0"/>
              <a:t>История выполненных заданий со временем последнего выполнения, длительностью и статусом выполнения</a:t>
            </a:r>
          </a:p>
          <a:p>
            <a:pPr rtl="0" eaLnBrk="1" fontAlgn="t" latinLnBrk="0" hangingPunct="1"/>
            <a:endParaRPr lang="ru-RU" sz="1200" b="1" dirty="0"/>
          </a:p>
          <a:p>
            <a:pPr rtl="0" eaLnBrk="1" fontAlgn="t" latinLnBrk="0" hangingPunct="1"/>
            <a:r>
              <a:rPr lang="ru-RU" sz="1200" b="1" dirty="0" err="1"/>
              <a:t>Журналирование</a:t>
            </a:r>
            <a:endParaRPr lang="ru-RU" sz="1200" b="1" dirty="0"/>
          </a:p>
          <a:p>
            <a:pPr rtl="0" eaLnBrk="1" fontAlgn="t" latinLnBrk="0" hangingPunct="1"/>
            <a:r>
              <a:rPr lang="ru-RU" sz="1200" dirty="0"/>
              <a:t>Дата и время запуска</a:t>
            </a:r>
          </a:p>
          <a:p>
            <a:pPr rtl="0" eaLnBrk="1" fontAlgn="t" latinLnBrk="0" hangingPunct="1"/>
            <a:r>
              <a:rPr lang="ru-RU" sz="1200" dirty="0"/>
              <a:t>Длительность выполнения интеграции</a:t>
            </a:r>
          </a:p>
          <a:p>
            <a:pPr rtl="0" eaLnBrk="1" fontAlgn="t" latinLnBrk="0" hangingPunct="1"/>
            <a:r>
              <a:rPr lang="ru-RU" sz="1200" dirty="0"/>
              <a:t>Наименование внешней системы</a:t>
            </a:r>
          </a:p>
          <a:p>
            <a:pPr rtl="0" eaLnBrk="1" fontAlgn="t" latinLnBrk="0" hangingPunct="1"/>
            <a:r>
              <a:rPr lang="ru-RU" sz="1200" dirty="0"/>
              <a:t>Количество обработанных записей и детализация в разрезе каждого запуска:</a:t>
            </a:r>
            <a:br>
              <a:rPr lang="ru-RU" sz="1200" dirty="0"/>
            </a:br>
            <a:r>
              <a:rPr lang="ru-RU" sz="1200" dirty="0"/>
              <a:t>* Время начала обработки записи</a:t>
            </a:r>
            <a:br>
              <a:rPr lang="ru-RU" sz="1200" dirty="0"/>
            </a:br>
            <a:r>
              <a:rPr lang="ru-RU" sz="1200" dirty="0"/>
              <a:t>* Время окончания обработки записи</a:t>
            </a:r>
            <a:br>
              <a:rPr lang="ru-RU" sz="1200" dirty="0"/>
            </a:br>
            <a:r>
              <a:rPr lang="ru-RU" sz="1200" dirty="0"/>
              <a:t>* Результат обработки (успешно, предупреждение, ошибка)</a:t>
            </a:r>
            <a:br>
              <a:rPr lang="ru-RU" sz="1200" dirty="0"/>
            </a:br>
            <a:r>
              <a:rPr lang="ru-RU" sz="1200" dirty="0"/>
              <a:t>* Сведения об ошибке</a:t>
            </a:r>
          </a:p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3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Кто и что видит при отработке сценариев интеграции систем</a:t>
            </a:r>
          </a:p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2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39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7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0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800" dirty="0" smtClean="0"/>
              <a:t>А сейчас давайте перейдем к делу</a:t>
            </a:r>
            <a:r>
              <a:rPr lang="ru-RU" sz="800" baseline="0" dirty="0" smtClean="0"/>
              <a:t> и посмотрим на задачу интеграции, как на любую другую задачу по аналитике.</a:t>
            </a:r>
          </a:p>
          <a:p>
            <a:pPr lvl="0"/>
            <a:endParaRPr lang="ru-RU" sz="800" baseline="0" dirty="0" smtClean="0"/>
          </a:p>
          <a:p>
            <a:pPr lvl="0"/>
            <a:r>
              <a:rPr lang="ru-RU" sz="800" baseline="0" dirty="0" smtClean="0"/>
              <a:t>Мы можем выделить этап предварительного анализа, проектирования и технической детализации.</a:t>
            </a:r>
          </a:p>
          <a:p>
            <a:pPr lvl="0"/>
            <a:endParaRPr lang="ru-RU" sz="800" dirty="0" smtClean="0"/>
          </a:p>
          <a:p>
            <a:pPr lvl="0"/>
            <a:r>
              <a:rPr lang="ru-RU" sz="800" dirty="0" smtClean="0"/>
              <a:t>Документ </a:t>
            </a:r>
            <a:r>
              <a:rPr lang="ru-RU" sz="800" dirty="0"/>
              <a:t>«Концепция»</a:t>
            </a:r>
          </a:p>
          <a:p>
            <a:pPr lvl="1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интеграционного решения</a:t>
            </a:r>
            <a:endParaRPr lang="ru-RU" sz="800" dirty="0"/>
          </a:p>
          <a:p>
            <a:pPr lvl="1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 </a:t>
            </a:r>
          </a:p>
          <a:p>
            <a:pPr lvl="1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информационных потоков: 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взаимодействия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Протокол взаимодействия 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скорости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Предполагаемый рост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нагрузки</a:t>
            </a:r>
          </a:p>
          <a:p>
            <a:pPr lvl="2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aseline="0" dirty="0" smtClean="0"/>
              <a:t>Интеграция систем – сложная область, где заканчивается бизнес-логика одной системы и другой.</a:t>
            </a:r>
          </a:p>
          <a:p>
            <a:r>
              <a:rPr lang="ru-RU" sz="1200" baseline="0" dirty="0" smtClean="0"/>
              <a:t>Не тянуть сырые данные. Не затягивать к себе данные.</a:t>
            </a:r>
          </a:p>
          <a:p>
            <a:pPr lvl="2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dirty="0"/>
              <a:t>Документ «Реестр интерфейсов»</a:t>
            </a:r>
          </a:p>
          <a:p>
            <a:pPr lvl="1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Диаграммы последовательности</a:t>
            </a:r>
            <a:endParaRPr lang="ru-RU" sz="800" dirty="0"/>
          </a:p>
          <a:p>
            <a:pPr lvl="1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методов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Входящие данные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Исходящие данные</a:t>
            </a:r>
          </a:p>
          <a:p>
            <a:pPr lvl="2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Алгоритм работы </a:t>
            </a:r>
          </a:p>
          <a:p>
            <a:pPr lvl="0"/>
            <a:r>
              <a:rPr lang="ru-RU" sz="800" dirty="0"/>
              <a:t>Техническая спецификация</a:t>
            </a:r>
          </a:p>
          <a:p>
            <a:endParaRPr lang="ru-RU" sz="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2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Тип взаимодействия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indent="-462044">
              <a:lnSpc>
                <a:spcPct val="100000"/>
              </a:lnSpc>
            </a:pPr>
            <a:r>
              <a:rPr lang="en-US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FTP</a:t>
            </a: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-папка, API, интеграционная шина, БД</a:t>
            </a:r>
            <a:endParaRPr lang="en-US" sz="12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b="1" dirty="0"/>
              <a:t>Настройки подключения: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dirty="0"/>
              <a:t>Веб-сервис: название веб-сервиса или метода, которым обращаюсь к API или шине. Правила к запросу\ответу данных, параметры запроса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dirty="0"/>
              <a:t>Почтовый ящик: настройки подключения к почте, адрес почтового ящика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en-US" sz="1200" dirty="0"/>
              <a:t>FTP</a:t>
            </a:r>
            <a:r>
              <a:rPr lang="ru-RU" sz="1200" dirty="0"/>
              <a:t>-папка: путь до папки.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dirty="0" err="1"/>
              <a:t>Логин,Пароль</a:t>
            </a:r>
            <a:endParaRPr lang="ru-RU" sz="1200" dirty="0"/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b="1" dirty="0"/>
              <a:t>Расписание запуска механизма интеграции: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dirty="0"/>
              <a:t>Периодичность запуска механизма интеграции, осуществляющего разбор и обработку, а также интервал его выполнения.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dirty="0"/>
              <a:t>Возможность отключения задания по интеграции.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dirty="0"/>
              <a:t>Возможность принудительного запуска задания по интеграции в любой момент, вне зависимости от настроенного расписания запуска.</a:t>
            </a:r>
          </a:p>
          <a:p>
            <a:pPr lvl="0">
              <a:lnSpc>
                <a:spcPct val="100000"/>
              </a:lnSpc>
            </a:pPr>
            <a:r>
              <a:rPr lang="ru-RU" sz="1200" i="1" dirty="0"/>
              <a:t>К расписанию.</a:t>
            </a:r>
          </a:p>
          <a:p>
            <a:pPr lvl="0">
              <a:lnSpc>
                <a:spcPct val="100000"/>
              </a:lnSpc>
            </a:pPr>
            <a:r>
              <a:rPr lang="ru-RU" sz="1200" i="1" dirty="0"/>
              <a:t>Администратор должен иметь возможность на странице *** просмотреть информацию по:</a:t>
            </a:r>
            <a:br>
              <a:rPr lang="ru-RU" sz="1200" i="1" dirty="0"/>
            </a:br>
            <a:r>
              <a:rPr lang="ru-RU" sz="1200" b="1" dirty="0"/>
              <a:t>Триггеры для интеграции</a:t>
            </a:r>
          </a:p>
          <a:p>
            <a:pPr lvl="0">
              <a:lnSpc>
                <a:spcPct val="100000"/>
              </a:lnSpc>
            </a:pPr>
            <a:r>
              <a:rPr lang="ru-RU" sz="1200" dirty="0"/>
              <a:t>Пришли данные, сменился статус сущности, наступил срок\расписание, пользователь нажал кнопку.</a:t>
            </a:r>
            <a:endParaRPr lang="ru-RU" sz="1200" i="1" dirty="0"/>
          </a:p>
          <a:p>
            <a:pPr lvl="0">
              <a:lnSpc>
                <a:spcPct val="100000"/>
              </a:lnSpc>
            </a:pPr>
            <a:endParaRPr lang="ru-RU" sz="1200" i="1" dirty="0"/>
          </a:p>
          <a:p>
            <a:pPr>
              <a:lnSpc>
                <a:spcPct val="100000"/>
              </a:lnSpc>
            </a:pPr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3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Поменять местами триггер и расписание</a:t>
            </a:r>
          </a:p>
          <a:p>
            <a:pPr>
              <a:lnSpc>
                <a:spcPct val="100000"/>
              </a:lnSpc>
            </a:pP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Расписание</a:t>
            </a:r>
            <a:r>
              <a:rPr lang="ru-RU" sz="1200" b="1" baseline="0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– отдельный слайд, 1 - данные есть, 2 – данных нет. Что делаем.</a:t>
            </a: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Тип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интеграции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 indent="-462044">
              <a:lnSpc>
                <a:spcPct val="100000"/>
              </a:lnSpc>
            </a:pPr>
            <a:r>
              <a:rPr lang="en-US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FTP</a:t>
            </a: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-папка, API, интеграционная шина, БД</a:t>
            </a:r>
            <a:endParaRPr lang="en-US" sz="12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b="1" dirty="0"/>
              <a:t>Настройки подключения: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dirty="0"/>
              <a:t>Веб-сервис: название веб-сервиса или метода, которым обращаюсь к API или шине. Правила к запросу\ответу данных, параметры запроса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dirty="0"/>
              <a:t>Почтовый ящик: настройки подключения к почте, адрес почтового ящика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en-US" sz="1200" dirty="0"/>
              <a:t>FTP</a:t>
            </a:r>
            <a:r>
              <a:rPr lang="ru-RU" sz="1200" dirty="0"/>
              <a:t>-папка: путь до папки.</a:t>
            </a:r>
          </a:p>
          <a:p>
            <a:pPr rtl="0" eaLnBrk="1" fontAlgn="auto" latinLnBrk="0" hangingPunct="1">
              <a:lnSpc>
                <a:spcPct val="100000"/>
              </a:lnSpc>
            </a:pPr>
            <a:r>
              <a:rPr lang="ru-RU" sz="1200" dirty="0" err="1"/>
              <a:t>Логин,Пароль</a:t>
            </a:r>
            <a:endParaRPr lang="ru-RU" sz="1200" dirty="0"/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b="1" dirty="0"/>
              <a:t>Расписание запуска механизма интеграции: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dirty="0"/>
              <a:t>Периодичность запуска механизма интеграции, осуществляющего разбор и обработку, а также интервал его выполнения.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dirty="0"/>
              <a:t>Возможность отключения задания по интеграции.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dirty="0"/>
              <a:t>Возможность принудительного запуска задания по интеграции в любой момент, вне зависимости от настроенного расписания запуска.</a:t>
            </a:r>
          </a:p>
          <a:p>
            <a:pPr lvl="0">
              <a:lnSpc>
                <a:spcPct val="100000"/>
              </a:lnSpc>
            </a:pPr>
            <a:r>
              <a:rPr lang="ru-RU" sz="1200" i="1" dirty="0"/>
              <a:t>К расписанию.</a:t>
            </a:r>
          </a:p>
          <a:p>
            <a:pPr lvl="0">
              <a:lnSpc>
                <a:spcPct val="100000"/>
              </a:lnSpc>
            </a:pPr>
            <a:r>
              <a:rPr lang="ru-RU" sz="1200" i="1" dirty="0"/>
              <a:t>Администратор должен иметь возможность на странице *** просмотреть информацию по:</a:t>
            </a:r>
            <a:br>
              <a:rPr lang="ru-RU" sz="1200" i="1" dirty="0"/>
            </a:br>
            <a:r>
              <a:rPr lang="ru-RU" sz="1200" b="1" dirty="0"/>
              <a:t>Триггеры для интеграции</a:t>
            </a:r>
          </a:p>
          <a:p>
            <a:pPr lvl="0">
              <a:lnSpc>
                <a:spcPct val="100000"/>
              </a:lnSpc>
            </a:pPr>
            <a:r>
              <a:rPr lang="ru-RU" sz="1200" dirty="0"/>
              <a:t>Пришли данные, сменился статус сущности, наступил срок\расписание, пользователь нажал кнопку.</a:t>
            </a:r>
            <a:endParaRPr lang="ru-RU" sz="1200" i="1" dirty="0"/>
          </a:p>
          <a:p>
            <a:pPr lvl="0">
              <a:lnSpc>
                <a:spcPct val="100000"/>
              </a:lnSpc>
            </a:pPr>
            <a:endParaRPr lang="ru-RU" sz="1200" i="1" dirty="0"/>
          </a:p>
          <a:p>
            <a:pPr>
              <a:lnSpc>
                <a:spcPct val="100000"/>
              </a:lnSpc>
            </a:pPr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3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13"/>
              </a:spcAft>
            </a:pP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Место забора данных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 indent="-462044"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Название, если есть – шаблон</a:t>
            </a:r>
            <a:endParaRPr lang="en-US" sz="8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  <a:spcAft>
                <a:spcPts val="1213"/>
              </a:spcAft>
            </a:pP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Правила</a:t>
            </a:r>
            <a:endParaRPr lang="en-US" sz="8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Наличие сетевого доступа</a:t>
            </a: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Соответствие названия </a:t>
            </a: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Обработка дублей и файлов</a:t>
            </a: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Порядок хранения данных</a:t>
            </a:r>
          </a:p>
          <a:p>
            <a:pPr defTabSz="924273">
              <a:lnSpc>
                <a:spcPct val="100000"/>
              </a:lnSpc>
            </a:pPr>
            <a:endParaRPr lang="ru-RU" sz="800" dirty="0"/>
          </a:p>
          <a:p>
            <a:pPr defTabSz="924273">
              <a:lnSpc>
                <a:spcPct val="100000"/>
              </a:lnSpc>
            </a:pPr>
            <a:r>
              <a:rPr lang="ru-RU" sz="800" dirty="0"/>
              <a:t>Что делать, если нет доступа к сети, когда следующий старт.</a:t>
            </a:r>
            <a:br>
              <a:rPr lang="ru-RU" sz="800" dirty="0"/>
            </a:br>
            <a:r>
              <a:rPr lang="ru-RU" sz="800" dirty="0"/>
              <a:t>Что делать, если структура папок не соответствует, адрес веб-сервиса не отвечает.</a:t>
            </a:r>
            <a:br>
              <a:rPr lang="ru-RU" sz="800" dirty="0"/>
            </a:br>
            <a:r>
              <a:rPr lang="ru-RU" sz="800" dirty="0"/>
              <a:t>Можно автоматически забирать данные?</a:t>
            </a:r>
            <a:br>
              <a:rPr lang="ru-RU" sz="800" dirty="0"/>
            </a:br>
            <a:r>
              <a:rPr lang="ru-RU" sz="800" dirty="0"/>
              <a:t>Есть возможность вручную загрузить данные, скачать данные архивом и загрузить в систему или БД?</a:t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6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13"/>
              </a:spcAft>
            </a:pP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Место забора данных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 indent="-462044"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Название, если есть – шаблон</a:t>
            </a:r>
            <a:endParaRPr lang="en-US" sz="8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  <a:spcAft>
                <a:spcPts val="1213"/>
              </a:spcAft>
            </a:pPr>
            <a:r>
              <a:rPr lang="ru-RU" sz="8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Правила</a:t>
            </a:r>
            <a:endParaRPr lang="en-US" sz="8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Наличие сетевого доступа</a:t>
            </a: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Соответствие названия </a:t>
            </a: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Обработка дублей и файлов</a:t>
            </a:r>
          </a:p>
          <a:p>
            <a:pPr>
              <a:lnSpc>
                <a:spcPct val="100000"/>
              </a:lnSpc>
            </a:pPr>
            <a:r>
              <a:rPr lang="ru-RU" sz="8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Порядок хранения данных</a:t>
            </a:r>
          </a:p>
          <a:p>
            <a:pPr defTabSz="924273">
              <a:lnSpc>
                <a:spcPct val="100000"/>
              </a:lnSpc>
            </a:pPr>
            <a:endParaRPr lang="ru-RU" sz="800" dirty="0"/>
          </a:p>
          <a:p>
            <a:pPr defTabSz="924273">
              <a:lnSpc>
                <a:spcPct val="100000"/>
              </a:lnSpc>
            </a:pPr>
            <a:r>
              <a:rPr lang="ru-RU" sz="800" dirty="0"/>
              <a:t>Что делать, если нет доступа к сети, когда следующий старт.</a:t>
            </a:r>
            <a:br>
              <a:rPr lang="ru-RU" sz="800" dirty="0"/>
            </a:br>
            <a:r>
              <a:rPr lang="ru-RU" sz="800" dirty="0"/>
              <a:t>Что делать, если структура папок не соответствует, адрес веб-сервиса не отвечает.</a:t>
            </a:r>
            <a:br>
              <a:rPr lang="ru-RU" sz="800" dirty="0"/>
            </a:br>
            <a:r>
              <a:rPr lang="ru-RU" sz="800" dirty="0"/>
              <a:t>Можно автоматически забирать данные?</a:t>
            </a:r>
            <a:br>
              <a:rPr lang="ru-RU" sz="800" dirty="0"/>
            </a:br>
            <a:r>
              <a:rPr lang="ru-RU" sz="800" dirty="0"/>
              <a:t>Есть возможность вручную загрузить данные, скачать данные архивом и загрузить в систему или БД?</a:t>
            </a:r>
            <a:br>
              <a:rPr lang="ru-RU" sz="800" dirty="0"/>
            </a:br>
            <a:endParaRPr lang="ru-RU" sz="800" dirty="0" smtClean="0"/>
          </a:p>
          <a:p>
            <a:pPr>
              <a:lnSpc>
                <a:spcPct val="100000"/>
              </a:lnSpc>
            </a:pPr>
            <a:r>
              <a:rPr lang="ru-RU" sz="800" b="0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Архивирование,</a:t>
            </a:r>
            <a:r>
              <a:rPr lang="ru-RU" sz="800" b="0" baseline="0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хранение исходных данных, когда (сразу), чтобы мы могли обработать\разобраться.</a:t>
            </a:r>
          </a:p>
          <a:p>
            <a:pPr>
              <a:lnSpc>
                <a:spcPct val="100000"/>
              </a:lnSpc>
            </a:pPr>
            <a:r>
              <a:rPr lang="ru-RU" sz="800" b="0" baseline="0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Вопросы интеграции – вопросы взаимного недоверия.</a:t>
            </a:r>
            <a:endParaRPr lang="ru-RU" sz="800" b="0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defTabSz="924273">
              <a:lnSpc>
                <a:spcPct val="100000"/>
              </a:lnSpc>
            </a:pPr>
            <a:r>
              <a:rPr lang="ru-RU" sz="800" dirty="0"/>
              <a:t/>
            </a:r>
            <a:br>
              <a:rPr lang="ru-RU" sz="800" dirty="0"/>
            </a:br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7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7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Анализ примера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 indent="-462044">
              <a:lnSpc>
                <a:spcPct val="100000"/>
              </a:lnSpc>
            </a:pP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Анализ, протокол, заполненный </a:t>
            </a:r>
            <a:r>
              <a:rPr lang="ru-RU" sz="120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пример. Пример, как анализируем. Поставщик данных – если дает спецификацию – насколько</a:t>
            </a: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правдива?</a:t>
            </a:r>
          </a:p>
          <a:p>
            <a:pPr indent="-462044">
              <a:lnSpc>
                <a:spcPct val="100000"/>
              </a:lnSpc>
            </a:pP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Как понять какая длина, </a:t>
            </a:r>
            <a:r>
              <a:rPr lang="ru-RU" sz="1200" baseline="0" dirty="0" err="1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займ</a:t>
            </a: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\валюта\ технические ограничения и бизнес ограничения</a:t>
            </a:r>
          </a:p>
          <a:p>
            <a:pPr indent="-462044">
              <a:lnSpc>
                <a:spcPct val="100000"/>
              </a:lnSpc>
            </a:pPr>
            <a:r>
              <a:rPr lang="ru-RU" sz="1200" baseline="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Метры- экватор-единицы измерения. Домен.</a:t>
            </a:r>
          </a:p>
          <a:p>
            <a:pPr indent="-462044">
              <a:lnSpc>
                <a:spcPct val="100000"/>
              </a:lnSpc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Описание 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Формат, структура данных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Новые сущности?</a:t>
            </a:r>
            <a:endParaRPr lang="ru-RU" sz="1200" i="1" dirty="0"/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/>
              <a:t>Должен быть реализован справочник «****». </a:t>
            </a:r>
          </a:p>
          <a:p>
            <a:pPr rtl="0" eaLnBrk="1" fontAlgn="t" latinLnBrk="0" hangingPunct="1">
              <a:lnSpc>
                <a:spcPct val="100000"/>
              </a:lnSpc>
            </a:pPr>
            <a:r>
              <a:rPr lang="ru-RU" sz="1200" i="1" dirty="0"/>
              <a:t>Требования к реквизитному составу элемента «****» описаны в документе “</a:t>
            </a:r>
            <a:r>
              <a:rPr lang="ru-RU" sz="1200" i="1" dirty="0" err="1"/>
              <a:t>Data</a:t>
            </a:r>
            <a:r>
              <a:rPr lang="ru-RU" sz="1200" i="1" dirty="0"/>
              <a:t> </a:t>
            </a:r>
            <a:r>
              <a:rPr lang="ru-RU" sz="1200" i="1" dirty="0" err="1"/>
              <a:t>Structure</a:t>
            </a:r>
            <a:r>
              <a:rPr lang="ru-RU" sz="1200" i="1" dirty="0"/>
              <a:t> </a:t>
            </a:r>
            <a:r>
              <a:rPr lang="ru-RU" sz="1200" i="1" dirty="0" smtClean="0"/>
              <a:t>****”.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4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861536" y="0"/>
            <a:ext cx="7516114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922002" y="5115718"/>
            <a:ext cx="13023847" cy="6881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5268686"/>
            <a:ext cx="24377650" cy="8447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28501" y="2542249"/>
            <a:ext cx="4842969" cy="8584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122332" y="2473302"/>
            <a:ext cx="6601827" cy="87647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990004" y="2226679"/>
            <a:ext cx="14334530" cy="9016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5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8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</p:sldLayoutIdLst>
  <p:hf hdr="0" dt="0"/>
  <p:txStyles>
    <p:titleStyle>
      <a:lvl1pPr algn="l" defTabSz="1828373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</p:titleStyle>
    <p:bodyStyle>
      <a:lvl1pPr marL="0" indent="0" algn="l" defTabSz="182837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  <a:lvl2pPr marL="914186" indent="0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1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2pPr>
      <a:lvl3pPr marL="1828373" indent="0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399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3pPr>
      <a:lvl4pPr marL="2742560" indent="0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4pPr>
      <a:lvl5pPr marL="3656746" indent="0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5pPr>
      <a:lvl6pPr marL="5028027" indent="-457094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213" indent="-457094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400" indent="-457094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586" indent="-457094" algn="l" defTabSz="1828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86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73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60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747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933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119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306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493" algn="l" defTabSz="182837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091181-8F5F-6E4E-BA0F-65E348C7CC37}"/>
              </a:ext>
            </a:extLst>
          </p:cNvPr>
          <p:cNvSpPr/>
          <p:nvPr/>
        </p:nvSpPr>
        <p:spPr>
          <a:xfrm>
            <a:off x="-42962" y="0"/>
            <a:ext cx="2442061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1A6479-1D54-E64D-B6E6-29BA36F3460B}"/>
              </a:ext>
            </a:extLst>
          </p:cNvPr>
          <p:cNvGrpSpPr/>
          <p:nvPr/>
        </p:nvGrpSpPr>
        <p:grpSpPr>
          <a:xfrm>
            <a:off x="2756720" y="3657598"/>
            <a:ext cx="16471807" cy="5101344"/>
            <a:chOff x="7277920" y="5272950"/>
            <a:chExt cx="10103874" cy="4099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716634-F033-AD4F-B026-F25A60B14EB0}"/>
                </a:ext>
              </a:extLst>
            </p:cNvPr>
            <p:cNvSpPr txBox="1"/>
            <p:nvPr/>
          </p:nvSpPr>
          <p:spPr>
            <a:xfrm>
              <a:off x="7277920" y="5272950"/>
              <a:ext cx="10103874" cy="25476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Чек-лист для описания требований к интеграции</a:t>
              </a:r>
              <a:endParaRPr lang="en-US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F448B9-5D1F-0042-BFC0-9B18162FB1BF}"/>
                </a:ext>
              </a:extLst>
            </p:cNvPr>
            <p:cNvSpPr/>
            <p:nvPr/>
          </p:nvSpPr>
          <p:spPr>
            <a:xfrm>
              <a:off x="7379520" y="8940800"/>
              <a:ext cx="6350000" cy="4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43" y="133350"/>
            <a:ext cx="3307087" cy="16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36980" y="4182262"/>
            <a:ext cx="9074242" cy="7337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</a:pPr>
            <a:r>
              <a:rPr lang="ru-RU" sz="5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Анализ примера</a:t>
            </a:r>
            <a:r>
              <a:rPr lang="en-US" sz="5400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 indent="-457024"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Анализ, </a:t>
            </a:r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протокол обсуждений, </a:t>
            </a: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заполненный пример</a:t>
            </a:r>
            <a:endParaRPr lang="en-US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5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Описание </a:t>
            </a:r>
            <a:endParaRPr lang="en-US" sz="5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Формат, структура данных</a:t>
            </a: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sz="5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5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Проверки</a:t>
            </a:r>
            <a:endParaRPr lang="en-US" sz="5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Что, если нет?</a:t>
            </a:r>
            <a:endParaRPr lang="en-US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sz="5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  <a:spcAft>
                <a:spcPts val="600"/>
              </a:spcAft>
            </a:pPr>
            <a:r>
              <a:rPr lang="ru-RU" sz="48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Все то же для ответного файла или потока</a:t>
            </a: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Если есть</a:t>
            </a:r>
            <a:endParaRPr lang="en-US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2D5062-DD48-9F41-AA3D-DE28AC432AC5}"/>
              </a:ext>
            </a:extLst>
          </p:cNvPr>
          <p:cNvGrpSpPr/>
          <p:nvPr/>
        </p:nvGrpSpPr>
        <p:grpSpPr>
          <a:xfrm>
            <a:off x="2634208" y="1932376"/>
            <a:ext cx="11049522" cy="1885786"/>
            <a:chOff x="9415334" y="5199853"/>
            <a:chExt cx="11049522" cy="1885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DA5C-E241-9E4E-9E41-D7ABA684B742}"/>
                </a:ext>
              </a:extLst>
            </p:cNvPr>
            <p:cNvSpPr txBox="1"/>
            <p:nvPr/>
          </p:nvSpPr>
          <p:spPr>
            <a:xfrm>
              <a:off x="9415334" y="5762072"/>
              <a:ext cx="11049522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001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Анализ данных</a:t>
              </a:r>
              <a:endParaRPr lang="en-US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5C5B0F-DC01-374E-8827-390D078E5437}"/>
                </a:ext>
              </a:extLst>
            </p:cNvPr>
            <p:cNvSpPr/>
            <p:nvPr/>
          </p:nvSpPr>
          <p:spPr>
            <a:xfrm>
              <a:off x="9578619" y="5199853"/>
              <a:ext cx="1418459" cy="23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23359" r="19148" b="698"/>
          <a:stretch/>
        </p:blipFill>
        <p:spPr>
          <a:xfrm>
            <a:off x="11838270" y="4167553"/>
            <a:ext cx="11605848" cy="7719645"/>
          </a:xfrm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60213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10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4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2D5062-DD48-9F41-AA3D-DE28AC432AC5}"/>
              </a:ext>
            </a:extLst>
          </p:cNvPr>
          <p:cNvGrpSpPr/>
          <p:nvPr/>
        </p:nvGrpSpPr>
        <p:grpSpPr>
          <a:xfrm>
            <a:off x="2634208" y="1932375"/>
            <a:ext cx="11049522" cy="1885786"/>
            <a:chOff x="9415334" y="5199853"/>
            <a:chExt cx="11049522" cy="1885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DA5C-E241-9E4E-9E41-D7ABA684B742}"/>
                </a:ext>
              </a:extLst>
            </p:cNvPr>
            <p:cNvSpPr txBox="1"/>
            <p:nvPr/>
          </p:nvSpPr>
          <p:spPr>
            <a:xfrm>
              <a:off x="9415334" y="5762072"/>
              <a:ext cx="11049522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001" b="1" dirty="0" smtClean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Про шаблон названия</a:t>
              </a:r>
              <a:endParaRPr lang="en-US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5C5B0F-DC01-374E-8827-390D078E5437}"/>
                </a:ext>
              </a:extLst>
            </p:cNvPr>
            <p:cNvSpPr/>
            <p:nvPr/>
          </p:nvSpPr>
          <p:spPr>
            <a:xfrm>
              <a:off x="9578619" y="5199853"/>
              <a:ext cx="1418459" cy="23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97493" y="3758474"/>
            <a:ext cx="20550187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t"/>
            <a:endParaRPr lang="ru-RU" sz="4000" dirty="0">
              <a:solidFill>
                <a:schemeClr val="tx2"/>
              </a:solidFill>
            </a:endParaRPr>
          </a:p>
          <a:p>
            <a:pPr marL="0" lvl="1" fontAlgn="t"/>
            <a:r>
              <a:rPr lang="ru-RU" sz="4000" dirty="0">
                <a:solidFill>
                  <a:schemeClr val="tx2"/>
                </a:solidFill>
              </a:rPr>
              <a:t>Название файла: </a:t>
            </a:r>
            <a:r>
              <a:rPr lang="en-US" sz="4000" dirty="0">
                <a:solidFill>
                  <a:srgbClr val="0070C0"/>
                </a:solidFill>
              </a:rPr>
              <a:t>T</a:t>
            </a:r>
            <a:r>
              <a:rPr lang="ru-RU" sz="4000" dirty="0" smtClean="0">
                <a:solidFill>
                  <a:srgbClr val="0070C0"/>
                </a:solidFill>
              </a:rPr>
              <a:t>est_2019-07-04_04-02-15</a:t>
            </a:r>
            <a:endParaRPr lang="ru-RU" sz="4000" dirty="0">
              <a:solidFill>
                <a:srgbClr val="0070C0"/>
              </a:solidFill>
            </a:endParaRPr>
          </a:p>
          <a:p>
            <a:pPr marL="0" lvl="1" fontAlgn="t"/>
            <a:endParaRPr lang="en-US" sz="4000" dirty="0" smtClean="0">
              <a:solidFill>
                <a:schemeClr val="tx2"/>
              </a:solidFill>
            </a:endParaRPr>
          </a:p>
          <a:p>
            <a:pPr marL="0" lvl="1" fontAlgn="t"/>
            <a:r>
              <a:rPr lang="ru-RU" sz="4000" dirty="0" smtClean="0">
                <a:solidFill>
                  <a:schemeClr val="tx2"/>
                </a:solidFill>
              </a:rPr>
              <a:t>Шаблон</a:t>
            </a:r>
            <a:r>
              <a:rPr lang="ru-RU" sz="4000" dirty="0">
                <a:solidFill>
                  <a:schemeClr val="tx2"/>
                </a:solidFill>
              </a:rPr>
              <a:t>: </a:t>
            </a:r>
            <a:endParaRPr lang="ru-RU" sz="4000" dirty="0" smtClean="0">
              <a:solidFill>
                <a:schemeClr val="tx2"/>
              </a:solidFill>
            </a:endParaRPr>
          </a:p>
          <a:p>
            <a:pPr marL="0" lvl="1" fontAlgn="t"/>
            <a:r>
              <a:rPr lang="ru-RU" sz="4000" dirty="0" smtClean="0">
                <a:solidFill>
                  <a:schemeClr val="tx2"/>
                </a:solidFill>
              </a:rPr>
              <a:t>[</a:t>
            </a:r>
            <a:r>
              <a:rPr lang="ru-RU" sz="4000" dirty="0">
                <a:solidFill>
                  <a:schemeClr val="tx2"/>
                </a:solidFill>
              </a:rPr>
              <a:t>Название передаваемого интерфейса]_[Дата формирования </a:t>
            </a:r>
            <a:r>
              <a:rPr lang="ru-RU" sz="4000" dirty="0" smtClean="0">
                <a:solidFill>
                  <a:schemeClr val="tx2"/>
                </a:solidFill>
              </a:rPr>
              <a:t>файла]_[</a:t>
            </a:r>
            <a:r>
              <a:rPr lang="ru-RU" sz="4000" dirty="0">
                <a:solidFill>
                  <a:schemeClr val="tx2"/>
                </a:solidFill>
              </a:rPr>
              <a:t>Время формирования </a:t>
            </a:r>
            <a:r>
              <a:rPr lang="ru-RU" sz="4000" dirty="0" smtClean="0">
                <a:solidFill>
                  <a:schemeClr val="tx2"/>
                </a:solidFill>
              </a:rPr>
              <a:t>файла] </a:t>
            </a:r>
            <a:endParaRPr lang="en-US" sz="4000" dirty="0" smtClean="0">
              <a:solidFill>
                <a:schemeClr val="tx2"/>
              </a:solidFill>
            </a:endParaRPr>
          </a:p>
          <a:p>
            <a:pPr marL="0" lvl="1" fontAlgn="t"/>
            <a:endParaRPr lang="en-US" sz="4000" dirty="0">
              <a:solidFill>
                <a:schemeClr val="tx2"/>
              </a:solidFill>
            </a:endParaRPr>
          </a:p>
          <a:p>
            <a:pPr marL="0" lvl="1" fontAlgn="t"/>
            <a:r>
              <a:rPr lang="ru-RU" sz="4000" dirty="0" smtClean="0">
                <a:solidFill>
                  <a:schemeClr val="tx2"/>
                </a:solidFill>
              </a:rPr>
              <a:t>Шаблон</a:t>
            </a:r>
            <a:r>
              <a:rPr lang="ru-RU" sz="4000" dirty="0">
                <a:solidFill>
                  <a:schemeClr val="tx2"/>
                </a:solidFill>
              </a:rPr>
              <a:t>: </a:t>
            </a:r>
            <a:endParaRPr lang="ru-RU" sz="4000" dirty="0" smtClean="0">
              <a:solidFill>
                <a:schemeClr val="tx2"/>
              </a:solidFill>
            </a:endParaRPr>
          </a:p>
          <a:p>
            <a:pPr marL="0" lvl="1" fontAlgn="t"/>
            <a:r>
              <a:rPr lang="ru-RU" sz="4000" dirty="0" smtClean="0">
                <a:solidFill>
                  <a:schemeClr val="tx2"/>
                </a:solidFill>
              </a:rPr>
              <a:t>[</a:t>
            </a:r>
            <a:r>
              <a:rPr lang="ru-RU" sz="4000" dirty="0">
                <a:solidFill>
                  <a:schemeClr val="tx2"/>
                </a:solidFill>
              </a:rPr>
              <a:t>Название передаваемого интерфейса]_[Дата формирования файла </a:t>
            </a:r>
            <a:r>
              <a:rPr lang="ru-RU" sz="4000" b="1" dirty="0">
                <a:solidFill>
                  <a:schemeClr val="tx2"/>
                </a:solidFill>
              </a:rPr>
              <a:t>в формате YYYY-MM-DD</a:t>
            </a:r>
            <a:r>
              <a:rPr lang="ru-RU" sz="4000" dirty="0">
                <a:solidFill>
                  <a:schemeClr val="tx2"/>
                </a:solidFill>
              </a:rPr>
              <a:t>]_[Время формирования файла </a:t>
            </a:r>
            <a:r>
              <a:rPr lang="ru-RU" sz="4000" b="1" dirty="0">
                <a:solidFill>
                  <a:schemeClr val="tx2"/>
                </a:solidFill>
              </a:rPr>
              <a:t>в формате HH-MM-SS</a:t>
            </a:r>
            <a:r>
              <a:rPr lang="ru-RU" sz="4000" dirty="0" smtClean="0">
                <a:solidFill>
                  <a:schemeClr val="tx2"/>
                </a:solidFill>
              </a:rPr>
              <a:t>]</a:t>
            </a:r>
            <a:endParaRPr lang="ru-RU" sz="4000" dirty="0"/>
          </a:p>
          <a:p>
            <a:pPr marL="0" lvl="1" fontAlgn="t"/>
            <a:endParaRPr lang="ru-RU" sz="4000" dirty="0" smtClean="0">
              <a:solidFill>
                <a:schemeClr val="tx2"/>
              </a:solidFill>
            </a:endParaRPr>
          </a:p>
          <a:p>
            <a:pPr marL="0" lvl="1" fontAlgn="t"/>
            <a:r>
              <a:rPr lang="ru-RU" sz="4000" dirty="0" smtClean="0">
                <a:solidFill>
                  <a:schemeClr val="tx2"/>
                </a:solidFill>
              </a:rPr>
              <a:t>Шаблон</a:t>
            </a:r>
            <a:r>
              <a:rPr lang="ru-RU" sz="4000" dirty="0">
                <a:solidFill>
                  <a:schemeClr val="tx2"/>
                </a:solidFill>
              </a:rPr>
              <a:t>: </a:t>
            </a:r>
            <a:endParaRPr lang="ru-RU" sz="4000" dirty="0" smtClean="0">
              <a:solidFill>
                <a:schemeClr val="tx2"/>
              </a:solidFill>
            </a:endParaRPr>
          </a:p>
          <a:p>
            <a:pPr marL="0" lvl="1" fontAlgn="t"/>
            <a:r>
              <a:rPr lang="ru-RU" sz="4000" dirty="0" smtClean="0">
                <a:solidFill>
                  <a:schemeClr val="tx2"/>
                </a:solidFill>
              </a:rPr>
              <a:t>[</a:t>
            </a:r>
            <a:r>
              <a:rPr lang="ru-RU" sz="4000" dirty="0">
                <a:solidFill>
                  <a:schemeClr val="tx2"/>
                </a:solidFill>
              </a:rPr>
              <a:t>Название передаваемого интерфейса]_[Дата формирования файла в формате YYYY-MM-DD]_[Время формирования файла в формате HH-MM-SS </a:t>
            </a:r>
            <a:r>
              <a:rPr lang="ru-RU" sz="4000" b="1" dirty="0">
                <a:solidFill>
                  <a:schemeClr val="tx2"/>
                </a:solidFill>
              </a:rPr>
              <a:t>в 24-часовом формате</a:t>
            </a:r>
            <a:r>
              <a:rPr lang="ru-RU" sz="4000" dirty="0" smtClean="0">
                <a:solidFill>
                  <a:schemeClr val="tx2"/>
                </a:solidFill>
              </a:rPr>
              <a:t>]</a:t>
            </a:r>
            <a:endParaRPr lang="ru-RU" sz="4000" dirty="0"/>
          </a:p>
          <a:p>
            <a:pPr marL="0" lvl="1" fontAlgn="t"/>
            <a:endParaRPr lang="ru-RU" dirty="0">
              <a:solidFill>
                <a:schemeClr val="tx2"/>
              </a:solidFill>
            </a:endParaRPr>
          </a:p>
          <a:p>
            <a:pPr marL="0" lvl="1" fontAlgn="t"/>
            <a:r>
              <a:rPr lang="ru-RU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1931672" y="11006485"/>
            <a:ext cx="914400" cy="91440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914526" y="6027978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883093" y="8517231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911994" y="12914670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11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2D5062-DD48-9F41-AA3D-DE28AC432AC5}"/>
              </a:ext>
            </a:extLst>
          </p:cNvPr>
          <p:cNvGrpSpPr/>
          <p:nvPr/>
        </p:nvGrpSpPr>
        <p:grpSpPr>
          <a:xfrm>
            <a:off x="2634207" y="1932378"/>
            <a:ext cx="17316337" cy="3117021"/>
            <a:chOff x="9415333" y="5199853"/>
            <a:chExt cx="14767101" cy="31170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DA5C-E241-9E4E-9E41-D7ABA684B742}"/>
                </a:ext>
              </a:extLst>
            </p:cNvPr>
            <p:cNvSpPr txBox="1"/>
            <p:nvPr/>
          </p:nvSpPr>
          <p:spPr>
            <a:xfrm>
              <a:off x="9415333" y="5762072"/>
              <a:ext cx="14767101" cy="25548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001" b="1" dirty="0" smtClean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Про </a:t>
              </a:r>
              <a:endPara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  <a:p>
              <a:r>
                <a:rPr lang="ru-RU" sz="8001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описание</a:t>
              </a:r>
              <a:endParaRPr lang="en-US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5C5B0F-DC01-374E-8827-390D078E5437}"/>
                </a:ext>
              </a:extLst>
            </p:cNvPr>
            <p:cNvSpPr/>
            <p:nvPr/>
          </p:nvSpPr>
          <p:spPr>
            <a:xfrm>
              <a:off x="9578619" y="5199853"/>
              <a:ext cx="1418459" cy="23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8692" y="9392999"/>
            <a:ext cx="6917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&lt;</a:t>
            </a:r>
            <a:r>
              <a:rPr lang="ru-RU" dirty="0" err="1">
                <a:solidFill>
                  <a:schemeClr val="tx2"/>
                </a:solidFill>
              </a:rPr>
              <a:t>Department</a:t>
            </a:r>
            <a:r>
              <a:rPr lang="ru-RU" dirty="0">
                <a:solidFill>
                  <a:schemeClr val="tx2"/>
                </a:solidFill>
              </a:rPr>
              <a:t>&gt;</a:t>
            </a:r>
          </a:p>
          <a:p>
            <a:r>
              <a:rPr lang="ru-RU" dirty="0">
                <a:solidFill>
                  <a:schemeClr val="tx2"/>
                </a:solidFill>
              </a:rPr>
              <a:t>        &lt;ID_1C&gt;str1234&lt;/ID_1C&gt;</a:t>
            </a:r>
          </a:p>
          <a:p>
            <a:r>
              <a:rPr lang="ru-RU" dirty="0">
                <a:solidFill>
                  <a:schemeClr val="tx2"/>
                </a:solidFill>
              </a:rPr>
              <a:t>        &lt;Code_1C&gt;str1234&lt;/Code_1C&gt;</a:t>
            </a:r>
          </a:p>
          <a:p>
            <a:r>
              <a:rPr lang="ru-RU" dirty="0">
                <a:solidFill>
                  <a:schemeClr val="tx2"/>
                </a:solidFill>
              </a:rPr>
              <a:t>        &lt;</a:t>
            </a:r>
            <a:r>
              <a:rPr lang="ru-RU" dirty="0" err="1">
                <a:solidFill>
                  <a:schemeClr val="tx2"/>
                </a:solidFill>
              </a:rPr>
              <a:t>Name</a:t>
            </a:r>
            <a:r>
              <a:rPr lang="ru-RU" dirty="0">
                <a:solidFill>
                  <a:schemeClr val="tx2"/>
                </a:solidFill>
              </a:rPr>
              <a:t>&gt;str1234&lt;/</a:t>
            </a:r>
            <a:r>
              <a:rPr lang="ru-RU" dirty="0" err="1">
                <a:solidFill>
                  <a:schemeClr val="tx2"/>
                </a:solidFill>
              </a:rPr>
              <a:t>Name</a:t>
            </a:r>
            <a:r>
              <a:rPr lang="ru-RU" dirty="0">
                <a:solidFill>
                  <a:schemeClr val="tx2"/>
                </a:solidFill>
              </a:rPr>
              <a:t>&gt;</a:t>
            </a:r>
          </a:p>
          <a:p>
            <a:r>
              <a:rPr lang="ru-RU" dirty="0">
                <a:solidFill>
                  <a:schemeClr val="tx2"/>
                </a:solidFill>
              </a:rPr>
              <a:t>        &lt;</a:t>
            </a:r>
            <a:r>
              <a:rPr lang="ru-RU" dirty="0" err="1">
                <a:solidFill>
                  <a:schemeClr val="tx2"/>
                </a:solidFill>
              </a:rPr>
              <a:t>Hidden</a:t>
            </a:r>
            <a:r>
              <a:rPr lang="ru-RU" dirty="0">
                <a:solidFill>
                  <a:schemeClr val="tx2"/>
                </a:solidFill>
              </a:rPr>
              <a:t>&gt;</a:t>
            </a:r>
            <a:r>
              <a:rPr lang="ru-RU" dirty="0" err="1">
                <a:solidFill>
                  <a:schemeClr val="tx2"/>
                </a:solidFill>
              </a:rPr>
              <a:t>true</a:t>
            </a:r>
            <a:r>
              <a:rPr lang="ru-RU" dirty="0">
                <a:solidFill>
                  <a:schemeClr val="tx2"/>
                </a:solidFill>
              </a:rPr>
              <a:t>&lt;/</a:t>
            </a:r>
            <a:r>
              <a:rPr lang="ru-RU" dirty="0" err="1">
                <a:solidFill>
                  <a:schemeClr val="tx2"/>
                </a:solidFill>
              </a:rPr>
              <a:t>Hidden</a:t>
            </a:r>
            <a:r>
              <a:rPr lang="ru-RU" dirty="0">
                <a:solidFill>
                  <a:schemeClr val="tx2"/>
                </a:solidFill>
              </a:rPr>
              <a:t>&gt;</a:t>
            </a:r>
          </a:p>
          <a:p>
            <a:r>
              <a:rPr lang="ru-RU" dirty="0">
                <a:solidFill>
                  <a:schemeClr val="tx2"/>
                </a:solidFill>
              </a:rPr>
              <a:t>&lt;/</a:t>
            </a:r>
            <a:r>
              <a:rPr lang="ru-RU" dirty="0" err="1">
                <a:solidFill>
                  <a:schemeClr val="tx2"/>
                </a:solidFill>
              </a:rPr>
              <a:t>Department</a:t>
            </a:r>
            <a:r>
              <a:rPr lang="ru-RU" dirty="0">
                <a:solidFill>
                  <a:schemeClr val="tx2"/>
                </a:solidFill>
              </a:rPr>
              <a:t>&gt;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21082"/>
          <a:stretch/>
        </p:blipFill>
        <p:spPr>
          <a:xfrm>
            <a:off x="9762204" y="2822470"/>
            <a:ext cx="13958089" cy="9986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85523" y="1285514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12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7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2D5062-DD48-9F41-AA3D-DE28AC432AC5}"/>
              </a:ext>
            </a:extLst>
          </p:cNvPr>
          <p:cNvGrpSpPr/>
          <p:nvPr/>
        </p:nvGrpSpPr>
        <p:grpSpPr>
          <a:xfrm>
            <a:off x="2634207" y="1932379"/>
            <a:ext cx="17316337" cy="1885786"/>
            <a:chOff x="9415333" y="5199853"/>
            <a:chExt cx="14767101" cy="18857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DA5C-E241-9E4E-9E41-D7ABA684B742}"/>
                </a:ext>
              </a:extLst>
            </p:cNvPr>
            <p:cNvSpPr txBox="1"/>
            <p:nvPr/>
          </p:nvSpPr>
          <p:spPr>
            <a:xfrm>
              <a:off x="9415333" y="5762072"/>
              <a:ext cx="14767101" cy="13235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001" b="1" dirty="0" smtClean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Используем </a:t>
              </a:r>
              <a:r>
                <a:rPr lang="en-US" sz="8001" b="1" dirty="0" smtClean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Swagger</a:t>
              </a:r>
              <a:endParaRPr lang="en-US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5C5B0F-DC01-374E-8827-390D078E5437}"/>
                </a:ext>
              </a:extLst>
            </p:cNvPr>
            <p:cNvSpPr/>
            <p:nvPr/>
          </p:nvSpPr>
          <p:spPr>
            <a:xfrm>
              <a:off x="9578619" y="5199853"/>
              <a:ext cx="1418459" cy="23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746226" y="1295674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13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r="10091"/>
          <a:stretch>
            <a:fillRect/>
          </a:stretch>
        </p:blipFill>
        <p:spPr/>
      </p:pic>
      <p:sp>
        <p:nvSpPr>
          <p:cNvPr id="7" name="Прямоугольник 6"/>
          <p:cNvSpPr/>
          <p:nvPr/>
        </p:nvSpPr>
        <p:spPr>
          <a:xfrm>
            <a:off x="2825681" y="5090815"/>
            <a:ext cx="80963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Для чего</a:t>
            </a:r>
            <a:endParaRPr lang="ru-RU" sz="48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endParaRPr lang="ru-RU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Проверка актуальности документации</a:t>
            </a:r>
            <a:endParaRPr lang="ru-RU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endParaRPr lang="ru-RU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Постановка задачи</a:t>
            </a:r>
          </a:p>
          <a:p>
            <a:pPr fontAlgn="t"/>
            <a:endParaRPr lang="ru-RU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Тестирование</a:t>
            </a:r>
          </a:p>
          <a:p>
            <a:pPr fontAlgn="t"/>
            <a:endParaRPr lang="ru-RU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2D5062-DD48-9F41-AA3D-DE28AC432AC5}"/>
              </a:ext>
            </a:extLst>
          </p:cNvPr>
          <p:cNvGrpSpPr/>
          <p:nvPr/>
        </p:nvGrpSpPr>
        <p:grpSpPr>
          <a:xfrm>
            <a:off x="2634208" y="1932375"/>
            <a:ext cx="11049522" cy="1885786"/>
            <a:chOff x="9415334" y="5199853"/>
            <a:chExt cx="11049522" cy="1885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DA5C-E241-9E4E-9E41-D7ABA684B742}"/>
                </a:ext>
              </a:extLst>
            </p:cNvPr>
            <p:cNvSpPr txBox="1"/>
            <p:nvPr/>
          </p:nvSpPr>
          <p:spPr>
            <a:xfrm>
              <a:off x="9415334" y="5762072"/>
              <a:ext cx="11049522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001" b="1" dirty="0" smtClean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Еще раз про проверки</a:t>
              </a:r>
              <a:endParaRPr lang="en-US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5C5B0F-DC01-374E-8827-390D078E5437}"/>
                </a:ext>
              </a:extLst>
            </p:cNvPr>
            <p:cNvSpPr/>
            <p:nvPr/>
          </p:nvSpPr>
          <p:spPr>
            <a:xfrm>
              <a:off x="9578619" y="5199853"/>
              <a:ext cx="1418459" cy="23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97495" y="4255592"/>
            <a:ext cx="174238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4400" dirty="0">
                <a:solidFill>
                  <a:schemeClr val="tx2"/>
                </a:solidFill>
              </a:rPr>
              <a:t>Название файла не соответствует шаблону названия</a:t>
            </a:r>
            <a:endParaRPr lang="en-US" sz="4400" dirty="0">
              <a:solidFill>
                <a:schemeClr val="tx2"/>
              </a:solidFill>
            </a:endParaRPr>
          </a:p>
          <a:p>
            <a:pPr fontAlgn="t"/>
            <a:endParaRPr lang="en-US" sz="4400" dirty="0">
              <a:solidFill>
                <a:schemeClr val="tx2"/>
              </a:solidFill>
            </a:endParaRPr>
          </a:p>
          <a:p>
            <a:pPr fontAlgn="t"/>
            <a:r>
              <a:rPr lang="ru-RU" sz="4400" dirty="0">
                <a:solidFill>
                  <a:schemeClr val="tx2"/>
                </a:solidFill>
              </a:rPr>
              <a:t>Файл не соответствует формату</a:t>
            </a:r>
            <a:endParaRPr lang="en-US" sz="4400" dirty="0">
              <a:solidFill>
                <a:schemeClr val="tx2"/>
              </a:solidFill>
            </a:endParaRPr>
          </a:p>
          <a:p>
            <a:pPr fontAlgn="t"/>
            <a:endParaRPr lang="en-US" sz="4400" dirty="0">
              <a:solidFill>
                <a:schemeClr val="tx2"/>
              </a:solidFill>
            </a:endParaRPr>
          </a:p>
          <a:p>
            <a:pPr fontAlgn="t"/>
            <a:r>
              <a:rPr lang="ru-RU" sz="4400" dirty="0">
                <a:solidFill>
                  <a:schemeClr val="tx2"/>
                </a:solidFill>
              </a:rPr>
              <a:t>Нарушена структура и порядок следования атрибутов</a:t>
            </a:r>
            <a:endParaRPr lang="en-US" sz="4400" dirty="0">
              <a:solidFill>
                <a:schemeClr val="tx2"/>
              </a:solidFill>
            </a:endParaRPr>
          </a:p>
          <a:p>
            <a:pPr fontAlgn="t"/>
            <a:endParaRPr lang="en-US" sz="4400" dirty="0">
              <a:solidFill>
                <a:schemeClr val="tx2"/>
              </a:solidFill>
            </a:endParaRPr>
          </a:p>
          <a:p>
            <a:pPr fontAlgn="t"/>
            <a:r>
              <a:rPr lang="ru-RU" sz="4400" dirty="0">
                <a:solidFill>
                  <a:schemeClr val="tx2"/>
                </a:solidFill>
              </a:rPr>
              <a:t>Обязательные реквизиты не заполнены</a:t>
            </a:r>
          </a:p>
          <a:p>
            <a:pPr fontAlgn="t"/>
            <a:endParaRPr lang="en-US" sz="4400" dirty="0">
              <a:solidFill>
                <a:schemeClr val="tx2"/>
              </a:solidFill>
            </a:endParaRPr>
          </a:p>
          <a:p>
            <a:pPr fontAlgn="t"/>
            <a:r>
              <a:rPr lang="ru-RU" sz="4400" dirty="0">
                <a:solidFill>
                  <a:schemeClr val="tx2"/>
                </a:solidFill>
              </a:rPr>
              <a:t>Файл пуст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28760" y="1288054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14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2563203" cy="255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Валидация</a:t>
            </a:r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 и алгоритмы преобразования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2198601" y="5242855"/>
            <a:ext cx="8898818" cy="6474201"/>
            <a:chOff x="1022253" y="3403267"/>
            <a:chExt cx="8898817" cy="6474200"/>
          </a:xfrm>
        </p:grpSpPr>
        <p:sp>
          <p:nvSpPr>
            <p:cNvPr id="55" name="Freeform: Shape 8556">
              <a:extLst>
                <a:ext uri="{FF2B5EF4-FFF2-40B4-BE49-F238E27FC236}">
                  <a16:creationId xmlns:a16="http://schemas.microsoft.com/office/drawing/2014/main" id="{03C64387-B74A-B54F-B089-EAD0D452D0D3}"/>
                </a:ext>
              </a:extLst>
            </p:cNvPr>
            <p:cNvSpPr/>
            <p:nvPr/>
          </p:nvSpPr>
          <p:spPr>
            <a:xfrm rot="4800">
              <a:off x="5817468" y="6904962"/>
              <a:ext cx="2880000" cy="28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631">
                  <a:moveTo>
                    <a:pt x="630" y="315"/>
                  </a:moveTo>
                  <a:cubicBezTo>
                    <a:pt x="630" y="490"/>
                    <a:pt x="489" y="631"/>
                    <a:pt x="315" y="631"/>
                  </a:cubicBezTo>
                  <a:cubicBezTo>
                    <a:pt x="141" y="631"/>
                    <a:pt x="0" y="490"/>
                    <a:pt x="0" y="315"/>
                  </a:cubicBezTo>
                  <a:cubicBezTo>
                    <a:pt x="0" y="142"/>
                    <a:pt x="141" y="0"/>
                    <a:pt x="315" y="0"/>
                  </a:cubicBezTo>
                  <a:cubicBezTo>
                    <a:pt x="489" y="0"/>
                    <a:pt x="630" y="142"/>
                    <a:pt x="630" y="3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90001" tIns="45000" rIns="90001" bIns="45000" anchor="ctr" anchorCtr="1" compatLnSpc="0"/>
            <a:lstStyle/>
            <a:p>
              <a:pPr hangingPunct="0"/>
              <a:endParaRPr lang="en-US" sz="1800">
                <a:latin typeface="Roboto" panose="02000000000000000000" pitchFamily="2" charset="0"/>
                <a:ea typeface="Roboto" panose="02000000000000000000" pitchFamily="2" charset="0"/>
                <a:cs typeface="Arial Unicode MS" pitchFamily="2"/>
              </a:endParaRPr>
            </a:p>
          </p:txBody>
        </p:sp>
        <p:sp>
          <p:nvSpPr>
            <p:cNvPr id="56" name="Freeform: Shape 8556">
              <a:extLst>
                <a:ext uri="{FF2B5EF4-FFF2-40B4-BE49-F238E27FC236}">
                  <a16:creationId xmlns:a16="http://schemas.microsoft.com/office/drawing/2014/main" id="{03C64387-B74A-B54F-B089-EAD0D452D0D3}"/>
                </a:ext>
              </a:extLst>
            </p:cNvPr>
            <p:cNvSpPr/>
            <p:nvPr/>
          </p:nvSpPr>
          <p:spPr>
            <a:xfrm rot="4800">
              <a:off x="1427139" y="6581797"/>
              <a:ext cx="2880000" cy="28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631">
                  <a:moveTo>
                    <a:pt x="630" y="315"/>
                  </a:moveTo>
                  <a:cubicBezTo>
                    <a:pt x="630" y="490"/>
                    <a:pt x="489" y="631"/>
                    <a:pt x="315" y="631"/>
                  </a:cubicBezTo>
                  <a:cubicBezTo>
                    <a:pt x="141" y="631"/>
                    <a:pt x="0" y="490"/>
                    <a:pt x="0" y="315"/>
                  </a:cubicBezTo>
                  <a:cubicBezTo>
                    <a:pt x="0" y="142"/>
                    <a:pt x="141" y="0"/>
                    <a:pt x="315" y="0"/>
                  </a:cubicBezTo>
                  <a:cubicBezTo>
                    <a:pt x="489" y="0"/>
                    <a:pt x="630" y="142"/>
                    <a:pt x="630" y="315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none" lIns="90001" tIns="45000" rIns="90001" bIns="45000" anchor="ctr" anchorCtr="1" compatLnSpc="0"/>
            <a:lstStyle/>
            <a:p>
              <a:pPr hangingPunct="0"/>
              <a:endParaRPr lang="en-US" sz="1800">
                <a:latin typeface="Roboto" panose="02000000000000000000" pitchFamily="2" charset="0"/>
                <a:ea typeface="Roboto" panose="02000000000000000000" pitchFamily="2" charset="0"/>
                <a:cs typeface="Arial Unicode MS" pitchFamily="2"/>
              </a:endParaRP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1022253" y="3403267"/>
              <a:ext cx="8898817" cy="6474200"/>
              <a:chOff x="1477468" y="4313735"/>
              <a:chExt cx="8898817" cy="647420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55B573-CF09-1B4F-8A04-0120715DFFCA}"/>
                  </a:ext>
                </a:extLst>
              </p:cNvPr>
              <p:cNvSpPr txBox="1"/>
              <p:nvPr/>
            </p:nvSpPr>
            <p:spPr>
              <a:xfrm>
                <a:off x="2360409" y="5919562"/>
                <a:ext cx="302617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Где?</a:t>
                </a:r>
                <a:endParaRPr lang="en-US" sz="60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758B410-0895-6642-A3B1-AB097005DE62}"/>
                  </a:ext>
                </a:extLst>
              </p:cNvPr>
              <p:cNvSpPr txBox="1"/>
              <p:nvPr/>
            </p:nvSpPr>
            <p:spPr>
              <a:xfrm>
                <a:off x="4297503" y="6764172"/>
                <a:ext cx="286137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Что?</a:t>
                </a:r>
                <a:endParaRPr lang="en-US" sz="48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3330920" y="4313735"/>
                <a:ext cx="27341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b="1" spc="600" dirty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Как?</a:t>
                </a:r>
                <a:endParaRPr lang="en-US" sz="6600" b="1" spc="6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29E3494-1766-0149-A2DB-E5CF6C170FF4}"/>
                  </a:ext>
                </a:extLst>
              </p:cNvPr>
              <p:cNvSpPr txBox="1"/>
              <p:nvPr/>
            </p:nvSpPr>
            <p:spPr>
              <a:xfrm>
                <a:off x="6638523" y="5907296"/>
                <a:ext cx="335637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200" b="1" spc="600" dirty="0">
                    <a:solidFill>
                      <a:schemeClr val="accent1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Куда?</a:t>
                </a:r>
                <a:endParaRPr lang="en-US" sz="7200" b="1" spc="6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1477468" y="8308098"/>
                <a:ext cx="49967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Правила?</a:t>
                </a:r>
                <a:endParaRPr lang="en-US" sz="60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4856756" y="5239759"/>
                <a:ext cx="3886199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spc="600" dirty="0">
                    <a:solidFill>
                      <a:srgbClr val="0E80C9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Когда?</a:t>
                </a:r>
                <a:endParaRPr lang="en-US" sz="5400" b="1" spc="600" dirty="0">
                  <a:solidFill>
                    <a:srgbClr val="0E80C9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3628640" y="10141604"/>
                <a:ext cx="388619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spc="600" dirty="0">
                    <a:solidFill>
                      <a:schemeClr val="accent1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Кто?</a:t>
                </a:r>
                <a:endParaRPr lang="en-US" sz="4400" b="1" spc="6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270674" y="8932266"/>
                <a:ext cx="41056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Ограничения?</a:t>
                </a:r>
                <a:endParaRPr lang="en-US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979640" y="1288054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15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13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2563203" cy="255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Валидация</a:t>
            </a:r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 и алгоритмы преобразования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1488" y="5115718"/>
            <a:ext cx="834131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Преобразования сущности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 indent="-457024">
              <a:lnSpc>
                <a:spcPts val="4299"/>
              </a:lnSpc>
            </a:pP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Проверки и действия</a:t>
            </a:r>
            <a:endParaRPr lang="en-US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Загрузка из нескольких источников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Разделение потоков данных</a:t>
            </a: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Ограничения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Системные и архитектурные</a:t>
            </a:r>
            <a:endParaRPr lang="en-US" sz="280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Тестирование</a:t>
            </a:r>
          </a:p>
          <a:p>
            <a:pPr>
              <a:lnSpc>
                <a:spcPts val="4299"/>
              </a:lnSpc>
            </a:pP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Нет излишним проверкам</a:t>
            </a:r>
            <a:endParaRPr lang="en-US" sz="280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303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16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>
          <a:xfrm>
            <a:off x="10922002" y="5115718"/>
            <a:ext cx="13023847" cy="6881210"/>
          </a:xfrm>
        </p:spPr>
      </p:pic>
    </p:spTree>
    <p:extLst>
      <p:ext uri="{BB962C8B-B14F-4D97-AF65-F5344CB8AC3E}">
        <p14:creationId xmlns:p14="http://schemas.microsoft.com/office/powerpoint/2010/main" val="22231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2563203" cy="132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Примеры про сущности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52140" y="5115718"/>
            <a:ext cx="87315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Проверки и действия</a:t>
            </a:r>
          </a:p>
          <a:p>
            <a:pPr fontAlgn="t"/>
            <a:endParaRPr lang="ru-RU" sz="40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r>
              <a:rPr lang="ru-RU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Наличие сущности в Системе </a:t>
            </a:r>
          </a:p>
          <a:p>
            <a:pPr fontAlgn="t"/>
            <a:endParaRPr lang="ru-RU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r>
              <a:rPr lang="ru-RU" sz="400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Целостность </a:t>
            </a:r>
            <a:r>
              <a:rPr lang="ru-RU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информации</a:t>
            </a:r>
          </a:p>
          <a:p>
            <a:pPr fontAlgn="t"/>
            <a:endParaRPr lang="ru-RU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fontAlgn="t"/>
            <a:r>
              <a:rPr lang="ru-RU" sz="400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Активна\не </a:t>
            </a:r>
            <a:r>
              <a:rPr lang="ru-RU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активна</a:t>
            </a:r>
          </a:p>
          <a:p>
            <a:pPr fontAlgn="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303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17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>
          <a:xfrm>
            <a:off x="10922002" y="5115718"/>
            <a:ext cx="13023847" cy="6881210"/>
          </a:xfrm>
        </p:spPr>
      </p:pic>
    </p:spTree>
    <p:extLst>
      <p:ext uri="{BB962C8B-B14F-4D97-AF65-F5344CB8AC3E}">
        <p14:creationId xmlns:p14="http://schemas.microsoft.com/office/powerpoint/2010/main" val="36593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90" y="2010275"/>
            <a:ext cx="14876038" cy="255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Загрузка из нескольких источников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2140" y="5115718"/>
            <a:ext cx="8341313" cy="284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</a:pPr>
            <a:r>
              <a:rPr lang="ru-RU" sz="400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Диаграмма потоков данных</a:t>
            </a:r>
          </a:p>
          <a:p>
            <a:pPr>
              <a:lnSpc>
                <a:spcPts val="4299"/>
              </a:lnSpc>
            </a:pPr>
            <a:endParaRPr lang="ru-RU" sz="4000" dirty="0" smtClean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00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Разделение </a:t>
            </a:r>
            <a:r>
              <a:rPr lang="ru-RU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потоков </a:t>
            </a:r>
            <a:r>
              <a:rPr lang="ru-RU" sz="4000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данных на уровне структуры</a:t>
            </a:r>
            <a:endParaRPr lang="ru-RU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55760" y="1290594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18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>
          <a:xfrm>
            <a:off x="10922002" y="5115718"/>
            <a:ext cx="13023847" cy="6881210"/>
          </a:xfrm>
        </p:spPr>
      </p:pic>
    </p:spTree>
    <p:extLst>
      <p:ext uri="{BB962C8B-B14F-4D97-AF65-F5344CB8AC3E}">
        <p14:creationId xmlns:p14="http://schemas.microsoft.com/office/powerpoint/2010/main" val="987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6"/>
            <a:ext cx="12563203" cy="132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Про ограничения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1488" y="5115718"/>
            <a:ext cx="8341313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Ограничения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0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Системные и архитектурные</a:t>
            </a:r>
            <a:endParaRPr lang="en-US" sz="4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303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19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>
          <a:xfrm>
            <a:off x="10922002" y="5115718"/>
            <a:ext cx="13023847" cy="6881210"/>
          </a:xfrm>
        </p:spPr>
      </p:pic>
    </p:spTree>
    <p:extLst>
      <p:ext uri="{BB962C8B-B14F-4D97-AF65-F5344CB8AC3E}">
        <p14:creationId xmlns:p14="http://schemas.microsoft.com/office/powerpoint/2010/main" val="33644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4C9A44-12F8-5943-B306-6EC624E3675D}"/>
              </a:ext>
            </a:extLst>
          </p:cNvPr>
          <p:cNvSpPr/>
          <p:nvPr/>
        </p:nvSpPr>
        <p:spPr>
          <a:xfrm>
            <a:off x="-42962" y="0"/>
            <a:ext cx="24420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DF5F5E-5CCD-4449-B4D0-AA0512586B9F}"/>
              </a:ext>
            </a:extLst>
          </p:cNvPr>
          <p:cNvGrpSpPr/>
          <p:nvPr/>
        </p:nvGrpSpPr>
        <p:grpSpPr>
          <a:xfrm>
            <a:off x="2779776" y="8283078"/>
            <a:ext cx="14849856" cy="4071534"/>
            <a:chOff x="626754" y="9367769"/>
            <a:chExt cx="14849856" cy="40715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64F76E-444A-4E4D-B7DF-D5DEEAB25081}"/>
                </a:ext>
              </a:extLst>
            </p:cNvPr>
            <p:cNvSpPr txBox="1"/>
            <p:nvPr/>
          </p:nvSpPr>
          <p:spPr>
            <a:xfrm>
              <a:off x="786899" y="9367769"/>
              <a:ext cx="5532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charset="0"/>
                </a:rPr>
                <a:t>Татьяна Гудкова</a:t>
              </a:r>
              <a:endParaRPr lang="en-US" sz="4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endParaRP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18C3B974-516C-3342-B697-8DC5689C0978}"/>
                </a:ext>
              </a:extLst>
            </p:cNvPr>
            <p:cNvSpPr txBox="1">
              <a:spLocks/>
            </p:cNvSpPr>
            <p:nvPr/>
          </p:nvSpPr>
          <p:spPr>
            <a:xfrm>
              <a:off x="626754" y="10203533"/>
              <a:ext cx="14849856" cy="323577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9" indent="-571509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4000" dirty="0" smtClean="0">
                  <a:solidFill>
                    <a:schemeClr val="tx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" charset="0"/>
                </a:rPr>
                <a:t>Аналитик 10 </a:t>
              </a:r>
              <a:r>
                <a:rPr lang="ru-RU" sz="4000" dirty="0">
                  <a:solidFill>
                    <a:schemeClr val="tx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" charset="0"/>
                </a:rPr>
                <a:t>лет</a:t>
              </a:r>
            </a:p>
            <a:p>
              <a:pPr marL="571509" indent="-571509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4000" dirty="0">
                  <a:solidFill>
                    <a:schemeClr val="tx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" charset="0"/>
                </a:rPr>
                <a:t>Описываю требования к интеграции и не только</a:t>
              </a:r>
            </a:p>
            <a:p>
              <a:pPr marL="571509" indent="-571509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4000" dirty="0">
                  <a:solidFill>
                    <a:schemeClr val="tx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" charset="0"/>
                </a:rPr>
                <a:t>Люблю чек-листы и не люблю грабли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AF7E2-C83F-014A-A8BC-1D56721D9675}"/>
              </a:ext>
            </a:extLst>
          </p:cNvPr>
          <p:cNvSpPr/>
          <p:nvPr/>
        </p:nvSpPr>
        <p:spPr>
          <a:xfrm>
            <a:off x="3001143" y="7454081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311360" y="128029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16634-F033-AD4F-B026-F25A60B14EB0}"/>
              </a:ext>
            </a:extLst>
          </p:cNvPr>
          <p:cNvSpPr txBox="1"/>
          <p:nvPr/>
        </p:nvSpPr>
        <p:spPr>
          <a:xfrm>
            <a:off x="3001143" y="4745358"/>
            <a:ext cx="1647180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rPr>
              <a:t>Кто я?</a:t>
            </a:r>
            <a:endParaRPr lang="en-US" sz="10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Black" panose="020F050202020403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43" y="133350"/>
            <a:ext cx="3307087" cy="16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739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Излишне требовательные проверки</a:t>
            </a: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2140" y="4412339"/>
            <a:ext cx="18716274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</a:pP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Преобразуем строку?</a:t>
            </a:r>
          </a:p>
          <a:p>
            <a:pPr>
              <a:lnSpc>
                <a:spcPts val="4299"/>
              </a:lnSpc>
            </a:pPr>
            <a:endParaRPr lang="ru-RU" sz="4400" b="1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endParaRPr lang="ru-RU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en-US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ID003434334-2</a:t>
            </a:r>
            <a:r>
              <a:rPr lang="ru-RU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4</a:t>
            </a:r>
            <a:r>
              <a:rPr lang="en-US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/0</a:t>
            </a:r>
            <a:r>
              <a:rPr lang="ru-RU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5</a:t>
            </a:r>
            <a:r>
              <a:rPr lang="en-US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/201</a:t>
            </a:r>
            <a:r>
              <a:rPr lang="ru-RU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9</a:t>
            </a:r>
            <a:r>
              <a:rPr lang="en-US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-</a:t>
            </a:r>
            <a:r>
              <a:rPr lang="ru-RU" sz="4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Санкт-Петербург-Марата</a:t>
            </a:r>
          </a:p>
          <a:p>
            <a:pPr>
              <a:lnSpc>
                <a:spcPts val="4299"/>
              </a:lnSpc>
            </a:pPr>
            <a:endParaRPr lang="ru-RU" sz="6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endParaRPr lang="ru-RU" sz="6000" dirty="0" smtClean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 эту?</a:t>
            </a:r>
          </a:p>
          <a:p>
            <a:pPr>
              <a:lnSpc>
                <a:spcPts val="4299"/>
              </a:lnSpc>
              <a:spcAft>
                <a:spcPts val="600"/>
              </a:spcAft>
            </a:pPr>
            <a:endParaRPr lang="ru-RU" sz="6000" dirty="0" smtClean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ID003434334-2</a:t>
            </a:r>
            <a:r>
              <a:rPr lang="ru-RU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4</a:t>
            </a:r>
            <a:r>
              <a:rPr lang="en-US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/0</a:t>
            </a:r>
            <a:r>
              <a:rPr lang="ru-RU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5</a:t>
            </a:r>
            <a:r>
              <a:rPr lang="en-US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/201</a:t>
            </a:r>
            <a:r>
              <a:rPr lang="ru-RU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9</a:t>
            </a:r>
            <a:r>
              <a:rPr lang="en-US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-</a:t>
            </a:r>
            <a:r>
              <a:rPr lang="ru-RU" sz="40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Ростов-на-Дону-Проспект 40-летия Победы</a:t>
            </a:r>
          </a:p>
          <a:p>
            <a:pPr>
              <a:lnSpc>
                <a:spcPts val="4299"/>
              </a:lnSpc>
            </a:pPr>
            <a:endParaRPr lang="en-US" sz="6000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99712" y="1285514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20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8" y="2010274"/>
            <a:ext cx="1495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Журналирование</a:t>
            </a: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945605" y="4403165"/>
            <a:ext cx="8234668" cy="7080627"/>
            <a:chOff x="984060" y="3544634"/>
            <a:chExt cx="8234668" cy="7080628"/>
          </a:xfrm>
        </p:grpSpPr>
        <p:sp>
          <p:nvSpPr>
            <p:cNvPr id="34" name="Freeform: Shape 8556">
              <a:extLst>
                <a:ext uri="{FF2B5EF4-FFF2-40B4-BE49-F238E27FC236}">
                  <a16:creationId xmlns:a16="http://schemas.microsoft.com/office/drawing/2014/main" id="{03C64387-B74A-B54F-B089-EAD0D452D0D3}"/>
                </a:ext>
              </a:extLst>
            </p:cNvPr>
            <p:cNvSpPr/>
            <p:nvPr/>
          </p:nvSpPr>
          <p:spPr>
            <a:xfrm rot="4800">
              <a:off x="4121204" y="7745262"/>
              <a:ext cx="2880000" cy="28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631">
                  <a:moveTo>
                    <a:pt x="630" y="315"/>
                  </a:moveTo>
                  <a:cubicBezTo>
                    <a:pt x="630" y="490"/>
                    <a:pt x="489" y="631"/>
                    <a:pt x="315" y="631"/>
                  </a:cubicBezTo>
                  <a:cubicBezTo>
                    <a:pt x="141" y="631"/>
                    <a:pt x="0" y="490"/>
                    <a:pt x="0" y="315"/>
                  </a:cubicBezTo>
                  <a:cubicBezTo>
                    <a:pt x="0" y="142"/>
                    <a:pt x="141" y="0"/>
                    <a:pt x="315" y="0"/>
                  </a:cubicBezTo>
                  <a:cubicBezTo>
                    <a:pt x="489" y="0"/>
                    <a:pt x="630" y="142"/>
                    <a:pt x="630" y="315"/>
                  </a:cubicBezTo>
                  <a:close/>
                </a:path>
              </a:pathLst>
            </a:custGeom>
            <a:solidFill>
              <a:srgbClr val="93E3FF"/>
            </a:solidFill>
            <a:ln cap="flat">
              <a:noFill/>
              <a:prstDash val="solid"/>
            </a:ln>
          </p:spPr>
          <p:txBody>
            <a:bodyPr vert="horz" wrap="none" lIns="90001" tIns="45000" rIns="90001" bIns="45000" anchor="ctr" anchorCtr="1" compatLnSpc="0"/>
            <a:lstStyle/>
            <a:p>
              <a:pPr hangingPunct="0"/>
              <a:endParaRPr lang="en-US" sz="1800">
                <a:latin typeface="Roboto" panose="02000000000000000000" pitchFamily="2" charset="0"/>
                <a:ea typeface="Roboto" panose="02000000000000000000" pitchFamily="2" charset="0"/>
                <a:cs typeface="Arial Unicode MS" pitchFamily="2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984060" y="3544634"/>
              <a:ext cx="8234668" cy="5928950"/>
              <a:chOff x="1439275" y="4455102"/>
              <a:chExt cx="8234668" cy="592895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55B573-CF09-1B4F-8A04-0120715DFFCA}"/>
                  </a:ext>
                </a:extLst>
              </p:cNvPr>
              <p:cNvSpPr txBox="1"/>
              <p:nvPr/>
            </p:nvSpPr>
            <p:spPr>
              <a:xfrm>
                <a:off x="4833646" y="5413559"/>
                <a:ext cx="302617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Где?</a:t>
                </a:r>
                <a:endParaRPr lang="en-US" sz="60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58B410-0895-6642-A3B1-AB097005DE62}"/>
                  </a:ext>
                </a:extLst>
              </p:cNvPr>
              <p:cNvSpPr txBox="1"/>
              <p:nvPr/>
            </p:nvSpPr>
            <p:spPr>
              <a:xfrm>
                <a:off x="1772087" y="5858053"/>
                <a:ext cx="286137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Что?</a:t>
                </a:r>
                <a:endParaRPr lang="en-US" sz="48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2867615" y="4455102"/>
                <a:ext cx="27341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b="1" spc="600" dirty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Как?</a:t>
                </a:r>
                <a:endParaRPr lang="en-US" sz="6600" b="1" spc="6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9E3494-1766-0149-A2DB-E5CF6C170FF4}"/>
                  </a:ext>
                </a:extLst>
              </p:cNvPr>
              <p:cNvSpPr txBox="1"/>
              <p:nvPr/>
            </p:nvSpPr>
            <p:spPr>
              <a:xfrm>
                <a:off x="6317573" y="6188100"/>
                <a:ext cx="335637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200" b="1" spc="600" dirty="0">
                    <a:solidFill>
                      <a:schemeClr val="accent1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Куда?</a:t>
                </a:r>
                <a:endParaRPr lang="en-US" sz="7200" b="1" spc="6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1823084" y="6812522"/>
                <a:ext cx="499670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Правила?</a:t>
                </a:r>
                <a:endParaRPr lang="en-US" sz="60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4159582" y="9614611"/>
                <a:ext cx="388620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Когда?</a:t>
                </a:r>
                <a:endParaRPr lang="en-US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1439275" y="8865650"/>
                <a:ext cx="38862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spc="600" dirty="0">
                    <a:solidFill>
                      <a:schemeClr val="accent1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Кто?</a:t>
                </a:r>
                <a:endParaRPr lang="en-US" sz="4400" b="1" spc="6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044405" y="8000065"/>
                <a:ext cx="41056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Ограничения?</a:t>
                </a:r>
                <a:endParaRPr lang="en-US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</p:grp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953764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21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51" y="3594100"/>
            <a:ext cx="12753978" cy="8502652"/>
          </a:xfrm>
        </p:spPr>
      </p:pic>
    </p:spTree>
    <p:extLst>
      <p:ext uri="{BB962C8B-B14F-4D97-AF65-F5344CB8AC3E}">
        <p14:creationId xmlns:p14="http://schemas.microsoft.com/office/powerpoint/2010/main" val="7885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8" y="2010274"/>
            <a:ext cx="1495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Журналирование</a:t>
            </a: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80686" y="4123752"/>
            <a:ext cx="8341313" cy="726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Информация о запусках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indent="-457024"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Время следующего запуска</a:t>
            </a:r>
          </a:p>
          <a:p>
            <a:pPr indent="-457024"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Выполняющиеся на текущий момент </a:t>
            </a:r>
          </a:p>
          <a:p>
            <a:pPr indent="-457024"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История выполненных заданий</a:t>
            </a:r>
          </a:p>
          <a:p>
            <a:pPr indent="-457024">
              <a:lnSpc>
                <a:spcPts val="4299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 err="1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Журналирование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Дата и время запуска</a:t>
            </a: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Длительность выполнения</a:t>
            </a: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Наименование системы</a:t>
            </a: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Детализация в разрезе каждого запуска</a:t>
            </a:r>
          </a:p>
          <a:p>
            <a:pPr>
              <a:lnSpc>
                <a:spcPts val="4299"/>
              </a:lnSpc>
            </a:pPr>
            <a:endParaRPr lang="ru-RU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53764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22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50" y="3693203"/>
            <a:ext cx="12753978" cy="8502652"/>
          </a:xfrm>
        </p:spPr>
      </p:pic>
    </p:spTree>
    <p:extLst>
      <p:ext uri="{BB962C8B-B14F-4D97-AF65-F5344CB8AC3E}">
        <p14:creationId xmlns:p14="http://schemas.microsoft.com/office/powerpoint/2010/main" val="7961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8" y="2010274"/>
            <a:ext cx="1495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Разграничение прав</a:t>
            </a: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468196" y="4420785"/>
            <a:ext cx="9057505" cy="6632786"/>
            <a:chOff x="-68436" y="3544634"/>
            <a:chExt cx="9057505" cy="6632785"/>
          </a:xfrm>
        </p:grpSpPr>
        <p:sp>
          <p:nvSpPr>
            <p:cNvPr id="35" name="Freeform: Shape 8556">
              <a:extLst>
                <a:ext uri="{FF2B5EF4-FFF2-40B4-BE49-F238E27FC236}">
                  <a16:creationId xmlns:a16="http://schemas.microsoft.com/office/drawing/2014/main" id="{03C64387-B74A-B54F-B089-EAD0D452D0D3}"/>
                </a:ext>
              </a:extLst>
            </p:cNvPr>
            <p:cNvSpPr/>
            <p:nvPr/>
          </p:nvSpPr>
          <p:spPr>
            <a:xfrm rot="4800">
              <a:off x="2267743" y="7297419"/>
              <a:ext cx="2880000" cy="28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631">
                  <a:moveTo>
                    <a:pt x="630" y="315"/>
                  </a:moveTo>
                  <a:cubicBezTo>
                    <a:pt x="630" y="490"/>
                    <a:pt x="489" y="631"/>
                    <a:pt x="315" y="631"/>
                  </a:cubicBezTo>
                  <a:cubicBezTo>
                    <a:pt x="141" y="631"/>
                    <a:pt x="0" y="490"/>
                    <a:pt x="0" y="315"/>
                  </a:cubicBezTo>
                  <a:cubicBezTo>
                    <a:pt x="0" y="142"/>
                    <a:pt x="141" y="0"/>
                    <a:pt x="315" y="0"/>
                  </a:cubicBezTo>
                  <a:cubicBezTo>
                    <a:pt x="489" y="0"/>
                    <a:pt x="630" y="142"/>
                    <a:pt x="630" y="315"/>
                  </a:cubicBezTo>
                  <a:close/>
                </a:path>
              </a:pathLst>
            </a:custGeom>
            <a:solidFill>
              <a:srgbClr val="92D050"/>
            </a:solidFill>
            <a:ln cap="flat">
              <a:noFill/>
              <a:prstDash val="solid"/>
            </a:ln>
          </p:spPr>
          <p:txBody>
            <a:bodyPr vert="horz" wrap="none" lIns="90001" tIns="45000" rIns="90001" bIns="45000" anchor="ctr" anchorCtr="1" compatLnSpc="0"/>
            <a:lstStyle/>
            <a:p>
              <a:pPr hangingPunct="0"/>
              <a:endParaRPr lang="en-US" sz="1800">
                <a:latin typeface="Roboto" panose="02000000000000000000" pitchFamily="2" charset="0"/>
                <a:ea typeface="Roboto" panose="02000000000000000000" pitchFamily="2" charset="0"/>
                <a:cs typeface="Arial Unicode MS" pitchFamily="2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-68436" y="3544634"/>
              <a:ext cx="9057505" cy="5914114"/>
              <a:chOff x="386779" y="4455102"/>
              <a:chExt cx="9057505" cy="591411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55B573-CF09-1B4F-8A04-0120715DFFCA}"/>
                  </a:ext>
                </a:extLst>
              </p:cNvPr>
              <p:cNvSpPr txBox="1"/>
              <p:nvPr/>
            </p:nvSpPr>
            <p:spPr>
              <a:xfrm>
                <a:off x="5362905" y="5128535"/>
                <a:ext cx="302617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Где?</a:t>
                </a:r>
                <a:endParaRPr lang="en-US" sz="60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58B410-0895-6642-A3B1-AB097005DE62}"/>
                  </a:ext>
                </a:extLst>
              </p:cNvPr>
              <p:cNvSpPr txBox="1"/>
              <p:nvPr/>
            </p:nvSpPr>
            <p:spPr>
              <a:xfrm>
                <a:off x="1772087" y="5858052"/>
                <a:ext cx="286137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Что?</a:t>
                </a:r>
                <a:endParaRPr lang="en-US" sz="48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2867615" y="4455102"/>
                <a:ext cx="27341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b="1" spc="600" dirty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Как?</a:t>
                </a:r>
                <a:endParaRPr lang="en-US" sz="6600" b="1" spc="6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9E3494-1766-0149-A2DB-E5CF6C170FF4}"/>
                  </a:ext>
                </a:extLst>
              </p:cNvPr>
              <p:cNvSpPr txBox="1"/>
              <p:nvPr/>
            </p:nvSpPr>
            <p:spPr>
              <a:xfrm>
                <a:off x="4538392" y="6288491"/>
                <a:ext cx="335637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200" b="1" spc="600" dirty="0">
                    <a:solidFill>
                      <a:schemeClr val="accent1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Куда?</a:t>
                </a:r>
                <a:endParaRPr lang="en-US" sz="7200" b="1" spc="6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386779" y="7190215"/>
                <a:ext cx="4996706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Правила?</a:t>
                </a:r>
                <a:endParaRPr lang="en-US" sz="60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5558084" y="9599775"/>
                <a:ext cx="388620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Когда?</a:t>
                </a:r>
                <a:endParaRPr lang="en-US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2219857" y="9297507"/>
                <a:ext cx="38862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spc="600" dirty="0">
                    <a:solidFill>
                      <a:schemeClr val="accent1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Кто?</a:t>
                </a:r>
                <a:endParaRPr lang="en-US" sz="4400" b="1" spc="6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338672" y="7824305"/>
                <a:ext cx="41056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Ограничения?</a:t>
                </a:r>
                <a:endParaRPr lang="en-US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</p:grpSp>
      </p:grp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/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902495" y="128791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23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3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8" y="2010274"/>
            <a:ext cx="1495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Итоги</a:t>
            </a: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D55B573-CF09-1B4F-8A04-0120715DFFCA}"/>
              </a:ext>
            </a:extLst>
          </p:cNvPr>
          <p:cNvSpPr txBox="1"/>
          <p:nvPr/>
        </p:nvSpPr>
        <p:spPr>
          <a:xfrm>
            <a:off x="2580688" y="5004142"/>
            <a:ext cx="7422642" cy="810734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857250">
              <a:lnSpc>
                <a:spcPts val="4299"/>
              </a:lnSpc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6600" b="1" dirty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Как?</a:t>
            </a:r>
          </a:p>
          <a:p>
            <a:pPr indent="-857250">
              <a:lnSpc>
                <a:spcPts val="4299"/>
              </a:lnSpc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6600" b="1" dirty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Где?</a:t>
            </a:r>
          </a:p>
          <a:p>
            <a:pPr indent="-857250">
              <a:lnSpc>
                <a:spcPts val="4299"/>
              </a:lnSpc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6600" b="1" dirty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Что</a:t>
            </a:r>
            <a:r>
              <a:rPr lang="ru-RU" sz="6600" b="1" dirty="0" smtClean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? </a:t>
            </a:r>
          </a:p>
          <a:p>
            <a:pPr indent="-857250">
              <a:lnSpc>
                <a:spcPts val="4299"/>
              </a:lnSpc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6600" b="1" dirty="0" smtClean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Куда</a:t>
            </a:r>
            <a:r>
              <a:rPr lang="ru-RU" sz="6600" b="1" dirty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?</a:t>
            </a:r>
          </a:p>
          <a:p>
            <a:pPr indent="-857250">
              <a:lnSpc>
                <a:spcPts val="4299"/>
              </a:lnSpc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6600" b="1" dirty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Правила?</a:t>
            </a:r>
          </a:p>
          <a:p>
            <a:pPr indent="-857250">
              <a:lnSpc>
                <a:spcPts val="4299"/>
              </a:lnSpc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6600" b="1" dirty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Когда?</a:t>
            </a:r>
          </a:p>
          <a:p>
            <a:pPr indent="-857250">
              <a:lnSpc>
                <a:spcPts val="4299"/>
              </a:lnSpc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6600" b="1" dirty="0">
                <a:solidFill>
                  <a:srgbClr val="73737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Кто?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endParaRPr lang="en-US" sz="6000" b="1" spc="600" dirty="0">
              <a:solidFill>
                <a:schemeClr val="tx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844866" y="1280004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24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6775"/>
          <a:stretch>
            <a:fillRect/>
          </a:stretch>
        </p:blipFill>
        <p:spPr>
          <a:xfrm>
            <a:off x="9602557" y="3721419"/>
            <a:ext cx="14335125" cy="9017000"/>
          </a:xfrm>
        </p:spPr>
      </p:pic>
    </p:spTree>
    <p:extLst>
      <p:ext uri="{BB962C8B-B14F-4D97-AF65-F5344CB8AC3E}">
        <p14:creationId xmlns:p14="http://schemas.microsoft.com/office/powerpoint/2010/main" val="22507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5819D89-CA49-A248-96FB-3BC580C9A1D0}"/>
              </a:ext>
            </a:extLst>
          </p:cNvPr>
          <p:cNvSpPr txBox="1"/>
          <p:nvPr/>
        </p:nvSpPr>
        <p:spPr>
          <a:xfrm>
            <a:off x="2893108" y="2033837"/>
            <a:ext cx="8286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Итоги</a:t>
            </a:r>
            <a:r>
              <a:rPr lang="en-US" sz="7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A3F48B-5271-5942-9953-A23E532E9051}"/>
              </a:ext>
            </a:extLst>
          </p:cNvPr>
          <p:cNvSpPr/>
          <p:nvPr/>
        </p:nvSpPr>
        <p:spPr>
          <a:xfrm>
            <a:off x="3001143" y="1594214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27870"/>
          <a:stretch/>
        </p:blipFill>
        <p:spPr>
          <a:xfrm>
            <a:off x="0" y="3567916"/>
            <a:ext cx="24377650" cy="101290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182" y="4330819"/>
            <a:ext cx="5603756" cy="56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091181-8F5F-6E4E-BA0F-65E348C7CC37}"/>
              </a:ext>
            </a:extLst>
          </p:cNvPr>
          <p:cNvSpPr/>
          <p:nvPr/>
        </p:nvSpPr>
        <p:spPr>
          <a:xfrm>
            <a:off x="-42962" y="0"/>
            <a:ext cx="2442061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1A6479-1D54-E64D-B6E6-29BA36F3460B}"/>
              </a:ext>
            </a:extLst>
          </p:cNvPr>
          <p:cNvGrpSpPr/>
          <p:nvPr/>
        </p:nvGrpSpPr>
        <p:grpSpPr>
          <a:xfrm>
            <a:off x="11120202" y="4808175"/>
            <a:ext cx="9778847" cy="4585207"/>
            <a:chOff x="7277920" y="5272950"/>
            <a:chExt cx="9778847" cy="4099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716634-F033-AD4F-B026-F25A60B14EB0}"/>
                </a:ext>
              </a:extLst>
            </p:cNvPr>
            <p:cNvSpPr txBox="1"/>
            <p:nvPr/>
          </p:nvSpPr>
          <p:spPr>
            <a:xfrm>
              <a:off x="7277920" y="5272950"/>
              <a:ext cx="9778847" cy="14584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Благодарю</a:t>
              </a:r>
              <a:r>
                <a:rPr lang="en-US" sz="10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!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F448B9-5D1F-0042-BFC0-9B18162FB1BF}"/>
                </a:ext>
              </a:extLst>
            </p:cNvPr>
            <p:cNvSpPr/>
            <p:nvPr/>
          </p:nvSpPr>
          <p:spPr>
            <a:xfrm>
              <a:off x="10542905" y="8940800"/>
              <a:ext cx="6350000" cy="4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5BA29D2B-5C98-7D45-A0C5-EB10314D1AD2}"/>
              </a:ext>
            </a:extLst>
          </p:cNvPr>
          <p:cNvSpPr txBox="1">
            <a:spLocks/>
          </p:cNvSpPr>
          <p:nvPr/>
        </p:nvSpPr>
        <p:spPr>
          <a:xfrm>
            <a:off x="13893800" y="6693557"/>
            <a:ext cx="6780657" cy="214470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299"/>
              </a:lnSpc>
            </a:pPr>
            <a:r>
              <a:rPr lang="ru-RU" sz="4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Татьяна Гудкова</a:t>
            </a:r>
            <a:endParaRPr lang="en-US" sz="4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algn="r">
              <a:lnSpc>
                <a:spcPts val="4299"/>
              </a:lnSpc>
            </a:pPr>
            <a:r>
              <a:rPr lang="en-US" sz="4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https://t.me/tgudkova</a:t>
            </a:r>
            <a:endParaRPr lang="ru-RU" sz="4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algn="r">
              <a:lnSpc>
                <a:spcPts val="4299"/>
              </a:lnSpc>
            </a:pPr>
            <a:r>
              <a:rPr lang="en-US" sz="4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t.gudkova@i-sys.ru</a:t>
            </a:r>
            <a:endParaRPr lang="en-US" sz="4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100" y="3411200"/>
            <a:ext cx="3307087" cy="16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7E46B4B-93E4-294B-93E6-345A4C5B7AD3}"/>
              </a:ext>
            </a:extLst>
          </p:cNvPr>
          <p:cNvSpPr txBox="1"/>
          <p:nvPr/>
        </p:nvSpPr>
        <p:spPr>
          <a:xfrm>
            <a:off x="2893108" y="2033837"/>
            <a:ext cx="14124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Этапы интеграционного анализа</a:t>
            </a: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AF3C8-DA6A-B94C-B7A0-177B53DE7C4E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C4525D-5B8B-5844-B45C-ECFF51087A21}"/>
              </a:ext>
            </a:extLst>
          </p:cNvPr>
          <p:cNvSpPr/>
          <p:nvPr/>
        </p:nvSpPr>
        <p:spPr>
          <a:xfrm>
            <a:off x="3001143" y="1594214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3110" y="5258485"/>
            <a:ext cx="2993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Концепция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3109" y="6375718"/>
            <a:ext cx="5419391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Цели и задачи интеграции в рамках бизнес процесса</a:t>
            </a: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Архитектурный паттерн интеграции</a:t>
            </a: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Мастер-системы и системы потребители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05952" y="5278220"/>
            <a:ext cx="4442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Проектирование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29717" y="5253823"/>
            <a:ext cx="6628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Техническая</a:t>
            </a:r>
            <a:r>
              <a:rPr lang="ru-RU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 </a:t>
            </a:r>
            <a:r>
              <a:rPr lang="ru-RU" sz="40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детализация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5953" y="6348787"/>
            <a:ext cx="4687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7" indent="-457207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Диаграмма потоков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данных</a:t>
            </a:r>
          </a:p>
          <a:p>
            <a:pPr marL="457207" indent="-457207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Объектная модель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Таблицы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маппинга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29563" y="6375718"/>
            <a:ext cx="7107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7" indent="-457207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Алгоритмы преобразований</a:t>
            </a:r>
          </a:p>
          <a:p>
            <a:pPr marL="457207" indent="-457207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Валидация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Требования к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журналированию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2351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3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2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12067C-0163-6E4F-843C-376E109A3AB7}"/>
              </a:ext>
            </a:extLst>
          </p:cNvPr>
          <p:cNvSpPr/>
          <p:nvPr/>
        </p:nvSpPr>
        <p:spPr>
          <a:xfrm>
            <a:off x="-42962" y="-2"/>
            <a:ext cx="16904498" cy="13716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BDFFD0-4DFD-7146-813E-173A304643B3}"/>
              </a:ext>
            </a:extLst>
          </p:cNvPr>
          <p:cNvGrpSpPr/>
          <p:nvPr/>
        </p:nvGrpSpPr>
        <p:grpSpPr>
          <a:xfrm>
            <a:off x="2753069" y="3391711"/>
            <a:ext cx="12371549" cy="6430449"/>
            <a:chOff x="2753068" y="3026201"/>
            <a:chExt cx="12371550" cy="64304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956ADAB-3837-DA47-8839-4EFDB8DA5377}"/>
                </a:ext>
              </a:extLst>
            </p:cNvPr>
            <p:cNvGrpSpPr/>
            <p:nvPr/>
          </p:nvGrpSpPr>
          <p:grpSpPr>
            <a:xfrm>
              <a:off x="2753068" y="3866948"/>
              <a:ext cx="12371550" cy="5589701"/>
              <a:chOff x="2753068" y="2342404"/>
              <a:chExt cx="12371550" cy="558970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716634-F033-AD4F-B026-F25A60B14EB0}"/>
                  </a:ext>
                </a:extLst>
              </p:cNvPr>
              <p:cNvSpPr txBox="1"/>
              <p:nvPr/>
            </p:nvSpPr>
            <p:spPr>
              <a:xfrm>
                <a:off x="2826220" y="2342404"/>
                <a:ext cx="9362606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04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 Black" panose="020F0502020204030203" pitchFamily="34" charset="0"/>
                  </a:rPr>
                  <a:t>Техническая спецификация</a:t>
                </a:r>
                <a:endParaRPr lang="en-US" sz="10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ED25F768-8AED-1F4D-AF10-BB751D1CBC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3068" y="7161113"/>
                <a:ext cx="12371550" cy="77099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endParaRPr lang="en-US" sz="280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Lato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2EABF4-1DAF-8B4E-8A34-8D4EB61D037A}"/>
                </a:ext>
              </a:extLst>
            </p:cNvPr>
            <p:cNvSpPr/>
            <p:nvPr/>
          </p:nvSpPr>
          <p:spPr>
            <a:xfrm>
              <a:off x="2858320" y="3026201"/>
              <a:ext cx="6350000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r="31861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33" y="152400"/>
            <a:ext cx="3307087" cy="16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2563203" cy="255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Настройки и расписание запуска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/>
      </p:pic>
      <p:grpSp>
        <p:nvGrpSpPr>
          <p:cNvPr id="21" name="Группа 20"/>
          <p:cNvGrpSpPr/>
          <p:nvPr/>
        </p:nvGrpSpPr>
        <p:grpSpPr>
          <a:xfrm>
            <a:off x="1602586" y="5115718"/>
            <a:ext cx="8887616" cy="6042332"/>
            <a:chOff x="1803807" y="4006065"/>
            <a:chExt cx="8887615" cy="6042332"/>
          </a:xfrm>
        </p:grpSpPr>
        <p:sp>
          <p:nvSpPr>
            <p:cNvPr id="22" name="Freeform: Shape 8556">
              <a:extLst>
                <a:ext uri="{FF2B5EF4-FFF2-40B4-BE49-F238E27FC236}">
                  <a16:creationId xmlns:a16="http://schemas.microsoft.com/office/drawing/2014/main" id="{03C64387-B74A-B54F-B089-EAD0D452D0D3}"/>
                </a:ext>
              </a:extLst>
            </p:cNvPr>
            <p:cNvSpPr/>
            <p:nvPr/>
          </p:nvSpPr>
          <p:spPr>
            <a:xfrm rot="4800">
              <a:off x="3913562" y="4006065"/>
              <a:ext cx="2880000" cy="28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631">
                  <a:moveTo>
                    <a:pt x="630" y="315"/>
                  </a:moveTo>
                  <a:cubicBezTo>
                    <a:pt x="630" y="490"/>
                    <a:pt x="489" y="631"/>
                    <a:pt x="315" y="631"/>
                  </a:cubicBezTo>
                  <a:cubicBezTo>
                    <a:pt x="141" y="631"/>
                    <a:pt x="0" y="490"/>
                    <a:pt x="0" y="315"/>
                  </a:cubicBezTo>
                  <a:cubicBezTo>
                    <a:pt x="0" y="142"/>
                    <a:pt x="141" y="0"/>
                    <a:pt x="315" y="0"/>
                  </a:cubicBezTo>
                  <a:cubicBezTo>
                    <a:pt x="489" y="0"/>
                    <a:pt x="630" y="142"/>
                    <a:pt x="630" y="315"/>
                  </a:cubicBezTo>
                  <a:close/>
                </a:path>
              </a:pathLst>
            </a:custGeom>
            <a:solidFill>
              <a:srgbClr val="FF99FF"/>
            </a:solidFill>
            <a:ln cap="flat">
              <a:noFill/>
              <a:prstDash val="solid"/>
            </a:ln>
          </p:spPr>
          <p:txBody>
            <a:bodyPr vert="horz" wrap="none" lIns="90001" tIns="45000" rIns="90001" bIns="45000" anchor="ctr" anchorCtr="1" compatLnSpc="0"/>
            <a:lstStyle/>
            <a:p>
              <a:pPr hangingPunct="0"/>
              <a:endParaRPr lang="en-US" sz="1800">
                <a:latin typeface="Roboto" panose="02000000000000000000" pitchFamily="2" charset="0"/>
                <a:ea typeface="Roboto" panose="02000000000000000000" pitchFamily="2" charset="0"/>
                <a:cs typeface="Arial Unicode MS" pitchFamily="2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55B573-CF09-1B4F-8A04-0120715DFFCA}"/>
                </a:ext>
              </a:extLst>
            </p:cNvPr>
            <p:cNvSpPr txBox="1"/>
            <p:nvPr/>
          </p:nvSpPr>
          <p:spPr>
            <a:xfrm>
              <a:off x="1803807" y="6298610"/>
              <a:ext cx="30261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Где?</a:t>
              </a:r>
              <a:endParaRPr lang="en-US" sz="60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58B410-0895-6642-A3B1-AB097005D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73675" y="6724906"/>
              <a:ext cx="2861378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1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Что?</a:t>
              </a:r>
              <a:endParaRPr lang="en-US" sz="8001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4061401" y="4784345"/>
              <a:ext cx="2734170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1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Как?</a:t>
              </a:r>
              <a:endParaRPr lang="en-US" sz="8001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9E3494-1766-0149-A2DB-E5CF6C170FF4}"/>
                </a:ext>
              </a:extLst>
            </p:cNvPr>
            <p:cNvSpPr txBox="1"/>
            <p:nvPr/>
          </p:nvSpPr>
          <p:spPr>
            <a:xfrm>
              <a:off x="7335053" y="7116884"/>
              <a:ext cx="3356369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1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Куда?</a:t>
              </a:r>
              <a:endParaRPr lang="en-US" sz="8001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2116140" y="7808504"/>
              <a:ext cx="4996707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Правила?</a:t>
              </a:r>
              <a:endParaRPr lang="en-US" sz="66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6270674" y="5798365"/>
              <a:ext cx="388619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Когда?</a:t>
              </a:r>
              <a:endParaRPr lang="en-US" sz="54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3448853" y="9125067"/>
              <a:ext cx="388619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Кто?</a:t>
              </a:r>
              <a:endParaRPr lang="en-US" sz="54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270675" y="8746347"/>
              <a:ext cx="41056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Ограничения?</a:t>
              </a:r>
              <a:endParaRPr lang="en-US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22351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5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2563203" cy="2554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Настройки и расписание запуска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0689" y="5114255"/>
            <a:ext cx="8341313" cy="781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Тип </a:t>
            </a:r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взаимодействия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indent="-457024">
              <a:lnSpc>
                <a:spcPts val="4299"/>
              </a:lnSpc>
            </a:pPr>
            <a:r>
              <a:rPr lang="ru-RU" sz="2801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Файловый обмен, веб-сервис, </a:t>
            </a: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интеграционная шина, БД</a:t>
            </a:r>
            <a:endParaRPr lang="en-US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Настройки подключения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Адрес, название метода, логин, пароль</a:t>
            </a:r>
          </a:p>
          <a:p>
            <a:pPr marL="457207" indent="-457207">
              <a:lnSpc>
                <a:spcPts val="4299"/>
              </a:lnSpc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Триггеры для интеграции</a:t>
            </a:r>
          </a:p>
          <a:p>
            <a:pPr>
              <a:lnSpc>
                <a:spcPts val="4299"/>
              </a:lnSpc>
            </a:pP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Условия запуска</a:t>
            </a:r>
          </a:p>
          <a:p>
            <a:pPr>
              <a:lnSpc>
                <a:spcPts val="4299"/>
              </a:lnSpc>
            </a:pPr>
            <a:endParaRPr lang="ru-RU" sz="280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4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Расписание запуска</a:t>
            </a:r>
            <a:endParaRPr lang="en-US" sz="4400" b="1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sz="280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Периодичность, интервал, возможность отключения или принудительного запуска</a:t>
            </a:r>
            <a:endParaRPr lang="en-US" sz="280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endParaRPr lang="en-US" sz="280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370"/>
          <a:stretch>
            <a:fillRect/>
          </a:stretch>
        </p:blipFill>
        <p:spPr/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2351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4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2563203" cy="132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Где забираем данные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838792" y="4992724"/>
            <a:ext cx="9074414" cy="5264053"/>
            <a:chOff x="1617009" y="4784345"/>
            <a:chExt cx="9074413" cy="5264052"/>
          </a:xfrm>
        </p:grpSpPr>
        <p:sp>
          <p:nvSpPr>
            <p:cNvPr id="22" name="Freeform: Shape 8556">
              <a:extLst>
                <a:ext uri="{FF2B5EF4-FFF2-40B4-BE49-F238E27FC236}">
                  <a16:creationId xmlns:a16="http://schemas.microsoft.com/office/drawing/2014/main" id="{03C64387-B74A-B54F-B089-EAD0D452D0D3}"/>
                </a:ext>
              </a:extLst>
            </p:cNvPr>
            <p:cNvSpPr/>
            <p:nvPr/>
          </p:nvSpPr>
          <p:spPr>
            <a:xfrm rot="4800">
              <a:off x="1619019" y="5150274"/>
              <a:ext cx="2880000" cy="28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631">
                  <a:moveTo>
                    <a:pt x="630" y="315"/>
                  </a:moveTo>
                  <a:cubicBezTo>
                    <a:pt x="630" y="490"/>
                    <a:pt x="489" y="631"/>
                    <a:pt x="315" y="631"/>
                  </a:cubicBezTo>
                  <a:cubicBezTo>
                    <a:pt x="141" y="631"/>
                    <a:pt x="0" y="490"/>
                    <a:pt x="0" y="315"/>
                  </a:cubicBezTo>
                  <a:cubicBezTo>
                    <a:pt x="0" y="142"/>
                    <a:pt x="141" y="0"/>
                    <a:pt x="315" y="0"/>
                  </a:cubicBezTo>
                  <a:cubicBezTo>
                    <a:pt x="489" y="0"/>
                    <a:pt x="630" y="142"/>
                    <a:pt x="630" y="315"/>
                  </a:cubicBezTo>
                  <a:close/>
                </a:path>
              </a:pathLst>
            </a:custGeom>
            <a:solidFill>
              <a:srgbClr val="A3FFFF"/>
            </a:solidFill>
            <a:ln cap="flat">
              <a:noFill/>
              <a:prstDash val="solid"/>
            </a:ln>
          </p:spPr>
          <p:txBody>
            <a:bodyPr vert="horz" wrap="none" lIns="90001" tIns="45000" rIns="90001" bIns="45000" anchor="ctr" anchorCtr="1" compatLnSpc="0"/>
            <a:lstStyle/>
            <a:p>
              <a:pPr hangingPunct="0"/>
              <a:endParaRPr lang="en-US" sz="1800">
                <a:latin typeface="Roboto" panose="02000000000000000000" pitchFamily="2" charset="0"/>
                <a:ea typeface="Roboto" panose="02000000000000000000" pitchFamily="2" charset="0"/>
                <a:cs typeface="Arial Unicode MS" pitchFamily="2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55B573-CF09-1B4F-8A04-0120715DFFCA}"/>
                </a:ext>
              </a:extLst>
            </p:cNvPr>
            <p:cNvSpPr txBox="1"/>
            <p:nvPr/>
          </p:nvSpPr>
          <p:spPr>
            <a:xfrm>
              <a:off x="1617009" y="6136279"/>
              <a:ext cx="302617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Где?</a:t>
              </a:r>
              <a:endParaRPr lang="en-US" sz="54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58B410-0895-6642-A3B1-AB097005DE62}"/>
                </a:ext>
              </a:extLst>
            </p:cNvPr>
            <p:cNvSpPr txBox="1"/>
            <p:nvPr/>
          </p:nvSpPr>
          <p:spPr>
            <a:xfrm>
              <a:off x="4473675" y="6724906"/>
              <a:ext cx="2861378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1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Что?</a:t>
              </a:r>
              <a:endParaRPr lang="en-US" sz="8001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4061401" y="4784345"/>
              <a:ext cx="2734170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1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Как?</a:t>
              </a:r>
              <a:endParaRPr lang="en-US" sz="8001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9E3494-1766-0149-A2DB-E5CF6C170FF4}"/>
                </a:ext>
              </a:extLst>
            </p:cNvPr>
            <p:cNvSpPr txBox="1"/>
            <p:nvPr/>
          </p:nvSpPr>
          <p:spPr>
            <a:xfrm>
              <a:off x="7335053" y="7116884"/>
              <a:ext cx="3356369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1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Куда?</a:t>
              </a:r>
              <a:endParaRPr lang="en-US" sz="8001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2116140" y="7808504"/>
              <a:ext cx="4996707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Правила?</a:t>
              </a:r>
              <a:endParaRPr lang="en-US" sz="66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6270674" y="5798365"/>
              <a:ext cx="388619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Когда?</a:t>
              </a:r>
              <a:endParaRPr lang="en-US" sz="54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D51558-560E-B34A-9E51-A7457C1EE047}"/>
                </a:ext>
              </a:extLst>
            </p:cNvPr>
            <p:cNvSpPr txBox="1"/>
            <p:nvPr/>
          </p:nvSpPr>
          <p:spPr>
            <a:xfrm>
              <a:off x="3448853" y="9125067"/>
              <a:ext cx="388619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Кто?</a:t>
              </a:r>
              <a:endParaRPr lang="en-US" sz="5400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270675" y="8746347"/>
              <a:ext cx="41056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rPr>
                <a:t>Ограничения?</a:t>
              </a:r>
              <a:endParaRPr lang="en-US" b="1" spc="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endParaRPr>
            </a:p>
          </p:txBody>
        </p:sp>
      </p:grp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8749"/>
          <a:stretch>
            <a:fillRect/>
          </a:stretch>
        </p:blipFill>
        <p:spPr>
          <a:xfrm>
            <a:off x="10922001" y="4405651"/>
            <a:ext cx="13023847" cy="6881210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22351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7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5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842066E-FD6C-6F4F-8D9A-A76C741F916C}"/>
              </a:ext>
            </a:extLst>
          </p:cNvPr>
          <p:cNvSpPr txBox="1"/>
          <p:nvPr/>
        </p:nvSpPr>
        <p:spPr>
          <a:xfrm>
            <a:off x="2580689" y="2010275"/>
            <a:ext cx="12563203" cy="132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" charset="0"/>
              </a:rPr>
              <a:t>Где забираем данные</a:t>
            </a:r>
            <a:endParaRPr lang="en-US" sz="8001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B98F3-AA46-6D47-AA8E-66EF21ACEBD0}"/>
              </a:ext>
            </a:extLst>
          </p:cNvPr>
          <p:cNvSpPr/>
          <p:nvPr/>
        </p:nvSpPr>
        <p:spPr>
          <a:xfrm>
            <a:off x="2752140" y="1598315"/>
            <a:ext cx="1418459" cy="232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0690" y="5114255"/>
            <a:ext cx="7859936" cy="812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99"/>
              </a:lnSpc>
              <a:spcAft>
                <a:spcPts val="1200"/>
              </a:spcAft>
            </a:pPr>
            <a:r>
              <a:rPr lang="ru-RU" sz="5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Где забираем данные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</a:p>
          <a:p>
            <a:pPr>
              <a:lnSpc>
                <a:spcPts val="4299"/>
              </a:lnSpc>
            </a:pPr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Название папки\сервиса</a:t>
            </a:r>
          </a:p>
          <a:p>
            <a:pPr>
              <a:lnSpc>
                <a:spcPts val="4299"/>
              </a:lnSpc>
            </a:pPr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Для файлового обмена описать шаблон названия</a:t>
            </a:r>
            <a:endParaRPr lang="ru-RU" dirty="0" smtClean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  <a:spcAft>
                <a:spcPts val="1200"/>
              </a:spcAft>
            </a:pP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Правила</a:t>
            </a:r>
            <a:endParaRPr lang="ru-RU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Соответствие </a:t>
            </a:r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названия </a:t>
            </a:r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шаблону</a:t>
            </a:r>
          </a:p>
          <a:p>
            <a:pPr>
              <a:lnSpc>
                <a:spcPts val="4299"/>
              </a:lnSpc>
            </a:pPr>
            <a:endParaRPr lang="ru-RU" dirty="0" smtClean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Наличие </a:t>
            </a: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сетевого доступа</a:t>
            </a:r>
          </a:p>
          <a:p>
            <a:pPr>
              <a:lnSpc>
                <a:spcPts val="4299"/>
              </a:lnSpc>
            </a:pPr>
            <a:r>
              <a:rPr lang="ru-RU" dirty="0" smtClean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</a:t>
            </a:r>
            <a:endParaRPr lang="ru-RU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Обработка дублей и файлов</a:t>
            </a:r>
          </a:p>
          <a:p>
            <a:pPr>
              <a:lnSpc>
                <a:spcPts val="4299"/>
              </a:lnSpc>
            </a:pPr>
            <a:endParaRPr lang="ru-RU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  <a:p>
            <a:pPr>
              <a:lnSpc>
                <a:spcPts val="4299"/>
              </a:lnSpc>
            </a:pPr>
            <a:r>
              <a:rPr lang="ru-RU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Порядок хранения данных</a:t>
            </a:r>
          </a:p>
          <a:p>
            <a:pPr>
              <a:lnSpc>
                <a:spcPts val="4299"/>
              </a:lnSpc>
            </a:pPr>
            <a:endParaRPr lang="ru-RU" sz="2801" dirty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  <a:cs typeface="Lato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8749"/>
          <a:stretch>
            <a:fillRect/>
          </a:stretch>
        </p:blipFill>
        <p:spPr>
          <a:xfrm>
            <a:off x="10681313" y="5114254"/>
            <a:ext cx="13023847" cy="688121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2351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8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2D5062-DD48-9F41-AA3D-DE28AC432AC5}"/>
              </a:ext>
            </a:extLst>
          </p:cNvPr>
          <p:cNvGrpSpPr/>
          <p:nvPr/>
        </p:nvGrpSpPr>
        <p:grpSpPr>
          <a:xfrm>
            <a:off x="2634208" y="1932376"/>
            <a:ext cx="11049522" cy="1885786"/>
            <a:chOff x="9415334" y="5199853"/>
            <a:chExt cx="11049522" cy="1885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DA5C-E241-9E4E-9E41-D7ABA684B742}"/>
                </a:ext>
              </a:extLst>
            </p:cNvPr>
            <p:cNvSpPr txBox="1"/>
            <p:nvPr/>
          </p:nvSpPr>
          <p:spPr>
            <a:xfrm>
              <a:off x="9415334" y="5762072"/>
              <a:ext cx="11049522" cy="132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001" b="1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Black" panose="020F0502020204030203" pitchFamily="34" charset="0"/>
                </a:rPr>
                <a:t>Анализ данных</a:t>
              </a:r>
              <a:endParaRPr lang="en-US" sz="8001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5C5B0F-DC01-374E-8827-390D078E5437}"/>
                </a:ext>
              </a:extLst>
            </p:cNvPr>
            <p:cNvSpPr/>
            <p:nvPr/>
          </p:nvSpPr>
          <p:spPr>
            <a:xfrm>
              <a:off x="9578619" y="5199853"/>
              <a:ext cx="1418459" cy="23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03306" y="4908317"/>
            <a:ext cx="8831607" cy="5722839"/>
            <a:chOff x="2929197" y="5492961"/>
            <a:chExt cx="8831607" cy="5722839"/>
          </a:xfrm>
        </p:grpSpPr>
        <p:sp>
          <p:nvSpPr>
            <p:cNvPr id="36" name="Freeform: Shape 8556">
              <a:extLst>
                <a:ext uri="{FF2B5EF4-FFF2-40B4-BE49-F238E27FC236}">
                  <a16:creationId xmlns:a16="http://schemas.microsoft.com/office/drawing/2014/main" id="{03C64387-B74A-B54F-B089-EAD0D452D0D3}"/>
                </a:ext>
              </a:extLst>
            </p:cNvPr>
            <p:cNvSpPr/>
            <p:nvPr/>
          </p:nvSpPr>
          <p:spPr>
            <a:xfrm rot="4800">
              <a:off x="8605512" y="6862506"/>
              <a:ext cx="2880000" cy="28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0" h="631">
                  <a:moveTo>
                    <a:pt x="630" y="315"/>
                  </a:moveTo>
                  <a:cubicBezTo>
                    <a:pt x="630" y="490"/>
                    <a:pt x="489" y="631"/>
                    <a:pt x="315" y="631"/>
                  </a:cubicBezTo>
                  <a:cubicBezTo>
                    <a:pt x="141" y="631"/>
                    <a:pt x="0" y="490"/>
                    <a:pt x="0" y="315"/>
                  </a:cubicBezTo>
                  <a:cubicBezTo>
                    <a:pt x="0" y="142"/>
                    <a:pt x="141" y="0"/>
                    <a:pt x="315" y="0"/>
                  </a:cubicBezTo>
                  <a:cubicBezTo>
                    <a:pt x="489" y="0"/>
                    <a:pt x="630" y="142"/>
                    <a:pt x="630" y="31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none" lIns="90001" tIns="45000" rIns="90001" bIns="45000" anchor="ctr" anchorCtr="1" compatLnSpc="0"/>
            <a:lstStyle/>
            <a:p>
              <a:pPr hangingPunct="0"/>
              <a:endParaRPr lang="en-US" sz="1800">
                <a:latin typeface="Roboto" panose="02000000000000000000" pitchFamily="2" charset="0"/>
                <a:ea typeface="Roboto" panose="02000000000000000000" pitchFamily="2" charset="0"/>
                <a:cs typeface="Arial Unicode MS" pitchFamily="2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929197" y="5492961"/>
              <a:ext cx="8831607" cy="5722839"/>
              <a:chOff x="1748713" y="4998959"/>
              <a:chExt cx="8831607" cy="5722839"/>
            </a:xfrm>
          </p:grpSpPr>
          <p:sp>
            <p:nvSpPr>
              <p:cNvPr id="14" name="Freeform: Shape 8556">
                <a:extLst>
                  <a:ext uri="{FF2B5EF4-FFF2-40B4-BE49-F238E27FC236}">
                    <a16:creationId xmlns:a16="http://schemas.microsoft.com/office/drawing/2014/main" id="{03C64387-B74A-B54F-B089-EAD0D452D0D3}"/>
                  </a:ext>
                </a:extLst>
              </p:cNvPr>
              <p:cNvSpPr/>
              <p:nvPr/>
            </p:nvSpPr>
            <p:spPr>
              <a:xfrm rot="4800">
                <a:off x="4341941" y="5979697"/>
                <a:ext cx="2880000" cy="2880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30" h="631">
                    <a:moveTo>
                      <a:pt x="630" y="315"/>
                    </a:moveTo>
                    <a:cubicBezTo>
                      <a:pt x="630" y="490"/>
                      <a:pt x="489" y="631"/>
                      <a:pt x="315" y="631"/>
                    </a:cubicBezTo>
                    <a:cubicBezTo>
                      <a:pt x="141" y="631"/>
                      <a:pt x="0" y="490"/>
                      <a:pt x="0" y="315"/>
                    </a:cubicBezTo>
                    <a:cubicBezTo>
                      <a:pt x="0" y="142"/>
                      <a:pt x="141" y="0"/>
                      <a:pt x="315" y="0"/>
                    </a:cubicBezTo>
                    <a:cubicBezTo>
                      <a:pt x="489" y="0"/>
                      <a:pt x="630" y="142"/>
                      <a:pt x="630" y="315"/>
                    </a:cubicBezTo>
                    <a:close/>
                  </a:path>
                </a:pathLst>
              </a:custGeom>
              <a:solidFill>
                <a:srgbClr val="92D050"/>
              </a:solidFill>
              <a:ln cap="flat">
                <a:noFill/>
                <a:prstDash val="solid"/>
              </a:ln>
            </p:spPr>
            <p:txBody>
              <a:bodyPr vert="horz" wrap="none" lIns="90001" tIns="45000" rIns="90001" bIns="45000" anchor="ctr" anchorCtr="1" compatLnSpc="0"/>
              <a:lstStyle/>
              <a:p>
                <a:pPr hangingPunct="0"/>
                <a:endParaRPr lang="en-US" sz="1800">
                  <a:latin typeface="Roboto" panose="02000000000000000000" pitchFamily="2" charset="0"/>
                  <a:ea typeface="Roboto" panose="02000000000000000000" pitchFamily="2" charset="0"/>
                  <a:cs typeface="Arial Unicode MS" pitchFamily="2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55B573-CF09-1B4F-8A04-0120715DFFCA}"/>
                  </a:ext>
                </a:extLst>
              </p:cNvPr>
              <p:cNvSpPr txBox="1"/>
              <p:nvPr/>
            </p:nvSpPr>
            <p:spPr>
              <a:xfrm>
                <a:off x="1748713" y="6886786"/>
                <a:ext cx="3026178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4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Где?</a:t>
                </a:r>
                <a:endParaRPr lang="en-US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58B410-0895-6642-A3B1-AB097005DE62}"/>
                  </a:ext>
                </a:extLst>
              </p:cNvPr>
              <p:cNvSpPr txBox="1"/>
              <p:nvPr/>
            </p:nvSpPr>
            <p:spPr>
              <a:xfrm>
                <a:off x="4473675" y="6724906"/>
                <a:ext cx="2861378" cy="1323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1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Что?</a:t>
                </a:r>
                <a:endParaRPr lang="en-US" sz="8001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2972846" y="4998959"/>
                <a:ext cx="27341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6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Как?</a:t>
                </a:r>
                <a:endParaRPr lang="en-US" sz="66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9E3494-1766-0149-A2DB-E5CF6C170FF4}"/>
                  </a:ext>
                </a:extLst>
              </p:cNvPr>
              <p:cNvSpPr txBox="1"/>
              <p:nvPr/>
            </p:nvSpPr>
            <p:spPr>
              <a:xfrm>
                <a:off x="7223950" y="7116886"/>
                <a:ext cx="335637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2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Куда?</a:t>
                </a:r>
                <a:endParaRPr lang="en-US" sz="72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2078483" y="8809978"/>
                <a:ext cx="430069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4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Правила?</a:t>
                </a:r>
                <a:endParaRPr lang="en-US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6122963" y="5517345"/>
                <a:ext cx="3886199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4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Когда?</a:t>
                </a:r>
                <a:endParaRPr lang="en-US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D51558-560E-B34A-9E51-A7457C1EE047}"/>
                  </a:ext>
                </a:extLst>
              </p:cNvPr>
              <p:cNvSpPr txBox="1"/>
              <p:nvPr/>
            </p:nvSpPr>
            <p:spPr>
              <a:xfrm>
                <a:off x="3838840" y="9798468"/>
                <a:ext cx="3886199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400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Кто?</a:t>
                </a:r>
                <a:endParaRPr lang="en-US" sz="5400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71607" y="9213329"/>
                <a:ext cx="41056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spc="600" dirty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Lato" panose="020F0502020204030203" pitchFamily="34" charset="0"/>
                  </a:rPr>
                  <a:t>Ограничения?</a:t>
                </a:r>
                <a:endParaRPr lang="en-US" b="1" spc="6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" panose="020F0502020204030203" pitchFamily="34" charset="0"/>
                </a:endParaRPr>
              </a:p>
            </p:txBody>
          </p:sp>
        </p:grpSp>
      </p:grp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23359" r="19148" b="698"/>
          <a:stretch/>
        </p:blipFill>
        <p:spPr>
          <a:xfrm>
            <a:off x="11838270" y="4167553"/>
            <a:ext cx="11605848" cy="7719645"/>
          </a:xfrm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BB25641E-FA99-9C4C-B702-EF3F82A4888B}"/>
              </a:ext>
            </a:extLst>
          </p:cNvPr>
          <p:cNvSpPr/>
          <p:nvPr/>
        </p:nvSpPr>
        <p:spPr>
          <a:xfrm rot="16200000">
            <a:off x="17303748" y="6642101"/>
            <a:ext cx="13716001" cy="431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395" y="208640"/>
            <a:ext cx="3307087" cy="161849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2235160" y="12853771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CD680AC-0354-4CB3-9D38-A7862A04285A}" type="slidenum">
              <a:rPr lang="ru-RU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9</a:t>
            </a:fld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 из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2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NEW 02">
      <a:dk1>
        <a:srgbClr val="999999"/>
      </a:dk1>
      <a:lt1>
        <a:srgbClr val="FFFFFF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49667</TotalTime>
  <Words>1552</Words>
  <Application>Microsoft Office PowerPoint</Application>
  <PresentationFormat>Произвольный</PresentationFormat>
  <Paragraphs>438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Unicode MS</vt:lpstr>
      <vt:lpstr>Calibri</vt:lpstr>
      <vt:lpstr>Lato</vt:lpstr>
      <vt:lpstr>Lato Black</vt:lpstr>
      <vt:lpstr>Lato Regular</vt:lpstr>
      <vt:lpstr>Roboto</vt:lpstr>
      <vt:lpstr>Roboto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subject/>
  <dc:creator>Татьяна Гудкова</dc:creator>
  <cp:keywords/>
  <dc:description/>
  <cp:lastModifiedBy>Татьяна Гудкова</cp:lastModifiedBy>
  <cp:revision>8402</cp:revision>
  <cp:lastPrinted>2019-04-30T11:52:51Z</cp:lastPrinted>
  <dcterms:created xsi:type="dcterms:W3CDTF">2014-11-12T21:47:38Z</dcterms:created>
  <dcterms:modified xsi:type="dcterms:W3CDTF">2019-05-24T06:54:39Z</dcterms:modified>
  <cp:category/>
</cp:coreProperties>
</file>